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648" r:id="rId2"/>
    <p:sldId id="365" r:id="rId3"/>
    <p:sldId id="367" r:id="rId4"/>
    <p:sldId id="631" r:id="rId5"/>
    <p:sldId id="628" r:id="rId6"/>
    <p:sldId id="649" r:id="rId7"/>
    <p:sldId id="650" r:id="rId8"/>
    <p:sldId id="630" r:id="rId9"/>
    <p:sldId id="651" r:id="rId10"/>
    <p:sldId id="652" r:id="rId11"/>
    <p:sldId id="653" r:id="rId12"/>
    <p:sldId id="654" r:id="rId13"/>
    <p:sldId id="655" r:id="rId14"/>
    <p:sldId id="656" r:id="rId15"/>
    <p:sldId id="657" r:id="rId16"/>
    <p:sldId id="658" r:id="rId17"/>
    <p:sldId id="659"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E820"/>
    <a:srgbClr val="FF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74B46-FE1D-46ED-9ED2-5480FB599A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75F5D3F-18F4-4EDD-8A45-D0EBFACBC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AB8476A-FB79-4664-BC28-05462E688FEA}"/>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C169FCB4-34DE-4B72-BCDD-D96273BF3B9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963C5E-D5B8-4465-8164-0E6B4BFF72C7}"/>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80709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943A7-EA74-4360-990A-47BC630E1B1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521019C-47BA-4761-911E-37500051B94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3D0F1EB-63CF-435D-A550-BF9CB5561970}"/>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249994C1-6CBF-4C30-8B0A-680AD290A75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FBCDA52-B644-410F-ADA5-5C6433C2C152}"/>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83937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59116D0-D166-46B2-B3BC-045334D5502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4B770B7-0A15-432D-B53F-5223166BA50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308245-93F3-4604-B380-7D64DE2BCFD2}"/>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CFD8A23C-D2B3-43AF-8C4C-F2F99E655DB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9DB050-C16E-4CDC-899E-1D274B0C47CE}"/>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421625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52F94-26F1-4342-AEC7-3E236840CF2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AA9A513-28C8-4FF1-8C4E-90CD3B949FB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34B169E-0129-4445-9C44-4AD895919093}"/>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07EABE25-DA48-4A5A-9F70-83F964DA6C8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355A149-63DC-418E-A100-F54511B22BAD}"/>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55002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79F9B-80FF-40C6-9791-1AF29CB7BF3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C774213-25D8-4C53-BC2E-0B0868258F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D088E04-FC86-4424-8361-9C3BEE887DE4}"/>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1D026999-48B5-4AC8-A221-D67DC812B12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EA5A97-F484-4010-8473-4E3E63C9372C}"/>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36662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1DD2C-3554-4F17-9CC8-ED1217DE8D2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EA8D408-1027-46D5-9DD2-3D0AA4D7DB0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483B0FE-8171-4485-B119-4037ED50FF2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6AFEA905-CBF5-4D68-B5B1-530A64143E12}"/>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6" name="Marcador de pie de página 5">
            <a:extLst>
              <a:ext uri="{FF2B5EF4-FFF2-40B4-BE49-F238E27FC236}">
                <a16:creationId xmlns:a16="http://schemas.microsoft.com/office/drawing/2014/main" id="{CC718F49-5230-4CA5-9AE9-A4712E1959A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CE046EC-E217-41B2-8C98-08C70B8F48C1}"/>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20070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40CC6-9112-464B-8E3F-75303D81B30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88B91C9-33C7-4E81-AB68-732A12012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5642C5B-C016-466C-876F-507ECEDCE94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5045DF3-805A-46EC-A5E7-5EC28F396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F13908-39FE-4D00-9924-B8BE24DD813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56850E8-45EB-46CE-856C-E50DFE255226}"/>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8" name="Marcador de pie de página 7">
            <a:extLst>
              <a:ext uri="{FF2B5EF4-FFF2-40B4-BE49-F238E27FC236}">
                <a16:creationId xmlns:a16="http://schemas.microsoft.com/office/drawing/2014/main" id="{5DE7A495-A11F-4007-89D7-923D9F7AE8D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1552B76-F70B-4A34-B172-6A5029DF59D1}"/>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88848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0E414-48D1-467F-9FCD-48AE3CA4552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DCFBEDD-D512-44E1-85A8-047EE96D27EB}"/>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4" name="Marcador de pie de página 3">
            <a:extLst>
              <a:ext uri="{FF2B5EF4-FFF2-40B4-BE49-F238E27FC236}">
                <a16:creationId xmlns:a16="http://schemas.microsoft.com/office/drawing/2014/main" id="{A3A8608C-7633-4A7B-B76D-186753AA0B5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62B2D24-EF11-4D8C-BD7C-F18815218B63}"/>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231592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D434EB8-9921-4AF5-8809-F0B2C132EBCF}"/>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3" name="Marcador de pie de página 2">
            <a:extLst>
              <a:ext uri="{FF2B5EF4-FFF2-40B4-BE49-F238E27FC236}">
                <a16:creationId xmlns:a16="http://schemas.microsoft.com/office/drawing/2014/main" id="{E99A16CF-5B4D-4D9D-B2A9-7F2E9F4D1B20}"/>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14F443C-DEE4-4507-A9E0-BC671D534C7B}"/>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2816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91F04-79E7-438F-9D91-97D04981D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EE64C7E-9A13-4F3A-B095-1DA77D47B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B4E6BC8-C3F9-494E-9380-C0FEFC232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B8B6C97-6DCB-4E01-AED4-1DCB672E9B6E}"/>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6" name="Marcador de pie de página 5">
            <a:extLst>
              <a:ext uri="{FF2B5EF4-FFF2-40B4-BE49-F238E27FC236}">
                <a16:creationId xmlns:a16="http://schemas.microsoft.com/office/drawing/2014/main" id="{75D85F6B-76F8-46FE-8B62-5D2964F5F2B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7D6BDBA-F48F-4729-9F1D-1FDA9D5E1699}"/>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87677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562B6-C6D7-4FA8-A0BB-74450771BF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06A9F5F-A423-42E9-AB4C-910FACCDC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653A237-DE55-416D-92DC-1144AE327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F1A42B-FD73-451C-A145-D061961387B6}"/>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6" name="Marcador de pie de página 5">
            <a:extLst>
              <a:ext uri="{FF2B5EF4-FFF2-40B4-BE49-F238E27FC236}">
                <a16:creationId xmlns:a16="http://schemas.microsoft.com/office/drawing/2014/main" id="{9E66573A-4A52-4060-866C-4409FBCEBA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38D54D5-E1AA-45EC-AE30-907810592B46}"/>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83078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33C720-3FBA-4163-841A-142B06D2EA3B}"/>
              </a:ext>
            </a:extLst>
          </p:cNvPr>
          <p:cNvSpPr>
            <a:spLocks noGrp="1"/>
          </p:cNvSpPr>
          <p:nvPr>
            <p:ph type="title"/>
          </p:nvPr>
        </p:nvSpPr>
        <p:spPr>
          <a:xfrm>
            <a:off x="540000" y="42777"/>
            <a:ext cx="11112000" cy="764048"/>
          </a:xfrm>
          <a:prstGeom prst="rect">
            <a:avLst/>
          </a:prstGeom>
        </p:spPr>
        <p:txBody>
          <a:bodyPr vert="horz" lIns="91440" tIns="45720" rIns="91440" bIns="45720" rtlCol="0" anchor="ctr">
            <a:normAutofit/>
          </a:bodyPr>
          <a:lstStyle/>
          <a:p>
            <a:r>
              <a:rPr lang="es-ES" dirty="0"/>
              <a:t>Haga clic para modificar el estilo de título</a:t>
            </a:r>
            <a:endParaRPr lang="es-MX" dirty="0"/>
          </a:p>
        </p:txBody>
      </p:sp>
      <p:sp>
        <p:nvSpPr>
          <p:cNvPr id="3" name="Marcador de texto 2">
            <a:extLst>
              <a:ext uri="{FF2B5EF4-FFF2-40B4-BE49-F238E27FC236}">
                <a16:creationId xmlns:a16="http://schemas.microsoft.com/office/drawing/2014/main" id="{CDACF6B5-D843-44BB-B637-AD01741E87D7}"/>
              </a:ext>
            </a:extLst>
          </p:cNvPr>
          <p:cNvSpPr>
            <a:spLocks noGrp="1"/>
          </p:cNvSpPr>
          <p:nvPr>
            <p:ph type="body" idx="1"/>
          </p:nvPr>
        </p:nvSpPr>
        <p:spPr>
          <a:xfrm>
            <a:off x="540000" y="989704"/>
            <a:ext cx="11112000" cy="5328295"/>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52208D04-7A62-457E-BCE0-7BFED9FBA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7C535B92-35A2-41E4-B98C-10855947F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5D484D8-017F-4771-B574-C6B81E988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8D7E8-B857-470B-99E0-7223A888D0A0}" type="slidenum">
              <a:rPr lang="es-MX" smtClean="0"/>
              <a:t>‹Nº›</a:t>
            </a:fld>
            <a:endParaRPr lang="es-MX"/>
          </a:p>
        </p:txBody>
      </p:sp>
      <p:pic>
        <p:nvPicPr>
          <p:cNvPr id="7" name="Imagen 6">
            <a:extLst>
              <a:ext uri="{FF2B5EF4-FFF2-40B4-BE49-F238E27FC236}">
                <a16:creationId xmlns:a16="http://schemas.microsoft.com/office/drawing/2014/main" id="{404C4A59-7E24-46A6-9AB4-FBF2BDB170A2}"/>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118801" y="6393175"/>
            <a:ext cx="1891362" cy="422049"/>
          </a:xfrm>
          <a:prstGeom prst="rect">
            <a:avLst/>
          </a:prstGeom>
        </p:spPr>
      </p:pic>
    </p:spTree>
    <p:extLst>
      <p:ext uri="{BB962C8B-B14F-4D97-AF65-F5344CB8AC3E}">
        <p14:creationId xmlns:p14="http://schemas.microsoft.com/office/powerpoint/2010/main" val="14483881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fDwdRCZrAso" TargetMode="External"/><Relationship Id="rId2" Type="http://schemas.openxmlformats.org/officeDocument/2006/relationships/hyperlink" Target="https://www.youtube.com/watch?v=EHiiNhLRIGc" TargetMode="External"/><Relationship Id="rId1" Type="http://schemas.openxmlformats.org/officeDocument/2006/relationships/slideLayout" Target="../slideLayouts/slideLayout2.xml"/><Relationship Id="rId6" Type="http://schemas.openxmlformats.org/officeDocument/2006/relationships/hyperlink" Target="https://www.youtube.com/watch?v=gk0FOyOOw5I" TargetMode="External"/><Relationship Id="rId5" Type="http://schemas.openxmlformats.org/officeDocument/2006/relationships/hyperlink" Target="https://www.youtube.com/watch?v=ML8umNKGa2E" TargetMode="External"/><Relationship Id="rId4" Type="http://schemas.openxmlformats.org/officeDocument/2006/relationships/hyperlink" Target="https://www.youtube.com/watch?v=U3CGMyjzlv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86716E-7970-F9F4-7420-4536726D1433}"/>
              </a:ext>
            </a:extLst>
          </p:cNvPr>
          <p:cNvSpPr>
            <a:spLocks noGrp="1"/>
          </p:cNvSpPr>
          <p:nvPr>
            <p:ph type="ctrTitle"/>
          </p:nvPr>
        </p:nvSpPr>
        <p:spPr/>
        <p:txBody>
          <a:bodyPr/>
          <a:lstStyle/>
          <a:p>
            <a:r>
              <a:rPr lang="es-MX" dirty="0"/>
              <a:t>INTRODUCCIÓN A LA PROGRAMACIÓN ESCRITA</a:t>
            </a:r>
          </a:p>
        </p:txBody>
      </p:sp>
      <p:sp>
        <p:nvSpPr>
          <p:cNvPr id="3" name="Subtítulo 2">
            <a:extLst>
              <a:ext uri="{FF2B5EF4-FFF2-40B4-BE49-F238E27FC236}">
                <a16:creationId xmlns:a16="http://schemas.microsoft.com/office/drawing/2014/main" id="{76E0B408-B08A-211D-6D65-128C5D501AAB}"/>
              </a:ext>
            </a:extLst>
          </p:cNvPr>
          <p:cNvSpPr>
            <a:spLocks noGrp="1"/>
          </p:cNvSpPr>
          <p:nvPr>
            <p:ph type="subTitle" idx="1"/>
          </p:nvPr>
        </p:nvSpPr>
        <p:spPr/>
        <p:txBody>
          <a:bodyPr/>
          <a:lstStyle/>
          <a:p>
            <a:r>
              <a:rPr lang="es-MX" dirty="0"/>
              <a:t>EDUCATRÓNICA VOLUMEN 3</a:t>
            </a:r>
          </a:p>
        </p:txBody>
      </p:sp>
    </p:spTree>
    <p:extLst>
      <p:ext uri="{BB962C8B-B14F-4D97-AF65-F5344CB8AC3E}">
        <p14:creationId xmlns:p14="http://schemas.microsoft.com/office/powerpoint/2010/main" val="3319086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04699-9C23-21B0-5AFE-C94AF4BBAB82}"/>
              </a:ext>
            </a:extLst>
          </p:cNvPr>
          <p:cNvSpPr>
            <a:spLocks noGrp="1"/>
          </p:cNvSpPr>
          <p:nvPr>
            <p:ph type="title"/>
          </p:nvPr>
        </p:nvSpPr>
        <p:spPr/>
        <p:txBody>
          <a:bodyPr/>
          <a:lstStyle/>
          <a:p>
            <a:r>
              <a:rPr lang="es-MX" dirty="0"/>
              <a:t>Instrucciones </a:t>
            </a:r>
          </a:p>
        </p:txBody>
      </p:sp>
      <p:sp>
        <p:nvSpPr>
          <p:cNvPr id="3" name="Marcador de contenido 2">
            <a:extLst>
              <a:ext uri="{FF2B5EF4-FFF2-40B4-BE49-F238E27FC236}">
                <a16:creationId xmlns:a16="http://schemas.microsoft.com/office/drawing/2014/main" id="{8ABCB069-52AB-5E00-F011-BE679DC57A14}"/>
              </a:ext>
            </a:extLst>
          </p:cNvPr>
          <p:cNvSpPr>
            <a:spLocks noGrp="1"/>
          </p:cNvSpPr>
          <p:nvPr>
            <p:ph idx="1"/>
          </p:nvPr>
        </p:nvSpPr>
        <p:spPr/>
        <p:txBody>
          <a:bodyPr/>
          <a:lstStyle/>
          <a:p>
            <a:r>
              <a:rPr lang="es-MX" dirty="0"/>
              <a:t>Son símbolos, caracteres o bloques que representan una orden de operación. </a:t>
            </a:r>
          </a:p>
          <a:p>
            <a:endParaRPr lang="es-MX" dirty="0"/>
          </a:p>
        </p:txBody>
      </p:sp>
      <p:pic>
        <p:nvPicPr>
          <p:cNvPr id="4" name="Imagen 3">
            <a:extLst>
              <a:ext uri="{FF2B5EF4-FFF2-40B4-BE49-F238E27FC236}">
                <a16:creationId xmlns:a16="http://schemas.microsoft.com/office/drawing/2014/main" id="{0B9A0204-E0CA-4CEB-39E5-818F6E969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063" y="2303922"/>
            <a:ext cx="5975874" cy="2665376"/>
          </a:xfrm>
          <a:prstGeom prst="rect">
            <a:avLst/>
          </a:prstGeom>
        </p:spPr>
      </p:pic>
    </p:spTree>
    <p:extLst>
      <p:ext uri="{BB962C8B-B14F-4D97-AF65-F5344CB8AC3E}">
        <p14:creationId xmlns:p14="http://schemas.microsoft.com/office/powerpoint/2010/main" val="262210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391B9-605E-540B-377E-F5C686BD546C}"/>
              </a:ext>
            </a:extLst>
          </p:cNvPr>
          <p:cNvSpPr>
            <a:spLocks noGrp="1"/>
          </p:cNvSpPr>
          <p:nvPr>
            <p:ph type="title"/>
          </p:nvPr>
        </p:nvSpPr>
        <p:spPr/>
        <p:txBody>
          <a:bodyPr/>
          <a:lstStyle/>
          <a:p>
            <a:r>
              <a:rPr lang="es-MX" dirty="0"/>
              <a:t>Algoritmo </a:t>
            </a:r>
          </a:p>
        </p:txBody>
      </p:sp>
      <p:sp>
        <p:nvSpPr>
          <p:cNvPr id="3" name="Marcador de contenido 2">
            <a:extLst>
              <a:ext uri="{FF2B5EF4-FFF2-40B4-BE49-F238E27FC236}">
                <a16:creationId xmlns:a16="http://schemas.microsoft.com/office/drawing/2014/main" id="{BA733504-AD15-732F-3E49-4C2E8226F5DA}"/>
              </a:ext>
            </a:extLst>
          </p:cNvPr>
          <p:cNvSpPr>
            <a:spLocks noGrp="1"/>
          </p:cNvSpPr>
          <p:nvPr>
            <p:ph idx="1"/>
          </p:nvPr>
        </p:nvSpPr>
        <p:spPr/>
        <p:txBody>
          <a:bodyPr/>
          <a:lstStyle/>
          <a:p>
            <a:r>
              <a:rPr lang="es-MX" dirty="0">
                <a:effectLst/>
                <a:latin typeface="Trebuchet MS" panose="020B0603020202020204" pitchFamily="34" charset="0"/>
                <a:ea typeface="Calibri" panose="020F0502020204030204" pitchFamily="34" charset="0"/>
                <a:cs typeface="Times New Roman" panose="02020603050405020304" pitchFamily="18" charset="0"/>
              </a:rPr>
              <a:t>Son secuencias finitas, ordenadas y no ambiguas de instrucciones que deben seguirse para resolver un problema.</a:t>
            </a:r>
          </a:p>
          <a:p>
            <a:endParaRPr lang="es-MX" dirty="0"/>
          </a:p>
        </p:txBody>
      </p:sp>
      <p:pic>
        <p:nvPicPr>
          <p:cNvPr id="4" name="Imagen 3" descr="Imagen que contiene reloj, firmar, señal&#10;&#10;Descripción generada automáticamente">
            <a:extLst>
              <a:ext uri="{FF2B5EF4-FFF2-40B4-BE49-F238E27FC236}">
                <a16:creationId xmlns:a16="http://schemas.microsoft.com/office/drawing/2014/main" id="{AAC827A0-22CE-05E6-F62A-994B195F6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2407" y="2132026"/>
            <a:ext cx="3107186" cy="4237072"/>
          </a:xfrm>
          <a:prstGeom prst="rect">
            <a:avLst/>
          </a:prstGeom>
        </p:spPr>
      </p:pic>
    </p:spTree>
    <p:extLst>
      <p:ext uri="{BB962C8B-B14F-4D97-AF65-F5344CB8AC3E}">
        <p14:creationId xmlns:p14="http://schemas.microsoft.com/office/powerpoint/2010/main" val="37325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ECCBB-C6C0-623D-0245-15DE3C2B9721}"/>
              </a:ext>
            </a:extLst>
          </p:cNvPr>
          <p:cNvSpPr>
            <a:spLocks noGrp="1"/>
          </p:cNvSpPr>
          <p:nvPr>
            <p:ph type="title"/>
          </p:nvPr>
        </p:nvSpPr>
        <p:spPr/>
        <p:txBody>
          <a:bodyPr/>
          <a:lstStyle/>
          <a:p>
            <a:r>
              <a:rPr lang="es-MX" dirty="0"/>
              <a:t>Programa </a:t>
            </a:r>
          </a:p>
        </p:txBody>
      </p:sp>
      <p:sp>
        <p:nvSpPr>
          <p:cNvPr id="3" name="Marcador de contenido 2">
            <a:extLst>
              <a:ext uri="{FF2B5EF4-FFF2-40B4-BE49-F238E27FC236}">
                <a16:creationId xmlns:a16="http://schemas.microsoft.com/office/drawing/2014/main" id="{14EAC82D-5E2C-DDF0-AA4B-C1376508EE58}"/>
              </a:ext>
            </a:extLst>
          </p:cNvPr>
          <p:cNvSpPr>
            <a:spLocks noGrp="1"/>
          </p:cNvSpPr>
          <p:nvPr>
            <p:ph idx="1"/>
          </p:nvPr>
        </p:nvSpPr>
        <p:spPr/>
        <p:txBody>
          <a:bodyPr/>
          <a:lstStyle/>
          <a:p>
            <a:r>
              <a:rPr lang="es-MX" dirty="0"/>
              <a:t>Es una serie de instrucciones, que se escriben en un lenguaje determinado, para realizar una tarea específica. </a:t>
            </a:r>
          </a:p>
          <a:p>
            <a:r>
              <a:rPr lang="es-MX" dirty="0"/>
              <a:t>Un programa informático está diseñado a base de algoritmos, de modo que podemos introducir una tarea en él y resolverla.</a:t>
            </a:r>
          </a:p>
          <a:p>
            <a:endParaRPr lang="es-MX" dirty="0"/>
          </a:p>
        </p:txBody>
      </p:sp>
      <p:pic>
        <p:nvPicPr>
          <p:cNvPr id="4" name="Imagen 3">
            <a:extLst>
              <a:ext uri="{FF2B5EF4-FFF2-40B4-BE49-F238E27FC236}">
                <a16:creationId xmlns:a16="http://schemas.microsoft.com/office/drawing/2014/main" id="{836FF0D9-5A07-241C-2938-050240166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488" y="3065929"/>
            <a:ext cx="4225414" cy="2565978"/>
          </a:xfrm>
          <a:prstGeom prst="rect">
            <a:avLst/>
          </a:prstGeom>
        </p:spPr>
      </p:pic>
      <p:sp>
        <p:nvSpPr>
          <p:cNvPr id="5" name="CuadroTexto 4">
            <a:extLst>
              <a:ext uri="{FF2B5EF4-FFF2-40B4-BE49-F238E27FC236}">
                <a16:creationId xmlns:a16="http://schemas.microsoft.com/office/drawing/2014/main" id="{BBD8F83C-91E2-35A0-4786-692477B24F6B}"/>
              </a:ext>
            </a:extLst>
          </p:cNvPr>
          <p:cNvSpPr txBox="1">
            <a:spLocks noChangeAspect="1"/>
          </p:cNvSpPr>
          <p:nvPr/>
        </p:nvSpPr>
        <p:spPr>
          <a:xfrm>
            <a:off x="6522100" y="2794646"/>
            <a:ext cx="3483938" cy="3108543"/>
          </a:xfrm>
          <a:prstGeom prst="rect">
            <a:avLst/>
          </a:prstGeom>
          <a:noFill/>
        </p:spPr>
        <p:txBody>
          <a:bodyPr wrap="square" rtlCol="0">
            <a:spAutoFit/>
          </a:bodyPr>
          <a:lstStyle/>
          <a:p>
            <a:r>
              <a:rPr lang="es-MX" sz="1600" dirty="0" err="1">
                <a:solidFill>
                  <a:schemeClr val="accent1"/>
                </a:solidFill>
              </a:rPr>
              <a:t>Int</a:t>
            </a:r>
            <a:r>
              <a:rPr lang="es-MX" sz="1600" dirty="0">
                <a:solidFill>
                  <a:schemeClr val="accent1"/>
                </a:solidFill>
              </a:rPr>
              <a:t> </a:t>
            </a:r>
            <a:r>
              <a:rPr lang="es-MX" sz="1600" dirty="0"/>
              <a:t>led = 13;</a:t>
            </a:r>
          </a:p>
          <a:p>
            <a:endParaRPr lang="es-MX" sz="1600" dirty="0">
              <a:solidFill>
                <a:schemeClr val="accent1"/>
              </a:solidFill>
            </a:endParaRPr>
          </a:p>
          <a:p>
            <a:r>
              <a:rPr lang="es-MX" sz="1600" dirty="0" err="1">
                <a:solidFill>
                  <a:srgbClr val="3494BA"/>
                </a:solidFill>
              </a:rPr>
              <a:t>void</a:t>
            </a:r>
            <a:r>
              <a:rPr lang="es-MX" sz="1600" dirty="0">
                <a:solidFill>
                  <a:srgbClr val="E67E21"/>
                </a:solidFill>
              </a:rPr>
              <a:t> </a:t>
            </a:r>
            <a:r>
              <a:rPr lang="es-MX" sz="1600" dirty="0" err="1">
                <a:solidFill>
                  <a:srgbClr val="00823B"/>
                </a:solidFill>
              </a:rPr>
              <a:t>setup</a:t>
            </a:r>
            <a:r>
              <a:rPr lang="es-MX" sz="1600" dirty="0"/>
              <a:t> () {</a:t>
            </a:r>
          </a:p>
          <a:p>
            <a:r>
              <a:rPr lang="es-MX" sz="1600" dirty="0">
                <a:solidFill>
                  <a:schemeClr val="bg1">
                    <a:lumMod val="50000"/>
                  </a:schemeClr>
                </a:solidFill>
              </a:rPr>
              <a:t>	</a:t>
            </a:r>
            <a:r>
              <a:rPr lang="es-MX" sz="1600" dirty="0" err="1">
                <a:solidFill>
                  <a:srgbClr val="E67E21"/>
                </a:solidFill>
              </a:rPr>
              <a:t>pinMode</a:t>
            </a:r>
            <a:r>
              <a:rPr lang="es-MX" sz="1600" dirty="0"/>
              <a:t> (led, </a:t>
            </a:r>
            <a:r>
              <a:rPr lang="es-MX" sz="1600" dirty="0">
                <a:solidFill>
                  <a:srgbClr val="3494BA"/>
                </a:solidFill>
              </a:rPr>
              <a:t>OUTPUT</a:t>
            </a:r>
            <a:r>
              <a:rPr lang="es-MX" sz="1600" dirty="0"/>
              <a:t>);</a:t>
            </a:r>
          </a:p>
          <a:p>
            <a:r>
              <a:rPr lang="es-MX" sz="1600" dirty="0"/>
              <a:t>}</a:t>
            </a:r>
          </a:p>
          <a:p>
            <a:endParaRPr lang="es-MX" sz="1600" dirty="0"/>
          </a:p>
          <a:p>
            <a:r>
              <a:rPr lang="es-MX" sz="1600" dirty="0" err="1">
                <a:solidFill>
                  <a:srgbClr val="3494BA"/>
                </a:solidFill>
              </a:rPr>
              <a:t>void</a:t>
            </a:r>
            <a:r>
              <a:rPr lang="es-MX" sz="1600" dirty="0"/>
              <a:t> </a:t>
            </a:r>
            <a:r>
              <a:rPr lang="es-MX" sz="1600" dirty="0" err="1">
                <a:solidFill>
                  <a:srgbClr val="00823B"/>
                </a:solidFill>
              </a:rPr>
              <a:t>loop</a:t>
            </a:r>
            <a:r>
              <a:rPr lang="es-MX" sz="1600" dirty="0"/>
              <a:t> () {</a:t>
            </a:r>
          </a:p>
          <a:p>
            <a:r>
              <a:rPr lang="es-MX" sz="1600" dirty="0"/>
              <a:t>	</a:t>
            </a:r>
            <a:r>
              <a:rPr lang="es-MX" sz="1600" dirty="0" err="1">
                <a:solidFill>
                  <a:srgbClr val="E67E21"/>
                </a:solidFill>
              </a:rPr>
              <a:t>digitalWrite</a:t>
            </a:r>
            <a:r>
              <a:rPr lang="es-MX" sz="1600" dirty="0"/>
              <a:t> (led, </a:t>
            </a:r>
            <a:r>
              <a:rPr lang="es-MX" sz="1600" dirty="0">
                <a:solidFill>
                  <a:srgbClr val="3494BA"/>
                </a:solidFill>
              </a:rPr>
              <a:t>HIGH</a:t>
            </a:r>
            <a:r>
              <a:rPr lang="es-MX" sz="1600" dirty="0"/>
              <a:t>);</a:t>
            </a:r>
          </a:p>
          <a:p>
            <a:r>
              <a:rPr lang="es-MX" sz="1600" dirty="0"/>
              <a:t>	</a:t>
            </a:r>
            <a:r>
              <a:rPr lang="es-MX" sz="1600" dirty="0" err="1">
                <a:solidFill>
                  <a:srgbClr val="E67E21"/>
                </a:solidFill>
              </a:rPr>
              <a:t>delay</a:t>
            </a:r>
            <a:r>
              <a:rPr lang="es-MX" sz="1600" dirty="0"/>
              <a:t> (1000);</a:t>
            </a:r>
          </a:p>
          <a:p>
            <a:r>
              <a:rPr lang="es-MX" sz="1600" dirty="0"/>
              <a:t>	</a:t>
            </a:r>
            <a:r>
              <a:rPr lang="es-MX" sz="1600" dirty="0" err="1">
                <a:solidFill>
                  <a:srgbClr val="E67E21"/>
                </a:solidFill>
              </a:rPr>
              <a:t>digitalWrite</a:t>
            </a:r>
            <a:r>
              <a:rPr lang="es-MX" sz="1600" dirty="0"/>
              <a:t> (led, </a:t>
            </a:r>
            <a:r>
              <a:rPr lang="es-MX" sz="1600" dirty="0">
                <a:solidFill>
                  <a:srgbClr val="3494BA"/>
                </a:solidFill>
              </a:rPr>
              <a:t>LOW</a:t>
            </a:r>
            <a:r>
              <a:rPr lang="es-MX" sz="1600" dirty="0"/>
              <a:t>);</a:t>
            </a:r>
          </a:p>
          <a:p>
            <a:r>
              <a:rPr lang="es-MX" sz="1600" dirty="0"/>
              <a:t>	</a:t>
            </a:r>
            <a:r>
              <a:rPr lang="es-MX" sz="1600" dirty="0" err="1">
                <a:solidFill>
                  <a:srgbClr val="E67E21"/>
                </a:solidFill>
              </a:rPr>
              <a:t>delay</a:t>
            </a:r>
            <a:r>
              <a:rPr lang="es-MX" sz="1600" dirty="0"/>
              <a:t> (1000);</a:t>
            </a:r>
          </a:p>
          <a:p>
            <a:r>
              <a:rPr lang="es-MX" sz="1600" dirty="0"/>
              <a:t>}</a:t>
            </a:r>
          </a:p>
        </p:txBody>
      </p:sp>
    </p:spTree>
    <p:extLst>
      <p:ext uri="{BB962C8B-B14F-4D97-AF65-F5344CB8AC3E}">
        <p14:creationId xmlns:p14="http://schemas.microsoft.com/office/powerpoint/2010/main" val="139916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3C4EC5-59FB-573E-006C-C492B89E4741}"/>
              </a:ext>
            </a:extLst>
          </p:cNvPr>
          <p:cNvSpPr>
            <a:spLocks noGrp="1"/>
          </p:cNvSpPr>
          <p:nvPr>
            <p:ph type="title"/>
          </p:nvPr>
        </p:nvSpPr>
        <p:spPr/>
        <p:txBody>
          <a:bodyPr/>
          <a:lstStyle/>
          <a:p>
            <a:r>
              <a:rPr lang="es-MX" dirty="0"/>
              <a:t>Lenguaje de programación</a:t>
            </a:r>
          </a:p>
        </p:txBody>
      </p:sp>
      <p:sp>
        <p:nvSpPr>
          <p:cNvPr id="3" name="Marcador de contenido 2">
            <a:extLst>
              <a:ext uri="{FF2B5EF4-FFF2-40B4-BE49-F238E27FC236}">
                <a16:creationId xmlns:a16="http://schemas.microsoft.com/office/drawing/2014/main" id="{95F469E3-D598-1B74-91A4-5373DC6F4124}"/>
              </a:ext>
            </a:extLst>
          </p:cNvPr>
          <p:cNvSpPr>
            <a:spLocks noGrp="1"/>
          </p:cNvSpPr>
          <p:nvPr>
            <p:ph idx="1"/>
          </p:nvPr>
        </p:nvSpPr>
        <p:spPr/>
        <p:txBody>
          <a:bodyPr/>
          <a:lstStyle/>
          <a:p>
            <a:r>
              <a:rPr lang="es-MX" dirty="0"/>
              <a:t>Es un idioma artificial diseñado para expresar operaciones que pueden ser llevadas a cabo por máquinas como los computadores y permite la comunicación entre el programador y la máquina. </a:t>
            </a:r>
          </a:p>
          <a:p>
            <a:endParaRPr lang="es-MX" dirty="0"/>
          </a:p>
        </p:txBody>
      </p:sp>
      <p:pic>
        <p:nvPicPr>
          <p:cNvPr id="4" name="Imagen 3">
            <a:extLst>
              <a:ext uri="{FF2B5EF4-FFF2-40B4-BE49-F238E27FC236}">
                <a16:creationId xmlns:a16="http://schemas.microsoft.com/office/drawing/2014/main" id="{BEF70764-598C-8B27-EB17-BBB91CEB9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673" y="2743370"/>
            <a:ext cx="6388773" cy="2871674"/>
          </a:xfrm>
          <a:prstGeom prst="rect">
            <a:avLst/>
          </a:prstGeom>
        </p:spPr>
      </p:pic>
      <p:pic>
        <p:nvPicPr>
          <p:cNvPr id="5" name="Imagen 4">
            <a:extLst>
              <a:ext uri="{FF2B5EF4-FFF2-40B4-BE49-F238E27FC236}">
                <a16:creationId xmlns:a16="http://schemas.microsoft.com/office/drawing/2014/main" id="{82AB595A-CAE1-23E7-1512-CDBDA200E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9754" y="3000869"/>
            <a:ext cx="2022764" cy="1331221"/>
          </a:xfrm>
          <a:prstGeom prst="rect">
            <a:avLst/>
          </a:prstGeom>
        </p:spPr>
      </p:pic>
      <p:pic>
        <p:nvPicPr>
          <p:cNvPr id="6" name="Imagen 5">
            <a:extLst>
              <a:ext uri="{FF2B5EF4-FFF2-40B4-BE49-F238E27FC236}">
                <a16:creationId xmlns:a16="http://schemas.microsoft.com/office/drawing/2014/main" id="{B85E820D-283A-D61B-77B5-9B138C9FF9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2047" y="4717323"/>
            <a:ext cx="2838179" cy="897721"/>
          </a:xfrm>
          <a:prstGeom prst="rect">
            <a:avLst/>
          </a:prstGeom>
        </p:spPr>
      </p:pic>
    </p:spTree>
    <p:extLst>
      <p:ext uri="{BB962C8B-B14F-4D97-AF65-F5344CB8AC3E}">
        <p14:creationId xmlns:p14="http://schemas.microsoft.com/office/powerpoint/2010/main" val="67814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0510E-194E-D85B-BD4E-8B546DBB22E2}"/>
              </a:ext>
            </a:extLst>
          </p:cNvPr>
          <p:cNvSpPr>
            <a:spLocks noGrp="1"/>
          </p:cNvSpPr>
          <p:nvPr>
            <p:ph type="title"/>
          </p:nvPr>
        </p:nvSpPr>
        <p:spPr/>
        <p:txBody>
          <a:bodyPr/>
          <a:lstStyle/>
          <a:p>
            <a:r>
              <a:rPr lang="es-MX" dirty="0"/>
              <a:t>Lenguaje de alto nivel</a:t>
            </a:r>
          </a:p>
        </p:txBody>
      </p:sp>
      <p:sp>
        <p:nvSpPr>
          <p:cNvPr id="3" name="Marcador de contenido 2">
            <a:extLst>
              <a:ext uri="{FF2B5EF4-FFF2-40B4-BE49-F238E27FC236}">
                <a16:creationId xmlns:a16="http://schemas.microsoft.com/office/drawing/2014/main" id="{DD56925E-650C-4999-9A74-CCF6736D21A8}"/>
              </a:ext>
            </a:extLst>
          </p:cNvPr>
          <p:cNvSpPr>
            <a:spLocks noGrp="1"/>
          </p:cNvSpPr>
          <p:nvPr>
            <p:ph idx="1"/>
          </p:nvPr>
        </p:nvSpPr>
        <p:spPr/>
        <p:txBody>
          <a:bodyPr/>
          <a:lstStyle/>
          <a:p>
            <a:r>
              <a:rPr lang="es-MX" dirty="0"/>
              <a:t>Se caracteriza por expresar los algoritmos de una manera adecuada a la capacidad cognitiva humana, en lugar de la capacidad ejecutora de las máquinas. Para los lenguajes de alto nivel se requiere de ciertos conocimientos de programación para realizar las secuencias de instrucciones lógicas. Los lenguajes de alto nivel se crearon para que el usuario común pudiese solucionar un problema de procesamiento de datos de una manera más fácil y rápida. </a:t>
            </a:r>
          </a:p>
        </p:txBody>
      </p:sp>
      <p:pic>
        <p:nvPicPr>
          <p:cNvPr id="5" name="Imagen 4" descr="Un letrero verde con letras blancas&#10;&#10;Descripción generada automáticamente con confianza media">
            <a:extLst>
              <a:ext uri="{FF2B5EF4-FFF2-40B4-BE49-F238E27FC236}">
                <a16:creationId xmlns:a16="http://schemas.microsoft.com/office/drawing/2014/main" id="{A604350E-5E7C-B008-4EE1-049B3582A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413" y="3588095"/>
            <a:ext cx="4369174" cy="2912783"/>
          </a:xfrm>
          <a:prstGeom prst="rect">
            <a:avLst/>
          </a:prstGeom>
        </p:spPr>
      </p:pic>
    </p:spTree>
    <p:extLst>
      <p:ext uri="{BB962C8B-B14F-4D97-AF65-F5344CB8AC3E}">
        <p14:creationId xmlns:p14="http://schemas.microsoft.com/office/powerpoint/2010/main" val="101805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5E28A4-0A9B-343B-0749-A5F22C10D8D6}"/>
              </a:ext>
            </a:extLst>
          </p:cNvPr>
          <p:cNvSpPr>
            <a:spLocks noGrp="1"/>
          </p:cNvSpPr>
          <p:nvPr>
            <p:ph type="title"/>
          </p:nvPr>
        </p:nvSpPr>
        <p:spPr/>
        <p:txBody>
          <a:bodyPr/>
          <a:lstStyle/>
          <a:p>
            <a:r>
              <a:rPr lang="es-MX" dirty="0"/>
              <a:t>Lenguaje máquina</a:t>
            </a:r>
          </a:p>
        </p:txBody>
      </p:sp>
      <p:sp>
        <p:nvSpPr>
          <p:cNvPr id="3" name="Marcador de contenido 2">
            <a:extLst>
              <a:ext uri="{FF2B5EF4-FFF2-40B4-BE49-F238E27FC236}">
                <a16:creationId xmlns:a16="http://schemas.microsoft.com/office/drawing/2014/main" id="{53F4DC75-E4F7-6DB8-07C8-AA0F8BD78837}"/>
              </a:ext>
            </a:extLst>
          </p:cNvPr>
          <p:cNvSpPr>
            <a:spLocks noGrp="1"/>
          </p:cNvSpPr>
          <p:nvPr>
            <p:ph idx="1"/>
          </p:nvPr>
        </p:nvSpPr>
        <p:spPr/>
        <p:txBody>
          <a:bodyPr/>
          <a:lstStyle/>
          <a:p>
            <a:r>
              <a:rPr lang="es-MX" dirty="0"/>
              <a:t>Es el sistema de códigos directamente interpretable por un circuito micro programable, como el microprocesador de un computador o un microcontrolador.</a:t>
            </a:r>
          </a:p>
          <a:p>
            <a:endParaRPr lang="es-MX" dirty="0"/>
          </a:p>
        </p:txBody>
      </p:sp>
      <p:pic>
        <p:nvPicPr>
          <p:cNvPr id="5" name="Imagen 4" descr="Interfaz de usuario gráfica&#10;&#10;Descripción generada automáticamente">
            <a:extLst>
              <a:ext uri="{FF2B5EF4-FFF2-40B4-BE49-F238E27FC236}">
                <a16:creationId xmlns:a16="http://schemas.microsoft.com/office/drawing/2014/main" id="{43C2E351-EE72-42FB-5E1C-9D5E434FB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193" y="2466494"/>
            <a:ext cx="4155614" cy="3594822"/>
          </a:xfrm>
          <a:prstGeom prst="rect">
            <a:avLst/>
          </a:prstGeom>
        </p:spPr>
      </p:pic>
    </p:spTree>
    <p:extLst>
      <p:ext uri="{BB962C8B-B14F-4D97-AF65-F5344CB8AC3E}">
        <p14:creationId xmlns:p14="http://schemas.microsoft.com/office/powerpoint/2010/main" val="4126902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9DFA7C-10F6-780F-3044-A0A90B82A154}"/>
              </a:ext>
            </a:extLst>
          </p:cNvPr>
          <p:cNvSpPr>
            <a:spLocks noGrp="1"/>
          </p:cNvSpPr>
          <p:nvPr>
            <p:ph type="title"/>
          </p:nvPr>
        </p:nvSpPr>
        <p:spPr/>
        <p:txBody>
          <a:bodyPr/>
          <a:lstStyle/>
          <a:p>
            <a:r>
              <a:rPr lang="es-MX" dirty="0"/>
              <a:t>Compilador </a:t>
            </a:r>
          </a:p>
        </p:txBody>
      </p:sp>
      <p:sp>
        <p:nvSpPr>
          <p:cNvPr id="3" name="Marcador de contenido 2">
            <a:extLst>
              <a:ext uri="{FF2B5EF4-FFF2-40B4-BE49-F238E27FC236}">
                <a16:creationId xmlns:a16="http://schemas.microsoft.com/office/drawing/2014/main" id="{8B38B90C-8FF8-CC5D-C43F-1BD3D52123A3}"/>
              </a:ext>
            </a:extLst>
          </p:cNvPr>
          <p:cNvSpPr>
            <a:spLocks noGrp="1"/>
          </p:cNvSpPr>
          <p:nvPr>
            <p:ph idx="1"/>
          </p:nvPr>
        </p:nvSpPr>
        <p:spPr/>
        <p:txBody>
          <a:bodyPr/>
          <a:lstStyle/>
          <a:p>
            <a:r>
              <a:rPr lang="es-MX" dirty="0"/>
              <a:t>Un compilador es un programa informático que traduce un programa escrito en un lenguaje de programación a otro lenguaje de programación, generando un programa equivalente que la máquina será capaz de interpretar.</a:t>
            </a:r>
          </a:p>
        </p:txBody>
      </p:sp>
      <p:pic>
        <p:nvPicPr>
          <p:cNvPr id="5" name="Imagen 4" descr="Interfaz de usuario gráfica&#10;&#10;Descripción generada automáticamente con confianza baja">
            <a:extLst>
              <a:ext uri="{FF2B5EF4-FFF2-40B4-BE49-F238E27FC236}">
                <a16:creationId xmlns:a16="http://schemas.microsoft.com/office/drawing/2014/main" id="{240B3584-62BB-3E72-583C-212E72FD3CE5}"/>
              </a:ext>
            </a:extLst>
          </p:cNvPr>
          <p:cNvPicPr>
            <a:picLocks noChangeAspect="1"/>
          </p:cNvPicPr>
          <p:nvPr/>
        </p:nvPicPr>
        <p:blipFill rotWithShape="1">
          <a:blip r:embed="rId2">
            <a:extLst>
              <a:ext uri="{28A0092B-C50C-407E-A947-70E740481C1C}">
                <a14:useLocalDpi xmlns:a14="http://schemas.microsoft.com/office/drawing/2010/main" val="0"/>
              </a:ext>
            </a:extLst>
          </a:blip>
          <a:srcRect t="27129" b="5107"/>
          <a:stretch/>
        </p:blipFill>
        <p:spPr>
          <a:xfrm>
            <a:off x="1582999" y="2475657"/>
            <a:ext cx="9026002" cy="3392639"/>
          </a:xfrm>
          <a:prstGeom prst="rect">
            <a:avLst/>
          </a:prstGeom>
        </p:spPr>
      </p:pic>
    </p:spTree>
    <p:extLst>
      <p:ext uri="{BB962C8B-B14F-4D97-AF65-F5344CB8AC3E}">
        <p14:creationId xmlns:p14="http://schemas.microsoft.com/office/powerpoint/2010/main" val="3562504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A082A-C270-3425-2ACE-65987AF3F1FF}"/>
              </a:ext>
            </a:extLst>
          </p:cNvPr>
          <p:cNvSpPr>
            <a:spLocks noGrp="1"/>
          </p:cNvSpPr>
          <p:nvPr>
            <p:ph type="title"/>
          </p:nvPr>
        </p:nvSpPr>
        <p:spPr/>
        <p:txBody>
          <a:bodyPr/>
          <a:lstStyle/>
          <a:p>
            <a:r>
              <a:rPr lang="es-MX" dirty="0"/>
              <a:t>Sintaxis </a:t>
            </a:r>
          </a:p>
        </p:txBody>
      </p:sp>
      <p:sp>
        <p:nvSpPr>
          <p:cNvPr id="3" name="Marcador de contenido 2">
            <a:extLst>
              <a:ext uri="{FF2B5EF4-FFF2-40B4-BE49-F238E27FC236}">
                <a16:creationId xmlns:a16="http://schemas.microsoft.com/office/drawing/2014/main" id="{30719DF5-A856-72D3-DAA2-AFC0CB954C7B}"/>
              </a:ext>
            </a:extLst>
          </p:cNvPr>
          <p:cNvSpPr>
            <a:spLocks noGrp="1"/>
          </p:cNvSpPr>
          <p:nvPr>
            <p:ph idx="1"/>
          </p:nvPr>
        </p:nvSpPr>
        <p:spPr/>
        <p:txBody>
          <a:bodyPr/>
          <a:lstStyle/>
          <a:p>
            <a:r>
              <a:rPr lang="es-MX" dirty="0"/>
              <a:t>La sintaxis de un lenguaje de programación se define como el conjunto de reglas o normas que deben seguirse al escribir el código fuente de los programas para considerarse como correctos para ese lenguaje de programación y que permite establecer una comunicación más simple y legible.</a:t>
            </a:r>
          </a:p>
        </p:txBody>
      </p:sp>
      <p:pic>
        <p:nvPicPr>
          <p:cNvPr id="5" name="Imagen 4" descr="Logotipo&#10;&#10;Descripción generada automáticamente">
            <a:extLst>
              <a:ext uri="{FF2B5EF4-FFF2-40B4-BE49-F238E27FC236}">
                <a16:creationId xmlns:a16="http://schemas.microsoft.com/office/drawing/2014/main" id="{CEA4FCA7-ABAB-F387-0FDB-C1D766D25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102" y="3404795"/>
            <a:ext cx="7417796" cy="1282943"/>
          </a:xfrm>
          <a:prstGeom prst="rect">
            <a:avLst/>
          </a:prstGeom>
        </p:spPr>
      </p:pic>
    </p:spTree>
    <p:extLst>
      <p:ext uri="{BB962C8B-B14F-4D97-AF65-F5344CB8AC3E}">
        <p14:creationId xmlns:p14="http://schemas.microsoft.com/office/powerpoint/2010/main" val="295378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D13A7-3DEC-9C53-BCD7-5AA342599FD1}"/>
              </a:ext>
            </a:extLst>
          </p:cNvPr>
          <p:cNvSpPr>
            <a:spLocks noGrp="1"/>
          </p:cNvSpPr>
          <p:nvPr>
            <p:ph type="title"/>
          </p:nvPr>
        </p:nvSpPr>
        <p:spPr/>
        <p:txBody>
          <a:bodyPr/>
          <a:lstStyle/>
          <a:p>
            <a:r>
              <a:rPr lang="es-MX" dirty="0"/>
              <a:t>Contenido </a:t>
            </a:r>
          </a:p>
        </p:txBody>
      </p:sp>
      <p:sp>
        <p:nvSpPr>
          <p:cNvPr id="3" name="Marcador de contenido 2">
            <a:extLst>
              <a:ext uri="{FF2B5EF4-FFF2-40B4-BE49-F238E27FC236}">
                <a16:creationId xmlns:a16="http://schemas.microsoft.com/office/drawing/2014/main" id="{43DCA2D2-F867-8288-8F40-1352CBE5B80F}"/>
              </a:ext>
            </a:extLst>
          </p:cNvPr>
          <p:cNvSpPr>
            <a:spLocks noGrp="1"/>
          </p:cNvSpPr>
          <p:nvPr>
            <p:ph idx="1"/>
          </p:nvPr>
        </p:nvSpPr>
        <p:spPr/>
        <p:txBody>
          <a:bodyPr>
            <a:normAutofit/>
          </a:bodyPr>
          <a:lstStyle/>
          <a:p>
            <a:pPr marL="457200" indent="-457200">
              <a:buFont typeface="+mj-lt"/>
              <a:buAutoNum type="arabicPeriod"/>
            </a:pPr>
            <a:r>
              <a:rPr lang="es-MX" sz="2800" dirty="0"/>
              <a:t>Aprendizaje</a:t>
            </a:r>
          </a:p>
          <a:p>
            <a:pPr marL="457200" indent="-457200">
              <a:buFont typeface="+mj-lt"/>
              <a:buAutoNum type="arabicPeriod"/>
            </a:pPr>
            <a:r>
              <a:rPr lang="es-MX" sz="2800" dirty="0"/>
              <a:t>Introducción </a:t>
            </a:r>
          </a:p>
          <a:p>
            <a:pPr marL="457200" indent="-457200">
              <a:buFont typeface="+mj-lt"/>
              <a:buAutoNum type="arabicPeriod"/>
            </a:pPr>
            <a:r>
              <a:rPr lang="es-MX" sz="2800" dirty="0"/>
              <a:t>Antecedentes de la programación</a:t>
            </a:r>
          </a:p>
          <a:p>
            <a:pPr marL="457200" indent="-457200">
              <a:buFont typeface="+mj-lt"/>
              <a:buAutoNum type="arabicPeriod"/>
            </a:pPr>
            <a:r>
              <a:rPr lang="es-MX" sz="2800" dirty="0"/>
              <a:t>Concepto </a:t>
            </a:r>
          </a:p>
          <a:p>
            <a:pPr marL="457200" indent="-457200">
              <a:buFont typeface="+mj-lt"/>
              <a:buAutoNum type="arabicPeriod"/>
            </a:pPr>
            <a:r>
              <a:rPr lang="es-MX" sz="2800" dirty="0"/>
              <a:t>Importancia </a:t>
            </a:r>
          </a:p>
          <a:p>
            <a:pPr marL="457200" indent="-457200">
              <a:buFont typeface="+mj-lt"/>
              <a:buAutoNum type="arabicPeriod"/>
            </a:pPr>
            <a:r>
              <a:rPr lang="es-MX" sz="2800" dirty="0"/>
              <a:t>Elementos </a:t>
            </a:r>
          </a:p>
          <a:p>
            <a:endParaRPr lang="es-MX" sz="2800" dirty="0"/>
          </a:p>
        </p:txBody>
      </p:sp>
    </p:spTree>
    <p:extLst>
      <p:ext uri="{BB962C8B-B14F-4D97-AF65-F5344CB8AC3E}">
        <p14:creationId xmlns:p14="http://schemas.microsoft.com/office/powerpoint/2010/main" val="282415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5CBFF-70D1-9194-F4DD-A0603205FF3D}"/>
              </a:ext>
            </a:extLst>
          </p:cNvPr>
          <p:cNvSpPr>
            <a:spLocks noGrp="1"/>
          </p:cNvSpPr>
          <p:nvPr>
            <p:ph type="title"/>
          </p:nvPr>
        </p:nvSpPr>
        <p:spPr/>
        <p:txBody>
          <a:bodyPr/>
          <a:lstStyle/>
          <a:p>
            <a:r>
              <a:rPr lang="es-MX" dirty="0"/>
              <a:t>Aprendizaje </a:t>
            </a:r>
          </a:p>
        </p:txBody>
      </p:sp>
      <p:sp>
        <p:nvSpPr>
          <p:cNvPr id="3" name="Marcador de contenido 2">
            <a:extLst>
              <a:ext uri="{FF2B5EF4-FFF2-40B4-BE49-F238E27FC236}">
                <a16:creationId xmlns:a16="http://schemas.microsoft.com/office/drawing/2014/main" id="{264FB597-8ACA-2400-569F-76C59C42C207}"/>
              </a:ext>
            </a:extLst>
          </p:cNvPr>
          <p:cNvSpPr>
            <a:spLocks noGrp="1"/>
          </p:cNvSpPr>
          <p:nvPr>
            <p:ph idx="1"/>
          </p:nvPr>
        </p:nvSpPr>
        <p:spPr/>
        <p:txBody>
          <a:bodyPr/>
          <a:lstStyle/>
          <a:p>
            <a:r>
              <a:rPr lang="es-MX" dirty="0"/>
              <a:t>Conocer los tipos de lenguajes de programación y para que se utilizan.</a:t>
            </a:r>
          </a:p>
        </p:txBody>
      </p:sp>
    </p:spTree>
    <p:extLst>
      <p:ext uri="{BB962C8B-B14F-4D97-AF65-F5344CB8AC3E}">
        <p14:creationId xmlns:p14="http://schemas.microsoft.com/office/powerpoint/2010/main" val="302574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18E6B-854A-8315-A111-ED7CB2F092F3}"/>
              </a:ext>
            </a:extLst>
          </p:cNvPr>
          <p:cNvSpPr>
            <a:spLocks noGrp="1"/>
          </p:cNvSpPr>
          <p:nvPr>
            <p:ph type="title"/>
          </p:nvPr>
        </p:nvSpPr>
        <p:spPr/>
        <p:txBody>
          <a:bodyPr/>
          <a:lstStyle/>
          <a:p>
            <a:r>
              <a:rPr lang="es-MX" dirty="0"/>
              <a:t>Introducción </a:t>
            </a:r>
          </a:p>
        </p:txBody>
      </p:sp>
      <p:sp>
        <p:nvSpPr>
          <p:cNvPr id="3" name="Marcador de contenido 2">
            <a:extLst>
              <a:ext uri="{FF2B5EF4-FFF2-40B4-BE49-F238E27FC236}">
                <a16:creationId xmlns:a16="http://schemas.microsoft.com/office/drawing/2014/main" id="{612E5F47-B76D-1E2B-26BC-15C5EF5A08FC}"/>
              </a:ext>
            </a:extLst>
          </p:cNvPr>
          <p:cNvSpPr>
            <a:spLocks noGrp="1"/>
          </p:cNvSpPr>
          <p:nvPr>
            <p:ph idx="1"/>
          </p:nvPr>
        </p:nvSpPr>
        <p:spPr/>
        <p:txBody>
          <a:bodyPr>
            <a:normAutofit fontScale="70000" lnSpcReduction="20000"/>
          </a:bodyPr>
          <a:lstStyle/>
          <a:p>
            <a:r>
              <a:rPr lang="es-MX" dirty="0"/>
              <a:t>¿Qué son los lenguajes de programación?, ¿Para qué se utilizan?, ¿Qué lenguajes de programación conocen?</a:t>
            </a:r>
          </a:p>
          <a:p>
            <a:endParaRPr lang="es-MX" dirty="0"/>
          </a:p>
          <a:p>
            <a:pPr marL="0" indent="0">
              <a:buNone/>
            </a:pPr>
            <a:r>
              <a:rPr lang="es-MX" dirty="0"/>
              <a:t>¿Qué es la programación?: </a:t>
            </a:r>
          </a:p>
          <a:p>
            <a:pPr marL="0" indent="0">
              <a:buNone/>
            </a:pPr>
            <a:r>
              <a:rPr lang="es-MX" dirty="0">
                <a:hlinkClick r:id="rId2"/>
              </a:rPr>
              <a:t>https://www.youtube.com/watch?v=EHiiNhLRIGc</a:t>
            </a:r>
            <a:endParaRPr lang="es-MX" dirty="0"/>
          </a:p>
          <a:p>
            <a:pPr marL="0" indent="0">
              <a:buNone/>
            </a:pPr>
            <a:endParaRPr lang="es-MX" dirty="0"/>
          </a:p>
          <a:p>
            <a:pPr marL="0" indent="0">
              <a:buNone/>
            </a:pPr>
            <a:r>
              <a:rPr lang="es-MX" dirty="0"/>
              <a:t>¿Qué son los lenguajes de programación?:</a:t>
            </a:r>
          </a:p>
          <a:p>
            <a:pPr marL="0" indent="0">
              <a:buNone/>
            </a:pPr>
            <a:r>
              <a:rPr lang="es-MX" dirty="0">
                <a:hlinkClick r:id="rId3"/>
              </a:rPr>
              <a:t>https://www.youtube.com/watch?v=fDwdRCZrAso</a:t>
            </a:r>
            <a:endParaRPr lang="es-MX" dirty="0"/>
          </a:p>
          <a:p>
            <a:pPr marL="0" indent="0">
              <a:buNone/>
            </a:pPr>
            <a:endParaRPr lang="es-MX" dirty="0"/>
          </a:p>
          <a:p>
            <a:pPr marL="0" indent="0">
              <a:buNone/>
            </a:pPr>
            <a:r>
              <a:rPr lang="es-MX" dirty="0"/>
              <a:t>¿Qué es un algoritmo?: </a:t>
            </a:r>
          </a:p>
          <a:p>
            <a:pPr marL="0" indent="0">
              <a:buNone/>
            </a:pPr>
            <a:r>
              <a:rPr lang="es-MX" dirty="0">
                <a:hlinkClick r:id="rId4"/>
              </a:rPr>
              <a:t>https://www.youtube.com/watch?v=U3CGMyjzlvM</a:t>
            </a:r>
            <a:endParaRPr lang="es-MX" dirty="0"/>
          </a:p>
          <a:p>
            <a:pPr marL="0" indent="0">
              <a:buNone/>
            </a:pPr>
            <a:endParaRPr lang="es-MX" dirty="0"/>
          </a:p>
          <a:p>
            <a:pPr marL="0" indent="0">
              <a:buNone/>
            </a:pPr>
            <a:r>
              <a:rPr lang="es-MX" dirty="0"/>
              <a:t>¿Qué es un compilador?: </a:t>
            </a:r>
          </a:p>
          <a:p>
            <a:pPr marL="0" indent="0">
              <a:buNone/>
            </a:pPr>
            <a:r>
              <a:rPr lang="es-MX" dirty="0">
                <a:hlinkClick r:id="rId5"/>
              </a:rPr>
              <a:t>https://www.youtube.com/watch?v=ML8umNKGa2E</a:t>
            </a:r>
            <a:endParaRPr lang="es-MX" dirty="0"/>
          </a:p>
          <a:p>
            <a:pPr marL="0" indent="0">
              <a:buNone/>
            </a:pPr>
            <a:endParaRPr lang="es-MX" dirty="0"/>
          </a:p>
          <a:p>
            <a:pPr marL="0" indent="0">
              <a:buNone/>
            </a:pPr>
            <a:r>
              <a:rPr lang="es-MX" dirty="0"/>
              <a:t>¿Qué es la sintaxis?: </a:t>
            </a:r>
          </a:p>
          <a:p>
            <a:pPr marL="0" indent="0">
              <a:buNone/>
            </a:pPr>
            <a:r>
              <a:rPr lang="es-MX" dirty="0">
                <a:hlinkClick r:id="rId6"/>
              </a:rPr>
              <a:t>https://www.youtube.com/watch?v=gk0FOyOOw5I</a:t>
            </a:r>
            <a:endParaRPr lang="es-MX" dirty="0"/>
          </a:p>
          <a:p>
            <a:pPr marL="0" indent="0">
              <a:buNone/>
            </a:pPr>
            <a:endParaRPr lang="es-MX" dirty="0"/>
          </a:p>
          <a:p>
            <a:pPr marL="0" indent="0">
              <a:buNone/>
            </a:pPr>
            <a:endParaRPr lang="es-MX" dirty="0"/>
          </a:p>
          <a:p>
            <a:pPr marL="0" indent="0">
              <a:buNone/>
            </a:pPr>
            <a:endParaRPr lang="es-MX" dirty="0"/>
          </a:p>
          <a:p>
            <a:endParaRPr lang="es-MX" dirty="0"/>
          </a:p>
        </p:txBody>
      </p:sp>
    </p:spTree>
    <p:extLst>
      <p:ext uri="{BB962C8B-B14F-4D97-AF65-F5344CB8AC3E}">
        <p14:creationId xmlns:p14="http://schemas.microsoft.com/office/powerpoint/2010/main" val="198410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015DD-E98D-3A69-49FC-A9EF0B936064}"/>
              </a:ext>
            </a:extLst>
          </p:cNvPr>
          <p:cNvSpPr>
            <a:spLocks noGrp="1"/>
          </p:cNvSpPr>
          <p:nvPr>
            <p:ph type="title"/>
          </p:nvPr>
        </p:nvSpPr>
        <p:spPr/>
        <p:txBody>
          <a:bodyPr/>
          <a:lstStyle/>
          <a:p>
            <a:r>
              <a:rPr lang="es-MX" dirty="0"/>
              <a:t>Antecedentes</a:t>
            </a:r>
          </a:p>
        </p:txBody>
      </p:sp>
      <p:sp>
        <p:nvSpPr>
          <p:cNvPr id="3" name="Marcador de contenido 2">
            <a:extLst>
              <a:ext uri="{FF2B5EF4-FFF2-40B4-BE49-F238E27FC236}">
                <a16:creationId xmlns:a16="http://schemas.microsoft.com/office/drawing/2014/main" id="{E174221C-436B-7008-5357-972589B1B14B}"/>
              </a:ext>
            </a:extLst>
          </p:cNvPr>
          <p:cNvSpPr>
            <a:spLocks noGrp="1"/>
          </p:cNvSpPr>
          <p:nvPr>
            <p:ph idx="1"/>
          </p:nvPr>
        </p:nvSpPr>
        <p:spPr/>
        <p:txBody>
          <a:bodyPr/>
          <a:lstStyle/>
          <a:p>
            <a:r>
              <a:rPr lang="es-MX" dirty="0"/>
              <a:t>La historia de los lenguajes de programación comienza cuando Charles Babbage inventó su computadora en el año 1822. Este lenguaje era muy rudimentario y consistía en la programación de los diferentes cambios de engranajes que ejecutaban los cálculos. Mas adelante en el año 1942 se construyó la ENIAC, computadora que se programaba ya con interruptores y era preciso reescribir el sistema entero para cada nuevo programa.</a:t>
            </a:r>
          </a:p>
          <a:p>
            <a:endParaRPr lang="es-MX" dirty="0"/>
          </a:p>
        </p:txBody>
      </p:sp>
      <p:pic>
        <p:nvPicPr>
          <p:cNvPr id="5" name="Imagen 4" descr="Imagen en blanco y negro de una biblioteca&#10;&#10;Descripción generada automáticamente con confianza media">
            <a:extLst>
              <a:ext uri="{FF2B5EF4-FFF2-40B4-BE49-F238E27FC236}">
                <a16:creationId xmlns:a16="http://schemas.microsoft.com/office/drawing/2014/main" id="{42A87085-FEAB-930C-B8C7-4B4A7FD54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378" y="3506993"/>
            <a:ext cx="3737243" cy="2668625"/>
          </a:xfrm>
          <a:prstGeom prst="rect">
            <a:avLst/>
          </a:prstGeom>
        </p:spPr>
      </p:pic>
    </p:spTree>
    <p:extLst>
      <p:ext uri="{BB962C8B-B14F-4D97-AF65-F5344CB8AC3E}">
        <p14:creationId xmlns:p14="http://schemas.microsoft.com/office/powerpoint/2010/main" val="241151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58921-DAFF-8A2D-4E66-FD3DFF294DBE}"/>
              </a:ext>
            </a:extLst>
          </p:cNvPr>
          <p:cNvSpPr>
            <a:spLocks noGrp="1"/>
          </p:cNvSpPr>
          <p:nvPr>
            <p:ph type="title"/>
          </p:nvPr>
        </p:nvSpPr>
        <p:spPr/>
        <p:txBody>
          <a:bodyPr/>
          <a:lstStyle/>
          <a:p>
            <a:r>
              <a:rPr lang="es-MX" dirty="0"/>
              <a:t>Antecedentes</a:t>
            </a:r>
          </a:p>
        </p:txBody>
      </p:sp>
      <p:sp>
        <p:nvSpPr>
          <p:cNvPr id="3" name="Marcador de contenido 2">
            <a:extLst>
              <a:ext uri="{FF2B5EF4-FFF2-40B4-BE49-F238E27FC236}">
                <a16:creationId xmlns:a16="http://schemas.microsoft.com/office/drawing/2014/main" id="{411B476A-C888-2C40-8D71-79209765E5FA}"/>
              </a:ext>
            </a:extLst>
          </p:cNvPr>
          <p:cNvSpPr>
            <a:spLocks noGrp="1"/>
          </p:cNvSpPr>
          <p:nvPr>
            <p:ph idx="1"/>
          </p:nvPr>
        </p:nvSpPr>
        <p:spPr/>
        <p:txBody>
          <a:bodyPr/>
          <a:lstStyle/>
          <a:p>
            <a:r>
              <a:rPr lang="es-MX" dirty="0" err="1"/>
              <a:t>Von</a:t>
            </a:r>
            <a:r>
              <a:rPr lang="es-MX" dirty="0"/>
              <a:t> Neumann, que en el año 1945 desarrollo una nueva técnica que establecía que las instrucciones complejas se deben utilizar para controlar el hardware simple, permitiendo que se pudiese reprogramar más rápidamente.</a:t>
            </a:r>
          </a:p>
          <a:p>
            <a:r>
              <a:rPr lang="es-MX" sz="2400" dirty="0">
                <a:effectLst/>
                <a:ea typeface="Calibri" panose="020F0502020204030204" pitchFamily="34" charset="0"/>
                <a:cs typeface="Times New Roman" panose="02020603050405020304" pitchFamily="18" charset="0"/>
              </a:rPr>
              <a:t>La historia de los lenguajes de programación da un gran paso en el año 1957, cuando aparece el primero de los lenguajes de programación más importantes, el FORTRAN. Este fue el primero de los lenguajes de programación de alto nivel.</a:t>
            </a:r>
          </a:p>
          <a:p>
            <a:endParaRPr lang="es-MX" dirty="0"/>
          </a:p>
        </p:txBody>
      </p:sp>
      <p:pic>
        <p:nvPicPr>
          <p:cNvPr id="5" name="Imagen 4" descr="Imagen que contiene Texto&#10;&#10;Descripción generada automáticamente">
            <a:extLst>
              <a:ext uri="{FF2B5EF4-FFF2-40B4-BE49-F238E27FC236}">
                <a16:creationId xmlns:a16="http://schemas.microsoft.com/office/drawing/2014/main" id="{38C59EC3-579B-917C-2D0B-F2F19B419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122" y="3845187"/>
            <a:ext cx="4227755" cy="2378112"/>
          </a:xfrm>
          <a:prstGeom prst="rect">
            <a:avLst/>
          </a:prstGeom>
        </p:spPr>
      </p:pic>
    </p:spTree>
    <p:extLst>
      <p:ext uri="{BB962C8B-B14F-4D97-AF65-F5344CB8AC3E}">
        <p14:creationId xmlns:p14="http://schemas.microsoft.com/office/powerpoint/2010/main" val="263614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58921-DAFF-8A2D-4E66-FD3DFF294DBE}"/>
              </a:ext>
            </a:extLst>
          </p:cNvPr>
          <p:cNvSpPr>
            <a:spLocks noGrp="1"/>
          </p:cNvSpPr>
          <p:nvPr>
            <p:ph type="title"/>
          </p:nvPr>
        </p:nvSpPr>
        <p:spPr/>
        <p:txBody>
          <a:bodyPr/>
          <a:lstStyle/>
          <a:p>
            <a:r>
              <a:rPr lang="es-MX" dirty="0"/>
              <a:t>Antecedentes</a:t>
            </a:r>
          </a:p>
        </p:txBody>
      </p:sp>
      <p:sp>
        <p:nvSpPr>
          <p:cNvPr id="3" name="Marcador de contenido 2">
            <a:extLst>
              <a:ext uri="{FF2B5EF4-FFF2-40B4-BE49-F238E27FC236}">
                <a16:creationId xmlns:a16="http://schemas.microsoft.com/office/drawing/2014/main" id="{411B476A-C888-2C40-8D71-79209765E5FA}"/>
              </a:ext>
            </a:extLst>
          </p:cNvPr>
          <p:cNvSpPr>
            <a:spLocks noGrp="1"/>
          </p:cNvSpPr>
          <p:nvPr>
            <p:ph idx="1"/>
          </p:nvPr>
        </p:nvSpPr>
        <p:spPr/>
        <p:txBody>
          <a:bodyPr/>
          <a:lstStyle/>
          <a:p>
            <a:r>
              <a:rPr lang="es-MX" dirty="0"/>
              <a:t>Las computadoras de hoy en día se sustentan en la lógica matemática basada en un sistema binario. Dicho sistema se implementa sobre dispositivos electrónicos que permiten, o no, pasar la corriente, con lo que se consiguen los 2 estados binarios: 0 y 1.</a:t>
            </a:r>
          </a:p>
          <a:p>
            <a:endParaRPr lang="es-MX" dirty="0"/>
          </a:p>
        </p:txBody>
      </p:sp>
      <p:pic>
        <p:nvPicPr>
          <p:cNvPr id="6" name="Imagen 5" descr="Texto, Patrón de fondo&#10;&#10;Descripción generada automáticamente">
            <a:extLst>
              <a:ext uri="{FF2B5EF4-FFF2-40B4-BE49-F238E27FC236}">
                <a16:creationId xmlns:a16="http://schemas.microsoft.com/office/drawing/2014/main" id="{16DD63D1-E255-23D1-4E78-1EB92690B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340" y="3240376"/>
            <a:ext cx="5149320" cy="2110685"/>
          </a:xfrm>
          <a:prstGeom prst="rect">
            <a:avLst/>
          </a:prstGeom>
        </p:spPr>
      </p:pic>
    </p:spTree>
    <p:extLst>
      <p:ext uri="{BB962C8B-B14F-4D97-AF65-F5344CB8AC3E}">
        <p14:creationId xmlns:p14="http://schemas.microsoft.com/office/powerpoint/2010/main" val="102741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5A779-EC77-EFE9-58E1-73DA1198AF15}"/>
              </a:ext>
            </a:extLst>
          </p:cNvPr>
          <p:cNvSpPr>
            <a:spLocks noGrp="1"/>
          </p:cNvSpPr>
          <p:nvPr>
            <p:ph type="title"/>
          </p:nvPr>
        </p:nvSpPr>
        <p:spPr/>
        <p:txBody>
          <a:bodyPr/>
          <a:lstStyle/>
          <a:p>
            <a:r>
              <a:rPr lang="es-MX" dirty="0"/>
              <a:t>Concepto  </a:t>
            </a:r>
          </a:p>
        </p:txBody>
      </p:sp>
      <p:sp>
        <p:nvSpPr>
          <p:cNvPr id="3" name="Marcador de contenido 2">
            <a:extLst>
              <a:ext uri="{FF2B5EF4-FFF2-40B4-BE49-F238E27FC236}">
                <a16:creationId xmlns:a16="http://schemas.microsoft.com/office/drawing/2014/main" id="{DD4750DC-8516-DB6A-E9B7-98F9B4CD2F11}"/>
              </a:ext>
            </a:extLst>
          </p:cNvPr>
          <p:cNvSpPr>
            <a:spLocks noGrp="1"/>
          </p:cNvSpPr>
          <p:nvPr>
            <p:ph idx="1"/>
          </p:nvPr>
        </p:nvSpPr>
        <p:spPr/>
        <p:txBody>
          <a:bodyPr/>
          <a:lstStyle/>
          <a:p>
            <a:r>
              <a:rPr lang="es-MX" dirty="0"/>
              <a:t>Es el proceso de tomar un algoritmo (serie de pasos con un objetivo) y codificarlo, mediante un lenguaje de programación, de modo que pueda ser ejecutado por una computadora o artefacto similar</a:t>
            </a:r>
          </a:p>
          <a:p>
            <a:endParaRPr lang="es-MX" dirty="0"/>
          </a:p>
        </p:txBody>
      </p:sp>
      <p:pic>
        <p:nvPicPr>
          <p:cNvPr id="6" name="Imagen 5" descr="Interfaz de usuario gráfica, Sitio web&#10;&#10;Descripción generada automáticamente">
            <a:extLst>
              <a:ext uri="{FF2B5EF4-FFF2-40B4-BE49-F238E27FC236}">
                <a16:creationId xmlns:a16="http://schemas.microsoft.com/office/drawing/2014/main" id="{DC4126F6-32CC-2178-4B92-F16F739B7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446" y="2936836"/>
            <a:ext cx="5387108" cy="3060551"/>
          </a:xfrm>
          <a:prstGeom prst="rect">
            <a:avLst/>
          </a:prstGeom>
        </p:spPr>
      </p:pic>
    </p:spTree>
    <p:extLst>
      <p:ext uri="{BB962C8B-B14F-4D97-AF65-F5344CB8AC3E}">
        <p14:creationId xmlns:p14="http://schemas.microsoft.com/office/powerpoint/2010/main" val="157254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D83B6-13B2-A328-C603-E774F141D908}"/>
              </a:ext>
            </a:extLst>
          </p:cNvPr>
          <p:cNvSpPr>
            <a:spLocks noGrp="1"/>
          </p:cNvSpPr>
          <p:nvPr>
            <p:ph type="title"/>
          </p:nvPr>
        </p:nvSpPr>
        <p:spPr/>
        <p:txBody>
          <a:bodyPr/>
          <a:lstStyle/>
          <a:p>
            <a:r>
              <a:rPr lang="es-MX" dirty="0"/>
              <a:t>Importancia </a:t>
            </a:r>
          </a:p>
        </p:txBody>
      </p:sp>
      <p:sp>
        <p:nvSpPr>
          <p:cNvPr id="3" name="Marcador de contenido 2">
            <a:extLst>
              <a:ext uri="{FF2B5EF4-FFF2-40B4-BE49-F238E27FC236}">
                <a16:creationId xmlns:a16="http://schemas.microsoft.com/office/drawing/2014/main" id="{656A759E-868D-72C6-307E-88D6F50274F9}"/>
              </a:ext>
            </a:extLst>
          </p:cNvPr>
          <p:cNvSpPr>
            <a:spLocks noGrp="1"/>
          </p:cNvSpPr>
          <p:nvPr>
            <p:ph idx="1"/>
          </p:nvPr>
        </p:nvSpPr>
        <p:spPr/>
        <p:txBody>
          <a:bodyPr/>
          <a:lstStyle/>
          <a:p>
            <a:r>
              <a:rPr lang="es-MX" dirty="0"/>
              <a:t>La programación es fundamental para acrecentar el avance tecnológico dentro de las industrias que para llevar a cabo sus funciones necesitan de sitios y aplicaciones creadas a partir de los códigos.</a:t>
            </a:r>
          </a:p>
          <a:p>
            <a:r>
              <a:rPr lang="es-MX" dirty="0"/>
              <a:t>No es novedad que vivimos en un mundo computarizado donde la tecnología forma parte de todo lo que hacemos. Por eso, aprender cómo funciona y saber modificarla será ideal para poder identificar las necesidades de la sociedad y así abarcarlas a través de la programación.</a:t>
            </a:r>
          </a:p>
          <a:p>
            <a:endParaRPr lang="es-MX" dirty="0"/>
          </a:p>
        </p:txBody>
      </p:sp>
      <p:pic>
        <p:nvPicPr>
          <p:cNvPr id="6" name="Imagen 5" descr="Una mano muestra un objeto en la mano&#10;&#10;Descripción generada automáticamente con confianza media">
            <a:extLst>
              <a:ext uri="{FF2B5EF4-FFF2-40B4-BE49-F238E27FC236}">
                <a16:creationId xmlns:a16="http://schemas.microsoft.com/office/drawing/2014/main" id="{DA7FD234-A074-0D58-A507-E2B007283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743" y="3653851"/>
            <a:ext cx="5394514" cy="3029461"/>
          </a:xfrm>
          <a:prstGeom prst="rect">
            <a:avLst/>
          </a:prstGeom>
        </p:spPr>
      </p:pic>
    </p:spTree>
    <p:extLst>
      <p:ext uri="{BB962C8B-B14F-4D97-AF65-F5344CB8AC3E}">
        <p14:creationId xmlns:p14="http://schemas.microsoft.com/office/powerpoint/2010/main" val="2708791244"/>
      </p:ext>
    </p:extLst>
  </p:cSld>
  <p:clrMapOvr>
    <a:masterClrMapping/>
  </p:clrMapOvr>
</p:sld>
</file>

<file path=ppt/theme/theme1.xml><?xml version="1.0" encoding="utf-8"?>
<a:theme xmlns:a="http://schemas.openxmlformats.org/drawingml/2006/main" name="Tema de Office">
  <a:themeElements>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ersonalizado 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812</Words>
  <Application>Microsoft Office PowerPoint</Application>
  <PresentationFormat>Panorámica</PresentationFormat>
  <Paragraphs>71</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Trebuchet MS</vt:lpstr>
      <vt:lpstr>Tema de Office</vt:lpstr>
      <vt:lpstr>INTRODUCCIÓN A LA PROGRAMACIÓN ESCRITA</vt:lpstr>
      <vt:lpstr>Contenido </vt:lpstr>
      <vt:lpstr>Aprendizaje </vt:lpstr>
      <vt:lpstr>Introducción </vt:lpstr>
      <vt:lpstr>Antecedentes</vt:lpstr>
      <vt:lpstr>Antecedentes</vt:lpstr>
      <vt:lpstr>Antecedentes</vt:lpstr>
      <vt:lpstr>Concepto  </vt:lpstr>
      <vt:lpstr>Importancia </vt:lpstr>
      <vt:lpstr>Instrucciones </vt:lpstr>
      <vt:lpstr>Algoritmo </vt:lpstr>
      <vt:lpstr>Programa </vt:lpstr>
      <vt:lpstr>Lenguaje de programación</vt:lpstr>
      <vt:lpstr>Lenguaje de alto nivel</vt:lpstr>
      <vt:lpstr>Lenguaje máquina</vt:lpstr>
      <vt:lpstr>Compilador </vt:lpstr>
      <vt:lpstr>Sintaxis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Alumbrado Público</dc:title>
  <dc:creator>usuario</dc:creator>
  <cp:lastModifiedBy>TRUJILLO LOPEZ BERNARDO</cp:lastModifiedBy>
  <cp:revision>127</cp:revision>
  <dcterms:created xsi:type="dcterms:W3CDTF">2017-08-15T18:33:09Z</dcterms:created>
  <dcterms:modified xsi:type="dcterms:W3CDTF">2022-08-25T15:23:52Z</dcterms:modified>
</cp:coreProperties>
</file>