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660" r:id="rId2"/>
    <p:sldId id="365" r:id="rId3"/>
    <p:sldId id="367" r:id="rId4"/>
    <p:sldId id="631" r:id="rId5"/>
    <p:sldId id="661" r:id="rId6"/>
    <p:sldId id="662" r:id="rId7"/>
    <p:sldId id="663" r:id="rId8"/>
    <p:sldId id="664" r:id="rId9"/>
    <p:sldId id="665" r:id="rId10"/>
    <p:sldId id="666" r:id="rId11"/>
    <p:sldId id="667" r:id="rId12"/>
    <p:sldId id="668" r:id="rId13"/>
    <p:sldId id="669" r:id="rId14"/>
    <p:sldId id="670" r:id="rId15"/>
    <p:sldId id="671" r:id="rId16"/>
    <p:sldId id="672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E820"/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74B46-FE1D-46ED-9ED2-5480FB599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5F5D3F-18F4-4EDD-8A45-D0EBFACBC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B8476A-FB79-4664-BC28-05462E68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69FCB4-34DE-4B72-BCDD-D96273BF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963C5E-D5B8-4465-8164-0E6B4BFF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70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943A7-EA74-4360-990A-47BC630E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21019C-47BA-4761-911E-37500051B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D0F1EB-63CF-435D-A550-BF9CB556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9994C1-6CBF-4C30-8B0A-680AD290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BCDA52-B644-410F-ADA5-5C6433C2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937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9116D0-D166-46B2-B3BC-045334D55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B770B7-0A15-432D-B53F-5223166BA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308245-93F3-4604-B380-7D64DE2B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D8A23C-D2B3-43AF-8C4C-F2F99E65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9DB050-C16E-4CDC-899E-1D274B0C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625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52F94-26F1-4342-AEC7-3E236840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A9A513-28C8-4FF1-8C4E-90CD3B949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4B169E-0129-4445-9C44-4AD89591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EABE25-DA48-4A5A-9F70-83F964DA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55A149-63DC-418E-A100-F54511B2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002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79F9B-80FF-40C6-9791-1AF29CB7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774213-25D8-4C53-BC2E-0B086825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088E04-FC86-4424-8361-9C3BEE88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026999-48B5-4AC8-A221-D67DC812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EA5A97-F484-4010-8473-4E3E63C9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662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1DD2C-3554-4F17-9CC8-ED1217DE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8D408-1027-46D5-9DD2-3D0AA4D7D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83B0FE-8171-4485-B119-4037ED50F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FEA905-CBF5-4D68-B5B1-530A6414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718F49-5230-4CA5-9AE9-A4712E19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E046EC-E217-41B2-8C98-08C70B8F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702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40CC6-9112-464B-8E3F-75303D81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8B91C9-33C7-4E81-AB68-732A1201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642C5B-C016-466C-876F-507ECEDCE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045DF3-805A-46EC-A5E7-5EC28F396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F13908-39FE-4D00-9924-B8BE24DD8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6850E8-45EB-46CE-856C-E50DFE25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E7A495-A11F-4007-89D7-923D9F7A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552B76-F70B-4A34-B172-6A5029DF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848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0E414-48D1-467F-9FCD-48AE3CA4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CFBEDD-D512-44E1-85A8-047EE96D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A8608C-7633-4A7B-B76D-186753AA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2B2D24-EF11-4D8C-BD7C-F1881521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592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434EB8-9921-4AF5-8809-F0B2C132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9A16CF-5B4D-4D9D-B2A9-7F2E9F4D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4F443C-DEE4-4507-A9E0-BC671D53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16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91F04-79E7-438F-9D91-97D04981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E64C7E-9A13-4F3A-B095-1DA77D47B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4E6BC8-C3F9-494E-9380-C0FEFC232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8B6C97-6DCB-4E01-AED4-1DCB672E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D85F6B-76F8-46FE-8B62-5D2964F5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D6BDBA-F48F-4729-9F1D-1FDA9D5E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677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562B6-C6D7-4FA8-A0BB-74450771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6A9F5F-A423-42E9-AB4C-910FACCDC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53A237-DE55-416D-92DC-1144AE327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F1A42B-FD73-451C-A145-D0619613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66573A-4A52-4060-866C-4409FBCE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8D54D5-E1AA-45EC-AE30-90781059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78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33C720-3FBA-4163-841A-142B06D2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2777"/>
            <a:ext cx="11112000" cy="764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ACF6B5-D843-44BB-B637-AD01741E8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989704"/>
            <a:ext cx="11112000" cy="5328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208D04-7A62-457E-BCE0-7BFED9FBA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535B92-35A2-41E4-B98C-10855947F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D484D8-017F-4771-B574-C6B81E988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04C4A59-7E24-46A6-9AB4-FBF2BDB170A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01" y="6393175"/>
            <a:ext cx="1891362" cy="42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RXKbAa8UK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7F642-060F-7637-299C-045AB6CF20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INTRODUCCIÓN A LAS FUNCIONES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87C5C0-D46F-5917-8C53-6AFA60AD6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EDUCATRÓNICA VOLUMEN 3</a:t>
            </a:r>
          </a:p>
        </p:txBody>
      </p:sp>
    </p:spTree>
    <p:extLst>
      <p:ext uri="{BB962C8B-B14F-4D97-AF65-F5344CB8AC3E}">
        <p14:creationId xmlns:p14="http://schemas.microsoft.com/office/powerpoint/2010/main" val="3145904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7A09E-BA46-59B0-BEA7-9100AE1B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analogWrite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787806-C883-E60D-A896-7D4400959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>
                <a:solidFill>
                  <a:schemeClr val="tx1"/>
                </a:solidFill>
              </a:rPr>
              <a:t>Descripción: </a:t>
            </a:r>
          </a:p>
          <a:p>
            <a:pPr algn="just"/>
            <a:r>
              <a:rPr lang="es-MX" dirty="0"/>
              <a:t>Descripción: Escribe en el pin indicado un valor analógico.</a:t>
            </a:r>
          </a:p>
          <a:p>
            <a:pPr marL="0" indent="0" algn="just">
              <a:buNone/>
            </a:pPr>
            <a:r>
              <a:rPr lang="es-MX" dirty="0">
                <a:solidFill>
                  <a:schemeClr val="tx1"/>
                </a:solidFill>
              </a:rPr>
              <a:t>Parámetros: </a:t>
            </a:r>
          </a:p>
          <a:p>
            <a:pPr algn="just"/>
            <a:r>
              <a:rPr lang="es-MX" dirty="0"/>
              <a:t>Pin: el número de pin.</a:t>
            </a:r>
          </a:p>
          <a:p>
            <a:pPr algn="just"/>
            <a:r>
              <a:rPr lang="es-MX" dirty="0"/>
              <a:t>Valor: 0 - 255.</a:t>
            </a:r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2D715B8-DC52-12B8-9FAC-ADCA31F382C9}"/>
              </a:ext>
            </a:extLst>
          </p:cNvPr>
          <p:cNvSpPr txBox="1"/>
          <p:nvPr/>
        </p:nvSpPr>
        <p:spPr>
          <a:xfrm>
            <a:off x="3734520" y="3905025"/>
            <a:ext cx="47229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dirty="0"/>
              <a:t>Sintaxis:</a:t>
            </a:r>
            <a:r>
              <a:rPr lang="es-MX" sz="3200" dirty="0">
                <a:solidFill>
                  <a:srgbClr val="C00000"/>
                </a:solidFill>
              </a:rPr>
              <a:t> </a:t>
            </a:r>
          </a:p>
          <a:p>
            <a:r>
              <a:rPr lang="es-MX" sz="3200" dirty="0" err="1">
                <a:solidFill>
                  <a:srgbClr val="E67E21"/>
                </a:solidFill>
              </a:rPr>
              <a:t>analogWrite</a:t>
            </a:r>
            <a:r>
              <a:rPr lang="es-MX" sz="3200" dirty="0"/>
              <a:t> (pin, valor);</a:t>
            </a:r>
          </a:p>
        </p:txBody>
      </p:sp>
    </p:spTree>
    <p:extLst>
      <p:ext uri="{BB962C8B-B14F-4D97-AF65-F5344CB8AC3E}">
        <p14:creationId xmlns:p14="http://schemas.microsoft.com/office/powerpoint/2010/main" val="2919170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A8B31-A369-26BF-395F-202AD50E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delay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6EA788-FD7F-5133-EA5E-2E8E2B511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>
                <a:solidFill>
                  <a:schemeClr val="tx1"/>
                </a:solidFill>
              </a:rPr>
              <a:t>Descripción: </a:t>
            </a:r>
          </a:p>
          <a:p>
            <a:pPr algn="just"/>
            <a:r>
              <a:rPr lang="es-MX" dirty="0"/>
              <a:t>Introduce una pausa en el programa de una duración especificada en milisegundos.</a:t>
            </a:r>
          </a:p>
          <a:p>
            <a:pPr marL="0" indent="0" algn="just">
              <a:buNone/>
            </a:pPr>
            <a:r>
              <a:rPr lang="es-MX" dirty="0">
                <a:solidFill>
                  <a:schemeClr val="tx1"/>
                </a:solidFill>
              </a:rPr>
              <a:t>Parámetros: </a:t>
            </a:r>
          </a:p>
          <a:p>
            <a:pPr algn="just"/>
            <a:r>
              <a:rPr lang="es-MX" dirty="0"/>
              <a:t>ms: duración de la pausa en milisegundos.</a:t>
            </a:r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1E029D8-2A78-E790-9E79-F7117C3C5DD5}"/>
              </a:ext>
            </a:extLst>
          </p:cNvPr>
          <p:cNvSpPr txBox="1"/>
          <p:nvPr/>
        </p:nvSpPr>
        <p:spPr>
          <a:xfrm>
            <a:off x="4946101" y="3969571"/>
            <a:ext cx="22997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dirty="0"/>
              <a:t>Sintaxis:</a:t>
            </a:r>
            <a:r>
              <a:rPr lang="es-MX" sz="3200" dirty="0">
                <a:solidFill>
                  <a:srgbClr val="C00000"/>
                </a:solidFill>
              </a:rPr>
              <a:t> </a:t>
            </a:r>
          </a:p>
          <a:p>
            <a:r>
              <a:rPr lang="es-MX" sz="3200" dirty="0" err="1">
                <a:solidFill>
                  <a:srgbClr val="E67E21"/>
                </a:solidFill>
              </a:rPr>
              <a:t>delay</a:t>
            </a:r>
            <a:r>
              <a:rPr lang="es-MX" sz="3200" dirty="0"/>
              <a:t> (ms);</a:t>
            </a:r>
          </a:p>
        </p:txBody>
      </p:sp>
    </p:spTree>
    <p:extLst>
      <p:ext uri="{BB962C8B-B14F-4D97-AF65-F5344CB8AC3E}">
        <p14:creationId xmlns:p14="http://schemas.microsoft.com/office/powerpoint/2010/main" val="647615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EA56F-93A3-B4F9-E82B-B8AE6C59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map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015B73-3AA3-641F-62A6-31C9500CC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>
                <a:solidFill>
                  <a:schemeClr val="tx1"/>
                </a:solidFill>
              </a:rPr>
              <a:t>Descripción: </a:t>
            </a:r>
          </a:p>
          <a:p>
            <a:pPr algn="just"/>
            <a:r>
              <a:rPr lang="es-MX" dirty="0"/>
              <a:t>Trasforma un número de una escala de valores a otra.</a:t>
            </a:r>
          </a:p>
          <a:p>
            <a:pPr marL="0" indent="0" algn="just">
              <a:buNone/>
            </a:pPr>
            <a:r>
              <a:rPr lang="es-MX" dirty="0">
                <a:solidFill>
                  <a:schemeClr val="tx1"/>
                </a:solidFill>
              </a:rPr>
              <a:t>Parámetros: </a:t>
            </a:r>
          </a:p>
          <a:p>
            <a:pPr algn="just"/>
            <a:r>
              <a:rPr lang="es-MX" dirty="0" err="1"/>
              <a:t>value</a:t>
            </a:r>
            <a:r>
              <a:rPr lang="es-MX" dirty="0"/>
              <a:t>: el valor a transformar de escala.</a:t>
            </a:r>
          </a:p>
          <a:p>
            <a:pPr algn="just"/>
            <a:r>
              <a:rPr lang="es-MX" dirty="0" err="1"/>
              <a:t>fromLow</a:t>
            </a:r>
            <a:r>
              <a:rPr lang="es-MX" dirty="0"/>
              <a:t>: el límite inferior del rango origen</a:t>
            </a:r>
          </a:p>
          <a:p>
            <a:pPr algn="just"/>
            <a:r>
              <a:rPr lang="es-MX" dirty="0" err="1"/>
              <a:t>fromHigh</a:t>
            </a:r>
            <a:r>
              <a:rPr lang="es-MX" dirty="0"/>
              <a:t>: el límite superior del rango origen</a:t>
            </a:r>
          </a:p>
          <a:p>
            <a:pPr algn="just"/>
            <a:r>
              <a:rPr lang="es-MX" dirty="0" err="1"/>
              <a:t>toLow</a:t>
            </a:r>
            <a:r>
              <a:rPr lang="es-MX" dirty="0"/>
              <a:t>: el límite inferior del rango destino</a:t>
            </a:r>
          </a:p>
          <a:p>
            <a:pPr algn="just"/>
            <a:r>
              <a:rPr lang="es-MX" dirty="0" err="1"/>
              <a:t>toHigh</a:t>
            </a:r>
            <a:r>
              <a:rPr lang="es-MX" dirty="0"/>
              <a:t>: el límite superior del rango destino</a:t>
            </a:r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B43AB48-B25F-CA09-E5E8-4204438985EF}"/>
              </a:ext>
            </a:extLst>
          </p:cNvPr>
          <p:cNvSpPr txBox="1"/>
          <p:nvPr/>
        </p:nvSpPr>
        <p:spPr>
          <a:xfrm>
            <a:off x="1524267" y="5006232"/>
            <a:ext cx="91434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dirty="0"/>
              <a:t>Sintaxis:</a:t>
            </a:r>
            <a:r>
              <a:rPr lang="es-MX" sz="3200" dirty="0">
                <a:solidFill>
                  <a:srgbClr val="C00000"/>
                </a:solidFill>
              </a:rPr>
              <a:t> </a:t>
            </a:r>
          </a:p>
          <a:p>
            <a:r>
              <a:rPr lang="es-MX" sz="3200" dirty="0" err="1">
                <a:solidFill>
                  <a:srgbClr val="E67E21"/>
                </a:solidFill>
              </a:rPr>
              <a:t>map</a:t>
            </a:r>
            <a:r>
              <a:rPr lang="es-MX" sz="3200" dirty="0"/>
              <a:t> (</a:t>
            </a:r>
            <a:r>
              <a:rPr lang="es-MX" sz="3200" dirty="0" err="1"/>
              <a:t>value</a:t>
            </a:r>
            <a:r>
              <a:rPr lang="es-MX" sz="3200" dirty="0"/>
              <a:t>, </a:t>
            </a:r>
            <a:r>
              <a:rPr lang="es-MX" sz="3200" dirty="0" err="1"/>
              <a:t>fromLow</a:t>
            </a:r>
            <a:r>
              <a:rPr lang="es-MX" sz="3200" dirty="0"/>
              <a:t>, </a:t>
            </a:r>
            <a:r>
              <a:rPr lang="es-MX" sz="3200" dirty="0" err="1"/>
              <a:t>fromHigh</a:t>
            </a:r>
            <a:r>
              <a:rPr lang="es-MX" sz="3200" dirty="0"/>
              <a:t>, </a:t>
            </a:r>
            <a:r>
              <a:rPr lang="es-MX" sz="3200" dirty="0" err="1"/>
              <a:t>toLow</a:t>
            </a:r>
            <a:r>
              <a:rPr lang="es-MX" sz="3200" dirty="0"/>
              <a:t>, </a:t>
            </a:r>
            <a:r>
              <a:rPr lang="es-MX" sz="3200" dirty="0" err="1"/>
              <a:t>toHigh</a:t>
            </a:r>
            <a:r>
              <a:rPr lang="es-MX" sz="3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03368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43A0D-CBDB-FFAA-553B-F49C8ED4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Serial.begin</a:t>
            </a:r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2650C1-FD03-3F10-6F21-28739BA17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>
                <a:solidFill>
                  <a:schemeClr val="tx1"/>
                </a:solidFill>
              </a:rPr>
              <a:t>Descripción: </a:t>
            </a:r>
          </a:p>
          <a:p>
            <a:pPr algn="just"/>
            <a:r>
              <a:rPr lang="es-MX" dirty="0"/>
              <a:t>Inicializa la comunicación serial.</a:t>
            </a:r>
          </a:p>
          <a:p>
            <a:pPr marL="0" indent="0" algn="just">
              <a:buNone/>
            </a:pPr>
            <a:r>
              <a:rPr lang="es-MX" dirty="0">
                <a:solidFill>
                  <a:schemeClr val="tx1"/>
                </a:solidFill>
              </a:rPr>
              <a:t>Parámetros: </a:t>
            </a:r>
          </a:p>
          <a:p>
            <a:pPr algn="just"/>
            <a:r>
              <a:rPr lang="es-MX" dirty="0"/>
              <a:t>Valor: 9600 (velocidad en bits/segundo).</a:t>
            </a:r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D1C46C-4520-BCFE-70BF-51D789DC5506}"/>
              </a:ext>
            </a:extLst>
          </p:cNvPr>
          <p:cNvSpPr txBox="1"/>
          <p:nvPr/>
        </p:nvSpPr>
        <p:spPr>
          <a:xfrm>
            <a:off x="4161816" y="3958813"/>
            <a:ext cx="38683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dirty="0"/>
              <a:t>Sintaxis:</a:t>
            </a:r>
            <a:r>
              <a:rPr lang="es-MX" sz="3200" dirty="0">
                <a:solidFill>
                  <a:srgbClr val="C00000"/>
                </a:solidFill>
              </a:rPr>
              <a:t> </a:t>
            </a:r>
          </a:p>
          <a:p>
            <a:r>
              <a:rPr lang="es-MX" sz="3200" dirty="0" err="1">
                <a:solidFill>
                  <a:srgbClr val="E67E21"/>
                </a:solidFill>
              </a:rPr>
              <a:t>Serial.begin</a:t>
            </a:r>
            <a:r>
              <a:rPr lang="es-MX" sz="3200" dirty="0"/>
              <a:t> (valor);</a:t>
            </a:r>
          </a:p>
        </p:txBody>
      </p:sp>
    </p:spTree>
    <p:extLst>
      <p:ext uri="{BB962C8B-B14F-4D97-AF65-F5344CB8AC3E}">
        <p14:creationId xmlns:p14="http://schemas.microsoft.com/office/powerpoint/2010/main" val="3446236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62608-0D38-AE07-2219-D4325C7F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Serial.print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B8C7DB-3F4B-2983-1F05-7E7EA891A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>
                <a:solidFill>
                  <a:schemeClr val="tx1"/>
                </a:solidFill>
              </a:rPr>
              <a:t>Descripción: </a:t>
            </a:r>
          </a:p>
          <a:p>
            <a:pPr algn="just"/>
            <a:r>
              <a:rPr lang="es-MX" dirty="0"/>
              <a:t>Envía datos por el puerto serie.</a:t>
            </a:r>
          </a:p>
          <a:p>
            <a:pPr marL="0" indent="0" algn="just">
              <a:buNone/>
            </a:pPr>
            <a:r>
              <a:rPr lang="es-MX" dirty="0">
                <a:solidFill>
                  <a:schemeClr val="tx1"/>
                </a:solidFill>
              </a:rPr>
              <a:t>Parámetros: </a:t>
            </a:r>
          </a:p>
          <a:p>
            <a:pPr algn="just"/>
            <a:r>
              <a:rPr lang="es-MX" dirty="0"/>
              <a:t>Dato: número entero, número con decimales, </a:t>
            </a:r>
            <a:r>
              <a:rPr lang="es-MX" dirty="0" err="1"/>
              <a:t>caracter</a:t>
            </a:r>
            <a:r>
              <a:rPr lang="es-MX" dirty="0"/>
              <a:t> o cadena de caracteres. </a:t>
            </a:r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C7B3037-C34C-6A13-DDF1-DD5B6291547F}"/>
              </a:ext>
            </a:extLst>
          </p:cNvPr>
          <p:cNvSpPr txBox="1"/>
          <p:nvPr/>
        </p:nvSpPr>
        <p:spPr>
          <a:xfrm>
            <a:off x="4260401" y="3991086"/>
            <a:ext cx="36711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dirty="0"/>
              <a:t>Sintaxis:</a:t>
            </a:r>
            <a:r>
              <a:rPr lang="es-MX" sz="3200" dirty="0">
                <a:solidFill>
                  <a:srgbClr val="C00000"/>
                </a:solidFill>
              </a:rPr>
              <a:t> </a:t>
            </a:r>
          </a:p>
          <a:p>
            <a:r>
              <a:rPr lang="es-MX" sz="3200" dirty="0" err="1">
                <a:solidFill>
                  <a:srgbClr val="E67E21"/>
                </a:solidFill>
              </a:rPr>
              <a:t>Serial.print</a:t>
            </a:r>
            <a:r>
              <a:rPr lang="es-MX" sz="3200" dirty="0"/>
              <a:t> (dato);</a:t>
            </a:r>
          </a:p>
        </p:txBody>
      </p:sp>
    </p:spTree>
    <p:extLst>
      <p:ext uri="{BB962C8B-B14F-4D97-AF65-F5344CB8AC3E}">
        <p14:creationId xmlns:p14="http://schemas.microsoft.com/office/powerpoint/2010/main" val="4185979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055B3-879F-8066-61B7-7EA2FB83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Serial.println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8AAB68-8833-B2CD-E8B1-5403135B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>
                <a:solidFill>
                  <a:schemeClr val="tx1"/>
                </a:solidFill>
              </a:rPr>
              <a:t>Descripción: </a:t>
            </a:r>
          </a:p>
          <a:p>
            <a:pPr algn="just"/>
            <a:r>
              <a:rPr lang="es-MX" dirty="0"/>
              <a:t>Envía datos por el puerto serie y añade un salto de línea al final.</a:t>
            </a:r>
          </a:p>
          <a:p>
            <a:pPr marL="0" indent="0" algn="just">
              <a:buNone/>
            </a:pPr>
            <a:r>
              <a:rPr lang="es-MX" dirty="0">
                <a:solidFill>
                  <a:schemeClr val="tx1"/>
                </a:solidFill>
              </a:rPr>
              <a:t>Parámetros: </a:t>
            </a:r>
          </a:p>
          <a:p>
            <a:pPr algn="just"/>
            <a:r>
              <a:rPr lang="es-MX" dirty="0"/>
              <a:t>Dato: número entero, número con decimales, </a:t>
            </a:r>
            <a:r>
              <a:rPr lang="es-MX" dirty="0" err="1"/>
              <a:t>caracter</a:t>
            </a:r>
            <a:r>
              <a:rPr lang="es-MX" dirty="0"/>
              <a:t> o cadena de caracteres. </a:t>
            </a:r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7B1AAF3-C597-1E87-3447-0688979B306F}"/>
              </a:ext>
            </a:extLst>
          </p:cNvPr>
          <p:cNvSpPr txBox="1"/>
          <p:nvPr/>
        </p:nvSpPr>
        <p:spPr>
          <a:xfrm>
            <a:off x="4087277" y="4001844"/>
            <a:ext cx="40174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dirty="0"/>
              <a:t>Sintaxis:</a:t>
            </a:r>
            <a:r>
              <a:rPr lang="es-MX" sz="3200" dirty="0">
                <a:solidFill>
                  <a:srgbClr val="C00000"/>
                </a:solidFill>
              </a:rPr>
              <a:t> </a:t>
            </a:r>
          </a:p>
          <a:p>
            <a:r>
              <a:rPr lang="es-MX" sz="3200" dirty="0" err="1">
                <a:solidFill>
                  <a:srgbClr val="E67E21"/>
                </a:solidFill>
              </a:rPr>
              <a:t>Serial.println</a:t>
            </a:r>
            <a:r>
              <a:rPr lang="es-MX" sz="3200" dirty="0"/>
              <a:t> (dato);</a:t>
            </a:r>
          </a:p>
        </p:txBody>
      </p:sp>
    </p:spTree>
    <p:extLst>
      <p:ext uri="{BB962C8B-B14F-4D97-AF65-F5344CB8AC3E}">
        <p14:creationId xmlns:p14="http://schemas.microsoft.com/office/powerpoint/2010/main" val="2647046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6DECF-8A4E-AD6A-34D7-CEB22682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pulsein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5706D8-3613-977F-F4E3-F098A38CF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>
                <a:solidFill>
                  <a:schemeClr val="tx1"/>
                </a:solidFill>
              </a:rPr>
              <a:t>Descripción: </a:t>
            </a:r>
          </a:p>
          <a:p>
            <a:pPr algn="just"/>
            <a:r>
              <a:rPr lang="es-MX" dirty="0"/>
              <a:t>Lee un pulso (HIGH o LOW) en microsegundos de un pin determinado.</a:t>
            </a:r>
          </a:p>
          <a:p>
            <a:pPr marL="0" indent="0" algn="just">
              <a:buNone/>
            </a:pPr>
            <a:r>
              <a:rPr lang="es-MX" dirty="0">
                <a:solidFill>
                  <a:schemeClr val="tx1"/>
                </a:solidFill>
              </a:rPr>
              <a:t>Parámetros: </a:t>
            </a:r>
          </a:p>
          <a:p>
            <a:pPr algn="just"/>
            <a:r>
              <a:rPr lang="es-MX" dirty="0"/>
              <a:t>Pin: el número de pin.</a:t>
            </a:r>
          </a:p>
          <a:p>
            <a:pPr algn="just"/>
            <a:r>
              <a:rPr lang="es-MX" dirty="0"/>
              <a:t>Valor: El tipo de pulso que se quiere leer (HIGH o LOW).</a:t>
            </a:r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EBE8BE5-F7E0-2F74-B7B7-42DCD665EBC3}"/>
              </a:ext>
            </a:extLst>
          </p:cNvPr>
          <p:cNvSpPr txBox="1"/>
          <p:nvPr/>
        </p:nvSpPr>
        <p:spPr>
          <a:xfrm>
            <a:off x="4181854" y="4152451"/>
            <a:ext cx="38282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dirty="0"/>
              <a:t>Sintaxis:</a:t>
            </a:r>
            <a:r>
              <a:rPr lang="es-MX" sz="3200" dirty="0">
                <a:solidFill>
                  <a:srgbClr val="C00000"/>
                </a:solidFill>
              </a:rPr>
              <a:t> </a:t>
            </a:r>
          </a:p>
          <a:p>
            <a:r>
              <a:rPr lang="es-MX" sz="3200" dirty="0" err="1">
                <a:solidFill>
                  <a:srgbClr val="E67E21"/>
                </a:solidFill>
              </a:rPr>
              <a:t>pulseIn</a:t>
            </a:r>
            <a:r>
              <a:rPr lang="es-MX" sz="3200" dirty="0"/>
              <a:t> (pin, valor);</a:t>
            </a:r>
          </a:p>
        </p:txBody>
      </p:sp>
    </p:spTree>
    <p:extLst>
      <p:ext uri="{BB962C8B-B14F-4D97-AF65-F5344CB8AC3E}">
        <p14:creationId xmlns:p14="http://schemas.microsoft.com/office/powerpoint/2010/main" val="58309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D13A7-3DEC-9C53-BCD7-5AA34259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DCA2D2-F867-8288-8F40-1352CBE5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800" dirty="0"/>
              <a:t>Aprendizaje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Introducción 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Conceptos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49456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5CBFF-70D1-9194-F4DD-A0603205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Aprendizaje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4FB597-8ACA-2400-569F-76C59C42C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Conocer el concepto de las funciones y para que se utilizan en programación.</a:t>
            </a:r>
          </a:p>
        </p:txBody>
      </p:sp>
    </p:spTree>
    <p:extLst>
      <p:ext uri="{BB962C8B-B14F-4D97-AF65-F5344CB8AC3E}">
        <p14:creationId xmlns:p14="http://schemas.microsoft.com/office/powerpoint/2010/main" val="325071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18E6B-854A-8315-A111-ED7CB2F0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2E5F47-B76D-1E2B-26BC-15C5EF5A0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¿Qué son las funciones?</a:t>
            </a:r>
          </a:p>
          <a:p>
            <a:r>
              <a:rPr lang="es-MX" dirty="0"/>
              <a:t>¿Para qué se utilizan?</a:t>
            </a:r>
          </a:p>
          <a:p>
            <a:r>
              <a:rPr lang="es-MX" dirty="0"/>
              <a:t>¿Qué tipos de funciones conocen?</a:t>
            </a:r>
          </a:p>
          <a:p>
            <a:endParaRPr lang="es-MX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s-MX" dirty="0"/>
              <a:t>Funciones: </a:t>
            </a:r>
          </a:p>
          <a:p>
            <a:pPr marL="0" indent="0">
              <a:buNone/>
            </a:pPr>
            <a:r>
              <a:rPr lang="es-MX" dirty="0">
                <a:hlinkClick r:id="rId2"/>
              </a:rPr>
              <a:t>https://www.youtube.com/watch?v=BRXKbAa8UKU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779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5EEBE-B6C8-0F8F-6EF7-F7F41B4C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A8D38E-7F39-1950-DD6C-97134EF8D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Es un grupo de instrucciones con un objetivo particular. Forman parte del programa y se utilizan para realizar una tarea específica. </a:t>
            </a:r>
          </a:p>
          <a:p>
            <a:endParaRPr lang="es-MX" dirty="0"/>
          </a:p>
          <a:p>
            <a:r>
              <a:rPr lang="es-MX" dirty="0" err="1"/>
              <a:t>pinMode</a:t>
            </a:r>
            <a:r>
              <a:rPr lang="es-MX" dirty="0"/>
              <a:t>()</a:t>
            </a:r>
          </a:p>
          <a:p>
            <a:r>
              <a:rPr lang="es-MX" dirty="0" err="1"/>
              <a:t>digitalWrite</a:t>
            </a:r>
            <a:r>
              <a:rPr lang="es-MX" dirty="0"/>
              <a:t>()</a:t>
            </a:r>
          </a:p>
          <a:p>
            <a:r>
              <a:rPr lang="es-MX" dirty="0" err="1"/>
              <a:t>digitalRead</a:t>
            </a:r>
            <a:r>
              <a:rPr lang="es-MX" dirty="0"/>
              <a:t>()</a:t>
            </a:r>
          </a:p>
          <a:p>
            <a:r>
              <a:rPr lang="es-MX" dirty="0" err="1"/>
              <a:t>analogRead</a:t>
            </a:r>
            <a:r>
              <a:rPr lang="es-MX" dirty="0"/>
              <a:t>()</a:t>
            </a:r>
          </a:p>
          <a:p>
            <a:r>
              <a:rPr lang="es-MX" dirty="0" err="1"/>
              <a:t>analogWrite</a:t>
            </a:r>
            <a:r>
              <a:rPr lang="es-MX" dirty="0"/>
              <a:t>()</a:t>
            </a:r>
          </a:p>
          <a:p>
            <a:r>
              <a:rPr lang="es-MX" dirty="0" err="1"/>
              <a:t>pulseIn</a:t>
            </a:r>
            <a:r>
              <a:rPr lang="es-MX" dirty="0"/>
              <a:t>()</a:t>
            </a:r>
          </a:p>
          <a:p>
            <a:r>
              <a:rPr lang="es-MX" dirty="0" err="1"/>
              <a:t>Delay</a:t>
            </a:r>
            <a:r>
              <a:rPr lang="es-MX" dirty="0"/>
              <a:t>()</a:t>
            </a:r>
          </a:p>
          <a:p>
            <a:r>
              <a:rPr lang="es-MX" dirty="0" err="1"/>
              <a:t>Map</a:t>
            </a:r>
            <a:r>
              <a:rPr lang="es-MX" dirty="0"/>
              <a:t>(</a:t>
            </a:r>
            <a:r>
              <a:rPr lang="es-MX" dirty="0" err="1"/>
              <a:t>var</a:t>
            </a:r>
            <a:r>
              <a:rPr lang="es-MX" dirty="0"/>
              <a:t>, </a:t>
            </a:r>
            <a:r>
              <a:rPr lang="es-MX" dirty="0" err="1"/>
              <a:t>lim</a:t>
            </a:r>
            <a:r>
              <a:rPr lang="es-MX" dirty="0"/>
              <a:t> </a:t>
            </a:r>
            <a:r>
              <a:rPr lang="es-MX" dirty="0" err="1"/>
              <a:t>inf</a:t>
            </a:r>
            <a:r>
              <a:rPr lang="es-MX" dirty="0"/>
              <a:t> origen, </a:t>
            </a:r>
            <a:r>
              <a:rPr lang="es-MX" dirty="0" err="1"/>
              <a:t>lim</a:t>
            </a:r>
            <a:r>
              <a:rPr lang="es-MX" dirty="0"/>
              <a:t> </a:t>
            </a:r>
            <a:r>
              <a:rPr lang="es-MX" dirty="0" err="1"/>
              <a:t>sup</a:t>
            </a:r>
            <a:r>
              <a:rPr lang="es-MX" dirty="0"/>
              <a:t> origen, </a:t>
            </a:r>
            <a:r>
              <a:rPr lang="es-MX" dirty="0" err="1"/>
              <a:t>lim</a:t>
            </a:r>
            <a:r>
              <a:rPr lang="es-MX" dirty="0"/>
              <a:t> </a:t>
            </a:r>
            <a:r>
              <a:rPr lang="es-MX" dirty="0" err="1"/>
              <a:t>inf</a:t>
            </a:r>
            <a:r>
              <a:rPr lang="es-MX" dirty="0"/>
              <a:t> destino, </a:t>
            </a:r>
            <a:r>
              <a:rPr lang="es-MX" dirty="0" err="1"/>
              <a:t>lim</a:t>
            </a:r>
            <a:r>
              <a:rPr lang="es-MX" dirty="0"/>
              <a:t> </a:t>
            </a:r>
            <a:r>
              <a:rPr lang="es-MX" dirty="0" err="1"/>
              <a:t>sup</a:t>
            </a:r>
            <a:r>
              <a:rPr lang="es-MX" dirty="0"/>
              <a:t> destino)</a:t>
            </a:r>
          </a:p>
          <a:p>
            <a:r>
              <a:rPr lang="es-MX" dirty="0" err="1"/>
              <a:t>Serial.begin</a:t>
            </a:r>
            <a:r>
              <a:rPr lang="es-MX" dirty="0"/>
              <a:t>()</a:t>
            </a:r>
          </a:p>
          <a:p>
            <a:r>
              <a:rPr lang="es-MX" dirty="0" err="1"/>
              <a:t>Serial.println</a:t>
            </a:r>
            <a:r>
              <a:rPr lang="es-MX" dirty="0"/>
              <a:t>()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8374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F6E0D-4AB2-5D9B-94B7-ABA7B8AE4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digitalRead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C92411-F57C-4A90-4C8C-C7100FC4F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>
                <a:solidFill>
                  <a:schemeClr val="tx1"/>
                </a:solidFill>
              </a:rPr>
              <a:t>Descripción: </a:t>
            </a:r>
          </a:p>
          <a:p>
            <a:pPr algn="just"/>
            <a:r>
              <a:rPr lang="es-MX" dirty="0"/>
              <a:t>Lee el valor (HIGH o LOW) del pin digital especificado.</a:t>
            </a:r>
          </a:p>
          <a:p>
            <a:pPr marL="0" indent="0" algn="just">
              <a:buNone/>
            </a:pPr>
            <a:r>
              <a:rPr lang="es-MX" dirty="0">
                <a:solidFill>
                  <a:schemeClr val="tx1"/>
                </a:solidFill>
              </a:rPr>
              <a:t>Parámetros: </a:t>
            </a:r>
          </a:p>
          <a:p>
            <a:pPr algn="just"/>
            <a:r>
              <a:rPr lang="es-MX" dirty="0"/>
              <a:t>Pin: el número de pin.</a:t>
            </a:r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07913FA-4D36-DB0B-D550-EC1FCD604594}"/>
              </a:ext>
            </a:extLst>
          </p:cNvPr>
          <p:cNvSpPr txBox="1"/>
          <p:nvPr/>
        </p:nvSpPr>
        <p:spPr>
          <a:xfrm>
            <a:off x="4398548" y="3653851"/>
            <a:ext cx="33949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dirty="0"/>
              <a:t>Sintaxis:</a:t>
            </a:r>
            <a:r>
              <a:rPr lang="es-MX" sz="3200" dirty="0">
                <a:solidFill>
                  <a:srgbClr val="C00000"/>
                </a:solidFill>
              </a:rPr>
              <a:t> </a:t>
            </a:r>
          </a:p>
          <a:p>
            <a:r>
              <a:rPr lang="es-MX" sz="3200" dirty="0" err="1">
                <a:solidFill>
                  <a:srgbClr val="E67E21"/>
                </a:solidFill>
              </a:rPr>
              <a:t>digitalRead</a:t>
            </a:r>
            <a:r>
              <a:rPr lang="es-MX" sz="3200" dirty="0"/>
              <a:t> (pin);</a:t>
            </a:r>
          </a:p>
        </p:txBody>
      </p:sp>
    </p:spTree>
    <p:extLst>
      <p:ext uri="{BB962C8B-B14F-4D97-AF65-F5344CB8AC3E}">
        <p14:creationId xmlns:p14="http://schemas.microsoft.com/office/powerpoint/2010/main" val="416640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D9A29-046D-C214-53A8-BED875DF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digitalWrite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6A6EAF-E470-4807-A09F-1AF78F52B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>
                <a:solidFill>
                  <a:schemeClr val="tx1"/>
                </a:solidFill>
              </a:rPr>
              <a:t>Descripción: </a:t>
            </a:r>
          </a:p>
          <a:p>
            <a:pPr algn="just"/>
            <a:r>
              <a:rPr lang="es-MX" dirty="0"/>
              <a:t>Activa (HIGH) o desactiva (LOW) un pin digital.</a:t>
            </a:r>
          </a:p>
          <a:p>
            <a:pPr marL="0" indent="0" algn="just">
              <a:buNone/>
            </a:pPr>
            <a:r>
              <a:rPr lang="es-MX" dirty="0">
                <a:solidFill>
                  <a:schemeClr val="tx1"/>
                </a:solidFill>
              </a:rPr>
              <a:t>Parámetros: </a:t>
            </a:r>
          </a:p>
          <a:p>
            <a:pPr algn="just"/>
            <a:r>
              <a:rPr lang="es-MX" dirty="0"/>
              <a:t>Pin: el número de pin.</a:t>
            </a:r>
          </a:p>
          <a:p>
            <a:pPr algn="just"/>
            <a:r>
              <a:rPr lang="es-MX" dirty="0"/>
              <a:t>Valor: HIGH o LOW.</a:t>
            </a:r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DAAA437-522B-FD92-7E75-E67DCE0BF542}"/>
              </a:ext>
            </a:extLst>
          </p:cNvPr>
          <p:cNvSpPr txBox="1"/>
          <p:nvPr/>
        </p:nvSpPr>
        <p:spPr>
          <a:xfrm>
            <a:off x="3751351" y="3905026"/>
            <a:ext cx="46892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dirty="0"/>
              <a:t>Sintaxis:</a:t>
            </a:r>
            <a:r>
              <a:rPr lang="es-MX" sz="3200" dirty="0">
                <a:solidFill>
                  <a:srgbClr val="C00000"/>
                </a:solidFill>
              </a:rPr>
              <a:t> </a:t>
            </a:r>
          </a:p>
          <a:p>
            <a:r>
              <a:rPr lang="es-MX" sz="3200" dirty="0" err="1">
                <a:solidFill>
                  <a:srgbClr val="E67E21"/>
                </a:solidFill>
              </a:rPr>
              <a:t>digitalWrite</a:t>
            </a:r>
            <a:r>
              <a:rPr lang="es-MX" sz="3200" dirty="0"/>
              <a:t> (pin, valor);</a:t>
            </a:r>
          </a:p>
        </p:txBody>
      </p:sp>
    </p:spTree>
    <p:extLst>
      <p:ext uri="{BB962C8B-B14F-4D97-AF65-F5344CB8AC3E}">
        <p14:creationId xmlns:p14="http://schemas.microsoft.com/office/powerpoint/2010/main" val="212437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5AFBB-6EE7-4BC0-165D-6B67274B9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pinMode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7DB633-C4C2-9854-A14D-F1030B687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>
                <a:solidFill>
                  <a:schemeClr val="tx1"/>
                </a:solidFill>
              </a:rPr>
              <a:t>Descripción: </a:t>
            </a:r>
          </a:p>
          <a:p>
            <a:pPr algn="just"/>
            <a:r>
              <a:rPr lang="es-MX" dirty="0"/>
              <a:t>Configura el pin especificado para actuar como entrada o salida digital.</a:t>
            </a:r>
          </a:p>
          <a:p>
            <a:pPr marL="0" indent="0" algn="just">
              <a:buNone/>
            </a:pPr>
            <a:r>
              <a:rPr lang="es-MX" dirty="0">
                <a:solidFill>
                  <a:schemeClr val="tx1"/>
                </a:solidFill>
              </a:rPr>
              <a:t>Parámetros: </a:t>
            </a:r>
          </a:p>
          <a:p>
            <a:pPr algn="just"/>
            <a:r>
              <a:rPr lang="es-MX" dirty="0"/>
              <a:t>Pin: el número de pin.</a:t>
            </a:r>
          </a:p>
          <a:p>
            <a:pPr algn="just"/>
            <a:r>
              <a:rPr lang="es-MX" dirty="0"/>
              <a:t>Modo: OUTPUT o INPUT.</a:t>
            </a:r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DC87A15-8153-B5ED-EC8C-7C3953F61418}"/>
              </a:ext>
            </a:extLst>
          </p:cNvPr>
          <p:cNvSpPr txBox="1"/>
          <p:nvPr/>
        </p:nvSpPr>
        <p:spPr>
          <a:xfrm>
            <a:off x="4020752" y="3937298"/>
            <a:ext cx="41504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dirty="0"/>
              <a:t>Sintaxis:</a:t>
            </a:r>
            <a:r>
              <a:rPr lang="es-MX" sz="3200" dirty="0">
                <a:solidFill>
                  <a:srgbClr val="C00000"/>
                </a:solidFill>
              </a:rPr>
              <a:t> </a:t>
            </a:r>
          </a:p>
          <a:p>
            <a:r>
              <a:rPr lang="es-MX" sz="3200" dirty="0" err="1">
                <a:solidFill>
                  <a:srgbClr val="E67E21"/>
                </a:solidFill>
              </a:rPr>
              <a:t>pinMode</a:t>
            </a:r>
            <a:r>
              <a:rPr lang="es-MX" sz="3200" dirty="0"/>
              <a:t> (pin, modo);</a:t>
            </a:r>
          </a:p>
        </p:txBody>
      </p:sp>
    </p:spTree>
    <p:extLst>
      <p:ext uri="{BB962C8B-B14F-4D97-AF65-F5344CB8AC3E}">
        <p14:creationId xmlns:p14="http://schemas.microsoft.com/office/powerpoint/2010/main" val="1984446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E6560-89DC-D71F-889C-50C44C5B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analogRead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4F7AFA-F601-FCDD-320D-DE5F1CF0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>
                <a:solidFill>
                  <a:schemeClr val="tx1"/>
                </a:solidFill>
              </a:rPr>
              <a:t>Descripción: </a:t>
            </a:r>
          </a:p>
          <a:p>
            <a:pPr algn="just"/>
            <a:r>
              <a:rPr lang="es-MX" dirty="0"/>
              <a:t>Lee el valor presente en el pin analógico especificado.</a:t>
            </a:r>
          </a:p>
          <a:p>
            <a:pPr marL="0" indent="0" algn="just">
              <a:buNone/>
            </a:pPr>
            <a:r>
              <a:rPr lang="es-MX" dirty="0">
                <a:solidFill>
                  <a:schemeClr val="tx1"/>
                </a:solidFill>
              </a:rPr>
              <a:t>Parámetros: </a:t>
            </a:r>
          </a:p>
          <a:p>
            <a:pPr algn="just"/>
            <a:r>
              <a:rPr lang="es-MX" dirty="0"/>
              <a:t>Pin: el número de pin.</a:t>
            </a:r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824C627-A301-5B19-6EA3-B9375ABEC4D3}"/>
              </a:ext>
            </a:extLst>
          </p:cNvPr>
          <p:cNvSpPr txBox="1"/>
          <p:nvPr/>
        </p:nvSpPr>
        <p:spPr>
          <a:xfrm>
            <a:off x="4381716" y="3861995"/>
            <a:ext cx="34285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dirty="0"/>
              <a:t>Sintaxis:</a:t>
            </a:r>
            <a:r>
              <a:rPr lang="es-MX" sz="3200" dirty="0">
                <a:solidFill>
                  <a:srgbClr val="C00000"/>
                </a:solidFill>
              </a:rPr>
              <a:t> </a:t>
            </a:r>
          </a:p>
          <a:p>
            <a:r>
              <a:rPr lang="es-MX" sz="3200" dirty="0" err="1">
                <a:solidFill>
                  <a:srgbClr val="E67E21"/>
                </a:solidFill>
              </a:rPr>
              <a:t>analogRead</a:t>
            </a:r>
            <a:r>
              <a:rPr lang="es-MX" sz="3200" dirty="0"/>
              <a:t> (pin);</a:t>
            </a:r>
          </a:p>
        </p:txBody>
      </p:sp>
    </p:spTree>
    <p:extLst>
      <p:ext uri="{BB962C8B-B14F-4D97-AF65-F5344CB8AC3E}">
        <p14:creationId xmlns:p14="http://schemas.microsoft.com/office/powerpoint/2010/main" val="1622694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ersonalizado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566</Words>
  <Application>Microsoft Office PowerPoint</Application>
  <PresentationFormat>Panorámica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Trebuchet MS</vt:lpstr>
      <vt:lpstr>Tema de Office</vt:lpstr>
      <vt:lpstr>INTRODUCCIÓN A LAS FUNCIONES</vt:lpstr>
      <vt:lpstr>Contenido </vt:lpstr>
      <vt:lpstr>Aprendizaje </vt:lpstr>
      <vt:lpstr>Introducción </vt:lpstr>
      <vt:lpstr>Funciones </vt:lpstr>
      <vt:lpstr>digitalRead</vt:lpstr>
      <vt:lpstr>digitalWrite</vt:lpstr>
      <vt:lpstr>pinMode</vt:lpstr>
      <vt:lpstr>analogRead</vt:lpstr>
      <vt:lpstr>analogWrite</vt:lpstr>
      <vt:lpstr>delay</vt:lpstr>
      <vt:lpstr>map</vt:lpstr>
      <vt:lpstr>Serial.begin </vt:lpstr>
      <vt:lpstr>Serial.print</vt:lpstr>
      <vt:lpstr>Serial.println</vt:lpstr>
      <vt:lpstr>pulsein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Alumbrado Público</dc:title>
  <dc:creator>usuario</dc:creator>
  <cp:lastModifiedBy>TRUJILLO LOPEZ BERNARDO</cp:lastModifiedBy>
  <cp:revision>135</cp:revision>
  <dcterms:created xsi:type="dcterms:W3CDTF">2017-08-15T18:33:09Z</dcterms:created>
  <dcterms:modified xsi:type="dcterms:W3CDTF">2022-08-25T16:15:25Z</dcterms:modified>
</cp:coreProperties>
</file>