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660" r:id="rId2"/>
    <p:sldId id="365" r:id="rId3"/>
    <p:sldId id="367" r:id="rId4"/>
    <p:sldId id="631" r:id="rId5"/>
    <p:sldId id="661" r:id="rId6"/>
    <p:sldId id="662" r:id="rId7"/>
    <p:sldId id="663" r:id="rId8"/>
    <p:sldId id="664" r:id="rId9"/>
    <p:sldId id="665" r:id="rId10"/>
    <p:sldId id="666" r:id="rId11"/>
    <p:sldId id="667" r:id="rId12"/>
    <p:sldId id="668"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E820"/>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4B46-FE1D-46ED-9ED2-5480FB599A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5F5D3F-18F4-4EDD-8A45-D0EBFACBC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AB8476A-FB79-4664-BC28-05462E688FEA}"/>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169FCB4-34DE-4B72-BCDD-D96273BF3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963C5E-D5B8-4465-8164-0E6B4BFF72C7}"/>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070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943A7-EA74-4360-990A-47BC630E1B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21019C-47BA-4761-911E-37500051B9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D0F1EB-63CF-435D-A550-BF9CB5561970}"/>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249994C1-6CBF-4C30-8B0A-680AD290A7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BCDA52-B644-410F-ADA5-5C6433C2C152}"/>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8393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9116D0-D166-46B2-B3BC-045334D5502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4B770B7-0A15-432D-B53F-5223166BA5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308245-93F3-4604-B380-7D64DE2BCFD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CFD8A23C-D2B3-43AF-8C4C-F2F99E655DB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9DB050-C16E-4CDC-899E-1D274B0C47CE}"/>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421625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52F94-26F1-4342-AEC7-3E236840C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AA9A513-28C8-4FF1-8C4E-90CD3B949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4B169E-0129-4445-9C44-4AD895919093}"/>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07EABE25-DA48-4A5A-9F70-83F964DA6C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355A149-63DC-418E-A100-F54511B22BAD}"/>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5500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79F9B-80FF-40C6-9791-1AF29CB7BF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774213-25D8-4C53-BC2E-0B0868258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D088E04-FC86-4424-8361-9C3BEE887DE4}"/>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1D026999-48B5-4AC8-A221-D67DC812B1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EEA5A97-F484-4010-8473-4E3E63C9372C}"/>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336662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1DD2C-3554-4F17-9CC8-ED1217DE8D2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A8D408-1027-46D5-9DD2-3D0AA4D7DB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483B0FE-8171-4485-B119-4037ED50FF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AFEA905-CBF5-4D68-B5B1-530A64143E12}"/>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CC718F49-5230-4CA5-9AE9-A4712E1959A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CE046EC-E217-41B2-8C98-08C70B8F48C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0070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40CC6-9112-464B-8E3F-75303D81B30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88B91C9-33C7-4E81-AB68-732A1201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642C5B-C016-466C-876F-507ECEDCE9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045DF3-805A-46EC-A5E7-5EC28F396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F13908-39FE-4D00-9924-B8BE24DD81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6850E8-45EB-46CE-856C-E50DFE25522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8" name="Marcador de pie de página 7">
            <a:extLst>
              <a:ext uri="{FF2B5EF4-FFF2-40B4-BE49-F238E27FC236}">
                <a16:creationId xmlns:a16="http://schemas.microsoft.com/office/drawing/2014/main" id="{5DE7A495-A11F-4007-89D7-923D9F7AE8D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1552B76-F70B-4A34-B172-6A5029DF59D1}"/>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8848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0E414-48D1-467F-9FCD-48AE3CA4552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DCFBEDD-D512-44E1-85A8-047EE96D27EB}"/>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4" name="Marcador de pie de página 3">
            <a:extLst>
              <a:ext uri="{FF2B5EF4-FFF2-40B4-BE49-F238E27FC236}">
                <a16:creationId xmlns:a16="http://schemas.microsoft.com/office/drawing/2014/main" id="{A3A8608C-7633-4A7B-B76D-186753AA0B5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62B2D24-EF11-4D8C-BD7C-F18815218B63}"/>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231592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434EB8-9921-4AF5-8809-F0B2C132EBCF}"/>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3" name="Marcador de pie de página 2">
            <a:extLst>
              <a:ext uri="{FF2B5EF4-FFF2-40B4-BE49-F238E27FC236}">
                <a16:creationId xmlns:a16="http://schemas.microsoft.com/office/drawing/2014/main" id="{E99A16CF-5B4D-4D9D-B2A9-7F2E9F4D1B2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4F443C-DEE4-4507-A9E0-BC671D534C7B}"/>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2816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91F04-79E7-438F-9D91-97D04981D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E64C7E-9A13-4F3A-B095-1DA77D47B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B4E6BC8-C3F9-494E-9380-C0FEFC23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8B6C97-6DCB-4E01-AED4-1DCB672E9B6E}"/>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75D85F6B-76F8-46FE-8B62-5D2964F5F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7D6BDBA-F48F-4729-9F1D-1FDA9D5E1699}"/>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18767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562B6-C6D7-4FA8-A0BB-74450771BF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06A9F5F-A423-42E9-AB4C-910FACCDC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653A237-DE55-416D-92DC-1144AE32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F1A42B-FD73-451C-A145-D061961387B6}"/>
              </a:ext>
            </a:extLst>
          </p:cNvPr>
          <p:cNvSpPr>
            <a:spLocks noGrp="1"/>
          </p:cNvSpPr>
          <p:nvPr>
            <p:ph type="dt" sz="half" idx="10"/>
          </p:nvPr>
        </p:nvSpPr>
        <p:spPr/>
        <p:txBody>
          <a:bodyPr/>
          <a:lstStyle/>
          <a:p>
            <a:fld id="{AFF2A6CC-9C6A-47E8-89F2-43151829E5C3}" type="datetimeFigureOut">
              <a:rPr lang="es-MX" smtClean="0"/>
              <a:t>25/08/2022</a:t>
            </a:fld>
            <a:endParaRPr lang="es-MX"/>
          </a:p>
        </p:txBody>
      </p:sp>
      <p:sp>
        <p:nvSpPr>
          <p:cNvPr id="6" name="Marcador de pie de página 5">
            <a:extLst>
              <a:ext uri="{FF2B5EF4-FFF2-40B4-BE49-F238E27FC236}">
                <a16:creationId xmlns:a16="http://schemas.microsoft.com/office/drawing/2014/main" id="{9E66573A-4A52-4060-866C-4409FBCEBA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8D54D5-E1AA-45EC-AE30-907810592B46}"/>
              </a:ext>
            </a:extLst>
          </p:cNvPr>
          <p:cNvSpPr>
            <a:spLocks noGrp="1"/>
          </p:cNvSpPr>
          <p:nvPr>
            <p:ph type="sldNum" sz="quarter" idx="12"/>
          </p:nvPr>
        </p:nvSpPr>
        <p:spPr/>
        <p:txBody>
          <a:bodyPr/>
          <a:lstStyle/>
          <a:p>
            <a:fld id="{2EC8D7E8-B857-470B-99E0-7223A888D0A0}" type="slidenum">
              <a:rPr lang="es-MX" smtClean="0"/>
              <a:t>‹Nº›</a:t>
            </a:fld>
            <a:endParaRPr lang="es-MX"/>
          </a:p>
        </p:txBody>
      </p:sp>
    </p:spTree>
    <p:extLst>
      <p:ext uri="{BB962C8B-B14F-4D97-AF65-F5344CB8AC3E}">
        <p14:creationId xmlns:p14="http://schemas.microsoft.com/office/powerpoint/2010/main" val="83078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33C720-3FBA-4163-841A-142B06D2EA3B}"/>
              </a:ext>
            </a:extLst>
          </p:cNvPr>
          <p:cNvSpPr>
            <a:spLocks noGrp="1"/>
          </p:cNvSpPr>
          <p:nvPr>
            <p:ph type="title"/>
          </p:nvPr>
        </p:nvSpPr>
        <p:spPr>
          <a:xfrm>
            <a:off x="540000" y="42777"/>
            <a:ext cx="11112000" cy="764048"/>
          </a:xfrm>
          <a:prstGeom prst="rect">
            <a:avLst/>
          </a:prstGeom>
        </p:spPr>
        <p:txBody>
          <a:bodyPr vert="horz" lIns="91440" tIns="45720" rIns="91440" bIns="45720" rtlCol="0" anchor="ctr">
            <a:normAutofit/>
          </a:bodyPr>
          <a:lstStyle/>
          <a:p>
            <a:r>
              <a:rPr lang="es-ES" dirty="0"/>
              <a:t>Haga clic para modificar el estilo de título</a:t>
            </a:r>
            <a:endParaRPr lang="es-MX" dirty="0"/>
          </a:p>
        </p:txBody>
      </p:sp>
      <p:sp>
        <p:nvSpPr>
          <p:cNvPr id="3" name="Marcador de texto 2">
            <a:extLst>
              <a:ext uri="{FF2B5EF4-FFF2-40B4-BE49-F238E27FC236}">
                <a16:creationId xmlns:a16="http://schemas.microsoft.com/office/drawing/2014/main" id="{CDACF6B5-D843-44BB-B637-AD01741E87D7}"/>
              </a:ext>
            </a:extLst>
          </p:cNvPr>
          <p:cNvSpPr>
            <a:spLocks noGrp="1"/>
          </p:cNvSpPr>
          <p:nvPr>
            <p:ph type="body" idx="1"/>
          </p:nvPr>
        </p:nvSpPr>
        <p:spPr>
          <a:xfrm>
            <a:off x="540000" y="989704"/>
            <a:ext cx="11112000" cy="532829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52208D04-7A62-457E-BCE0-7BFED9FBA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2A6CC-9C6A-47E8-89F2-43151829E5C3}" type="datetimeFigureOut">
              <a:rPr lang="es-MX" smtClean="0"/>
              <a:t>25/08/2022</a:t>
            </a:fld>
            <a:endParaRPr lang="es-MX"/>
          </a:p>
        </p:txBody>
      </p:sp>
      <p:sp>
        <p:nvSpPr>
          <p:cNvPr id="5" name="Marcador de pie de página 4">
            <a:extLst>
              <a:ext uri="{FF2B5EF4-FFF2-40B4-BE49-F238E27FC236}">
                <a16:creationId xmlns:a16="http://schemas.microsoft.com/office/drawing/2014/main" id="{7C535B92-35A2-41E4-B98C-10855947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D484D8-017F-4771-B574-C6B81E988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8D7E8-B857-470B-99E0-7223A888D0A0}" type="slidenum">
              <a:rPr lang="es-MX" smtClean="0"/>
              <a:t>‹Nº›</a:t>
            </a:fld>
            <a:endParaRPr lang="es-MX"/>
          </a:p>
        </p:txBody>
      </p:sp>
      <p:pic>
        <p:nvPicPr>
          <p:cNvPr id="7" name="Imagen 6">
            <a:extLst>
              <a:ext uri="{FF2B5EF4-FFF2-40B4-BE49-F238E27FC236}">
                <a16:creationId xmlns:a16="http://schemas.microsoft.com/office/drawing/2014/main" id="{404C4A59-7E24-46A6-9AB4-FBF2BDB170A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18801" y="6393175"/>
            <a:ext cx="1891362" cy="422049"/>
          </a:xfrm>
          <a:prstGeom prst="rect">
            <a:avLst/>
          </a:prstGeom>
        </p:spPr>
      </p:pic>
    </p:spTree>
    <p:extLst>
      <p:ext uri="{BB962C8B-B14F-4D97-AF65-F5344CB8AC3E}">
        <p14:creationId xmlns:p14="http://schemas.microsoft.com/office/powerpoint/2010/main" val="1448388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XYPUqj0cy5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7F642-060F-7637-299C-045AB6CF20E0}"/>
              </a:ext>
            </a:extLst>
          </p:cNvPr>
          <p:cNvSpPr>
            <a:spLocks noGrp="1"/>
          </p:cNvSpPr>
          <p:nvPr>
            <p:ph type="ctrTitle"/>
          </p:nvPr>
        </p:nvSpPr>
        <p:spPr/>
        <p:txBody>
          <a:bodyPr>
            <a:normAutofit fontScale="90000"/>
          </a:bodyPr>
          <a:lstStyle/>
          <a:p>
            <a:r>
              <a:rPr lang="es-MX" dirty="0"/>
              <a:t>INTRODUCCIÓN A LAS VARIABLES Y TIPOS DE DATOS</a:t>
            </a:r>
          </a:p>
        </p:txBody>
      </p:sp>
      <p:sp>
        <p:nvSpPr>
          <p:cNvPr id="3" name="Subtítulo 2">
            <a:extLst>
              <a:ext uri="{FF2B5EF4-FFF2-40B4-BE49-F238E27FC236}">
                <a16:creationId xmlns:a16="http://schemas.microsoft.com/office/drawing/2014/main" id="{4087C5C0-D46F-5917-8C53-6AFA60AD6E8D}"/>
              </a:ext>
            </a:extLst>
          </p:cNvPr>
          <p:cNvSpPr>
            <a:spLocks noGrp="1"/>
          </p:cNvSpPr>
          <p:nvPr>
            <p:ph type="subTitle" idx="1"/>
          </p:nvPr>
        </p:nvSpPr>
        <p:spPr/>
        <p:txBody>
          <a:bodyPr/>
          <a:lstStyle/>
          <a:p>
            <a:r>
              <a:rPr lang="es-MX" dirty="0"/>
              <a:t>EDUCATRÓNICA VOLUMEN 3</a:t>
            </a:r>
          </a:p>
        </p:txBody>
      </p:sp>
    </p:spTree>
    <p:extLst>
      <p:ext uri="{BB962C8B-B14F-4D97-AF65-F5344CB8AC3E}">
        <p14:creationId xmlns:p14="http://schemas.microsoft.com/office/powerpoint/2010/main" val="314590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1DE78-D486-04A6-F388-8AA05365F305}"/>
              </a:ext>
            </a:extLst>
          </p:cNvPr>
          <p:cNvSpPr>
            <a:spLocks noGrp="1"/>
          </p:cNvSpPr>
          <p:nvPr>
            <p:ph type="title"/>
          </p:nvPr>
        </p:nvSpPr>
        <p:spPr/>
        <p:txBody>
          <a:bodyPr/>
          <a:lstStyle/>
          <a:p>
            <a:r>
              <a:rPr lang="es-MX" dirty="0"/>
              <a:t>Tipos de datos</a:t>
            </a:r>
          </a:p>
        </p:txBody>
      </p:sp>
      <p:sp>
        <p:nvSpPr>
          <p:cNvPr id="3" name="Marcador de contenido 2">
            <a:extLst>
              <a:ext uri="{FF2B5EF4-FFF2-40B4-BE49-F238E27FC236}">
                <a16:creationId xmlns:a16="http://schemas.microsoft.com/office/drawing/2014/main" id="{8BD52343-28CB-EBC3-12CD-D43E89900227}"/>
              </a:ext>
            </a:extLst>
          </p:cNvPr>
          <p:cNvSpPr>
            <a:spLocks noGrp="1"/>
          </p:cNvSpPr>
          <p:nvPr>
            <p:ph idx="1"/>
          </p:nvPr>
        </p:nvSpPr>
        <p:spPr/>
        <p:txBody>
          <a:bodyPr/>
          <a:lstStyle/>
          <a:p>
            <a:r>
              <a:rPr lang="es-MX" dirty="0"/>
              <a:t>Es un atributo de los datos que indica al ordenador sobre la clase de datos que se va a manejar. </a:t>
            </a:r>
          </a:p>
          <a:p>
            <a:endParaRPr lang="es-MX" dirty="0"/>
          </a:p>
        </p:txBody>
      </p:sp>
      <p:graphicFrame>
        <p:nvGraphicFramePr>
          <p:cNvPr id="4" name="Tabla 4">
            <a:extLst>
              <a:ext uri="{FF2B5EF4-FFF2-40B4-BE49-F238E27FC236}">
                <a16:creationId xmlns:a16="http://schemas.microsoft.com/office/drawing/2014/main" id="{458C17A9-2C71-99C4-2424-0E5613802AC9}"/>
              </a:ext>
            </a:extLst>
          </p:cNvPr>
          <p:cNvGraphicFramePr>
            <a:graphicFrameLocks noGrp="1"/>
          </p:cNvGraphicFramePr>
          <p:nvPr>
            <p:extLst>
              <p:ext uri="{D42A27DB-BD31-4B8C-83A1-F6EECF244321}">
                <p14:modId xmlns:p14="http://schemas.microsoft.com/office/powerpoint/2010/main" val="3751358322"/>
              </p:ext>
            </p:extLst>
          </p:nvPr>
        </p:nvGraphicFramePr>
        <p:xfrm>
          <a:off x="1267822" y="2438400"/>
          <a:ext cx="9656356" cy="1981200"/>
        </p:xfrm>
        <a:graphic>
          <a:graphicData uri="http://schemas.openxmlformats.org/drawingml/2006/table">
            <a:tbl>
              <a:tblPr firstRow="1" bandRow="1">
                <a:tableStyleId>{5C22544A-7EE6-4342-B048-85BDC9FD1C3A}</a:tableStyleId>
              </a:tblPr>
              <a:tblGrid>
                <a:gridCol w="1473000">
                  <a:extLst>
                    <a:ext uri="{9D8B030D-6E8A-4147-A177-3AD203B41FA5}">
                      <a16:colId xmlns:a16="http://schemas.microsoft.com/office/drawing/2014/main" val="3885050193"/>
                    </a:ext>
                  </a:extLst>
                </a:gridCol>
                <a:gridCol w="5597847">
                  <a:extLst>
                    <a:ext uri="{9D8B030D-6E8A-4147-A177-3AD203B41FA5}">
                      <a16:colId xmlns:a16="http://schemas.microsoft.com/office/drawing/2014/main" val="2754091716"/>
                    </a:ext>
                  </a:extLst>
                </a:gridCol>
                <a:gridCol w="2585509">
                  <a:extLst>
                    <a:ext uri="{9D8B030D-6E8A-4147-A177-3AD203B41FA5}">
                      <a16:colId xmlns:a16="http://schemas.microsoft.com/office/drawing/2014/main" val="128146484"/>
                    </a:ext>
                  </a:extLst>
                </a:gridCol>
              </a:tblGrid>
              <a:tr h="370840">
                <a:tc>
                  <a:txBody>
                    <a:bodyPr/>
                    <a:lstStyle/>
                    <a:p>
                      <a:pPr algn="ctr"/>
                      <a:r>
                        <a:rPr lang="es-MX" sz="2000" dirty="0"/>
                        <a:t>Tipo </a:t>
                      </a:r>
                    </a:p>
                  </a:txBody>
                  <a:tcPr anchor="ctr"/>
                </a:tc>
                <a:tc>
                  <a:txBody>
                    <a:bodyPr/>
                    <a:lstStyle/>
                    <a:p>
                      <a:pPr algn="ctr"/>
                      <a:r>
                        <a:rPr lang="es-MX" sz="2000" dirty="0"/>
                        <a:t>Descripción</a:t>
                      </a:r>
                    </a:p>
                  </a:txBody>
                  <a:tcPr anchor="ctr"/>
                </a:tc>
                <a:tc>
                  <a:txBody>
                    <a:bodyPr/>
                    <a:lstStyle/>
                    <a:p>
                      <a:pPr algn="ctr"/>
                      <a:r>
                        <a:rPr lang="es-MX" sz="2000" dirty="0"/>
                        <a:t>Ejemplo</a:t>
                      </a:r>
                    </a:p>
                  </a:txBody>
                  <a:tcPr anchor="ctr"/>
                </a:tc>
                <a:extLst>
                  <a:ext uri="{0D108BD9-81ED-4DB2-BD59-A6C34878D82A}">
                    <a16:rowId xmlns:a16="http://schemas.microsoft.com/office/drawing/2014/main" val="1783865055"/>
                  </a:ext>
                </a:extLst>
              </a:tr>
              <a:tr h="370840">
                <a:tc>
                  <a:txBody>
                    <a:bodyPr/>
                    <a:lstStyle/>
                    <a:p>
                      <a:pPr algn="ctr"/>
                      <a:r>
                        <a:rPr lang="es-MX" sz="2000" dirty="0" err="1"/>
                        <a:t>Int</a:t>
                      </a:r>
                      <a:endParaRPr lang="es-MX" sz="2000" dirty="0"/>
                    </a:p>
                  </a:txBody>
                  <a:tcPr anchor="ctr"/>
                </a:tc>
                <a:tc>
                  <a:txBody>
                    <a:bodyPr/>
                    <a:lstStyle/>
                    <a:p>
                      <a:pPr algn="ctr"/>
                      <a:r>
                        <a:rPr lang="es-MX" sz="2000" dirty="0"/>
                        <a:t>Números enteros</a:t>
                      </a:r>
                    </a:p>
                  </a:txBody>
                  <a:tcPr anchor="ctr"/>
                </a:tc>
                <a:tc>
                  <a:txBody>
                    <a:bodyPr/>
                    <a:lstStyle/>
                    <a:p>
                      <a:pPr algn="ctr"/>
                      <a:r>
                        <a:rPr lang="es-MX" sz="2000" dirty="0" err="1"/>
                        <a:t>int</a:t>
                      </a:r>
                      <a:r>
                        <a:rPr lang="es-MX" sz="2000" dirty="0"/>
                        <a:t> b = 13;</a:t>
                      </a:r>
                    </a:p>
                  </a:txBody>
                  <a:tcPr anchor="ctr"/>
                </a:tc>
                <a:extLst>
                  <a:ext uri="{0D108BD9-81ED-4DB2-BD59-A6C34878D82A}">
                    <a16:rowId xmlns:a16="http://schemas.microsoft.com/office/drawing/2014/main" val="3267278736"/>
                  </a:ext>
                </a:extLst>
              </a:tr>
              <a:tr h="370840">
                <a:tc>
                  <a:txBody>
                    <a:bodyPr/>
                    <a:lstStyle/>
                    <a:p>
                      <a:pPr algn="ctr"/>
                      <a:r>
                        <a:rPr lang="es-MX" sz="2000" dirty="0" err="1"/>
                        <a:t>Char</a:t>
                      </a:r>
                      <a:r>
                        <a:rPr lang="es-MX" sz="2000" dirty="0"/>
                        <a:t> </a:t>
                      </a:r>
                    </a:p>
                  </a:txBody>
                  <a:tcPr anchor="ctr"/>
                </a:tc>
                <a:tc>
                  <a:txBody>
                    <a:bodyPr/>
                    <a:lstStyle/>
                    <a:p>
                      <a:pPr algn="ctr"/>
                      <a:r>
                        <a:rPr lang="es-MX" sz="2000" dirty="0" err="1"/>
                        <a:t>Caracter</a:t>
                      </a:r>
                      <a:r>
                        <a:rPr lang="es-MX" sz="2000" dirty="0"/>
                        <a:t> (símbolo)</a:t>
                      </a:r>
                    </a:p>
                  </a:txBody>
                  <a:tcPr anchor="ctr"/>
                </a:tc>
                <a:tc>
                  <a:txBody>
                    <a:bodyPr/>
                    <a:lstStyle/>
                    <a:p>
                      <a:pPr algn="ctr"/>
                      <a:r>
                        <a:rPr lang="es-MX" sz="2000" dirty="0" err="1"/>
                        <a:t>char</a:t>
                      </a:r>
                      <a:r>
                        <a:rPr lang="es-MX" sz="2000" dirty="0"/>
                        <a:t> c = ‘F’;</a:t>
                      </a:r>
                    </a:p>
                  </a:txBody>
                  <a:tcPr anchor="ctr"/>
                </a:tc>
                <a:extLst>
                  <a:ext uri="{0D108BD9-81ED-4DB2-BD59-A6C34878D82A}">
                    <a16:rowId xmlns:a16="http://schemas.microsoft.com/office/drawing/2014/main" val="2397874526"/>
                  </a:ext>
                </a:extLst>
              </a:tr>
              <a:tr h="370840">
                <a:tc>
                  <a:txBody>
                    <a:bodyPr/>
                    <a:lstStyle/>
                    <a:p>
                      <a:pPr algn="ctr"/>
                      <a:r>
                        <a:rPr lang="es-MX" sz="2000" dirty="0"/>
                        <a:t>Booleano </a:t>
                      </a:r>
                    </a:p>
                  </a:txBody>
                  <a:tcPr anchor="ctr"/>
                </a:tc>
                <a:tc>
                  <a:txBody>
                    <a:bodyPr/>
                    <a:lstStyle/>
                    <a:p>
                      <a:pPr algn="ctr"/>
                      <a:r>
                        <a:rPr lang="es-MX" sz="2000" dirty="0"/>
                        <a:t>Verdadero / Falso</a:t>
                      </a:r>
                    </a:p>
                  </a:txBody>
                  <a:tcPr anchor="ctr"/>
                </a:tc>
                <a:tc>
                  <a:txBody>
                    <a:bodyPr/>
                    <a:lstStyle/>
                    <a:p>
                      <a:pPr algn="ctr"/>
                      <a:r>
                        <a:rPr lang="es-MX" sz="2000" dirty="0" err="1"/>
                        <a:t>boolean</a:t>
                      </a:r>
                      <a:r>
                        <a:rPr lang="es-MX" sz="2000" dirty="0"/>
                        <a:t> f = true;</a:t>
                      </a:r>
                    </a:p>
                  </a:txBody>
                  <a:tcPr anchor="ctr"/>
                </a:tc>
                <a:extLst>
                  <a:ext uri="{0D108BD9-81ED-4DB2-BD59-A6C34878D82A}">
                    <a16:rowId xmlns:a16="http://schemas.microsoft.com/office/drawing/2014/main" val="1596460187"/>
                  </a:ext>
                </a:extLst>
              </a:tr>
              <a:tr h="370840">
                <a:tc>
                  <a:txBody>
                    <a:bodyPr/>
                    <a:lstStyle/>
                    <a:p>
                      <a:pPr algn="ctr"/>
                      <a:r>
                        <a:rPr lang="es-MX" sz="2000" dirty="0" err="1"/>
                        <a:t>Float</a:t>
                      </a:r>
                      <a:r>
                        <a:rPr lang="es-MX" sz="2000" dirty="0"/>
                        <a:t> </a:t>
                      </a:r>
                    </a:p>
                  </a:txBody>
                  <a:tcPr anchor="ctr"/>
                </a:tc>
                <a:tc>
                  <a:txBody>
                    <a:bodyPr/>
                    <a:lstStyle/>
                    <a:p>
                      <a:pPr algn="ctr"/>
                      <a:r>
                        <a:rPr lang="es-MX" sz="2000" dirty="0"/>
                        <a:t>Punto decimal (6 dígitos)</a:t>
                      </a:r>
                    </a:p>
                  </a:txBody>
                  <a:tcPr anchor="ctr"/>
                </a:tc>
                <a:tc>
                  <a:txBody>
                    <a:bodyPr/>
                    <a:lstStyle/>
                    <a:p>
                      <a:pPr algn="ctr"/>
                      <a:r>
                        <a:rPr lang="es-MX" sz="2000" dirty="0" err="1"/>
                        <a:t>float</a:t>
                      </a:r>
                      <a:r>
                        <a:rPr lang="es-MX" sz="2000" dirty="0"/>
                        <a:t> p = 3.1416;</a:t>
                      </a:r>
                    </a:p>
                  </a:txBody>
                  <a:tcPr anchor="ctr"/>
                </a:tc>
                <a:extLst>
                  <a:ext uri="{0D108BD9-81ED-4DB2-BD59-A6C34878D82A}">
                    <a16:rowId xmlns:a16="http://schemas.microsoft.com/office/drawing/2014/main" val="1806931292"/>
                  </a:ext>
                </a:extLst>
              </a:tr>
            </a:tbl>
          </a:graphicData>
        </a:graphic>
      </p:graphicFrame>
    </p:spTree>
    <p:extLst>
      <p:ext uri="{BB962C8B-B14F-4D97-AF65-F5344CB8AC3E}">
        <p14:creationId xmlns:p14="http://schemas.microsoft.com/office/powerpoint/2010/main" val="22701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67BC5-52FD-5076-CD41-33D03D69D7CC}"/>
              </a:ext>
            </a:extLst>
          </p:cNvPr>
          <p:cNvSpPr>
            <a:spLocks noGrp="1"/>
          </p:cNvSpPr>
          <p:nvPr>
            <p:ph type="title"/>
          </p:nvPr>
        </p:nvSpPr>
        <p:spPr/>
        <p:txBody>
          <a:bodyPr/>
          <a:lstStyle/>
          <a:p>
            <a:r>
              <a:rPr lang="es-MX" dirty="0"/>
              <a:t>Variable tipo “</a:t>
            </a:r>
            <a:r>
              <a:rPr lang="es-MX" dirty="0" err="1"/>
              <a:t>int</a:t>
            </a:r>
            <a:r>
              <a:rPr lang="es-MX" dirty="0"/>
              <a:t>”</a:t>
            </a:r>
          </a:p>
        </p:txBody>
      </p:sp>
      <p:sp>
        <p:nvSpPr>
          <p:cNvPr id="3" name="Marcador de contenido 2">
            <a:extLst>
              <a:ext uri="{FF2B5EF4-FFF2-40B4-BE49-F238E27FC236}">
                <a16:creationId xmlns:a16="http://schemas.microsoft.com/office/drawing/2014/main" id="{604791AD-7DAD-8714-6804-893F9EC72ECE}"/>
              </a:ext>
            </a:extLst>
          </p:cNvPr>
          <p:cNvSpPr>
            <a:spLocks noGrp="1"/>
          </p:cNvSpPr>
          <p:nvPr>
            <p:ph idx="1"/>
          </p:nvPr>
        </p:nvSpPr>
        <p:spPr/>
        <p:txBody>
          <a:bodyPr/>
          <a:lstStyle/>
          <a:p>
            <a:r>
              <a:rPr lang="es-MX" dirty="0"/>
              <a:t>Es un tipo de dato que puede representar números enteros, tanto positivos como negativos.</a:t>
            </a:r>
          </a:p>
          <a:p>
            <a:r>
              <a:rPr lang="es-MX" dirty="0"/>
              <a:t>Ejemplos: 1, 2, 5, 344, 1690.</a:t>
            </a:r>
          </a:p>
          <a:p>
            <a:endParaRPr lang="es-MX" dirty="0"/>
          </a:p>
        </p:txBody>
      </p:sp>
      <p:grpSp>
        <p:nvGrpSpPr>
          <p:cNvPr id="4" name="Grupo 3">
            <a:extLst>
              <a:ext uri="{FF2B5EF4-FFF2-40B4-BE49-F238E27FC236}">
                <a16:creationId xmlns:a16="http://schemas.microsoft.com/office/drawing/2014/main" id="{5FAFD097-EE6C-98AC-4755-A7949D45E1EC}"/>
              </a:ext>
            </a:extLst>
          </p:cNvPr>
          <p:cNvGrpSpPr/>
          <p:nvPr/>
        </p:nvGrpSpPr>
        <p:grpSpPr>
          <a:xfrm>
            <a:off x="2298552" y="2645629"/>
            <a:ext cx="7594896" cy="3142290"/>
            <a:chOff x="968188" y="2489544"/>
            <a:chExt cx="7594896" cy="3142290"/>
          </a:xfrm>
        </p:grpSpPr>
        <p:sp>
          <p:nvSpPr>
            <p:cNvPr id="5" name="CuadroTexto 4">
              <a:extLst>
                <a:ext uri="{FF2B5EF4-FFF2-40B4-BE49-F238E27FC236}">
                  <a16:creationId xmlns:a16="http://schemas.microsoft.com/office/drawing/2014/main" id="{BF219419-871C-C2A5-637E-3D8C14B45F17}"/>
                </a:ext>
              </a:extLst>
            </p:cNvPr>
            <p:cNvSpPr txBox="1"/>
            <p:nvPr/>
          </p:nvSpPr>
          <p:spPr>
            <a:xfrm>
              <a:off x="2230430" y="2489544"/>
              <a:ext cx="4753224" cy="1200329"/>
            </a:xfrm>
            <a:prstGeom prst="rect">
              <a:avLst/>
            </a:prstGeom>
            <a:noFill/>
          </p:spPr>
          <p:txBody>
            <a:bodyPr wrap="none" rtlCol="0">
              <a:spAutoFit/>
            </a:bodyPr>
            <a:lstStyle/>
            <a:p>
              <a:r>
                <a:rPr lang="es-MX" sz="7200" dirty="0" err="1">
                  <a:solidFill>
                    <a:schemeClr val="accent2">
                      <a:lumMod val="75000"/>
                    </a:schemeClr>
                  </a:solidFill>
                </a:rPr>
                <a:t>int</a:t>
              </a:r>
              <a:r>
                <a:rPr lang="es-MX" sz="7200" dirty="0"/>
                <a:t> led = 2;</a:t>
              </a:r>
            </a:p>
          </p:txBody>
        </p:sp>
        <p:sp>
          <p:nvSpPr>
            <p:cNvPr id="6" name="Rectángulo: esquinas redondeadas 5">
              <a:extLst>
                <a:ext uri="{FF2B5EF4-FFF2-40B4-BE49-F238E27FC236}">
                  <a16:creationId xmlns:a16="http://schemas.microsoft.com/office/drawing/2014/main" id="{C5F43654-5391-8AF5-FAD2-97C13F25B511}"/>
                </a:ext>
              </a:extLst>
            </p:cNvPr>
            <p:cNvSpPr/>
            <p:nvPr/>
          </p:nvSpPr>
          <p:spPr>
            <a:xfrm>
              <a:off x="968188" y="5091834"/>
              <a:ext cx="1800000"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Tipo </a:t>
              </a:r>
            </a:p>
          </p:txBody>
        </p:sp>
        <p:sp>
          <p:nvSpPr>
            <p:cNvPr id="7" name="Rectángulo: esquinas redondeadas 6">
              <a:extLst>
                <a:ext uri="{FF2B5EF4-FFF2-40B4-BE49-F238E27FC236}">
                  <a16:creationId xmlns:a16="http://schemas.microsoft.com/office/drawing/2014/main" id="{91A9F6EC-5F90-1C1A-D9B5-C0CD73C5FFC0}"/>
                </a:ext>
              </a:extLst>
            </p:cNvPr>
            <p:cNvSpPr/>
            <p:nvPr/>
          </p:nvSpPr>
          <p:spPr>
            <a:xfrm>
              <a:off x="3865636" y="5091834"/>
              <a:ext cx="1800000"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Nombre </a:t>
              </a:r>
            </a:p>
          </p:txBody>
        </p:sp>
        <p:sp>
          <p:nvSpPr>
            <p:cNvPr id="8" name="Rectángulo: esquinas redondeadas 7">
              <a:extLst>
                <a:ext uri="{FF2B5EF4-FFF2-40B4-BE49-F238E27FC236}">
                  <a16:creationId xmlns:a16="http://schemas.microsoft.com/office/drawing/2014/main" id="{D560BA0E-E54B-DB32-D6CF-1E438B42679C}"/>
                </a:ext>
              </a:extLst>
            </p:cNvPr>
            <p:cNvSpPr/>
            <p:nvPr/>
          </p:nvSpPr>
          <p:spPr>
            <a:xfrm>
              <a:off x="6763084" y="5091834"/>
              <a:ext cx="1800000"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Valor</a:t>
              </a:r>
            </a:p>
          </p:txBody>
        </p:sp>
        <p:cxnSp>
          <p:nvCxnSpPr>
            <p:cNvPr id="9" name="Conector recto 8">
              <a:extLst>
                <a:ext uri="{FF2B5EF4-FFF2-40B4-BE49-F238E27FC236}">
                  <a16:creationId xmlns:a16="http://schemas.microsoft.com/office/drawing/2014/main" id="{D8D531FE-C013-C748-2D43-C0AEC2373E8B}"/>
                </a:ext>
              </a:extLst>
            </p:cNvPr>
            <p:cNvCxnSpPr>
              <a:cxnSpLocks/>
              <a:stCxn id="6" idx="0"/>
            </p:cNvCxnSpPr>
            <p:nvPr/>
          </p:nvCxnSpPr>
          <p:spPr>
            <a:xfrm flipV="1">
              <a:off x="1868188" y="3630606"/>
              <a:ext cx="900000" cy="14612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63B6D010-D4E1-A7C4-AAD3-2AD600C1CC31}"/>
                </a:ext>
              </a:extLst>
            </p:cNvPr>
            <p:cNvCxnSpPr>
              <a:cxnSpLocks/>
              <a:stCxn id="7" idx="0"/>
              <a:endCxn id="5" idx="2"/>
            </p:cNvCxnSpPr>
            <p:nvPr/>
          </p:nvCxnSpPr>
          <p:spPr>
            <a:xfrm flipH="1" flipV="1">
              <a:off x="4607042" y="3689873"/>
              <a:ext cx="158594" cy="14019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43067F20-24F7-3785-9CDD-6BA05134340A}"/>
                </a:ext>
              </a:extLst>
            </p:cNvPr>
            <p:cNvCxnSpPr>
              <a:cxnSpLocks/>
              <a:stCxn id="8" idx="0"/>
            </p:cNvCxnSpPr>
            <p:nvPr/>
          </p:nvCxnSpPr>
          <p:spPr>
            <a:xfrm flipH="1" flipV="1">
              <a:off x="6407042" y="3689873"/>
              <a:ext cx="1256042" cy="1401961"/>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103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3D74B-E81C-0C10-F31E-116A41D6A975}"/>
              </a:ext>
            </a:extLst>
          </p:cNvPr>
          <p:cNvSpPr>
            <a:spLocks noGrp="1"/>
          </p:cNvSpPr>
          <p:nvPr>
            <p:ph type="title"/>
          </p:nvPr>
        </p:nvSpPr>
        <p:spPr/>
        <p:txBody>
          <a:bodyPr/>
          <a:lstStyle/>
          <a:p>
            <a:r>
              <a:rPr lang="es-MX" dirty="0"/>
              <a:t>Variable tipo “</a:t>
            </a:r>
            <a:r>
              <a:rPr lang="es-MX" dirty="0" err="1"/>
              <a:t>float</a:t>
            </a:r>
            <a:r>
              <a:rPr lang="es-MX" dirty="0"/>
              <a:t>”</a:t>
            </a:r>
          </a:p>
        </p:txBody>
      </p:sp>
      <p:sp>
        <p:nvSpPr>
          <p:cNvPr id="3" name="Marcador de contenido 2">
            <a:extLst>
              <a:ext uri="{FF2B5EF4-FFF2-40B4-BE49-F238E27FC236}">
                <a16:creationId xmlns:a16="http://schemas.microsoft.com/office/drawing/2014/main" id="{100A747B-7286-D8AD-7F4D-20E2167A25D1}"/>
              </a:ext>
            </a:extLst>
          </p:cNvPr>
          <p:cNvSpPr>
            <a:spLocks noGrp="1"/>
          </p:cNvSpPr>
          <p:nvPr>
            <p:ph idx="1"/>
          </p:nvPr>
        </p:nvSpPr>
        <p:spPr/>
        <p:txBody>
          <a:bodyPr/>
          <a:lstStyle/>
          <a:p>
            <a:r>
              <a:rPr lang="es-MX" dirty="0"/>
              <a:t>Es un tipo de dato que puede representar números con punto decimal, tanto positivos como negativos. </a:t>
            </a:r>
          </a:p>
          <a:p>
            <a:endParaRPr lang="es-MX" dirty="0"/>
          </a:p>
        </p:txBody>
      </p:sp>
      <p:grpSp>
        <p:nvGrpSpPr>
          <p:cNvPr id="4" name="Grupo 3">
            <a:extLst>
              <a:ext uri="{FF2B5EF4-FFF2-40B4-BE49-F238E27FC236}">
                <a16:creationId xmlns:a16="http://schemas.microsoft.com/office/drawing/2014/main" id="{80B51593-27B5-C352-76CE-3A697F4D566B}"/>
              </a:ext>
            </a:extLst>
          </p:cNvPr>
          <p:cNvGrpSpPr/>
          <p:nvPr/>
        </p:nvGrpSpPr>
        <p:grpSpPr>
          <a:xfrm>
            <a:off x="2289996" y="2347328"/>
            <a:ext cx="7612007" cy="3142290"/>
            <a:chOff x="968188" y="2489544"/>
            <a:chExt cx="7612007" cy="3142290"/>
          </a:xfrm>
        </p:grpSpPr>
        <p:sp>
          <p:nvSpPr>
            <p:cNvPr id="5" name="CuadroTexto 4">
              <a:extLst>
                <a:ext uri="{FF2B5EF4-FFF2-40B4-BE49-F238E27FC236}">
                  <a16:creationId xmlns:a16="http://schemas.microsoft.com/office/drawing/2014/main" id="{20C01FF2-91FB-86FA-F3C6-4DF28A869C3D}"/>
                </a:ext>
              </a:extLst>
            </p:cNvPr>
            <p:cNvSpPr txBox="1"/>
            <p:nvPr/>
          </p:nvSpPr>
          <p:spPr>
            <a:xfrm>
              <a:off x="1236518" y="2489544"/>
              <a:ext cx="7343677" cy="1200329"/>
            </a:xfrm>
            <a:prstGeom prst="rect">
              <a:avLst/>
            </a:prstGeom>
            <a:noFill/>
          </p:spPr>
          <p:txBody>
            <a:bodyPr wrap="none" rtlCol="0">
              <a:spAutoFit/>
            </a:bodyPr>
            <a:lstStyle/>
            <a:p>
              <a:r>
                <a:rPr lang="es-MX" sz="7200" dirty="0" err="1">
                  <a:solidFill>
                    <a:schemeClr val="accent2">
                      <a:lumMod val="75000"/>
                    </a:schemeClr>
                  </a:solidFill>
                </a:rPr>
                <a:t>float</a:t>
              </a:r>
              <a:r>
                <a:rPr lang="es-MX" sz="7200" dirty="0"/>
                <a:t> pi = 3.1416;</a:t>
              </a:r>
            </a:p>
          </p:txBody>
        </p:sp>
        <p:sp>
          <p:nvSpPr>
            <p:cNvPr id="6" name="Rectángulo: esquinas redondeadas 5">
              <a:extLst>
                <a:ext uri="{FF2B5EF4-FFF2-40B4-BE49-F238E27FC236}">
                  <a16:creationId xmlns:a16="http://schemas.microsoft.com/office/drawing/2014/main" id="{259FBC8C-2A7F-A091-D3D2-822622456E17}"/>
                </a:ext>
              </a:extLst>
            </p:cNvPr>
            <p:cNvSpPr/>
            <p:nvPr/>
          </p:nvSpPr>
          <p:spPr>
            <a:xfrm>
              <a:off x="968188" y="5091834"/>
              <a:ext cx="1800000"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Tipo </a:t>
              </a:r>
            </a:p>
          </p:txBody>
        </p:sp>
        <p:sp>
          <p:nvSpPr>
            <p:cNvPr id="7" name="Rectángulo: esquinas redondeadas 6">
              <a:extLst>
                <a:ext uri="{FF2B5EF4-FFF2-40B4-BE49-F238E27FC236}">
                  <a16:creationId xmlns:a16="http://schemas.microsoft.com/office/drawing/2014/main" id="{4662DF96-C79A-34B4-16D5-88E868D67C40}"/>
                </a:ext>
              </a:extLst>
            </p:cNvPr>
            <p:cNvSpPr/>
            <p:nvPr/>
          </p:nvSpPr>
          <p:spPr>
            <a:xfrm>
              <a:off x="3865636" y="5091834"/>
              <a:ext cx="1800000"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Nombre </a:t>
              </a:r>
            </a:p>
          </p:txBody>
        </p:sp>
        <p:sp>
          <p:nvSpPr>
            <p:cNvPr id="8" name="Rectángulo: esquinas redondeadas 7">
              <a:extLst>
                <a:ext uri="{FF2B5EF4-FFF2-40B4-BE49-F238E27FC236}">
                  <a16:creationId xmlns:a16="http://schemas.microsoft.com/office/drawing/2014/main" id="{E13D6726-6B89-2D78-7CA6-278614CA6152}"/>
                </a:ext>
              </a:extLst>
            </p:cNvPr>
            <p:cNvSpPr/>
            <p:nvPr/>
          </p:nvSpPr>
          <p:spPr>
            <a:xfrm>
              <a:off x="6763084" y="5091834"/>
              <a:ext cx="1800000"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Valor</a:t>
              </a:r>
            </a:p>
          </p:txBody>
        </p:sp>
        <p:cxnSp>
          <p:nvCxnSpPr>
            <p:cNvPr id="9" name="Conector recto 8">
              <a:extLst>
                <a:ext uri="{FF2B5EF4-FFF2-40B4-BE49-F238E27FC236}">
                  <a16:creationId xmlns:a16="http://schemas.microsoft.com/office/drawing/2014/main" id="{4638BD3F-7345-D0CB-1BEE-5910332BC73C}"/>
                </a:ext>
              </a:extLst>
            </p:cNvPr>
            <p:cNvCxnSpPr>
              <a:cxnSpLocks/>
              <a:stCxn id="6" idx="0"/>
            </p:cNvCxnSpPr>
            <p:nvPr/>
          </p:nvCxnSpPr>
          <p:spPr>
            <a:xfrm flipV="1">
              <a:off x="1868188" y="3689873"/>
              <a:ext cx="386530" cy="14019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D36381CC-C1E7-CEF2-62C7-F0C802417D59}"/>
                </a:ext>
              </a:extLst>
            </p:cNvPr>
            <p:cNvCxnSpPr>
              <a:cxnSpLocks/>
              <a:stCxn id="7" idx="0"/>
            </p:cNvCxnSpPr>
            <p:nvPr/>
          </p:nvCxnSpPr>
          <p:spPr>
            <a:xfrm flipH="1" flipV="1">
              <a:off x="3975652" y="3689873"/>
              <a:ext cx="789984" cy="14019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6AFE297C-3945-E458-B1B7-C6FFCD1D461E}"/>
                </a:ext>
              </a:extLst>
            </p:cNvPr>
            <p:cNvCxnSpPr>
              <a:cxnSpLocks/>
              <a:stCxn id="8" idx="0"/>
            </p:cNvCxnSpPr>
            <p:nvPr/>
          </p:nvCxnSpPr>
          <p:spPr>
            <a:xfrm flipH="1" flipV="1">
              <a:off x="6658984" y="3689873"/>
              <a:ext cx="1004100" cy="1401961"/>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956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D13A7-3DEC-9C53-BCD7-5AA342599FD1}"/>
              </a:ext>
            </a:extLst>
          </p:cNvPr>
          <p:cNvSpPr>
            <a:spLocks noGrp="1"/>
          </p:cNvSpPr>
          <p:nvPr>
            <p:ph type="title"/>
          </p:nvPr>
        </p:nvSpPr>
        <p:spPr/>
        <p:txBody>
          <a:bodyPr/>
          <a:lstStyle/>
          <a:p>
            <a:r>
              <a:rPr lang="es-MX" dirty="0"/>
              <a:t>Contenido </a:t>
            </a:r>
          </a:p>
        </p:txBody>
      </p:sp>
      <p:sp>
        <p:nvSpPr>
          <p:cNvPr id="3" name="Marcador de contenido 2">
            <a:extLst>
              <a:ext uri="{FF2B5EF4-FFF2-40B4-BE49-F238E27FC236}">
                <a16:creationId xmlns:a16="http://schemas.microsoft.com/office/drawing/2014/main" id="{43DCA2D2-F867-8288-8F40-1352CBE5B80F}"/>
              </a:ext>
            </a:extLst>
          </p:cNvPr>
          <p:cNvSpPr>
            <a:spLocks noGrp="1"/>
          </p:cNvSpPr>
          <p:nvPr>
            <p:ph idx="1"/>
          </p:nvPr>
        </p:nvSpPr>
        <p:spPr/>
        <p:txBody>
          <a:bodyPr>
            <a:normAutofit/>
          </a:bodyPr>
          <a:lstStyle/>
          <a:p>
            <a:pPr marL="457200" indent="-457200">
              <a:buFont typeface="+mj-lt"/>
              <a:buAutoNum type="arabicPeriod"/>
            </a:pPr>
            <a:r>
              <a:rPr lang="es-MX" sz="2800" dirty="0"/>
              <a:t>Aprendizaje</a:t>
            </a:r>
          </a:p>
          <a:p>
            <a:pPr marL="457200" indent="-457200">
              <a:buFont typeface="+mj-lt"/>
              <a:buAutoNum type="arabicPeriod"/>
            </a:pPr>
            <a:r>
              <a:rPr lang="es-MX" sz="2800" dirty="0"/>
              <a:t>Introducción </a:t>
            </a:r>
          </a:p>
          <a:p>
            <a:pPr marL="457200" indent="-457200">
              <a:buFont typeface="+mj-lt"/>
              <a:buAutoNum type="arabicPeriod"/>
            </a:pPr>
            <a:r>
              <a:rPr lang="es-MX" sz="2800" dirty="0"/>
              <a:t>Conceptos</a:t>
            </a:r>
          </a:p>
          <a:p>
            <a:endParaRPr lang="es-MX" sz="2800" dirty="0"/>
          </a:p>
        </p:txBody>
      </p:sp>
    </p:spTree>
    <p:extLst>
      <p:ext uri="{BB962C8B-B14F-4D97-AF65-F5344CB8AC3E}">
        <p14:creationId xmlns:p14="http://schemas.microsoft.com/office/powerpoint/2010/main" val="349456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5CBFF-70D1-9194-F4DD-A0603205FF3D}"/>
              </a:ext>
            </a:extLst>
          </p:cNvPr>
          <p:cNvSpPr>
            <a:spLocks noGrp="1"/>
          </p:cNvSpPr>
          <p:nvPr>
            <p:ph type="title"/>
          </p:nvPr>
        </p:nvSpPr>
        <p:spPr/>
        <p:txBody>
          <a:bodyPr/>
          <a:lstStyle/>
          <a:p>
            <a:r>
              <a:rPr lang="es-MX" dirty="0"/>
              <a:t>Aprendizaje </a:t>
            </a:r>
          </a:p>
        </p:txBody>
      </p:sp>
      <p:sp>
        <p:nvSpPr>
          <p:cNvPr id="3" name="Marcador de contenido 2">
            <a:extLst>
              <a:ext uri="{FF2B5EF4-FFF2-40B4-BE49-F238E27FC236}">
                <a16:creationId xmlns:a16="http://schemas.microsoft.com/office/drawing/2014/main" id="{264FB597-8ACA-2400-569F-76C59C42C207}"/>
              </a:ext>
            </a:extLst>
          </p:cNvPr>
          <p:cNvSpPr>
            <a:spLocks noGrp="1"/>
          </p:cNvSpPr>
          <p:nvPr>
            <p:ph idx="1"/>
          </p:nvPr>
        </p:nvSpPr>
        <p:spPr/>
        <p:txBody>
          <a:bodyPr/>
          <a:lstStyle/>
          <a:p>
            <a:r>
              <a:rPr lang="es-MX" dirty="0"/>
              <a:t>Conocer el concepto de variables y los tipos de datos que se utilizan en programación.</a:t>
            </a:r>
          </a:p>
        </p:txBody>
      </p:sp>
    </p:spTree>
    <p:extLst>
      <p:ext uri="{BB962C8B-B14F-4D97-AF65-F5344CB8AC3E}">
        <p14:creationId xmlns:p14="http://schemas.microsoft.com/office/powerpoint/2010/main" val="325071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8E6B-854A-8315-A111-ED7CB2F092F3}"/>
              </a:ext>
            </a:extLst>
          </p:cNvPr>
          <p:cNvSpPr>
            <a:spLocks noGrp="1"/>
          </p:cNvSpPr>
          <p:nvPr>
            <p:ph type="title"/>
          </p:nvPr>
        </p:nvSpPr>
        <p:spPr/>
        <p:txBody>
          <a:bodyPr/>
          <a:lstStyle/>
          <a:p>
            <a:r>
              <a:rPr lang="es-MX" dirty="0"/>
              <a:t>Introducción </a:t>
            </a:r>
          </a:p>
        </p:txBody>
      </p:sp>
      <p:sp>
        <p:nvSpPr>
          <p:cNvPr id="3" name="Marcador de contenido 2">
            <a:extLst>
              <a:ext uri="{FF2B5EF4-FFF2-40B4-BE49-F238E27FC236}">
                <a16:creationId xmlns:a16="http://schemas.microsoft.com/office/drawing/2014/main" id="{612E5F47-B76D-1E2B-26BC-15C5EF5A08FC}"/>
              </a:ext>
            </a:extLst>
          </p:cNvPr>
          <p:cNvSpPr>
            <a:spLocks noGrp="1"/>
          </p:cNvSpPr>
          <p:nvPr>
            <p:ph idx="1"/>
          </p:nvPr>
        </p:nvSpPr>
        <p:spPr/>
        <p:txBody>
          <a:bodyPr>
            <a:normAutofit/>
          </a:bodyPr>
          <a:lstStyle/>
          <a:p>
            <a:r>
              <a:rPr lang="es-MX" dirty="0"/>
              <a:t>¿Qué son las variables?</a:t>
            </a:r>
          </a:p>
          <a:p>
            <a:r>
              <a:rPr lang="es-MX" dirty="0"/>
              <a:t>¿Para qué se utilizan?</a:t>
            </a:r>
          </a:p>
          <a:p>
            <a:r>
              <a:rPr lang="es-MX" dirty="0"/>
              <a:t>¿Qué tipos de datos conocen en programación?</a:t>
            </a:r>
          </a:p>
          <a:p>
            <a:endParaRPr lang="es-MX" dirty="0"/>
          </a:p>
          <a:p>
            <a:endParaRPr lang="es-MX" dirty="0"/>
          </a:p>
          <a:p>
            <a:pPr marL="0" indent="0">
              <a:buNone/>
            </a:pPr>
            <a:r>
              <a:rPr lang="es-MX" dirty="0"/>
              <a:t>Variables y tipos de datos: </a:t>
            </a:r>
          </a:p>
          <a:p>
            <a:pPr marL="0" indent="0">
              <a:buNone/>
            </a:pPr>
            <a:r>
              <a:rPr lang="es-MX" dirty="0">
                <a:hlinkClick r:id="rId2"/>
              </a:rPr>
              <a:t>https://www.youtube.com/watch?v=XYPUqj0cy5s</a:t>
            </a:r>
            <a:endParaRPr lang="es-MX" dirty="0"/>
          </a:p>
          <a:p>
            <a:pPr marL="0" indent="0">
              <a:buNone/>
            </a:pPr>
            <a:endParaRPr lang="es-MX" dirty="0"/>
          </a:p>
          <a:p>
            <a:endParaRPr lang="es-MX" dirty="0"/>
          </a:p>
        </p:txBody>
      </p:sp>
    </p:spTree>
    <p:extLst>
      <p:ext uri="{BB962C8B-B14F-4D97-AF65-F5344CB8AC3E}">
        <p14:creationId xmlns:p14="http://schemas.microsoft.com/office/powerpoint/2010/main" val="416779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9D7BD-7181-03F1-A81E-B25C8F9041AD}"/>
              </a:ext>
            </a:extLst>
          </p:cNvPr>
          <p:cNvSpPr>
            <a:spLocks noGrp="1"/>
          </p:cNvSpPr>
          <p:nvPr>
            <p:ph type="title"/>
          </p:nvPr>
        </p:nvSpPr>
        <p:spPr/>
        <p:txBody>
          <a:bodyPr/>
          <a:lstStyle/>
          <a:p>
            <a:r>
              <a:rPr lang="es-MX" dirty="0"/>
              <a:t>Variables </a:t>
            </a:r>
          </a:p>
        </p:txBody>
      </p:sp>
      <p:sp>
        <p:nvSpPr>
          <p:cNvPr id="3" name="Marcador de contenido 2">
            <a:extLst>
              <a:ext uri="{FF2B5EF4-FFF2-40B4-BE49-F238E27FC236}">
                <a16:creationId xmlns:a16="http://schemas.microsoft.com/office/drawing/2014/main" id="{68E735A8-FC7F-FB9E-1F87-433A815C2190}"/>
              </a:ext>
            </a:extLst>
          </p:cNvPr>
          <p:cNvSpPr>
            <a:spLocks noGrp="1"/>
          </p:cNvSpPr>
          <p:nvPr>
            <p:ph idx="1"/>
          </p:nvPr>
        </p:nvSpPr>
        <p:spPr/>
        <p:txBody>
          <a:bodyPr/>
          <a:lstStyle/>
          <a:p>
            <a:r>
              <a:rPr lang="es-MX" dirty="0"/>
              <a:t>Es un dato o conjunto de datos que cambia su valor con la ejecución del programa. El término se utiliza para designar una cantidad susceptible de tomar distintos valores numéricos dentro de un conjunto de números especificado.</a:t>
            </a:r>
          </a:p>
          <a:p>
            <a:endParaRPr lang="es-MX" dirty="0"/>
          </a:p>
        </p:txBody>
      </p:sp>
      <p:pic>
        <p:nvPicPr>
          <p:cNvPr id="5" name="Imagen 4" descr="Diagrama&#10;&#10;Descripción generada automáticamente">
            <a:extLst>
              <a:ext uri="{FF2B5EF4-FFF2-40B4-BE49-F238E27FC236}">
                <a16:creationId xmlns:a16="http://schemas.microsoft.com/office/drawing/2014/main" id="{B2887BAA-0577-10D0-8FB4-611537974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449" y="2803487"/>
            <a:ext cx="4965102" cy="2845241"/>
          </a:xfrm>
          <a:prstGeom prst="rect">
            <a:avLst/>
          </a:prstGeom>
        </p:spPr>
      </p:pic>
    </p:spTree>
    <p:extLst>
      <p:ext uri="{BB962C8B-B14F-4D97-AF65-F5344CB8AC3E}">
        <p14:creationId xmlns:p14="http://schemas.microsoft.com/office/powerpoint/2010/main" val="212719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98FE-0DBF-0803-D1FA-57B8A40FAD46}"/>
              </a:ext>
            </a:extLst>
          </p:cNvPr>
          <p:cNvSpPr>
            <a:spLocks noGrp="1"/>
          </p:cNvSpPr>
          <p:nvPr>
            <p:ph type="title"/>
          </p:nvPr>
        </p:nvSpPr>
        <p:spPr/>
        <p:txBody>
          <a:bodyPr/>
          <a:lstStyle/>
          <a:p>
            <a:r>
              <a:rPr lang="es-MX" dirty="0"/>
              <a:t>Variable digital</a:t>
            </a:r>
          </a:p>
        </p:txBody>
      </p:sp>
      <p:sp>
        <p:nvSpPr>
          <p:cNvPr id="3" name="Marcador de contenido 2">
            <a:extLst>
              <a:ext uri="{FF2B5EF4-FFF2-40B4-BE49-F238E27FC236}">
                <a16:creationId xmlns:a16="http://schemas.microsoft.com/office/drawing/2014/main" id="{9F90CE17-CE1E-9FC9-CEF4-0B5DE2EFA756}"/>
              </a:ext>
            </a:extLst>
          </p:cNvPr>
          <p:cNvSpPr>
            <a:spLocks noGrp="1"/>
          </p:cNvSpPr>
          <p:nvPr>
            <p:ph idx="1"/>
          </p:nvPr>
        </p:nvSpPr>
        <p:spPr/>
        <p:txBody>
          <a:bodyPr/>
          <a:lstStyle/>
          <a:p>
            <a:r>
              <a:rPr lang="es-MX" dirty="0"/>
              <a:t>También llamadas variables discretas. Se caracterizan por tener dos estados diferenciados y por lo tanto se pueden llamar binarias. Siendo estas variables más fáciles de tratar.</a:t>
            </a:r>
          </a:p>
          <a:p>
            <a:endParaRPr lang="es-MX" dirty="0"/>
          </a:p>
        </p:txBody>
      </p:sp>
      <p:grpSp>
        <p:nvGrpSpPr>
          <p:cNvPr id="15" name="Grupo 14">
            <a:extLst>
              <a:ext uri="{FF2B5EF4-FFF2-40B4-BE49-F238E27FC236}">
                <a16:creationId xmlns:a16="http://schemas.microsoft.com/office/drawing/2014/main" id="{257D7B60-8F39-DFCE-42CB-D98AE40ED98B}"/>
              </a:ext>
            </a:extLst>
          </p:cNvPr>
          <p:cNvGrpSpPr/>
          <p:nvPr/>
        </p:nvGrpSpPr>
        <p:grpSpPr>
          <a:xfrm>
            <a:off x="3869536" y="2572351"/>
            <a:ext cx="4232086" cy="3423074"/>
            <a:chOff x="3869536" y="2572351"/>
            <a:chExt cx="4232086" cy="3423074"/>
          </a:xfrm>
        </p:grpSpPr>
        <p:grpSp>
          <p:nvGrpSpPr>
            <p:cNvPr id="13" name="Grupo 12">
              <a:extLst>
                <a:ext uri="{FF2B5EF4-FFF2-40B4-BE49-F238E27FC236}">
                  <a16:creationId xmlns:a16="http://schemas.microsoft.com/office/drawing/2014/main" id="{D22C8A2C-7FE6-3EEB-A21F-917FF51C188E}"/>
                </a:ext>
              </a:extLst>
            </p:cNvPr>
            <p:cNvGrpSpPr/>
            <p:nvPr/>
          </p:nvGrpSpPr>
          <p:grpSpPr>
            <a:xfrm>
              <a:off x="3869536" y="3511177"/>
              <a:ext cx="4232086" cy="2484248"/>
              <a:chOff x="3783475" y="2962537"/>
              <a:chExt cx="4232086" cy="2484248"/>
            </a:xfrm>
          </p:grpSpPr>
          <p:pic>
            <p:nvPicPr>
              <p:cNvPr id="5" name="Imagen 4" descr="Imagen que contiene interior, pastel, tabla, viejo&#10;&#10;Descripción generada automáticamente">
                <a:extLst>
                  <a:ext uri="{FF2B5EF4-FFF2-40B4-BE49-F238E27FC236}">
                    <a16:creationId xmlns:a16="http://schemas.microsoft.com/office/drawing/2014/main" id="{936737A9-F21B-4188-408A-B7806BBA9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415" y="2962537"/>
                <a:ext cx="1050862" cy="932926"/>
              </a:xfrm>
              <a:prstGeom prst="rect">
                <a:avLst/>
              </a:prstGeom>
            </p:spPr>
          </p:pic>
          <p:pic>
            <p:nvPicPr>
              <p:cNvPr id="6" name="Imagen 5" descr="Imagen que contiene interior, pastel, tabla, viejo&#10;&#10;Descripción generada automáticamente">
                <a:extLst>
                  <a:ext uri="{FF2B5EF4-FFF2-40B4-BE49-F238E27FC236}">
                    <a16:creationId xmlns:a16="http://schemas.microsoft.com/office/drawing/2014/main" id="{6F6C73A4-E2ED-6AC6-5538-2A49A0946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345" y="2962537"/>
                <a:ext cx="1050862" cy="932926"/>
              </a:xfrm>
              <a:prstGeom prst="rect">
                <a:avLst/>
              </a:prstGeom>
            </p:spPr>
          </p:pic>
          <p:sp>
            <p:nvSpPr>
              <p:cNvPr id="7" name="CuadroTexto 6">
                <a:extLst>
                  <a:ext uri="{FF2B5EF4-FFF2-40B4-BE49-F238E27FC236}">
                    <a16:creationId xmlns:a16="http://schemas.microsoft.com/office/drawing/2014/main" id="{CC8DB397-00BB-0170-8036-531B3A231750}"/>
                  </a:ext>
                </a:extLst>
              </p:cNvPr>
              <p:cNvSpPr txBox="1"/>
              <p:nvPr/>
            </p:nvSpPr>
            <p:spPr>
              <a:xfrm>
                <a:off x="3783475" y="4206240"/>
                <a:ext cx="1300741" cy="369332"/>
              </a:xfrm>
              <a:prstGeom prst="rect">
                <a:avLst/>
              </a:prstGeom>
              <a:noFill/>
            </p:spPr>
            <p:txBody>
              <a:bodyPr wrap="none" rtlCol="0">
                <a:spAutoFit/>
              </a:bodyPr>
              <a:lstStyle/>
              <a:p>
                <a:pPr algn="ctr"/>
                <a:r>
                  <a:rPr lang="es-MX" dirty="0"/>
                  <a:t>Presionado</a:t>
                </a:r>
              </a:p>
            </p:txBody>
          </p:sp>
          <p:sp>
            <p:nvSpPr>
              <p:cNvPr id="8" name="CuadroTexto 7">
                <a:extLst>
                  <a:ext uri="{FF2B5EF4-FFF2-40B4-BE49-F238E27FC236}">
                    <a16:creationId xmlns:a16="http://schemas.microsoft.com/office/drawing/2014/main" id="{E7CB8210-CECE-8429-F6BD-27A7082041A4}"/>
                  </a:ext>
                </a:extLst>
              </p:cNvPr>
              <p:cNvSpPr txBox="1"/>
              <p:nvPr/>
            </p:nvSpPr>
            <p:spPr>
              <a:xfrm>
                <a:off x="6493991" y="4206240"/>
                <a:ext cx="1521570" cy="369332"/>
              </a:xfrm>
              <a:prstGeom prst="rect">
                <a:avLst/>
              </a:prstGeom>
              <a:noFill/>
            </p:spPr>
            <p:txBody>
              <a:bodyPr wrap="none" rtlCol="0">
                <a:spAutoFit/>
              </a:bodyPr>
              <a:lstStyle/>
              <a:p>
                <a:pPr algn="ctr"/>
                <a:r>
                  <a:rPr lang="es-MX" dirty="0"/>
                  <a:t>Sin presionar</a:t>
                </a:r>
              </a:p>
            </p:txBody>
          </p:sp>
          <p:sp>
            <p:nvSpPr>
              <p:cNvPr id="9" name="CuadroTexto 8">
                <a:extLst>
                  <a:ext uri="{FF2B5EF4-FFF2-40B4-BE49-F238E27FC236}">
                    <a16:creationId xmlns:a16="http://schemas.microsoft.com/office/drawing/2014/main" id="{524CAA3B-7D0D-431A-3297-7158A709CAF9}"/>
                  </a:ext>
                </a:extLst>
              </p:cNvPr>
              <p:cNvSpPr txBox="1"/>
              <p:nvPr/>
            </p:nvSpPr>
            <p:spPr>
              <a:xfrm>
                <a:off x="4178004" y="4639369"/>
                <a:ext cx="511680" cy="369332"/>
              </a:xfrm>
              <a:prstGeom prst="rect">
                <a:avLst/>
              </a:prstGeom>
              <a:noFill/>
            </p:spPr>
            <p:txBody>
              <a:bodyPr wrap="none" rtlCol="0">
                <a:spAutoFit/>
              </a:bodyPr>
              <a:lstStyle/>
              <a:p>
                <a:pPr algn="ctr"/>
                <a:r>
                  <a:rPr lang="es-MX" dirty="0"/>
                  <a:t>5 V</a:t>
                </a:r>
              </a:p>
            </p:txBody>
          </p:sp>
          <p:sp>
            <p:nvSpPr>
              <p:cNvPr id="10" name="CuadroTexto 9">
                <a:extLst>
                  <a:ext uri="{FF2B5EF4-FFF2-40B4-BE49-F238E27FC236}">
                    <a16:creationId xmlns:a16="http://schemas.microsoft.com/office/drawing/2014/main" id="{BE7ECD28-998D-67AB-0ED0-FAFCBCAFA3D8}"/>
                  </a:ext>
                </a:extLst>
              </p:cNvPr>
              <p:cNvSpPr txBox="1"/>
              <p:nvPr/>
            </p:nvSpPr>
            <p:spPr>
              <a:xfrm>
                <a:off x="7000746" y="4639369"/>
                <a:ext cx="511680" cy="369332"/>
              </a:xfrm>
              <a:prstGeom prst="rect">
                <a:avLst/>
              </a:prstGeom>
              <a:noFill/>
            </p:spPr>
            <p:txBody>
              <a:bodyPr wrap="none" rtlCol="0">
                <a:spAutoFit/>
              </a:bodyPr>
              <a:lstStyle/>
              <a:p>
                <a:pPr algn="ctr"/>
                <a:r>
                  <a:rPr lang="es-MX" dirty="0"/>
                  <a:t>0 V</a:t>
                </a:r>
              </a:p>
            </p:txBody>
          </p:sp>
          <p:sp>
            <p:nvSpPr>
              <p:cNvPr id="11" name="CuadroTexto 10">
                <a:extLst>
                  <a:ext uri="{FF2B5EF4-FFF2-40B4-BE49-F238E27FC236}">
                    <a16:creationId xmlns:a16="http://schemas.microsoft.com/office/drawing/2014/main" id="{75ED78A8-C1D1-3B35-D211-DBAF0504FA45}"/>
                  </a:ext>
                </a:extLst>
              </p:cNvPr>
              <p:cNvSpPr txBox="1"/>
              <p:nvPr/>
            </p:nvSpPr>
            <p:spPr>
              <a:xfrm>
                <a:off x="3985903" y="5077453"/>
                <a:ext cx="895886" cy="369332"/>
              </a:xfrm>
              <a:prstGeom prst="rect">
                <a:avLst/>
              </a:prstGeom>
              <a:noFill/>
            </p:spPr>
            <p:txBody>
              <a:bodyPr wrap="none" rtlCol="0">
                <a:spAutoFit/>
              </a:bodyPr>
              <a:lstStyle/>
              <a:p>
                <a:pPr algn="ctr"/>
                <a:r>
                  <a:rPr lang="es-MX" dirty="0"/>
                  <a:t>Valor 1</a:t>
                </a:r>
              </a:p>
            </p:txBody>
          </p:sp>
          <p:sp>
            <p:nvSpPr>
              <p:cNvPr id="12" name="CuadroTexto 11">
                <a:extLst>
                  <a:ext uri="{FF2B5EF4-FFF2-40B4-BE49-F238E27FC236}">
                    <a16:creationId xmlns:a16="http://schemas.microsoft.com/office/drawing/2014/main" id="{68F6986E-6AA8-DD1E-3700-6D46B864424D}"/>
                  </a:ext>
                </a:extLst>
              </p:cNvPr>
              <p:cNvSpPr txBox="1"/>
              <p:nvPr/>
            </p:nvSpPr>
            <p:spPr>
              <a:xfrm>
                <a:off x="6806833" y="5072498"/>
                <a:ext cx="895886" cy="369332"/>
              </a:xfrm>
              <a:prstGeom prst="rect">
                <a:avLst/>
              </a:prstGeom>
              <a:noFill/>
            </p:spPr>
            <p:txBody>
              <a:bodyPr wrap="none" rtlCol="0">
                <a:spAutoFit/>
              </a:bodyPr>
              <a:lstStyle/>
              <a:p>
                <a:pPr algn="ctr"/>
                <a:r>
                  <a:rPr lang="es-MX" dirty="0"/>
                  <a:t>Valor 0</a:t>
                </a:r>
              </a:p>
            </p:txBody>
          </p:sp>
        </p:grpSp>
        <p:pic>
          <p:nvPicPr>
            <p:cNvPr id="14" name="Picture 5">
              <a:extLst>
                <a:ext uri="{FF2B5EF4-FFF2-40B4-BE49-F238E27FC236}">
                  <a16:creationId xmlns:a16="http://schemas.microsoft.com/office/drawing/2014/main" id="{AC31D104-04C6-5D63-26C2-0B7722D95180}"/>
                </a:ext>
              </a:extLst>
            </p:cNvPr>
            <p:cNvPicPr>
              <a:picLocks noChangeAspect="1" noChangeArrowheads="1"/>
            </p:cNvPicPr>
            <p:nvPr/>
          </p:nvPicPr>
          <p:blipFill>
            <a:blip r:embed="rId3" cstate="print">
              <a:clrChange>
                <a:clrFrom>
                  <a:srgbClr val="FFFFFF"/>
                </a:clrFrom>
                <a:clrTo>
                  <a:srgbClr val="FFFFFF">
                    <a:alpha val="0"/>
                  </a:srgbClr>
                </a:clrTo>
              </a:clrChange>
            </a:blip>
            <a:srcRect l="29605" t="8485" r="29722" b="6250"/>
            <a:stretch>
              <a:fillRect/>
            </a:stretch>
          </p:blipFill>
          <p:spPr bwMode="auto">
            <a:xfrm rot="10800000">
              <a:off x="3944355" y="2572351"/>
              <a:ext cx="949380" cy="1148523"/>
            </a:xfrm>
            <a:prstGeom prst="rect">
              <a:avLst/>
            </a:prstGeom>
            <a:noFill/>
            <a:ln w="9525">
              <a:noFill/>
              <a:miter lim="800000"/>
              <a:headEnd/>
              <a:tailEnd/>
            </a:ln>
          </p:spPr>
        </p:pic>
      </p:grpSp>
    </p:spTree>
    <p:extLst>
      <p:ext uri="{BB962C8B-B14F-4D97-AF65-F5344CB8AC3E}">
        <p14:creationId xmlns:p14="http://schemas.microsoft.com/office/powerpoint/2010/main" val="310982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886D2-0219-68C1-7C88-BBC913602E3C}"/>
              </a:ext>
            </a:extLst>
          </p:cNvPr>
          <p:cNvSpPr>
            <a:spLocks noGrp="1"/>
          </p:cNvSpPr>
          <p:nvPr>
            <p:ph type="title"/>
          </p:nvPr>
        </p:nvSpPr>
        <p:spPr/>
        <p:txBody>
          <a:bodyPr/>
          <a:lstStyle/>
          <a:p>
            <a:r>
              <a:rPr lang="es-MX" dirty="0"/>
              <a:t>Variable análoga </a:t>
            </a:r>
          </a:p>
        </p:txBody>
      </p:sp>
      <p:sp>
        <p:nvSpPr>
          <p:cNvPr id="3" name="Marcador de contenido 2">
            <a:extLst>
              <a:ext uri="{FF2B5EF4-FFF2-40B4-BE49-F238E27FC236}">
                <a16:creationId xmlns:a16="http://schemas.microsoft.com/office/drawing/2014/main" id="{04E4F0D2-AB5B-973C-D077-AE55DC0A577D}"/>
              </a:ext>
            </a:extLst>
          </p:cNvPr>
          <p:cNvSpPr>
            <a:spLocks noGrp="1"/>
          </p:cNvSpPr>
          <p:nvPr>
            <p:ph idx="1"/>
          </p:nvPr>
        </p:nvSpPr>
        <p:spPr/>
        <p:txBody>
          <a:bodyPr/>
          <a:lstStyle/>
          <a:p>
            <a:r>
              <a:rPr lang="es-MX" dirty="0"/>
              <a:t>Son aquellas que pueden tomar un número infinito de valores comprendidos entre dos límites.</a:t>
            </a:r>
          </a:p>
        </p:txBody>
      </p:sp>
      <p:grpSp>
        <p:nvGrpSpPr>
          <p:cNvPr id="12" name="Grupo 11">
            <a:extLst>
              <a:ext uri="{FF2B5EF4-FFF2-40B4-BE49-F238E27FC236}">
                <a16:creationId xmlns:a16="http://schemas.microsoft.com/office/drawing/2014/main" id="{C9927399-616C-4926-F4FE-F36911016116}"/>
              </a:ext>
            </a:extLst>
          </p:cNvPr>
          <p:cNvGrpSpPr/>
          <p:nvPr/>
        </p:nvGrpSpPr>
        <p:grpSpPr>
          <a:xfrm>
            <a:off x="4330270" y="2214661"/>
            <a:ext cx="3531460" cy="3498847"/>
            <a:chOff x="4402164" y="1741325"/>
            <a:chExt cx="3531460" cy="3498847"/>
          </a:xfrm>
        </p:grpSpPr>
        <p:grpSp>
          <p:nvGrpSpPr>
            <p:cNvPr id="9" name="Grupo 8">
              <a:extLst>
                <a:ext uri="{FF2B5EF4-FFF2-40B4-BE49-F238E27FC236}">
                  <a16:creationId xmlns:a16="http://schemas.microsoft.com/office/drawing/2014/main" id="{88784EDC-DC38-E614-419F-B4BBE40DE949}"/>
                </a:ext>
              </a:extLst>
            </p:cNvPr>
            <p:cNvGrpSpPr/>
            <p:nvPr/>
          </p:nvGrpSpPr>
          <p:grpSpPr>
            <a:xfrm>
              <a:off x="4402164" y="1741325"/>
              <a:ext cx="3531460" cy="2217756"/>
              <a:chOff x="4402164" y="1741325"/>
              <a:chExt cx="3531460" cy="2217756"/>
            </a:xfrm>
          </p:grpSpPr>
          <p:pic>
            <p:nvPicPr>
              <p:cNvPr id="8" name="Imagen 7" descr="Logotipo&#10;&#10;Descripción generada automáticamente">
                <a:extLst>
                  <a:ext uri="{FF2B5EF4-FFF2-40B4-BE49-F238E27FC236}">
                    <a16:creationId xmlns:a16="http://schemas.microsoft.com/office/drawing/2014/main" id="{296B9D7F-278F-0D77-20FB-B2EC8688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022" y="1741325"/>
                <a:ext cx="2308602" cy="1933774"/>
              </a:xfrm>
              <a:prstGeom prst="rect">
                <a:avLst/>
              </a:prstGeom>
            </p:spPr>
          </p:pic>
          <p:pic>
            <p:nvPicPr>
              <p:cNvPr id="5" name="Imagen 4">
                <a:extLst>
                  <a:ext uri="{FF2B5EF4-FFF2-40B4-BE49-F238E27FC236}">
                    <a16:creationId xmlns:a16="http://schemas.microsoft.com/office/drawing/2014/main" id="{64B60DB6-3960-9EAC-5A5D-387B869FD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957399" y="2354316"/>
                <a:ext cx="1049530" cy="2160000"/>
              </a:xfrm>
              <a:prstGeom prst="rect">
                <a:avLst/>
              </a:prstGeom>
            </p:spPr>
          </p:pic>
          <p:pic>
            <p:nvPicPr>
              <p:cNvPr id="6" name="Gráfico 5" descr="Flecha: giro a la izquierda">
                <a:extLst>
                  <a:ext uri="{FF2B5EF4-FFF2-40B4-BE49-F238E27FC236}">
                    <a16:creationId xmlns:a16="http://schemas.microsoft.com/office/drawing/2014/main" id="{D6D0DFAC-8E8A-E389-F78D-EB063B778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9323" y="2778768"/>
                <a:ext cx="914400" cy="914400"/>
              </a:xfrm>
              <a:prstGeom prst="rect">
                <a:avLst/>
              </a:prstGeom>
            </p:spPr>
          </p:pic>
        </p:grpSp>
        <p:sp>
          <p:nvSpPr>
            <p:cNvPr id="10" name="CuadroTexto 9">
              <a:extLst>
                <a:ext uri="{FF2B5EF4-FFF2-40B4-BE49-F238E27FC236}">
                  <a16:creationId xmlns:a16="http://schemas.microsoft.com/office/drawing/2014/main" id="{3AC1E4DD-41EB-C875-16C3-1308B1F7388D}"/>
                </a:ext>
              </a:extLst>
            </p:cNvPr>
            <p:cNvSpPr txBox="1"/>
            <p:nvPr/>
          </p:nvSpPr>
          <p:spPr>
            <a:xfrm>
              <a:off x="5450390" y="4230294"/>
              <a:ext cx="1435009" cy="369332"/>
            </a:xfrm>
            <a:prstGeom prst="rect">
              <a:avLst/>
            </a:prstGeom>
            <a:noFill/>
          </p:spPr>
          <p:txBody>
            <a:bodyPr wrap="none" rtlCol="0">
              <a:spAutoFit/>
            </a:bodyPr>
            <a:lstStyle/>
            <a:p>
              <a:pPr algn="ctr"/>
              <a:r>
                <a:rPr lang="es-MX" dirty="0"/>
                <a:t>De 0 V a 5 V</a:t>
              </a:r>
            </a:p>
          </p:txBody>
        </p:sp>
        <p:sp>
          <p:nvSpPr>
            <p:cNvPr id="11" name="CuadroTexto 10">
              <a:extLst>
                <a:ext uri="{FF2B5EF4-FFF2-40B4-BE49-F238E27FC236}">
                  <a16:creationId xmlns:a16="http://schemas.microsoft.com/office/drawing/2014/main" id="{7EF5B535-B226-E11A-EBCF-C1FB015E6F24}"/>
                </a:ext>
              </a:extLst>
            </p:cNvPr>
            <p:cNvSpPr txBox="1"/>
            <p:nvPr/>
          </p:nvSpPr>
          <p:spPr>
            <a:xfrm>
              <a:off x="5472832" y="4870840"/>
              <a:ext cx="1390124" cy="369332"/>
            </a:xfrm>
            <a:prstGeom prst="rect">
              <a:avLst/>
            </a:prstGeom>
            <a:noFill/>
          </p:spPr>
          <p:txBody>
            <a:bodyPr wrap="none" rtlCol="0">
              <a:spAutoFit/>
            </a:bodyPr>
            <a:lstStyle/>
            <a:p>
              <a:pPr algn="ctr"/>
              <a:r>
                <a:rPr lang="es-MX" dirty="0"/>
                <a:t>De 0 a 1023</a:t>
              </a:r>
            </a:p>
          </p:txBody>
        </p:sp>
      </p:grpSp>
    </p:spTree>
    <p:extLst>
      <p:ext uri="{BB962C8B-B14F-4D97-AF65-F5344CB8AC3E}">
        <p14:creationId xmlns:p14="http://schemas.microsoft.com/office/powerpoint/2010/main" val="281244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63171-9106-976A-B03E-CFF617F516BF}"/>
              </a:ext>
            </a:extLst>
          </p:cNvPr>
          <p:cNvSpPr>
            <a:spLocks noGrp="1"/>
          </p:cNvSpPr>
          <p:nvPr>
            <p:ph type="title"/>
          </p:nvPr>
        </p:nvSpPr>
        <p:spPr/>
        <p:txBody>
          <a:bodyPr/>
          <a:lstStyle/>
          <a:p>
            <a:r>
              <a:rPr lang="es-MX" dirty="0"/>
              <a:t>Constante </a:t>
            </a:r>
          </a:p>
        </p:txBody>
      </p:sp>
      <p:sp>
        <p:nvSpPr>
          <p:cNvPr id="3" name="Marcador de contenido 2">
            <a:extLst>
              <a:ext uri="{FF2B5EF4-FFF2-40B4-BE49-F238E27FC236}">
                <a16:creationId xmlns:a16="http://schemas.microsoft.com/office/drawing/2014/main" id="{1D04D7CA-3C68-D15F-FC0D-2E8CCE841659}"/>
              </a:ext>
            </a:extLst>
          </p:cNvPr>
          <p:cNvSpPr>
            <a:spLocks noGrp="1"/>
          </p:cNvSpPr>
          <p:nvPr>
            <p:ph idx="1"/>
          </p:nvPr>
        </p:nvSpPr>
        <p:spPr/>
        <p:txBody>
          <a:bodyPr/>
          <a:lstStyle/>
          <a:p>
            <a:r>
              <a:rPr lang="es-MX" dirty="0"/>
              <a:t>Son datos que no varían durante la ejecución del programa.</a:t>
            </a:r>
          </a:p>
          <a:p>
            <a:endParaRPr lang="es-MX" dirty="0"/>
          </a:p>
        </p:txBody>
      </p:sp>
      <p:sp>
        <p:nvSpPr>
          <p:cNvPr id="4" name="CuadroTexto 3">
            <a:extLst>
              <a:ext uri="{FF2B5EF4-FFF2-40B4-BE49-F238E27FC236}">
                <a16:creationId xmlns:a16="http://schemas.microsoft.com/office/drawing/2014/main" id="{91A3ADC5-A292-FD14-2B55-3D0B3EF0A812}"/>
              </a:ext>
            </a:extLst>
          </p:cNvPr>
          <p:cNvSpPr txBox="1"/>
          <p:nvPr/>
        </p:nvSpPr>
        <p:spPr>
          <a:xfrm>
            <a:off x="3882894" y="2497976"/>
            <a:ext cx="4426212" cy="1862048"/>
          </a:xfrm>
          <a:prstGeom prst="rect">
            <a:avLst/>
          </a:prstGeom>
          <a:noFill/>
        </p:spPr>
        <p:txBody>
          <a:bodyPr wrap="none" rtlCol="0">
            <a:spAutoFit/>
          </a:bodyPr>
          <a:lstStyle/>
          <a:p>
            <a:r>
              <a:rPr lang="es-MX" sz="11500" dirty="0">
                <a:latin typeface="Arial Rounded MT Bold" panose="020F0704030504030204" pitchFamily="34" charset="0"/>
              </a:rPr>
              <a:t>X = 10</a:t>
            </a:r>
          </a:p>
        </p:txBody>
      </p:sp>
    </p:spTree>
    <p:extLst>
      <p:ext uri="{BB962C8B-B14F-4D97-AF65-F5344CB8AC3E}">
        <p14:creationId xmlns:p14="http://schemas.microsoft.com/office/powerpoint/2010/main" val="289076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FEA3E-090D-37ED-4282-A6E55220028D}"/>
              </a:ext>
            </a:extLst>
          </p:cNvPr>
          <p:cNvSpPr>
            <a:spLocks noGrp="1"/>
          </p:cNvSpPr>
          <p:nvPr>
            <p:ph type="title"/>
          </p:nvPr>
        </p:nvSpPr>
        <p:spPr/>
        <p:txBody>
          <a:bodyPr/>
          <a:lstStyle/>
          <a:p>
            <a:r>
              <a:rPr lang="es-MX" dirty="0"/>
              <a:t>Composición</a:t>
            </a:r>
          </a:p>
        </p:txBody>
      </p:sp>
      <p:grpSp>
        <p:nvGrpSpPr>
          <p:cNvPr id="3" name="Grupo 2">
            <a:extLst>
              <a:ext uri="{FF2B5EF4-FFF2-40B4-BE49-F238E27FC236}">
                <a16:creationId xmlns:a16="http://schemas.microsoft.com/office/drawing/2014/main" id="{9AE28B25-954B-F2FA-9AC9-E24F4D0E3228}"/>
              </a:ext>
            </a:extLst>
          </p:cNvPr>
          <p:cNvGrpSpPr/>
          <p:nvPr/>
        </p:nvGrpSpPr>
        <p:grpSpPr>
          <a:xfrm>
            <a:off x="1375342" y="2018391"/>
            <a:ext cx="9441315" cy="2520000"/>
            <a:chOff x="520323" y="2168998"/>
            <a:chExt cx="9441315" cy="2520000"/>
          </a:xfrm>
        </p:grpSpPr>
        <p:grpSp>
          <p:nvGrpSpPr>
            <p:cNvPr id="4" name="Grupo 3">
              <a:extLst>
                <a:ext uri="{FF2B5EF4-FFF2-40B4-BE49-F238E27FC236}">
                  <a16:creationId xmlns:a16="http://schemas.microsoft.com/office/drawing/2014/main" id="{7A0D36A3-A0E7-5481-3367-23A54C57FD9C}"/>
                </a:ext>
              </a:extLst>
            </p:cNvPr>
            <p:cNvGrpSpPr/>
            <p:nvPr/>
          </p:nvGrpSpPr>
          <p:grpSpPr>
            <a:xfrm>
              <a:off x="520323" y="2168998"/>
              <a:ext cx="9361323" cy="2520000"/>
              <a:chOff x="520323" y="2168998"/>
              <a:chExt cx="9361323" cy="2520000"/>
            </a:xfrm>
          </p:grpSpPr>
          <p:pic>
            <p:nvPicPr>
              <p:cNvPr id="9" name="Imagen 8" descr="Imagen que contiene estacionaria&#10;&#10;Descripción generada automáticamente">
                <a:extLst>
                  <a:ext uri="{FF2B5EF4-FFF2-40B4-BE49-F238E27FC236}">
                    <a16:creationId xmlns:a16="http://schemas.microsoft.com/office/drawing/2014/main" id="{5809FE7C-5988-957A-997E-86EE6FA4C4D2}"/>
                  </a:ext>
                </a:extLst>
              </p:cNvPr>
              <p:cNvPicPr>
                <a:picLocks noChangeAspect="1"/>
              </p:cNvPicPr>
              <p:nvPr/>
            </p:nvPicPr>
            <p:blipFill>
              <a:blip r:embed="rId2" cstate="hqprint">
                <a:alphaModFix amt="50000"/>
                <a:extLst>
                  <a:ext uri="{28A0092B-C50C-407E-A947-70E740481C1C}">
                    <a14:useLocalDpi xmlns:a14="http://schemas.microsoft.com/office/drawing/2010/main" val="0"/>
                  </a:ext>
                </a:extLst>
              </a:blip>
              <a:stretch>
                <a:fillRect/>
              </a:stretch>
            </p:blipFill>
            <p:spPr>
              <a:xfrm>
                <a:off x="520323" y="2529000"/>
                <a:ext cx="1561203" cy="1800000"/>
              </a:xfrm>
              <a:prstGeom prst="rect">
                <a:avLst/>
              </a:prstGeom>
            </p:spPr>
          </p:pic>
          <p:sp>
            <p:nvSpPr>
              <p:cNvPr id="10" name="CuadroTexto 9">
                <a:extLst>
                  <a:ext uri="{FF2B5EF4-FFF2-40B4-BE49-F238E27FC236}">
                    <a16:creationId xmlns:a16="http://schemas.microsoft.com/office/drawing/2014/main" id="{C67F622B-1CF9-1F4F-0964-C8E87B2834A4}"/>
                  </a:ext>
                </a:extLst>
              </p:cNvPr>
              <p:cNvSpPr txBox="1"/>
              <p:nvPr/>
            </p:nvSpPr>
            <p:spPr>
              <a:xfrm>
                <a:off x="2081526" y="2644170"/>
                <a:ext cx="830677" cy="1569660"/>
              </a:xfrm>
              <a:prstGeom prst="rect">
                <a:avLst/>
              </a:prstGeom>
              <a:noFill/>
            </p:spPr>
            <p:txBody>
              <a:bodyPr wrap="none" rtlCol="0">
                <a:spAutoFit/>
              </a:bodyPr>
              <a:lstStyle/>
              <a:p>
                <a:r>
                  <a:rPr lang="es-MX" sz="9600" dirty="0">
                    <a:solidFill>
                      <a:schemeClr val="accent2">
                        <a:lumMod val="75000"/>
                      </a:schemeClr>
                    </a:solidFill>
                  </a:rPr>
                  <a:t>+</a:t>
                </a:r>
              </a:p>
            </p:txBody>
          </p:sp>
          <p:pic>
            <p:nvPicPr>
              <p:cNvPr id="11" name="Imagen 10" descr="Imagen que contiene estacionaria&#10;&#10;Descripción generada automáticamente">
                <a:extLst>
                  <a:ext uri="{FF2B5EF4-FFF2-40B4-BE49-F238E27FC236}">
                    <a16:creationId xmlns:a16="http://schemas.microsoft.com/office/drawing/2014/main" id="{BACE6B82-6ADA-3B9F-0BDD-7DEF67222F77}"/>
                  </a:ext>
                </a:extLst>
              </p:cNvPr>
              <p:cNvPicPr>
                <a:picLocks noChangeAspect="1"/>
              </p:cNvPicPr>
              <p:nvPr/>
            </p:nvPicPr>
            <p:blipFill>
              <a:blip r:embed="rId2" cstate="hqprint">
                <a:alphaModFix amt="50000"/>
                <a:extLst>
                  <a:ext uri="{28A0092B-C50C-407E-A947-70E740481C1C}">
                    <a14:useLocalDpi xmlns:a14="http://schemas.microsoft.com/office/drawing/2010/main" val="0"/>
                  </a:ext>
                </a:extLst>
              </a:blip>
              <a:stretch>
                <a:fillRect/>
              </a:stretch>
            </p:blipFill>
            <p:spPr>
              <a:xfrm>
                <a:off x="2912203" y="2529000"/>
                <a:ext cx="1561203" cy="1800000"/>
              </a:xfrm>
              <a:prstGeom prst="rect">
                <a:avLst/>
              </a:prstGeom>
            </p:spPr>
          </p:pic>
          <p:pic>
            <p:nvPicPr>
              <p:cNvPr id="12" name="Imagen 11" descr="Imagen que contiene estacionaria&#10;&#10;Descripción generada automáticamente">
                <a:extLst>
                  <a:ext uri="{FF2B5EF4-FFF2-40B4-BE49-F238E27FC236}">
                    <a16:creationId xmlns:a16="http://schemas.microsoft.com/office/drawing/2014/main" id="{0B099391-45F8-15CE-58B5-B65C4EF7F4BB}"/>
                  </a:ext>
                </a:extLst>
              </p:cNvPr>
              <p:cNvPicPr>
                <a:picLocks noChangeAspect="1"/>
              </p:cNvPicPr>
              <p:nvPr/>
            </p:nvPicPr>
            <p:blipFill>
              <a:blip r:embed="rId2" cstate="hqprint">
                <a:alphaModFix amt="50000"/>
                <a:extLst>
                  <a:ext uri="{28A0092B-C50C-407E-A947-70E740481C1C}">
                    <a14:useLocalDpi xmlns:a14="http://schemas.microsoft.com/office/drawing/2010/main" val="0"/>
                  </a:ext>
                </a:extLst>
              </a:blip>
              <a:stretch>
                <a:fillRect/>
              </a:stretch>
            </p:blipFill>
            <p:spPr>
              <a:xfrm>
                <a:off x="5304083" y="2529000"/>
                <a:ext cx="1561203" cy="1800000"/>
              </a:xfrm>
              <a:prstGeom prst="rect">
                <a:avLst/>
              </a:prstGeom>
            </p:spPr>
          </p:pic>
          <p:sp>
            <p:nvSpPr>
              <p:cNvPr id="13" name="CuadroTexto 12">
                <a:extLst>
                  <a:ext uri="{FF2B5EF4-FFF2-40B4-BE49-F238E27FC236}">
                    <a16:creationId xmlns:a16="http://schemas.microsoft.com/office/drawing/2014/main" id="{3EAA04C5-A435-4498-929E-9BDBFEACF1F1}"/>
                  </a:ext>
                </a:extLst>
              </p:cNvPr>
              <p:cNvSpPr txBox="1"/>
              <p:nvPr/>
            </p:nvSpPr>
            <p:spPr>
              <a:xfrm>
                <a:off x="4473406" y="2644170"/>
                <a:ext cx="830677" cy="1569660"/>
              </a:xfrm>
              <a:prstGeom prst="rect">
                <a:avLst/>
              </a:prstGeom>
              <a:noFill/>
            </p:spPr>
            <p:txBody>
              <a:bodyPr wrap="none" rtlCol="0">
                <a:spAutoFit/>
              </a:bodyPr>
              <a:lstStyle/>
              <a:p>
                <a:r>
                  <a:rPr lang="es-MX" sz="9600" dirty="0">
                    <a:solidFill>
                      <a:schemeClr val="accent2">
                        <a:lumMod val="75000"/>
                      </a:schemeClr>
                    </a:solidFill>
                  </a:rPr>
                  <a:t>+</a:t>
                </a:r>
              </a:p>
            </p:txBody>
          </p:sp>
          <p:sp>
            <p:nvSpPr>
              <p:cNvPr id="14" name="CuadroTexto 13">
                <a:extLst>
                  <a:ext uri="{FF2B5EF4-FFF2-40B4-BE49-F238E27FC236}">
                    <a16:creationId xmlns:a16="http://schemas.microsoft.com/office/drawing/2014/main" id="{ABF21180-75E8-E6EE-4858-E33EFBD936B7}"/>
                  </a:ext>
                </a:extLst>
              </p:cNvPr>
              <p:cNvSpPr txBox="1"/>
              <p:nvPr/>
            </p:nvSpPr>
            <p:spPr>
              <a:xfrm>
                <a:off x="6865286" y="2644170"/>
                <a:ext cx="830677" cy="1569660"/>
              </a:xfrm>
              <a:prstGeom prst="rect">
                <a:avLst/>
              </a:prstGeom>
              <a:noFill/>
            </p:spPr>
            <p:txBody>
              <a:bodyPr wrap="none" rtlCol="0">
                <a:spAutoFit/>
              </a:bodyPr>
              <a:lstStyle/>
              <a:p>
                <a:r>
                  <a:rPr lang="es-MX" sz="9600" dirty="0">
                    <a:solidFill>
                      <a:schemeClr val="accent2">
                        <a:lumMod val="75000"/>
                      </a:schemeClr>
                    </a:solidFill>
                  </a:rPr>
                  <a:t>=</a:t>
                </a:r>
              </a:p>
            </p:txBody>
          </p:sp>
          <p:pic>
            <p:nvPicPr>
              <p:cNvPr id="15" name="Imagen 14" descr="Imagen que contiene estacionaria&#10;&#10;Descripción generada automáticamente">
                <a:extLst>
                  <a:ext uri="{FF2B5EF4-FFF2-40B4-BE49-F238E27FC236}">
                    <a16:creationId xmlns:a16="http://schemas.microsoft.com/office/drawing/2014/main" id="{0A361A8D-DBEE-D231-E672-B42DBDE74BC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95963" y="2168998"/>
                <a:ext cx="2185683" cy="2520000"/>
              </a:xfrm>
              <a:prstGeom prst="rect">
                <a:avLst/>
              </a:prstGeom>
            </p:spPr>
          </p:pic>
        </p:grpSp>
        <p:sp>
          <p:nvSpPr>
            <p:cNvPr id="5" name="CuadroTexto 4">
              <a:extLst>
                <a:ext uri="{FF2B5EF4-FFF2-40B4-BE49-F238E27FC236}">
                  <a16:creationId xmlns:a16="http://schemas.microsoft.com/office/drawing/2014/main" id="{293D77CF-C0CF-347C-9654-5FD36233F429}"/>
                </a:ext>
              </a:extLst>
            </p:cNvPr>
            <p:cNvSpPr txBox="1"/>
            <p:nvPr/>
          </p:nvSpPr>
          <p:spPr>
            <a:xfrm>
              <a:off x="753050" y="3136612"/>
              <a:ext cx="1095749" cy="584775"/>
            </a:xfrm>
            <a:prstGeom prst="rect">
              <a:avLst/>
            </a:prstGeom>
            <a:noFill/>
          </p:spPr>
          <p:txBody>
            <a:bodyPr wrap="none" rtlCol="0">
              <a:spAutoFit/>
            </a:bodyPr>
            <a:lstStyle/>
            <a:p>
              <a:pPr algn="ctr"/>
              <a:r>
                <a:rPr lang="es-MX" sz="3200" dirty="0"/>
                <a:t>Tipo </a:t>
              </a:r>
            </a:p>
          </p:txBody>
        </p:sp>
        <p:sp>
          <p:nvSpPr>
            <p:cNvPr id="6" name="CuadroTexto 5">
              <a:extLst>
                <a:ext uri="{FF2B5EF4-FFF2-40B4-BE49-F238E27FC236}">
                  <a16:creationId xmlns:a16="http://schemas.microsoft.com/office/drawing/2014/main" id="{9D68A257-1DD2-0E59-C242-AC3C83161DD3}"/>
                </a:ext>
              </a:extLst>
            </p:cNvPr>
            <p:cNvSpPr txBox="1"/>
            <p:nvPr/>
          </p:nvSpPr>
          <p:spPr>
            <a:xfrm>
              <a:off x="2912203" y="3136612"/>
              <a:ext cx="1744388" cy="584775"/>
            </a:xfrm>
            <a:prstGeom prst="rect">
              <a:avLst/>
            </a:prstGeom>
            <a:noFill/>
          </p:spPr>
          <p:txBody>
            <a:bodyPr wrap="none" rtlCol="0">
              <a:spAutoFit/>
            </a:bodyPr>
            <a:lstStyle/>
            <a:p>
              <a:pPr algn="ctr"/>
              <a:r>
                <a:rPr lang="es-MX" sz="3200" dirty="0"/>
                <a:t>Nombre </a:t>
              </a:r>
            </a:p>
          </p:txBody>
        </p:sp>
        <p:sp>
          <p:nvSpPr>
            <p:cNvPr id="7" name="CuadroTexto 6">
              <a:extLst>
                <a:ext uri="{FF2B5EF4-FFF2-40B4-BE49-F238E27FC236}">
                  <a16:creationId xmlns:a16="http://schemas.microsoft.com/office/drawing/2014/main" id="{08CBBFC3-6067-ED79-5F5B-FAB9B1362B8F}"/>
                </a:ext>
              </a:extLst>
            </p:cNvPr>
            <p:cNvSpPr txBox="1"/>
            <p:nvPr/>
          </p:nvSpPr>
          <p:spPr>
            <a:xfrm>
              <a:off x="5478780" y="3136611"/>
              <a:ext cx="1234440" cy="584775"/>
            </a:xfrm>
            <a:prstGeom prst="rect">
              <a:avLst/>
            </a:prstGeom>
            <a:noFill/>
          </p:spPr>
          <p:txBody>
            <a:bodyPr wrap="none" rtlCol="0">
              <a:spAutoFit/>
            </a:bodyPr>
            <a:lstStyle/>
            <a:p>
              <a:pPr algn="ctr"/>
              <a:r>
                <a:rPr lang="es-MX" sz="3200" dirty="0"/>
                <a:t>Valor </a:t>
              </a:r>
            </a:p>
          </p:txBody>
        </p:sp>
        <p:sp>
          <p:nvSpPr>
            <p:cNvPr id="8" name="CuadroTexto 7">
              <a:extLst>
                <a:ext uri="{FF2B5EF4-FFF2-40B4-BE49-F238E27FC236}">
                  <a16:creationId xmlns:a16="http://schemas.microsoft.com/office/drawing/2014/main" id="{2C0E8D43-B82A-F6EF-3FAE-8B2C19B3AF1A}"/>
                </a:ext>
              </a:extLst>
            </p:cNvPr>
            <p:cNvSpPr txBox="1"/>
            <p:nvPr/>
          </p:nvSpPr>
          <p:spPr>
            <a:xfrm>
              <a:off x="7773218" y="3136610"/>
              <a:ext cx="2188420" cy="584775"/>
            </a:xfrm>
            <a:prstGeom prst="rect">
              <a:avLst/>
            </a:prstGeom>
            <a:noFill/>
          </p:spPr>
          <p:txBody>
            <a:bodyPr wrap="none" rtlCol="0">
              <a:spAutoFit/>
            </a:bodyPr>
            <a:lstStyle/>
            <a:p>
              <a:pPr algn="ctr"/>
              <a:r>
                <a:rPr lang="es-MX" sz="3200" dirty="0" err="1">
                  <a:solidFill>
                    <a:schemeClr val="accent2">
                      <a:lumMod val="50000"/>
                    </a:schemeClr>
                  </a:solidFill>
                </a:rPr>
                <a:t>int</a:t>
              </a:r>
              <a:r>
                <a:rPr lang="es-MX" sz="3200" dirty="0"/>
                <a:t> led = 2 </a:t>
              </a:r>
            </a:p>
          </p:txBody>
        </p:sp>
      </p:grpSp>
    </p:spTree>
    <p:extLst>
      <p:ext uri="{BB962C8B-B14F-4D97-AF65-F5344CB8AC3E}">
        <p14:creationId xmlns:p14="http://schemas.microsoft.com/office/powerpoint/2010/main" val="1206850796"/>
      </p:ext>
    </p:extLst>
  </p:cSld>
  <p:clrMapOvr>
    <a:masterClrMapping/>
  </p:clrMapOvr>
</p:sld>
</file>

<file path=ppt/theme/theme1.xml><?xml version="1.0" encoding="utf-8"?>
<a:theme xmlns:a="http://schemas.openxmlformats.org/drawingml/2006/main" name="Tema de Office">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ersonalizado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TotalTime>
  <Words>347</Words>
  <Application>Microsoft Office PowerPoint</Application>
  <PresentationFormat>Panorámica</PresentationFormat>
  <Paragraphs>71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Arial Rounded MT Bold</vt:lpstr>
      <vt:lpstr>Trebuchet MS</vt:lpstr>
      <vt:lpstr>Tema de Office</vt:lpstr>
      <vt:lpstr>INTRODUCCIÓN A LAS VARIABLES Y TIPOS DE DATOS</vt:lpstr>
      <vt:lpstr>Contenido </vt:lpstr>
      <vt:lpstr>Aprendizaje </vt:lpstr>
      <vt:lpstr>Introducción </vt:lpstr>
      <vt:lpstr>Variables </vt:lpstr>
      <vt:lpstr>Variable digital</vt:lpstr>
      <vt:lpstr>Variable análoga </vt:lpstr>
      <vt:lpstr>Constante </vt:lpstr>
      <vt:lpstr>Composición</vt:lpstr>
      <vt:lpstr>Tipos de datos</vt:lpstr>
      <vt:lpstr>Variable tipo “int”</vt:lpstr>
      <vt:lpstr>Variable tipo “float”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Alumbrado Público</dc:title>
  <dc:creator>usuario</dc:creator>
  <cp:lastModifiedBy>TRUJILLO LOPEZ BERNARDO</cp:lastModifiedBy>
  <cp:revision>128</cp:revision>
  <dcterms:created xsi:type="dcterms:W3CDTF">2017-08-15T18:33:09Z</dcterms:created>
  <dcterms:modified xsi:type="dcterms:W3CDTF">2022-08-25T15:20:15Z</dcterms:modified>
</cp:coreProperties>
</file>