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60" r:id="rId2"/>
    <p:sldId id="365" r:id="rId3"/>
    <p:sldId id="367" r:id="rId4"/>
    <p:sldId id="631" r:id="rId5"/>
    <p:sldId id="666" r:id="rId6"/>
    <p:sldId id="667" r:id="rId7"/>
    <p:sldId id="668" r:id="rId8"/>
    <p:sldId id="66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VxuBhVVR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F642-060F-7637-299C-045AB6CF2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PLATAFORMA ARDUINO 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7C5C0-D46F-5917-8C53-6AFA60AD6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31459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Conceptos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7006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Identificar los elementos que componen la plataforma Arduino IDE.</a:t>
            </a:r>
          </a:p>
        </p:txBody>
      </p:sp>
    </p:spTree>
    <p:extLst>
      <p:ext uri="{BB962C8B-B14F-4D97-AF65-F5344CB8AC3E}">
        <p14:creationId xmlns:p14="http://schemas.microsoft.com/office/powerpoint/2010/main" val="206576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¿Para qué se requiere de un software de programación?</a:t>
            </a:r>
          </a:p>
          <a:p>
            <a:r>
              <a:rPr lang="es-MX" dirty="0"/>
              <a:t>¿Qué parámetros tenemos que tomar en cuenta para programar?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s-MX" dirty="0"/>
              <a:t>Arduino IDE: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https://www.youtube.com/watch?v=mVxuBhVVRIA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377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752D0-E3B2-E235-F9EA-E52641CF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Plataforma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657ED-8D7C-48C4-81B2-73708906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entorno de desarrollo integrado (IDE) de Arduino es una aplicación multiplataforma (para Windows, macOS, Linux) que está escrita en el lenguaje de programación Java. Se utiliza para escribir y cargar programas en placas compatibles con Arduino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DD5CAF-3D44-B302-4F67-72486F7F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45" y="2732442"/>
            <a:ext cx="3220109" cy="38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939C-83AC-3335-9A74-A36FB1DC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A7B5CA5-1984-6010-3BD4-136EF8B9FDA6}"/>
              </a:ext>
            </a:extLst>
          </p:cNvPr>
          <p:cNvGrpSpPr/>
          <p:nvPr/>
        </p:nvGrpSpPr>
        <p:grpSpPr>
          <a:xfrm>
            <a:off x="5055609" y="244006"/>
            <a:ext cx="5124966" cy="6369988"/>
            <a:chOff x="4238028" y="322821"/>
            <a:chExt cx="5124966" cy="6369988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5D33595-8D1F-A9BB-001F-A4086F32B861}"/>
                </a:ext>
              </a:extLst>
            </p:cNvPr>
            <p:cNvGrpSpPr/>
            <p:nvPr/>
          </p:nvGrpSpPr>
          <p:grpSpPr>
            <a:xfrm>
              <a:off x="4238028" y="322821"/>
              <a:ext cx="5124966" cy="6369988"/>
              <a:chOff x="4662092" y="177049"/>
              <a:chExt cx="5124966" cy="6369988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B653DC9A-6DAA-7D99-7F09-9A94E43D42AB}"/>
                  </a:ext>
                </a:extLst>
              </p:cNvPr>
              <p:cNvGrpSpPr/>
              <p:nvPr/>
            </p:nvGrpSpPr>
            <p:grpSpPr>
              <a:xfrm>
                <a:off x="4662092" y="4338676"/>
                <a:ext cx="5124966" cy="2208361"/>
                <a:chOff x="552124" y="1395972"/>
                <a:chExt cx="9526727" cy="4493984"/>
              </a:xfrm>
            </p:grpSpPr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3F819672-CD9A-268E-BC15-5AF814C3E2B9}"/>
                    </a:ext>
                  </a:extLst>
                </p:cNvPr>
                <p:cNvGrpSpPr/>
                <p:nvPr/>
              </p:nvGrpSpPr>
              <p:grpSpPr>
                <a:xfrm>
                  <a:off x="552124" y="1792316"/>
                  <a:ext cx="8667477" cy="3701295"/>
                  <a:chOff x="552124" y="1792316"/>
                  <a:chExt cx="8667477" cy="3701295"/>
                </a:xfrm>
              </p:grpSpPr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BFA4E8C7-94B4-DD05-D350-FB55F48AE43A}"/>
                      </a:ext>
                    </a:extLst>
                  </p:cNvPr>
                  <p:cNvSpPr txBox="1"/>
                  <p:nvPr/>
                </p:nvSpPr>
                <p:spPr>
                  <a:xfrm rot="17543357">
                    <a:off x="-812221" y="3156661"/>
                    <a:ext cx="3701295" cy="9726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MX" sz="2800" dirty="0">
                        <a:latin typeface="Arial Rounded MT Bold" panose="020F0704030504030204" pitchFamily="34" charset="0"/>
                      </a:rPr>
                      <a:t>Sensores</a:t>
                    </a:r>
                  </a:p>
                </p:txBody>
              </p:sp>
              <p:pic>
                <p:nvPicPr>
                  <p:cNvPr id="14" name="Gráfico 13" descr="Flecha: recto">
                    <a:extLst>
                      <a:ext uri="{FF2B5EF4-FFF2-40B4-BE49-F238E27FC236}">
                        <a16:creationId xmlns:a16="http://schemas.microsoft.com/office/drawing/2014/main" id="{E0776E30-7AC5-D312-45AB-E42417C36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520650" y="3189639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Gráfico 14" descr="Latido">
                    <a:extLst>
                      <a:ext uri="{FF2B5EF4-FFF2-40B4-BE49-F238E27FC236}">
                        <a16:creationId xmlns:a16="http://schemas.microsoft.com/office/drawing/2014/main" id="{D784E569-68E0-9A33-1DEC-5B1A88315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7695" y="3047580"/>
                    <a:ext cx="1190934" cy="1190934"/>
                  </a:xfrm>
                  <a:prstGeom prst="rect">
                    <a:avLst/>
                  </a:prstGeom>
                </p:spPr>
              </p:pic>
              <p:pic>
                <p:nvPicPr>
                  <p:cNvPr id="16" name="Gráfico 15" descr="Flecha: recto">
                    <a:extLst>
                      <a:ext uri="{FF2B5EF4-FFF2-40B4-BE49-F238E27FC236}">
                        <a16:creationId xmlns:a16="http://schemas.microsoft.com/office/drawing/2014/main" id="{CC639AEA-1FFA-BBAB-1456-8472F3B960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971274" y="318576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áfico 16" descr="Flecha: recto">
                    <a:extLst>
                      <a:ext uri="{FF2B5EF4-FFF2-40B4-BE49-F238E27FC236}">
                        <a16:creationId xmlns:a16="http://schemas.microsoft.com/office/drawing/2014/main" id="{6DEDE23F-23C8-1046-19E4-234DAC18F4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6941624" y="318576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áfico 17" descr="Latido">
                    <a:extLst>
                      <a:ext uri="{FF2B5EF4-FFF2-40B4-BE49-F238E27FC236}">
                        <a16:creationId xmlns:a16="http://schemas.microsoft.com/office/drawing/2014/main" id="{90538B7B-B21A-DB5B-488C-DF3071739E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28667" y="3047500"/>
                    <a:ext cx="1190934" cy="119093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E702760D-3882-6197-F18E-2AB9017BEAE8}"/>
                    </a:ext>
                  </a:extLst>
                </p:cNvPr>
                <p:cNvSpPr txBox="1"/>
                <p:nvPr/>
              </p:nvSpPr>
              <p:spPr>
                <a:xfrm rot="17543357">
                  <a:off x="7345556" y="3156661"/>
                  <a:ext cx="4493984" cy="972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2800" dirty="0">
                      <a:latin typeface="Arial Rounded MT Bold" panose="020F0704030504030204" pitchFamily="34" charset="0"/>
                    </a:rPr>
                    <a:t>Actuadores</a:t>
                  </a:r>
                </a:p>
              </p:txBody>
            </p:sp>
          </p:grpSp>
          <p:pic>
            <p:nvPicPr>
              <p:cNvPr id="7" name="Gráfico 6" descr="Flecha: recto">
                <a:extLst>
                  <a:ext uri="{FF2B5EF4-FFF2-40B4-BE49-F238E27FC236}">
                    <a16:creationId xmlns:a16="http://schemas.microsoft.com/office/drawing/2014/main" id="{0DCBCDA4-382B-A4ED-C7DC-A1B109D9F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7340567" y="13481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8" name="Gráfico 7" descr="Flecha: recto">
                <a:extLst>
                  <a:ext uri="{FF2B5EF4-FFF2-40B4-BE49-F238E27FC236}">
                    <a16:creationId xmlns:a16="http://schemas.microsoft.com/office/drawing/2014/main" id="{0F246491-65BE-760A-D467-E7828D69E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7340566" y="399402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9" name="Imagen 8" descr="Imagen que contiene rojo, pantalla, hombre, sostener&#10;&#10;Descripción generada automáticamente">
                <a:extLst>
                  <a:ext uri="{FF2B5EF4-FFF2-40B4-BE49-F238E27FC236}">
                    <a16:creationId xmlns:a16="http://schemas.microsoft.com/office/drawing/2014/main" id="{DF895FF4-9699-07DE-E48B-118AFD35B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0098" y="1977755"/>
                <a:ext cx="1730507" cy="1926698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44AB52F3-F467-5809-D33E-E538C4D5A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4567" y="177049"/>
                <a:ext cx="1081568" cy="1081568"/>
              </a:xfrm>
              <a:prstGeom prst="rect">
                <a:avLst/>
              </a:prstGeom>
            </p:spPr>
          </p:pic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33EF1A8-24CF-DC8A-D231-FFE10675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218" y="4991560"/>
              <a:ext cx="1194137" cy="1194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24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113E2-900B-4B2C-1BD8-96FBF30C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AE55D-AF57-5130-6090-EFD714CC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989704"/>
            <a:ext cx="4774278" cy="5328295"/>
          </a:xfrm>
        </p:spPr>
        <p:txBody>
          <a:bodyPr>
            <a:normAutofit/>
          </a:bodyPr>
          <a:lstStyle/>
          <a:p>
            <a:r>
              <a:rPr lang="es-MX" sz="2000" b="1" dirty="0"/>
              <a:t>Cinta de opciones: </a:t>
            </a:r>
            <a:r>
              <a:rPr lang="es-MX" sz="2000" dirty="0"/>
              <a:t>pestañas donde se muestran una serie de acciones clasificadas por el tipo de tarea.</a:t>
            </a:r>
          </a:p>
          <a:p>
            <a:r>
              <a:rPr lang="es-MX" sz="2000" b="1" dirty="0"/>
              <a:t>Accesos directos: </a:t>
            </a:r>
            <a:r>
              <a:rPr lang="es-MX" sz="2000" dirty="0"/>
              <a:t>iconos que representan una operación más comúnmente usada.</a:t>
            </a:r>
          </a:p>
          <a:p>
            <a:r>
              <a:rPr lang="es-MX" sz="2000" b="1" dirty="0"/>
              <a:t>Área de programación: </a:t>
            </a:r>
            <a:r>
              <a:rPr lang="es-MX" sz="2000" dirty="0"/>
              <a:t>es la parte principal de Arduino IDE, básicamente es donde se escribe el código de programación.</a:t>
            </a:r>
          </a:p>
          <a:p>
            <a:r>
              <a:rPr lang="es-MX" sz="2000" b="1" dirty="0"/>
              <a:t>Notificaciones: </a:t>
            </a:r>
            <a:r>
              <a:rPr lang="es-MX" sz="2000" dirty="0"/>
              <a:t>conocido normalmente por consola, es la parte de depuración donde notifica al programador sobre errores de sintaxis, comunicación, etc.</a:t>
            </a:r>
          </a:p>
          <a:p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6A312F-5CF0-7D40-F11B-E5E93DDB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07" y="806825"/>
            <a:ext cx="6256468" cy="49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0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113E2-900B-4B2C-1BD8-96FBF30C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AE55D-AF57-5130-6090-EFD714CC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989704"/>
            <a:ext cx="4774278" cy="5328295"/>
          </a:xfrm>
        </p:spPr>
        <p:txBody>
          <a:bodyPr>
            <a:normAutofit/>
          </a:bodyPr>
          <a:lstStyle/>
          <a:p>
            <a:r>
              <a:rPr lang="es-MX" sz="2000" b="1" dirty="0"/>
              <a:t>Verificar: </a:t>
            </a:r>
            <a:r>
              <a:rPr lang="es-MX" sz="2000" dirty="0"/>
              <a:t>verifica la sintaxis del programa.</a:t>
            </a:r>
          </a:p>
          <a:p>
            <a:r>
              <a:rPr lang="es-MX" sz="2000" b="1" dirty="0"/>
              <a:t>Cargar: </a:t>
            </a:r>
            <a:r>
              <a:rPr lang="es-MX" sz="2000" dirty="0"/>
              <a:t>verifica y carga el código en la placa de Arduino.</a:t>
            </a:r>
          </a:p>
          <a:p>
            <a:r>
              <a:rPr lang="es-MX" sz="2000" b="1" dirty="0"/>
              <a:t>Nuevo:</a:t>
            </a:r>
            <a:r>
              <a:rPr lang="es-MX" sz="2000" dirty="0"/>
              <a:t> abre un documento vacío para comenzar un nuevo programa.</a:t>
            </a:r>
          </a:p>
          <a:p>
            <a:r>
              <a:rPr lang="es-MX" sz="2000" b="1" dirty="0"/>
              <a:t>Abrir:</a:t>
            </a:r>
            <a:r>
              <a:rPr lang="es-MX" sz="2000" dirty="0"/>
              <a:t> abre un documento guardado en alguna ruta.</a:t>
            </a:r>
          </a:p>
          <a:p>
            <a:r>
              <a:rPr lang="es-MX" sz="2000" b="1" dirty="0"/>
              <a:t>Guardar: </a:t>
            </a:r>
            <a:r>
              <a:rPr lang="es-MX" sz="2000" dirty="0"/>
              <a:t>guarda el programa en la ubicación que se especifique.</a:t>
            </a:r>
          </a:p>
          <a:p>
            <a:r>
              <a:rPr lang="es-MX" sz="2000" b="1" dirty="0"/>
              <a:t>Monitor serial: </a:t>
            </a:r>
            <a:r>
              <a:rPr lang="es-MX" sz="2000" dirty="0"/>
              <a:t>pantalla en la que se muestran los datos que se envían o reciben por el puerto serie del Arduino. </a:t>
            </a:r>
          </a:p>
          <a:p>
            <a:endParaRPr lang="es-MX" sz="2000" dirty="0"/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301D0AC-75EB-A001-D09E-F0A5ED3C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55" y="673251"/>
            <a:ext cx="6504545" cy="56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31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266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Trebuchet MS</vt:lpstr>
      <vt:lpstr>Tema de Office</vt:lpstr>
      <vt:lpstr>PLATAFORMA ARDUINO IDE</vt:lpstr>
      <vt:lpstr>Contenido </vt:lpstr>
      <vt:lpstr>Aprendizaje </vt:lpstr>
      <vt:lpstr>Introducción </vt:lpstr>
      <vt:lpstr>Plataforma </vt:lpstr>
      <vt:lpstr>Funcionamiento </vt:lpstr>
      <vt:lpstr>Secciones </vt:lpstr>
      <vt:lpstr>Elementos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140</cp:revision>
  <dcterms:created xsi:type="dcterms:W3CDTF">2017-08-15T18:33:09Z</dcterms:created>
  <dcterms:modified xsi:type="dcterms:W3CDTF">2022-08-25T19:42:23Z</dcterms:modified>
</cp:coreProperties>
</file>