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419" r:id="rId2"/>
    <p:sldId id="365" r:id="rId3"/>
    <p:sldId id="367" r:id="rId4"/>
    <p:sldId id="368" r:id="rId5"/>
    <p:sldId id="36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386" r:id="rId15"/>
    <p:sldId id="428" r:id="rId16"/>
    <p:sldId id="387" r:id="rId17"/>
    <p:sldId id="388" r:id="rId18"/>
    <p:sldId id="389" r:id="rId19"/>
    <p:sldId id="429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E820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74B46-FE1D-46ED-9ED2-5480FB59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F5D3F-18F4-4EDD-8A45-D0EBFACBC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476A-FB79-4664-BC28-05462E68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9FCB4-34DE-4B72-BCDD-D96273B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63C5E-D5B8-4465-8164-0E6B4BFF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943A7-EA74-4360-990A-47BC630E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21019C-47BA-4761-911E-37500051B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0F1EB-63CF-435D-A550-BF9CB556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994C1-6CBF-4C30-8B0A-680AD290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CDA52-B644-410F-ADA5-5C6433C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3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9116D0-D166-46B2-B3BC-045334D55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B770B7-0A15-432D-B53F-5223166B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08245-93F3-4604-B380-7D64DE2B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8A23C-D2B3-43AF-8C4C-F2F99E65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DB050-C16E-4CDC-899E-1D274B0C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25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52F94-26F1-4342-AEC7-3E236840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9A513-28C8-4FF1-8C4E-90CD3B94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B169E-0129-4445-9C44-4AD89591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ABE25-DA48-4A5A-9F70-83F964DA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5A149-63DC-418E-A100-F54511B2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02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9F9B-80FF-40C6-9791-1AF29CB7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74213-25D8-4C53-BC2E-0B086825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88E04-FC86-4424-8361-9C3BEE88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26999-48B5-4AC8-A221-D67DC812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A5A97-F484-4010-8473-4E3E63C9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6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1DD2C-3554-4F17-9CC8-ED1217D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8D408-1027-46D5-9DD2-3D0AA4D7D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83B0FE-8171-4485-B119-4037ED50F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FEA905-CBF5-4D68-B5B1-530A6414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18F49-5230-4CA5-9AE9-A4712E1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E046EC-E217-41B2-8C98-08C70B8F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0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40CC6-9112-464B-8E3F-75303D81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8B91C9-33C7-4E81-AB68-732A1201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42C5B-C016-466C-876F-507ECEDC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045DF3-805A-46EC-A5E7-5EC28F396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F13908-39FE-4D00-9924-B8BE24DD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6850E8-45EB-46CE-856C-E50DFE25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7A495-A11F-4007-89D7-923D9F7A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552B76-F70B-4A34-B172-6A5029DF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48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0E414-48D1-467F-9FCD-48AE3CA4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FBEDD-D512-44E1-85A8-047EE96D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A8608C-7633-4A7B-B76D-186753AA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2B2D24-EF11-4D8C-BD7C-F1881521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92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434EB8-9921-4AF5-8809-F0B2C132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9A16CF-5B4D-4D9D-B2A9-7F2E9F4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F443C-DEE4-4507-A9E0-BC671D5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6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1F04-79E7-438F-9D91-97D04981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64C7E-9A13-4F3A-B095-1DA77D47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E6BC8-C3F9-494E-9380-C0FEFC232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8B6C97-6DCB-4E01-AED4-1DCB672E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D85F6B-76F8-46FE-8B62-5D2964F5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6BDBA-F48F-4729-9F1D-1FDA9D5E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77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562B6-C6D7-4FA8-A0BB-74450771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6A9F5F-A423-42E9-AB4C-910FACCDC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53A237-DE55-416D-92DC-1144AE32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F1A42B-FD73-451C-A145-D0619613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6573A-4A52-4060-866C-4409FBCE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8D54D5-E1AA-45EC-AE30-90781059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78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33C720-3FBA-4163-841A-142B06D2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2777"/>
            <a:ext cx="11112000" cy="76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CF6B5-D843-44BB-B637-AD01741E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989704"/>
            <a:ext cx="11112000" cy="532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08D04-7A62-457E-BCE0-7BFED9FB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35B92-35A2-41E4-B98C-10855947F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484D8-017F-4771-B574-C6B81E988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4C4A59-7E24-46A6-9AB4-FBF2BDB170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00" y="6393175"/>
            <a:ext cx="1891365" cy="4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94EA9-5C36-F9FA-B67C-276FCB112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PRÁCTICA 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6E32A4-BDA2-5F21-C035-26BC0A776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EDUCATRÓNICA VOLUMEN 1</a:t>
            </a:r>
          </a:p>
        </p:txBody>
      </p:sp>
    </p:spTree>
    <p:extLst>
      <p:ext uri="{BB962C8B-B14F-4D97-AF65-F5344CB8AC3E}">
        <p14:creationId xmlns:p14="http://schemas.microsoft.com/office/powerpoint/2010/main" val="4143139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6B0B8-329B-239B-19E1-2419EDFF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3</a:t>
            </a:r>
          </a:p>
        </p:txBody>
      </p:sp>
      <p:pic>
        <p:nvPicPr>
          <p:cNvPr id="3" name="Imagen 2" descr="Tabla, Calendario&#10;&#10;Descripción generada automáticamente con confianza media">
            <a:extLst>
              <a:ext uri="{FF2B5EF4-FFF2-40B4-BE49-F238E27FC236}">
                <a16:creationId xmlns:a16="http://schemas.microsoft.com/office/drawing/2014/main" id="{B96070B8-12FA-7DFD-7A1A-6178AA536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7" b="7220"/>
          <a:stretch/>
        </p:blipFill>
        <p:spPr>
          <a:xfrm>
            <a:off x="1319622" y="918000"/>
            <a:ext cx="9888423" cy="5511080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CF6C60C2-A291-46A7-4655-22ED7DB17223}"/>
              </a:ext>
            </a:extLst>
          </p:cNvPr>
          <p:cNvSpPr/>
          <p:nvPr/>
        </p:nvSpPr>
        <p:spPr>
          <a:xfrm>
            <a:off x="7307954" y="358133"/>
            <a:ext cx="807360" cy="344244"/>
          </a:xfrm>
          <a:prstGeom prst="accentCallout2">
            <a:avLst>
              <a:gd name="adj1" fmla="val 54925"/>
              <a:gd name="adj2" fmla="val -8994"/>
              <a:gd name="adj3" fmla="val 57700"/>
              <a:gd name="adj4" fmla="val -47632"/>
              <a:gd name="adj5" fmla="val 242149"/>
              <a:gd name="adj6" fmla="val -16703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</p:spTree>
    <p:extLst>
      <p:ext uri="{BB962C8B-B14F-4D97-AF65-F5344CB8AC3E}">
        <p14:creationId xmlns:p14="http://schemas.microsoft.com/office/powerpoint/2010/main" val="316952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C3043-0CDD-C096-CAC7-93B5AA8B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4</a:t>
            </a:r>
          </a:p>
        </p:txBody>
      </p:sp>
      <p:pic>
        <p:nvPicPr>
          <p:cNvPr id="3" name="Imagen 2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2F2903F5-1937-6D64-0C6C-72CB3E45F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05" b="5697"/>
          <a:stretch/>
        </p:blipFill>
        <p:spPr>
          <a:xfrm>
            <a:off x="2982069" y="137465"/>
            <a:ext cx="8471498" cy="6583069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1B6E6A78-00F6-AA23-7062-EB40258B930D}"/>
              </a:ext>
            </a:extLst>
          </p:cNvPr>
          <p:cNvSpPr/>
          <p:nvPr/>
        </p:nvSpPr>
        <p:spPr>
          <a:xfrm>
            <a:off x="5823103" y="1037641"/>
            <a:ext cx="807360" cy="344244"/>
          </a:xfrm>
          <a:prstGeom prst="accentCallout2">
            <a:avLst>
              <a:gd name="adj1" fmla="val 54925"/>
              <a:gd name="adj2" fmla="val -8994"/>
              <a:gd name="adj3" fmla="val 57700"/>
              <a:gd name="adj4" fmla="val -47632"/>
              <a:gd name="adj5" fmla="val 468783"/>
              <a:gd name="adj6" fmla="val -2366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</p:spTree>
    <p:extLst>
      <p:ext uri="{BB962C8B-B14F-4D97-AF65-F5344CB8AC3E}">
        <p14:creationId xmlns:p14="http://schemas.microsoft.com/office/powerpoint/2010/main" val="45289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C9C89-8F87-0AAD-5FD6-2B7361E7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5</a:t>
            </a:r>
          </a:p>
        </p:txBody>
      </p:sp>
      <p:pic>
        <p:nvPicPr>
          <p:cNvPr id="3" name="Imagen 2" descr="Imagen que contiene Tabla&#10;&#10;Descripción generada automáticamente">
            <a:extLst>
              <a:ext uri="{FF2B5EF4-FFF2-40B4-BE49-F238E27FC236}">
                <a16:creationId xmlns:a16="http://schemas.microsoft.com/office/drawing/2014/main" id="{4F2C9AF4-8520-CFC4-8179-E7B64B832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7" b="5697"/>
          <a:stretch/>
        </p:blipFill>
        <p:spPr>
          <a:xfrm>
            <a:off x="2980800" y="136800"/>
            <a:ext cx="8473212" cy="6584400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DFA96FC2-DBC6-7092-D0E0-3B77A04CEEC5}"/>
              </a:ext>
            </a:extLst>
          </p:cNvPr>
          <p:cNvSpPr/>
          <p:nvPr/>
        </p:nvSpPr>
        <p:spPr>
          <a:xfrm>
            <a:off x="194677" y="1900774"/>
            <a:ext cx="807360" cy="344244"/>
          </a:xfrm>
          <a:prstGeom prst="accentCallout2">
            <a:avLst>
              <a:gd name="adj1" fmla="val 48601"/>
              <a:gd name="adj2" fmla="val 106961"/>
              <a:gd name="adj3" fmla="val 48214"/>
              <a:gd name="adj4" fmla="val 205851"/>
              <a:gd name="adj5" fmla="val 174441"/>
              <a:gd name="adj6" fmla="val 42287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</p:spTree>
    <p:extLst>
      <p:ext uri="{BB962C8B-B14F-4D97-AF65-F5344CB8AC3E}">
        <p14:creationId xmlns:p14="http://schemas.microsoft.com/office/powerpoint/2010/main" val="254608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92C00-8C3E-3A31-EEDD-994DACCF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6</a:t>
            </a:r>
          </a:p>
        </p:txBody>
      </p:sp>
      <p:pic>
        <p:nvPicPr>
          <p:cNvPr id="3" name="Imagen 2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7D92D203-EC4C-BAB2-2228-1E85BDFBA4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7" b="5697"/>
          <a:stretch/>
        </p:blipFill>
        <p:spPr>
          <a:xfrm>
            <a:off x="2980800" y="136800"/>
            <a:ext cx="8473215" cy="6584400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A430F3F2-D6E0-BBF1-D47B-B400658FD2C1}"/>
              </a:ext>
            </a:extLst>
          </p:cNvPr>
          <p:cNvSpPr/>
          <p:nvPr/>
        </p:nvSpPr>
        <p:spPr>
          <a:xfrm>
            <a:off x="929419" y="5458674"/>
            <a:ext cx="807360" cy="344244"/>
          </a:xfrm>
          <a:prstGeom prst="accentCallout2">
            <a:avLst>
              <a:gd name="adj1" fmla="val 48601"/>
              <a:gd name="adj2" fmla="val 106961"/>
              <a:gd name="adj3" fmla="val 48214"/>
              <a:gd name="adj4" fmla="val 205851"/>
              <a:gd name="adj5" fmla="val -591345"/>
              <a:gd name="adj6" fmla="val 44778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</p:spTree>
    <p:extLst>
      <p:ext uri="{BB962C8B-B14F-4D97-AF65-F5344CB8AC3E}">
        <p14:creationId xmlns:p14="http://schemas.microsoft.com/office/powerpoint/2010/main" val="25745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E8AF8-4876-547E-7F7C-07C46D03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E1132-F799-769D-92FE-B576F59F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sz="2400" dirty="0"/>
              <a:t>Dar doble clic en el icono del escritorio que dice S4A, para abrir el programa. </a:t>
            </a:r>
          </a:p>
          <a:p>
            <a:endParaRPr lang="es-MX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510C5DDD-10B1-9B53-A533-3CC63F330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599" y="2008668"/>
            <a:ext cx="1786801" cy="178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36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E1132-F799-769D-92FE-B576F59F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s-MX" sz="2400" dirty="0"/>
              <a:t>Dar clic en la sección Variables, dar clic en Nueva variable, </a:t>
            </a:r>
            <a:r>
              <a:rPr lang="es-MX" sz="2400"/>
              <a:t>escribir “Luz”, </a:t>
            </a:r>
            <a:r>
              <a:rPr lang="es-MX" sz="2400" dirty="0"/>
              <a:t>y dar clic en Aceptar.</a:t>
            </a:r>
          </a:p>
          <a:p>
            <a:endParaRPr lang="es-MX" dirty="0"/>
          </a:p>
        </p:txBody>
      </p:sp>
      <p:pic>
        <p:nvPicPr>
          <p:cNvPr id="7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93050E34-22D5-52B0-EB11-72468CBE7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02" y="2385323"/>
            <a:ext cx="4660396" cy="25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9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s-MX" sz="2400" dirty="0"/>
              <a:t>Arrastrar y acomodar los bloques como se muestra en la imagen, que se encuentran en la sección de control, movimiento y variables, seleccionar los números correspondientes. 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3F185B-2681-A473-390E-E4FAC85CC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365" y="2453390"/>
            <a:ext cx="5495270" cy="195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2151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s-MX" sz="2400" dirty="0"/>
              <a:t>Conectar cable USB al Arduino y a la computadora.</a:t>
            </a:r>
          </a:p>
          <a:p>
            <a:endParaRPr lang="es-MX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5EC3410-73D9-555E-2DA7-0579FB660FE3}"/>
              </a:ext>
            </a:extLst>
          </p:cNvPr>
          <p:cNvGrpSpPr/>
          <p:nvPr/>
        </p:nvGrpSpPr>
        <p:grpSpPr>
          <a:xfrm>
            <a:off x="756298" y="2044615"/>
            <a:ext cx="10980154" cy="2768770"/>
            <a:chOff x="870708" y="2619380"/>
            <a:chExt cx="10980154" cy="276877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62ECC6B-CAE6-89FC-E37B-270B5C488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0708" y="2619380"/>
              <a:ext cx="2340000" cy="234000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188A6887-5A07-FA81-7988-5EB306457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15731" y="3092187"/>
              <a:ext cx="1804500" cy="1394386"/>
            </a:xfrm>
            <a:prstGeom prst="rect">
              <a:avLst/>
            </a:prstGeom>
          </p:spPr>
        </p:pic>
        <p:pic>
          <p:nvPicPr>
            <p:cNvPr id="8" name="Imagen 7" descr="Teclado de computadora&#10;&#10;Descripción generada automáticamente">
              <a:extLst>
                <a:ext uri="{FF2B5EF4-FFF2-40B4-BE49-F238E27FC236}">
                  <a16:creationId xmlns:a16="http://schemas.microsoft.com/office/drawing/2014/main" id="{1F458DA8-CFA5-82D9-53C6-A0072BAC0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896"/>
            <a:stretch/>
          </p:blipFill>
          <p:spPr>
            <a:xfrm>
              <a:off x="7297873" y="2823520"/>
              <a:ext cx="4552989" cy="256463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427FC122-74B2-5260-F63E-9724A4D98842}"/>
                </a:ext>
              </a:extLst>
            </p:cNvPr>
            <p:cNvCxnSpPr>
              <a:cxnSpLocks/>
            </p:cNvCxnSpPr>
            <p:nvPr/>
          </p:nvCxnSpPr>
          <p:spPr>
            <a:xfrm>
              <a:off x="6349052" y="4105835"/>
              <a:ext cx="720000" cy="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907CCD8C-97DA-292B-33BD-9529A4CCC3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4343" y="4105835"/>
              <a:ext cx="720000" cy="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E3F8BB9-CC65-FE46-21D0-E20BE2A743FD}"/>
                </a:ext>
              </a:extLst>
            </p:cNvPr>
            <p:cNvSpPr/>
            <p:nvPr/>
          </p:nvSpPr>
          <p:spPr>
            <a:xfrm>
              <a:off x="8939605" y="3911758"/>
              <a:ext cx="1080000" cy="1080000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166428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s-MX" sz="2400" dirty="0"/>
              <a:t>Dar clic en la bandera verde para correr el programa en la tarjeta.</a:t>
            </a:r>
          </a:p>
          <a:p>
            <a:pPr marL="0" indent="0">
              <a:buNone/>
            </a:pPr>
            <a:r>
              <a:rPr lang="es-MX" sz="2400" i="1" dirty="0"/>
              <a:t>Se iluminará el contorno del programa indicando que se llevó a cabo correctamente.</a:t>
            </a:r>
          </a:p>
          <a:p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3ADEF0D-3D5E-0301-DD4A-CC004F7B6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16" t="6078" b="58039"/>
          <a:stretch/>
        </p:blipFill>
        <p:spPr>
          <a:xfrm>
            <a:off x="3545549" y="2614108"/>
            <a:ext cx="4562307" cy="3111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Bocadillo: ovalado 12">
            <a:extLst>
              <a:ext uri="{FF2B5EF4-FFF2-40B4-BE49-F238E27FC236}">
                <a16:creationId xmlns:a16="http://schemas.microsoft.com/office/drawing/2014/main" id="{44FFE800-8435-F19A-746C-BC9286E604C7}"/>
              </a:ext>
            </a:extLst>
          </p:cNvPr>
          <p:cNvSpPr/>
          <p:nvPr/>
        </p:nvSpPr>
        <p:spPr>
          <a:xfrm>
            <a:off x="8621284" y="4946334"/>
            <a:ext cx="914400" cy="612648"/>
          </a:xfrm>
          <a:prstGeom prst="wedgeEllipseCallout">
            <a:avLst>
              <a:gd name="adj1" fmla="val -167894"/>
              <a:gd name="adj2" fmla="val -379992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CLIC</a:t>
            </a:r>
          </a:p>
        </p:txBody>
      </p:sp>
    </p:spTree>
    <p:extLst>
      <p:ext uri="{BB962C8B-B14F-4D97-AF65-F5344CB8AC3E}">
        <p14:creationId xmlns:p14="http://schemas.microsoft.com/office/powerpoint/2010/main" val="3738241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s-MX" sz="2400" dirty="0"/>
              <a:t>En la parte superior de la tabla de sensores, aparecerá el nombre de la variable, la cual, indicará el valor del sensor.</a:t>
            </a:r>
            <a:endParaRPr lang="es-MX" sz="2400" i="1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4DB972-E09C-EE9C-256C-0A87BBFD3C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2" r="51275" b="10302"/>
          <a:stretch/>
        </p:blipFill>
        <p:spPr>
          <a:xfrm>
            <a:off x="3903374" y="2232645"/>
            <a:ext cx="4385252" cy="32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13A7-3DEC-9C53-BCD7-5AA34259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CA2D2-F867-8288-8F40-1352CBE5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800" dirty="0"/>
              <a:t>Aprendizaje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Objetivo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Forma de trabajo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Componentes necesarios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Conexiones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Programación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38945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5CBFF-70D1-9194-F4DD-A060320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FB597-8ACA-2400-569F-76C59C42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Desarrollar habilidades de trabajo en equipo y comunicación.</a:t>
            </a:r>
          </a:p>
          <a:p>
            <a:r>
              <a:rPr lang="es-MX" dirty="0"/>
              <a:t>Identificar y conectar de manera adecuada los componentes que forman parte del circuito.</a:t>
            </a:r>
          </a:p>
          <a:p>
            <a:r>
              <a:rPr lang="es-MX" dirty="0"/>
              <a:t>Comprender el funcionamiento básico de cada uno de los componentes y su papel dentro del circuito.</a:t>
            </a:r>
          </a:p>
          <a:p>
            <a:r>
              <a:rPr lang="es-MX" dirty="0"/>
              <a:t>Comprender la lógica de programación de cada uno de los bloques y construir un conjunto de instrucciones para completar el programa que se cargará en la tarjeta Arduino.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2165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E66BB-7836-16C5-483E-FA49CED9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3C7282-4C47-1153-4329-BE4341224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1" y="1536895"/>
            <a:ext cx="4083300" cy="4781104"/>
          </a:xfrm>
        </p:spPr>
        <p:txBody>
          <a:bodyPr/>
          <a:lstStyle/>
          <a:p>
            <a:r>
              <a:rPr lang="es-MX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Visualizar los valores de la lectura del sensor de luz.</a:t>
            </a:r>
            <a:endParaRPr lang="es-MX" sz="2400" dirty="0"/>
          </a:p>
          <a:p>
            <a:endParaRPr lang="es-MX" dirty="0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65BDDB8-078E-AFAB-E2F0-0663E173E56F}"/>
              </a:ext>
            </a:extLst>
          </p:cNvPr>
          <p:cNvGrpSpPr/>
          <p:nvPr/>
        </p:nvGrpSpPr>
        <p:grpSpPr>
          <a:xfrm>
            <a:off x="5059611" y="1431989"/>
            <a:ext cx="6592388" cy="3643059"/>
            <a:chOff x="2617314" y="2033560"/>
            <a:chExt cx="6843838" cy="2751647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56F7504A-DD47-4A4C-A1DE-909342AF2708}"/>
                </a:ext>
              </a:extLst>
            </p:cNvPr>
            <p:cNvSpPr/>
            <p:nvPr/>
          </p:nvSpPr>
          <p:spPr>
            <a:xfrm>
              <a:off x="2617314" y="3408156"/>
              <a:ext cx="6840000" cy="137360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0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34" name="Gráfico 33" descr="Sol">
              <a:extLst>
                <a:ext uri="{FF2B5EF4-FFF2-40B4-BE49-F238E27FC236}">
                  <a16:creationId xmlns:a16="http://schemas.microsoft.com/office/drawing/2014/main" id="{ABC84CB3-0DAE-E35E-895A-0C7DA6A2C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2163" y="2033560"/>
              <a:ext cx="1368000" cy="1368000"/>
            </a:xfrm>
            <a:prstGeom prst="rect">
              <a:avLst/>
            </a:prstGeom>
          </p:spPr>
        </p:pic>
        <p:pic>
          <p:nvPicPr>
            <p:cNvPr id="35" name="Gráfico 34" descr="Luna y estrellas">
              <a:extLst>
                <a:ext uri="{FF2B5EF4-FFF2-40B4-BE49-F238E27FC236}">
                  <a16:creationId xmlns:a16="http://schemas.microsoft.com/office/drawing/2014/main" id="{0E0F1637-1022-9D76-3DD9-34DF5DB60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17314" y="3417207"/>
              <a:ext cx="1368000" cy="1368000"/>
            </a:xfrm>
            <a:prstGeom prst="rect">
              <a:avLst/>
            </a:prstGeom>
          </p:spPr>
        </p:pic>
        <p:pic>
          <p:nvPicPr>
            <p:cNvPr id="36" name="Gráfico 35" descr="Flecha: recto">
              <a:extLst>
                <a:ext uri="{FF2B5EF4-FFF2-40B4-BE49-F238E27FC236}">
                  <a16:creationId xmlns:a16="http://schemas.microsoft.com/office/drawing/2014/main" id="{0B17F6B4-1CF4-1BB5-6F4F-60654CCC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3958196" y="2220412"/>
              <a:ext cx="630976" cy="630976"/>
            </a:xfrm>
            <a:prstGeom prst="rect">
              <a:avLst/>
            </a:prstGeom>
          </p:spPr>
        </p:pic>
        <p:pic>
          <p:nvPicPr>
            <p:cNvPr id="37" name="Gráfico 36" descr="Flecha: recto">
              <a:extLst>
                <a:ext uri="{FF2B5EF4-FFF2-40B4-BE49-F238E27FC236}">
                  <a16:creationId xmlns:a16="http://schemas.microsoft.com/office/drawing/2014/main" id="{46C64273-8EA0-5C1E-AAB7-26C319BF3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3958196" y="2597650"/>
              <a:ext cx="630976" cy="630976"/>
            </a:xfrm>
            <a:prstGeom prst="rect">
              <a:avLst/>
            </a:prstGeom>
          </p:spPr>
        </p:pic>
        <p:pic>
          <p:nvPicPr>
            <p:cNvPr id="38" name="Gráfico 37" descr="Flecha: recto">
              <a:extLst>
                <a:ext uri="{FF2B5EF4-FFF2-40B4-BE49-F238E27FC236}">
                  <a16:creationId xmlns:a16="http://schemas.microsoft.com/office/drawing/2014/main" id="{26637B77-0BD0-08FE-1205-0C5D720DA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4581535" y="2220413"/>
              <a:ext cx="630976" cy="630976"/>
            </a:xfrm>
            <a:prstGeom prst="rect">
              <a:avLst/>
            </a:prstGeom>
          </p:spPr>
        </p:pic>
        <p:pic>
          <p:nvPicPr>
            <p:cNvPr id="39" name="Gráfico 38" descr="Flecha: recto">
              <a:extLst>
                <a:ext uri="{FF2B5EF4-FFF2-40B4-BE49-F238E27FC236}">
                  <a16:creationId xmlns:a16="http://schemas.microsoft.com/office/drawing/2014/main" id="{1960A4CA-589E-4566-6826-40FAF9EE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4581535" y="2597651"/>
              <a:ext cx="630976" cy="630976"/>
            </a:xfrm>
            <a:prstGeom prst="rect">
              <a:avLst/>
            </a:prstGeom>
          </p:spPr>
        </p:pic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1C513354-7C30-E92B-9074-601E8DFD3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385515" y="1992224"/>
              <a:ext cx="1183625" cy="1442785"/>
            </a:xfrm>
            <a:prstGeom prst="rect">
              <a:avLst/>
            </a:prstGeom>
          </p:spPr>
        </p:pic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DE522040-B11D-44BE-E081-C4A007EDD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385514" y="3373567"/>
              <a:ext cx="1183625" cy="1442785"/>
            </a:xfrm>
            <a:prstGeom prst="rect">
              <a:avLst/>
            </a:prstGeom>
          </p:spPr>
        </p:pic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4191A99C-1F69-1EEC-C50D-B52851918A56}"/>
                </a:ext>
              </a:extLst>
            </p:cNvPr>
            <p:cNvCxnSpPr>
              <a:cxnSpLocks/>
            </p:cNvCxnSpPr>
            <p:nvPr/>
          </p:nvCxnSpPr>
          <p:spPr>
            <a:xfrm>
              <a:off x="2621152" y="3398051"/>
              <a:ext cx="684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Gráfico 42" descr="Flecha: recto">
              <a:extLst>
                <a:ext uri="{FF2B5EF4-FFF2-40B4-BE49-F238E27FC236}">
                  <a16:creationId xmlns:a16="http://schemas.microsoft.com/office/drawing/2014/main" id="{5A2914C8-5705-63B7-BC51-DDB028408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8521850" y="2274664"/>
              <a:ext cx="914400" cy="914400"/>
            </a:xfrm>
            <a:prstGeom prst="rect">
              <a:avLst/>
            </a:prstGeom>
          </p:spPr>
        </p:pic>
        <p:pic>
          <p:nvPicPr>
            <p:cNvPr id="44" name="Gráfico 43" descr="Flecha: recto">
              <a:extLst>
                <a:ext uri="{FF2B5EF4-FFF2-40B4-BE49-F238E27FC236}">
                  <a16:creationId xmlns:a16="http://schemas.microsoft.com/office/drawing/2014/main" id="{ADF3A4A0-A699-E1BB-F618-B92325C94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200000">
              <a:off x="8521850" y="3751469"/>
              <a:ext cx="914400" cy="914400"/>
            </a:xfrm>
            <a:prstGeom prst="rect">
              <a:avLst/>
            </a:prstGeom>
          </p:spPr>
        </p:pic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C6136E8C-517F-C660-0239-B79369A72487}"/>
                </a:ext>
              </a:extLst>
            </p:cNvPr>
            <p:cNvSpPr txBox="1"/>
            <p:nvPr/>
          </p:nvSpPr>
          <p:spPr>
            <a:xfrm>
              <a:off x="6908161" y="2131699"/>
              <a:ext cx="1614241" cy="1037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2400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Aumenta el</a:t>
              </a:r>
            </a:p>
            <a:p>
              <a:pPr algn="ctr"/>
              <a:r>
                <a:rPr lang="es-MX" sz="2400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valor de la </a:t>
              </a:r>
            </a:p>
            <a:p>
              <a:pPr algn="ctr"/>
              <a:r>
                <a:rPr lang="es-MX" sz="2400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variable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4FA666D8-8165-6B21-90A5-DA3C8BE11080}"/>
                </a:ext>
              </a:extLst>
            </p:cNvPr>
            <p:cNvSpPr txBox="1"/>
            <p:nvPr/>
          </p:nvSpPr>
          <p:spPr>
            <a:xfrm>
              <a:off x="6818831" y="3607039"/>
              <a:ext cx="1792899" cy="1037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2400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Disminuye el</a:t>
              </a:r>
            </a:p>
            <a:p>
              <a:pPr algn="ctr"/>
              <a:r>
                <a:rPr lang="es-MX" sz="2400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valor de la </a:t>
              </a:r>
            </a:p>
            <a:p>
              <a:pPr algn="ctr"/>
              <a:r>
                <a:rPr lang="es-MX" sz="2400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variable</a:t>
              </a:r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18843FB5-CC6D-27CC-D152-4437B83AA72B}"/>
                </a:ext>
              </a:extLst>
            </p:cNvPr>
            <p:cNvSpPr/>
            <p:nvPr/>
          </p:nvSpPr>
          <p:spPr>
            <a:xfrm>
              <a:off x="2617314" y="2033560"/>
              <a:ext cx="6840000" cy="2748204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80602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F6840-3410-3E78-D519-285D9CE0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D4E8D5-8998-51D0-C5AC-411B03BD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_tradnl" sz="2400" b="1" dirty="0"/>
              <a:t>ROL 1: Electrónico </a:t>
            </a:r>
          </a:p>
          <a:p>
            <a:pPr marL="0" lvl="0" indent="0" algn="just">
              <a:buNone/>
            </a:pPr>
            <a:r>
              <a:rPr lang="es-ES_tradnl" sz="2400" dirty="0"/>
              <a:t>Se encarga de hacer las conexiones necesarias de los componentes electrónicos.</a:t>
            </a:r>
            <a:endParaRPr lang="es-MX" sz="2400" dirty="0"/>
          </a:p>
          <a:p>
            <a:pPr lvl="0" algn="just"/>
            <a:r>
              <a:rPr lang="es-ES_tradnl" sz="2400" b="1" dirty="0"/>
              <a:t>ROL 2: Programador </a:t>
            </a:r>
          </a:p>
          <a:p>
            <a:pPr marL="0" lvl="0" indent="0" algn="just">
              <a:buNone/>
            </a:pPr>
            <a:r>
              <a:rPr lang="es-ES_tradnl" sz="2400" dirty="0"/>
              <a:t>Se encarga de realizar el programa en la computadora.</a:t>
            </a:r>
          </a:p>
          <a:p>
            <a:pPr algn="just"/>
            <a:r>
              <a:rPr lang="es-ES_tradnl" sz="2400" b="1" dirty="0"/>
              <a:t>ROL 3: Apoyo técnico </a:t>
            </a:r>
          </a:p>
          <a:p>
            <a:pPr marL="0" indent="0" algn="just">
              <a:buNone/>
            </a:pPr>
            <a:r>
              <a:rPr lang="es-ES_tradnl" sz="2400" dirty="0"/>
              <a:t>Se encarga de apoyar al electrónico y programador.</a:t>
            </a:r>
          </a:p>
          <a:p>
            <a:pPr algn="just"/>
            <a:r>
              <a:rPr lang="es-ES_tradnl" sz="2400" b="1" dirty="0"/>
              <a:t>ROL 4: Administrador (Opcional)</a:t>
            </a:r>
          </a:p>
          <a:p>
            <a:pPr marL="0" indent="0" algn="just">
              <a:buNone/>
            </a:pPr>
            <a:r>
              <a:rPr lang="es-ES_tradnl" sz="2400" dirty="0"/>
              <a:t>Se encarga de revisar los componentes y recursos y se asegura de que el equipo esté completo.</a:t>
            </a:r>
            <a:endParaRPr lang="es-MX" sz="2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439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65959-1217-005E-C9FC-82D305E7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Componentes necesarios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4EBE99-D514-DB1D-1C9A-A9D452B82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0640" y="1174065"/>
            <a:ext cx="9630720" cy="511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7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50ABE-FFB5-067E-CED0-5F2100CE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Conexiones </a:t>
            </a:r>
          </a:p>
        </p:txBody>
      </p:sp>
      <p:pic>
        <p:nvPicPr>
          <p:cNvPr id="3" name="Imagen 2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ED18DAF7-926D-C9E6-EBE6-3787C7E1C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7" b="5183"/>
          <a:stretch/>
        </p:blipFill>
        <p:spPr>
          <a:xfrm>
            <a:off x="4162769" y="457311"/>
            <a:ext cx="8029231" cy="62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4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538C9-2948-712C-1A73-244B4E12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1</a:t>
            </a:r>
          </a:p>
        </p:txBody>
      </p:sp>
      <p:pic>
        <p:nvPicPr>
          <p:cNvPr id="3" name="Imagen 2" descr="Calendario&#10;&#10;Descripción generada automáticamente">
            <a:extLst>
              <a:ext uri="{FF2B5EF4-FFF2-40B4-BE49-F238E27FC236}">
                <a16:creationId xmlns:a16="http://schemas.microsoft.com/office/drawing/2014/main" id="{3D09F590-AD55-D84E-13CC-514636165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4" b="9012"/>
          <a:stretch/>
        </p:blipFill>
        <p:spPr>
          <a:xfrm>
            <a:off x="1131216" y="1497225"/>
            <a:ext cx="10077719" cy="5000867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7FF8604D-E441-4D76-EF78-54FC475276E8}"/>
              </a:ext>
            </a:extLst>
          </p:cNvPr>
          <p:cNvSpPr/>
          <p:nvPr/>
        </p:nvSpPr>
        <p:spPr>
          <a:xfrm>
            <a:off x="2696172" y="408939"/>
            <a:ext cx="1118795" cy="344244"/>
          </a:xfrm>
          <a:prstGeom prst="accentCallout2">
            <a:avLst>
              <a:gd name="adj1" fmla="val 48601"/>
              <a:gd name="adj2" fmla="val 106961"/>
              <a:gd name="adj3" fmla="val 41964"/>
              <a:gd name="adj4" fmla="val 221840"/>
              <a:gd name="adj5" fmla="val 283364"/>
              <a:gd name="adj6" fmla="val 36857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321255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E549C-F1CB-FA28-205A-0F0068E4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2</a:t>
            </a:r>
          </a:p>
        </p:txBody>
      </p:sp>
      <p:pic>
        <p:nvPicPr>
          <p:cNvPr id="3" name="Imagen 2" descr="Calendario&#10;&#10;Descripción generada automáticamente con confianza media">
            <a:extLst>
              <a:ext uri="{FF2B5EF4-FFF2-40B4-BE49-F238E27FC236}">
                <a16:creationId xmlns:a16="http://schemas.microsoft.com/office/drawing/2014/main" id="{2B70E1C7-0C21-C29D-7E9C-5ED0A8D5C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7" b="7220"/>
          <a:stretch/>
        </p:blipFill>
        <p:spPr>
          <a:xfrm>
            <a:off x="1253480" y="917866"/>
            <a:ext cx="9956319" cy="5548922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1786EDFF-5C14-E9B5-C81A-54BC3AD91BA6}"/>
              </a:ext>
            </a:extLst>
          </p:cNvPr>
          <p:cNvSpPr/>
          <p:nvPr/>
        </p:nvSpPr>
        <p:spPr>
          <a:xfrm>
            <a:off x="2367587" y="240020"/>
            <a:ext cx="807360" cy="344244"/>
          </a:xfrm>
          <a:prstGeom prst="accentCallout2">
            <a:avLst>
              <a:gd name="adj1" fmla="val 48601"/>
              <a:gd name="adj2" fmla="val 106961"/>
              <a:gd name="adj3" fmla="val 48214"/>
              <a:gd name="adj4" fmla="val 205851"/>
              <a:gd name="adj5" fmla="val 208978"/>
              <a:gd name="adj6" fmla="val 35750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</p:spTree>
    <p:extLst>
      <p:ext uri="{BB962C8B-B14F-4D97-AF65-F5344CB8AC3E}">
        <p14:creationId xmlns:p14="http://schemas.microsoft.com/office/powerpoint/2010/main" val="3153133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ersonalizado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338</Words>
  <Application>Microsoft Office PowerPoint</Application>
  <PresentationFormat>Panorámica</PresentationFormat>
  <Paragraphs>54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Arial Rounded MT Bold</vt:lpstr>
      <vt:lpstr>Trebuchet MS</vt:lpstr>
      <vt:lpstr>Tema de Office</vt:lpstr>
      <vt:lpstr>PRÁCTICA 9</vt:lpstr>
      <vt:lpstr>Contenido </vt:lpstr>
      <vt:lpstr>Aprendizaje </vt:lpstr>
      <vt:lpstr>Objetivo </vt:lpstr>
      <vt:lpstr>Forma de trabajo</vt:lpstr>
      <vt:lpstr>Componentes necesarios</vt:lpstr>
      <vt:lpstr>Conexiones </vt:lpstr>
      <vt:lpstr>Paso 1</vt:lpstr>
      <vt:lpstr>Paso 2</vt:lpstr>
      <vt:lpstr>Paso 3</vt:lpstr>
      <vt:lpstr>Paso 4</vt:lpstr>
      <vt:lpstr>Paso 5</vt:lpstr>
      <vt:lpstr>Paso 6</vt:lpstr>
      <vt:lpstr>Programación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Alumbrado Público</dc:title>
  <dc:creator>usuario</dc:creator>
  <cp:lastModifiedBy>TRUJILLO LOPEZ BERNARDO</cp:lastModifiedBy>
  <cp:revision>127</cp:revision>
  <dcterms:created xsi:type="dcterms:W3CDTF">2017-08-15T18:33:09Z</dcterms:created>
  <dcterms:modified xsi:type="dcterms:W3CDTF">2022-08-23T17:20:10Z</dcterms:modified>
</cp:coreProperties>
</file>