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450" r:id="rId2"/>
    <p:sldId id="365" r:id="rId3"/>
    <p:sldId id="367" r:id="rId4"/>
    <p:sldId id="368" r:id="rId5"/>
    <p:sldId id="369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386" r:id="rId15"/>
    <p:sldId id="428" r:id="rId16"/>
    <p:sldId id="387" r:id="rId17"/>
    <p:sldId id="388" r:id="rId18"/>
    <p:sldId id="389" r:id="rId19"/>
    <p:sldId id="429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0" y="6393175"/>
            <a:ext cx="1891365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D73E-01AB-EA80-BBA2-B88CB6BE6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AF31F-7651-041E-2E0E-993F2658A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1</a:t>
            </a:r>
          </a:p>
        </p:txBody>
      </p:sp>
    </p:spTree>
    <p:extLst>
      <p:ext uri="{BB962C8B-B14F-4D97-AF65-F5344CB8AC3E}">
        <p14:creationId xmlns:p14="http://schemas.microsoft.com/office/powerpoint/2010/main" val="211258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E62DD-DDCD-5E49-B50C-8A43195A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</a:t>
            </a:r>
          </a:p>
        </p:txBody>
      </p:sp>
      <p:pic>
        <p:nvPicPr>
          <p:cNvPr id="3" name="Imagen 2" descr="Tabla, Calendario&#10;&#10;Descripción generada automáticamente con confianza media">
            <a:extLst>
              <a:ext uri="{FF2B5EF4-FFF2-40B4-BE49-F238E27FC236}">
                <a16:creationId xmlns:a16="http://schemas.microsoft.com/office/drawing/2014/main" id="{F3D082F9-E485-1D83-97F7-04CE7943F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4" b="7478"/>
          <a:stretch/>
        </p:blipFill>
        <p:spPr>
          <a:xfrm>
            <a:off x="2005200" y="583200"/>
            <a:ext cx="9981752" cy="62748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4E9B0C31-6B59-F1D3-3D48-11BED3756DAB}"/>
              </a:ext>
            </a:extLst>
          </p:cNvPr>
          <p:cNvSpPr/>
          <p:nvPr/>
        </p:nvSpPr>
        <p:spPr>
          <a:xfrm>
            <a:off x="2445885" y="243376"/>
            <a:ext cx="807360" cy="344244"/>
          </a:xfrm>
          <a:prstGeom prst="accentCallout2">
            <a:avLst>
              <a:gd name="adj1" fmla="val 57663"/>
              <a:gd name="adj2" fmla="val 105432"/>
              <a:gd name="adj3" fmla="val 54961"/>
              <a:gd name="adj4" fmla="val 134515"/>
              <a:gd name="adj5" fmla="val 195784"/>
              <a:gd name="adj6" fmla="val 3081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678658FB-CF53-94D1-6F8E-C54DA2573A12}"/>
              </a:ext>
            </a:extLst>
          </p:cNvPr>
          <p:cNvSpPr/>
          <p:nvPr/>
        </p:nvSpPr>
        <p:spPr>
          <a:xfrm>
            <a:off x="7089963" y="109486"/>
            <a:ext cx="904973" cy="612024"/>
          </a:xfrm>
          <a:prstGeom prst="wedgeEllipseCallout">
            <a:avLst>
              <a:gd name="adj1" fmla="val -66517"/>
              <a:gd name="adj2" fmla="val 16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05095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3C252-23F6-FF8A-C934-C61172A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</a:t>
            </a:r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D77ADF8B-A968-B5C2-C31D-33A459B7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4" b="7148"/>
          <a:stretch/>
        </p:blipFill>
        <p:spPr>
          <a:xfrm>
            <a:off x="2825333" y="187451"/>
            <a:ext cx="9197790" cy="6670549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3AE8A45A-A54C-1B26-19A9-D5E22B07D191}"/>
              </a:ext>
            </a:extLst>
          </p:cNvPr>
          <p:cNvSpPr/>
          <p:nvPr/>
        </p:nvSpPr>
        <p:spPr>
          <a:xfrm>
            <a:off x="75415" y="1020313"/>
            <a:ext cx="849853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155851"/>
              <a:gd name="adj5" fmla="val 190743"/>
              <a:gd name="adj6" fmla="val 35557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16553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7E5A7-206A-7D68-21CC-61E005FC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5</a:t>
            </a:r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A6E6EBDD-48A5-D891-E083-F25EA7F8E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4" b="7148"/>
          <a:stretch/>
        </p:blipFill>
        <p:spPr>
          <a:xfrm>
            <a:off x="2826000" y="187200"/>
            <a:ext cx="9198139" cy="66708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8CDAF92D-3EFE-14DB-7F3A-ADB404900DBA}"/>
              </a:ext>
            </a:extLst>
          </p:cNvPr>
          <p:cNvSpPr/>
          <p:nvPr/>
        </p:nvSpPr>
        <p:spPr>
          <a:xfrm>
            <a:off x="263303" y="2604212"/>
            <a:ext cx="807360" cy="344244"/>
          </a:xfrm>
          <a:prstGeom prst="accentCallout2">
            <a:avLst>
              <a:gd name="adj1" fmla="val 65879"/>
              <a:gd name="adj2" fmla="val 104445"/>
              <a:gd name="adj3" fmla="val 66340"/>
              <a:gd name="adj4" fmla="val 119156"/>
              <a:gd name="adj5" fmla="val -151979"/>
              <a:gd name="adj6" fmla="val 3784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0ADD11F9-9D54-EE7D-1E3C-11ADAAC8ED36}"/>
              </a:ext>
            </a:extLst>
          </p:cNvPr>
          <p:cNvSpPr/>
          <p:nvPr/>
        </p:nvSpPr>
        <p:spPr>
          <a:xfrm>
            <a:off x="7900668" y="449445"/>
            <a:ext cx="904973" cy="612024"/>
          </a:xfrm>
          <a:prstGeom prst="wedgeEllipseCallout">
            <a:avLst>
              <a:gd name="adj1" fmla="val -190475"/>
              <a:gd name="adj2" fmla="val 193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398575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9764-1394-32E9-AB7D-7C58248A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6</a:t>
            </a:r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6F7E522B-8013-A5AF-C661-2FA6F3D2F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4" b="7148"/>
          <a:stretch/>
        </p:blipFill>
        <p:spPr>
          <a:xfrm>
            <a:off x="2826000" y="187200"/>
            <a:ext cx="9198141" cy="66708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54F465C1-71E2-E15C-7F50-5905E5BD628C}"/>
              </a:ext>
            </a:extLst>
          </p:cNvPr>
          <p:cNvSpPr/>
          <p:nvPr/>
        </p:nvSpPr>
        <p:spPr>
          <a:xfrm>
            <a:off x="6096000" y="415498"/>
            <a:ext cx="807360" cy="344244"/>
          </a:xfrm>
          <a:prstGeom prst="accentCallout2">
            <a:avLst>
              <a:gd name="adj1" fmla="val 51763"/>
              <a:gd name="adj2" fmla="val -10342"/>
              <a:gd name="adj3" fmla="val 54539"/>
              <a:gd name="adj4" fmla="val -43586"/>
              <a:gd name="adj5" fmla="val 355687"/>
              <a:gd name="adj6" fmla="val -29431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34663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8AF8-4876-547E-7F7C-07C46D0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Dar doble clic en el icono del escritorio que dice S4A, para abrir el programa. </a:t>
            </a:r>
          </a:p>
          <a:p>
            <a:endParaRPr lang="es-MX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510C5DDD-10B1-9B53-A533-3CC63F330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99" y="2008668"/>
            <a:ext cx="1786801" cy="17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2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MX" sz="2400" dirty="0"/>
              <a:t>Dar clic en la sección Variables, dar clic en Nueva variable, </a:t>
            </a:r>
            <a:r>
              <a:rPr lang="es-MX" sz="2400"/>
              <a:t>escribir “Temperatura”, </a:t>
            </a:r>
            <a:r>
              <a:rPr lang="es-MX" sz="2400" dirty="0"/>
              <a:t>y dar clic en Aceptar.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821214-113C-219D-34DB-7C9FA5E1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4" t="28301" r="47374" b="48278"/>
          <a:stretch/>
        </p:blipFill>
        <p:spPr>
          <a:xfrm>
            <a:off x="3751534" y="2195004"/>
            <a:ext cx="4688932" cy="24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Arrastrar y acomodar los bloques como se muestra en la imagen, que se encuentran en la sección de control, movimiento, operadores y variables, seleccionar los números correspondientes. 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0D9EC2-626B-4D86-B8F3-002555FD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19" y="2462324"/>
            <a:ext cx="8643161" cy="1933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96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Conectar cable USB al Arduino y a la computadora.</a:t>
            </a:r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5EC3410-73D9-555E-2DA7-0579FB660FE3}"/>
              </a:ext>
            </a:extLst>
          </p:cNvPr>
          <p:cNvGrpSpPr/>
          <p:nvPr/>
        </p:nvGrpSpPr>
        <p:grpSpPr>
          <a:xfrm>
            <a:off x="756298" y="2044615"/>
            <a:ext cx="10980154" cy="2768770"/>
            <a:chOff x="870708" y="2619380"/>
            <a:chExt cx="10980154" cy="276877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2ECC6B-CAE6-89FC-E37B-270B5C48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708" y="2619380"/>
              <a:ext cx="2340000" cy="234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88A6887-5A07-FA81-7988-5EB30645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5731" y="3092187"/>
              <a:ext cx="1804500" cy="1394386"/>
            </a:xfrm>
            <a:prstGeom prst="rect">
              <a:avLst/>
            </a:prstGeom>
          </p:spPr>
        </p:pic>
        <p:pic>
          <p:nvPicPr>
            <p:cNvPr id="8" name="Imagen 7" descr="Teclado de computadora&#10;&#10;Descripción generada automáticamente">
              <a:extLst>
                <a:ext uri="{FF2B5EF4-FFF2-40B4-BE49-F238E27FC236}">
                  <a16:creationId xmlns:a16="http://schemas.microsoft.com/office/drawing/2014/main" id="{1F458DA8-CFA5-82D9-53C6-A0072BAC0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96"/>
            <a:stretch/>
          </p:blipFill>
          <p:spPr>
            <a:xfrm>
              <a:off x="7297873" y="2823520"/>
              <a:ext cx="4552989" cy="25646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27FC122-74B2-5260-F63E-9724A4D98842}"/>
                </a:ext>
              </a:extLst>
            </p:cNvPr>
            <p:cNvCxnSpPr>
              <a:cxnSpLocks/>
            </p:cNvCxnSpPr>
            <p:nvPr/>
          </p:nvCxnSpPr>
          <p:spPr>
            <a:xfrm>
              <a:off x="6349052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07CCD8C-97DA-292B-33BD-9529A4CC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343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E3F8BB9-CC65-FE46-21D0-E20BE2A743FD}"/>
                </a:ext>
              </a:extLst>
            </p:cNvPr>
            <p:cNvSpPr/>
            <p:nvPr/>
          </p:nvSpPr>
          <p:spPr>
            <a:xfrm>
              <a:off x="8939605" y="3911758"/>
              <a:ext cx="1080000" cy="10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6642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MX" sz="2400" dirty="0"/>
              <a:t>Dar clic en la bandera verde para correr el programa en la tarjeta.</a:t>
            </a:r>
          </a:p>
          <a:p>
            <a:pPr marL="0" indent="0">
              <a:buNone/>
            </a:pPr>
            <a:r>
              <a:rPr lang="es-MX" sz="2400" i="1" dirty="0"/>
              <a:t>Se iluminará el contorno del programa indicando que se llevó a cabo correctamente.</a:t>
            </a:r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ADEF0D-3D5E-0301-DD4A-CC004F7B6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6" t="6078" b="58039"/>
          <a:stretch/>
        </p:blipFill>
        <p:spPr>
          <a:xfrm>
            <a:off x="3545549" y="2614108"/>
            <a:ext cx="4562307" cy="311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44FFE800-8435-F19A-746C-BC9286E604C7}"/>
              </a:ext>
            </a:extLst>
          </p:cNvPr>
          <p:cNvSpPr/>
          <p:nvPr/>
        </p:nvSpPr>
        <p:spPr>
          <a:xfrm>
            <a:off x="8621284" y="4946334"/>
            <a:ext cx="914400" cy="612648"/>
          </a:xfrm>
          <a:prstGeom prst="wedgeEllipseCallout">
            <a:avLst>
              <a:gd name="adj1" fmla="val -167894"/>
              <a:gd name="adj2" fmla="val -37999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373824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s-MX" sz="2400" dirty="0"/>
              <a:t>En la parte superior de la tabla de sensores, aparecerá el nombre de la variable, la cual, indicará el valor del sensor.</a:t>
            </a:r>
            <a:endParaRPr lang="es-MX" sz="2400" i="1" dirty="0"/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F9D20B-A630-30DA-946F-D609201BA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r="46733" b="7232"/>
          <a:stretch/>
        </p:blipFill>
        <p:spPr>
          <a:xfrm>
            <a:off x="3698979" y="1901405"/>
            <a:ext cx="4794042" cy="350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Forma 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Componentes necesarios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Conexiones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Programación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7865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habilidades de trabajo en equipo y comunicación.</a:t>
            </a:r>
          </a:p>
          <a:p>
            <a:r>
              <a:rPr lang="es-MX" dirty="0"/>
              <a:t>Identificar y conectar de manera adecuada los componentes que forman parte del circuito.</a:t>
            </a:r>
          </a:p>
          <a:p>
            <a:r>
              <a:rPr lang="es-MX" dirty="0"/>
              <a:t>Comprender el funcionamiento básico de cada uno de los componentes y su papel dentro del circuito.</a:t>
            </a:r>
          </a:p>
          <a:p>
            <a:r>
              <a:rPr lang="es-MX" dirty="0"/>
              <a:t>Comprender la lógica de programación de cada uno de los bloques y construir un conjunto de instrucciones para completar el programa que se cargará en la tarjeta Arduino.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61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66BB-7836-16C5-483E-FA49CED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C7282-4C47-1153-4329-BE434122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1" y="1536895"/>
            <a:ext cx="4083300" cy="4781104"/>
          </a:xfrm>
        </p:spPr>
        <p:txBody>
          <a:bodyPr/>
          <a:lstStyle/>
          <a:p>
            <a:r>
              <a:rPr lang="es-MX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Visualizar los valores de la lectura del sensor de temperatura en grados centígrados.</a:t>
            </a:r>
            <a:endParaRPr lang="es-MX" sz="2400" dirty="0"/>
          </a:p>
          <a:p>
            <a:endParaRPr lang="es-MX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319AF87-0D59-1B8D-2F58-299BB4DE4B7C}"/>
              </a:ext>
            </a:extLst>
          </p:cNvPr>
          <p:cNvGrpSpPr/>
          <p:nvPr/>
        </p:nvGrpSpPr>
        <p:grpSpPr>
          <a:xfrm>
            <a:off x="4623301" y="678474"/>
            <a:ext cx="7317870" cy="5501052"/>
            <a:chOff x="4612873" y="408534"/>
            <a:chExt cx="7317870" cy="5501052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1562714-2503-A2FA-FC63-9B51A1E045E9}"/>
                </a:ext>
              </a:extLst>
            </p:cNvPr>
            <p:cNvSpPr txBox="1"/>
            <p:nvPr/>
          </p:nvSpPr>
          <p:spPr>
            <a:xfrm>
              <a:off x="9365592" y="4368695"/>
              <a:ext cx="2144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Visualizar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01ECC27-8599-7FC5-10C5-0D38471D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01384" y="-97595"/>
              <a:ext cx="1057975" cy="2070234"/>
            </a:xfrm>
            <a:prstGeom prst="rect">
              <a:avLst/>
            </a:prstGeom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EC99B76-CAE3-514B-14DA-D76061B0518D}"/>
                </a:ext>
              </a:extLst>
            </p:cNvPr>
            <p:cNvGrpSpPr/>
            <p:nvPr/>
          </p:nvGrpSpPr>
          <p:grpSpPr>
            <a:xfrm rot="8163709">
              <a:off x="4612873" y="2435449"/>
              <a:ext cx="2520000" cy="252000"/>
              <a:chOff x="2897977" y="5342824"/>
              <a:chExt cx="2778402" cy="25200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5203750A-E55A-275B-BE87-57F5122B7CDC}"/>
                  </a:ext>
                </a:extLst>
              </p:cNvPr>
              <p:cNvSpPr/>
              <p:nvPr/>
            </p:nvSpPr>
            <p:spPr>
              <a:xfrm>
                <a:off x="2922421" y="5378824"/>
                <a:ext cx="2753958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2C79A46A-B898-2BBC-03E2-40E9FB5E8A00}"/>
                  </a:ext>
                </a:extLst>
              </p:cNvPr>
              <p:cNvSpPr/>
              <p:nvPr/>
            </p:nvSpPr>
            <p:spPr>
              <a:xfrm>
                <a:off x="2897977" y="5342824"/>
                <a:ext cx="432000" cy="252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5" name="Gráfico 14" descr="Fuego">
              <a:extLst>
                <a:ext uri="{FF2B5EF4-FFF2-40B4-BE49-F238E27FC236}">
                  <a16:creationId xmlns:a16="http://schemas.microsoft.com/office/drawing/2014/main" id="{0928E69C-8A0E-6097-76D7-83FB4B8F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39544" y="1075908"/>
              <a:ext cx="914400" cy="914400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72933A4-94DB-84ED-B639-DA448DC3C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76017" y="4345482"/>
              <a:ext cx="1057975" cy="20702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4D4A4651-360D-DB55-A09D-82329E7DB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45859">
              <a:off x="6315044" y="3844300"/>
              <a:ext cx="1605391" cy="1340673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A5B9E3E5-F3A0-5B6B-976C-DBFA123E0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408" y="5060108"/>
              <a:ext cx="2802928" cy="456291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8B157E65-FEDA-217E-16D6-3050151D2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260485" y="1856213"/>
              <a:ext cx="1670258" cy="1670258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62049AE4-8544-6A02-3925-D9D53B081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696380" y="1652925"/>
              <a:ext cx="1057975" cy="2070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1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6840-3410-3E78-D519-285D9CE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4E8D5-8998-51D0-C5AC-411B03BD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sz="2400" b="1" dirty="0"/>
              <a:t>ROL 1: Electrónico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hacer las conexiones necesarias de los componentes electrónicos.</a:t>
            </a:r>
            <a:endParaRPr lang="es-MX" sz="2400" dirty="0"/>
          </a:p>
          <a:p>
            <a:pPr lvl="0" algn="just"/>
            <a:r>
              <a:rPr lang="es-ES_tradnl" sz="2400" b="1" dirty="0"/>
              <a:t>ROL 2: Programador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realizar el programa en la computadora.</a:t>
            </a:r>
          </a:p>
          <a:p>
            <a:pPr algn="just"/>
            <a:r>
              <a:rPr lang="es-ES_tradnl" sz="2400" b="1" dirty="0"/>
              <a:t>ROL 3: Apoyo técnico </a:t>
            </a:r>
          </a:p>
          <a:p>
            <a:pPr marL="0" indent="0" algn="just">
              <a:buNone/>
            </a:pPr>
            <a:r>
              <a:rPr lang="es-ES_tradnl" sz="2400" dirty="0"/>
              <a:t>Se encarga de apoyar al electrónico y programador.</a:t>
            </a:r>
          </a:p>
          <a:p>
            <a:pPr algn="just"/>
            <a:r>
              <a:rPr lang="es-ES_tradnl" sz="2400" b="1" dirty="0"/>
              <a:t>ROL 4: Administrador (Opcional)</a:t>
            </a:r>
          </a:p>
          <a:p>
            <a:pPr marL="0" indent="0" algn="just">
              <a:buNone/>
            </a:pPr>
            <a:r>
              <a:rPr lang="es-ES_tradnl" sz="2400" dirty="0"/>
              <a:t>Se encarga de revisar los componentes y recursos y se asegura de que el equipo esté completo.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566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CC4A0-63CD-7CD4-B946-B76ABA70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necesarios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B8EA7D-746A-E06C-A4FE-3D33A473E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236" y="1023563"/>
            <a:ext cx="9609527" cy="52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6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3C0B8-D4E8-36CC-ECC7-E491489A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Conexiones </a:t>
            </a:r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C45CC6FA-DFE4-7D2E-0A30-6A53E0453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3" b="6341"/>
          <a:stretch/>
        </p:blipFill>
        <p:spPr>
          <a:xfrm>
            <a:off x="2005384" y="911343"/>
            <a:ext cx="8181231" cy="59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EF1A1-3C0D-B6DF-D381-C61D729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</a:t>
            </a:r>
          </a:p>
        </p:txBody>
      </p:sp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A3659FE4-662E-873B-CF6C-8F3553BD8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5" b="8232"/>
          <a:stretch/>
        </p:blipFill>
        <p:spPr>
          <a:xfrm>
            <a:off x="2004600" y="2232143"/>
            <a:ext cx="8182800" cy="4625857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ABD90E21-4EC9-E2E0-DA1A-F175A7CF136F}"/>
              </a:ext>
            </a:extLst>
          </p:cNvPr>
          <p:cNvSpPr/>
          <p:nvPr/>
        </p:nvSpPr>
        <p:spPr>
          <a:xfrm>
            <a:off x="1806638" y="988912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50179"/>
              <a:gd name="adj4" fmla="val 131683"/>
              <a:gd name="adj5" fmla="val 357753"/>
              <a:gd name="adj6" fmla="val 307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215731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19849-542C-5141-2DF9-EF07E96C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</a:t>
            </a:r>
          </a:p>
        </p:txBody>
      </p:sp>
      <p:pic>
        <p:nvPicPr>
          <p:cNvPr id="3" name="Imagen 2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6B505A7C-EC0A-2999-5B04-612BD389C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4" b="7478"/>
          <a:stretch/>
        </p:blipFill>
        <p:spPr>
          <a:xfrm>
            <a:off x="2004075" y="584404"/>
            <a:ext cx="9979834" cy="6273596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0892467F-CA88-48D6-59C7-056A5CBA3D82}"/>
              </a:ext>
            </a:extLst>
          </p:cNvPr>
          <p:cNvSpPr/>
          <p:nvPr/>
        </p:nvSpPr>
        <p:spPr>
          <a:xfrm>
            <a:off x="2250166" y="71254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205851"/>
              <a:gd name="adj5" fmla="val 161652"/>
              <a:gd name="adj6" fmla="val 3515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D4FAD90B-DE5E-7650-7DA1-C6E28ED475D2}"/>
              </a:ext>
            </a:extLst>
          </p:cNvPr>
          <p:cNvSpPr/>
          <p:nvPr/>
        </p:nvSpPr>
        <p:spPr>
          <a:xfrm>
            <a:off x="7542449" y="193939"/>
            <a:ext cx="904973" cy="612024"/>
          </a:xfrm>
          <a:prstGeom prst="wedgeEllipseCallout">
            <a:avLst>
              <a:gd name="adj1" fmla="val -66517"/>
              <a:gd name="adj2" fmla="val 16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886319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335</Words>
  <Application>Microsoft Office PowerPoint</Application>
  <PresentationFormat>Panorámica</PresentationFormat>
  <Paragraphs>52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Arial Rounded MT Bold</vt:lpstr>
      <vt:lpstr>Trebuchet MS</vt:lpstr>
      <vt:lpstr>Tema de Office</vt:lpstr>
      <vt:lpstr>PRÁCTICA 12</vt:lpstr>
      <vt:lpstr>Contenido </vt:lpstr>
      <vt:lpstr>Aprendizaje </vt:lpstr>
      <vt:lpstr>Objetivo </vt:lpstr>
      <vt:lpstr>Forma de trabajo</vt:lpstr>
      <vt:lpstr>Componentes necesarios</vt:lpstr>
      <vt:lpstr>Conexiones </vt:lpstr>
      <vt:lpstr>Paso 1</vt:lpstr>
      <vt:lpstr>Paso 2</vt:lpstr>
      <vt:lpstr>Paso 3</vt:lpstr>
      <vt:lpstr>Paso 4</vt:lpstr>
      <vt:lpstr>Paso 5</vt:lpstr>
      <vt:lpstr>Paso 6</vt:lpstr>
      <vt:lpstr>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133</cp:revision>
  <dcterms:created xsi:type="dcterms:W3CDTF">2017-08-15T18:33:09Z</dcterms:created>
  <dcterms:modified xsi:type="dcterms:W3CDTF">2022-08-23T17:20:46Z</dcterms:modified>
</cp:coreProperties>
</file>