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44" r:id="rId2"/>
    <p:sldId id="627" r:id="rId3"/>
    <p:sldId id="628" r:id="rId4"/>
    <p:sldId id="629" r:id="rId5"/>
    <p:sldId id="645" r:id="rId6"/>
    <p:sldId id="647" r:id="rId7"/>
    <p:sldId id="649" r:id="rId8"/>
    <p:sldId id="648" r:id="rId9"/>
    <p:sldId id="650" r:id="rId10"/>
    <p:sldId id="651" r:id="rId11"/>
    <p:sldId id="653" r:id="rId12"/>
    <p:sldId id="654" r:id="rId13"/>
    <p:sldId id="65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0" y="6393175"/>
            <a:ext cx="1891365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tQinc0qnC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7F794-DF1D-4001-3662-EAE3D235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PLATAFORMA SCRATCH PARA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C08EE-003E-AB1B-D15B-E2F4073DE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1</a:t>
            </a:r>
          </a:p>
        </p:txBody>
      </p:sp>
    </p:spTree>
    <p:extLst>
      <p:ext uri="{BB962C8B-B14F-4D97-AF65-F5344CB8AC3E}">
        <p14:creationId xmlns:p14="http://schemas.microsoft.com/office/powerpoint/2010/main" val="336349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2C274-A3CF-306D-0E2C-842D9E3F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control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243A561-7094-A42C-596E-8238EA2D6EF9}"/>
              </a:ext>
            </a:extLst>
          </p:cNvPr>
          <p:cNvGrpSpPr/>
          <p:nvPr/>
        </p:nvGrpSpPr>
        <p:grpSpPr>
          <a:xfrm>
            <a:off x="540000" y="806825"/>
            <a:ext cx="10618756" cy="5697501"/>
            <a:chOff x="288425" y="945700"/>
            <a:chExt cx="10618756" cy="569750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E2C98F4-8251-4786-39F8-4F4014181159}"/>
                </a:ext>
              </a:extLst>
            </p:cNvPr>
            <p:cNvSpPr txBox="1"/>
            <p:nvPr/>
          </p:nvSpPr>
          <p:spPr>
            <a:xfrm>
              <a:off x="1639882" y="945700"/>
              <a:ext cx="8394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Funciona como una condicional. Si se presiona la bandera verde que se encuentra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en la parte superior derecha del software, se ejecuta el programa.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0EBEA05-9476-F166-9547-D157CA752278}"/>
                </a:ext>
              </a:extLst>
            </p:cNvPr>
            <p:cNvSpPr txBox="1"/>
            <p:nvPr/>
          </p:nvSpPr>
          <p:spPr>
            <a:xfrm>
              <a:off x="1383933" y="1747749"/>
              <a:ext cx="76537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Si la condición se cumple (verdadera), se ejecutan las instrucciones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que están dentro del bloque. Si no se cumple, se continúa con el programa. 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F91C1F-C928-1358-2B3F-D0AB732B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49" y="1022088"/>
              <a:ext cx="1346233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1CFE246-1892-5FC3-8096-C98C6B436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" y="1680137"/>
              <a:ext cx="1090284" cy="72000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198E6D5-FC8A-81E4-6F53-2F667F29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" y="2626185"/>
              <a:ext cx="1109128" cy="900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289E750-7A61-3753-450E-7DABD05853AD}"/>
                </a:ext>
              </a:extLst>
            </p:cNvPr>
            <p:cNvSpPr txBox="1"/>
            <p:nvPr/>
          </p:nvSpPr>
          <p:spPr>
            <a:xfrm>
              <a:off x="1383933" y="2783797"/>
              <a:ext cx="9523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Si la condición se cumple (verdadera), se ejecutan las instrucciones que están dentro del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bloque “si”. Si no se cumple, se ejecutan las instrucciones que están dentro del bloque “si no”.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3BE6857-247E-41DE-4616-6DE904BA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" y="3757809"/>
              <a:ext cx="1236776" cy="54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040C02E-81EE-1F24-4CAF-D6F354C8FCFB}"/>
                </a:ext>
              </a:extLst>
            </p:cNvPr>
            <p:cNvSpPr txBox="1"/>
            <p:nvPr/>
          </p:nvSpPr>
          <p:spPr>
            <a:xfrm>
              <a:off x="1530425" y="3735421"/>
              <a:ext cx="76882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Las instrucciones que se encuentren dentro del bloque, se ejecutarán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cíclicamente hasta que se detenga el programa o se apague el dispositivo. 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0D3697C-CA98-FF2B-1C7D-59F9DD261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25" y="4529433"/>
              <a:ext cx="1242000" cy="648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40814B1-0261-FFC0-CB40-A41F6542E502}"/>
                </a:ext>
              </a:extLst>
            </p:cNvPr>
            <p:cNvSpPr txBox="1"/>
            <p:nvPr/>
          </p:nvSpPr>
          <p:spPr>
            <a:xfrm>
              <a:off x="1530425" y="4561045"/>
              <a:ext cx="7145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Las instrucciones que se encuentren dentro del bloque, se ejecutarán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las veces que se le indique.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F9DBA6DB-3FAC-E093-069C-5034D4F4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25" y="5406317"/>
              <a:ext cx="2129144" cy="6480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1890ED8-A0B8-65EC-EB91-8E5C0E06BCC7}"/>
                </a:ext>
              </a:extLst>
            </p:cNvPr>
            <p:cNvSpPr txBox="1"/>
            <p:nvPr/>
          </p:nvSpPr>
          <p:spPr>
            <a:xfrm>
              <a:off x="2417569" y="5437929"/>
              <a:ext cx="7145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Las instrucciones que se encuentren dentro del bloque, se ejecutarán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hasta que la condición se cumpla (verdadera). 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6D0C2F3-EE91-0086-CDA1-D7A07B7C8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25" y="6283201"/>
              <a:ext cx="1940000" cy="36000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F7FA58F-26CB-969E-BE7F-823FAA19485B}"/>
                </a:ext>
              </a:extLst>
            </p:cNvPr>
            <p:cNvSpPr txBox="1"/>
            <p:nvPr/>
          </p:nvSpPr>
          <p:spPr>
            <a:xfrm>
              <a:off x="2228425" y="6293924"/>
              <a:ext cx="7798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Detiene la ejecución del programa la cantidad de tiempo que se especifique.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0022-ED82-5FA8-7D21-532B2FD4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operadores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1458C71-9340-3399-179B-23278B53D526}"/>
              </a:ext>
            </a:extLst>
          </p:cNvPr>
          <p:cNvGrpSpPr/>
          <p:nvPr/>
        </p:nvGrpSpPr>
        <p:grpSpPr>
          <a:xfrm>
            <a:off x="426568" y="972593"/>
            <a:ext cx="10085564" cy="5206411"/>
            <a:chOff x="146869" y="961836"/>
            <a:chExt cx="10085564" cy="520641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DF0CB57-C3C7-2F80-7F78-1DC150EBB2DA}"/>
                </a:ext>
              </a:extLst>
            </p:cNvPr>
            <p:cNvSpPr txBox="1"/>
            <p:nvPr/>
          </p:nvSpPr>
          <p:spPr>
            <a:xfrm>
              <a:off x="1206629" y="1517407"/>
              <a:ext cx="9025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Es verdadera o se activa cuando el valor del lado izquierdo es menor al del lado derecho. 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EB3218F-329D-6CF6-F588-C7B9060D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1506684"/>
              <a:ext cx="102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80EE6FE-5DE2-99D6-9B21-7D172476A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69" y="2083979"/>
              <a:ext cx="102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DB0FD4B-2426-56A6-7F42-10FC50CB7DAC}"/>
                </a:ext>
              </a:extLst>
            </p:cNvPr>
            <p:cNvSpPr txBox="1"/>
            <p:nvPr/>
          </p:nvSpPr>
          <p:spPr>
            <a:xfrm>
              <a:off x="1166869" y="2093027"/>
              <a:ext cx="9007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Es verdadera o se activa cuando el valor del lado izquierdo es mayor al del lado derecho. 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E20AF9A-8769-DE40-50FA-46FF3F3DA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69" y="2652510"/>
              <a:ext cx="102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94566F6-8530-5015-8E1B-40118914ACDB}"/>
                </a:ext>
              </a:extLst>
            </p:cNvPr>
            <p:cNvSpPr txBox="1"/>
            <p:nvPr/>
          </p:nvSpPr>
          <p:spPr>
            <a:xfrm>
              <a:off x="1166869" y="2667552"/>
              <a:ext cx="8815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Es verdadera o se activa cuando el valor del lado izquierdo es igual al del lado derecho. 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579E975-47D7-E612-9C5A-3432EDC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3745690"/>
              <a:ext cx="1649302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DB89BEF-5090-2D0D-A052-80043C23344E}"/>
                </a:ext>
              </a:extLst>
            </p:cNvPr>
            <p:cNvSpPr txBox="1"/>
            <p:nvPr/>
          </p:nvSpPr>
          <p:spPr>
            <a:xfrm>
              <a:off x="1806285" y="3639302"/>
              <a:ext cx="752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Es verdadera o se activa cuando los condicionales del lado de izquierdo y </a:t>
              </a:r>
            </a:p>
            <a:p>
              <a:r>
                <a:rPr lang="es-MX" sz="1600" dirty="0">
                  <a:latin typeface="Arial Rounded MT Bold" panose="020F0704030504030204" pitchFamily="34" charset="0"/>
                </a:rPr>
                <a:t>del lado derecho son verdaderos o se cumplen.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702FFEF-44E5-6B5C-DC83-9CBB167B3A68}"/>
                </a:ext>
              </a:extLst>
            </p:cNvPr>
            <p:cNvSpPr txBox="1"/>
            <p:nvPr/>
          </p:nvSpPr>
          <p:spPr>
            <a:xfrm>
              <a:off x="146869" y="961836"/>
              <a:ext cx="8246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Arial Rounded MT Bold" panose="020F0704030504030204" pitchFamily="34" charset="0"/>
                </a:rPr>
                <a:t>Comparación:</a:t>
              </a:r>
              <a:r>
                <a:rPr lang="es-MX" sz="2000" dirty="0">
                  <a:latin typeface="Arial Rounded MT Bold" panose="020F0704030504030204" pitchFamily="34" charset="0"/>
                </a:rPr>
                <a:t> Son símbolos que se usan para comparar valores. </a:t>
              </a:r>
              <a:endParaRPr lang="es-MX" sz="20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33F2AAC-C46B-E82E-7CC1-733ED28B734B}"/>
                </a:ext>
              </a:extLst>
            </p:cNvPr>
            <p:cNvSpPr txBox="1"/>
            <p:nvPr/>
          </p:nvSpPr>
          <p:spPr>
            <a:xfrm>
              <a:off x="156983" y="3122649"/>
              <a:ext cx="8494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Arial Rounded MT Bold" panose="020F0704030504030204" pitchFamily="34" charset="0"/>
                </a:rPr>
                <a:t>Booleanos:</a:t>
              </a:r>
              <a:r>
                <a:rPr lang="es-MX" sz="2000" dirty="0">
                  <a:latin typeface="Arial Rounded MT Bold" panose="020F0704030504030204" pitchFamily="34" charset="0"/>
                </a:rPr>
                <a:t> Son símbolos que se usan para comparar condiciones. </a:t>
              </a:r>
              <a:endParaRPr lang="es-MX" sz="20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9003838-B96B-CF8D-EEA2-DADCC5F2BD2E}"/>
                </a:ext>
              </a:extLst>
            </p:cNvPr>
            <p:cNvSpPr txBox="1"/>
            <p:nvPr/>
          </p:nvSpPr>
          <p:spPr>
            <a:xfrm>
              <a:off x="146869" y="4329773"/>
              <a:ext cx="94354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latin typeface="Arial Rounded MT Bold" panose="020F0704030504030204" pitchFamily="34" charset="0"/>
                </a:rPr>
                <a:t>Aritméticos:</a:t>
              </a:r>
              <a:r>
                <a:rPr lang="es-MX" sz="2000" dirty="0">
                  <a:latin typeface="Arial Rounded MT Bold" panose="020F0704030504030204" pitchFamily="34" charset="0"/>
                </a:rPr>
                <a:t> Son símbolos que se utilizan para manipular datos numéricos </a:t>
              </a:r>
            </a:p>
            <a:p>
              <a:r>
                <a:rPr lang="es-MX" sz="2000" dirty="0">
                  <a:latin typeface="Arial Rounded MT Bold" panose="020F0704030504030204" pitchFamily="34" charset="0"/>
                </a:rPr>
                <a:t>utilizando operaciones aritméticas.</a:t>
              </a:r>
              <a:endParaRPr lang="es-MX" sz="2000" b="1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567F47C-F53F-D972-3C26-6A0F28CED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69" y="5242953"/>
              <a:ext cx="940000" cy="360000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FA18956-9B20-739C-3DE2-61A75E9788F2}"/>
                </a:ext>
              </a:extLst>
            </p:cNvPr>
            <p:cNvSpPr txBox="1"/>
            <p:nvPr/>
          </p:nvSpPr>
          <p:spPr>
            <a:xfrm>
              <a:off x="1086869" y="5250309"/>
              <a:ext cx="55279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Arroja el resultado de la multiplicación de los valores. 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0CEEFC7-8111-59AC-C1D1-456B124D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5808247"/>
              <a:ext cx="94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80D5BD1-6AE4-F59B-38DB-DE049A5E756B}"/>
                </a:ext>
              </a:extLst>
            </p:cNvPr>
            <p:cNvSpPr txBox="1"/>
            <p:nvPr/>
          </p:nvSpPr>
          <p:spPr>
            <a:xfrm>
              <a:off x="1086869" y="5829693"/>
              <a:ext cx="4948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Arroja el resultado de la división de los valores.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7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20BAD-7EC2-0237-D63B-CB515814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variables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4209E3D-B475-B194-5CF9-207AE1BD5691}"/>
              </a:ext>
            </a:extLst>
          </p:cNvPr>
          <p:cNvGrpSpPr/>
          <p:nvPr/>
        </p:nvGrpSpPr>
        <p:grpSpPr>
          <a:xfrm>
            <a:off x="540000" y="2089960"/>
            <a:ext cx="7292350" cy="1525722"/>
            <a:chOff x="156983" y="1519805"/>
            <a:chExt cx="7292350" cy="1525722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B7F551C-F4C0-733D-5398-DB49239675BD}"/>
                </a:ext>
              </a:extLst>
            </p:cNvPr>
            <p:cNvSpPr txBox="1"/>
            <p:nvPr/>
          </p:nvSpPr>
          <p:spPr>
            <a:xfrm>
              <a:off x="1377311" y="1528130"/>
              <a:ext cx="2818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Guarda un valor numérico.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CC9788FD-DA41-C4F6-7B8B-AE1F0E190CC4}"/>
                </a:ext>
              </a:extLst>
            </p:cNvPr>
            <p:cNvSpPr txBox="1"/>
            <p:nvPr/>
          </p:nvSpPr>
          <p:spPr>
            <a:xfrm>
              <a:off x="1991429" y="2126001"/>
              <a:ext cx="5457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Asigna un valor numérico a la variable seleccionada.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52C603C-40EA-CF61-13B0-19887477C6F1}"/>
                </a:ext>
              </a:extLst>
            </p:cNvPr>
            <p:cNvSpPr txBox="1"/>
            <p:nvPr/>
          </p:nvSpPr>
          <p:spPr>
            <a:xfrm>
              <a:off x="2172983" y="2701327"/>
              <a:ext cx="4976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Suma determinado valor, al valor de la variable. 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EC2B0D-244C-083B-6155-5A9540B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9" y="1519805"/>
              <a:ext cx="1185882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CEC06F3-CAFC-67F1-8896-8142B082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9" y="2114179"/>
              <a:ext cx="180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A61CF72-7766-6D0E-CAC4-4494ECA8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2685527"/>
              <a:ext cx="2016000" cy="3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642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1C533-D9FB-EF2F-D7C0-347AB92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A35EC-D27B-B404-A8BF-E5718B4D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momento de terminar un programa, dar clic en la bandera verde para iniciarlo. </a:t>
            </a:r>
          </a:p>
          <a:p>
            <a:r>
              <a:rPr lang="es-MX" dirty="0"/>
              <a:t>Una vez ejecutado, clic en el botón rojo para detenerlo, ya sea para hacer ajustes o para terminar la práctica o proyecto.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A1F03B4-CB15-0CEB-A74E-4F424C0C9C21}"/>
              </a:ext>
            </a:extLst>
          </p:cNvPr>
          <p:cNvGrpSpPr/>
          <p:nvPr/>
        </p:nvGrpSpPr>
        <p:grpSpPr>
          <a:xfrm>
            <a:off x="561502" y="2696769"/>
            <a:ext cx="11063116" cy="3801533"/>
            <a:chOff x="561502" y="2696769"/>
            <a:chExt cx="11063116" cy="3801533"/>
          </a:xfrm>
        </p:grpSpPr>
        <p:pic>
          <p:nvPicPr>
            <p:cNvPr id="5" name="Imagen 4" descr="Imagen que contiene captura de pantalla&#10;&#10;Descripción generada con confianza alta">
              <a:extLst>
                <a:ext uri="{FF2B5EF4-FFF2-40B4-BE49-F238E27FC236}">
                  <a16:creationId xmlns:a16="http://schemas.microsoft.com/office/drawing/2014/main" id="{CAF400BD-3E7D-D80C-A989-F2D1CF0C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02" y="3367087"/>
              <a:ext cx="3002076" cy="1823078"/>
            </a:xfrm>
            <a:prstGeom prst="rect">
              <a:avLst/>
            </a:prstGeom>
          </p:spPr>
        </p:pic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87B06B6D-9807-425E-BCBE-ED856AB200BD}"/>
                </a:ext>
              </a:extLst>
            </p:cNvPr>
            <p:cNvSpPr/>
            <p:nvPr/>
          </p:nvSpPr>
          <p:spPr>
            <a:xfrm>
              <a:off x="2919615" y="3150508"/>
              <a:ext cx="1519590" cy="731521"/>
            </a:xfrm>
            <a:prstGeom prst="accentCallout2">
              <a:avLst>
                <a:gd name="adj1" fmla="val 51542"/>
                <a:gd name="adj2" fmla="val -6308"/>
                <a:gd name="adj3" fmla="val 73214"/>
                <a:gd name="adj4" fmla="val -34715"/>
                <a:gd name="adj5" fmla="val 118118"/>
                <a:gd name="adj6" fmla="val -613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Botón conectado al pin 2 del Arduino</a:t>
              </a:r>
              <a:endParaRPr lang="es-MX" sz="1400" i="1" dirty="0"/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445F6D06-A1A7-DF78-5D06-CA73335DAE52}"/>
                </a:ext>
              </a:extLst>
            </p:cNvPr>
            <p:cNvSpPr/>
            <p:nvPr/>
          </p:nvSpPr>
          <p:spPr>
            <a:xfrm>
              <a:off x="3679410" y="4824405"/>
              <a:ext cx="1519590" cy="731521"/>
            </a:xfrm>
            <a:prstGeom prst="accentCallout2">
              <a:avLst>
                <a:gd name="adj1" fmla="val 51542"/>
                <a:gd name="adj2" fmla="val -6308"/>
                <a:gd name="adj3" fmla="val 29096"/>
                <a:gd name="adj4" fmla="val -45333"/>
                <a:gd name="adj5" fmla="val -49529"/>
                <a:gd name="adj6" fmla="val -13919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Foquito conectado al pin 13 del Arduino</a:t>
              </a:r>
              <a:endParaRPr lang="es-MX" sz="1400" i="1" dirty="0"/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9CBF26F4-6AE8-6F13-EC8F-C8EDE845D947}"/>
                </a:ext>
              </a:extLst>
            </p:cNvPr>
            <p:cNvSpPr/>
            <p:nvPr/>
          </p:nvSpPr>
          <p:spPr>
            <a:xfrm>
              <a:off x="2919615" y="5766781"/>
              <a:ext cx="1519590" cy="731521"/>
            </a:xfrm>
            <a:prstGeom prst="accentCallout2">
              <a:avLst>
                <a:gd name="adj1" fmla="val 51542"/>
                <a:gd name="adj2" fmla="val -6308"/>
                <a:gd name="adj3" fmla="val 29096"/>
                <a:gd name="adj4" fmla="val -45333"/>
                <a:gd name="adj5" fmla="val -121588"/>
                <a:gd name="adj6" fmla="val -882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Foquito conectado al pin 13 del Arduino</a:t>
              </a:r>
              <a:endParaRPr lang="es-MX" sz="1400" i="1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ECE9EDF-515A-A1B9-457A-AA7299F4F142}"/>
                </a:ext>
              </a:extLst>
            </p:cNvPr>
            <p:cNvGrpSpPr/>
            <p:nvPr/>
          </p:nvGrpSpPr>
          <p:grpSpPr>
            <a:xfrm>
              <a:off x="5805859" y="2696769"/>
              <a:ext cx="5818759" cy="3435772"/>
              <a:chOff x="6126320" y="830996"/>
              <a:chExt cx="5818759" cy="3435772"/>
            </a:xfrm>
          </p:grpSpPr>
          <p:pic>
            <p:nvPicPr>
              <p:cNvPr id="10" name="Imagen 9" descr="Imagen que contiene captura de pantalla&#10;&#10;Descripción generada con confianza muy alta">
                <a:extLst>
                  <a:ext uri="{FF2B5EF4-FFF2-40B4-BE49-F238E27FC236}">
                    <a16:creationId xmlns:a16="http://schemas.microsoft.com/office/drawing/2014/main" id="{FF8C64FD-9710-8CD8-D707-5D715DA55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6320" y="2198144"/>
                <a:ext cx="3371091" cy="2068624"/>
              </a:xfrm>
              <a:prstGeom prst="rect">
                <a:avLst/>
              </a:prstGeom>
            </p:spPr>
          </p:pic>
          <p:sp>
            <p:nvSpPr>
              <p:cNvPr id="11" name="Globo: línea doblada con barra de énfasis 10">
                <a:extLst>
                  <a:ext uri="{FF2B5EF4-FFF2-40B4-BE49-F238E27FC236}">
                    <a16:creationId xmlns:a16="http://schemas.microsoft.com/office/drawing/2014/main" id="{7F1BF86E-3B3B-DFED-6EAD-1A20D6DDFDAF}"/>
                  </a:ext>
                </a:extLst>
              </p:cNvPr>
              <p:cNvSpPr/>
              <p:nvPr/>
            </p:nvSpPr>
            <p:spPr>
              <a:xfrm>
                <a:off x="6292275" y="830997"/>
                <a:ext cx="1519590" cy="731521"/>
              </a:xfrm>
              <a:prstGeom prst="accentCallout2">
                <a:avLst>
                  <a:gd name="adj1" fmla="val 44189"/>
                  <a:gd name="adj2" fmla="val 106253"/>
                  <a:gd name="adj3" fmla="val 109979"/>
                  <a:gd name="adj4" fmla="val 146516"/>
                  <a:gd name="adj5" fmla="val 237236"/>
                  <a:gd name="adj6" fmla="val 17300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Inicio del programa</a:t>
                </a:r>
                <a:endParaRPr lang="es-MX" sz="1400" i="1" dirty="0"/>
              </a:p>
            </p:txBody>
          </p:sp>
          <p:sp>
            <p:nvSpPr>
              <p:cNvPr id="12" name="Globo: línea doblada con barra de énfasis 11">
                <a:extLst>
                  <a:ext uri="{FF2B5EF4-FFF2-40B4-BE49-F238E27FC236}">
                    <a16:creationId xmlns:a16="http://schemas.microsoft.com/office/drawing/2014/main" id="{2AC3E9FF-2F90-FCE6-2030-BE97F3E3638D}"/>
                  </a:ext>
                </a:extLst>
              </p:cNvPr>
              <p:cNvSpPr/>
              <p:nvPr/>
            </p:nvSpPr>
            <p:spPr>
              <a:xfrm>
                <a:off x="10425489" y="830996"/>
                <a:ext cx="1519590" cy="731521"/>
              </a:xfrm>
              <a:prstGeom prst="accentCallout2">
                <a:avLst>
                  <a:gd name="adj1" fmla="val 51542"/>
                  <a:gd name="adj2" fmla="val -6308"/>
                  <a:gd name="adj3" fmla="val 112920"/>
                  <a:gd name="adj4" fmla="val -44626"/>
                  <a:gd name="adj5" fmla="val 240177"/>
                  <a:gd name="adj6" fmla="val -76893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Paro del programa</a:t>
                </a:r>
                <a:endParaRPr lang="es-MX" sz="1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03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</a:t>
            </a:r>
          </a:p>
          <a:p>
            <a:pPr marL="457200" indent="-457200">
              <a:buFont typeface="+mj-lt"/>
              <a:buAutoNum type="arabicPeriod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279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 los elementos que componen la plataforma Scratch para Arduino y el funcionamiento de sus bloques de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381562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es un bloque de control?</a:t>
            </a:r>
          </a:p>
          <a:p>
            <a:r>
              <a:rPr lang="es-MX" dirty="0"/>
              <a:t>¿Para qué se utiliza?</a:t>
            </a:r>
          </a:p>
          <a:p>
            <a:r>
              <a:rPr lang="es-MX" dirty="0"/>
              <a:t>¿Qué tipos de instrucciones podemos utilizar?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es Scratch?: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https://www.youtube.com/watch?v=rtQinc0qnC8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4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FCEE-B880-54F6-A6DD-52E1FE44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Scratch para Arduino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659F1-C1C5-7843-0B51-B3428A3F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S4A es una modificación de Scratch que permite programar la plataforma de hardware libre Arduino de una forma sencilla e intuitiva.</a:t>
            </a:r>
          </a:p>
          <a:p>
            <a:endParaRPr lang="es-MX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132B67A-01BA-0DAC-280E-E0450C9E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35" y="2879309"/>
            <a:ext cx="3616130" cy="2195977"/>
          </a:xfrm>
          <a:prstGeom prst="rect">
            <a:avLst/>
          </a:prstGeom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ABE7E6A2-9E0F-EB73-4BB7-6FA9CE35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7" y="3227799"/>
            <a:ext cx="2277706" cy="149900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BC967F6-3C6F-1DDA-181A-BEE96EDB2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47" y="2879309"/>
            <a:ext cx="2196000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139A3-3D46-AC1A-8F2A-7ECBFD90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32221-C3F2-87AA-D283-27E6EC84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software S4A nos permite programar la tarjeta Arduino de una manera más fácil, ya que con la ayuda de bloques se forma el programa que se comunicará con la tarjeta, y en base a éste, se realizará una tarea específica.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789803F-E24A-1B7D-9A0A-2888C063E2F0}"/>
              </a:ext>
            </a:extLst>
          </p:cNvPr>
          <p:cNvGrpSpPr/>
          <p:nvPr/>
        </p:nvGrpSpPr>
        <p:grpSpPr>
          <a:xfrm>
            <a:off x="3927613" y="2474716"/>
            <a:ext cx="3626017" cy="4065310"/>
            <a:chOff x="2520755" y="830997"/>
            <a:chExt cx="5147944" cy="577161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28EEAE4-313C-E1F6-1094-AAD7AB4E15FD}"/>
                </a:ext>
              </a:extLst>
            </p:cNvPr>
            <p:cNvGrpSpPr/>
            <p:nvPr/>
          </p:nvGrpSpPr>
          <p:grpSpPr>
            <a:xfrm>
              <a:off x="2520755" y="4283098"/>
              <a:ext cx="5147944" cy="2319518"/>
              <a:chOff x="551073" y="1282872"/>
              <a:chExt cx="9569442" cy="4720187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8870A45A-C3C2-06ED-D5D4-F4EB398680F6}"/>
                  </a:ext>
                </a:extLst>
              </p:cNvPr>
              <p:cNvGrpSpPr/>
              <p:nvPr/>
            </p:nvGrpSpPr>
            <p:grpSpPr>
              <a:xfrm>
                <a:off x="551073" y="1853903"/>
                <a:ext cx="8668528" cy="3578118"/>
                <a:chOff x="551073" y="1853903"/>
                <a:chExt cx="8668528" cy="3578118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690C5AD7-ADA5-BC86-C747-2569364D9C74}"/>
                    </a:ext>
                  </a:extLst>
                </p:cNvPr>
                <p:cNvSpPr txBox="1"/>
                <p:nvPr/>
              </p:nvSpPr>
              <p:spPr>
                <a:xfrm rot="17543357">
                  <a:off x="-750633" y="3155609"/>
                  <a:ext cx="3578118" cy="974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>
                      <a:latin typeface="Arial Rounded MT Bold" panose="020F0704030504030204" pitchFamily="34" charset="0"/>
                    </a:rPr>
                    <a:t>Sensores</a:t>
                  </a:r>
                </a:p>
              </p:txBody>
            </p:sp>
            <p:pic>
              <p:nvPicPr>
                <p:cNvPr id="13" name="Gráfico 12" descr="Flecha: recto">
                  <a:extLst>
                    <a:ext uri="{FF2B5EF4-FFF2-40B4-BE49-F238E27FC236}">
                      <a16:creationId xmlns:a16="http://schemas.microsoft.com/office/drawing/2014/main" id="{293BC11B-6162-2368-EF6E-7942B3E42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520650" y="318963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Latido">
                  <a:extLst>
                    <a:ext uri="{FF2B5EF4-FFF2-40B4-BE49-F238E27FC236}">
                      <a16:creationId xmlns:a16="http://schemas.microsoft.com/office/drawing/2014/main" id="{921FF98C-93BA-D113-D4E7-31DBDC41E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7695" y="3047580"/>
                  <a:ext cx="1190934" cy="1190934"/>
                </a:xfrm>
                <a:prstGeom prst="rect">
                  <a:avLst/>
                </a:prstGeom>
              </p:spPr>
            </p:pic>
            <p:pic>
              <p:nvPicPr>
                <p:cNvPr id="15" name="Gráfico 14" descr="Flecha: recto">
                  <a:extLst>
                    <a:ext uri="{FF2B5EF4-FFF2-40B4-BE49-F238E27FC236}">
                      <a16:creationId xmlns:a16="http://schemas.microsoft.com/office/drawing/2014/main" id="{92799229-8715-03E6-AD99-9ACB90410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971274" y="31857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AAE65F1F-108A-8360-42E6-A2566E8A6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463805">
                  <a:off x="4361705" y="2421725"/>
                  <a:ext cx="3070321" cy="2442481"/>
                </a:xfrm>
                <a:prstGeom prst="rect">
                  <a:avLst/>
                </a:prstGeom>
              </p:spPr>
            </p:pic>
            <p:pic>
              <p:nvPicPr>
                <p:cNvPr id="17" name="Gráfico 16" descr="Flecha: recto">
                  <a:extLst>
                    <a:ext uri="{FF2B5EF4-FFF2-40B4-BE49-F238E27FC236}">
                      <a16:creationId xmlns:a16="http://schemas.microsoft.com/office/drawing/2014/main" id="{3519D87E-0AEF-50BE-B695-305922161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941624" y="31857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áfico 17" descr="Latido">
                  <a:extLst>
                    <a:ext uri="{FF2B5EF4-FFF2-40B4-BE49-F238E27FC236}">
                      <a16:creationId xmlns:a16="http://schemas.microsoft.com/office/drawing/2014/main" id="{7341FA97-78E3-753A-54E4-DE4168B36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8667" y="3047500"/>
                  <a:ext cx="1190934" cy="1190934"/>
                </a:xfrm>
                <a:prstGeom prst="rect">
                  <a:avLst/>
                </a:prstGeom>
              </p:spPr>
            </p:pic>
          </p:grp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425A6AE-D191-3932-6977-533363D6E61B}"/>
                  </a:ext>
                </a:extLst>
              </p:cNvPr>
              <p:cNvSpPr txBox="1"/>
              <p:nvPr/>
            </p:nvSpPr>
            <p:spPr>
              <a:xfrm rot="17543357">
                <a:off x="7232455" y="3114999"/>
                <a:ext cx="4720187" cy="1055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000" dirty="0">
                    <a:latin typeface="Arial Rounded MT Bold" panose="020F0704030504030204" pitchFamily="34" charset="0"/>
                  </a:rPr>
                  <a:t>Actuadores</a:t>
                </a:r>
              </a:p>
            </p:txBody>
          </p:sp>
        </p:grp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60F3076-62FE-1D52-02B5-95D07DDCA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562" y="830997"/>
              <a:ext cx="1880037" cy="1237289"/>
            </a:xfrm>
            <a:prstGeom prst="rect">
              <a:avLst/>
            </a:prstGeom>
          </p:spPr>
        </p:pic>
        <p:pic>
          <p:nvPicPr>
            <p:cNvPr id="7" name="Gráfico 6" descr="Flecha: recto">
              <a:extLst>
                <a:ext uri="{FF2B5EF4-FFF2-40B4-BE49-F238E27FC236}">
                  <a16:creationId xmlns:a16="http://schemas.microsoft.com/office/drawing/2014/main" id="{6E44AE38-BA8B-03EF-BF5B-32208F25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174580" y="2214592"/>
              <a:ext cx="540000" cy="540000"/>
            </a:xfrm>
            <a:prstGeom prst="rect">
              <a:avLst/>
            </a:prstGeom>
          </p:spPr>
        </p:pic>
        <p:pic>
          <p:nvPicPr>
            <p:cNvPr id="8" name="Imagen 7" descr="Imagen que contiene captura de pantalla&#10;&#10;Descripción generada con confianza alta">
              <a:extLst>
                <a:ext uri="{FF2B5EF4-FFF2-40B4-BE49-F238E27FC236}">
                  <a16:creationId xmlns:a16="http://schemas.microsoft.com/office/drawing/2014/main" id="{2937C9DA-EE57-9E2A-D80F-0506744F8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353" y="2899283"/>
              <a:ext cx="1564453" cy="950049"/>
            </a:xfrm>
            <a:prstGeom prst="rect">
              <a:avLst/>
            </a:prstGeom>
          </p:spPr>
        </p:pic>
        <p:pic>
          <p:nvPicPr>
            <p:cNvPr id="9" name="Gráfico 8" descr="Flecha: recto">
              <a:extLst>
                <a:ext uri="{FF2B5EF4-FFF2-40B4-BE49-F238E27FC236}">
                  <a16:creationId xmlns:a16="http://schemas.microsoft.com/office/drawing/2014/main" id="{095D4BFE-5A24-F208-08A2-0D17E101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199794" y="399402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16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9F1DF-891F-8818-748E-B00B548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Plataforma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2E8799-BBAB-9505-31D4-3684B0796F68}"/>
              </a:ext>
            </a:extLst>
          </p:cNvPr>
          <p:cNvGrpSpPr/>
          <p:nvPr/>
        </p:nvGrpSpPr>
        <p:grpSpPr>
          <a:xfrm>
            <a:off x="540000" y="806825"/>
            <a:ext cx="9917188" cy="5661179"/>
            <a:chOff x="540000" y="806825"/>
            <a:chExt cx="9917188" cy="566117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C8C756A-362D-1EF6-4B71-C44D49D4BE2F}"/>
                </a:ext>
              </a:extLst>
            </p:cNvPr>
            <p:cNvGrpSpPr/>
            <p:nvPr/>
          </p:nvGrpSpPr>
          <p:grpSpPr>
            <a:xfrm>
              <a:off x="2093391" y="806825"/>
              <a:ext cx="8363797" cy="5002306"/>
              <a:chOff x="1734352" y="830997"/>
              <a:chExt cx="8363797" cy="5002306"/>
            </a:xfrm>
          </p:grpSpPr>
          <p:pic>
            <p:nvPicPr>
              <p:cNvPr id="4" name="Imagen 3" descr="Imagen que contiene captura de pantalla&#10;&#10;Descripción generada con confianza muy alta">
                <a:extLst>
                  <a:ext uri="{FF2B5EF4-FFF2-40B4-BE49-F238E27FC236}">
                    <a16:creationId xmlns:a16="http://schemas.microsoft.com/office/drawing/2014/main" id="{7B449F07-4DAD-1C49-2977-2C02B5CB0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4352" y="830997"/>
                <a:ext cx="8363797" cy="5002306"/>
              </a:xfrm>
              <a:prstGeom prst="rect">
                <a:avLst/>
              </a:prstGeom>
            </p:spPr>
          </p:pic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F2E718A-42C1-8134-C315-8689DB9708DD}"/>
                  </a:ext>
                </a:extLst>
              </p:cNvPr>
              <p:cNvSpPr/>
              <p:nvPr/>
            </p:nvSpPr>
            <p:spPr>
              <a:xfrm>
                <a:off x="1734353" y="830997"/>
                <a:ext cx="1299304" cy="500230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4EDB365-3D47-5BF4-CFE4-15879DEB226B}"/>
                  </a:ext>
                </a:extLst>
              </p:cNvPr>
              <p:cNvSpPr/>
              <p:nvPr/>
            </p:nvSpPr>
            <p:spPr>
              <a:xfrm>
                <a:off x="3108959" y="830997"/>
                <a:ext cx="4087906" cy="500230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1D9E643-73BF-3EC7-A945-345205949E24}"/>
                  </a:ext>
                </a:extLst>
              </p:cNvPr>
              <p:cNvSpPr/>
              <p:nvPr/>
            </p:nvSpPr>
            <p:spPr>
              <a:xfrm>
                <a:off x="7272167" y="830997"/>
                <a:ext cx="2825982" cy="259800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5D618F1E-2EF7-D012-C81E-624465F1EE3C}"/>
                </a:ext>
              </a:extLst>
            </p:cNvPr>
            <p:cNvSpPr/>
            <p:nvPr/>
          </p:nvSpPr>
          <p:spPr>
            <a:xfrm>
              <a:off x="540000" y="6121102"/>
              <a:ext cx="1118795" cy="344244"/>
            </a:xfrm>
            <a:prstGeom prst="accentCallout2">
              <a:avLst>
                <a:gd name="adj1" fmla="val 48601"/>
                <a:gd name="adj2" fmla="val 106961"/>
                <a:gd name="adj3" fmla="val -76786"/>
                <a:gd name="adj4" fmla="val 152609"/>
                <a:gd name="adj5" fmla="val -720116"/>
                <a:gd name="adj6" fmla="val 2080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Bloques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86C38EEC-7C6E-E173-E75F-C33B2FCF2EB0}"/>
                </a:ext>
              </a:extLst>
            </p:cNvPr>
            <p:cNvSpPr/>
            <p:nvPr/>
          </p:nvSpPr>
          <p:spPr>
            <a:xfrm>
              <a:off x="2478297" y="6123760"/>
              <a:ext cx="2721558" cy="344244"/>
            </a:xfrm>
            <a:prstGeom prst="accentCallout2">
              <a:avLst>
                <a:gd name="adj1" fmla="val 48601"/>
                <a:gd name="adj2" fmla="val 106961"/>
                <a:gd name="adj3" fmla="val -108036"/>
                <a:gd name="adj4" fmla="val 120987"/>
                <a:gd name="adj5" fmla="val -813866"/>
                <a:gd name="adj6" fmla="val 13021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Área de programación</a:t>
              </a:r>
            </a:p>
          </p:txBody>
        </p:sp>
        <p:sp>
          <p:nvSpPr>
            <p:cNvPr id="10" name="Globo: línea doblada con barra de énfasis 9">
              <a:extLst>
                <a:ext uri="{FF2B5EF4-FFF2-40B4-BE49-F238E27FC236}">
                  <a16:creationId xmlns:a16="http://schemas.microsoft.com/office/drawing/2014/main" id="{5E873C20-78D1-C0D8-8F17-65787DAE0BC2}"/>
                </a:ext>
              </a:extLst>
            </p:cNvPr>
            <p:cNvSpPr/>
            <p:nvPr/>
          </p:nvSpPr>
          <p:spPr>
            <a:xfrm>
              <a:off x="6275289" y="6121102"/>
              <a:ext cx="2721558" cy="344244"/>
            </a:xfrm>
            <a:prstGeom prst="accentCallout2">
              <a:avLst>
                <a:gd name="adj1" fmla="val 48601"/>
                <a:gd name="adj2" fmla="val 106961"/>
                <a:gd name="adj3" fmla="val -108036"/>
                <a:gd name="adj4" fmla="val 120987"/>
                <a:gd name="adj5" fmla="val -1263867"/>
                <a:gd name="adj6" fmla="val 76459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de sensores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B613-B6D3-0716-A13D-CBFEFDF5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Secciones de bloques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7C61C-3825-017E-5128-45A92FE6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Movimiento.</a:t>
            </a:r>
          </a:p>
          <a:p>
            <a:pPr marL="0" indent="0">
              <a:buNone/>
            </a:pPr>
            <a:r>
              <a:rPr lang="es-MX" dirty="0"/>
              <a:t>Leer y activar pines.</a:t>
            </a:r>
          </a:p>
          <a:p>
            <a:r>
              <a:rPr lang="es-MX" b="1" dirty="0"/>
              <a:t>Control.</a:t>
            </a:r>
          </a:p>
          <a:p>
            <a:pPr marL="0" indent="0">
              <a:buNone/>
            </a:pPr>
            <a:r>
              <a:rPr lang="es-MX" dirty="0"/>
              <a:t>Estructuras para controlar la secuencia de instrucciones.</a:t>
            </a:r>
          </a:p>
          <a:p>
            <a:r>
              <a:rPr lang="es-MX" dirty="0">
                <a:solidFill>
                  <a:srgbClr val="FF0000"/>
                </a:solidFill>
              </a:rPr>
              <a:t>Apariencia.</a:t>
            </a:r>
          </a:p>
          <a:p>
            <a:r>
              <a:rPr lang="es-MX" dirty="0">
                <a:solidFill>
                  <a:srgbClr val="FF0000"/>
                </a:solidFill>
              </a:rPr>
              <a:t>Sensores.</a:t>
            </a:r>
          </a:p>
          <a:p>
            <a:pPr marL="0" indent="0">
              <a:buNone/>
            </a:pPr>
            <a:r>
              <a:rPr lang="es-MX" dirty="0"/>
              <a:t>Interacción con computadora (teclado, mouse, aplicaciones).</a:t>
            </a:r>
          </a:p>
          <a:p>
            <a:r>
              <a:rPr lang="es-MX" dirty="0">
                <a:solidFill>
                  <a:srgbClr val="FF0000"/>
                </a:solidFill>
              </a:rPr>
              <a:t>Sonido.</a:t>
            </a:r>
          </a:p>
          <a:p>
            <a:pPr marL="0" indent="0">
              <a:buNone/>
            </a:pPr>
            <a:r>
              <a:rPr lang="es-MX" dirty="0"/>
              <a:t>Generar sonidos a través de la bocina de la computadora.</a:t>
            </a:r>
          </a:p>
          <a:p>
            <a:r>
              <a:rPr lang="es-MX" b="1" dirty="0"/>
              <a:t>Operadores.</a:t>
            </a:r>
          </a:p>
          <a:p>
            <a:pPr marL="0" indent="0">
              <a:buNone/>
            </a:pPr>
            <a:r>
              <a:rPr lang="es-MX" dirty="0"/>
              <a:t>Operaciones aritméticas y comparación de valores.</a:t>
            </a:r>
          </a:p>
          <a:p>
            <a:r>
              <a:rPr lang="es-MX" dirty="0">
                <a:solidFill>
                  <a:srgbClr val="FF0000"/>
                </a:solidFill>
              </a:rPr>
              <a:t>Lápiz.</a:t>
            </a:r>
          </a:p>
          <a:p>
            <a:r>
              <a:rPr lang="es-MX" b="1" dirty="0"/>
              <a:t>Variables.</a:t>
            </a:r>
          </a:p>
          <a:p>
            <a:pPr marL="0" indent="0">
              <a:buNone/>
            </a:pPr>
            <a:r>
              <a:rPr lang="es-MX" dirty="0"/>
              <a:t>Creación de variables para guardar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2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1875-8C21-78A7-8EBF-5CD5C85F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movimiento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A35CFAF-B2B4-64DF-F21B-711348A8AFD5}"/>
              </a:ext>
            </a:extLst>
          </p:cNvPr>
          <p:cNvGrpSpPr/>
          <p:nvPr/>
        </p:nvGrpSpPr>
        <p:grpSpPr>
          <a:xfrm>
            <a:off x="215918" y="1506684"/>
            <a:ext cx="11436082" cy="3844632"/>
            <a:chOff x="156983" y="1571700"/>
            <a:chExt cx="11436082" cy="384463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041976C-A10F-D18D-8C82-B02478C8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9" y="1571700"/>
              <a:ext cx="3221053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5867FE6-3E9E-AC61-B49B-6DEB1556FA7F}"/>
                </a:ext>
              </a:extLst>
            </p:cNvPr>
            <p:cNvSpPr txBox="1"/>
            <p:nvPr/>
          </p:nvSpPr>
          <p:spPr>
            <a:xfrm>
              <a:off x="3412482" y="1582423"/>
              <a:ext cx="50908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Guarda el valor del sensor (en un rango 0 – 1023).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B53D12-168E-6A65-C243-25C70671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9" y="2147026"/>
              <a:ext cx="3732708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38BDABB-3AA1-4808-33CF-5242CE215DFE}"/>
                </a:ext>
              </a:extLst>
            </p:cNvPr>
            <p:cNvSpPr txBox="1"/>
            <p:nvPr/>
          </p:nvSpPr>
          <p:spPr>
            <a:xfrm>
              <a:off x="3924137" y="2157749"/>
              <a:ext cx="7610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Es verdadero o se activa cuando existe tensión en un pin determinado (5 V).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965F096A-430F-0676-D312-B6E12C71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9" y="2722352"/>
              <a:ext cx="20304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972508A-944E-15B5-4A33-1E17E7D06898}"/>
                </a:ext>
              </a:extLst>
            </p:cNvPr>
            <p:cNvSpPr txBox="1"/>
            <p:nvPr/>
          </p:nvSpPr>
          <p:spPr>
            <a:xfrm>
              <a:off x="2221829" y="2733075"/>
              <a:ext cx="4976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Aplica tensión o activa un determinado pin (5 V).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07D0116-23F6-FBF5-A1D9-E20B1FC2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3297678"/>
              <a:ext cx="19008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5B88B25-BE9B-1BAD-372F-D89B849378A5}"/>
                </a:ext>
              </a:extLst>
            </p:cNvPr>
            <p:cNvSpPr txBox="1"/>
            <p:nvPr/>
          </p:nvSpPr>
          <p:spPr>
            <a:xfrm>
              <a:off x="2057783" y="3308401"/>
              <a:ext cx="5292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Quita tensión o desactiva un determinado pin (0 V). 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45EC0A7-625E-F60E-CF82-16CD36DB1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3862281"/>
              <a:ext cx="2262221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033946B-1B06-F10B-D641-E5306CD37675}"/>
                </a:ext>
              </a:extLst>
            </p:cNvPr>
            <p:cNvSpPr txBox="1"/>
            <p:nvPr/>
          </p:nvSpPr>
          <p:spPr>
            <a:xfrm>
              <a:off x="2419204" y="3873004"/>
              <a:ext cx="4573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Emite una señal </a:t>
              </a:r>
              <a:r>
                <a:rPr lang="es-MX" sz="1600" dirty="0" err="1">
                  <a:latin typeface="Arial Rounded MT Bold" panose="020F0704030504030204" pitchFamily="34" charset="0"/>
                </a:rPr>
                <a:t>PWM</a:t>
              </a:r>
              <a:r>
                <a:rPr lang="es-MX" sz="1600" dirty="0">
                  <a:latin typeface="Arial Rounded MT Bold" panose="020F0704030504030204" pitchFamily="34" charset="0"/>
                </a:rPr>
                <a:t> a un determinado pin. 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1CB0EFB-10A6-5658-9099-EC8200CF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4459053"/>
              <a:ext cx="2694127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EBD2CE4-0AB6-670B-BDAF-E4569CFA1528}"/>
                </a:ext>
              </a:extLst>
            </p:cNvPr>
            <p:cNvSpPr txBox="1"/>
            <p:nvPr/>
          </p:nvSpPr>
          <p:spPr>
            <a:xfrm>
              <a:off x="2851110" y="4469776"/>
              <a:ext cx="7966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Emite una señal </a:t>
              </a:r>
              <a:r>
                <a:rPr lang="es-MX" sz="1600" dirty="0" err="1">
                  <a:latin typeface="Arial Rounded MT Bold" panose="020F0704030504030204" pitchFamily="34" charset="0"/>
                </a:rPr>
                <a:t>PWM</a:t>
              </a:r>
              <a:r>
                <a:rPr lang="es-MX" sz="1600" dirty="0">
                  <a:latin typeface="Arial Rounded MT Bold" panose="020F0704030504030204" pitchFamily="34" charset="0"/>
                </a:rPr>
                <a:t> para que el eje de un servomotor gire en sentido horario.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AE0BEBB-DD25-BA20-ACDD-2E3B4F0F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83" y="5056332"/>
              <a:ext cx="21168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6155B98-DF2E-B019-683E-F4E8F61A169C}"/>
                </a:ext>
              </a:extLst>
            </p:cNvPr>
            <p:cNvSpPr txBox="1"/>
            <p:nvPr/>
          </p:nvSpPr>
          <p:spPr>
            <a:xfrm>
              <a:off x="2273783" y="5067055"/>
              <a:ext cx="931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Arial Rounded MT Bold" panose="020F0704030504030204" pitchFamily="34" charset="0"/>
                </a:rPr>
                <a:t>Emite una señal </a:t>
              </a:r>
              <a:r>
                <a:rPr lang="es-MX" sz="1600" dirty="0" err="1">
                  <a:latin typeface="Arial Rounded MT Bold" panose="020F0704030504030204" pitchFamily="34" charset="0"/>
                </a:rPr>
                <a:t>PWM</a:t>
              </a:r>
              <a:r>
                <a:rPr lang="es-MX" sz="1600" dirty="0">
                  <a:latin typeface="Arial Rounded MT Bold" panose="020F0704030504030204" pitchFamily="34" charset="0"/>
                </a:rPr>
                <a:t> para que el eje de un servomotor se coloque en determinada posición.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125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716</Words>
  <Application>Microsoft Office PowerPoint</Application>
  <PresentationFormat>Panorámica</PresentationFormat>
  <Paragraphs>88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Trebuchet MS</vt:lpstr>
      <vt:lpstr>Tema de Office</vt:lpstr>
      <vt:lpstr>PLATAFORMA SCRATCH PARA ARDUINO</vt:lpstr>
      <vt:lpstr>Contenido </vt:lpstr>
      <vt:lpstr>Aprendizaje </vt:lpstr>
      <vt:lpstr>Introducción </vt:lpstr>
      <vt:lpstr>Scratch para Arduino </vt:lpstr>
      <vt:lpstr>Funcionamiento </vt:lpstr>
      <vt:lpstr>Plataforma </vt:lpstr>
      <vt:lpstr>Secciones de bloques </vt:lpstr>
      <vt:lpstr>Sección movimiento</vt:lpstr>
      <vt:lpstr>Sección control</vt:lpstr>
      <vt:lpstr>Sección operadores</vt:lpstr>
      <vt:lpstr>Sección variables</vt:lpstr>
      <vt:lpstr>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141</cp:revision>
  <dcterms:created xsi:type="dcterms:W3CDTF">2017-08-15T18:33:09Z</dcterms:created>
  <dcterms:modified xsi:type="dcterms:W3CDTF">2022-08-23T21:43:42Z</dcterms:modified>
</cp:coreProperties>
</file>