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4" r:id="rId8"/>
    <p:sldId id="269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6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394491"/>
            <a:ext cx="4775075" cy="1630907"/>
          </a:xfrm>
        </p:spPr>
        <p:txBody>
          <a:bodyPr>
            <a:normAutofit/>
          </a:bodyPr>
          <a:lstStyle/>
          <a:p>
            <a:pPr fontAlgn="base"/>
            <a:r>
              <a:rPr lang="en-US" sz="2000" b="1" i="0" dirty="0">
                <a:effectLst/>
                <a:latin typeface="zeitung"/>
              </a:rPr>
              <a:t>Campus Recruitment</a:t>
            </a:r>
            <a:br>
              <a:rPr lang="en-US" sz="2000" b="1" i="0" dirty="0">
                <a:effectLst/>
                <a:latin typeface="zeitung"/>
              </a:rPr>
            </a:br>
            <a:r>
              <a:rPr lang="en-US" sz="2000" b="1" i="0" dirty="0">
                <a:effectLst/>
                <a:latin typeface="Inter"/>
              </a:rPr>
              <a:t>Academic and Employability Factors </a:t>
            </a:r>
            <a:r>
              <a:rPr lang="en-US" sz="2000" b="1" dirty="0">
                <a:latin typeface="Inter"/>
              </a:rPr>
              <a:t>I</a:t>
            </a:r>
            <a:r>
              <a:rPr lang="en-US" sz="2000" b="1" i="0" dirty="0">
                <a:effectLst/>
                <a:latin typeface="Inter"/>
              </a:rPr>
              <a:t>nfluencing Placement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E8152-8D69-470C-AAA5-A11EE6B4F201}"/>
              </a:ext>
            </a:extLst>
          </p:cNvPr>
          <p:cNvSpPr txBox="1">
            <a:spLocks/>
          </p:cNvSpPr>
          <p:nvPr/>
        </p:nvSpPr>
        <p:spPr>
          <a:xfrm>
            <a:off x="6033792" y="3471720"/>
            <a:ext cx="4775075" cy="1107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fontAlgn="base"/>
            <a:r>
              <a:rPr lang="en-US" sz="2000" b="1" dirty="0">
                <a:latin typeface="zeitung"/>
              </a:rPr>
              <a:t>Felicia p</a:t>
            </a:r>
            <a:endParaRPr lang="en-US" sz="2000" b="1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0B89-14CB-42DE-B340-B5076CF1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3025" y="6044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UNDERSTANDING</a:t>
            </a:r>
            <a:endParaRPr lang="en-ID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F1310-B26A-499B-AD27-3AC4142C13BF}"/>
              </a:ext>
            </a:extLst>
          </p:cNvPr>
          <p:cNvSpPr txBox="1"/>
          <p:nvPr/>
        </p:nvSpPr>
        <p:spPr>
          <a:xfrm>
            <a:off x="1057275" y="1804644"/>
            <a:ext cx="10277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Campus Recruitment</a:t>
            </a:r>
          </a:p>
          <a:p>
            <a:pPr algn="l" fontAlgn="base"/>
            <a:r>
              <a:rPr lang="en-US" b="1" i="0" dirty="0">
                <a:effectLst/>
                <a:latin typeface="Inter"/>
              </a:rPr>
              <a:t>Academic and Employability Factors </a:t>
            </a:r>
            <a:r>
              <a:rPr lang="en-US" b="1" dirty="0">
                <a:latin typeface="Inter"/>
              </a:rPr>
              <a:t>I</a:t>
            </a:r>
            <a:r>
              <a:rPr lang="en-US" b="1" i="0" dirty="0">
                <a:effectLst/>
                <a:latin typeface="Inter"/>
              </a:rPr>
              <a:t>nfluencing Placement</a:t>
            </a:r>
          </a:p>
          <a:p>
            <a:pPr algn="l"/>
            <a:endParaRPr lang="en-ID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ssc_p</a:t>
            </a:r>
            <a:r>
              <a:rPr lang="en-ID" dirty="0">
                <a:latin typeface="Inter"/>
              </a:rPr>
              <a:t> =</a:t>
            </a:r>
            <a:r>
              <a:rPr lang="en-ID" b="0" i="0" dirty="0">
                <a:effectLst/>
                <a:latin typeface="Inter"/>
              </a:rPr>
              <a:t> 10th Grade percentage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dirty="0"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ssc_b</a:t>
            </a:r>
            <a:r>
              <a:rPr lang="en-ID" b="0" i="0" dirty="0">
                <a:effectLst/>
                <a:latin typeface="Inter"/>
              </a:rPr>
              <a:t> = 10th Grade 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hsc_p</a:t>
            </a:r>
            <a:r>
              <a:rPr lang="en-ID" b="0" i="0" dirty="0">
                <a:effectLst/>
                <a:latin typeface="Inter"/>
              </a:rPr>
              <a:t> = 12th Grade percentage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hsc_b</a:t>
            </a:r>
            <a:r>
              <a:rPr lang="en-ID" dirty="0">
                <a:latin typeface="Inter"/>
              </a:rPr>
              <a:t> =</a:t>
            </a:r>
            <a:r>
              <a:rPr lang="en-ID" b="0" i="0" dirty="0">
                <a:effectLst/>
                <a:latin typeface="Inter"/>
              </a:rPr>
              <a:t> 12th Grade 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hsc_s</a:t>
            </a:r>
            <a:r>
              <a:rPr lang="en-ID" dirty="0">
                <a:latin typeface="Inter"/>
              </a:rPr>
              <a:t> =</a:t>
            </a:r>
            <a:r>
              <a:rPr lang="en-ID" b="0" i="0" dirty="0">
                <a:effectLst/>
                <a:latin typeface="Inter"/>
              </a:rPr>
              <a:t> Higher secondary stream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degree_p</a:t>
            </a:r>
            <a:r>
              <a:rPr lang="en-ID" dirty="0">
                <a:latin typeface="Inter"/>
              </a:rPr>
              <a:t> =</a:t>
            </a:r>
            <a:r>
              <a:rPr lang="en-ID" b="0" i="0" dirty="0">
                <a:effectLst/>
                <a:latin typeface="Inter"/>
              </a:rPr>
              <a:t> Undergraduate percentage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degree_t</a:t>
            </a:r>
            <a:r>
              <a:rPr lang="en-ID" dirty="0">
                <a:latin typeface="Inter"/>
              </a:rPr>
              <a:t> =</a:t>
            </a:r>
            <a:r>
              <a:rPr lang="en-ID" b="0" i="0" dirty="0">
                <a:effectLst/>
                <a:latin typeface="Inter"/>
              </a:rPr>
              <a:t> Undergraduate degree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workex</a:t>
            </a:r>
            <a:r>
              <a:rPr lang="en-ID" dirty="0">
                <a:latin typeface="Inter"/>
              </a:rPr>
              <a:t> =</a:t>
            </a:r>
            <a:r>
              <a:rPr lang="en-ID" b="0" i="0" dirty="0">
                <a:effectLst/>
                <a:latin typeface="Inter"/>
              </a:rPr>
              <a:t> Work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etest_p</a:t>
            </a:r>
            <a:r>
              <a:rPr lang="en-ID" b="0" i="0" dirty="0">
                <a:effectLst/>
                <a:latin typeface="Inter"/>
              </a:rPr>
              <a:t> = Placement test percentage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/>
              </a:rPr>
              <a:t> Specialisation = MBA specialisation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dirty="0"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Mba_p</a:t>
            </a:r>
            <a:r>
              <a:rPr lang="en-ID" b="0" i="0" dirty="0">
                <a:effectLst/>
                <a:latin typeface="Inter"/>
              </a:rPr>
              <a:t> = MBA percentage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dirty="0">
                <a:latin typeface="Inter"/>
              </a:rPr>
              <a:t> S</a:t>
            </a:r>
            <a:r>
              <a:rPr lang="en-ID" b="0" i="0" dirty="0">
                <a:effectLst/>
                <a:latin typeface="Inter"/>
              </a:rPr>
              <a:t>tatus = Hiring status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214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0962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0A207-8C4D-40F9-B37A-7687E3F5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1" t="35833" r="624" b="11805"/>
          <a:stretch/>
        </p:blipFill>
        <p:spPr>
          <a:xfrm>
            <a:off x="428625" y="2038350"/>
            <a:ext cx="113538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20E0-106A-4A27-8EE9-0E752D0B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813" y="175508"/>
            <a:ext cx="6657975" cy="1085037"/>
          </a:xfrm>
        </p:spPr>
        <p:txBody>
          <a:bodyPr>
            <a:normAutofit/>
          </a:bodyPr>
          <a:lstStyle/>
          <a:p>
            <a:r>
              <a:rPr lang="en-US" sz="2800" dirty="0"/>
              <a:t>DATA VISUALIZATION</a:t>
            </a:r>
            <a:endParaRPr lang="en-ID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D1A913-6ACB-41ED-AE7A-74AFAD6C1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60" y="1166294"/>
            <a:ext cx="2397720" cy="23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DB1D07E-EECF-4147-A715-A18703D5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38" y="3727171"/>
            <a:ext cx="5012524" cy="257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2D5246-DA9A-4682-8CDE-9081C0A39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81" y="3727171"/>
            <a:ext cx="2921219" cy="258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208598A-FB35-4040-BAAF-978DB714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30" y="1166294"/>
            <a:ext cx="2851564" cy="23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AD23D1A-454E-4709-B7CD-98C5CC50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15" y="1166294"/>
            <a:ext cx="2591685" cy="238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2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FCB1F13-17BD-4369-B9C7-FFA298F35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68185"/>
            <a:ext cx="2835959" cy="262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F235579-95A4-4A78-BFB8-3348D18540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20" y="626597"/>
            <a:ext cx="2835959" cy="262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9E6DAF9-C837-48E6-9AAE-C9BF22D3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755" y="600842"/>
            <a:ext cx="2835960" cy="262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3200F918-1BBA-4158-93AA-C918C46C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07" y="3444374"/>
            <a:ext cx="3037231" cy="279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3A379F74-ABDC-4832-B8B2-9BEEF148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458292"/>
            <a:ext cx="5524500" cy="28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99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8131F4-283F-4576-84B6-1533E0A17304}"/>
              </a:ext>
            </a:extLst>
          </p:cNvPr>
          <p:cNvSpPr txBox="1"/>
          <p:nvPr/>
        </p:nvSpPr>
        <p:spPr>
          <a:xfrm>
            <a:off x="9686925" y="2274838"/>
            <a:ext cx="2028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Columns</a:t>
            </a:r>
          </a:p>
          <a:p>
            <a:endParaRPr lang="en-US" dirty="0"/>
          </a:p>
          <a:p>
            <a:r>
              <a:rPr lang="en-US" dirty="0"/>
              <a:t>The features are not highly correlated each other.</a:t>
            </a:r>
          </a:p>
          <a:p>
            <a:endParaRPr lang="en-US" dirty="0"/>
          </a:p>
          <a:p>
            <a:r>
              <a:rPr lang="en-US" dirty="0"/>
              <a:t>Target variable = ‘Status’</a:t>
            </a:r>
            <a:endParaRPr lang="en-ID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25F2DE-EA63-4800-A355-176977D05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609599"/>
            <a:ext cx="8748712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94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4C39-AA18-44B3-94A7-5372DE1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75" y="2507933"/>
            <a:ext cx="3114675" cy="52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KNN Test Accuracy</a:t>
            </a:r>
            <a:endParaRPr lang="en-ID" sz="16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D3C41D-AC50-4700-BF56-552337CBF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190625"/>
            <a:ext cx="58483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00F56-A4E5-433C-9E2A-09CC38C6D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9" t="45833" r="61953" b="35555"/>
          <a:stretch/>
        </p:blipFill>
        <p:spPr>
          <a:xfrm>
            <a:off x="6746333" y="3033713"/>
            <a:ext cx="4874167" cy="16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2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4C39-AA18-44B3-94A7-5372DE1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216944"/>
            <a:ext cx="3810000" cy="52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Random Forest Test Accuracy</a:t>
            </a:r>
            <a:endParaRPr lang="en-ID" sz="16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107E43-DAE2-4135-A3F4-75F2C077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907256"/>
            <a:ext cx="5827509" cy="504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16B51-ACF9-44E9-B1D1-E94100FA6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1" t="41944" r="61875" b="38889"/>
          <a:stretch/>
        </p:blipFill>
        <p:spPr>
          <a:xfrm>
            <a:off x="6696075" y="2742724"/>
            <a:ext cx="5016342" cy="167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2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D305-B543-48BC-A2CE-D04D17C1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050" y="2743200"/>
            <a:ext cx="10058400" cy="1371600"/>
          </a:xfrm>
        </p:spPr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6832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{51B2CE1E-D057-4985-9744-F262AEF6ED88}tf78438558_win32</Template>
  <TotalTime>287</TotalTime>
  <Words>137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Garamond</vt:lpstr>
      <vt:lpstr>Inter</vt:lpstr>
      <vt:lpstr>zeitung</vt:lpstr>
      <vt:lpstr>SavonVTI</vt:lpstr>
      <vt:lpstr>Campus Recruitment Academic and Employability Factors Influencing Placement</vt:lpstr>
      <vt:lpstr>DATA UNDERSTANDING</vt:lpstr>
      <vt:lpstr>DATA OVERVIEW</vt:lpstr>
      <vt:lpstr>DATA VISUALIZATION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TUNING</dc:title>
  <dc:creator>Felicia Purnomo</dc:creator>
  <cp:lastModifiedBy>Felicia Purnomo</cp:lastModifiedBy>
  <cp:revision>4</cp:revision>
  <dcterms:created xsi:type="dcterms:W3CDTF">2021-11-25T14:25:22Z</dcterms:created>
  <dcterms:modified xsi:type="dcterms:W3CDTF">2021-11-27T05:58:42Z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