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2" r:id="rId5"/>
    <p:sldId id="261" r:id="rId6"/>
    <p:sldId id="265" r:id="rId7"/>
    <p:sldId id="266" r:id="rId8"/>
    <p:sldId id="267" r:id="rId9"/>
    <p:sldId id="269" r:id="rId10"/>
    <p:sldId id="270" r:id="rId11"/>
    <p:sldId id="268" r:id="rId12"/>
    <p:sldId id="271" r:id="rId13"/>
    <p:sldId id="273" r:id="rId14"/>
    <p:sldId id="258" r:id="rId15"/>
    <p:sldId id="260" r:id="rId16"/>
    <p:sldId id="274"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5" autoAdjust="0"/>
    <p:restoredTop sz="94660"/>
  </p:normalViewPr>
  <p:slideViewPr>
    <p:cSldViewPr snapToGrid="0">
      <p:cViewPr varScale="1">
        <p:scale>
          <a:sx n="70" d="100"/>
          <a:sy n="70" d="100"/>
        </p:scale>
        <p:origin x="7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08C91E-2C95-40C5-9656-17B2EB4B295F}"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BA7CDA0E-1578-4991-BEE1-94F6E711C892}" type="slidenum">
              <a:rPr lang="en-US" smtClean="0"/>
              <a:t>‹#›</a:t>
            </a:fld>
            <a:endParaRPr lang="en-US"/>
          </a:p>
        </p:txBody>
      </p:sp>
    </p:spTree>
    <p:extLst>
      <p:ext uri="{BB962C8B-B14F-4D97-AF65-F5344CB8AC3E}">
        <p14:creationId xmlns:p14="http://schemas.microsoft.com/office/powerpoint/2010/main" val="2222902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08C91E-2C95-40C5-9656-17B2EB4B295F}"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BA7CDA0E-1578-4991-BEE1-94F6E711C892}" type="slidenum">
              <a:rPr lang="en-US" smtClean="0"/>
              <a:t>‹#›</a:t>
            </a:fld>
            <a:endParaRPr lang="en-US"/>
          </a:p>
        </p:txBody>
      </p:sp>
    </p:spTree>
    <p:extLst>
      <p:ext uri="{BB962C8B-B14F-4D97-AF65-F5344CB8AC3E}">
        <p14:creationId xmlns:p14="http://schemas.microsoft.com/office/powerpoint/2010/main" val="4215158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08C91E-2C95-40C5-9656-17B2EB4B295F}"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BA7CDA0E-1578-4991-BEE1-94F6E711C892}" type="slidenum">
              <a:rPr lang="en-US" smtClean="0"/>
              <a:t>‹#›</a:t>
            </a:fld>
            <a:endParaRPr lang="en-US"/>
          </a:p>
        </p:txBody>
      </p:sp>
    </p:spTree>
    <p:extLst>
      <p:ext uri="{BB962C8B-B14F-4D97-AF65-F5344CB8AC3E}">
        <p14:creationId xmlns:p14="http://schemas.microsoft.com/office/powerpoint/2010/main" val="2623421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08C91E-2C95-40C5-9656-17B2EB4B295F}"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A7CDA0E-1578-4991-BEE1-94F6E711C892}"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951704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08C91E-2C95-40C5-9656-17B2EB4B295F}"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A7CDA0E-1578-4991-BEE1-94F6E711C892}" type="slidenum">
              <a:rPr lang="en-US" smtClean="0"/>
              <a:t>‹#›</a:t>
            </a:fld>
            <a:endParaRPr lang="en-US"/>
          </a:p>
        </p:txBody>
      </p:sp>
    </p:spTree>
    <p:extLst>
      <p:ext uri="{BB962C8B-B14F-4D97-AF65-F5344CB8AC3E}">
        <p14:creationId xmlns:p14="http://schemas.microsoft.com/office/powerpoint/2010/main" val="3041323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08C91E-2C95-40C5-9656-17B2EB4B295F}" type="datetimeFigureOut">
              <a:rPr lang="en-US" smtClean="0"/>
              <a:t>12/29/2021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7CDA0E-1578-4991-BEE1-94F6E711C892}" type="slidenum">
              <a:rPr lang="en-US" smtClean="0"/>
              <a:t>‹#›</a:t>
            </a:fld>
            <a:endParaRPr lang="en-US"/>
          </a:p>
        </p:txBody>
      </p:sp>
    </p:spTree>
    <p:extLst>
      <p:ext uri="{BB962C8B-B14F-4D97-AF65-F5344CB8AC3E}">
        <p14:creationId xmlns:p14="http://schemas.microsoft.com/office/powerpoint/2010/main" val="1344304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08C91E-2C95-40C5-9656-17B2EB4B295F}" type="datetimeFigureOut">
              <a:rPr lang="en-US" smtClean="0"/>
              <a:t>12/29/2021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7CDA0E-1578-4991-BEE1-94F6E711C892}" type="slidenum">
              <a:rPr lang="en-US" smtClean="0"/>
              <a:t>‹#›</a:t>
            </a:fld>
            <a:endParaRPr lang="en-US"/>
          </a:p>
        </p:txBody>
      </p:sp>
    </p:spTree>
    <p:extLst>
      <p:ext uri="{BB962C8B-B14F-4D97-AF65-F5344CB8AC3E}">
        <p14:creationId xmlns:p14="http://schemas.microsoft.com/office/powerpoint/2010/main" val="2214424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08C91E-2C95-40C5-9656-17B2EB4B295F}"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CDA0E-1578-4991-BEE1-94F6E711C892}" type="slidenum">
              <a:rPr lang="en-US" smtClean="0"/>
              <a:t>‹#›</a:t>
            </a:fld>
            <a:endParaRPr lang="en-US"/>
          </a:p>
        </p:txBody>
      </p:sp>
    </p:spTree>
    <p:extLst>
      <p:ext uri="{BB962C8B-B14F-4D97-AF65-F5344CB8AC3E}">
        <p14:creationId xmlns:p14="http://schemas.microsoft.com/office/powerpoint/2010/main" val="2480400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A08C91E-2C95-40C5-9656-17B2EB4B295F}" type="datetimeFigureOut">
              <a:rPr lang="en-US" smtClean="0"/>
              <a:t>12/29/2021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A7CDA0E-1578-4991-BEE1-94F6E711C892}" type="slidenum">
              <a:rPr lang="en-US" smtClean="0"/>
              <a:t>‹#›</a:t>
            </a:fld>
            <a:endParaRPr lang="en-US"/>
          </a:p>
        </p:txBody>
      </p:sp>
    </p:spTree>
    <p:extLst>
      <p:ext uri="{BB962C8B-B14F-4D97-AF65-F5344CB8AC3E}">
        <p14:creationId xmlns:p14="http://schemas.microsoft.com/office/powerpoint/2010/main" val="2374970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08C91E-2C95-40C5-9656-17B2EB4B295F}"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CDA0E-1578-4991-BEE1-94F6E711C892}" type="slidenum">
              <a:rPr lang="en-US" smtClean="0"/>
              <a:t>‹#›</a:t>
            </a:fld>
            <a:endParaRPr lang="en-US"/>
          </a:p>
        </p:txBody>
      </p:sp>
    </p:spTree>
    <p:extLst>
      <p:ext uri="{BB962C8B-B14F-4D97-AF65-F5344CB8AC3E}">
        <p14:creationId xmlns:p14="http://schemas.microsoft.com/office/powerpoint/2010/main" val="1724330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08C91E-2C95-40C5-9656-17B2EB4B295F}"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BA7CDA0E-1578-4991-BEE1-94F6E711C892}" type="slidenum">
              <a:rPr lang="en-US" smtClean="0"/>
              <a:t>‹#›</a:t>
            </a:fld>
            <a:endParaRPr lang="en-US"/>
          </a:p>
        </p:txBody>
      </p:sp>
    </p:spTree>
    <p:extLst>
      <p:ext uri="{BB962C8B-B14F-4D97-AF65-F5344CB8AC3E}">
        <p14:creationId xmlns:p14="http://schemas.microsoft.com/office/powerpoint/2010/main" val="3449710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08C91E-2C95-40C5-9656-17B2EB4B295F}"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CDA0E-1578-4991-BEE1-94F6E711C892}" type="slidenum">
              <a:rPr lang="en-US" smtClean="0"/>
              <a:t>‹#›</a:t>
            </a:fld>
            <a:endParaRPr lang="en-US"/>
          </a:p>
        </p:txBody>
      </p:sp>
    </p:spTree>
    <p:extLst>
      <p:ext uri="{BB962C8B-B14F-4D97-AF65-F5344CB8AC3E}">
        <p14:creationId xmlns:p14="http://schemas.microsoft.com/office/powerpoint/2010/main" val="2120653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08C91E-2C95-40C5-9656-17B2EB4B295F}" type="datetimeFigureOut">
              <a:rPr lang="en-US" smtClean="0"/>
              <a:t>12/29/2021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7CDA0E-1578-4991-BEE1-94F6E711C892}" type="slidenum">
              <a:rPr lang="en-US" smtClean="0"/>
              <a:t>‹#›</a:t>
            </a:fld>
            <a:endParaRPr lang="en-US"/>
          </a:p>
        </p:txBody>
      </p:sp>
    </p:spTree>
    <p:extLst>
      <p:ext uri="{BB962C8B-B14F-4D97-AF65-F5344CB8AC3E}">
        <p14:creationId xmlns:p14="http://schemas.microsoft.com/office/powerpoint/2010/main" val="3767356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08C91E-2C95-40C5-9656-17B2EB4B295F}" type="datetimeFigureOut">
              <a:rPr lang="en-US" smtClean="0"/>
              <a:t>12/29/2021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7CDA0E-1578-4991-BEE1-94F6E711C892}" type="slidenum">
              <a:rPr lang="en-US" smtClean="0"/>
              <a:t>‹#›</a:t>
            </a:fld>
            <a:endParaRPr lang="en-US"/>
          </a:p>
        </p:txBody>
      </p:sp>
    </p:spTree>
    <p:extLst>
      <p:ext uri="{BB962C8B-B14F-4D97-AF65-F5344CB8AC3E}">
        <p14:creationId xmlns:p14="http://schemas.microsoft.com/office/powerpoint/2010/main" val="3787621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A08C91E-2C95-40C5-9656-17B2EB4B295F}" type="datetimeFigureOut">
              <a:rPr lang="en-US" smtClean="0"/>
              <a:t>12/29/2021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7CDA0E-1578-4991-BEE1-94F6E711C892}" type="slidenum">
              <a:rPr lang="en-US" smtClean="0"/>
              <a:t>‹#›</a:t>
            </a:fld>
            <a:endParaRPr lang="en-US"/>
          </a:p>
        </p:txBody>
      </p:sp>
    </p:spTree>
    <p:extLst>
      <p:ext uri="{BB962C8B-B14F-4D97-AF65-F5344CB8AC3E}">
        <p14:creationId xmlns:p14="http://schemas.microsoft.com/office/powerpoint/2010/main" val="3671126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08C91E-2C95-40C5-9656-17B2EB4B295F}"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CDA0E-1578-4991-BEE1-94F6E711C892}" type="slidenum">
              <a:rPr lang="en-US" smtClean="0"/>
              <a:t>‹#›</a:t>
            </a:fld>
            <a:endParaRPr lang="en-US"/>
          </a:p>
        </p:txBody>
      </p:sp>
    </p:spTree>
    <p:extLst>
      <p:ext uri="{BB962C8B-B14F-4D97-AF65-F5344CB8AC3E}">
        <p14:creationId xmlns:p14="http://schemas.microsoft.com/office/powerpoint/2010/main" val="1788810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08C91E-2C95-40C5-9656-17B2EB4B295F}"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CDA0E-1578-4991-BEE1-94F6E711C892}" type="slidenum">
              <a:rPr lang="en-US" smtClean="0"/>
              <a:t>‹#›</a:t>
            </a:fld>
            <a:endParaRPr lang="en-US"/>
          </a:p>
        </p:txBody>
      </p:sp>
    </p:spTree>
    <p:extLst>
      <p:ext uri="{BB962C8B-B14F-4D97-AF65-F5344CB8AC3E}">
        <p14:creationId xmlns:p14="http://schemas.microsoft.com/office/powerpoint/2010/main" val="217458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A08C91E-2C95-40C5-9656-17B2EB4B295F}" type="datetimeFigureOut">
              <a:rPr lang="en-US" smtClean="0"/>
              <a:t>12/29/2021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A7CDA0E-1578-4991-BEE1-94F6E711C892}" type="slidenum">
              <a:rPr lang="en-US" smtClean="0"/>
              <a:t>‹#›</a:t>
            </a:fld>
            <a:endParaRPr lang="en-US"/>
          </a:p>
        </p:txBody>
      </p:sp>
    </p:spTree>
    <p:extLst>
      <p:ext uri="{BB962C8B-B14F-4D97-AF65-F5344CB8AC3E}">
        <p14:creationId xmlns:p14="http://schemas.microsoft.com/office/powerpoint/2010/main" val="2500402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3D2AD-4750-4CE3-BB6B-316C6F7590CD}"/>
              </a:ext>
            </a:extLst>
          </p:cNvPr>
          <p:cNvSpPr>
            <a:spLocks noGrp="1"/>
          </p:cNvSpPr>
          <p:nvPr>
            <p:ph type="ctrTitle"/>
          </p:nvPr>
        </p:nvSpPr>
        <p:spPr>
          <a:xfrm>
            <a:off x="680322" y="1433014"/>
            <a:ext cx="10620024" cy="3022709"/>
          </a:xfrm>
        </p:spPr>
        <p:txBody>
          <a:bodyPr/>
          <a:lstStyle/>
          <a:p>
            <a:pPr algn="ctr">
              <a:lnSpc>
                <a:spcPct val="100000"/>
              </a:lnSpc>
            </a:pPr>
            <a:r>
              <a:rPr lang="en-US" sz="3200" b="1" dirty="0"/>
              <a:t>Exploring Generative Adversarial Networks(GANs)</a:t>
            </a:r>
            <a:br>
              <a:rPr lang="en-US" sz="3200" b="1" dirty="0"/>
            </a:br>
            <a:br>
              <a:rPr lang="en-US" sz="3200" b="1" dirty="0"/>
            </a:br>
            <a:r>
              <a:rPr lang="en-US" sz="2400" dirty="0"/>
              <a:t>CSE4019 - IMAGE PROCESSING</a:t>
            </a:r>
            <a:br>
              <a:rPr lang="en-US" sz="2400" dirty="0"/>
            </a:br>
            <a:br>
              <a:rPr lang="en-US" sz="2400" dirty="0"/>
            </a:br>
            <a:r>
              <a:rPr lang="en-US" sz="2400" dirty="0"/>
              <a:t>J-component </a:t>
            </a:r>
            <a:br>
              <a:rPr lang="en-US" sz="2400" dirty="0"/>
            </a:br>
            <a:br>
              <a:rPr lang="en-US" sz="2400" dirty="0"/>
            </a:br>
            <a:r>
              <a:rPr lang="en-US" sz="2400" dirty="0"/>
              <a:t>Guided By:</a:t>
            </a:r>
            <a:br>
              <a:rPr lang="en-US" sz="2400" dirty="0"/>
            </a:br>
            <a:r>
              <a:rPr lang="en-US" sz="2400" dirty="0"/>
              <a:t>Dr. S. Geetha</a:t>
            </a:r>
          </a:p>
        </p:txBody>
      </p:sp>
      <p:sp>
        <p:nvSpPr>
          <p:cNvPr id="3" name="Subtitle 2">
            <a:extLst>
              <a:ext uri="{FF2B5EF4-FFF2-40B4-BE49-F238E27FC236}">
                <a16:creationId xmlns:a16="http://schemas.microsoft.com/office/drawing/2014/main" id="{E4335F97-DAE5-4BE7-A321-27B7793E6C9E}"/>
              </a:ext>
            </a:extLst>
          </p:cNvPr>
          <p:cNvSpPr>
            <a:spLocks noGrp="1"/>
          </p:cNvSpPr>
          <p:nvPr>
            <p:ph type="subTitle" idx="1"/>
          </p:nvPr>
        </p:nvSpPr>
        <p:spPr>
          <a:xfrm>
            <a:off x="1294471" y="4831306"/>
            <a:ext cx="9146066" cy="1562939"/>
          </a:xfrm>
        </p:spPr>
        <p:txBody>
          <a:bodyPr>
            <a:normAutofit lnSpcReduction="10000"/>
          </a:bodyPr>
          <a:lstStyle/>
          <a:p>
            <a:pPr algn="ctr"/>
            <a:r>
              <a:rPr lang="en-US" dirty="0"/>
              <a:t>By</a:t>
            </a:r>
          </a:p>
          <a:p>
            <a:pPr algn="ctr"/>
            <a:r>
              <a:rPr lang="en-US" dirty="0"/>
              <a:t>19BCE1215 – Felicia Sharon</a:t>
            </a:r>
          </a:p>
          <a:p>
            <a:pPr algn="ctr"/>
            <a:r>
              <a:rPr lang="it-IT" dirty="0"/>
              <a:t>19BCE1508 - Rupali Tripathi</a:t>
            </a:r>
          </a:p>
          <a:p>
            <a:pPr algn="ctr"/>
            <a:r>
              <a:rPr lang="it-IT" dirty="0"/>
              <a:t>19BCE1532 - Hima Rani Mathews</a:t>
            </a:r>
          </a:p>
          <a:p>
            <a:pPr algn="ctr"/>
            <a:endParaRPr lang="en-US" dirty="0"/>
          </a:p>
        </p:txBody>
      </p:sp>
    </p:spTree>
    <p:extLst>
      <p:ext uri="{BB962C8B-B14F-4D97-AF65-F5344CB8AC3E}">
        <p14:creationId xmlns:p14="http://schemas.microsoft.com/office/powerpoint/2010/main" val="863232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BE93C-FBB2-49F2-A824-27625506C20A}"/>
              </a:ext>
            </a:extLst>
          </p:cNvPr>
          <p:cNvSpPr>
            <a:spLocks noGrp="1"/>
          </p:cNvSpPr>
          <p:nvPr>
            <p:ph type="title"/>
          </p:nvPr>
        </p:nvSpPr>
        <p:spPr/>
        <p:txBody>
          <a:bodyPr/>
          <a:lstStyle/>
          <a:p>
            <a:r>
              <a:rPr lang="en-US" dirty="0"/>
              <a:t>Stage 1 results</a:t>
            </a:r>
          </a:p>
        </p:txBody>
      </p:sp>
      <p:pic>
        <p:nvPicPr>
          <p:cNvPr id="4103" name="Picture 7">
            <a:extLst>
              <a:ext uri="{FF2B5EF4-FFF2-40B4-BE49-F238E27FC236}">
                <a16:creationId xmlns:a16="http://schemas.microsoft.com/office/drawing/2014/main" id="{E0B622FB-46F4-4D43-B2C7-444FCEACB4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594" y="2766055"/>
            <a:ext cx="3483200" cy="2322133"/>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a:extLst>
              <a:ext uri="{FF2B5EF4-FFF2-40B4-BE49-F238E27FC236}">
                <a16:creationId xmlns:a16="http://schemas.microsoft.com/office/drawing/2014/main" id="{D8D56EA4-DC73-466E-A665-F41360979D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6960" y="2555521"/>
            <a:ext cx="41148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4107" name="Picture 11">
            <a:extLst>
              <a:ext uri="{FF2B5EF4-FFF2-40B4-BE49-F238E27FC236}">
                <a16:creationId xmlns:a16="http://schemas.microsoft.com/office/drawing/2014/main" id="{3A88C2E6-FED7-4704-BA3B-46232D3C76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8926" y="2555521"/>
            <a:ext cx="41148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4109" name="Picture 13">
            <a:extLst>
              <a:ext uri="{FF2B5EF4-FFF2-40B4-BE49-F238E27FC236}">
                <a16:creationId xmlns:a16="http://schemas.microsoft.com/office/drawing/2014/main" id="{BCFF843B-A864-42E4-A4A2-A1F6472364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0600" y="2555521"/>
            <a:ext cx="41148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071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ADB10-908B-475E-B679-8B3148AEA75A}"/>
              </a:ext>
            </a:extLst>
          </p:cNvPr>
          <p:cNvSpPr>
            <a:spLocks noGrp="1"/>
          </p:cNvSpPr>
          <p:nvPr>
            <p:ph type="title"/>
          </p:nvPr>
        </p:nvSpPr>
        <p:spPr/>
        <p:txBody>
          <a:bodyPr/>
          <a:lstStyle/>
          <a:p>
            <a:r>
              <a:rPr lang="en-US" dirty="0"/>
              <a:t>2. Solving class imbalance using SGAN</a:t>
            </a:r>
          </a:p>
        </p:txBody>
      </p:sp>
      <p:sp>
        <p:nvSpPr>
          <p:cNvPr id="3" name="Content Placeholder 2">
            <a:extLst>
              <a:ext uri="{FF2B5EF4-FFF2-40B4-BE49-F238E27FC236}">
                <a16:creationId xmlns:a16="http://schemas.microsoft.com/office/drawing/2014/main" id="{817361AB-B7CF-4B6B-9B6C-7FAE9273DF30}"/>
              </a:ext>
            </a:extLst>
          </p:cNvPr>
          <p:cNvSpPr>
            <a:spLocks noGrp="1"/>
          </p:cNvSpPr>
          <p:nvPr>
            <p:ph idx="1"/>
          </p:nvPr>
        </p:nvSpPr>
        <p:spPr>
          <a:xfrm>
            <a:off x="585566" y="2222951"/>
            <a:ext cx="10515600" cy="4486275"/>
          </a:xfrm>
        </p:spPr>
        <p:txBody>
          <a:bodyPr/>
          <a:lstStyle/>
          <a:p>
            <a:pPr algn="just"/>
            <a:r>
              <a:rPr lang="en-US" dirty="0">
                <a:latin typeface="Times New Roman" panose="02020603050405020304" pitchFamily="18" charset="0"/>
                <a:cs typeface="Times New Roman" panose="02020603050405020304" pitchFamily="18" charset="0"/>
              </a:rPr>
              <a:t>Load the dataset Fashion-</a:t>
            </a:r>
            <a:r>
              <a:rPr lang="en-US" dirty="0" err="1">
                <a:latin typeface="Times New Roman" panose="02020603050405020304" pitchFamily="18" charset="0"/>
                <a:cs typeface="Times New Roman" panose="02020603050405020304" pitchFamily="18" charset="0"/>
              </a:rPr>
              <a:t>mnist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Since Fashion-</a:t>
            </a:r>
            <a:r>
              <a:rPr lang="en-US" dirty="0" err="1">
                <a:latin typeface="Times New Roman" panose="02020603050405020304" pitchFamily="18" charset="0"/>
                <a:cs typeface="Times New Roman" panose="02020603050405020304" pitchFamily="18" charset="0"/>
              </a:rPr>
              <a:t>mnist</a:t>
            </a:r>
            <a:r>
              <a:rPr lang="en-US" dirty="0">
                <a:latin typeface="Times New Roman" panose="02020603050405020304" pitchFamily="18" charset="0"/>
                <a:cs typeface="Times New Roman" panose="02020603050405020304" pitchFamily="18" charset="0"/>
              </a:rPr>
              <a:t> is a balanced dataset with each class having 7000 records, they will be manually made imbalanced by removing some samples</a:t>
            </a:r>
          </a:p>
          <a:p>
            <a:pPr algn="just"/>
            <a:r>
              <a:rPr lang="en-US" dirty="0">
                <a:latin typeface="Times New Roman" panose="02020603050405020304" pitchFamily="18" charset="0"/>
                <a:cs typeface="Times New Roman" panose="02020603050405020304" pitchFamily="18" charset="0"/>
              </a:rPr>
              <a:t>Build a KNN model on the imbalanced dataset</a:t>
            </a:r>
          </a:p>
          <a:p>
            <a:pPr algn="just"/>
            <a:r>
              <a:rPr lang="en-US" dirty="0">
                <a:latin typeface="Times New Roman" panose="02020603050405020304" pitchFamily="18" charset="0"/>
                <a:cs typeface="Times New Roman" panose="02020603050405020304" pitchFamily="18" charset="0"/>
              </a:rPr>
              <a:t>The SGAN model is built and the generated image samples are added based on the KNN model criteria</a:t>
            </a:r>
          </a:p>
          <a:p>
            <a:pPr algn="just"/>
            <a:r>
              <a:rPr lang="en-US" dirty="0">
                <a:latin typeface="Times New Roman" panose="02020603050405020304" pitchFamily="18" charset="0"/>
                <a:cs typeface="Times New Roman" panose="02020603050405020304" pitchFamily="18" charset="0"/>
              </a:rPr>
              <a:t>After the dataset is made balanced, decision tree model is built on it and the accuracy is found</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46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29E43-3379-4DAE-A9C9-A023ADCBC85C}"/>
              </a:ext>
            </a:extLst>
          </p:cNvPr>
          <p:cNvSpPr>
            <a:spLocks noGrp="1"/>
          </p:cNvSpPr>
          <p:nvPr>
            <p:ph type="title"/>
          </p:nvPr>
        </p:nvSpPr>
        <p:spPr/>
        <p:txBody>
          <a:bodyPr/>
          <a:lstStyle/>
          <a:p>
            <a:r>
              <a:rPr lang="en-US" dirty="0"/>
              <a:t>3. Solving class imbalance using SMOTE</a:t>
            </a:r>
          </a:p>
        </p:txBody>
      </p:sp>
      <p:sp>
        <p:nvSpPr>
          <p:cNvPr id="3" name="Content Placeholder 2">
            <a:extLst>
              <a:ext uri="{FF2B5EF4-FFF2-40B4-BE49-F238E27FC236}">
                <a16:creationId xmlns:a16="http://schemas.microsoft.com/office/drawing/2014/main" id="{9FBF8C77-9196-4DED-A073-C11CA78DB8F7}"/>
              </a:ext>
            </a:extLst>
          </p:cNvPr>
          <p:cNvSpPr>
            <a:spLocks noGrp="1"/>
          </p:cNvSpPr>
          <p:nvPr>
            <p:ph idx="1"/>
          </p:nvPr>
        </p:nvSpPr>
        <p:spPr>
          <a:xfrm>
            <a:off x="680321" y="2371725"/>
            <a:ext cx="10515600" cy="4486275"/>
          </a:xfrm>
        </p:spPr>
        <p:txBody>
          <a:bodyPr/>
          <a:lstStyle/>
          <a:p>
            <a:pPr algn="just"/>
            <a:r>
              <a:rPr lang="en-US" dirty="0">
                <a:latin typeface="Times New Roman" panose="02020603050405020304" pitchFamily="18" charset="0"/>
                <a:cs typeface="Times New Roman" panose="02020603050405020304" pitchFamily="18" charset="0"/>
              </a:rPr>
              <a:t>The same pre-processing procedure is followed as with SGAN</a:t>
            </a:r>
          </a:p>
          <a:p>
            <a:pPr algn="just"/>
            <a:r>
              <a:rPr lang="en-US" dirty="0">
                <a:latin typeface="Times New Roman" panose="02020603050405020304" pitchFamily="18" charset="0"/>
                <a:cs typeface="Times New Roman" panose="02020603050405020304" pitchFamily="18" charset="0"/>
              </a:rPr>
              <a:t>SMOTE is used to make the imbalanced dataset into a balanced dataset</a:t>
            </a:r>
          </a:p>
          <a:p>
            <a:pPr algn="just"/>
            <a:r>
              <a:rPr lang="en-US" dirty="0">
                <a:latin typeface="Times New Roman" panose="02020603050405020304" pitchFamily="18" charset="0"/>
                <a:cs typeface="Times New Roman" panose="02020603050405020304" pitchFamily="18" charset="0"/>
              </a:rPr>
              <a:t>After the dataset is made balanced, decision tree model is built on it and the accuracy is found</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1804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6BE76-DBC6-48A2-920A-2733CEF920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7F71ED-D9C7-462E-B9F6-1083204551C0}"/>
              </a:ext>
            </a:extLst>
          </p:cNvPr>
          <p:cNvSpPr>
            <a:spLocks noGrp="1"/>
          </p:cNvSpPr>
          <p:nvPr>
            <p:ph idx="1"/>
          </p:nvPr>
        </p:nvSpPr>
        <p:spPr/>
        <p:txBody>
          <a:bodyPr/>
          <a:lstStyle/>
          <a:p>
            <a:r>
              <a:rPr lang="en-US" dirty="0"/>
              <a:t>Imbalanced Fashion dataset</a:t>
            </a:r>
          </a:p>
          <a:p>
            <a:endParaRPr lang="en-US" dirty="0"/>
          </a:p>
          <a:p>
            <a:endParaRPr lang="en-US" dirty="0"/>
          </a:p>
          <a:p>
            <a:endParaRPr lang="en-US" dirty="0"/>
          </a:p>
          <a:p>
            <a:endParaRPr lang="en-US" dirty="0"/>
          </a:p>
          <a:p>
            <a:endParaRPr lang="en-US" dirty="0"/>
          </a:p>
          <a:p>
            <a:r>
              <a:rPr lang="en-US" dirty="0"/>
              <a:t>Balanced Fashion dataset</a:t>
            </a:r>
          </a:p>
          <a:p>
            <a:endParaRPr lang="en-US" dirty="0"/>
          </a:p>
        </p:txBody>
      </p:sp>
      <p:pic>
        <p:nvPicPr>
          <p:cNvPr id="5" name="Picture 4">
            <a:extLst>
              <a:ext uri="{FF2B5EF4-FFF2-40B4-BE49-F238E27FC236}">
                <a16:creationId xmlns:a16="http://schemas.microsoft.com/office/drawing/2014/main" id="{CC9BC06B-C825-4C39-957C-01A5277E0280}"/>
              </a:ext>
            </a:extLst>
          </p:cNvPr>
          <p:cNvPicPr>
            <a:picLocks noChangeAspect="1"/>
          </p:cNvPicPr>
          <p:nvPr/>
        </p:nvPicPr>
        <p:blipFill>
          <a:blip r:embed="rId2"/>
          <a:stretch>
            <a:fillRect/>
          </a:stretch>
        </p:blipFill>
        <p:spPr>
          <a:xfrm>
            <a:off x="5356887" y="403315"/>
            <a:ext cx="3186611" cy="2861702"/>
          </a:xfrm>
          <a:prstGeom prst="rect">
            <a:avLst/>
          </a:prstGeom>
        </p:spPr>
      </p:pic>
      <p:pic>
        <p:nvPicPr>
          <p:cNvPr id="7" name="Picture 6">
            <a:extLst>
              <a:ext uri="{FF2B5EF4-FFF2-40B4-BE49-F238E27FC236}">
                <a16:creationId xmlns:a16="http://schemas.microsoft.com/office/drawing/2014/main" id="{9282C1D2-1530-41DB-A2DE-088C5EAC63A3}"/>
              </a:ext>
            </a:extLst>
          </p:cNvPr>
          <p:cNvPicPr>
            <a:picLocks noChangeAspect="1"/>
          </p:cNvPicPr>
          <p:nvPr/>
        </p:nvPicPr>
        <p:blipFill>
          <a:blip r:embed="rId3"/>
          <a:stretch>
            <a:fillRect/>
          </a:stretch>
        </p:blipFill>
        <p:spPr>
          <a:xfrm>
            <a:off x="5356887" y="3429000"/>
            <a:ext cx="3186611" cy="3294894"/>
          </a:xfrm>
          <a:prstGeom prst="rect">
            <a:avLst/>
          </a:prstGeom>
        </p:spPr>
      </p:pic>
    </p:spTree>
    <p:extLst>
      <p:ext uri="{BB962C8B-B14F-4D97-AF65-F5344CB8AC3E}">
        <p14:creationId xmlns:p14="http://schemas.microsoft.com/office/powerpoint/2010/main" val="4287491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0E3ED-0736-4B6D-BD0C-A774CDB30A83}"/>
              </a:ext>
            </a:extLst>
          </p:cNvPr>
          <p:cNvSpPr>
            <a:spLocks noGrp="1"/>
          </p:cNvSpPr>
          <p:nvPr>
            <p:ph type="title"/>
          </p:nvPr>
        </p:nvSpPr>
        <p:spPr/>
        <p:txBody>
          <a:bodyPr/>
          <a:lstStyle/>
          <a:p>
            <a:r>
              <a:rPr lang="en-US" dirty="0"/>
              <a:t>Semi-supervised GAN</a:t>
            </a:r>
          </a:p>
        </p:txBody>
      </p:sp>
      <p:pic>
        <p:nvPicPr>
          <p:cNvPr id="5" name="Content Placeholder 4">
            <a:extLst>
              <a:ext uri="{FF2B5EF4-FFF2-40B4-BE49-F238E27FC236}">
                <a16:creationId xmlns:a16="http://schemas.microsoft.com/office/drawing/2014/main" id="{C66CB67D-7F64-4B44-A478-7F4825465B29}"/>
              </a:ext>
            </a:extLst>
          </p:cNvPr>
          <p:cNvPicPr>
            <a:picLocks noGrp="1" noChangeAspect="1"/>
          </p:cNvPicPr>
          <p:nvPr>
            <p:ph idx="1"/>
          </p:nvPr>
        </p:nvPicPr>
        <p:blipFill>
          <a:blip r:embed="rId2"/>
          <a:stretch>
            <a:fillRect/>
          </a:stretch>
        </p:blipFill>
        <p:spPr>
          <a:xfrm>
            <a:off x="2582178" y="2336800"/>
            <a:ext cx="5811620" cy="3598863"/>
          </a:xfrm>
        </p:spPr>
      </p:pic>
    </p:spTree>
    <p:extLst>
      <p:ext uri="{BB962C8B-B14F-4D97-AF65-F5344CB8AC3E}">
        <p14:creationId xmlns:p14="http://schemas.microsoft.com/office/powerpoint/2010/main" val="309763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054E-0985-414B-9023-63508F0AEC58}"/>
              </a:ext>
            </a:extLst>
          </p:cNvPr>
          <p:cNvSpPr>
            <a:spLocks noGrp="1"/>
          </p:cNvSpPr>
          <p:nvPr>
            <p:ph type="title"/>
          </p:nvPr>
        </p:nvSpPr>
        <p:spPr/>
        <p:txBody>
          <a:bodyPr/>
          <a:lstStyle/>
          <a:p>
            <a:r>
              <a:rPr lang="en-US" dirty="0"/>
              <a:t>SMOTE</a:t>
            </a:r>
          </a:p>
        </p:txBody>
      </p:sp>
      <p:pic>
        <p:nvPicPr>
          <p:cNvPr id="5" name="Content Placeholder 4">
            <a:extLst>
              <a:ext uri="{FF2B5EF4-FFF2-40B4-BE49-F238E27FC236}">
                <a16:creationId xmlns:a16="http://schemas.microsoft.com/office/drawing/2014/main" id="{7DED7A18-C25E-458E-97A6-BB1F73D28E28}"/>
              </a:ext>
            </a:extLst>
          </p:cNvPr>
          <p:cNvPicPr>
            <a:picLocks noGrp="1" noChangeAspect="1"/>
          </p:cNvPicPr>
          <p:nvPr>
            <p:ph idx="1"/>
          </p:nvPr>
        </p:nvPicPr>
        <p:blipFill>
          <a:blip r:embed="rId2"/>
          <a:stretch>
            <a:fillRect/>
          </a:stretch>
        </p:blipFill>
        <p:spPr>
          <a:xfrm>
            <a:off x="2073275" y="2750344"/>
            <a:ext cx="6829425" cy="2771775"/>
          </a:xfrm>
        </p:spPr>
      </p:pic>
    </p:spTree>
    <p:extLst>
      <p:ext uri="{BB962C8B-B14F-4D97-AF65-F5344CB8AC3E}">
        <p14:creationId xmlns:p14="http://schemas.microsoft.com/office/powerpoint/2010/main" val="3677782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47BE7-68B7-404D-B334-7A479C7D31EC}"/>
              </a:ext>
            </a:extLst>
          </p:cNvPr>
          <p:cNvSpPr>
            <a:spLocks noGrp="1"/>
          </p:cNvSpPr>
          <p:nvPr>
            <p:ph type="title"/>
          </p:nvPr>
        </p:nvSpPr>
        <p:spPr/>
        <p:txBody>
          <a:bodyPr/>
          <a:lstStyle/>
          <a:p>
            <a:r>
              <a:rPr lang="en-US" dirty="0"/>
              <a:t>Comparison of SGAN and SMOTE w.r.t Decision Tree classifier</a:t>
            </a:r>
          </a:p>
        </p:txBody>
      </p:sp>
      <p:sp>
        <p:nvSpPr>
          <p:cNvPr id="3" name="Content Placeholder 2">
            <a:extLst>
              <a:ext uri="{FF2B5EF4-FFF2-40B4-BE49-F238E27FC236}">
                <a16:creationId xmlns:a16="http://schemas.microsoft.com/office/drawing/2014/main" id="{66951266-6395-4392-8570-C2DB69C57987}"/>
              </a:ext>
            </a:extLst>
          </p:cNvPr>
          <p:cNvSpPr>
            <a:spLocks noGrp="1"/>
          </p:cNvSpPr>
          <p:nvPr>
            <p:ph idx="1"/>
          </p:nvPr>
        </p:nvSpPr>
        <p:spPr>
          <a:xfrm>
            <a:off x="680320" y="2336873"/>
            <a:ext cx="9613861" cy="3599316"/>
          </a:xfrm>
        </p:spPr>
        <p:txBody>
          <a:bodyPr/>
          <a:lstStyle/>
          <a:p>
            <a:r>
              <a:rPr lang="en-US" dirty="0"/>
              <a:t>SGAN</a:t>
            </a:r>
          </a:p>
          <a:p>
            <a:endParaRPr lang="en-US" dirty="0"/>
          </a:p>
          <a:p>
            <a:endParaRPr lang="en-US" dirty="0"/>
          </a:p>
          <a:p>
            <a:endParaRPr lang="en-US" dirty="0"/>
          </a:p>
          <a:p>
            <a:r>
              <a:rPr lang="en-US" dirty="0"/>
              <a:t>SMOTE</a:t>
            </a:r>
          </a:p>
        </p:txBody>
      </p:sp>
      <p:pic>
        <p:nvPicPr>
          <p:cNvPr id="5" name="Picture 4">
            <a:extLst>
              <a:ext uri="{FF2B5EF4-FFF2-40B4-BE49-F238E27FC236}">
                <a16:creationId xmlns:a16="http://schemas.microsoft.com/office/drawing/2014/main" id="{375FFFCC-4AD2-4AB4-B1C4-05D224E20E21}"/>
              </a:ext>
            </a:extLst>
          </p:cNvPr>
          <p:cNvPicPr>
            <a:picLocks noChangeAspect="1"/>
          </p:cNvPicPr>
          <p:nvPr/>
        </p:nvPicPr>
        <p:blipFill>
          <a:blip r:embed="rId2"/>
          <a:stretch>
            <a:fillRect/>
          </a:stretch>
        </p:blipFill>
        <p:spPr>
          <a:xfrm>
            <a:off x="3650065" y="2336873"/>
            <a:ext cx="6029992" cy="1331297"/>
          </a:xfrm>
          <a:prstGeom prst="rect">
            <a:avLst/>
          </a:prstGeom>
        </p:spPr>
      </p:pic>
      <p:pic>
        <p:nvPicPr>
          <p:cNvPr id="7" name="Picture 6">
            <a:extLst>
              <a:ext uri="{FF2B5EF4-FFF2-40B4-BE49-F238E27FC236}">
                <a16:creationId xmlns:a16="http://schemas.microsoft.com/office/drawing/2014/main" id="{2CC368C4-A1A7-441B-BE92-44ABDBCAC539}"/>
              </a:ext>
            </a:extLst>
          </p:cNvPr>
          <p:cNvPicPr>
            <a:picLocks noChangeAspect="1"/>
          </p:cNvPicPr>
          <p:nvPr/>
        </p:nvPicPr>
        <p:blipFill>
          <a:blip r:embed="rId3"/>
          <a:stretch>
            <a:fillRect/>
          </a:stretch>
        </p:blipFill>
        <p:spPr>
          <a:xfrm>
            <a:off x="3650065" y="4116379"/>
            <a:ext cx="6156891" cy="1206248"/>
          </a:xfrm>
          <a:prstGeom prst="rect">
            <a:avLst/>
          </a:prstGeom>
        </p:spPr>
      </p:pic>
    </p:spTree>
    <p:extLst>
      <p:ext uri="{BB962C8B-B14F-4D97-AF65-F5344CB8AC3E}">
        <p14:creationId xmlns:p14="http://schemas.microsoft.com/office/powerpoint/2010/main" val="4251218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168EC-8F9D-409F-BFF8-BD01A25DF7B9}"/>
              </a:ext>
            </a:extLst>
          </p:cNvPr>
          <p:cNvSpPr>
            <a:spLocks noGrp="1"/>
          </p:cNvSpPr>
          <p:nvPr>
            <p:ph type="title"/>
          </p:nvPr>
        </p:nvSpPr>
        <p:spPr>
          <a:xfrm>
            <a:off x="838200" y="3012790"/>
            <a:ext cx="10515600" cy="1325563"/>
          </a:xfrm>
        </p:spPr>
        <p:txBody>
          <a:bodyPr/>
          <a:lstStyle/>
          <a:p>
            <a:r>
              <a:rPr lang="en-US" dirty="0"/>
              <a:t>THANK YOU</a:t>
            </a:r>
          </a:p>
        </p:txBody>
      </p:sp>
      <p:sp>
        <p:nvSpPr>
          <p:cNvPr id="3" name="Content Placeholder 2">
            <a:extLst>
              <a:ext uri="{FF2B5EF4-FFF2-40B4-BE49-F238E27FC236}">
                <a16:creationId xmlns:a16="http://schemas.microsoft.com/office/drawing/2014/main" id="{65905D0D-7A84-431D-A18B-881CCCD2D1E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9284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ABA40-2D32-40D8-AF2B-5D7E4E66A161}"/>
              </a:ext>
            </a:extLst>
          </p:cNvPr>
          <p:cNvSpPr>
            <a:spLocks noGrp="1"/>
          </p:cNvSpPr>
          <p:nvPr>
            <p:ph type="title"/>
          </p:nvPr>
        </p:nvSpPr>
        <p:spPr/>
        <p:txBody>
          <a:bodyPr/>
          <a:lstStyle/>
          <a:p>
            <a:r>
              <a:rPr lang="en-US" dirty="0"/>
              <a:t>AIM</a:t>
            </a:r>
          </a:p>
        </p:txBody>
      </p:sp>
      <p:sp>
        <p:nvSpPr>
          <p:cNvPr id="3" name="Content Placeholder 2">
            <a:extLst>
              <a:ext uri="{FF2B5EF4-FFF2-40B4-BE49-F238E27FC236}">
                <a16:creationId xmlns:a16="http://schemas.microsoft.com/office/drawing/2014/main" id="{A7404A07-6C23-4DCD-8211-BA16EC83AD0A}"/>
              </a:ext>
            </a:extLst>
          </p:cNvPr>
          <p:cNvSpPr>
            <a:spLocks noGrp="1"/>
          </p:cNvSpPr>
          <p:nvPr>
            <p:ph idx="1"/>
          </p:nvPr>
        </p:nvSpPr>
        <p:spPr>
          <a:xfrm>
            <a:off x="680321" y="2153171"/>
            <a:ext cx="10515600" cy="4351338"/>
          </a:xfrm>
        </p:spPr>
        <p:txBody>
          <a:bodyPr>
            <a:normAutofit/>
          </a:bodyPr>
          <a:lstStyle/>
          <a:p>
            <a:pPr algn="just"/>
            <a:r>
              <a:rPr lang="en-US" dirty="0">
                <a:latin typeface="Times New Roman" panose="02020603050405020304" pitchFamily="18" charset="0"/>
                <a:cs typeface="Times New Roman" panose="02020603050405020304" pitchFamily="18" charset="0"/>
              </a:rPr>
              <a:t>In this project we will explore 2 types of GAN for 2 different types of applications. The first type of application is using </a:t>
            </a:r>
            <a:r>
              <a:rPr lang="en-US" dirty="0" err="1">
                <a:latin typeface="Times New Roman" panose="02020603050405020304" pitchFamily="18" charset="0"/>
                <a:cs typeface="Times New Roman" panose="02020603050405020304" pitchFamily="18" charset="0"/>
              </a:rPr>
              <a:t>StackGAN</a:t>
            </a:r>
            <a:r>
              <a:rPr lang="en-US" dirty="0">
                <a:latin typeface="Times New Roman" panose="02020603050405020304" pitchFamily="18" charset="0"/>
                <a:cs typeface="Times New Roman" panose="02020603050405020304" pitchFamily="18" charset="0"/>
              </a:rPr>
              <a:t> to generate 256×256 photo-realistic images conditioned on text descriptions. </a:t>
            </a:r>
          </a:p>
          <a:p>
            <a:pPr algn="just"/>
            <a:r>
              <a:rPr lang="en-US" dirty="0">
                <a:latin typeface="Times New Roman" panose="02020603050405020304" pitchFamily="18" charset="0"/>
                <a:cs typeface="Times New Roman" panose="02020603050405020304" pitchFamily="18" charset="0"/>
              </a:rPr>
              <a:t>(Text Input): The bird is black with green and has a very short beak</a:t>
            </a:r>
          </a:p>
          <a:p>
            <a:pPr algn="just"/>
            <a:r>
              <a:rPr lang="en-US" dirty="0">
                <a:latin typeface="Times New Roman" panose="02020603050405020304" pitchFamily="18" charset="0"/>
                <a:cs typeface="Times New Roman" panose="02020603050405020304" pitchFamily="18" charset="0"/>
              </a:rPr>
              <a:t>(Output — Generated photo-realistic images):</a:t>
            </a:r>
          </a:p>
          <a:p>
            <a:pPr algn="just"/>
            <a:endParaRPr lang="en-US"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0E6AAC08-69C2-4274-83A7-D360802650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734" y="4721225"/>
            <a:ext cx="8124825"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47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9539-B382-47BD-8DAA-0FD4DB0075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E9E526-EF5D-48CD-B242-CCD3340548ED}"/>
              </a:ext>
            </a:extLst>
          </p:cNvPr>
          <p:cNvSpPr>
            <a:spLocks noGrp="1"/>
          </p:cNvSpPr>
          <p:nvPr>
            <p:ph idx="1"/>
          </p:nvPr>
        </p:nvSpPr>
        <p:spPr>
          <a:xfrm>
            <a:off x="838199" y="2010545"/>
            <a:ext cx="10515600" cy="4351338"/>
          </a:xfrm>
        </p:spPr>
        <p:txBody>
          <a:bodyPr>
            <a:normAutofit/>
          </a:bodyPr>
          <a:lstStyle/>
          <a:p>
            <a:pPr algn="just"/>
            <a:r>
              <a:rPr lang="en-US" dirty="0">
                <a:latin typeface="Times New Roman" panose="02020603050405020304" pitchFamily="18" charset="0"/>
                <a:cs typeface="Times New Roman" panose="02020603050405020304" pitchFamily="18" charset="0"/>
              </a:rPr>
              <a:t>The second type is using a Semi-supervised GAN to generate image samples of the imbalanced 28*28 image dataset (Fashion-</a:t>
            </a:r>
            <a:r>
              <a:rPr lang="en-US" dirty="0" err="1">
                <a:latin typeface="Times New Roman" panose="02020603050405020304" pitchFamily="18" charset="0"/>
                <a:cs typeface="Times New Roman" panose="02020603050405020304" pitchFamily="18" charset="0"/>
              </a:rPr>
              <a:t>mnist</a:t>
            </a:r>
            <a:r>
              <a:rPr lang="en-US" dirty="0">
                <a:latin typeface="Times New Roman" panose="02020603050405020304" pitchFamily="18" charset="0"/>
                <a:cs typeface="Times New Roman" panose="02020603050405020304" pitchFamily="18" charset="0"/>
              </a:rPr>
              <a:t>). The goal of this approach is to solve class imbalance in an image dataset and to use </a:t>
            </a:r>
            <a:r>
              <a:rPr lang="en-US" dirty="0" err="1">
                <a:latin typeface="Times New Roman" panose="02020603050405020304" pitchFamily="18" charset="0"/>
                <a:cs typeface="Times New Roman" panose="02020603050405020304" pitchFamily="18" charset="0"/>
              </a:rPr>
              <a:t>knn</a:t>
            </a:r>
            <a:r>
              <a:rPr lang="en-US" dirty="0">
                <a:latin typeface="Times New Roman" panose="02020603050405020304" pitchFamily="18" charset="0"/>
                <a:cs typeface="Times New Roman" panose="02020603050405020304" pitchFamily="18" charset="0"/>
              </a:rPr>
              <a:t> as the criteria to add samples to the dataset. The balanced dataset will also be compared to that of the one made by SMOTE approach by building a decision tree classifier on them and comparing their accuracies.</a:t>
            </a:r>
          </a:p>
        </p:txBody>
      </p:sp>
      <p:pic>
        <p:nvPicPr>
          <p:cNvPr id="4" name="Picture 3">
            <a:extLst>
              <a:ext uri="{FF2B5EF4-FFF2-40B4-BE49-F238E27FC236}">
                <a16:creationId xmlns:a16="http://schemas.microsoft.com/office/drawing/2014/main" id="{505DA071-2794-4BA6-B5D7-A32B44BF7881}"/>
              </a:ext>
            </a:extLst>
          </p:cNvPr>
          <p:cNvPicPr>
            <a:picLocks noChangeAspect="1"/>
          </p:cNvPicPr>
          <p:nvPr/>
        </p:nvPicPr>
        <p:blipFill>
          <a:blip r:embed="rId2"/>
          <a:stretch>
            <a:fillRect/>
          </a:stretch>
        </p:blipFill>
        <p:spPr>
          <a:xfrm>
            <a:off x="5117839" y="3976037"/>
            <a:ext cx="3457575" cy="2562225"/>
          </a:xfrm>
          <a:prstGeom prst="rect">
            <a:avLst/>
          </a:prstGeom>
        </p:spPr>
      </p:pic>
    </p:spTree>
    <p:extLst>
      <p:ext uri="{BB962C8B-B14F-4D97-AF65-F5344CB8AC3E}">
        <p14:creationId xmlns:p14="http://schemas.microsoft.com/office/powerpoint/2010/main" val="205032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871A8-BB90-4B5B-9630-B0D398E977C4}"/>
              </a:ext>
            </a:extLst>
          </p:cNvPr>
          <p:cNvSpPr>
            <a:spLocks noGrp="1"/>
          </p:cNvSpPr>
          <p:nvPr>
            <p:ph type="title"/>
          </p:nvPr>
        </p:nvSpPr>
        <p:spPr/>
        <p:txBody>
          <a:bodyPr/>
          <a:lstStyle/>
          <a:p>
            <a:r>
              <a:rPr lang="en-US" dirty="0"/>
              <a:t>Semi-supervised GAN (SGAN)</a:t>
            </a:r>
          </a:p>
        </p:txBody>
      </p:sp>
      <p:sp>
        <p:nvSpPr>
          <p:cNvPr id="3" name="Content Placeholder 2">
            <a:extLst>
              <a:ext uri="{FF2B5EF4-FFF2-40B4-BE49-F238E27FC236}">
                <a16:creationId xmlns:a16="http://schemas.microsoft.com/office/drawing/2014/main" id="{007DD337-DC3C-4C3E-9B3D-079EE3A3C2A2}"/>
              </a:ext>
            </a:extLst>
          </p:cNvPr>
          <p:cNvSpPr>
            <a:spLocks noGrp="1"/>
          </p:cNvSpPr>
          <p:nvPr>
            <p:ph idx="1"/>
          </p:nvPr>
        </p:nvSpPr>
        <p:spPr/>
        <p:txBody>
          <a:bodyPr>
            <a:normAutofit/>
          </a:bodyPr>
          <a:lstStyle/>
          <a:p>
            <a:pPr algn="just">
              <a:lnSpc>
                <a:spcPct val="100000"/>
              </a:lnSpc>
            </a:pPr>
            <a:r>
              <a:rPr lang="en-US" sz="2000" b="0" i="0" u="none" strike="noStrike" baseline="0" dirty="0">
                <a:latin typeface="Times New Roman" panose="02020603050405020304" pitchFamily="18" charset="0"/>
              </a:rPr>
              <a:t>The semi-supervised GAN, or SGAN, model is an extension of the GAN architecture that involves the simultaneous training of a supervised discriminator, unsupervised discriminator, and a generator model. The result is both a supervised classification model that generalizes well to unseen examples and a generator model that outputs plausible examples of images from the domain.</a:t>
            </a:r>
          </a:p>
          <a:p>
            <a:pPr algn="just">
              <a:lnSpc>
                <a:spcPct val="100000"/>
              </a:lnSpc>
            </a:pPr>
            <a:r>
              <a:rPr lang="en-US" sz="2000" b="0" i="0" u="none" strike="noStrike" baseline="0" dirty="0">
                <a:latin typeface="Times New Roman" panose="02020603050405020304" pitchFamily="18" charset="0"/>
              </a:rPr>
              <a:t>The discriminator in a traditional GAN is trained to predict whether a given image is real (from the dataset) or fake (generated), allowing it to learn features from unlabeled images. The discriminator can then be used via transfer learning as a starting point when developing a classifier for the same dataset, allowing the supervised prediction task to benefit from the unsupervised training of the GAN.</a:t>
            </a:r>
            <a:endParaRPr lang="en-US" sz="3200" dirty="0"/>
          </a:p>
        </p:txBody>
      </p:sp>
    </p:spTree>
    <p:extLst>
      <p:ext uri="{BB962C8B-B14F-4D97-AF65-F5344CB8AC3E}">
        <p14:creationId xmlns:p14="http://schemas.microsoft.com/office/powerpoint/2010/main" val="1008230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D08E4-FF7F-491E-98A2-09BAB3639882}"/>
              </a:ext>
            </a:extLst>
          </p:cNvPr>
          <p:cNvSpPr>
            <a:spLocks noGrp="1"/>
          </p:cNvSpPr>
          <p:nvPr>
            <p:ph type="title"/>
          </p:nvPr>
        </p:nvSpPr>
        <p:spPr/>
        <p:txBody>
          <a:bodyPr/>
          <a:lstStyle/>
          <a:p>
            <a:r>
              <a:rPr lang="en-US" dirty="0"/>
              <a:t>SMOTE</a:t>
            </a:r>
          </a:p>
        </p:txBody>
      </p:sp>
      <p:sp>
        <p:nvSpPr>
          <p:cNvPr id="3" name="Content Placeholder 2">
            <a:extLst>
              <a:ext uri="{FF2B5EF4-FFF2-40B4-BE49-F238E27FC236}">
                <a16:creationId xmlns:a16="http://schemas.microsoft.com/office/drawing/2014/main" id="{A5BA69E4-DF20-4908-898D-D27618EF820C}"/>
              </a:ext>
            </a:extLst>
          </p:cNvPr>
          <p:cNvSpPr>
            <a:spLocks noGrp="1"/>
          </p:cNvSpPr>
          <p:nvPr>
            <p:ph idx="1"/>
          </p:nvPr>
        </p:nvSpPr>
        <p:spPr>
          <a:xfrm>
            <a:off x="598979" y="2173100"/>
            <a:ext cx="9613861" cy="3599316"/>
          </a:xfrm>
        </p:spPr>
        <p:txBody>
          <a:bodyPr>
            <a:normAutofit/>
          </a:bodyPr>
          <a:lstStyle/>
          <a:p>
            <a:r>
              <a:rPr lang="en-US" sz="1800" dirty="0">
                <a:latin typeface="Times New Roman" panose="02020603050405020304" pitchFamily="18" charset="0"/>
                <a:cs typeface="Times New Roman" panose="02020603050405020304" pitchFamily="18" charset="0"/>
              </a:rPr>
              <a:t>Synthetic  Minority Oversampling Technique (SMOTE) aims to create "synthetic" examples based on original samples instead of adding replicated ones to the minority class. SMOTE generates samples according to the similarities among existing minority instances. For specific feature sample xi in a feature set S, SMOTE and the K-nearest neighbors of xi in the feature space. To generate a synthetic sample, one of these K-nearest neighbors is randomly selected, then calculate the </a:t>
            </a:r>
            <a:r>
              <a:rPr lang="en-US" sz="1800" dirty="0" err="1">
                <a:latin typeface="Times New Roman" panose="02020603050405020304" pitchFamily="18" charset="0"/>
                <a:cs typeface="Times New Roman" panose="02020603050405020304" pitchFamily="18" charset="0"/>
              </a:rPr>
              <a:t>euclidean</a:t>
            </a:r>
            <a:r>
              <a:rPr lang="en-US" sz="1800" dirty="0">
                <a:latin typeface="Times New Roman" panose="02020603050405020304" pitchFamily="18" charset="0"/>
                <a:cs typeface="Times New Roman" panose="02020603050405020304" pitchFamily="18" charset="0"/>
              </a:rPr>
              <a:t> distance between these two samples, and at last add the multiplication result of the distance with a random number between [0,1] to the original feature instance:</a:t>
            </a:r>
          </a:p>
          <a:p>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015ED36-5F10-49FF-B79C-3420D9FF04B9}"/>
              </a:ext>
            </a:extLst>
          </p:cNvPr>
          <p:cNvPicPr>
            <a:picLocks noChangeAspect="1"/>
          </p:cNvPicPr>
          <p:nvPr/>
        </p:nvPicPr>
        <p:blipFill>
          <a:blip r:embed="rId2"/>
          <a:stretch>
            <a:fillRect/>
          </a:stretch>
        </p:blipFill>
        <p:spPr>
          <a:xfrm>
            <a:off x="1979160" y="4207290"/>
            <a:ext cx="3995920" cy="547589"/>
          </a:xfrm>
          <a:prstGeom prst="rect">
            <a:avLst/>
          </a:prstGeom>
        </p:spPr>
      </p:pic>
      <p:pic>
        <p:nvPicPr>
          <p:cNvPr id="7" name="Picture 6">
            <a:extLst>
              <a:ext uri="{FF2B5EF4-FFF2-40B4-BE49-F238E27FC236}">
                <a16:creationId xmlns:a16="http://schemas.microsoft.com/office/drawing/2014/main" id="{B8E0526F-CECC-40FC-A915-F3FDA11FA32B}"/>
              </a:ext>
            </a:extLst>
          </p:cNvPr>
          <p:cNvPicPr>
            <a:picLocks noChangeAspect="1"/>
          </p:cNvPicPr>
          <p:nvPr/>
        </p:nvPicPr>
        <p:blipFill>
          <a:blip r:embed="rId3"/>
          <a:stretch>
            <a:fillRect/>
          </a:stretch>
        </p:blipFill>
        <p:spPr>
          <a:xfrm>
            <a:off x="8194939" y="3751436"/>
            <a:ext cx="3398082" cy="2806749"/>
          </a:xfrm>
          <a:prstGeom prst="rect">
            <a:avLst/>
          </a:prstGeom>
        </p:spPr>
      </p:pic>
    </p:spTree>
    <p:extLst>
      <p:ext uri="{BB962C8B-B14F-4D97-AF65-F5344CB8AC3E}">
        <p14:creationId xmlns:p14="http://schemas.microsoft.com/office/powerpoint/2010/main" val="3470287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97AEF-FFC2-4DE0-98E9-3B1EFBC094A8}"/>
              </a:ext>
            </a:extLst>
          </p:cNvPr>
          <p:cNvSpPr>
            <a:spLocks noGrp="1"/>
          </p:cNvSpPr>
          <p:nvPr>
            <p:ph type="title"/>
          </p:nvPr>
        </p:nvSpPr>
        <p:spPr/>
        <p:txBody>
          <a:bodyPr/>
          <a:lstStyle/>
          <a:p>
            <a:r>
              <a:rPr lang="en-US" dirty="0"/>
              <a:t>Stack GAN</a:t>
            </a:r>
          </a:p>
        </p:txBody>
      </p:sp>
      <p:pic>
        <p:nvPicPr>
          <p:cNvPr id="2050" name="Picture 2">
            <a:extLst>
              <a:ext uri="{FF2B5EF4-FFF2-40B4-BE49-F238E27FC236}">
                <a16:creationId xmlns:a16="http://schemas.microsoft.com/office/drawing/2014/main" id="{610777C5-1137-4779-AEE5-348E3ED1AF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704" y="2195655"/>
            <a:ext cx="945904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869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DEC77-D702-42E4-876F-BDD4144449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669696-8521-4BF0-9B03-75EFE6F139DC}"/>
              </a:ext>
            </a:extLst>
          </p:cNvPr>
          <p:cNvSpPr>
            <a:spLocks noGrp="1"/>
          </p:cNvSpPr>
          <p:nvPr>
            <p:ph idx="1"/>
          </p:nvPr>
        </p:nvSpPr>
        <p:spPr/>
        <p:txBody>
          <a:bodyPr/>
          <a:lstStyle/>
          <a:p>
            <a:endParaRPr lang="en-US"/>
          </a:p>
        </p:txBody>
      </p:sp>
      <p:pic>
        <p:nvPicPr>
          <p:cNvPr id="3074" name="Picture 2">
            <a:extLst>
              <a:ext uri="{FF2B5EF4-FFF2-40B4-BE49-F238E27FC236}">
                <a16:creationId xmlns:a16="http://schemas.microsoft.com/office/drawing/2014/main" id="{1603AA24-E708-4773-9C23-34837E2EC2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686" y="863221"/>
            <a:ext cx="10910627" cy="4909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322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1A598-9C0D-4957-BFC6-A86861398AF4}"/>
              </a:ext>
            </a:extLst>
          </p:cNvPr>
          <p:cNvSpPr>
            <a:spLocks noGrp="1"/>
          </p:cNvSpPr>
          <p:nvPr>
            <p:ph type="title"/>
          </p:nvPr>
        </p:nvSpPr>
        <p:spPr>
          <a:xfrm>
            <a:off x="974677" y="2903609"/>
            <a:ext cx="10515600" cy="1325563"/>
          </a:xfrm>
        </p:spPr>
        <p:txBody>
          <a:bodyPr>
            <a:normAutofit/>
          </a:bodyPr>
          <a:lstStyle/>
          <a:p>
            <a:r>
              <a:rPr lang="en-US" sz="4400" b="1" dirty="0"/>
              <a:t>IMPLEMENTATION</a:t>
            </a:r>
          </a:p>
        </p:txBody>
      </p:sp>
    </p:spTree>
    <p:extLst>
      <p:ext uri="{BB962C8B-B14F-4D97-AF65-F5344CB8AC3E}">
        <p14:creationId xmlns:p14="http://schemas.microsoft.com/office/powerpoint/2010/main" val="144984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6C9E-E77C-463F-A0C6-C6AC7200418B}"/>
              </a:ext>
            </a:extLst>
          </p:cNvPr>
          <p:cNvSpPr>
            <a:spLocks noGrp="1"/>
          </p:cNvSpPr>
          <p:nvPr>
            <p:ph type="title"/>
          </p:nvPr>
        </p:nvSpPr>
        <p:spPr/>
        <p:txBody>
          <a:bodyPr/>
          <a:lstStyle/>
          <a:p>
            <a:r>
              <a:rPr lang="en-US" dirty="0"/>
              <a:t>1. Text to image translation using Stack-GAN</a:t>
            </a:r>
          </a:p>
        </p:txBody>
      </p:sp>
      <p:sp>
        <p:nvSpPr>
          <p:cNvPr id="3" name="Content Placeholder 2">
            <a:extLst>
              <a:ext uri="{FF2B5EF4-FFF2-40B4-BE49-F238E27FC236}">
                <a16:creationId xmlns:a16="http://schemas.microsoft.com/office/drawing/2014/main" id="{E3C8FAF3-DDFB-495C-AAD8-D7E747269CDD}"/>
              </a:ext>
            </a:extLst>
          </p:cNvPr>
          <p:cNvSpPr>
            <a:spLocks noGrp="1"/>
          </p:cNvSpPr>
          <p:nvPr>
            <p:ph idx="1"/>
          </p:nvPr>
        </p:nvSpPr>
        <p:spPr/>
        <p:txBody>
          <a:bodyPr>
            <a:normAutofit fontScale="92500" lnSpcReduction="20000"/>
          </a:bodyPr>
          <a:lstStyle/>
          <a:p>
            <a:pPr algn="just"/>
            <a:r>
              <a:rPr lang="en-US" sz="2400" dirty="0">
                <a:latin typeface="Times New Roman" panose="02020603050405020304" pitchFamily="18" charset="0"/>
                <a:cs typeface="Times New Roman" panose="02020603050405020304" pitchFamily="18" charset="0"/>
              </a:rPr>
              <a:t>Downloading the CUB_200_2011 dataset. </a:t>
            </a:r>
          </a:p>
          <a:p>
            <a:pPr algn="just"/>
            <a:r>
              <a:rPr lang="en-US" sz="2400" dirty="0">
                <a:latin typeface="Times New Roman" panose="02020603050405020304" pitchFamily="18" charset="0"/>
                <a:cs typeface="Times New Roman" panose="02020603050405020304" pitchFamily="18" charset="0"/>
              </a:rPr>
              <a:t>Number of categories: 200</a:t>
            </a:r>
          </a:p>
          <a:p>
            <a:pPr algn="just"/>
            <a:r>
              <a:rPr lang="en-US" sz="2400" dirty="0">
                <a:latin typeface="Times New Roman" panose="02020603050405020304" pitchFamily="18" charset="0"/>
                <a:cs typeface="Times New Roman" panose="02020603050405020304" pitchFamily="18" charset="0"/>
              </a:rPr>
              <a:t>Number of images: 11,788</a:t>
            </a:r>
          </a:p>
          <a:p>
            <a:pPr algn="just"/>
            <a:r>
              <a:rPr lang="en-US" sz="2400" dirty="0">
                <a:latin typeface="Times New Roman" panose="02020603050405020304" pitchFamily="18" charset="0"/>
                <a:cs typeface="Times New Roman" panose="02020603050405020304" pitchFamily="18" charset="0"/>
              </a:rPr>
              <a:t>Downloading the text descriptions of birds of each class</a:t>
            </a:r>
          </a:p>
          <a:p>
            <a:pPr algn="just"/>
            <a:r>
              <a:rPr lang="en-US" sz="2400" dirty="0">
                <a:latin typeface="Times New Roman" panose="02020603050405020304" pitchFamily="18" charset="0"/>
                <a:cs typeface="Times New Roman" panose="02020603050405020304" pitchFamily="18" charset="0"/>
              </a:rPr>
              <a:t>Downloading word-to-</a:t>
            </a:r>
            <a:r>
              <a:rPr lang="en-US" sz="2400" dirty="0" err="1">
                <a:latin typeface="Times New Roman" panose="02020603050405020304" pitchFamily="18" charset="0"/>
                <a:cs typeface="Times New Roman" panose="02020603050405020304" pitchFamily="18" charset="0"/>
              </a:rPr>
              <a:t>vec</a:t>
            </a:r>
            <a:r>
              <a:rPr lang="en-US" sz="2400" dirty="0">
                <a:latin typeface="Times New Roman" panose="02020603050405020304" pitchFamily="18" charset="0"/>
                <a:cs typeface="Times New Roman" panose="02020603050405020304" pitchFamily="18" charset="0"/>
              </a:rPr>
              <a:t> (pretrained model to convert text to 256 dimension vector of real numbers) embeddings of those text.</a:t>
            </a:r>
          </a:p>
          <a:p>
            <a:pPr algn="just"/>
            <a:r>
              <a:rPr lang="en-US" sz="2400" dirty="0">
                <a:latin typeface="Times New Roman" panose="02020603050405020304" pitchFamily="18" charset="0"/>
                <a:cs typeface="Times New Roman" panose="02020603050405020304" pitchFamily="18" charset="0"/>
              </a:rPr>
              <a:t>Implementing Stage1 of the stack </a:t>
            </a:r>
            <a:r>
              <a:rPr lang="en-US" sz="2400" dirty="0" err="1">
                <a:latin typeface="Times New Roman" panose="02020603050405020304" pitchFamily="18" charset="0"/>
                <a:cs typeface="Times New Roman" panose="02020603050405020304" pitchFamily="18" charset="0"/>
              </a:rPr>
              <a:t>gan</a:t>
            </a:r>
            <a:r>
              <a:rPr lang="en-US" sz="2400" dirty="0">
                <a:latin typeface="Times New Roman" panose="02020603050405020304" pitchFamily="18" charset="0"/>
                <a:cs typeface="Times New Roman" panose="02020603050405020304" pitchFamily="18" charset="0"/>
              </a:rPr>
              <a:t> model</a:t>
            </a:r>
          </a:p>
          <a:p>
            <a:pPr algn="just"/>
            <a:r>
              <a:rPr lang="en-US" sz="2400" dirty="0">
                <a:latin typeface="Times New Roman" panose="02020603050405020304" pitchFamily="18" charset="0"/>
                <a:cs typeface="Times New Roman" panose="02020603050405020304" pitchFamily="18" charset="0"/>
              </a:rPr>
              <a:t>Storing the results obtained from them</a:t>
            </a:r>
          </a:p>
          <a:p>
            <a:pPr algn="just"/>
            <a:r>
              <a:rPr lang="en-US" sz="2400" dirty="0">
                <a:latin typeface="Times New Roman" panose="02020603050405020304" pitchFamily="18" charset="0"/>
                <a:cs typeface="Times New Roman" panose="02020603050405020304" pitchFamily="18" charset="0"/>
              </a:rPr>
              <a:t>Implementing Stage2 of the stack </a:t>
            </a:r>
            <a:r>
              <a:rPr lang="en-US" sz="2400" dirty="0" err="1">
                <a:latin typeface="Times New Roman" panose="02020603050405020304" pitchFamily="18" charset="0"/>
                <a:cs typeface="Times New Roman" panose="02020603050405020304" pitchFamily="18" charset="0"/>
              </a:rPr>
              <a:t>gan</a:t>
            </a:r>
            <a:r>
              <a:rPr lang="en-US" sz="2400" dirty="0">
                <a:latin typeface="Times New Roman" panose="02020603050405020304" pitchFamily="18" charset="0"/>
                <a:cs typeface="Times New Roman" panose="02020603050405020304" pitchFamily="18" charset="0"/>
              </a:rPr>
              <a:t> model by using the stage1 output images</a:t>
            </a:r>
          </a:p>
          <a:p>
            <a:pPr algn="just"/>
            <a:r>
              <a:rPr lang="en-US" sz="2400" dirty="0">
                <a:latin typeface="Times New Roman" panose="02020603050405020304" pitchFamily="18" charset="0"/>
                <a:cs typeface="Times New Roman" panose="02020603050405020304" pitchFamily="18" charset="0"/>
              </a:rPr>
              <a:t>Storing the final received images .</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824579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524</TotalTime>
  <Words>674</Words>
  <Application>Microsoft Office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Times New Roman</vt:lpstr>
      <vt:lpstr>Trebuchet MS</vt:lpstr>
      <vt:lpstr>Berlin</vt:lpstr>
      <vt:lpstr>Exploring Generative Adversarial Networks(GANs)  CSE4019 - IMAGE PROCESSING  J-component   Guided By: Dr. S. Geetha</vt:lpstr>
      <vt:lpstr>AIM</vt:lpstr>
      <vt:lpstr>PowerPoint Presentation</vt:lpstr>
      <vt:lpstr>Semi-supervised GAN (SGAN)</vt:lpstr>
      <vt:lpstr>SMOTE</vt:lpstr>
      <vt:lpstr>Stack GAN</vt:lpstr>
      <vt:lpstr>PowerPoint Presentation</vt:lpstr>
      <vt:lpstr>IMPLEMENTATION</vt:lpstr>
      <vt:lpstr>1. Text to image translation using Stack-GAN</vt:lpstr>
      <vt:lpstr>Stage 1 results</vt:lpstr>
      <vt:lpstr>2. Solving class imbalance using SGAN</vt:lpstr>
      <vt:lpstr>3. Solving class imbalance using SMOTE</vt:lpstr>
      <vt:lpstr>PowerPoint Presentation</vt:lpstr>
      <vt:lpstr>Semi-supervised GAN</vt:lpstr>
      <vt:lpstr>SMOTE</vt:lpstr>
      <vt:lpstr>Comparison of SGAN and SMOTE w.r.t Decision Tree classifier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Exploration of gan</dc:title>
  <dc:creator>Deepak Paul</dc:creator>
  <cp:lastModifiedBy>Deepak Paul</cp:lastModifiedBy>
  <cp:revision>5</cp:revision>
  <dcterms:created xsi:type="dcterms:W3CDTF">2021-12-25T05:09:36Z</dcterms:created>
  <dcterms:modified xsi:type="dcterms:W3CDTF">2021-12-29T13:05:56Z</dcterms:modified>
</cp:coreProperties>
</file>