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63" r:id="rId6"/>
    <p:sldId id="264" r:id="rId7"/>
    <p:sldId id="265" r:id="rId8"/>
    <p:sldId id="267" r:id="rId9"/>
    <p:sldId id="26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FelicienLL/mapbayr/raw/develop/ins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91" y="2370654"/>
            <a:ext cx="1012428" cy="11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5633" y="2946578"/>
            <a:ext cx="1803986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882" y="4859492"/>
            <a:ext cx="2335908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Model</a:t>
            </a:r>
          </a:p>
        </p:txBody>
      </p:sp>
      <p:sp>
        <p:nvSpPr>
          <p:cNvPr id="15" name="Plus 14"/>
          <p:cNvSpPr/>
          <p:nvPr/>
        </p:nvSpPr>
        <p:spPr>
          <a:xfrm>
            <a:off x="1685717" y="4119291"/>
            <a:ext cx="563818" cy="5201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852570" y="721217"/>
            <a:ext cx="2476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Dose, Temps </a:t>
            </a:r>
            <a:r>
              <a:rPr lang="en-US" sz="2000" dirty="0" err="1"/>
              <a:t>Prise</a:t>
            </a:r>
            <a:r>
              <a:rPr lang="en-US" sz="2000" dirty="0"/>
              <a:t>,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Concentration, </a:t>
            </a:r>
          </a:p>
          <a:p>
            <a:r>
              <a:rPr lang="en-US" sz="2000" dirty="0"/>
              <a:t>Temps Concentration</a:t>
            </a:r>
          </a:p>
          <a:p>
            <a:pPr marL="285750" indent="-285750">
              <a:buFontTx/>
              <a:buChar char="-"/>
            </a:pPr>
            <a:r>
              <a:rPr lang="en-US" sz="2000" dirty="0" err="1"/>
              <a:t>Covariable</a:t>
            </a:r>
            <a:endParaRPr lang="en-US" sz="2000" dirty="0"/>
          </a:p>
        </p:txBody>
      </p:sp>
      <p:sp>
        <p:nvSpPr>
          <p:cNvPr id="17" name="Flèche vers le bas 16"/>
          <p:cNvSpPr/>
          <p:nvPr/>
        </p:nvSpPr>
        <p:spPr>
          <a:xfrm>
            <a:off x="1773676" y="2111063"/>
            <a:ext cx="387900" cy="731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 vers le bas 17"/>
          <p:cNvSpPr/>
          <p:nvPr/>
        </p:nvSpPr>
        <p:spPr>
          <a:xfrm rot="16200000">
            <a:off x="3554273" y="2908455"/>
            <a:ext cx="502276" cy="1429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29687" y="2717157"/>
            <a:ext cx="2414646" cy="122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  <a:p>
            <a:pPr algn="ctr"/>
            <a:r>
              <a:rPr lang="en-US" sz="2800" dirty="0"/>
              <a:t>Estimation: </a:t>
            </a:r>
          </a:p>
          <a:p>
            <a:pPr algn="ctr"/>
            <a:r>
              <a:rPr lang="en-US" sz="2800" dirty="0"/>
              <a:t>ETAs, IPRED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43873" y="2932464"/>
            <a:ext cx="2820191" cy="102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New dose, </a:t>
            </a:r>
          </a:p>
          <a:p>
            <a:pPr algn="ctr"/>
            <a:r>
              <a:rPr lang="en-US" sz="2800" dirty="0"/>
              <a:t>Post-hoc output…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440324" y="963903"/>
            <a:ext cx="3007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/>
              <a:t>Schémas</a:t>
            </a:r>
            <a:r>
              <a:rPr lang="en-US" sz="2000" dirty="0"/>
              <a:t> </a:t>
            </a:r>
            <a:r>
              <a:rPr lang="en-US" sz="2000" dirty="0" err="1"/>
              <a:t>posologiques</a:t>
            </a:r>
            <a:r>
              <a:rPr lang="en-US" sz="2000" dirty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Concentration </a:t>
            </a:r>
            <a:r>
              <a:rPr lang="en-US" sz="2000" dirty="0" err="1"/>
              <a:t>cible</a:t>
            </a:r>
            <a:r>
              <a:rPr lang="en-US" sz="2000" dirty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Outcome PK/PD…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Stratégie</a:t>
            </a:r>
            <a:r>
              <a:rPr lang="en-US" sz="2000" dirty="0"/>
              <a:t> simulations?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AUC ? </a:t>
            </a:r>
          </a:p>
        </p:txBody>
      </p:sp>
      <p:sp>
        <p:nvSpPr>
          <p:cNvPr id="26" name="Flèche à angle droit 25"/>
          <p:cNvSpPr/>
          <p:nvPr/>
        </p:nvSpPr>
        <p:spPr>
          <a:xfrm rot="5400000">
            <a:off x="7642802" y="2659695"/>
            <a:ext cx="986055" cy="11009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7672351" y="2748457"/>
            <a:ext cx="605307" cy="1422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github.com/metrumresearchgroup/mrgsolve/raw/develop/man/figures/MRG-Solve-H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58" y="5201451"/>
            <a:ext cx="1732596" cy="17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4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0" y="142875"/>
            <a:ext cx="11601450" cy="6534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" y="361950"/>
            <a:ext cx="3267075" cy="60864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7225" y="457200"/>
            <a:ext cx="25050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DOSE</a:t>
            </a:r>
            <a:r>
              <a:rPr lang="en-US" sz="2800" dirty="0">
                <a:solidFill>
                  <a:schemeClr val="bg1"/>
                </a:solidFill>
              </a:rPr>
              <a:t>: 10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7223" y="1075670"/>
            <a:ext cx="19716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II</a:t>
            </a:r>
            <a:r>
              <a:rPr lang="en-US" sz="2800" dirty="0">
                <a:solidFill>
                  <a:schemeClr val="bg1"/>
                </a:solidFill>
              </a:rPr>
              <a:t> : 24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7223" y="1694140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TIME ECH 1</a:t>
            </a:r>
            <a:r>
              <a:rPr lang="en-US" sz="2800" dirty="0">
                <a:solidFill>
                  <a:schemeClr val="bg1"/>
                </a:solidFill>
              </a:rPr>
              <a:t>: 2.5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7223" y="2358746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 ECH 1</a:t>
            </a:r>
            <a:r>
              <a:rPr lang="en-US" sz="2800" dirty="0">
                <a:solidFill>
                  <a:schemeClr val="bg1"/>
                </a:solidFill>
              </a:rPr>
              <a:t>: 154.1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7223" y="301761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TIME ECH 2</a:t>
            </a:r>
            <a:r>
              <a:rPr lang="en-US" sz="2800" dirty="0">
                <a:solidFill>
                  <a:schemeClr val="bg1"/>
                </a:solidFill>
              </a:rPr>
              <a:t>: 11.9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57223" y="369099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 ECH 2</a:t>
            </a:r>
            <a:r>
              <a:rPr lang="en-US" sz="2800" dirty="0">
                <a:solidFill>
                  <a:schemeClr val="bg1"/>
                </a:solidFill>
              </a:rPr>
              <a:t>: 12.4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57223" y="435036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POIDS: </a:t>
            </a:r>
            <a:r>
              <a:rPr lang="en-US" sz="28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7223" y="505328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SEXE</a:t>
            </a:r>
            <a:r>
              <a:rPr lang="en-US" sz="2800" dirty="0">
                <a:solidFill>
                  <a:schemeClr val="bg1"/>
                </a:solidFill>
              </a:rPr>
              <a:t>: 0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37677"/>
              </p:ext>
            </p:extLst>
          </p:nvPr>
        </p:nvGraphicFramePr>
        <p:xfrm>
          <a:off x="3990975" y="1276351"/>
          <a:ext cx="7722056" cy="1236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0514">
                  <a:extLst>
                    <a:ext uri="{9D8B030D-6E8A-4147-A177-3AD203B41FA5}">
                      <a16:colId xmlns:a16="http://schemas.microsoft.com/office/drawing/2014/main" val="1198492196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92999977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129050976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721447097"/>
                    </a:ext>
                  </a:extLst>
                </a:gridCol>
              </a:tblGrid>
              <a:tr h="412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56433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6069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5252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020456" y="2803193"/>
            <a:ext cx="3715657" cy="335914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e libre 15"/>
          <p:cNvSpPr/>
          <p:nvPr/>
        </p:nvSpPr>
        <p:spPr>
          <a:xfrm>
            <a:off x="4267200" y="3599130"/>
            <a:ext cx="3222171" cy="1974356"/>
          </a:xfrm>
          <a:custGeom>
            <a:avLst/>
            <a:gdLst>
              <a:gd name="connsiteX0" fmla="*/ 0 w 3222171"/>
              <a:gd name="connsiteY0" fmla="*/ 1974356 h 1974356"/>
              <a:gd name="connsiteX1" fmla="*/ 130629 w 3222171"/>
              <a:gd name="connsiteY1" fmla="*/ 1205099 h 1974356"/>
              <a:gd name="connsiteX2" fmla="*/ 188686 w 3222171"/>
              <a:gd name="connsiteY2" fmla="*/ 464870 h 1974356"/>
              <a:gd name="connsiteX3" fmla="*/ 319314 w 3222171"/>
              <a:gd name="connsiteY3" fmla="*/ 413 h 1974356"/>
              <a:gd name="connsiteX4" fmla="*/ 638629 w 3222171"/>
              <a:gd name="connsiteY4" fmla="*/ 392299 h 1974356"/>
              <a:gd name="connsiteX5" fmla="*/ 885371 w 3222171"/>
              <a:gd name="connsiteY5" fmla="*/ 885784 h 1974356"/>
              <a:gd name="connsiteX6" fmla="*/ 1625600 w 3222171"/>
              <a:gd name="connsiteY6" fmla="*/ 1277670 h 1974356"/>
              <a:gd name="connsiteX7" fmla="*/ 2917371 w 3222171"/>
              <a:gd name="connsiteY7" fmla="*/ 1640527 h 1974356"/>
              <a:gd name="connsiteX8" fmla="*/ 3222171 w 3222171"/>
              <a:gd name="connsiteY8" fmla="*/ 1771156 h 19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2171" h="1974356">
                <a:moveTo>
                  <a:pt x="0" y="1974356"/>
                </a:moveTo>
                <a:cubicBezTo>
                  <a:pt x="49590" y="1715518"/>
                  <a:pt x="99181" y="1456680"/>
                  <a:pt x="130629" y="1205099"/>
                </a:cubicBezTo>
                <a:cubicBezTo>
                  <a:pt x="162077" y="953518"/>
                  <a:pt x="157239" y="665651"/>
                  <a:pt x="188686" y="464870"/>
                </a:cubicBezTo>
                <a:cubicBezTo>
                  <a:pt x="220133" y="264089"/>
                  <a:pt x="244324" y="12508"/>
                  <a:pt x="319314" y="413"/>
                </a:cubicBezTo>
                <a:cubicBezTo>
                  <a:pt x="394305" y="-11682"/>
                  <a:pt x="544286" y="244737"/>
                  <a:pt x="638629" y="392299"/>
                </a:cubicBezTo>
                <a:cubicBezTo>
                  <a:pt x="732972" y="539861"/>
                  <a:pt x="720876" y="738222"/>
                  <a:pt x="885371" y="885784"/>
                </a:cubicBezTo>
                <a:cubicBezTo>
                  <a:pt x="1049866" y="1033346"/>
                  <a:pt x="1286933" y="1151879"/>
                  <a:pt x="1625600" y="1277670"/>
                </a:cubicBezTo>
                <a:cubicBezTo>
                  <a:pt x="1964267" y="1403461"/>
                  <a:pt x="2651276" y="1558279"/>
                  <a:pt x="2917371" y="1640527"/>
                </a:cubicBezTo>
                <a:cubicBezTo>
                  <a:pt x="3183466" y="1722775"/>
                  <a:pt x="3202818" y="1746965"/>
                  <a:pt x="3222171" y="1771156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4746171" y="3599130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858000" y="4953739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9586"/>
              </p:ext>
            </p:extLst>
          </p:nvPr>
        </p:nvGraphicFramePr>
        <p:xfrm>
          <a:off x="8129814" y="2775658"/>
          <a:ext cx="3557361" cy="3359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610">
                  <a:extLst>
                    <a:ext uri="{9D8B030D-6E8A-4147-A177-3AD203B41FA5}">
                      <a16:colId xmlns:a16="http://schemas.microsoft.com/office/drawing/2014/main" val="2677332932"/>
                    </a:ext>
                  </a:extLst>
                </a:gridCol>
                <a:gridCol w="1511751">
                  <a:extLst>
                    <a:ext uri="{9D8B030D-6E8A-4147-A177-3AD203B41FA5}">
                      <a16:colId xmlns:a16="http://schemas.microsoft.com/office/drawing/2014/main" val="3135333050"/>
                    </a:ext>
                  </a:extLst>
                </a:gridCol>
              </a:tblGrid>
              <a:tr h="671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Cresiduelle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766162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0" dirty="0"/>
                        <a:t>mg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9116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10mg / 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6123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20mg</a:t>
                      </a:r>
                      <a:r>
                        <a:rPr lang="en-US" baseline="0" dirty="0"/>
                        <a:t>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15598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20mg / 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7698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3990975" y="625963"/>
            <a:ext cx="7722055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Clairance</a:t>
            </a:r>
            <a:r>
              <a:rPr lang="en-US" sz="2000" dirty="0"/>
              <a:t> </a:t>
            </a:r>
            <a:r>
              <a:rPr lang="en-US" sz="2000" dirty="0" err="1"/>
              <a:t>orale</a:t>
            </a:r>
            <a:r>
              <a:rPr lang="en-US" sz="2000" dirty="0"/>
              <a:t> </a:t>
            </a:r>
            <a:r>
              <a:rPr lang="en-US" sz="2000" dirty="0" err="1"/>
              <a:t>observée</a:t>
            </a:r>
            <a:r>
              <a:rPr lang="en-US" sz="2000" dirty="0"/>
              <a:t> de 15.2 L/h. AUC </a:t>
            </a:r>
            <a:r>
              <a:rPr lang="en-US" sz="2000" dirty="0" err="1"/>
              <a:t>observée</a:t>
            </a:r>
            <a:r>
              <a:rPr lang="en-US" sz="2000" dirty="0"/>
              <a:t> de 987 ng/</a:t>
            </a:r>
            <a:r>
              <a:rPr lang="en-US" sz="2000" dirty="0" err="1"/>
              <a:t>mL.h</a:t>
            </a:r>
            <a:endParaRPr lang="en-US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531493" y="5711220"/>
            <a:ext cx="120421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Go!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127000" y="250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input$dose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127000" y="949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input$ii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127000" y="1647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input$timeech1</a:t>
            </a:r>
          </a:p>
        </p:txBody>
      </p:sp>
      <p:sp>
        <p:nvSpPr>
          <p:cNvPr id="9" name="Pentagone 8"/>
          <p:cNvSpPr/>
          <p:nvPr/>
        </p:nvSpPr>
        <p:spPr>
          <a:xfrm>
            <a:off x="127000" y="2346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input$conc1</a:t>
            </a:r>
          </a:p>
        </p:txBody>
      </p:sp>
      <p:sp>
        <p:nvSpPr>
          <p:cNvPr id="10" name="Pentagone 9"/>
          <p:cNvSpPr/>
          <p:nvPr/>
        </p:nvSpPr>
        <p:spPr>
          <a:xfrm>
            <a:off x="127000" y="3044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input$timeech2</a:t>
            </a:r>
          </a:p>
        </p:txBody>
      </p:sp>
      <p:sp>
        <p:nvSpPr>
          <p:cNvPr id="11" name="Pentagone 10"/>
          <p:cNvSpPr/>
          <p:nvPr/>
        </p:nvSpPr>
        <p:spPr>
          <a:xfrm>
            <a:off x="127000" y="3743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input$conc2</a:t>
            </a:r>
          </a:p>
        </p:txBody>
      </p:sp>
      <p:sp>
        <p:nvSpPr>
          <p:cNvPr id="12" name="Pentagone 11"/>
          <p:cNvSpPr/>
          <p:nvPr/>
        </p:nvSpPr>
        <p:spPr>
          <a:xfrm>
            <a:off x="127000" y="4441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input$poids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27000" y="5140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input$sexe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537700" y="930430"/>
            <a:ext cx="2412998" cy="850900"/>
            <a:chOff x="4622800" y="2552700"/>
            <a:chExt cx="3263900" cy="850900"/>
          </a:xfrm>
        </p:grpSpPr>
        <p:sp>
          <p:nvSpPr>
            <p:cNvPr id="15" name="Organigramme : Délai 14"/>
            <p:cNvSpPr/>
            <p:nvPr/>
          </p:nvSpPr>
          <p:spPr>
            <a:xfrm>
              <a:off x="7027781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Chevron 15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CLAUCtext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9537701" y="2035330"/>
            <a:ext cx="2412998" cy="850900"/>
            <a:chOff x="4622800" y="2552700"/>
            <a:chExt cx="3263899" cy="850900"/>
          </a:xfrm>
        </p:grpSpPr>
        <p:sp>
          <p:nvSpPr>
            <p:cNvPr id="18" name="Organigramme : Délai 17"/>
            <p:cNvSpPr/>
            <p:nvPr/>
          </p:nvSpPr>
          <p:spPr>
            <a:xfrm>
              <a:off x="7027780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Chevron 1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predtab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537701" y="3140230"/>
            <a:ext cx="2412998" cy="850900"/>
            <a:chOff x="4622800" y="2552700"/>
            <a:chExt cx="3263900" cy="850900"/>
          </a:xfrm>
        </p:grpSpPr>
        <p:sp>
          <p:nvSpPr>
            <p:cNvPr id="21" name="Organigramme : Délai 20"/>
            <p:cNvSpPr/>
            <p:nvPr/>
          </p:nvSpPr>
          <p:spPr>
            <a:xfrm>
              <a:off x="7027780" y="2552700"/>
              <a:ext cx="85892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predplot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9537700" y="4245130"/>
            <a:ext cx="2413000" cy="850900"/>
            <a:chOff x="4622799" y="2552700"/>
            <a:chExt cx="3263901" cy="850900"/>
          </a:xfrm>
        </p:grpSpPr>
        <p:sp>
          <p:nvSpPr>
            <p:cNvPr id="24" name="Organigramme : Délai 23"/>
            <p:cNvSpPr/>
            <p:nvPr/>
          </p:nvSpPr>
          <p:spPr>
            <a:xfrm>
              <a:off x="7027779" y="2552700"/>
              <a:ext cx="858921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Chevron 24"/>
            <p:cNvSpPr/>
            <p:nvPr/>
          </p:nvSpPr>
          <p:spPr>
            <a:xfrm>
              <a:off x="4622799" y="2552700"/>
              <a:ext cx="3200399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simutab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6" name="Chevron 25"/>
          <p:cNvSpPr/>
          <p:nvPr/>
        </p:nvSpPr>
        <p:spPr>
          <a:xfrm>
            <a:off x="3468063" y="1975006"/>
            <a:ext cx="2268658" cy="698500"/>
          </a:xfrm>
          <a:prstGeom prst="chevron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re_data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27" name="Chevron 26"/>
          <p:cNvSpPr/>
          <p:nvPr/>
        </p:nvSpPr>
        <p:spPr>
          <a:xfrm>
            <a:off x="5375647" y="3026127"/>
            <a:ext cx="2131192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re_est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28" name="Connecteur droit avec flèche 27"/>
          <p:cNvCxnSpPr>
            <a:stCxn id="13" idx="3"/>
          </p:cNvCxnSpPr>
          <p:nvPr/>
        </p:nvCxnSpPr>
        <p:spPr>
          <a:xfrm flipV="1">
            <a:off x="2590800" y="2460780"/>
            <a:ext cx="898903" cy="293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2590800" y="2425854"/>
            <a:ext cx="898903" cy="2322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2614273" y="2394106"/>
            <a:ext cx="875430" cy="1604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2590800" y="2388548"/>
            <a:ext cx="945821" cy="90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90800" y="2388548"/>
            <a:ext cx="945821" cy="234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602537" y="1927380"/>
            <a:ext cx="887166" cy="452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590800" y="1190781"/>
            <a:ext cx="945821" cy="118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590800" y="516887"/>
            <a:ext cx="909256" cy="185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7506839" y="2460781"/>
            <a:ext cx="2272161" cy="928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7474278" y="1440019"/>
            <a:ext cx="2084487" cy="1949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7474278" y="3389466"/>
            <a:ext cx="2184991" cy="168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79" idx="3"/>
          </p:cNvCxnSpPr>
          <p:nvPr/>
        </p:nvCxnSpPr>
        <p:spPr>
          <a:xfrm>
            <a:off x="9091865" y="4678518"/>
            <a:ext cx="675575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hevron 78"/>
          <p:cNvSpPr/>
          <p:nvPr/>
        </p:nvSpPr>
        <p:spPr>
          <a:xfrm>
            <a:off x="6333598" y="4329268"/>
            <a:ext cx="2758267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re_posthoc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93" name="Connecteur en arc 92"/>
          <p:cNvCxnSpPr/>
          <p:nvPr/>
        </p:nvCxnSpPr>
        <p:spPr>
          <a:xfrm rot="10800000" flipV="1">
            <a:off x="4697031" y="2310167"/>
            <a:ext cx="1115059" cy="691950"/>
          </a:xfrm>
          <a:prstGeom prst="curvedConnector3">
            <a:avLst>
              <a:gd name="adj1" fmla="val -2517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en arc 98"/>
          <p:cNvCxnSpPr/>
          <p:nvPr/>
        </p:nvCxnSpPr>
        <p:spPr>
          <a:xfrm rot="10800000" flipV="1">
            <a:off x="5850829" y="3390360"/>
            <a:ext cx="1694750" cy="854770"/>
          </a:xfrm>
          <a:prstGeom prst="curvedConnector3">
            <a:avLst>
              <a:gd name="adj1" fmla="val -99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orme libre 103"/>
          <p:cNvSpPr/>
          <p:nvPr/>
        </p:nvSpPr>
        <p:spPr>
          <a:xfrm>
            <a:off x="4287487" y="2995766"/>
            <a:ext cx="1315204" cy="432167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orme libre 104"/>
          <p:cNvSpPr/>
          <p:nvPr/>
        </p:nvSpPr>
        <p:spPr>
          <a:xfrm>
            <a:off x="5492516" y="4245130"/>
            <a:ext cx="1053764" cy="497255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entagone 130"/>
          <p:cNvSpPr/>
          <p:nvPr/>
        </p:nvSpPr>
        <p:spPr>
          <a:xfrm>
            <a:off x="127000" y="5838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input$go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132" name="Connecteur droit avec flèche 131"/>
          <p:cNvCxnSpPr/>
          <p:nvPr/>
        </p:nvCxnSpPr>
        <p:spPr>
          <a:xfrm flipV="1">
            <a:off x="2592195" y="2673506"/>
            <a:ext cx="1463487" cy="3416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3902410" y="1678312"/>
            <a:ext cx="1324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eventReactive</a:t>
            </a:r>
            <a:r>
              <a:rPr lang="en-US" sz="1400" dirty="0"/>
              <a:t>()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6251623" y="27532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reactive()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7655605" y="40609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reactive()</a:t>
            </a:r>
          </a:p>
        </p:txBody>
      </p:sp>
    </p:spTree>
    <p:extLst>
      <p:ext uri="{BB962C8B-B14F-4D97-AF65-F5344CB8AC3E}">
        <p14:creationId xmlns:p14="http://schemas.microsoft.com/office/powerpoint/2010/main" val="34883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26" y="1428750"/>
            <a:ext cx="4905374" cy="34385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5074" y="4867274"/>
            <a:ext cx="447675" cy="5619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0625" y="5429250"/>
            <a:ext cx="3076575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575" y="1609725"/>
            <a:ext cx="4610100" cy="307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" y="1866900"/>
            <a:ext cx="1200150" cy="260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4999" y="3267074"/>
            <a:ext cx="2886076" cy="1200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4999" y="1885949"/>
            <a:ext cx="2886076" cy="1200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e 33"/>
          <p:cNvGrpSpPr/>
          <p:nvPr/>
        </p:nvGrpSpPr>
        <p:grpSpPr>
          <a:xfrm>
            <a:off x="8913809" y="1344611"/>
            <a:ext cx="2795591" cy="4005264"/>
            <a:chOff x="8659809" y="1423986"/>
            <a:chExt cx="2795591" cy="4005264"/>
          </a:xfrm>
          <a:solidFill>
            <a:schemeClr val="tx1"/>
          </a:solidFill>
        </p:grpSpPr>
        <p:grpSp>
          <p:nvGrpSpPr>
            <p:cNvPr id="29" name="Groupe 28"/>
            <p:cNvGrpSpPr/>
            <p:nvPr/>
          </p:nvGrpSpPr>
          <p:grpSpPr>
            <a:xfrm>
              <a:off x="8659809" y="1423987"/>
              <a:ext cx="2795590" cy="4005263"/>
              <a:chOff x="8075609" y="1428750"/>
              <a:chExt cx="2795590" cy="4005263"/>
            </a:xfrm>
            <a:grpFill/>
          </p:grpSpPr>
          <p:sp>
            <p:nvSpPr>
              <p:cNvPr id="28" name="Rectangle avec coins rognés en diagonale 27"/>
              <p:cNvSpPr/>
              <p:nvPr/>
            </p:nvSpPr>
            <p:spPr>
              <a:xfrm rot="5400000">
                <a:off x="7475536" y="2033586"/>
                <a:ext cx="4000500" cy="2790827"/>
              </a:xfrm>
              <a:prstGeom prst="snip2DiagRect">
                <a:avLst>
                  <a:gd name="adj1" fmla="val 0"/>
                  <a:gd name="adj2" fmla="val 26642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075609" y="2163763"/>
                <a:ext cx="2066926" cy="3270250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Connecteur droit 32"/>
            <p:cNvCxnSpPr/>
            <p:nvPr/>
          </p:nvCxnSpPr>
          <p:spPr>
            <a:xfrm flipV="1">
              <a:off x="10726735" y="1423986"/>
              <a:ext cx="728665" cy="735014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lèche droite 35"/>
          <p:cNvSpPr/>
          <p:nvPr/>
        </p:nvSpPr>
        <p:spPr>
          <a:xfrm>
            <a:off x="5502048" y="1185862"/>
            <a:ext cx="3098800" cy="1981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input</a:t>
            </a:r>
          </a:p>
        </p:txBody>
      </p:sp>
      <p:sp>
        <p:nvSpPr>
          <p:cNvPr id="38" name="Flèche gauche 37"/>
          <p:cNvSpPr/>
          <p:nvPr/>
        </p:nvSpPr>
        <p:spPr>
          <a:xfrm>
            <a:off x="5332636" y="3267074"/>
            <a:ext cx="3098800" cy="198120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output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9173368" y="2387600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73368" y="2660349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73368" y="2933098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363336" y="469165"/>
            <a:ext cx="4656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UI: User Interface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9606782" y="469164"/>
            <a:ext cx="182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64034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58919" y="1608319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11306" y="2700519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268498" y="135431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54198" y="216426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14647" y="1608319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14647" y="1803900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vecteur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histogramme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du </a:t>
            </a:r>
            <a:r>
              <a:rPr lang="en-US" dirty="0" err="1"/>
              <a:t>vecteur</a:t>
            </a:r>
            <a:r>
              <a:rPr lang="en-US" dirty="0"/>
              <a:t> </a:t>
            </a:r>
            <a:r>
              <a:rPr lang="en-US" dirty="0" err="1"/>
              <a:t>créé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figure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187861" y="4238730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60282" y="5025891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0782" y="1911157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96395" y="251711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48782" y="1343911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305974" y="-228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91674" y="80765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52123" y="251711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52123" y="447292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vecteur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histogramme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du </a:t>
            </a:r>
            <a:r>
              <a:rPr lang="en-US" dirty="0" err="1"/>
              <a:t>vecteur</a:t>
            </a:r>
            <a:r>
              <a:rPr lang="en-US" dirty="0"/>
              <a:t> </a:t>
            </a:r>
            <a:r>
              <a:rPr lang="en-US" dirty="0" err="1"/>
              <a:t>créé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figure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225337" y="2882122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97758" y="366928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78258" y="554549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0" y="3739867"/>
            <a:ext cx="6048375" cy="19526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5" y="5789333"/>
            <a:ext cx="7029450" cy="838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0966" y="4384540"/>
            <a:ext cx="5536029" cy="3748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967" y="5012918"/>
            <a:ext cx="2794286" cy="2534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8782" y="5946034"/>
            <a:ext cx="1297769" cy="177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28111" y="6102606"/>
            <a:ext cx="1172290" cy="1936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2223749"/>
            <a:ext cx="2705100" cy="150880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282066" y="2223749"/>
            <a:ext cx="3694034" cy="150880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98390" y="2552700"/>
              <a:ext cx="98831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 flipV="1">
            <a:off x="3289300" y="2990538"/>
            <a:ext cx="4992766" cy="6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1 – server logic</a:t>
            </a:r>
          </a:p>
        </p:txBody>
      </p:sp>
    </p:spTree>
    <p:extLst>
      <p:ext uri="{BB962C8B-B14F-4D97-AF65-F5344CB8AC3E}">
        <p14:creationId xmlns:p14="http://schemas.microsoft.com/office/powerpoint/2010/main" val="16110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70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 err="1">
                <a:latin typeface="Lucida Console" panose="020B0609040504020204" pitchFamily="49" charset="0"/>
              </a:rPr>
              <a:t>nsample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712200" y="2226039"/>
            <a:ext cx="3263900" cy="150422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598587" y="2552700"/>
              <a:ext cx="128811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2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>
            <a:off x="3185410" y="2368446"/>
            <a:ext cx="5666490" cy="603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e 7"/>
          <p:cNvSpPr/>
          <p:nvPr/>
        </p:nvSpPr>
        <p:spPr>
          <a:xfrm>
            <a:off x="368300" y="358775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>
                <a:latin typeface="Lucida Console" panose="020B0609040504020204" pitchFamily="49" charset="0"/>
              </a:rPr>
              <a:t>color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185410" y="3162300"/>
            <a:ext cx="5666490" cy="11033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2 – server logic</a:t>
            </a:r>
          </a:p>
        </p:txBody>
      </p:sp>
    </p:spTree>
    <p:extLst>
      <p:ext uri="{BB962C8B-B14F-4D97-AF65-F5344CB8AC3E}">
        <p14:creationId xmlns:p14="http://schemas.microsoft.com/office/powerpoint/2010/main" val="18299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69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8469443" y="1744583"/>
            <a:ext cx="3493957" cy="1388984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Chevron 6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8" name="Connecteur droit avec flèche 7"/>
          <p:cNvCxnSpPr/>
          <p:nvPr/>
        </p:nvCxnSpPr>
        <p:spPr>
          <a:xfrm>
            <a:off x="3092450" y="2439075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377824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color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8469443" y="3859133"/>
            <a:ext cx="3538407" cy="1388984"/>
            <a:chOff x="4622800" y="2552700"/>
            <a:chExt cx="3263900" cy="850900"/>
          </a:xfrm>
        </p:grpSpPr>
        <p:sp>
          <p:nvSpPr>
            <p:cNvPr id="13" name="Organigramme : Délai 12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Chevron 13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15" name="Chevron 14"/>
          <p:cNvSpPr/>
          <p:nvPr/>
        </p:nvSpPr>
        <p:spPr>
          <a:xfrm>
            <a:off x="4286250" y="2013625"/>
            <a:ext cx="3200400" cy="850900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588250" y="2426872"/>
            <a:ext cx="1505366" cy="68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35300" y="453457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588250" y="2426872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3 – server logic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474841" y="1668602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reactive()</a:t>
            </a:r>
          </a:p>
        </p:txBody>
      </p:sp>
    </p:spTree>
    <p:extLst>
      <p:ext uri="{BB962C8B-B14F-4D97-AF65-F5344CB8AC3E}">
        <p14:creationId xmlns:p14="http://schemas.microsoft.com/office/powerpoint/2010/main" val="426257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color</a:t>
            </a: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73400" y="576033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4 – server logic</a:t>
            </a:r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go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eventReactive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111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color</a:t>
            </a: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4 – server logic</a:t>
            </a:r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go</a:t>
            </a:r>
          </a:p>
        </p:txBody>
      </p:sp>
      <p:cxnSp>
        <p:nvCxnSpPr>
          <p:cNvPr id="19" name="Connecteur droit avec flèche 18"/>
          <p:cNvCxnSpPr>
            <a:endCxn id="23" idx="0"/>
          </p:cNvCxnSpPr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20" name="Connecteur droit avec flèche 19"/>
          <p:cNvCxnSpPr/>
          <p:nvPr/>
        </p:nvCxnSpPr>
        <p:spPr>
          <a:xfrm flipV="1">
            <a:off x="5867400" y="5748312"/>
            <a:ext cx="2813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3073400" y="5767362"/>
            <a:ext cx="2546350" cy="952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41655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66420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149012" y="599399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isolate()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eventReactive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3032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340</Words>
  <Application>Microsoft Macintosh PowerPoint</Application>
  <PresentationFormat>Grand écran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App 1 – server logic</vt:lpstr>
      <vt:lpstr>App 2 – server logic</vt:lpstr>
      <vt:lpstr>App 3 – server logic</vt:lpstr>
      <vt:lpstr>App 4 – server logic</vt:lpstr>
      <vt:lpstr>App 4 – server logic</vt:lpstr>
      <vt:lpstr>Présentation PowerPoint</vt:lpstr>
      <vt:lpstr>Présentation PowerPoint</vt:lpstr>
    </vt:vector>
  </TitlesOfParts>
  <Company>ICR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Louedec Felicien</dc:creator>
  <cp:lastModifiedBy>Felicien (mac)</cp:lastModifiedBy>
  <cp:revision>28</cp:revision>
  <dcterms:created xsi:type="dcterms:W3CDTF">2022-11-28T09:33:57Z</dcterms:created>
  <dcterms:modified xsi:type="dcterms:W3CDTF">2022-11-30T21:31:47Z</dcterms:modified>
</cp:coreProperties>
</file>