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63" r:id="rId6"/>
    <p:sldId id="264" r:id="rId7"/>
    <p:sldId id="265" r:id="rId8"/>
    <p:sldId id="267" r:id="rId9"/>
    <p:sldId id="26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1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4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1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AD9B-CE2F-4756-96AF-660726347DA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88A7-374C-4D11-BDA4-459629956A7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FelicienLL/mapbayr/raw/develop/inst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91" y="2370654"/>
            <a:ext cx="1012428" cy="112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5633" y="2946578"/>
            <a:ext cx="1803986" cy="10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875882" y="4859492"/>
            <a:ext cx="2335908" cy="101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Model</a:t>
            </a:r>
            <a:endParaRPr lang="en-US" sz="4000" dirty="0"/>
          </a:p>
        </p:txBody>
      </p:sp>
      <p:sp>
        <p:nvSpPr>
          <p:cNvPr id="15" name="Plus 14"/>
          <p:cNvSpPr/>
          <p:nvPr/>
        </p:nvSpPr>
        <p:spPr>
          <a:xfrm>
            <a:off x="1685717" y="4119291"/>
            <a:ext cx="563818" cy="5201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852570" y="721217"/>
            <a:ext cx="2476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Dose, Temps </a:t>
            </a:r>
            <a:r>
              <a:rPr lang="en-US" sz="2000" dirty="0" err="1" smtClean="0"/>
              <a:t>Prise</a:t>
            </a:r>
            <a:r>
              <a:rPr lang="en-US" sz="2000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Concentration, 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emps Concentration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Covariable</a:t>
            </a:r>
            <a:endParaRPr lang="en-US" sz="2000" dirty="0" smtClean="0"/>
          </a:p>
        </p:txBody>
      </p:sp>
      <p:sp>
        <p:nvSpPr>
          <p:cNvPr id="17" name="Flèche vers le bas 16"/>
          <p:cNvSpPr/>
          <p:nvPr/>
        </p:nvSpPr>
        <p:spPr>
          <a:xfrm>
            <a:off x="1773676" y="2111063"/>
            <a:ext cx="387900" cy="731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 vers le bas 17"/>
          <p:cNvSpPr/>
          <p:nvPr/>
        </p:nvSpPr>
        <p:spPr>
          <a:xfrm rot="16200000">
            <a:off x="3554273" y="2908455"/>
            <a:ext cx="502276" cy="1429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29687" y="2717157"/>
            <a:ext cx="2414646" cy="122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Parameter</a:t>
            </a:r>
          </a:p>
          <a:p>
            <a:pPr algn="ctr"/>
            <a:r>
              <a:rPr lang="en-US" sz="2800" dirty="0" smtClean="0"/>
              <a:t>Estimation: </a:t>
            </a:r>
          </a:p>
          <a:p>
            <a:pPr algn="ctr"/>
            <a:r>
              <a:rPr lang="en-US" sz="2800" dirty="0" smtClean="0"/>
              <a:t>ETAs, IPRED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8843873" y="2932464"/>
            <a:ext cx="2820191" cy="1028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 dose, </a:t>
            </a:r>
          </a:p>
          <a:p>
            <a:pPr algn="ctr"/>
            <a:r>
              <a:rPr lang="en-US" sz="2800" dirty="0" smtClean="0"/>
              <a:t>Post-hoc output…</a:t>
            </a:r>
            <a:endParaRPr lang="en-US" sz="2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440324" y="963903"/>
            <a:ext cx="30075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/>
              <a:t>Schémas</a:t>
            </a:r>
            <a:r>
              <a:rPr lang="en-US" sz="2000" dirty="0" smtClean="0"/>
              <a:t> </a:t>
            </a:r>
            <a:r>
              <a:rPr lang="en-US" sz="2000" dirty="0" err="1" smtClean="0"/>
              <a:t>posologiques</a:t>
            </a:r>
            <a:r>
              <a:rPr lang="en-US" sz="2000" dirty="0" smtClean="0"/>
              <a:t>,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Concentration </a:t>
            </a:r>
            <a:r>
              <a:rPr lang="en-US" sz="2000" dirty="0" err="1" smtClean="0"/>
              <a:t>cible</a:t>
            </a:r>
            <a:r>
              <a:rPr lang="en-US" sz="2000" dirty="0" smtClean="0"/>
              <a:t>, 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Outcome PK/PD…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Stratégie</a:t>
            </a:r>
            <a:r>
              <a:rPr lang="en-US" sz="2000" dirty="0" smtClean="0"/>
              <a:t> simulations?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AUC ? </a:t>
            </a:r>
          </a:p>
        </p:txBody>
      </p:sp>
      <p:sp>
        <p:nvSpPr>
          <p:cNvPr id="26" name="Flèche à angle droit 25"/>
          <p:cNvSpPr/>
          <p:nvPr/>
        </p:nvSpPr>
        <p:spPr>
          <a:xfrm rot="5400000">
            <a:off x="7642802" y="2659695"/>
            <a:ext cx="986055" cy="11009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èche vers le bas 26"/>
          <p:cNvSpPr/>
          <p:nvPr/>
        </p:nvSpPr>
        <p:spPr>
          <a:xfrm rot="16200000">
            <a:off x="7672351" y="2748457"/>
            <a:ext cx="605307" cy="1422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github.com/metrumresearchgroup/mrgsolve/raw/develop/man/figures/MRG-Solve-H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58" y="5201451"/>
            <a:ext cx="1732596" cy="17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50" y="142875"/>
            <a:ext cx="11601450" cy="6534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825" y="361950"/>
            <a:ext cx="3267075" cy="60864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57225" y="457200"/>
            <a:ext cx="25050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DOSE</a:t>
            </a:r>
            <a:r>
              <a:rPr lang="en-US" sz="2800" dirty="0" smtClean="0">
                <a:solidFill>
                  <a:schemeClr val="bg1"/>
                </a:solidFill>
              </a:rPr>
              <a:t>: 10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3" y="1075670"/>
            <a:ext cx="19716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II</a:t>
            </a:r>
            <a:r>
              <a:rPr lang="en-US" sz="2800" dirty="0" smtClean="0">
                <a:solidFill>
                  <a:schemeClr val="bg1"/>
                </a:solidFill>
              </a:rPr>
              <a:t> : 24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7223" y="1694140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TIME ECH 1</a:t>
            </a:r>
            <a:r>
              <a:rPr lang="en-US" sz="2800" dirty="0" smtClean="0">
                <a:solidFill>
                  <a:schemeClr val="bg1"/>
                </a:solidFill>
              </a:rPr>
              <a:t>: 2.5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3" y="2358746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CONC ECH 1</a:t>
            </a:r>
            <a:r>
              <a:rPr lang="en-US" sz="2800" dirty="0" smtClean="0">
                <a:solidFill>
                  <a:schemeClr val="bg1"/>
                </a:solidFill>
              </a:rPr>
              <a:t>: 154.1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57223" y="3017613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TIME ECH 2</a:t>
            </a:r>
            <a:r>
              <a:rPr lang="en-US" sz="2800" dirty="0" smtClean="0">
                <a:solidFill>
                  <a:schemeClr val="bg1"/>
                </a:solidFill>
              </a:rPr>
              <a:t>: 11.9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7223" y="3690993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CONC ECH 2</a:t>
            </a:r>
            <a:r>
              <a:rPr lang="en-US" sz="2800" dirty="0" smtClean="0">
                <a:solidFill>
                  <a:schemeClr val="bg1"/>
                </a:solidFill>
              </a:rPr>
              <a:t>: 12.4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57223" y="4350369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POIDS: </a:t>
            </a:r>
            <a:r>
              <a:rPr lang="en-US" sz="2800" dirty="0" smtClean="0">
                <a:solidFill>
                  <a:schemeClr val="bg1"/>
                </a:solidFill>
              </a:rPr>
              <a:t>40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57223" y="5053289"/>
            <a:ext cx="295275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SEXE</a:t>
            </a:r>
            <a:r>
              <a:rPr lang="en-US" sz="2800" dirty="0" smtClean="0">
                <a:solidFill>
                  <a:schemeClr val="bg1"/>
                </a:solidFill>
              </a:rPr>
              <a:t>: 0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37677"/>
              </p:ext>
            </p:extLst>
          </p:nvPr>
        </p:nvGraphicFramePr>
        <p:xfrm>
          <a:off x="3990975" y="1276351"/>
          <a:ext cx="7722056" cy="12369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0514">
                  <a:extLst>
                    <a:ext uri="{9D8B030D-6E8A-4147-A177-3AD203B41FA5}">
                      <a16:colId xmlns:a16="http://schemas.microsoft.com/office/drawing/2014/main" val="1198492196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3929999777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1290509767"/>
                    </a:ext>
                  </a:extLst>
                </a:gridCol>
                <a:gridCol w="1930514">
                  <a:extLst>
                    <a:ext uri="{9D8B030D-6E8A-4147-A177-3AD203B41FA5}">
                      <a16:colId xmlns:a16="http://schemas.microsoft.com/office/drawing/2014/main" val="3721447097"/>
                    </a:ext>
                  </a:extLst>
                </a:gridCol>
              </a:tblGrid>
              <a:tr h="4123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56433"/>
                  </a:ext>
                </a:extLst>
              </a:tr>
              <a:tr h="4123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6069"/>
                  </a:ext>
                </a:extLst>
              </a:tr>
              <a:tr h="4123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05252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020456" y="2803193"/>
            <a:ext cx="3715657" cy="335914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e libre 15"/>
          <p:cNvSpPr/>
          <p:nvPr/>
        </p:nvSpPr>
        <p:spPr>
          <a:xfrm>
            <a:off x="4267200" y="3599130"/>
            <a:ext cx="3222171" cy="1974356"/>
          </a:xfrm>
          <a:custGeom>
            <a:avLst/>
            <a:gdLst>
              <a:gd name="connsiteX0" fmla="*/ 0 w 3222171"/>
              <a:gd name="connsiteY0" fmla="*/ 1974356 h 1974356"/>
              <a:gd name="connsiteX1" fmla="*/ 130629 w 3222171"/>
              <a:gd name="connsiteY1" fmla="*/ 1205099 h 1974356"/>
              <a:gd name="connsiteX2" fmla="*/ 188686 w 3222171"/>
              <a:gd name="connsiteY2" fmla="*/ 464870 h 1974356"/>
              <a:gd name="connsiteX3" fmla="*/ 319314 w 3222171"/>
              <a:gd name="connsiteY3" fmla="*/ 413 h 1974356"/>
              <a:gd name="connsiteX4" fmla="*/ 638629 w 3222171"/>
              <a:gd name="connsiteY4" fmla="*/ 392299 h 1974356"/>
              <a:gd name="connsiteX5" fmla="*/ 885371 w 3222171"/>
              <a:gd name="connsiteY5" fmla="*/ 885784 h 1974356"/>
              <a:gd name="connsiteX6" fmla="*/ 1625600 w 3222171"/>
              <a:gd name="connsiteY6" fmla="*/ 1277670 h 1974356"/>
              <a:gd name="connsiteX7" fmla="*/ 2917371 w 3222171"/>
              <a:gd name="connsiteY7" fmla="*/ 1640527 h 1974356"/>
              <a:gd name="connsiteX8" fmla="*/ 3222171 w 3222171"/>
              <a:gd name="connsiteY8" fmla="*/ 1771156 h 197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2171" h="1974356">
                <a:moveTo>
                  <a:pt x="0" y="1974356"/>
                </a:moveTo>
                <a:cubicBezTo>
                  <a:pt x="49590" y="1715518"/>
                  <a:pt x="99181" y="1456680"/>
                  <a:pt x="130629" y="1205099"/>
                </a:cubicBezTo>
                <a:cubicBezTo>
                  <a:pt x="162077" y="953518"/>
                  <a:pt x="157239" y="665651"/>
                  <a:pt x="188686" y="464870"/>
                </a:cubicBezTo>
                <a:cubicBezTo>
                  <a:pt x="220133" y="264089"/>
                  <a:pt x="244324" y="12508"/>
                  <a:pt x="319314" y="413"/>
                </a:cubicBezTo>
                <a:cubicBezTo>
                  <a:pt x="394305" y="-11682"/>
                  <a:pt x="544286" y="244737"/>
                  <a:pt x="638629" y="392299"/>
                </a:cubicBezTo>
                <a:cubicBezTo>
                  <a:pt x="732972" y="539861"/>
                  <a:pt x="720876" y="738222"/>
                  <a:pt x="885371" y="885784"/>
                </a:cubicBezTo>
                <a:cubicBezTo>
                  <a:pt x="1049866" y="1033346"/>
                  <a:pt x="1286933" y="1151879"/>
                  <a:pt x="1625600" y="1277670"/>
                </a:cubicBezTo>
                <a:cubicBezTo>
                  <a:pt x="1964267" y="1403461"/>
                  <a:pt x="2651276" y="1558279"/>
                  <a:pt x="2917371" y="1640527"/>
                </a:cubicBezTo>
                <a:cubicBezTo>
                  <a:pt x="3183466" y="1722775"/>
                  <a:pt x="3202818" y="1746965"/>
                  <a:pt x="3222171" y="1771156"/>
                </a:cubicBezTo>
              </a:path>
            </a:pathLst>
          </a:cu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4746171" y="3599130"/>
            <a:ext cx="232229" cy="197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858000" y="4953739"/>
            <a:ext cx="232229" cy="1972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60276"/>
              </p:ext>
            </p:extLst>
          </p:nvPr>
        </p:nvGraphicFramePr>
        <p:xfrm>
          <a:off x="8129814" y="2775658"/>
          <a:ext cx="3583216" cy="3359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5986">
                  <a:extLst>
                    <a:ext uri="{9D8B030D-6E8A-4147-A177-3AD203B41FA5}">
                      <a16:colId xmlns:a16="http://schemas.microsoft.com/office/drawing/2014/main" val="2677332932"/>
                    </a:ext>
                  </a:extLst>
                </a:gridCol>
                <a:gridCol w="1068615">
                  <a:extLst>
                    <a:ext uri="{9D8B030D-6E8A-4147-A177-3AD203B41FA5}">
                      <a16:colId xmlns:a16="http://schemas.microsoft.com/office/drawing/2014/main" val="3135333050"/>
                    </a:ext>
                  </a:extLst>
                </a:gridCol>
                <a:gridCol w="1068615">
                  <a:extLst>
                    <a:ext uri="{9D8B030D-6E8A-4147-A177-3AD203B41FA5}">
                      <a16:colId xmlns:a16="http://schemas.microsoft.com/office/drawing/2014/main" val="650925082"/>
                    </a:ext>
                  </a:extLst>
                </a:gridCol>
              </a:tblGrid>
              <a:tr h="6718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CMAX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766162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mg / 24h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91166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 smtClean="0"/>
                        <a:t>10mg / 12h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6123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 smtClean="0"/>
                        <a:t>20mg</a:t>
                      </a:r>
                      <a:r>
                        <a:rPr lang="en-US" baseline="0" dirty="0" smtClean="0"/>
                        <a:t> / 24h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15598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dirty="0" smtClean="0"/>
                        <a:t>20mg / 12h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7698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3990975" y="625963"/>
            <a:ext cx="7722055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Clairance</a:t>
            </a:r>
            <a:r>
              <a:rPr lang="en-US" sz="2000" dirty="0" smtClean="0"/>
              <a:t> </a:t>
            </a:r>
            <a:r>
              <a:rPr lang="en-US" sz="2000" dirty="0" err="1" smtClean="0"/>
              <a:t>orale</a:t>
            </a:r>
            <a:r>
              <a:rPr lang="en-US" sz="2000" dirty="0" smtClean="0"/>
              <a:t> </a:t>
            </a:r>
            <a:r>
              <a:rPr lang="en-US" sz="2000" dirty="0" err="1" smtClean="0"/>
              <a:t>observée</a:t>
            </a:r>
            <a:r>
              <a:rPr lang="en-US" sz="2000" dirty="0" smtClean="0"/>
              <a:t> de 15.2 L/h. AUC </a:t>
            </a:r>
            <a:r>
              <a:rPr lang="en-US" sz="2000" dirty="0" err="1" smtClean="0"/>
              <a:t>observée</a:t>
            </a:r>
            <a:r>
              <a:rPr lang="en-US" sz="2000" dirty="0" smtClean="0"/>
              <a:t> de 987 ng/</a:t>
            </a:r>
            <a:r>
              <a:rPr lang="en-US" sz="2000" dirty="0" err="1" smtClean="0"/>
              <a:t>mL.h</a:t>
            </a:r>
            <a:endParaRPr lang="en-US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531493" y="5711220"/>
            <a:ext cx="120421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Go!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e 4"/>
          <p:cNvSpPr/>
          <p:nvPr/>
        </p:nvSpPr>
        <p:spPr>
          <a:xfrm>
            <a:off x="127000" y="250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Console" panose="020B0609040504020204" pitchFamily="49" charset="0"/>
              </a:rPr>
              <a:t>input$dose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7" name="Pentagone 6"/>
          <p:cNvSpPr/>
          <p:nvPr/>
        </p:nvSpPr>
        <p:spPr>
          <a:xfrm>
            <a:off x="127000" y="949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Console" panose="020B0609040504020204" pitchFamily="49" charset="0"/>
              </a:rPr>
              <a:t>input$ii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127000" y="1647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Console" panose="020B0609040504020204" pitchFamily="49" charset="0"/>
              </a:rPr>
              <a:t>input$timeech1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9" name="Pentagone 8"/>
          <p:cNvSpPr/>
          <p:nvPr/>
        </p:nvSpPr>
        <p:spPr>
          <a:xfrm>
            <a:off x="127000" y="2346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Console" panose="020B0609040504020204" pitchFamily="49" charset="0"/>
              </a:rPr>
              <a:t>input$conc1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27000" y="3044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Console" panose="020B0609040504020204" pitchFamily="49" charset="0"/>
              </a:rPr>
              <a:t>input$timeech2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1" name="Pentagone 10"/>
          <p:cNvSpPr/>
          <p:nvPr/>
        </p:nvSpPr>
        <p:spPr>
          <a:xfrm>
            <a:off x="127000" y="3743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Console" panose="020B0609040504020204" pitchFamily="49" charset="0"/>
              </a:rPr>
              <a:t>input$conc2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27000" y="4441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Console" panose="020B0609040504020204" pitchFamily="49" charset="0"/>
              </a:rPr>
              <a:t>input$poids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27000" y="51404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Console" panose="020B0609040504020204" pitchFamily="49" charset="0"/>
              </a:rPr>
              <a:t>input$sexe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9537700" y="930430"/>
            <a:ext cx="2412998" cy="850900"/>
            <a:chOff x="4622800" y="2552700"/>
            <a:chExt cx="3263900" cy="850900"/>
          </a:xfrm>
        </p:grpSpPr>
        <p:sp>
          <p:nvSpPr>
            <p:cNvPr id="15" name="Organigramme : Délai 14"/>
            <p:cNvSpPr/>
            <p:nvPr/>
          </p:nvSpPr>
          <p:spPr>
            <a:xfrm>
              <a:off x="7027781" y="2552700"/>
              <a:ext cx="858919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Chevron 15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CLAUCtext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9537701" y="2035330"/>
            <a:ext cx="2412998" cy="850900"/>
            <a:chOff x="4622800" y="2552700"/>
            <a:chExt cx="3263899" cy="850900"/>
          </a:xfrm>
        </p:grpSpPr>
        <p:sp>
          <p:nvSpPr>
            <p:cNvPr id="18" name="Organigramme : Délai 17"/>
            <p:cNvSpPr/>
            <p:nvPr/>
          </p:nvSpPr>
          <p:spPr>
            <a:xfrm>
              <a:off x="7027780" y="2552700"/>
              <a:ext cx="858919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Chevron 1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predtab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9537701" y="3140230"/>
            <a:ext cx="2412998" cy="850900"/>
            <a:chOff x="4622800" y="2552700"/>
            <a:chExt cx="3263900" cy="850900"/>
          </a:xfrm>
        </p:grpSpPr>
        <p:sp>
          <p:nvSpPr>
            <p:cNvPr id="21" name="Organigramme : Délai 20"/>
            <p:cNvSpPr/>
            <p:nvPr/>
          </p:nvSpPr>
          <p:spPr>
            <a:xfrm>
              <a:off x="7027780" y="2552700"/>
              <a:ext cx="85892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Chevron 2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predplot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9537700" y="4245130"/>
            <a:ext cx="2413000" cy="850900"/>
            <a:chOff x="4622799" y="2552700"/>
            <a:chExt cx="3263901" cy="850900"/>
          </a:xfrm>
        </p:grpSpPr>
        <p:sp>
          <p:nvSpPr>
            <p:cNvPr id="24" name="Organigramme : Délai 23"/>
            <p:cNvSpPr/>
            <p:nvPr/>
          </p:nvSpPr>
          <p:spPr>
            <a:xfrm>
              <a:off x="7027779" y="2552700"/>
              <a:ext cx="858921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Chevron 24"/>
            <p:cNvSpPr/>
            <p:nvPr/>
          </p:nvSpPr>
          <p:spPr>
            <a:xfrm>
              <a:off x="4622799" y="2552700"/>
              <a:ext cx="3200399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simutab</a:t>
              </a:r>
              <a:endParaRPr lang="en-US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26" name="Chevron 25"/>
          <p:cNvSpPr/>
          <p:nvPr/>
        </p:nvSpPr>
        <p:spPr>
          <a:xfrm>
            <a:off x="3468063" y="1975006"/>
            <a:ext cx="2268658" cy="698500"/>
          </a:xfrm>
          <a:prstGeom prst="chevron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re_data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5375647" y="3026127"/>
            <a:ext cx="2131192" cy="698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re_est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8" name="Connecteur droit avec flèche 27"/>
          <p:cNvCxnSpPr>
            <a:stCxn id="13" idx="3"/>
          </p:cNvCxnSpPr>
          <p:nvPr/>
        </p:nvCxnSpPr>
        <p:spPr>
          <a:xfrm flipV="1">
            <a:off x="2590800" y="2460780"/>
            <a:ext cx="898903" cy="293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2590800" y="2425854"/>
            <a:ext cx="898903" cy="2322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2614273" y="2394106"/>
            <a:ext cx="875430" cy="1604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2590800" y="2388548"/>
            <a:ext cx="945821" cy="908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590800" y="2388548"/>
            <a:ext cx="945821" cy="234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602537" y="1927380"/>
            <a:ext cx="887166" cy="452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590800" y="1190781"/>
            <a:ext cx="945821" cy="118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2590800" y="516887"/>
            <a:ext cx="909256" cy="185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V="1">
            <a:off x="7506839" y="2460781"/>
            <a:ext cx="2272161" cy="928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7474278" y="1440019"/>
            <a:ext cx="2084487" cy="1949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7474278" y="3389466"/>
            <a:ext cx="2184991" cy="168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2603983" y="529983"/>
            <a:ext cx="2888533" cy="34964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79" idx="3"/>
          </p:cNvCxnSpPr>
          <p:nvPr/>
        </p:nvCxnSpPr>
        <p:spPr>
          <a:xfrm>
            <a:off x="9091865" y="4678518"/>
            <a:ext cx="675575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hevron 78"/>
          <p:cNvSpPr/>
          <p:nvPr/>
        </p:nvSpPr>
        <p:spPr>
          <a:xfrm>
            <a:off x="6333598" y="4329268"/>
            <a:ext cx="2758267" cy="6985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re_posthoc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93" name="Connecteur en arc 92"/>
          <p:cNvCxnSpPr/>
          <p:nvPr/>
        </p:nvCxnSpPr>
        <p:spPr>
          <a:xfrm rot="10800000" flipV="1">
            <a:off x="4697031" y="2310167"/>
            <a:ext cx="1115059" cy="691950"/>
          </a:xfrm>
          <a:prstGeom prst="curvedConnector3">
            <a:avLst>
              <a:gd name="adj1" fmla="val -2517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en arc 98"/>
          <p:cNvCxnSpPr/>
          <p:nvPr/>
        </p:nvCxnSpPr>
        <p:spPr>
          <a:xfrm rot="10800000" flipV="1">
            <a:off x="5850829" y="3390360"/>
            <a:ext cx="1694750" cy="854770"/>
          </a:xfrm>
          <a:prstGeom prst="curvedConnector3">
            <a:avLst>
              <a:gd name="adj1" fmla="val -995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orme libre 103"/>
          <p:cNvSpPr/>
          <p:nvPr/>
        </p:nvSpPr>
        <p:spPr>
          <a:xfrm>
            <a:off x="4287487" y="2995766"/>
            <a:ext cx="1315204" cy="432167"/>
          </a:xfrm>
          <a:custGeom>
            <a:avLst/>
            <a:gdLst>
              <a:gd name="connsiteX0" fmla="*/ 369882 w 1053764"/>
              <a:gd name="connsiteY0" fmla="*/ 0 h 432167"/>
              <a:gd name="connsiteX1" fmla="*/ 1582 w 1053764"/>
              <a:gd name="connsiteY1" fmla="*/ 241300 h 432167"/>
              <a:gd name="connsiteX2" fmla="*/ 496882 w 1053764"/>
              <a:gd name="connsiteY2" fmla="*/ 406400 h 432167"/>
              <a:gd name="connsiteX3" fmla="*/ 1004882 w 1053764"/>
              <a:gd name="connsiteY3" fmla="*/ 431800 h 432167"/>
              <a:gd name="connsiteX4" fmla="*/ 1004882 w 1053764"/>
              <a:gd name="connsiteY4" fmla="*/ 419100 h 4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764" h="432167">
                <a:moveTo>
                  <a:pt x="369882" y="0"/>
                </a:moveTo>
                <a:cubicBezTo>
                  <a:pt x="175148" y="86783"/>
                  <a:pt x="-19585" y="173567"/>
                  <a:pt x="1582" y="241300"/>
                </a:cubicBezTo>
                <a:cubicBezTo>
                  <a:pt x="22749" y="309033"/>
                  <a:pt x="329665" y="374650"/>
                  <a:pt x="496882" y="406400"/>
                </a:cubicBezTo>
                <a:cubicBezTo>
                  <a:pt x="664099" y="438150"/>
                  <a:pt x="920215" y="429683"/>
                  <a:pt x="1004882" y="431800"/>
                </a:cubicBezTo>
                <a:cubicBezTo>
                  <a:pt x="1089549" y="433917"/>
                  <a:pt x="1047215" y="426508"/>
                  <a:pt x="1004882" y="4191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orme libre 104"/>
          <p:cNvSpPr/>
          <p:nvPr/>
        </p:nvSpPr>
        <p:spPr>
          <a:xfrm>
            <a:off x="5492516" y="4245130"/>
            <a:ext cx="1053764" cy="497255"/>
          </a:xfrm>
          <a:custGeom>
            <a:avLst/>
            <a:gdLst>
              <a:gd name="connsiteX0" fmla="*/ 369882 w 1053764"/>
              <a:gd name="connsiteY0" fmla="*/ 0 h 432167"/>
              <a:gd name="connsiteX1" fmla="*/ 1582 w 1053764"/>
              <a:gd name="connsiteY1" fmla="*/ 241300 h 432167"/>
              <a:gd name="connsiteX2" fmla="*/ 496882 w 1053764"/>
              <a:gd name="connsiteY2" fmla="*/ 406400 h 432167"/>
              <a:gd name="connsiteX3" fmla="*/ 1004882 w 1053764"/>
              <a:gd name="connsiteY3" fmla="*/ 431800 h 432167"/>
              <a:gd name="connsiteX4" fmla="*/ 1004882 w 1053764"/>
              <a:gd name="connsiteY4" fmla="*/ 419100 h 4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3764" h="432167">
                <a:moveTo>
                  <a:pt x="369882" y="0"/>
                </a:moveTo>
                <a:cubicBezTo>
                  <a:pt x="175148" y="86783"/>
                  <a:pt x="-19585" y="173567"/>
                  <a:pt x="1582" y="241300"/>
                </a:cubicBezTo>
                <a:cubicBezTo>
                  <a:pt x="22749" y="309033"/>
                  <a:pt x="329665" y="374650"/>
                  <a:pt x="496882" y="406400"/>
                </a:cubicBezTo>
                <a:cubicBezTo>
                  <a:pt x="664099" y="438150"/>
                  <a:pt x="920215" y="429683"/>
                  <a:pt x="1004882" y="431800"/>
                </a:cubicBezTo>
                <a:cubicBezTo>
                  <a:pt x="1089549" y="433917"/>
                  <a:pt x="1047215" y="426508"/>
                  <a:pt x="1004882" y="41910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Connecteur droit avec flèche 120"/>
          <p:cNvCxnSpPr/>
          <p:nvPr/>
        </p:nvCxnSpPr>
        <p:spPr>
          <a:xfrm>
            <a:off x="5600043" y="879630"/>
            <a:ext cx="3958722" cy="476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 flipV="1">
            <a:off x="5427490" y="691990"/>
            <a:ext cx="130052" cy="3866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 flipV="1">
            <a:off x="5537665" y="708623"/>
            <a:ext cx="130052" cy="3866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Pentagone 130"/>
          <p:cNvSpPr/>
          <p:nvPr/>
        </p:nvSpPr>
        <p:spPr>
          <a:xfrm>
            <a:off x="127000" y="5838980"/>
            <a:ext cx="2463800" cy="50165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Console" panose="020B0609040504020204" pitchFamily="49" charset="0"/>
              </a:rPr>
              <a:t>input$go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cxnSp>
        <p:nvCxnSpPr>
          <p:cNvPr id="132" name="Connecteur droit avec flèche 131"/>
          <p:cNvCxnSpPr/>
          <p:nvPr/>
        </p:nvCxnSpPr>
        <p:spPr>
          <a:xfrm flipV="1">
            <a:off x="2592195" y="2673506"/>
            <a:ext cx="1463487" cy="3416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>
            <a:off x="5741081" y="633968"/>
            <a:ext cx="775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isolate()</a:t>
            </a:r>
            <a:endParaRPr lang="en-US" sz="1400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902410" y="1678312"/>
            <a:ext cx="1324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eventReactive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37" name="ZoneTexte 136"/>
          <p:cNvSpPr txBox="1"/>
          <p:nvPr/>
        </p:nvSpPr>
        <p:spPr>
          <a:xfrm>
            <a:off x="6251623" y="2753278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reactive()</a:t>
            </a:r>
            <a:endParaRPr lang="en-US" sz="1400" dirty="0"/>
          </a:p>
        </p:txBody>
      </p:sp>
      <p:sp>
        <p:nvSpPr>
          <p:cNvPr id="138" name="ZoneTexte 137"/>
          <p:cNvSpPr txBox="1"/>
          <p:nvPr/>
        </p:nvSpPr>
        <p:spPr>
          <a:xfrm>
            <a:off x="7655605" y="4060978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reactive()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839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226" y="1428750"/>
            <a:ext cx="4905374" cy="34385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5074" y="4867274"/>
            <a:ext cx="447675" cy="5619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0625" y="5429250"/>
            <a:ext cx="3076575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9575" y="1609725"/>
            <a:ext cx="4610100" cy="3076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" y="1866900"/>
            <a:ext cx="1200150" cy="260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4999" y="3267074"/>
            <a:ext cx="2886076" cy="1200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4999" y="1885949"/>
            <a:ext cx="2886076" cy="1200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e 33"/>
          <p:cNvGrpSpPr/>
          <p:nvPr/>
        </p:nvGrpSpPr>
        <p:grpSpPr>
          <a:xfrm>
            <a:off x="8913809" y="1344611"/>
            <a:ext cx="2795591" cy="4005264"/>
            <a:chOff x="8659809" y="1423986"/>
            <a:chExt cx="2795591" cy="4005264"/>
          </a:xfrm>
          <a:solidFill>
            <a:schemeClr val="tx1"/>
          </a:solidFill>
        </p:grpSpPr>
        <p:grpSp>
          <p:nvGrpSpPr>
            <p:cNvPr id="29" name="Groupe 28"/>
            <p:cNvGrpSpPr/>
            <p:nvPr/>
          </p:nvGrpSpPr>
          <p:grpSpPr>
            <a:xfrm>
              <a:off x="8659809" y="1423987"/>
              <a:ext cx="2795590" cy="4005263"/>
              <a:chOff x="8075609" y="1428750"/>
              <a:chExt cx="2795590" cy="4005263"/>
            </a:xfrm>
            <a:grpFill/>
          </p:grpSpPr>
          <p:sp>
            <p:nvSpPr>
              <p:cNvPr id="28" name="Rectangle avec coins rognés en diagonale 27"/>
              <p:cNvSpPr/>
              <p:nvPr/>
            </p:nvSpPr>
            <p:spPr>
              <a:xfrm rot="5400000">
                <a:off x="7475536" y="2033586"/>
                <a:ext cx="4000500" cy="2790827"/>
              </a:xfrm>
              <a:prstGeom prst="snip2DiagRect">
                <a:avLst>
                  <a:gd name="adj1" fmla="val 0"/>
                  <a:gd name="adj2" fmla="val 26642"/>
                </a:avLst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075609" y="2163763"/>
                <a:ext cx="2066926" cy="3270250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Connecteur droit 32"/>
            <p:cNvCxnSpPr/>
            <p:nvPr/>
          </p:nvCxnSpPr>
          <p:spPr>
            <a:xfrm flipV="1">
              <a:off x="10726735" y="1423986"/>
              <a:ext cx="728665" cy="735014"/>
            </a:xfrm>
            <a:prstGeom prst="lin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lèche droite 35"/>
          <p:cNvSpPr/>
          <p:nvPr/>
        </p:nvSpPr>
        <p:spPr>
          <a:xfrm>
            <a:off x="5502048" y="1185862"/>
            <a:ext cx="3098800" cy="1981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input</a:t>
            </a:r>
            <a:endParaRPr lang="en-US" sz="4800" b="1" dirty="0"/>
          </a:p>
        </p:txBody>
      </p:sp>
      <p:sp>
        <p:nvSpPr>
          <p:cNvPr id="38" name="Flèche gauche 37"/>
          <p:cNvSpPr/>
          <p:nvPr/>
        </p:nvSpPr>
        <p:spPr>
          <a:xfrm>
            <a:off x="5332636" y="3267074"/>
            <a:ext cx="3098800" cy="198120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output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9173368" y="2387600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173368" y="2660349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73368" y="2933098"/>
            <a:ext cx="1447800" cy="984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363336" y="469165"/>
            <a:ext cx="4656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UI: User Interface</a:t>
            </a:r>
            <a:endParaRPr lang="en-US" sz="4800" b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9606782" y="469164"/>
            <a:ext cx="1825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Server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403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58919" y="1608319"/>
            <a:ext cx="6070600" cy="3263900"/>
            <a:chOff x="88900" y="1638300"/>
            <a:chExt cx="5969507" cy="3263900"/>
          </a:xfrm>
        </p:grpSpPr>
        <p:sp>
          <p:nvSpPr>
            <p:cNvPr id="9" name="Rectangle 8"/>
            <p:cNvSpPr/>
            <p:nvPr/>
          </p:nvSpPr>
          <p:spPr>
            <a:xfrm>
              <a:off x="88900" y="1638300"/>
              <a:ext cx="5969507" cy="32639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r="63689" b="52474"/>
            <a:stretch/>
          </p:blipFill>
          <p:spPr>
            <a:xfrm>
              <a:off x="141287" y="2097087"/>
              <a:ext cx="2690813" cy="21955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36482" t="15636"/>
            <a:stretch/>
          </p:blipFill>
          <p:spPr>
            <a:xfrm>
              <a:off x="2603500" y="1941138"/>
              <a:ext cx="3327400" cy="275506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angle 5"/>
          <p:cNvSpPr/>
          <p:nvPr/>
        </p:nvSpPr>
        <p:spPr>
          <a:xfrm>
            <a:off x="111306" y="2700519"/>
            <a:ext cx="2398713" cy="127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6268498" y="1354319"/>
            <a:ext cx="1866900" cy="8226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input</a:t>
            </a:r>
            <a:endParaRPr lang="en-US" sz="2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54198" y="2164262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14647" y="1608319"/>
            <a:ext cx="3794972" cy="3263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8214647" y="1803900"/>
            <a:ext cx="379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Creer</a:t>
            </a:r>
            <a:r>
              <a:rPr lang="en-US" dirty="0" smtClean="0"/>
              <a:t> un </a:t>
            </a:r>
            <a:r>
              <a:rPr lang="en-US" dirty="0" err="1" smtClean="0"/>
              <a:t>vecteur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Creer</a:t>
            </a:r>
            <a:r>
              <a:rPr lang="en-US" dirty="0" smtClean="0"/>
              <a:t> un </a:t>
            </a:r>
            <a:r>
              <a:rPr lang="en-US" dirty="0" err="1" smtClean="0"/>
              <a:t>histogramme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du </a:t>
            </a:r>
            <a:r>
              <a:rPr lang="en-US" dirty="0" err="1" smtClean="0"/>
              <a:t>vecteur</a:t>
            </a:r>
            <a:r>
              <a:rPr lang="en-US" dirty="0" smtClean="0"/>
              <a:t> </a:t>
            </a:r>
            <a:r>
              <a:rPr lang="en-US" dirty="0" err="1" smtClean="0"/>
              <a:t>créé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Rendre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figure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output$distributionplot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Flèche gauche 17"/>
          <p:cNvSpPr/>
          <p:nvPr/>
        </p:nvSpPr>
        <p:spPr>
          <a:xfrm>
            <a:off x="6187861" y="4238730"/>
            <a:ext cx="1903636" cy="82907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output</a:t>
            </a:r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6260282" y="5025891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output$distributionplot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40782" y="1911157"/>
            <a:ext cx="3359070" cy="28721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96395" y="251711"/>
            <a:ext cx="6070600" cy="3263900"/>
            <a:chOff x="88900" y="1638300"/>
            <a:chExt cx="5969507" cy="3263900"/>
          </a:xfrm>
        </p:grpSpPr>
        <p:sp>
          <p:nvSpPr>
            <p:cNvPr id="9" name="Rectangle 8"/>
            <p:cNvSpPr/>
            <p:nvPr/>
          </p:nvSpPr>
          <p:spPr>
            <a:xfrm>
              <a:off x="88900" y="1638300"/>
              <a:ext cx="5969507" cy="32639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r="63689" b="52474"/>
            <a:stretch/>
          </p:blipFill>
          <p:spPr>
            <a:xfrm>
              <a:off x="141287" y="2097087"/>
              <a:ext cx="2690813" cy="219551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36482" t="15636"/>
            <a:stretch/>
          </p:blipFill>
          <p:spPr>
            <a:xfrm>
              <a:off x="2603500" y="1941138"/>
              <a:ext cx="3327400" cy="275506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tangle 5"/>
          <p:cNvSpPr/>
          <p:nvPr/>
        </p:nvSpPr>
        <p:spPr>
          <a:xfrm>
            <a:off x="148782" y="1343911"/>
            <a:ext cx="2398713" cy="127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6305974" y="-2289"/>
            <a:ext cx="1866900" cy="822643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input</a:t>
            </a:r>
            <a:endParaRPr lang="en-US" sz="2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91674" y="80765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52123" y="251711"/>
            <a:ext cx="3794972" cy="32639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8252123" y="447292"/>
            <a:ext cx="3794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Creer</a:t>
            </a:r>
            <a:r>
              <a:rPr lang="en-US" dirty="0" smtClean="0"/>
              <a:t> un </a:t>
            </a:r>
            <a:r>
              <a:rPr lang="en-US" dirty="0" err="1" smtClean="0"/>
              <a:t>vecteur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input$nsample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Creer</a:t>
            </a:r>
            <a:r>
              <a:rPr lang="en-US" dirty="0" smtClean="0"/>
              <a:t> un </a:t>
            </a:r>
            <a:r>
              <a:rPr lang="en-US" dirty="0" err="1" smtClean="0"/>
              <a:t>histogramme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du </a:t>
            </a:r>
            <a:r>
              <a:rPr lang="en-US" dirty="0" err="1" smtClean="0"/>
              <a:t>vecteur</a:t>
            </a:r>
            <a:r>
              <a:rPr lang="en-US" dirty="0" smtClean="0"/>
              <a:t> </a:t>
            </a:r>
            <a:r>
              <a:rPr lang="en-US" dirty="0" err="1" smtClean="0"/>
              <a:t>créé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Rendre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figure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output$distributionplot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Flèche gauche 17"/>
          <p:cNvSpPr/>
          <p:nvPr/>
        </p:nvSpPr>
        <p:spPr>
          <a:xfrm>
            <a:off x="6225337" y="2882122"/>
            <a:ext cx="1903636" cy="829070"/>
          </a:xfrm>
          <a:prstGeom prst="lef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output</a:t>
            </a:r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6297758" y="3669283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output$distributionplot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78258" y="554549"/>
            <a:ext cx="3359070" cy="28721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0" y="3739867"/>
            <a:ext cx="6048375" cy="19526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5" y="5789333"/>
            <a:ext cx="7029450" cy="8382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0966" y="4384540"/>
            <a:ext cx="5536029" cy="3748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967" y="5012918"/>
            <a:ext cx="2794286" cy="2534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8782" y="5946034"/>
            <a:ext cx="1297769" cy="177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28111" y="6102606"/>
            <a:ext cx="1172290" cy="1936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2223749"/>
            <a:ext cx="2705100" cy="1508802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 smtClean="0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282066" y="2223749"/>
            <a:ext cx="3694034" cy="1508802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898390" y="2552700"/>
              <a:ext cx="98831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Chevron 4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9" name="Connecteur droit avec flèche 8"/>
          <p:cNvCxnSpPr/>
          <p:nvPr/>
        </p:nvCxnSpPr>
        <p:spPr>
          <a:xfrm flipV="1">
            <a:off x="3289300" y="2990538"/>
            <a:ext cx="4992766" cy="6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1 – server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1663700"/>
            <a:ext cx="2705100" cy="14564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200" dirty="0" err="1" smtClean="0">
                <a:latin typeface="Lucida Console" panose="020B0609040504020204" pitchFamily="49" charset="0"/>
              </a:rPr>
              <a:t>nsample</a:t>
            </a:r>
            <a:endParaRPr lang="en-US" sz="3200" dirty="0">
              <a:latin typeface="Lucida Console" panose="020B06090405040202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712200" y="2226039"/>
            <a:ext cx="3263900" cy="1504222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598587" y="2552700"/>
              <a:ext cx="128811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hevron 4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28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2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9" name="Connecteur droit avec flèche 8"/>
          <p:cNvCxnSpPr/>
          <p:nvPr/>
        </p:nvCxnSpPr>
        <p:spPr>
          <a:xfrm>
            <a:off x="3185410" y="2368446"/>
            <a:ext cx="5666490" cy="6033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e 7"/>
          <p:cNvSpPr/>
          <p:nvPr/>
        </p:nvSpPr>
        <p:spPr>
          <a:xfrm>
            <a:off x="368300" y="3587750"/>
            <a:ext cx="2705100" cy="145644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200" dirty="0" smtClean="0">
                <a:latin typeface="Lucida Console" panose="020B0609040504020204" pitchFamily="49" charset="0"/>
              </a:rPr>
              <a:t>color</a:t>
            </a:r>
            <a:endParaRPr lang="en-US" sz="3200" dirty="0">
              <a:latin typeface="Lucida Console" panose="020B06090405040202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3185410" y="3162300"/>
            <a:ext cx="5666490" cy="11033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 2</a:t>
            </a:r>
            <a:r>
              <a:rPr lang="en-US" dirty="0" smtClean="0"/>
              <a:t> – server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1663699"/>
            <a:ext cx="2705100" cy="155075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 smtClean="0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8469443" y="1744583"/>
            <a:ext cx="3493957" cy="1388984"/>
            <a:chOff x="4622800" y="2552700"/>
            <a:chExt cx="3263900" cy="850900"/>
          </a:xfrm>
        </p:grpSpPr>
        <p:sp>
          <p:nvSpPr>
            <p:cNvPr id="6" name="Organigramme : Délai 5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" name="Chevron 6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8" name="Connecteur droit avec flèche 7"/>
          <p:cNvCxnSpPr/>
          <p:nvPr/>
        </p:nvCxnSpPr>
        <p:spPr>
          <a:xfrm>
            <a:off x="3092450" y="2439075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3778249"/>
            <a:ext cx="2705100" cy="155075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color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469443" y="3859133"/>
            <a:ext cx="3538407" cy="1388984"/>
            <a:chOff x="4622800" y="2552700"/>
            <a:chExt cx="3263900" cy="850900"/>
          </a:xfrm>
        </p:grpSpPr>
        <p:sp>
          <p:nvSpPr>
            <p:cNvPr id="13" name="Organigramme : Délai 12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Chevron 13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15" name="Chevron 14"/>
          <p:cNvSpPr/>
          <p:nvPr/>
        </p:nvSpPr>
        <p:spPr>
          <a:xfrm>
            <a:off x="4286250" y="2013625"/>
            <a:ext cx="3200400" cy="850900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588250" y="2426872"/>
            <a:ext cx="1505366" cy="68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35300" y="4534575"/>
            <a:ext cx="5607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588250" y="2426872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 3</a:t>
            </a:r>
            <a:r>
              <a:rPr lang="en-US" dirty="0" smtClean="0"/>
              <a:t> – server logic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5474841" y="1668602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eactive()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7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307340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 smtClean="0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162925" y="3648492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518795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color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4286250" y="2869290"/>
            <a:ext cx="3291174" cy="1266252"/>
          </a:xfrm>
          <a:prstGeom prst="chevron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645400" y="3498850"/>
            <a:ext cx="132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73400" y="5760335"/>
            <a:ext cx="5607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645400" y="3498850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 4</a:t>
            </a:r>
            <a:r>
              <a:rPr lang="en-US" dirty="0" smtClean="0"/>
              <a:t> – server logic</a:t>
            </a:r>
            <a:endParaRPr lang="en-US" dirty="0"/>
          </a:p>
        </p:txBody>
      </p:sp>
      <p:sp>
        <p:nvSpPr>
          <p:cNvPr id="16" name="Pentagone 15"/>
          <p:cNvSpPr/>
          <p:nvPr/>
        </p:nvSpPr>
        <p:spPr>
          <a:xfrm>
            <a:off x="368300" y="1563688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go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162925" y="2154693"/>
            <a:ext cx="1821977" cy="7145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8540750" y="2746558"/>
            <a:ext cx="3493957" cy="1388984"/>
            <a:chOff x="4622800" y="2552700"/>
            <a:chExt cx="3263900" cy="850900"/>
          </a:xfrm>
        </p:grpSpPr>
        <p:sp>
          <p:nvSpPr>
            <p:cNvPr id="27" name="Organigramme : Délai 26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Chevron 2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540750" y="4861108"/>
            <a:ext cx="3538407" cy="1388984"/>
            <a:chOff x="4622800" y="2552700"/>
            <a:chExt cx="3263900" cy="850900"/>
          </a:xfrm>
        </p:grpSpPr>
        <p:sp>
          <p:nvSpPr>
            <p:cNvPr id="31" name="Organigramme : Délai 30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Chevron 3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5429165" y="2511991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eventReactive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1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368300" y="307340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err="1" smtClean="0">
                <a:latin typeface="Lucida Console" panose="020B0609040504020204" pitchFamily="49" charset="0"/>
              </a:rPr>
              <a:t>nsample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162925" y="3648492"/>
            <a:ext cx="1352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e 8"/>
          <p:cNvSpPr/>
          <p:nvPr/>
        </p:nvSpPr>
        <p:spPr>
          <a:xfrm>
            <a:off x="228600" y="5187950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color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4286250" y="2869290"/>
            <a:ext cx="3291174" cy="1266252"/>
          </a:xfrm>
          <a:prstGeom prst="chevron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re_values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645400" y="3498850"/>
            <a:ext cx="1320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7645400" y="3498850"/>
            <a:ext cx="1206500" cy="21145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r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App 4</a:t>
            </a:r>
            <a:r>
              <a:rPr lang="en-US" dirty="0" smtClean="0"/>
              <a:t> – server logic</a:t>
            </a:r>
            <a:endParaRPr lang="en-US" dirty="0"/>
          </a:p>
        </p:txBody>
      </p:sp>
      <p:sp>
        <p:nvSpPr>
          <p:cNvPr id="16" name="Pentagone 15"/>
          <p:cNvSpPr/>
          <p:nvPr/>
        </p:nvSpPr>
        <p:spPr>
          <a:xfrm>
            <a:off x="368300" y="1563688"/>
            <a:ext cx="2705100" cy="118287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input$</a:t>
            </a:r>
          </a:p>
          <a:p>
            <a:pPr algn="ctr"/>
            <a:r>
              <a:rPr lang="en-US" sz="3600" dirty="0" smtClean="0">
                <a:latin typeface="Lucida Console" panose="020B0609040504020204" pitchFamily="49" charset="0"/>
              </a:rPr>
              <a:t>go</a:t>
            </a:r>
            <a:endParaRPr lang="en-US" sz="3600" dirty="0">
              <a:latin typeface="Lucida Console" panose="020B0609040504020204" pitchFamily="49" charset="0"/>
            </a:endParaRPr>
          </a:p>
        </p:txBody>
      </p:sp>
      <p:cxnSp>
        <p:nvCxnSpPr>
          <p:cNvPr id="19" name="Connecteur droit avec flèche 18"/>
          <p:cNvCxnSpPr>
            <a:endCxn id="23" idx="0"/>
          </p:cNvCxnSpPr>
          <p:nvPr/>
        </p:nvCxnSpPr>
        <p:spPr>
          <a:xfrm>
            <a:off x="3162925" y="2154693"/>
            <a:ext cx="1821977" cy="71459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8540750" y="2746558"/>
            <a:ext cx="3493957" cy="1388984"/>
            <a:chOff x="4622800" y="2552700"/>
            <a:chExt cx="3263900" cy="850900"/>
          </a:xfrm>
        </p:grpSpPr>
        <p:sp>
          <p:nvSpPr>
            <p:cNvPr id="27" name="Organigramme : Délai 26"/>
            <p:cNvSpPr/>
            <p:nvPr/>
          </p:nvSpPr>
          <p:spPr>
            <a:xfrm>
              <a:off x="6866120" y="2552700"/>
              <a:ext cx="1020580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Chevron 28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moyenne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540750" y="4861108"/>
            <a:ext cx="3538407" cy="1388984"/>
            <a:chOff x="4622800" y="2552700"/>
            <a:chExt cx="3263900" cy="850900"/>
          </a:xfrm>
        </p:grpSpPr>
        <p:sp>
          <p:nvSpPr>
            <p:cNvPr id="31" name="Organigramme : Délai 30"/>
            <p:cNvSpPr/>
            <p:nvPr/>
          </p:nvSpPr>
          <p:spPr>
            <a:xfrm>
              <a:off x="6994057" y="2552700"/>
              <a:ext cx="892643" cy="850900"/>
            </a:xfrm>
            <a:prstGeom prst="flowChartDelay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Chevron 31"/>
            <p:cNvSpPr/>
            <p:nvPr/>
          </p:nvSpPr>
          <p:spPr>
            <a:xfrm>
              <a:off x="4622800" y="2552700"/>
              <a:ext cx="3200400" cy="850900"/>
            </a:xfrm>
            <a:prstGeom prst="chevron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output$</a:t>
              </a:r>
            </a:p>
            <a:p>
              <a:pPr algn="ctr"/>
              <a:r>
                <a:rPr lang="en-US" sz="3200" dirty="0" err="1" smtClean="0">
                  <a:solidFill>
                    <a:schemeClr val="bg1"/>
                  </a:solidFill>
                  <a:latin typeface="Lucida Console" panose="020B0609040504020204" pitchFamily="49" charset="0"/>
                </a:rPr>
                <a:t>distrib</a:t>
              </a:r>
              <a:endParaRPr lang="en-US" sz="32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</p:grpSp>
      <p:cxnSp>
        <p:nvCxnSpPr>
          <p:cNvPr id="20" name="Connecteur droit avec flèche 19"/>
          <p:cNvCxnSpPr/>
          <p:nvPr/>
        </p:nvCxnSpPr>
        <p:spPr>
          <a:xfrm flipV="1">
            <a:off x="5867400" y="5748312"/>
            <a:ext cx="2813050" cy="190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3073400" y="5767362"/>
            <a:ext cx="2546350" cy="952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5416550" y="5484787"/>
            <a:ext cx="406400" cy="5270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5664200" y="5484787"/>
            <a:ext cx="406400" cy="5270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149012" y="5993993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isolate()</a:t>
            </a:r>
            <a:endParaRPr lang="en-US" dirty="0"/>
          </a:p>
        </p:txBody>
      </p:sp>
      <p:sp>
        <p:nvSpPr>
          <p:cNvPr id="33" name="ZoneTexte 32"/>
          <p:cNvSpPr txBox="1"/>
          <p:nvPr/>
        </p:nvSpPr>
        <p:spPr>
          <a:xfrm>
            <a:off x="5429165" y="2511991"/>
            <a:ext cx="164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eventReactive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32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289</Words>
  <Application>Microsoft Office PowerPoint</Application>
  <PresentationFormat>Grand écran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Thème Office</vt:lpstr>
      <vt:lpstr>Présentation PowerPoint</vt:lpstr>
      <vt:lpstr>Présentation PowerPoint</vt:lpstr>
      <vt:lpstr>Présentation PowerPoint</vt:lpstr>
      <vt:lpstr>Présentation PowerPoint</vt:lpstr>
      <vt:lpstr>App 1 – server logic</vt:lpstr>
      <vt:lpstr>App 2 – server logic</vt:lpstr>
      <vt:lpstr>App 3 – server logic</vt:lpstr>
      <vt:lpstr>App 4 – server logic</vt:lpstr>
      <vt:lpstr>App 4 – server logic</vt:lpstr>
      <vt:lpstr>Présentation PowerPoint</vt:lpstr>
      <vt:lpstr>Présentation PowerPoint</vt:lpstr>
    </vt:vector>
  </TitlesOfParts>
  <Company>ICR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Louedec Felicien</dc:creator>
  <cp:lastModifiedBy>Le Louedec Felicien</cp:lastModifiedBy>
  <cp:revision>26</cp:revision>
  <dcterms:created xsi:type="dcterms:W3CDTF">2022-11-28T09:33:57Z</dcterms:created>
  <dcterms:modified xsi:type="dcterms:W3CDTF">2022-11-29T12:04:34Z</dcterms:modified>
</cp:coreProperties>
</file>