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837" autoAdjust="0"/>
  </p:normalViewPr>
  <p:slideViewPr>
    <p:cSldViewPr snapToGrid="0">
      <p:cViewPr varScale="1">
        <p:scale>
          <a:sx n="70" d="100"/>
          <a:sy n="70" d="100"/>
        </p:scale>
        <p:origin x="82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B0694-7B86-48AA-8E59-5F72B7C2A0D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20D16-CB74-4201-B29C-A06DC648A0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6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20D16-CB74-4201-B29C-A06DC648A0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6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E032-B28D-4755-88BA-19709947869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3B4C-4E19-4244-AC7C-F7068B7B6A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6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E032-B28D-4755-88BA-19709947869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3B4C-4E19-4244-AC7C-F7068B7B6A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2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E032-B28D-4755-88BA-19709947869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3B4C-4E19-4244-AC7C-F7068B7B6A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5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E032-B28D-4755-88BA-19709947869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3B4C-4E19-4244-AC7C-F7068B7B6A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E032-B28D-4755-88BA-19709947869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3B4C-4E19-4244-AC7C-F7068B7B6A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0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E032-B28D-4755-88BA-19709947869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3B4C-4E19-4244-AC7C-F7068B7B6A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9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E032-B28D-4755-88BA-19709947869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3B4C-4E19-4244-AC7C-F7068B7B6A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5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E032-B28D-4755-88BA-19709947869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3B4C-4E19-4244-AC7C-F7068B7B6A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1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E032-B28D-4755-88BA-19709947869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3B4C-4E19-4244-AC7C-F7068B7B6A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E032-B28D-4755-88BA-19709947869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3B4C-4E19-4244-AC7C-F7068B7B6A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4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E032-B28D-4755-88BA-19709947869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3B4C-4E19-4244-AC7C-F7068B7B6A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2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3E032-B28D-4755-88BA-19709947869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F3B4C-4E19-4244-AC7C-F7068B7B6A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2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hyperlink" Target="https://mrgsolve.org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/>
          <p:cNvGrpSpPr/>
          <p:nvPr/>
        </p:nvGrpSpPr>
        <p:grpSpPr>
          <a:xfrm>
            <a:off x="114298" y="3709986"/>
            <a:ext cx="2990851" cy="2995613"/>
            <a:chOff x="114298" y="3709986"/>
            <a:chExt cx="2990851" cy="2995613"/>
          </a:xfrm>
        </p:grpSpPr>
        <p:sp>
          <p:nvSpPr>
            <p:cNvPr id="11" name="Rectangle 10"/>
            <p:cNvSpPr/>
            <p:nvPr/>
          </p:nvSpPr>
          <p:spPr>
            <a:xfrm>
              <a:off x="114298" y="3709986"/>
              <a:ext cx="2990851" cy="2995613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4298" y="3709986"/>
              <a:ext cx="2990851" cy="361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DATA: </a:t>
              </a:r>
              <a:r>
                <a:rPr lang="fr-FR" sz="1400" i="1" dirty="0" err="1" smtClean="0"/>
                <a:t>data.frame</a:t>
              </a:r>
              <a:r>
                <a:rPr lang="fr-FR" sz="1400" i="1" dirty="0" smtClean="0"/>
                <a:t>, </a:t>
              </a:r>
              <a:r>
                <a:rPr lang="fr-FR" sz="1400" i="1" dirty="0" err="1" smtClean="0"/>
                <a:t>tibble</a:t>
              </a:r>
              <a:endParaRPr lang="fr-FR" sz="1400" i="1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14298" y="714374"/>
            <a:ext cx="2990852" cy="2809219"/>
            <a:chOff x="114298" y="714374"/>
            <a:chExt cx="2990852" cy="2809219"/>
          </a:xfrm>
        </p:grpSpPr>
        <p:sp>
          <p:nvSpPr>
            <p:cNvPr id="6" name="Rectangle 5"/>
            <p:cNvSpPr/>
            <p:nvPr/>
          </p:nvSpPr>
          <p:spPr>
            <a:xfrm>
              <a:off x="114299" y="714375"/>
              <a:ext cx="2990851" cy="2809218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4298" y="714374"/>
              <a:ext cx="2990851" cy="361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MODEL: </a:t>
              </a:r>
              <a:r>
                <a:rPr lang="fr-FR" sz="1400" i="1" dirty="0" err="1" smtClean="0"/>
                <a:t>mrgmod</a:t>
              </a:r>
              <a:endParaRPr lang="fr-FR" dirty="0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3400423" y="714375"/>
            <a:ext cx="2990852" cy="3730626"/>
            <a:chOff x="3400423" y="714374"/>
            <a:chExt cx="2990852" cy="4210051"/>
          </a:xfrm>
        </p:grpSpPr>
        <p:sp>
          <p:nvSpPr>
            <p:cNvPr id="9" name="Rectangle 8"/>
            <p:cNvSpPr/>
            <p:nvPr/>
          </p:nvSpPr>
          <p:spPr>
            <a:xfrm>
              <a:off x="3400424" y="714374"/>
              <a:ext cx="2990851" cy="4210051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00423" y="714374"/>
              <a:ext cx="2990851" cy="408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ESTIMATION : </a:t>
              </a:r>
              <a:r>
                <a:rPr lang="fr-FR" sz="1400" i="1" dirty="0" err="1" smtClean="0"/>
                <a:t>mapbayests</a:t>
              </a:r>
              <a:endParaRPr lang="fr-FR" i="1" dirty="0"/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6700407" y="714374"/>
            <a:ext cx="2990851" cy="2995612"/>
            <a:chOff x="3400423" y="5172074"/>
            <a:chExt cx="2990851" cy="2995612"/>
          </a:xfrm>
        </p:grpSpPr>
        <p:sp>
          <p:nvSpPr>
            <p:cNvPr id="12" name="Rectangle 11"/>
            <p:cNvSpPr/>
            <p:nvPr/>
          </p:nvSpPr>
          <p:spPr>
            <a:xfrm>
              <a:off x="3400423" y="5181600"/>
              <a:ext cx="2990851" cy="2986086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00423" y="5172074"/>
              <a:ext cx="2990851" cy="361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EXTRAIRE ÉLÉMENTS</a:t>
              </a:r>
              <a:endParaRPr lang="fr-FR" dirty="0"/>
            </a:p>
          </p:txBody>
        </p:sp>
      </p:grpSp>
      <p:pic>
        <p:nvPicPr>
          <p:cNvPr id="25" name="Picture 2" descr="https://github.com/FelicienLL/mapbayr/raw/develop/inst/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977" y="34815"/>
            <a:ext cx="601422" cy="66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s://github.com/metrumresearchgroup/mrgsolve/raw/develop/man/figures/MRG-Solve-He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18" y="723239"/>
            <a:ext cx="650779" cy="65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ZoneTexte 35"/>
          <p:cNvSpPr txBox="1"/>
          <p:nvPr/>
        </p:nvSpPr>
        <p:spPr>
          <a:xfrm>
            <a:off x="114299" y="4117008"/>
            <a:ext cx="299085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Format </a:t>
            </a:r>
            <a:r>
              <a:rPr lang="fr-FR" sz="1100" b="1" dirty="0" smtClean="0"/>
              <a:t>NM-TRAN</a:t>
            </a:r>
            <a:r>
              <a:rPr lang="fr-FR" sz="1100" dirty="0" smtClean="0"/>
              <a:t> (tel NONMEM, MONOLIX…)</a:t>
            </a:r>
          </a:p>
          <a:p>
            <a:r>
              <a:rPr lang="fr-FR" sz="1100" dirty="0" smtClean="0"/>
              <a:t>Variables: </a:t>
            </a:r>
            <a:r>
              <a:rPr lang="fr-FR" sz="1100" i="1" dirty="0" smtClean="0"/>
              <a:t>ID</a:t>
            </a:r>
            <a:r>
              <a:rPr lang="fr-FR" sz="1100" dirty="0" smtClean="0"/>
              <a:t>, </a:t>
            </a:r>
            <a:r>
              <a:rPr lang="fr-FR" sz="1100" i="1" dirty="0" smtClean="0"/>
              <a:t>time</a:t>
            </a:r>
            <a:r>
              <a:rPr lang="fr-FR" sz="1100" dirty="0" smtClean="0"/>
              <a:t>, </a:t>
            </a:r>
            <a:r>
              <a:rPr lang="fr-FR" sz="1100" i="1" dirty="0" err="1" smtClean="0"/>
              <a:t>evid</a:t>
            </a:r>
            <a:r>
              <a:rPr lang="fr-FR" sz="1100" dirty="0" smtClean="0"/>
              <a:t>, </a:t>
            </a:r>
            <a:r>
              <a:rPr lang="fr-FR" sz="1100" i="1" dirty="0" err="1" smtClean="0"/>
              <a:t>cmt</a:t>
            </a:r>
            <a:r>
              <a:rPr lang="fr-FR" sz="1100" dirty="0" smtClean="0"/>
              <a:t>, </a:t>
            </a:r>
            <a:r>
              <a:rPr lang="fr-FR" sz="1100" i="1" dirty="0" err="1" smtClean="0"/>
              <a:t>amt</a:t>
            </a:r>
            <a:r>
              <a:rPr lang="fr-FR" sz="1100" dirty="0" smtClean="0"/>
              <a:t>, </a:t>
            </a:r>
            <a:r>
              <a:rPr lang="fr-FR" sz="1100" i="1" dirty="0" smtClean="0"/>
              <a:t>DV</a:t>
            </a:r>
            <a:r>
              <a:rPr lang="fr-FR" sz="1100" dirty="0" smtClean="0"/>
              <a:t>, </a:t>
            </a:r>
            <a:r>
              <a:rPr lang="fr-FR" sz="1100" i="1" dirty="0" smtClean="0"/>
              <a:t>mdv</a:t>
            </a:r>
            <a:r>
              <a:rPr lang="fr-FR" sz="1100" dirty="0" smtClean="0"/>
              <a:t> etc…</a:t>
            </a:r>
          </a:p>
          <a:p>
            <a:pPr marL="171450" indent="-171450">
              <a:buFontTx/>
              <a:buChar char="-"/>
            </a:pPr>
            <a:r>
              <a:rPr lang="fr-FR" sz="1100" dirty="0" smtClean="0"/>
              <a:t>Données déjà existantes et formatées:</a:t>
            </a:r>
          </a:p>
          <a:p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data &lt;- read.csv(“</a:t>
            </a:r>
            <a:r>
              <a:rPr lang="fr-FR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path</a:t>
            </a:r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/to/file.csv”)</a:t>
            </a:r>
          </a:p>
          <a:p>
            <a:pPr marL="171450" indent="-171450">
              <a:buFontTx/>
              <a:buChar char="-"/>
            </a:pPr>
            <a:r>
              <a:rPr lang="fr-FR" sz="1100" dirty="0" smtClean="0"/>
              <a:t>Données à formater:  </a:t>
            </a:r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?</a:t>
            </a:r>
            <a:r>
              <a:rPr lang="fr-FR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data_helpers</a:t>
            </a:r>
            <a:endParaRPr lang="fr-FR" sz="900" dirty="0" smtClean="0">
              <a:solidFill>
                <a:schemeClr val="accent5"/>
              </a:solidFill>
              <a:latin typeface="Lucida Console" panose="020B0609040504020204" pitchFamily="49" charset="0"/>
            </a:endParaRPr>
          </a:p>
          <a:p>
            <a:pPr marL="357188" lvl="1" indent="-171450">
              <a:buFontTx/>
              <a:buChar char="-"/>
            </a:pPr>
            <a:r>
              <a:rPr lang="fr-FR" sz="1100" dirty="0" smtClean="0"/>
              <a:t> à l’aide d’un modèle: retourne un modèle « avec les données à l’intérieur »</a:t>
            </a:r>
          </a:p>
          <a:p>
            <a:r>
              <a:rPr lang="fr-FR" sz="900" dirty="0">
                <a:solidFill>
                  <a:schemeClr val="accent5"/>
                </a:solidFill>
                <a:latin typeface="Lucida Console" panose="020B0609040504020204" pitchFamily="49" charset="0"/>
              </a:rPr>
              <a:t>model %&gt;%</a:t>
            </a:r>
          </a:p>
          <a:p>
            <a:r>
              <a:rPr lang="fr-FR" sz="900" dirty="0">
                <a:solidFill>
                  <a:schemeClr val="accent5"/>
                </a:solidFill>
                <a:latin typeface="Lucida Console" panose="020B0609040504020204" pitchFamily="49" charset="0"/>
              </a:rPr>
              <a:t>  </a:t>
            </a:r>
            <a:r>
              <a:rPr lang="fr-FR" sz="9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adm_lines</a:t>
            </a:r>
            <a:r>
              <a:rPr lang="fr-FR" sz="900" dirty="0">
                <a:solidFill>
                  <a:schemeClr val="accent5"/>
                </a:solidFill>
                <a:latin typeface="Lucida Console" panose="020B0609040504020204" pitchFamily="49" charset="0"/>
              </a:rPr>
              <a:t>(</a:t>
            </a:r>
            <a:r>
              <a:rPr lang="fr-FR" sz="9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amt</a:t>
            </a:r>
            <a:r>
              <a:rPr lang="fr-FR" sz="900" dirty="0">
                <a:solidFill>
                  <a:schemeClr val="accent5"/>
                </a:solidFill>
                <a:latin typeface="Lucida Console" panose="020B0609040504020204" pitchFamily="49" charset="0"/>
              </a:rPr>
              <a:t> = 100) %&gt;%</a:t>
            </a:r>
          </a:p>
          <a:p>
            <a:r>
              <a:rPr lang="fr-FR" sz="900" dirty="0">
                <a:solidFill>
                  <a:schemeClr val="accent5"/>
                </a:solidFill>
                <a:latin typeface="Lucida Console" panose="020B0609040504020204" pitchFamily="49" charset="0"/>
              </a:rPr>
              <a:t>  </a:t>
            </a:r>
            <a:r>
              <a:rPr lang="fr-FR" sz="9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obs_lines</a:t>
            </a:r>
            <a:r>
              <a:rPr lang="fr-FR" sz="900" dirty="0">
                <a:solidFill>
                  <a:schemeClr val="accent5"/>
                </a:solidFill>
                <a:latin typeface="Lucida Console" panose="020B0609040504020204" pitchFamily="49" charset="0"/>
              </a:rPr>
              <a:t>(time = </a:t>
            </a:r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12, DV </a:t>
            </a:r>
            <a:r>
              <a:rPr lang="fr-FR" sz="900" dirty="0">
                <a:solidFill>
                  <a:schemeClr val="accent5"/>
                </a:solidFill>
                <a:latin typeface="Lucida Console" panose="020B0609040504020204" pitchFamily="49" charset="0"/>
              </a:rPr>
              <a:t>= 3.4) %&gt;%</a:t>
            </a:r>
            <a:endParaRPr lang="fr-FR" sz="900" dirty="0">
              <a:solidFill>
                <a:schemeClr val="accent5"/>
              </a:solidFill>
            </a:endParaRPr>
          </a:p>
          <a:p>
            <a:r>
              <a:rPr lang="fr-FR" sz="900" dirty="0">
                <a:solidFill>
                  <a:schemeClr val="accent5"/>
                </a:solidFill>
                <a:latin typeface="Lucida Console" panose="020B0609040504020204" pitchFamily="49" charset="0"/>
              </a:rPr>
              <a:t>  </a:t>
            </a:r>
            <a:r>
              <a:rPr lang="fr-FR" sz="9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add_covariates</a:t>
            </a:r>
            <a:r>
              <a:rPr lang="fr-FR" sz="900" dirty="0">
                <a:solidFill>
                  <a:schemeClr val="accent5"/>
                </a:solidFill>
                <a:latin typeface="Lucida Console" panose="020B0609040504020204" pitchFamily="49" charset="0"/>
              </a:rPr>
              <a:t>(BW = 40</a:t>
            </a:r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) #%&gt;% </a:t>
            </a:r>
            <a:r>
              <a:rPr lang="fr-FR" sz="9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get_data</a:t>
            </a:r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()</a:t>
            </a:r>
            <a:endParaRPr lang="fr-FR" sz="1100" dirty="0" smtClean="0"/>
          </a:p>
          <a:p>
            <a:pPr marL="357188" lvl="1" indent="-171450">
              <a:buFontTx/>
              <a:buChar char="-"/>
            </a:pPr>
            <a:r>
              <a:rPr lang="fr-FR" sz="1100" dirty="0" smtClean="0"/>
              <a:t>sans modèle: retourne les données</a:t>
            </a:r>
          </a:p>
          <a:p>
            <a:r>
              <a:rPr lang="fr-FR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adm_lines</a:t>
            </a:r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(</a:t>
            </a:r>
            <a:r>
              <a:rPr lang="fr-FR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amt</a:t>
            </a:r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fr-FR" sz="900" dirty="0">
                <a:solidFill>
                  <a:schemeClr val="accent5"/>
                </a:solidFill>
                <a:latin typeface="Lucida Console" panose="020B0609040504020204" pitchFamily="49" charset="0"/>
              </a:rPr>
              <a:t>= </a:t>
            </a:r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100, </a:t>
            </a:r>
            <a:r>
              <a:rPr lang="fr-FR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cmt</a:t>
            </a:r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 = 1) </a:t>
            </a:r>
            <a:r>
              <a:rPr lang="fr-FR" sz="900" dirty="0">
                <a:solidFill>
                  <a:schemeClr val="accent5"/>
                </a:solidFill>
                <a:latin typeface="Lucida Console" panose="020B0609040504020204" pitchFamily="49" charset="0"/>
              </a:rPr>
              <a:t>%&gt;%</a:t>
            </a:r>
          </a:p>
          <a:p>
            <a:r>
              <a:rPr lang="fr-FR" sz="900" dirty="0">
                <a:solidFill>
                  <a:schemeClr val="accent5"/>
                </a:solidFill>
                <a:latin typeface="Lucida Console" panose="020B0609040504020204" pitchFamily="49" charset="0"/>
              </a:rPr>
              <a:t>  </a:t>
            </a:r>
            <a:r>
              <a:rPr lang="fr-FR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obs_lines</a:t>
            </a:r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(time=12</a:t>
            </a:r>
            <a:r>
              <a:rPr lang="fr-FR" sz="900" dirty="0">
                <a:solidFill>
                  <a:schemeClr val="accent5"/>
                </a:solidFill>
                <a:latin typeface="Lucida Console" panose="020B0609040504020204" pitchFamily="49" charset="0"/>
              </a:rPr>
              <a:t>, </a:t>
            </a:r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DV=3.4, </a:t>
            </a:r>
            <a:r>
              <a:rPr lang="fr-FR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cmt</a:t>
            </a:r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=2) </a:t>
            </a:r>
            <a:r>
              <a:rPr lang="fr-FR" sz="900" dirty="0">
                <a:solidFill>
                  <a:schemeClr val="accent5"/>
                </a:solidFill>
                <a:latin typeface="Lucida Console" panose="020B0609040504020204" pitchFamily="49" charset="0"/>
              </a:rPr>
              <a:t>%&gt;%</a:t>
            </a:r>
            <a:endParaRPr lang="fr-FR" sz="900" dirty="0">
              <a:solidFill>
                <a:schemeClr val="accent5"/>
              </a:solidFill>
            </a:endParaRPr>
          </a:p>
          <a:p>
            <a:r>
              <a:rPr lang="fr-FR" sz="900" dirty="0">
                <a:solidFill>
                  <a:schemeClr val="accent5"/>
                </a:solidFill>
                <a:latin typeface="Lucida Console" panose="020B0609040504020204" pitchFamily="49" charset="0"/>
              </a:rPr>
              <a:t>  </a:t>
            </a:r>
            <a:r>
              <a:rPr lang="fr-FR" sz="9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add_covariates</a:t>
            </a:r>
            <a:r>
              <a:rPr lang="fr-FR" sz="900" dirty="0">
                <a:solidFill>
                  <a:schemeClr val="accent5"/>
                </a:solidFill>
                <a:latin typeface="Lucida Console" panose="020B0609040504020204" pitchFamily="49" charset="0"/>
              </a:rPr>
              <a:t>(BW = </a:t>
            </a:r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40)</a:t>
            </a:r>
            <a:r>
              <a:rPr lang="fr-FR" sz="1100" dirty="0" smtClean="0"/>
              <a:t> </a:t>
            </a:r>
            <a:endParaRPr lang="fr-FR" sz="1100" dirty="0"/>
          </a:p>
        </p:txBody>
      </p:sp>
      <p:sp>
        <p:nvSpPr>
          <p:cNvPr id="43" name="ZoneTexte 42"/>
          <p:cNvSpPr txBox="1"/>
          <p:nvPr/>
        </p:nvSpPr>
        <p:spPr>
          <a:xfrm>
            <a:off x="111222" y="1121396"/>
            <a:ext cx="29939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AutoNum type="arabicPeriod"/>
            </a:pPr>
            <a:r>
              <a:rPr lang="fr-FR" sz="1100" dirty="0" smtClean="0"/>
              <a:t>Coder le modèle “classiquement”</a:t>
            </a:r>
            <a:br>
              <a:rPr lang="fr-FR" sz="1100" dirty="0" smtClean="0"/>
            </a:br>
            <a:r>
              <a:rPr lang="fr-FR" sz="1100" dirty="0" smtClean="0">
                <a:hlinkClick r:id="rId5"/>
              </a:rPr>
              <a:t>https://mrgsolve.org/</a:t>
            </a:r>
            <a:endParaRPr lang="fr-FR" sz="1100" dirty="0"/>
          </a:p>
          <a:p>
            <a:pPr marL="180975" indent="-180975">
              <a:buAutoNum type="arabicPeriod"/>
            </a:pPr>
            <a:r>
              <a:rPr lang="fr-FR" sz="1100" dirty="0" smtClean="0"/>
              <a:t>Le modifier pour la compatibilité </a:t>
            </a:r>
            <a:r>
              <a:rPr lang="fr-FR" sz="1100" b="1" dirty="0" smtClean="0"/>
              <a:t>mapbayr</a:t>
            </a:r>
          </a:p>
          <a:p>
            <a:pPr marL="193675" lvl="1"/>
            <a:r>
              <a:rPr lang="fr-FR" sz="1100" dirty="0" smtClean="0">
                <a:solidFill>
                  <a:schemeClr val="accent5"/>
                </a:solidFill>
              </a:rPr>
              <a:t>$PARAM</a:t>
            </a:r>
            <a:r>
              <a:rPr lang="fr-FR" sz="1100" dirty="0" smtClean="0"/>
              <a:t>: Ajouter les ETA1=0, ETA2=0 etc…</a:t>
            </a:r>
          </a:p>
          <a:p>
            <a:pPr marL="193675" lvl="1"/>
            <a:r>
              <a:rPr lang="fr-FR" sz="1100" dirty="0" smtClean="0">
                <a:solidFill>
                  <a:schemeClr val="accent5"/>
                </a:solidFill>
              </a:rPr>
              <a:t>$MAIN</a:t>
            </a:r>
            <a:r>
              <a:rPr lang="fr-FR" sz="1100" dirty="0" smtClean="0"/>
              <a:t>: Ajouter ces ETA1, ETA2 au code </a:t>
            </a:r>
          </a:p>
          <a:p>
            <a:pPr marL="193675" lvl="1"/>
            <a:r>
              <a:rPr lang="fr-FR" sz="1100" dirty="0" smtClean="0">
                <a:solidFill>
                  <a:schemeClr val="accent5"/>
                </a:solidFill>
              </a:rPr>
              <a:t>$SIGMA</a:t>
            </a:r>
            <a:r>
              <a:rPr lang="fr-FR" sz="1100" dirty="0" smtClean="0"/>
              <a:t>: </a:t>
            </a:r>
            <a:r>
              <a:rPr lang="fr-FR" sz="1100" dirty="0" err="1" smtClean="0"/>
              <a:t>Err</a:t>
            </a:r>
            <a:r>
              <a:rPr lang="fr-FR" sz="1100" dirty="0" smtClean="0"/>
              <a:t> proportionnelle 1</a:t>
            </a:r>
            <a:r>
              <a:rPr lang="fr-FR" sz="1100" baseline="30000" dirty="0" smtClean="0"/>
              <a:t>er</a:t>
            </a:r>
            <a:r>
              <a:rPr lang="fr-FR" sz="1100" dirty="0" smtClean="0"/>
              <a:t>, additive 2</a:t>
            </a:r>
            <a:r>
              <a:rPr lang="fr-FR" sz="1100" baseline="30000" dirty="0" smtClean="0"/>
              <a:t>ème</a:t>
            </a:r>
            <a:r>
              <a:rPr lang="fr-FR" sz="1100" dirty="0" smtClean="0"/>
              <a:t> </a:t>
            </a:r>
          </a:p>
          <a:p>
            <a:pPr marL="193675" lvl="1"/>
            <a:r>
              <a:rPr lang="fr-FR" sz="1100" dirty="0" smtClean="0">
                <a:solidFill>
                  <a:schemeClr val="accent5"/>
                </a:solidFill>
              </a:rPr>
              <a:t>$CAPTURE</a:t>
            </a:r>
            <a:r>
              <a:rPr lang="fr-FR" sz="1100" dirty="0" smtClean="0"/>
              <a:t>: Capturer DV</a:t>
            </a:r>
          </a:p>
          <a:p>
            <a:pPr marL="193675" lvl="1"/>
            <a:r>
              <a:rPr lang="fr-FR" sz="1100" dirty="0" smtClean="0">
                <a:solidFill>
                  <a:schemeClr val="accent5"/>
                </a:solidFill>
              </a:rPr>
              <a:t>$CAPTURE</a:t>
            </a:r>
            <a:r>
              <a:rPr lang="fr-FR" sz="1100" dirty="0" smtClean="0"/>
              <a:t>: Capturer variable d’intérêt (CL…)</a:t>
            </a:r>
          </a:p>
          <a:p>
            <a:pPr marL="193675" lvl="1"/>
            <a:r>
              <a:rPr lang="fr-FR" sz="1100" dirty="0" smtClean="0"/>
              <a:t>(</a:t>
            </a:r>
            <a:r>
              <a:rPr lang="fr-FR" sz="1100" dirty="0" smtClean="0">
                <a:solidFill>
                  <a:schemeClr val="accent5"/>
                </a:solidFill>
              </a:rPr>
              <a:t>$CMT</a:t>
            </a:r>
            <a:r>
              <a:rPr lang="fr-FR" sz="1100" dirty="0" smtClean="0"/>
              <a:t>: Définir [ADM] et [OBS])</a:t>
            </a:r>
          </a:p>
          <a:p>
            <a:pPr marL="180975" indent="-180975">
              <a:buAutoNum type="arabicPeriod"/>
            </a:pPr>
            <a:r>
              <a:rPr lang="fr-FR" sz="1100" dirty="0" smtClean="0"/>
              <a:t>Importer: </a:t>
            </a:r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model &lt;- </a:t>
            </a:r>
            <a:r>
              <a:rPr lang="fr-FR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mread</a:t>
            </a:r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(“model.cpp”)</a:t>
            </a:r>
          </a:p>
          <a:p>
            <a:pPr marL="180975" indent="-180975">
              <a:buAutoNum type="arabicPeriod"/>
            </a:pPr>
            <a:r>
              <a:rPr lang="fr-FR" sz="1100" dirty="0" smtClean="0"/>
              <a:t>Vérifier: </a:t>
            </a:r>
            <a:endParaRPr lang="fr-FR" sz="1100" dirty="0"/>
          </a:p>
          <a:p>
            <a:pPr marL="361950" lvl="1" indent="-180975">
              <a:buFontTx/>
              <a:buChar char="-"/>
            </a:pPr>
            <a:r>
              <a:rPr lang="fr-FR" sz="1100" dirty="0" smtClean="0"/>
              <a:t> </a:t>
            </a:r>
            <a:r>
              <a:rPr lang="fr-FR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check_mapbayr_model</a:t>
            </a:r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(model)</a:t>
            </a:r>
          </a:p>
          <a:p>
            <a:pPr marL="361950" lvl="1" indent="-180975">
              <a:buFontTx/>
              <a:buChar char="-"/>
            </a:pPr>
            <a:r>
              <a:rPr lang="fr-FR" sz="1100" dirty="0" smtClean="0"/>
              <a:t>Simulations rapides: </a:t>
            </a:r>
            <a:r>
              <a:rPr lang="fr-FR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ev</a:t>
            </a:r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()</a:t>
            </a:r>
            <a:r>
              <a:rPr lang="fr-FR" sz="1100" dirty="0" smtClean="0"/>
              <a:t>, </a:t>
            </a:r>
            <a:r>
              <a:rPr lang="fr-FR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mrgsim</a:t>
            </a:r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()</a:t>
            </a:r>
            <a:endParaRPr lang="fr-FR" sz="1100" dirty="0" smtClean="0"/>
          </a:p>
          <a:p>
            <a:pPr marL="361950" lvl="1" indent="-180975">
              <a:buFontTx/>
              <a:buChar char="-"/>
            </a:pPr>
            <a:r>
              <a:rPr lang="fr-FR" sz="1100" dirty="0" smtClean="0"/>
              <a:t>(Comparaison NONMEM. </a:t>
            </a:r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?</a:t>
            </a:r>
            <a:r>
              <a:rPr lang="fr-FR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vs_nonmem</a:t>
            </a:r>
            <a:r>
              <a:rPr lang="fr-FR" sz="1000" dirty="0" smtClean="0">
                <a:latin typeface="Lucida Console" panose="020B0609040504020204" pitchFamily="49" charset="0"/>
              </a:rPr>
              <a:t>)</a:t>
            </a:r>
            <a:endParaRPr lang="fr-FR" sz="1000" dirty="0">
              <a:latin typeface="Lucida Console" panose="020B06090405040202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31720" y="1127419"/>
            <a:ext cx="2528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est &lt;- </a:t>
            </a:r>
            <a:r>
              <a:rPr lang="fr-FR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mapbayest</a:t>
            </a:r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(model, data, ...)</a:t>
            </a:r>
          </a:p>
          <a:p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...</a:t>
            </a:r>
            <a:r>
              <a:rPr lang="fr-FR" sz="1100" dirty="0" smtClean="0"/>
              <a:t>: autres options </a:t>
            </a:r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?</a:t>
            </a:r>
            <a:r>
              <a:rPr lang="fr-FR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mapbayest</a:t>
            </a:r>
            <a:endParaRPr lang="fr-FR" sz="900" dirty="0" smtClean="0">
              <a:solidFill>
                <a:schemeClr val="accent5"/>
              </a:solidFill>
              <a:latin typeface="Lucida Console" panose="020B0609040504020204" pitchFamily="49" charset="0"/>
            </a:endParaRPr>
          </a:p>
        </p:txBody>
      </p:sp>
      <p:sp>
        <p:nvSpPr>
          <p:cNvPr id="45" name="Triangle isocèle 44"/>
          <p:cNvSpPr/>
          <p:nvPr/>
        </p:nvSpPr>
        <p:spPr>
          <a:xfrm rot="5400000">
            <a:off x="3086097" y="4095021"/>
            <a:ext cx="330294" cy="2921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isocèle 45"/>
          <p:cNvSpPr/>
          <p:nvPr/>
        </p:nvSpPr>
        <p:spPr>
          <a:xfrm rot="5400000">
            <a:off x="3086097" y="1981357"/>
            <a:ext cx="330294" cy="2921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isocèle 46"/>
          <p:cNvSpPr/>
          <p:nvPr/>
        </p:nvSpPr>
        <p:spPr>
          <a:xfrm rot="10800000">
            <a:off x="4730701" y="4865632"/>
            <a:ext cx="330294" cy="2921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iangle isocèle 47"/>
          <p:cNvSpPr/>
          <p:nvPr/>
        </p:nvSpPr>
        <p:spPr>
          <a:xfrm rot="5400000">
            <a:off x="6375305" y="4095021"/>
            <a:ext cx="330294" cy="2921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iangle isocèle 48"/>
          <p:cNvSpPr/>
          <p:nvPr/>
        </p:nvSpPr>
        <p:spPr>
          <a:xfrm rot="5400000">
            <a:off x="6375305" y="1981357"/>
            <a:ext cx="330294" cy="2921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e 67"/>
          <p:cNvGrpSpPr/>
          <p:nvPr/>
        </p:nvGrpSpPr>
        <p:grpSpPr>
          <a:xfrm>
            <a:off x="3389721" y="4762496"/>
            <a:ext cx="3133573" cy="1943102"/>
            <a:chOff x="6690239" y="714373"/>
            <a:chExt cx="3133573" cy="1943102"/>
          </a:xfrm>
        </p:grpSpPr>
        <p:grpSp>
          <p:nvGrpSpPr>
            <p:cNvPr id="23" name="Groupe 22"/>
            <p:cNvGrpSpPr/>
            <p:nvPr/>
          </p:nvGrpSpPr>
          <p:grpSpPr>
            <a:xfrm>
              <a:off x="6702315" y="714373"/>
              <a:ext cx="2990851" cy="1943102"/>
              <a:chOff x="6686549" y="714373"/>
              <a:chExt cx="2990851" cy="194310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686549" y="714375"/>
                <a:ext cx="2990851" cy="194310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686549" y="714373"/>
                <a:ext cx="2990851" cy="361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METHODES PLOT : </a:t>
                </a:r>
                <a:r>
                  <a:rPr lang="fr-FR" sz="1400" i="1" dirty="0" err="1" smtClean="0"/>
                  <a:t>ggplot</a:t>
                </a:r>
                <a:endParaRPr lang="fr-FR" i="1" dirty="0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6690239" y="1089005"/>
              <a:ext cx="1578775" cy="538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100" dirty="0" err="1" smtClean="0"/>
                <a:t>Conc</a:t>
              </a:r>
              <a:r>
                <a:rPr lang="en-US" sz="1100" dirty="0" smtClean="0"/>
                <a:t> vs time:</a:t>
              </a:r>
            </a:p>
            <a:p>
              <a:r>
                <a:rPr lang="en-US" sz="900" dirty="0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?</a:t>
              </a:r>
              <a:r>
                <a:rPr lang="en-US" sz="900" dirty="0" err="1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plot.mapbayests</a:t>
              </a:r>
              <a:endParaRPr lang="en-US" sz="900" dirty="0" smtClean="0">
                <a:solidFill>
                  <a:schemeClr val="accent5"/>
                </a:solidFill>
                <a:latin typeface="Lucida Console" panose="020B0609040504020204" pitchFamily="49" charset="0"/>
              </a:endParaRPr>
            </a:p>
            <a:p>
              <a:r>
                <a:rPr lang="en-US" sz="900" dirty="0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plot(</a:t>
              </a:r>
              <a:r>
                <a:rPr lang="en-US" sz="900" dirty="0" err="1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est</a:t>
              </a:r>
              <a:r>
                <a:rPr lang="en-US" sz="900" dirty="0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)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69014" y="1089005"/>
              <a:ext cx="1554798" cy="538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100" dirty="0" err="1" smtClean="0"/>
                <a:t>Distrib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param</a:t>
              </a:r>
              <a:r>
                <a:rPr lang="en-US" sz="1100" dirty="0" smtClean="0"/>
                <a:t>:</a:t>
              </a:r>
            </a:p>
            <a:p>
              <a:r>
                <a:rPr lang="en-US" sz="900" dirty="0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?</a:t>
              </a:r>
              <a:r>
                <a:rPr lang="en-US" sz="900" dirty="0" err="1">
                  <a:solidFill>
                    <a:schemeClr val="accent5"/>
                  </a:solidFill>
                  <a:latin typeface="Lucida Console" panose="020B0609040504020204" pitchFamily="49" charset="0"/>
                </a:rPr>
                <a:t>hist.mapbayests</a:t>
              </a:r>
              <a:endParaRPr lang="en-US" sz="900" dirty="0">
                <a:solidFill>
                  <a:schemeClr val="accent5"/>
                </a:solidFill>
                <a:latin typeface="Lucida Console" panose="020B0609040504020204" pitchFamily="49" charset="0"/>
              </a:endParaRPr>
            </a:p>
            <a:p>
              <a:r>
                <a:rPr lang="en-US" sz="900" dirty="0" err="1">
                  <a:solidFill>
                    <a:schemeClr val="accent5"/>
                  </a:solidFill>
                  <a:latin typeface="Lucida Console" panose="020B0609040504020204" pitchFamily="49" charset="0"/>
                </a:rPr>
                <a:t>hist</a:t>
              </a:r>
              <a:r>
                <a:rPr lang="en-US" sz="900" dirty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(</a:t>
              </a:r>
              <a:r>
                <a:rPr lang="en-US" sz="900" dirty="0" err="1">
                  <a:solidFill>
                    <a:schemeClr val="accent5"/>
                  </a:solidFill>
                  <a:latin typeface="Lucida Console" panose="020B0609040504020204" pitchFamily="49" charset="0"/>
                </a:rPr>
                <a:t>est</a:t>
              </a:r>
              <a:r>
                <a:rPr lang="en-US" sz="900" dirty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)</a:t>
              </a:r>
            </a:p>
          </p:txBody>
        </p:sp>
        <p:pic>
          <p:nvPicPr>
            <p:cNvPr id="53" name="Image 52"/>
            <p:cNvPicPr>
              <a:picLocks noChangeAspect="1"/>
            </p:cNvPicPr>
            <p:nvPr/>
          </p:nvPicPr>
          <p:blipFill rotWithShape="1">
            <a:blip r:embed="rId6"/>
            <a:srcRect l="23461" b="30651"/>
            <a:stretch/>
          </p:blipFill>
          <p:spPr>
            <a:xfrm>
              <a:off x="6723033" y="1585039"/>
              <a:ext cx="1474706" cy="831955"/>
            </a:xfrm>
            <a:prstGeom prst="rect">
              <a:avLst/>
            </a:prstGeom>
          </p:spPr>
        </p:pic>
        <p:pic>
          <p:nvPicPr>
            <p:cNvPr id="54" name="Image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69014" y="1642133"/>
              <a:ext cx="1408385" cy="729692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7239422" y="2395864"/>
              <a:ext cx="222368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 smtClean="0"/>
                <a:t>Objets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ggplot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modifiables</a:t>
              </a:r>
              <a:r>
                <a:rPr lang="en-US" sz="1100" dirty="0" smtClean="0"/>
                <a:t> avec </a:t>
              </a:r>
              <a:r>
                <a:rPr lang="en-US" sz="1100" dirty="0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`+`</a:t>
              </a:r>
              <a:endParaRPr lang="en-US" sz="1100" dirty="0">
                <a:solidFill>
                  <a:schemeClr val="accent5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6682938" y="4240059"/>
            <a:ext cx="2167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smtClean="0">
                <a:sym typeface="Wingdings" panose="05000000000000000000" pitchFamily="2" charset="2"/>
              </a:rPr>
              <a:t> </a:t>
            </a:r>
            <a:endParaRPr lang="fr-FR" sz="1100" dirty="0"/>
          </a:p>
        </p:txBody>
      </p:sp>
      <p:grpSp>
        <p:nvGrpSpPr>
          <p:cNvPr id="71" name="Groupe 70"/>
          <p:cNvGrpSpPr/>
          <p:nvPr/>
        </p:nvGrpSpPr>
        <p:grpSpPr>
          <a:xfrm>
            <a:off x="6700407" y="3840731"/>
            <a:ext cx="3121498" cy="2864866"/>
            <a:chOff x="6702314" y="3009900"/>
            <a:chExt cx="3121498" cy="2864866"/>
          </a:xfrm>
        </p:grpSpPr>
        <p:grpSp>
          <p:nvGrpSpPr>
            <p:cNvPr id="24" name="Groupe 23"/>
            <p:cNvGrpSpPr/>
            <p:nvPr/>
          </p:nvGrpSpPr>
          <p:grpSpPr>
            <a:xfrm>
              <a:off x="6702314" y="3009900"/>
              <a:ext cx="2990852" cy="2864866"/>
              <a:chOff x="6686548" y="3009900"/>
              <a:chExt cx="2990852" cy="286486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686549" y="3009900"/>
                <a:ext cx="2990851" cy="2864866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686548" y="3009900"/>
                <a:ext cx="2990851" cy="361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SIMULATIONS </a:t>
                </a:r>
                <a:r>
                  <a:rPr lang="fr-FR" dirty="0" smtClean="0"/>
                  <a:t>A POSTERIORI</a:t>
                </a:r>
                <a:endParaRPr lang="fr-FR" dirty="0"/>
              </a:p>
            </p:txBody>
          </p:sp>
        </p:grpSp>
        <p:sp>
          <p:nvSpPr>
            <p:cNvPr id="64" name="ZoneTexte 63"/>
            <p:cNvSpPr txBox="1"/>
            <p:nvPr/>
          </p:nvSpPr>
          <p:spPr>
            <a:xfrm>
              <a:off x="6723033" y="3381776"/>
              <a:ext cx="3100779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buAutoNum type="arabicPeriod"/>
              </a:pPr>
              <a:r>
                <a:rPr lang="en-US" sz="1100" dirty="0" err="1" smtClean="0"/>
                <a:t>Mettre</a:t>
              </a:r>
              <a:r>
                <a:rPr lang="en-US" sz="1100" dirty="0" smtClean="0"/>
                <a:t> à jour le </a:t>
              </a:r>
              <a:r>
                <a:rPr lang="en-US" sz="1100" dirty="0" err="1" smtClean="0"/>
                <a:t>modèle</a:t>
              </a:r>
              <a:r>
                <a:rPr lang="en-US" sz="1100" dirty="0" smtClean="0"/>
                <a:t> avec </a:t>
              </a:r>
              <a:r>
                <a:rPr lang="en-US" sz="1100" dirty="0" err="1" smtClean="0"/>
                <a:t>valeurs</a:t>
              </a:r>
              <a:r>
                <a:rPr lang="en-US" sz="1100" dirty="0" smtClean="0"/>
                <a:t> patient (</a:t>
              </a:r>
              <a:r>
                <a:rPr lang="fr-FR" sz="1100" dirty="0"/>
                <a:t>ex: ETA1 = </a:t>
              </a:r>
              <a:r>
                <a:rPr lang="fr-FR" sz="1100" dirty="0" smtClean="0"/>
                <a:t>0.123, </a:t>
              </a:r>
              <a:r>
                <a:rPr lang="fr-FR" sz="1100" dirty="0"/>
                <a:t>BW = 40, </a:t>
              </a:r>
              <a:r>
                <a:rPr lang="fr-FR" sz="1100" dirty="0" smtClean="0"/>
                <a:t>OMEGA = 0, etc…) </a:t>
              </a:r>
              <a:r>
                <a:rPr lang="fr-FR" sz="900" dirty="0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?</a:t>
              </a:r>
              <a:r>
                <a:rPr lang="fr-FR" sz="900" dirty="0" err="1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use_posterior</a:t>
              </a:r>
              <a:endPara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endParaRPr>
            </a:p>
            <a:p>
              <a:pPr marL="182563" indent="-182563">
                <a:buFontTx/>
                <a:buAutoNum type="arabicPeriod"/>
              </a:pPr>
              <a:r>
                <a:rPr lang="fr-FR" sz="1100" dirty="0" smtClean="0"/>
                <a:t>Simulations classiques</a:t>
              </a:r>
              <a:r>
                <a:rPr lang="fr-FR" sz="1100" dirty="0">
                  <a:sym typeface="Wingdings" panose="05000000000000000000" pitchFamily="2" charset="2"/>
                </a:rPr>
                <a:t>… </a:t>
              </a:r>
              <a:r>
                <a:rPr lang="fr-FR" sz="1100" dirty="0" smtClean="0">
                  <a:hlinkClick r:id="rId5"/>
                </a:rPr>
                <a:t>https</a:t>
              </a:r>
              <a:r>
                <a:rPr lang="fr-FR" sz="1100" dirty="0">
                  <a:hlinkClick r:id="rId5"/>
                </a:rPr>
                <a:t>://mrgsolve.org</a:t>
              </a:r>
              <a:r>
                <a:rPr lang="fr-FR" sz="1100" dirty="0" smtClean="0">
                  <a:hlinkClick r:id="rId5"/>
                </a:rPr>
                <a:t>/</a:t>
              </a:r>
              <a:r>
                <a:rPr lang="fr-FR" sz="1100" dirty="0" smtClean="0"/>
                <a:t> </a:t>
              </a:r>
              <a:endParaRPr lang="en-US" sz="1100" dirty="0" smtClean="0"/>
            </a:p>
            <a:p>
              <a:pPr marL="171450" indent="-171450">
                <a:buFontTx/>
                <a:buChar char="-"/>
              </a:pPr>
              <a:r>
                <a:rPr lang="en-US" sz="1100" dirty="0" err="1" smtClean="0"/>
                <a:t>Vraies</a:t>
              </a:r>
              <a:r>
                <a:rPr lang="en-US" sz="1100" dirty="0" smtClean="0"/>
                <a:t> conditions </a:t>
              </a:r>
              <a:r>
                <a:rPr lang="en-US" sz="1100" dirty="0" err="1" smtClean="0"/>
                <a:t>d’adm</a:t>
              </a:r>
              <a:r>
                <a:rPr lang="en-US" sz="1100" dirty="0" smtClean="0"/>
                <a:t> et </a:t>
              </a:r>
              <a:r>
                <a:rPr lang="en-US" sz="1100" dirty="0" err="1" smtClean="0"/>
                <a:t>obs</a:t>
              </a:r>
              <a:r>
                <a:rPr lang="en-US" sz="1100" dirty="0" smtClean="0"/>
                <a:t>: </a:t>
              </a:r>
              <a:r>
                <a:rPr lang="en-US" sz="900" dirty="0" err="1" smtClean="0">
                  <a:latin typeface="Lucida Console" panose="020B0609040504020204" pitchFamily="49" charset="0"/>
                </a:rPr>
                <a:t>data_set</a:t>
              </a:r>
              <a:r>
                <a:rPr lang="en-US" sz="900" dirty="0" smtClean="0">
                  <a:latin typeface="Lucida Console" panose="020B0609040504020204" pitchFamily="49" charset="0"/>
                </a:rPr>
                <a:t>()</a:t>
              </a:r>
            </a:p>
            <a:p>
              <a:r>
                <a:rPr lang="en-US" sz="900" dirty="0" err="1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est</a:t>
              </a:r>
              <a:r>
                <a:rPr lang="en-US" sz="900" dirty="0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 %&gt;%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900" dirty="0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900" dirty="0" err="1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use_posterior</a:t>
              </a:r>
              <a:r>
                <a:rPr lang="en-US" sz="900" dirty="0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() %&gt;%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900" dirty="0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900" dirty="0" err="1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data_set</a:t>
              </a:r>
              <a:r>
                <a:rPr lang="en-US" sz="900" dirty="0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(data) %&gt;%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900" dirty="0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900" dirty="0" err="1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mrgsim</a:t>
              </a:r>
              <a:r>
                <a:rPr lang="en-US" sz="900" dirty="0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(</a:t>
              </a:r>
              <a:r>
                <a:rPr lang="en-US" sz="900" dirty="0" err="1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obsaug</a:t>
              </a:r>
              <a:r>
                <a:rPr lang="en-US" sz="900" dirty="0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=TRUE)</a:t>
              </a:r>
            </a:p>
            <a:p>
              <a:pPr marL="171450" indent="-171450">
                <a:buFontTx/>
                <a:buChar char="-"/>
              </a:pPr>
              <a:r>
                <a:rPr lang="en-US" sz="1100" dirty="0" smtClean="0"/>
                <a:t>Conditions </a:t>
              </a:r>
              <a:r>
                <a:rPr lang="en-US" sz="1100" dirty="0" err="1" smtClean="0"/>
                <a:t>d’adm</a:t>
              </a:r>
              <a:r>
                <a:rPr lang="en-US" sz="1100" dirty="0" smtClean="0"/>
                <a:t> et </a:t>
              </a:r>
              <a:r>
                <a:rPr lang="en-US" sz="1100" dirty="0" err="1" smtClean="0"/>
                <a:t>obs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hypothétiques</a:t>
              </a:r>
              <a:r>
                <a:rPr lang="en-US" sz="1100" dirty="0" smtClean="0"/>
                <a:t>: </a:t>
              </a:r>
              <a:r>
                <a:rPr lang="en-US" sz="900" dirty="0" err="1" smtClean="0">
                  <a:latin typeface="Lucida Console" panose="020B0609040504020204" pitchFamily="49" charset="0"/>
                </a:rPr>
                <a:t>ev</a:t>
              </a:r>
              <a:r>
                <a:rPr lang="en-US" sz="900" dirty="0" smtClean="0">
                  <a:latin typeface="Lucida Console" panose="020B0609040504020204" pitchFamily="49" charset="0"/>
                </a:rPr>
                <a:t>()</a:t>
              </a:r>
            </a:p>
            <a:p>
              <a:r>
                <a:rPr lang="en-US" sz="900" dirty="0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scenarios &lt;- </a:t>
              </a:r>
              <a:r>
                <a:rPr lang="en-US" sz="900" dirty="0" err="1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expand.ev</a:t>
              </a:r>
              <a:r>
                <a:rPr lang="en-US" sz="900" dirty="0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(...)</a:t>
              </a:r>
            </a:p>
            <a:p>
              <a:r>
                <a:rPr lang="en-US" sz="900" dirty="0" err="1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est</a:t>
              </a:r>
              <a:r>
                <a:rPr lang="en-US" sz="900" dirty="0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900" dirty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%&gt;%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  </a:t>
              </a:r>
              <a:r>
                <a:rPr lang="en-US" sz="900" dirty="0" err="1">
                  <a:solidFill>
                    <a:schemeClr val="accent5"/>
                  </a:solidFill>
                  <a:latin typeface="Lucida Console" panose="020B0609040504020204" pitchFamily="49" charset="0"/>
                </a:rPr>
                <a:t>use_posterior</a:t>
              </a:r>
              <a:r>
                <a:rPr lang="en-US" sz="900" dirty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() %&gt;%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  </a:t>
              </a:r>
              <a:r>
                <a:rPr lang="en-US" sz="900" dirty="0" err="1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ev</a:t>
              </a:r>
              <a:r>
                <a:rPr lang="en-US" sz="900" dirty="0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(</a:t>
              </a:r>
              <a:r>
                <a:rPr lang="en-US" sz="900" dirty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scenarios</a:t>
              </a:r>
              <a:r>
                <a:rPr lang="en-US" sz="900" dirty="0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) </a:t>
              </a:r>
              <a:r>
                <a:rPr lang="en-US" sz="900" dirty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%&gt;%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  </a:t>
              </a:r>
              <a:r>
                <a:rPr lang="en-US" sz="900" dirty="0" err="1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mrgsim</a:t>
              </a:r>
              <a:r>
                <a:rPr lang="en-US" sz="900" dirty="0" smtClean="0">
                  <a:solidFill>
                    <a:schemeClr val="accent5"/>
                  </a:solidFill>
                  <a:latin typeface="Lucida Console" panose="020B0609040504020204" pitchFamily="49" charset="0"/>
                </a:rPr>
                <a:t>()</a:t>
              </a:r>
              <a:endParaRPr lang="en-US" sz="900" dirty="0">
                <a:solidFill>
                  <a:schemeClr val="accent5"/>
                </a:solidFill>
                <a:latin typeface="Lucida Console" panose="020B0609040504020204" pitchFamily="49" charset="0"/>
              </a:endParaRPr>
            </a:p>
            <a:p>
              <a:endParaRPr lang="fr-FR" sz="1100" dirty="0" smtClean="0"/>
            </a:p>
          </p:txBody>
        </p:sp>
      </p:grpSp>
      <p:sp>
        <p:nvSpPr>
          <p:cNvPr id="70" name="Triangle isocèle 69"/>
          <p:cNvSpPr/>
          <p:nvPr/>
        </p:nvSpPr>
        <p:spPr>
          <a:xfrm rot="10800000">
            <a:off x="4738585" y="4446909"/>
            <a:ext cx="330294" cy="2921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700407" y="1124998"/>
            <a:ext cx="2976992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 smtClean="0"/>
              <a:t>La table finale (</a:t>
            </a:r>
            <a:r>
              <a:rPr lang="en-US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est$mapbay_tab</a:t>
            </a:r>
            <a:r>
              <a:rPr lang="en-US" sz="1100" dirty="0" smtClean="0"/>
              <a:t>): </a:t>
            </a:r>
            <a:endParaRPr lang="en-US" sz="1100" dirty="0"/>
          </a:p>
          <a:p>
            <a:r>
              <a:rPr lang="en-US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as.data.frame</a:t>
            </a:r>
            <a:r>
              <a:rPr lang="en-US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est</a:t>
            </a:r>
            <a:r>
              <a:rPr lang="en-US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) # </a:t>
            </a:r>
            <a:r>
              <a:rPr lang="en-US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as_tibble</a:t>
            </a:r>
            <a:r>
              <a:rPr lang="en-US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est</a:t>
            </a:r>
            <a:r>
              <a:rPr lang="en-US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900" dirty="0">
              <a:solidFill>
                <a:schemeClr val="accent5"/>
              </a:solidFill>
              <a:latin typeface="Lucida Console" panose="020B060904050402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sz="1100" dirty="0" smtClean="0"/>
              <a:t>Temps </a:t>
            </a:r>
            <a:r>
              <a:rPr lang="en-US" sz="1100" dirty="0" err="1" smtClean="0"/>
              <a:t>d’analyses</a:t>
            </a:r>
            <a:r>
              <a:rPr lang="en-US" sz="1100" dirty="0" smtClean="0"/>
              <a:t> et versions des packages</a:t>
            </a:r>
          </a:p>
          <a:p>
            <a:r>
              <a:rPr lang="en-US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est$information</a:t>
            </a:r>
            <a:endParaRPr lang="en-US" sz="900" dirty="0" smtClean="0">
              <a:solidFill>
                <a:schemeClr val="accent5"/>
              </a:solidFill>
              <a:latin typeface="Lucida Console" panose="020B0609040504020204" pitchFamily="49" charset="0"/>
            </a:endParaRPr>
          </a:p>
          <a:p>
            <a:endParaRPr lang="en-US" sz="900" dirty="0" smtClean="0">
              <a:solidFill>
                <a:schemeClr val="accent5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?</a:t>
            </a:r>
            <a:r>
              <a:rPr lang="en-US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get_x</a:t>
            </a:r>
            <a:r>
              <a:rPr lang="en-US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Les </a:t>
            </a:r>
            <a:r>
              <a:rPr lang="en-US" sz="1100" dirty="0" err="1" smtClean="0"/>
              <a:t>valeurs</a:t>
            </a:r>
            <a:r>
              <a:rPr lang="en-US" sz="1100" dirty="0" smtClean="0"/>
              <a:t> de eta: </a:t>
            </a:r>
          </a:p>
          <a:p>
            <a:r>
              <a:rPr lang="en-US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get_eta</a:t>
            </a:r>
            <a:r>
              <a:rPr lang="en-US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est</a:t>
            </a:r>
            <a:r>
              <a:rPr lang="en-US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Les variables </a:t>
            </a:r>
            <a:r>
              <a:rPr lang="en-US" sz="1100" dirty="0" err="1" smtClean="0"/>
              <a:t>capturées</a:t>
            </a:r>
            <a:r>
              <a:rPr lang="en-US" sz="1100" dirty="0" smtClean="0"/>
              <a:t> </a:t>
            </a:r>
            <a:r>
              <a:rPr lang="en-US" sz="1100" dirty="0" err="1" smtClean="0"/>
              <a:t>dans</a:t>
            </a:r>
            <a:r>
              <a:rPr lang="en-US" sz="1100" dirty="0" smtClean="0"/>
              <a:t> $CAPTURE</a:t>
            </a:r>
          </a:p>
          <a:p>
            <a:r>
              <a:rPr lang="en-US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get_param</a:t>
            </a:r>
            <a:r>
              <a:rPr lang="en-US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est</a:t>
            </a:r>
            <a:r>
              <a:rPr lang="en-US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, “CL”)</a:t>
            </a:r>
            <a:endParaRPr lang="en-US" sz="900" dirty="0" smtClean="0"/>
          </a:p>
          <a:p>
            <a:pPr marL="171450" indent="-171450">
              <a:buFontTx/>
              <a:buChar char="-"/>
            </a:pPr>
            <a:r>
              <a:rPr lang="en-US" sz="1100" dirty="0" smtClean="0"/>
              <a:t>Les </a:t>
            </a:r>
            <a:r>
              <a:rPr lang="en-US" sz="1100" dirty="0" err="1" smtClean="0"/>
              <a:t>données</a:t>
            </a:r>
            <a:r>
              <a:rPr lang="en-US" sz="1100" dirty="0" smtClean="0"/>
              <a:t> </a:t>
            </a:r>
            <a:r>
              <a:rPr lang="en-US" sz="1100" dirty="0" err="1" smtClean="0"/>
              <a:t>originales</a:t>
            </a:r>
            <a:endParaRPr lang="en-US" sz="1100" dirty="0" smtClean="0"/>
          </a:p>
          <a:p>
            <a:r>
              <a:rPr lang="en-US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get_data</a:t>
            </a:r>
            <a:r>
              <a:rPr lang="en-US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est</a:t>
            </a:r>
            <a:r>
              <a:rPr lang="en-US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Matrice</a:t>
            </a:r>
            <a:r>
              <a:rPr lang="en-US" sz="1100" dirty="0" smtClean="0"/>
              <a:t> de covariance (</a:t>
            </a:r>
            <a:r>
              <a:rPr lang="en-US" sz="1100" dirty="0" err="1" smtClean="0"/>
              <a:t>approximative</a:t>
            </a:r>
            <a:r>
              <a:rPr lang="en-US" sz="1100" dirty="0" smtClean="0"/>
              <a:t>)</a:t>
            </a:r>
          </a:p>
          <a:p>
            <a:r>
              <a:rPr lang="en-US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get_cov</a:t>
            </a:r>
            <a:r>
              <a:rPr lang="en-US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est</a:t>
            </a:r>
            <a:r>
              <a:rPr lang="en-US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100" dirty="0" err="1" smtClean="0"/>
              <a:t>Une</a:t>
            </a:r>
            <a:r>
              <a:rPr lang="en-US" sz="1100" dirty="0" smtClean="0"/>
              <a:t> table </a:t>
            </a:r>
            <a:r>
              <a:rPr lang="en-US" sz="1100" dirty="0" err="1" smtClean="0"/>
              <a:t>semblable</a:t>
            </a:r>
            <a:r>
              <a:rPr lang="en-US" sz="1100" dirty="0" smtClean="0"/>
              <a:t> au .phi de NONMEM</a:t>
            </a:r>
          </a:p>
          <a:p>
            <a:r>
              <a:rPr lang="en-US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get_phi</a:t>
            </a:r>
            <a:r>
              <a:rPr lang="en-US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est</a:t>
            </a:r>
            <a:r>
              <a:rPr lang="en-US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174284" y="91535"/>
            <a:ext cx="5651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mapbayr : :  MAP – Bayesian Estimation in R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227270" y="1543696"/>
            <a:ext cx="1341243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est$model</a:t>
            </a:r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fr-FR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est$arg.optim</a:t>
            </a:r>
            <a:endParaRPr lang="fr-FR" sz="900" dirty="0" smtClean="0">
              <a:solidFill>
                <a:schemeClr val="accent5"/>
              </a:solidFill>
              <a:latin typeface="Lucida Console" panose="020B0609040504020204" pitchFamily="49" charset="0"/>
            </a:endParaRPr>
          </a:p>
          <a:p>
            <a:pPr algn="r">
              <a:lnSpc>
                <a:spcPct val="150000"/>
              </a:lnSpc>
            </a:pPr>
            <a:r>
              <a:rPr lang="fr-FR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est$arg.ofv.fix</a:t>
            </a:r>
            <a:endParaRPr lang="fr-FR" sz="900" dirty="0" smtClean="0">
              <a:solidFill>
                <a:schemeClr val="accent5"/>
              </a:solidFill>
              <a:latin typeface="Lucida Console" panose="020B0609040504020204" pitchFamily="49" charset="0"/>
            </a:endParaRPr>
          </a:p>
          <a:p>
            <a:pPr algn="r">
              <a:lnSpc>
                <a:spcPct val="150000"/>
              </a:lnSpc>
            </a:pPr>
            <a:r>
              <a:rPr lang="fr-FR" sz="900" dirty="0" smtClean="0">
                <a:solidFill>
                  <a:schemeClr val="accent5"/>
                </a:solidFill>
                <a:latin typeface="Lucida Console" panose="020B0609040504020204" pitchFamily="49" charset="0"/>
              </a:rPr>
              <a:t>est$arg.ofv.id</a:t>
            </a:r>
          </a:p>
          <a:p>
            <a:pPr algn="r">
              <a:lnSpc>
                <a:spcPct val="150000"/>
              </a:lnSpc>
            </a:pPr>
            <a:r>
              <a:rPr lang="fr-FR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est$opt.value</a:t>
            </a:r>
            <a:endParaRPr lang="fr-FR" sz="900" dirty="0" smtClean="0">
              <a:solidFill>
                <a:schemeClr val="accent5"/>
              </a:solidFill>
              <a:latin typeface="Lucida Console" panose="020B0609040504020204" pitchFamily="49" charset="0"/>
            </a:endParaRPr>
          </a:p>
          <a:p>
            <a:pPr algn="r">
              <a:lnSpc>
                <a:spcPct val="150000"/>
              </a:lnSpc>
            </a:pPr>
            <a:r>
              <a:rPr lang="fr-FR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est$final_eta</a:t>
            </a:r>
            <a:endParaRPr lang="fr-FR" sz="900" dirty="0" smtClean="0">
              <a:solidFill>
                <a:schemeClr val="accent5"/>
              </a:solidFill>
              <a:latin typeface="Lucida Console" panose="020B0609040504020204" pitchFamily="49" charset="0"/>
            </a:endParaRPr>
          </a:p>
          <a:p>
            <a:pPr algn="r">
              <a:lnSpc>
                <a:spcPct val="150000"/>
              </a:lnSpc>
            </a:pPr>
            <a:r>
              <a:rPr lang="fr-FR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est$covariance</a:t>
            </a:r>
            <a:endParaRPr lang="fr-FR" sz="900" dirty="0" smtClean="0">
              <a:solidFill>
                <a:schemeClr val="accent5"/>
              </a:solidFill>
              <a:latin typeface="Lucida Console" panose="020B0609040504020204" pitchFamily="49" charset="0"/>
            </a:endParaRPr>
          </a:p>
          <a:p>
            <a:pPr algn="r">
              <a:lnSpc>
                <a:spcPct val="150000"/>
              </a:lnSpc>
            </a:pPr>
            <a:r>
              <a:rPr lang="fr-FR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est$information</a:t>
            </a:r>
            <a:endParaRPr lang="fr-FR" sz="900" dirty="0" smtClean="0">
              <a:solidFill>
                <a:schemeClr val="accent5"/>
              </a:solidFill>
              <a:latin typeface="Lucida Console" panose="020B0609040504020204" pitchFamily="49" charset="0"/>
            </a:endParaRPr>
          </a:p>
          <a:p>
            <a:pPr algn="r">
              <a:lnSpc>
                <a:spcPct val="150000"/>
              </a:lnSpc>
            </a:pPr>
            <a:r>
              <a:rPr lang="fr-FR" sz="900" dirty="0" err="1" smtClean="0">
                <a:solidFill>
                  <a:schemeClr val="accent5"/>
                </a:solidFill>
                <a:latin typeface="Lucida Console" panose="020B0609040504020204" pitchFamily="49" charset="0"/>
              </a:rPr>
              <a:t>est$mapbay_tab</a:t>
            </a:r>
            <a:endParaRPr lang="fr-FR" sz="900" dirty="0" smtClean="0">
              <a:solidFill>
                <a:schemeClr val="accent5"/>
              </a:solidFill>
              <a:latin typeface="Lucida Console" panose="020B06090405040202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471655" y="1559359"/>
            <a:ext cx="198964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smtClean="0"/>
              <a:t>modèle original</a:t>
            </a:r>
          </a:p>
          <a:p>
            <a:endParaRPr lang="fr-FR" sz="1100" dirty="0"/>
          </a:p>
          <a:p>
            <a:r>
              <a:rPr lang="fr-FR" sz="1100" dirty="0" smtClean="0"/>
              <a:t>arguments pour </a:t>
            </a:r>
          </a:p>
          <a:p>
            <a:r>
              <a:rPr lang="fr-FR" sz="1100" dirty="0" smtClean="0"/>
              <a:t>usage interne</a:t>
            </a:r>
          </a:p>
          <a:p>
            <a:endParaRPr lang="fr-FR" sz="1100" dirty="0"/>
          </a:p>
          <a:p>
            <a:r>
              <a:rPr lang="fr-FR" sz="1100" dirty="0" smtClean="0"/>
              <a:t>résultat brut de l’algorithme</a:t>
            </a:r>
            <a:endParaRPr lang="en-US" sz="900" dirty="0" smtClean="0"/>
          </a:p>
          <a:p>
            <a:endParaRPr lang="en-US" sz="200" dirty="0" smtClean="0"/>
          </a:p>
          <a:p>
            <a:r>
              <a:rPr lang="en-US" sz="1100" dirty="0" err="1" smtClean="0"/>
              <a:t>valeurs</a:t>
            </a:r>
            <a:r>
              <a:rPr lang="en-US" sz="1100" dirty="0" smtClean="0"/>
              <a:t> finales de eta</a:t>
            </a:r>
          </a:p>
          <a:p>
            <a:endParaRPr lang="en-US" sz="300" dirty="0" smtClean="0"/>
          </a:p>
          <a:p>
            <a:r>
              <a:rPr lang="en-US" sz="1100" dirty="0" err="1" smtClean="0"/>
              <a:t>matrice</a:t>
            </a:r>
            <a:r>
              <a:rPr lang="en-US" sz="1100" dirty="0" smtClean="0"/>
              <a:t> de covariance</a:t>
            </a:r>
          </a:p>
          <a:p>
            <a:endParaRPr lang="en-US" sz="300" dirty="0" smtClean="0"/>
          </a:p>
          <a:p>
            <a:r>
              <a:rPr lang="en-US" sz="1100" dirty="0" smtClean="0"/>
              <a:t>temps </a:t>
            </a:r>
            <a:r>
              <a:rPr lang="en-US" sz="1100" dirty="0" err="1" smtClean="0"/>
              <a:t>analyse</a:t>
            </a:r>
            <a:r>
              <a:rPr lang="en-US" sz="1100" dirty="0" smtClean="0"/>
              <a:t>, version package</a:t>
            </a:r>
            <a:endParaRPr lang="en-US" sz="1100" dirty="0"/>
          </a:p>
          <a:p>
            <a:endParaRPr lang="en-US" sz="200" dirty="0" smtClean="0"/>
          </a:p>
          <a:p>
            <a:r>
              <a:rPr lang="en-US" sz="1100" dirty="0" smtClean="0"/>
              <a:t>table finale, avec: </a:t>
            </a:r>
          </a:p>
        </p:txBody>
      </p:sp>
      <p:cxnSp>
        <p:nvCxnSpPr>
          <p:cNvPr id="78" name="Connecteur droit 77"/>
          <p:cNvCxnSpPr/>
          <p:nvPr/>
        </p:nvCxnSpPr>
        <p:spPr>
          <a:xfrm>
            <a:off x="4532587" y="1857053"/>
            <a:ext cx="0" cy="5411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447309" y="3449282"/>
            <a:ext cx="2872902" cy="900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50" dirty="0" smtClean="0"/>
              <a:t>variables </a:t>
            </a:r>
            <a:r>
              <a:rPr lang="en-US" sz="1050" dirty="0"/>
              <a:t>des </a:t>
            </a:r>
            <a:r>
              <a:rPr lang="en-US" sz="1050" dirty="0" err="1"/>
              <a:t>données</a:t>
            </a:r>
            <a:r>
              <a:rPr lang="en-US" sz="1050" dirty="0"/>
              <a:t> </a:t>
            </a:r>
            <a:r>
              <a:rPr lang="en-US" sz="1050" dirty="0" err="1" smtClean="0"/>
              <a:t>originales</a:t>
            </a:r>
            <a:r>
              <a:rPr lang="en-US" sz="1050" dirty="0" smtClean="0"/>
              <a:t> (ID, time…)</a:t>
            </a:r>
          </a:p>
          <a:p>
            <a:pPr marL="171450" indent="-171450">
              <a:buFontTx/>
              <a:buChar char="-"/>
            </a:pPr>
            <a:r>
              <a:rPr lang="en-US" sz="1050" dirty="0" smtClean="0"/>
              <a:t>IPRED: Individual Prediction</a:t>
            </a:r>
          </a:p>
          <a:p>
            <a:pPr marL="171450" indent="-171450">
              <a:buFontTx/>
              <a:buChar char="-"/>
            </a:pPr>
            <a:r>
              <a:rPr lang="en-US" sz="1050" dirty="0" smtClean="0"/>
              <a:t>PRED : Population Prediction (Patient </a:t>
            </a:r>
            <a:r>
              <a:rPr lang="en-US" sz="1050" dirty="0" err="1" smtClean="0"/>
              <a:t>typique</a:t>
            </a:r>
            <a:r>
              <a:rPr lang="en-US" sz="105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sz="1050" dirty="0" err="1" smtClean="0"/>
              <a:t>Autres</a:t>
            </a:r>
            <a:r>
              <a:rPr lang="en-US" sz="1050" dirty="0" smtClean="0"/>
              <a:t> </a:t>
            </a:r>
            <a:r>
              <a:rPr lang="en-US" sz="1050" dirty="0" err="1" smtClean="0"/>
              <a:t>covariables</a:t>
            </a:r>
            <a:r>
              <a:rPr lang="en-US" sz="1050" dirty="0" smtClean="0"/>
              <a:t> </a:t>
            </a:r>
            <a:r>
              <a:rPr lang="en-US" sz="1050" dirty="0" err="1" smtClean="0"/>
              <a:t>éventuelles</a:t>
            </a:r>
            <a:r>
              <a:rPr lang="en-US" sz="105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sz="1050" dirty="0" smtClean="0"/>
              <a:t>Estimations de ETA1, ETA2…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370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1284</TotalTime>
  <Words>483</Words>
  <Application>Microsoft Office PowerPoint</Application>
  <PresentationFormat>Format A4 (210 x 297 mm)</PresentationFormat>
  <Paragraphs>103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Lucida Console</vt:lpstr>
      <vt:lpstr>Wingdings</vt:lpstr>
      <vt:lpstr>Thème Office</vt:lpstr>
      <vt:lpstr>Présentation PowerPoint</vt:lpstr>
    </vt:vector>
  </TitlesOfParts>
  <Company>ICR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 Louedec Felicien</dc:creator>
  <cp:lastModifiedBy>Le Louedec Felicien</cp:lastModifiedBy>
  <cp:revision>22</cp:revision>
  <dcterms:created xsi:type="dcterms:W3CDTF">2022-11-29T14:02:09Z</dcterms:created>
  <dcterms:modified xsi:type="dcterms:W3CDTF">2022-11-30T11:30:19Z</dcterms:modified>
</cp:coreProperties>
</file>