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181B-3670-4C17-A8BD-7A8805037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7CE20-953C-4353-B8F0-266D61BF4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504C-D481-485A-A65F-85014ED8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F465-A848-4B43-9520-FEBD63358AFA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DA5D6-F18F-4E4A-AE21-CB9BA938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11F09-4C82-4AED-BB60-2C8AFBFF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7826-494C-447C-BF7E-B78EE8576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9544-8905-40A6-B7A5-3F80250D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FD8ED-2084-4AC5-A34A-04673C975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BB66F-D96F-4FA9-9276-DB7FB08D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F465-A848-4B43-9520-FEBD63358AFA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5AE0E-1703-4A4C-9773-FEA921C0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03ECE-E1C0-4A9A-8DF0-612CA2C6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7826-494C-447C-BF7E-B78EE8576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80BFB-18DC-45B7-8301-ADCDFFF92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4F1E8-C48B-4F03-AD75-A6226FE47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64A83-ED7D-45FC-9D4D-87865A8E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F465-A848-4B43-9520-FEBD63358AFA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7B9E-1F12-4E65-B356-7A2CD893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751E8-08AA-44E0-8CFF-4FEE61C3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7826-494C-447C-BF7E-B78EE8576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56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00ED-314F-4E0B-99BB-A16C1E59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51C6-10F2-4D91-88AA-F1D8FA0A7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8029-B5A5-421E-AF86-F34EEB7F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F465-A848-4B43-9520-FEBD63358AFA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60C7B-322B-4244-846A-1C612C8E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7F647-EDF8-4B9B-9B37-39B4B636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7826-494C-447C-BF7E-B78EE8576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68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E050-A22E-40C9-A236-63377E5E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3BF97-F898-4E52-9AAF-E3513EC2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229CE-EDA1-4B85-AB41-BD3C1856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F465-A848-4B43-9520-FEBD63358AFA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B994-B634-4D72-85E7-83F33809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8CEBD-DB60-40BD-BB54-7ED9C8D8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7826-494C-447C-BF7E-B78EE8576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5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8AC4-4C95-4E77-AE7F-8739C8B6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B0C6A-625F-493C-9C9F-B4C1A47DF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7158A-7FC5-4C18-8FAE-BEF4025F3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E3996-822A-442E-8AA3-7BDC40E9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F465-A848-4B43-9520-FEBD63358AFA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98095-6510-46F4-A554-FC6A96F0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1709D-AB6D-4D5E-97BE-B1E5CEE3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7826-494C-447C-BF7E-B78EE8576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51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9729-2E37-4E80-B9DE-49A46EF6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5EFB4-9EF7-4D59-91FA-26B0F5D6F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B9400-0865-45D7-8632-B9575231C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77523-2B30-4E5F-A2F5-10AB62C8D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9C61C-34AC-40D6-9B6F-EC3D3C26A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EEC57-59E2-40A2-AF8E-37E6B97E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F465-A848-4B43-9520-FEBD63358AFA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DA34A-46F6-4693-8F4E-2D9C07CA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B8B3F-E08B-445D-9289-4C06053E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7826-494C-447C-BF7E-B78EE8576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04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52E9-519E-40A2-977E-CEF96A9D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16333-DB32-4944-AEF5-5C217068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F465-A848-4B43-9520-FEBD63358AFA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B8A35-711F-471C-B9D5-CD86D91D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18380-3572-4721-BB59-DD058984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7826-494C-447C-BF7E-B78EE8576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11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DF8EC-5291-4F25-A589-95F70BAF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F465-A848-4B43-9520-FEBD63358AFA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1E634-6C02-457A-8965-A29DA063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A477F-1F83-4B5B-B388-82857E9B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7826-494C-447C-BF7E-B78EE8576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6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2327-3DF7-4096-87F5-63333AE6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67A7B-60D4-4E30-BBA2-0CA68F70C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42ECE-C46B-48E6-8782-26A2CFA03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1E737-D013-43AD-BD8C-B0037EF2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F465-A848-4B43-9520-FEBD63358AFA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92A44-7FCF-4C62-BAEA-10FDBBA1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B8604-F304-479C-BEBB-1446544A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7826-494C-447C-BF7E-B78EE8576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36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AF03-8816-4EDB-A3B6-2A98B3C2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8ABE7-34C5-4BFF-812D-C1EAA64F2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56E32-AF4E-4872-A257-6D9379D12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00C6C-DD75-44BF-8AA8-74A94839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F465-A848-4B43-9520-FEBD63358AFA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B4FAD-C10A-4754-8536-D26A2CD2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BDFC5-E2B0-4D00-8EE6-92EFE587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7826-494C-447C-BF7E-B78EE8576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35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C6B96-DC3D-447B-8376-EA6B6EEA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49A32-977E-4135-90B0-36C767810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26F9-80D7-42B4-9121-3D5FEBE5A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F465-A848-4B43-9520-FEBD63358AFA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39F07-CFE6-4D58-8A15-811EBC358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48AB6-9F43-46BB-BD44-A4C68D0AF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F7826-494C-447C-BF7E-B78EE8576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32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shra@pik-potsdam.de" TargetMode="External"/><Relationship Id="rId2" Type="http://schemas.openxmlformats.org/officeDocument/2006/relationships/hyperlink" Target="mailto:beier@pik-potsdam.d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E2B840D-B058-42CD-8D9C-C7D0620E0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1524"/>
            <a:ext cx="9144000" cy="1738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DE" dirty="0">
                <a:latin typeface="Product Sans" panose="020B0403030502040203" pitchFamily="34" charset="0"/>
              </a:rPr>
              <a:t>“</a:t>
            </a:r>
            <a:r>
              <a:rPr lang="en-DE" dirty="0" err="1">
                <a:latin typeface="Product Sans" panose="020B0403030502040203" pitchFamily="34" charset="0"/>
              </a:rPr>
              <a:t>ClimateAction</a:t>
            </a:r>
            <a:r>
              <a:rPr lang="en-DE" dirty="0">
                <a:latin typeface="Product Sans" panose="020B0403030502040203" pitchFamily="34" charset="0"/>
              </a:rPr>
              <a:t>”</a:t>
            </a:r>
            <a:br>
              <a:rPr lang="en-DE" dirty="0">
                <a:latin typeface="Product Sans" panose="020B0403030502040203" pitchFamily="34" charset="0"/>
              </a:rPr>
            </a:br>
            <a:r>
              <a:rPr lang="en-DE" sz="4400" dirty="0">
                <a:latin typeface="Product Sans" panose="020B0403030502040203" pitchFamily="34" charset="0"/>
              </a:rPr>
              <a:t>Agent Based Model</a:t>
            </a:r>
            <a:endParaRPr lang="en-GB" sz="4400" dirty="0">
              <a:latin typeface="Product Sans" panose="020B0403030502040203" pitchFamily="34" charset="0"/>
            </a:endParaRP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5364810A-C142-47D1-8012-51D6B23E9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082" y="386382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DE" sz="1800" dirty="0">
                <a:latin typeface="Product Sans" panose="020B0403030502040203" pitchFamily="34" charset="0"/>
              </a:rPr>
              <a:t>Felicitas </a:t>
            </a:r>
            <a:r>
              <a:rPr lang="en-DE" sz="1800" dirty="0" err="1">
                <a:latin typeface="Product Sans" panose="020B0403030502040203" pitchFamily="34" charset="0"/>
              </a:rPr>
              <a:t>Beier</a:t>
            </a:r>
            <a:r>
              <a:rPr lang="en-DE" sz="1800" dirty="0">
                <a:latin typeface="Product Sans" panose="020B0403030502040203" pitchFamily="34" charset="0"/>
              </a:rPr>
              <a:t> | Abhijeet Mishra</a:t>
            </a:r>
          </a:p>
          <a:p>
            <a:pPr algn="l"/>
            <a:r>
              <a:rPr lang="en-DE" sz="1800" dirty="0">
                <a:latin typeface="Product Sans" panose="020B0403030502040203" pitchFamily="34" charset="0"/>
              </a:rPr>
              <a:t>Doctoral researchers</a:t>
            </a:r>
          </a:p>
          <a:p>
            <a:pPr algn="l"/>
            <a:r>
              <a:rPr lang="en-DE" sz="1800" dirty="0">
                <a:latin typeface="Product Sans" panose="020B0403030502040203" pitchFamily="34" charset="0"/>
              </a:rPr>
              <a:t>Potsdam Institute for Climate Impact Research</a:t>
            </a:r>
          </a:p>
          <a:p>
            <a:pPr algn="l"/>
            <a:r>
              <a:rPr lang="en-DE" sz="1800" dirty="0">
                <a:latin typeface="Product Sans" panose="020B0403030502040203" pitchFamily="34" charset="0"/>
                <a:hlinkClick r:id="rId2"/>
              </a:rPr>
              <a:t>beier@pik-potsdam.de</a:t>
            </a:r>
            <a:r>
              <a:rPr lang="en-DE" sz="1800" dirty="0">
                <a:latin typeface="Product Sans" panose="020B0403030502040203" pitchFamily="34" charset="0"/>
              </a:rPr>
              <a:t> | </a:t>
            </a:r>
            <a:r>
              <a:rPr lang="en-DE" sz="1800" dirty="0">
                <a:latin typeface="Product Sans" panose="020B0403030502040203" pitchFamily="34" charset="0"/>
                <a:hlinkClick r:id="rId3"/>
              </a:rPr>
              <a:t>mishra@pik-potsdam.de</a:t>
            </a:r>
            <a:r>
              <a:rPr lang="en-DE" sz="1800" dirty="0">
                <a:latin typeface="Product Sans" panose="020B0403030502040203" pitchFamily="34" charset="0"/>
              </a:rPr>
              <a:t> </a:t>
            </a:r>
            <a:endParaRPr lang="en-GB" sz="1800" dirty="0">
              <a:latin typeface="Product Sans" panose="020B0403030502040203" pitchFamily="34" charset="0"/>
            </a:endParaRPr>
          </a:p>
        </p:txBody>
      </p:sp>
      <p:pic>
        <p:nvPicPr>
          <p:cNvPr id="18" name="Picture 4" descr="Jacob Schewe">
            <a:extLst>
              <a:ext uri="{FF2B5EF4-FFF2-40B4-BE49-F238E27FC236}">
                <a16:creationId xmlns:a16="http://schemas.microsoft.com/office/drawing/2014/main" id="{3E3623FD-EA6F-4985-8B5E-42F46C3E6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11" y="5935901"/>
            <a:ext cx="3210535" cy="6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IASP Berlin | Institut für Agrar- und Stadtökologische Projekte">
            <a:extLst>
              <a:ext uri="{FF2B5EF4-FFF2-40B4-BE49-F238E27FC236}">
                <a16:creationId xmlns:a16="http://schemas.microsoft.com/office/drawing/2014/main" id="{E66D1947-7FDB-457B-A553-31F526499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6" y="5904674"/>
            <a:ext cx="3531588" cy="7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File:Leibniz-Gemeinschaft Logo.svg">
            <a:extLst>
              <a:ext uri="{FF2B5EF4-FFF2-40B4-BE49-F238E27FC236}">
                <a16:creationId xmlns:a16="http://schemas.microsoft.com/office/drawing/2014/main" id="{67970927-E091-497B-9528-F04E65DD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872" y="5792190"/>
            <a:ext cx="1356725" cy="92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FCB056-D8D9-44C9-8D8C-CA57AB90B72C}"/>
              </a:ext>
            </a:extLst>
          </p:cNvPr>
          <p:cNvSpPr txBox="1"/>
          <p:nvPr/>
        </p:nvSpPr>
        <p:spPr>
          <a:xfrm>
            <a:off x="1" y="2479426"/>
            <a:ext cx="12191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GB" sz="2400" b="0" i="0" u="none" strike="noStrike" baseline="0" dirty="0">
              <a:solidFill>
                <a:srgbClr val="00B050"/>
              </a:solidFill>
              <a:latin typeface="Product Sans" panose="020B0403030502040203" pitchFamily="34" charset="0"/>
            </a:endParaRPr>
          </a:p>
          <a:p>
            <a:pPr algn="ctr"/>
            <a:r>
              <a:rPr lang="en-US" sz="2400" b="0" i="0" u="none" strike="noStrike" baseline="0" dirty="0">
                <a:solidFill>
                  <a:srgbClr val="00B050"/>
                </a:solidFill>
                <a:latin typeface="Product Sans" panose="020B0403030502040203" pitchFamily="34" charset="0"/>
              </a:rPr>
              <a:t> </a:t>
            </a:r>
            <a:r>
              <a:rPr lang="en-US" sz="2000" b="0" i="0" u="none" strike="noStrike" baseline="0" dirty="0">
                <a:solidFill>
                  <a:srgbClr val="00B050"/>
                </a:solidFill>
                <a:latin typeface="Product Sans" panose="020B0403030502040203" pitchFamily="34" charset="0"/>
              </a:rPr>
              <a:t>Modul</a:t>
            </a:r>
            <a:r>
              <a:rPr lang="en-DE" sz="2000" b="0" i="0" u="none" strike="noStrike" baseline="0" dirty="0">
                <a:solidFill>
                  <a:srgbClr val="00B050"/>
                </a:solidFill>
                <a:latin typeface="Product Sans" panose="020B0403030502040203" pitchFamily="34" charset="0"/>
              </a:rPr>
              <a:t>e</a:t>
            </a:r>
            <a:r>
              <a:rPr lang="en-US" sz="2000" b="0" i="0" u="none" strike="noStrike" baseline="0" dirty="0">
                <a:solidFill>
                  <a:srgbClr val="00B050"/>
                </a:solidFill>
                <a:latin typeface="Product Sans" panose="020B0403030502040203" pitchFamily="34" charset="0"/>
              </a:rPr>
              <a:t> 1701 Agent-based Modelling in Agricultural and Resource Economics</a:t>
            </a:r>
            <a:endParaRPr lang="en-GB" sz="2000" dirty="0">
              <a:solidFill>
                <a:srgbClr val="00B050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84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0308-D28F-436C-A4F2-168C76AF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Purpose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7AD9-CD40-4C25-B730-3B606DDC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b="0" i="0" u="none" strike="noStrike" baseline="0" dirty="0">
              <a:latin typeface="Calibri" panose="020F0502020204030204" pitchFamily="34" charset="0"/>
            </a:endParaRPr>
          </a:p>
          <a:p>
            <a:pPr marR="0" algn="l"/>
            <a:r>
              <a:rPr lang="en-US" sz="3200" b="0" i="0" u="none" strike="noStrike" baseline="0" dirty="0">
                <a:solidFill>
                  <a:srgbClr val="5D5D5D"/>
                </a:solidFill>
                <a:latin typeface="Calibri" panose="020F0502020204030204" pitchFamily="34" charset="0"/>
              </a:rPr>
              <a:t>The purpose of </a:t>
            </a:r>
            <a:r>
              <a:rPr lang="en-DE" sz="3200" b="0" i="0" u="none" strike="noStrike" baseline="0" dirty="0">
                <a:solidFill>
                  <a:srgbClr val="5D5D5D"/>
                </a:solidFill>
                <a:latin typeface="Calibri" panose="020F0502020204030204" pitchFamily="34" charset="0"/>
              </a:rPr>
              <a:t>our model is</a:t>
            </a:r>
            <a:r>
              <a:rPr lang="en-US" sz="3200" b="0" i="0" u="none" strike="noStrike" baseline="0" dirty="0">
                <a:solidFill>
                  <a:srgbClr val="5D5D5D"/>
                </a:solidFill>
                <a:latin typeface="Calibri" panose="020F0502020204030204" pitchFamily="34" charset="0"/>
              </a:rPr>
              <a:t> to understand how </a:t>
            </a:r>
            <a:r>
              <a:rPr lang="en-DE" sz="3200" b="0" i="0" u="none" strike="noStrike" baseline="0" dirty="0">
                <a:solidFill>
                  <a:srgbClr val="5D5D5D"/>
                </a:solidFill>
                <a:latin typeface="Calibri" panose="020F0502020204030204" pitchFamily="34" charset="0"/>
              </a:rPr>
              <a:t>empathy and perception towards climate </a:t>
            </a:r>
            <a:r>
              <a:rPr lang="en-US" sz="3200" b="0" i="0" u="none" strike="noStrike" baseline="0" dirty="0">
                <a:solidFill>
                  <a:srgbClr val="5D5D5D"/>
                </a:solidFill>
                <a:latin typeface="Calibri" panose="020F0502020204030204" pitchFamily="34" charset="0"/>
              </a:rPr>
              <a:t>change </a:t>
            </a:r>
            <a:r>
              <a:rPr lang="en-DE" sz="3200" b="0" i="0" u="none" strike="noStrike" baseline="0" dirty="0" err="1">
                <a:solidFill>
                  <a:srgbClr val="5D5D5D"/>
                </a:solidFill>
                <a:latin typeface="Calibri" panose="020F0502020204030204" pitchFamily="34" charset="0"/>
              </a:rPr>
              <a:t>eveloves</a:t>
            </a:r>
            <a:r>
              <a:rPr lang="en-DE" sz="3200" b="0" i="0" u="none" strike="noStrike" baseline="0" dirty="0">
                <a:solidFill>
                  <a:srgbClr val="5D5D5D"/>
                </a:solidFill>
                <a:latin typeface="Calibri" panose="020F0502020204030204" pitchFamily="34" charset="0"/>
              </a:rPr>
              <a:t> over time</a:t>
            </a:r>
          </a:p>
          <a:p>
            <a:pPr marR="0" algn="l"/>
            <a:endParaRPr lang="en-US" sz="3200" b="0" i="0" u="none" strike="noStrike" baseline="0" dirty="0">
              <a:solidFill>
                <a:srgbClr val="5D5D5D"/>
              </a:solidFill>
              <a:latin typeface="Calibri" panose="020F0502020204030204" pitchFamily="34" charset="0"/>
            </a:endParaRPr>
          </a:p>
          <a:p>
            <a:pPr marR="0" algn="l"/>
            <a:r>
              <a:rPr lang="en-US" sz="3200" b="0" i="0" u="none" strike="noStrike" baseline="0" dirty="0" err="1">
                <a:solidFill>
                  <a:srgbClr val="5D5D5D"/>
                </a:solidFill>
                <a:latin typeface="Calibri" panose="020F0502020204030204" pitchFamily="34" charset="0"/>
              </a:rPr>
              <a:t>Analysing</a:t>
            </a:r>
            <a:r>
              <a:rPr lang="en-US" sz="3200" b="0" i="0" u="none" strike="noStrike" baseline="0" dirty="0">
                <a:solidFill>
                  <a:srgbClr val="5D5D5D"/>
                </a:solidFill>
                <a:latin typeface="Calibri" panose="020F0502020204030204" pitchFamily="34" charset="0"/>
              </a:rPr>
              <a:t> impacts of </a:t>
            </a:r>
            <a:r>
              <a:rPr lang="en-DE" sz="3200" b="0" i="0" u="none" strike="noStrike" baseline="0" dirty="0">
                <a:solidFill>
                  <a:srgbClr val="5D5D5D"/>
                </a:solidFill>
                <a:latin typeface="Calibri" panose="020F0502020204030204" pitchFamily="34" charset="0"/>
              </a:rPr>
              <a:t>climate change den</a:t>
            </a:r>
            <a:r>
              <a:rPr lang="en-GB" sz="3200" b="0" i="0" u="none" strike="noStrike" baseline="0" dirty="0" err="1">
                <a:solidFill>
                  <a:srgbClr val="5D5D5D"/>
                </a:solidFill>
                <a:latin typeface="Calibri" panose="020F0502020204030204" pitchFamily="34" charset="0"/>
              </a:rPr>
              <a:t>ia</a:t>
            </a:r>
            <a:r>
              <a:rPr lang="en-DE" sz="3200" b="0" i="0" u="none" strike="noStrike" baseline="0" dirty="0" err="1">
                <a:solidFill>
                  <a:srgbClr val="5D5D5D"/>
                </a:solidFill>
                <a:latin typeface="Calibri" panose="020F0502020204030204" pitchFamily="34" charset="0"/>
              </a:rPr>
              <a:t>lism</a:t>
            </a:r>
            <a:r>
              <a:rPr lang="en-DE" sz="3200" b="0" i="0" u="none" strike="noStrike" baseline="0" dirty="0">
                <a:solidFill>
                  <a:srgbClr val="5D5D5D"/>
                </a:solidFill>
                <a:latin typeface="Calibri" panose="020F0502020204030204" pitchFamily="34" charset="0"/>
              </a:rPr>
              <a:t> and importance of climate change awareness in an interconnected society</a:t>
            </a:r>
            <a:endParaRPr lang="en-US" sz="3200" b="0" i="0" u="none" strike="noStrike" baseline="0" dirty="0">
              <a:solidFill>
                <a:srgbClr val="5D5D5D"/>
              </a:solidFill>
              <a:latin typeface="Calibri" panose="020F0502020204030204" pitchFamily="34" charset="0"/>
            </a:endParaRPr>
          </a:p>
          <a:p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37127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EF43-ACD3-4202-924B-279BDD91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US" dirty="0"/>
              <a:t>Entities, state variables and scales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44F6-D3C3-4370-AA52-C668F808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Influencers + Population with three different kind of agents </a:t>
            </a:r>
          </a:p>
          <a:p>
            <a:endParaRPr lang="en-DE" dirty="0"/>
          </a:p>
          <a:p>
            <a:r>
              <a:rPr lang="en-DE" dirty="0"/>
              <a:t>Population is characterized by their perception of climate change impacts and their ability to influence other actors</a:t>
            </a:r>
          </a:p>
          <a:p>
            <a:endParaRPr lang="en-DE" dirty="0"/>
          </a:p>
          <a:p>
            <a:r>
              <a:rPr lang="en-DE" dirty="0"/>
              <a:t>Influencers are the actors which can travel around a lot (simulating spreading of climate change concerns and information)</a:t>
            </a:r>
          </a:p>
          <a:p>
            <a:endParaRPr lang="en-DE" dirty="0"/>
          </a:p>
          <a:p>
            <a:r>
              <a:rPr lang="en-DE" dirty="0"/>
              <a:t>Model proceeds in annual steps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53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137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Product Sans</vt:lpstr>
      <vt:lpstr>Office Theme</vt:lpstr>
      <vt:lpstr>“ClimateAction” Agent Based Model</vt:lpstr>
      <vt:lpstr>Purpose</vt:lpstr>
      <vt:lpstr> Entities, state variables and scales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Abhijeet</dc:creator>
  <cp:lastModifiedBy>Abhijeet</cp:lastModifiedBy>
  <cp:revision>4</cp:revision>
  <dcterms:created xsi:type="dcterms:W3CDTF">2021-03-11T16:22:22Z</dcterms:created>
  <dcterms:modified xsi:type="dcterms:W3CDTF">2021-03-12T09:35:44Z</dcterms:modified>
</cp:coreProperties>
</file>