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Anton"/>
      <p:regular r:id="rId18"/>
    </p:embeddedFont>
    <p:embeddedFont>
      <p:font typeface="Oswald Medium"/>
      <p:regular r:id="rId19"/>
      <p:bold r:id="rId20"/>
    </p:embeddedFont>
    <p:embeddedFont>
      <p:font typeface="DM Sans Medium"/>
      <p:regular r:id="rId21"/>
      <p:bold r:id="rId22"/>
      <p:italic r:id="rId23"/>
      <p:boldItalic r:id="rId24"/>
    </p:embeddedFont>
    <p:embeddedFont>
      <p:font typeface="DM Sans SemiBold"/>
      <p:regular r:id="rId25"/>
      <p:bold r:id="rId26"/>
      <p:italic r:id="rId27"/>
      <p:boldItalic r:id="rId28"/>
    </p:embeddedFont>
    <p:embeddedFont>
      <p:font typeface="Helvetica Neue"/>
      <p:regular r:id="rId29"/>
      <p:bold r:id="rId30"/>
      <p:italic r:id="rId31"/>
      <p:boldItalic r:id="rId32"/>
    </p:embeddedFont>
    <p:embeddedFont>
      <p:font typeface="Oswald"/>
      <p:regular r:id="rId33"/>
      <p:bold r:id="rId34"/>
    </p:embeddedFont>
    <p:embeddedFont>
      <p:font typeface="Helvetica Neue Light"/>
      <p:regular r:id="rId35"/>
      <p:bold r:id="rId36"/>
      <p:italic r:id="rId37"/>
      <p:boldItalic r:id="rId38"/>
    </p:embeddedFont>
    <p:embeddedFont>
      <p:font typeface="DM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font" Target="fonts/OswaldMedium-bold.fntdata"/><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font" Target="fonts/DMSansMedium-bold.fntdata"/><Relationship Id="rId21" Type="http://schemas.openxmlformats.org/officeDocument/2006/relationships/font" Target="fonts/DMSansMedium-regular.fntdata"/><Relationship Id="rId24" Type="http://schemas.openxmlformats.org/officeDocument/2006/relationships/font" Target="fonts/DMSansMedium-boldItalic.fntdata"/><Relationship Id="rId23" Type="http://schemas.openxmlformats.org/officeDocument/2006/relationships/font" Target="fonts/DMSansMedium-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DMSansSemiBold-bold.fntdata"/><Relationship Id="rId25" Type="http://schemas.openxmlformats.org/officeDocument/2006/relationships/font" Target="fonts/DMSansSemiBold-regular.fntdata"/><Relationship Id="rId28" Type="http://schemas.openxmlformats.org/officeDocument/2006/relationships/font" Target="fonts/DMSansSemiBold-boldItalic.fntdata"/><Relationship Id="rId27" Type="http://schemas.openxmlformats.org/officeDocument/2006/relationships/font" Target="fonts/DMSans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35" Type="http://schemas.openxmlformats.org/officeDocument/2006/relationships/font" Target="fonts/HelveticaNeueLight-regular.fntdata"/><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37" Type="http://schemas.openxmlformats.org/officeDocument/2006/relationships/font" Target="fonts/HelveticaNeueLight-italic.fntdata"/><Relationship Id="rId14" Type="http://schemas.openxmlformats.org/officeDocument/2006/relationships/slide" Target="slides/slide9.xml"/><Relationship Id="rId36" Type="http://schemas.openxmlformats.org/officeDocument/2006/relationships/font" Target="fonts/HelveticaNeueLight-bold.fntdata"/><Relationship Id="rId17" Type="http://schemas.openxmlformats.org/officeDocument/2006/relationships/slide" Target="slides/slide12.xml"/><Relationship Id="rId39" Type="http://schemas.openxmlformats.org/officeDocument/2006/relationships/font" Target="fonts/DMSans-regular.fntdata"/><Relationship Id="rId16" Type="http://schemas.openxmlformats.org/officeDocument/2006/relationships/slide" Target="slides/slide11.xml"/><Relationship Id="rId38" Type="http://schemas.openxmlformats.org/officeDocument/2006/relationships/font" Target="fonts/HelveticaNeueLight-boldItalic.fntdata"/><Relationship Id="rId19" Type="http://schemas.openxmlformats.org/officeDocument/2006/relationships/font" Target="fonts/OswaldMedium-regular.fntdata"/><Relationship Id="rId18" Type="http://schemas.openxmlformats.org/officeDocument/2006/relationships/font" Target="fonts/Ant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b4e7b8de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1eb4e7b8de8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eb4e7b8de8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Contexto: Contexto del proyecto (I.e motivación, situación general del problema, etc.)</a:t>
            </a:r>
            <a:endParaRPr/>
          </a:p>
          <a:p>
            <a:pPr indent="0" lvl="0" marL="0" rtl="0" algn="l">
              <a:spcBef>
                <a:spcPts val="0"/>
              </a:spcBef>
              <a:spcAft>
                <a:spcPts val="0"/>
              </a:spcAft>
              <a:buNone/>
            </a:pPr>
            <a:r>
              <a:rPr lang="en-US"/>
              <a:t>Audiencia: esto es para que los lectores sepan de primera mano si este es un proyecto que puede beneficiarles.</a:t>
            </a:r>
            <a:endParaRPr/>
          </a:p>
        </p:txBody>
      </p:sp>
      <p:sp>
        <p:nvSpPr>
          <p:cNvPr id="152" name="Google Shape;15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b4e7b8de8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1eb4e7b8de8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eb4e7b8de8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b4e7b8de8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eb4e7b8de8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eb4e7b8de8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1"/>
          <p:cNvSpPr/>
          <p:nvPr>
            <p:ph idx="2" type="pic"/>
          </p:nvPr>
        </p:nvSpPr>
        <p:spPr>
          <a:xfrm>
            <a:off x="5183188" y="987425"/>
            <a:ext cx="6172200" cy="4873500"/>
          </a:xfrm>
          <a:prstGeom prst="rect">
            <a:avLst/>
          </a:prstGeom>
          <a:noFill/>
          <a:ln>
            <a:noFill/>
          </a:ln>
        </p:spPr>
      </p:sp>
      <p:sp>
        <p:nvSpPr>
          <p:cNvPr id="69" name="Google Shape;69;p1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6" name="Google Shape;76;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3"/>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3"/>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5" name="Shape 85"/>
        <p:cNvGrpSpPr/>
        <p:nvPr/>
      </p:nvGrpSpPr>
      <p:grpSpPr>
        <a:xfrm>
          <a:off x="0" y="0"/>
          <a:ext cx="0" cy="0"/>
          <a:chOff x="0" y="0"/>
          <a:chExt cx="0" cy="0"/>
        </a:xfrm>
      </p:grpSpPr>
      <p:sp>
        <p:nvSpPr>
          <p:cNvPr id="86" name="Google Shape;86;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88"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9" name="Shape 89"/>
        <p:cNvGrpSpPr/>
        <p:nvPr/>
      </p:nvGrpSpPr>
      <p:grpSpPr>
        <a:xfrm>
          <a:off x="0" y="0"/>
          <a:ext cx="0" cy="0"/>
          <a:chOff x="0" y="0"/>
          <a:chExt cx="0" cy="0"/>
        </a:xfrm>
      </p:grpSpPr>
      <p:sp>
        <p:nvSpPr>
          <p:cNvPr id="90" name="Google Shape;90;p1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93" name="Google Shape;93;p17"/>
          <p:cNvSpPr txBox="1"/>
          <p:nvPr>
            <p:ph idx="1" type="body"/>
          </p:nvPr>
        </p:nvSpPr>
        <p:spPr>
          <a:xfrm>
            <a:off x="381000" y="476098"/>
            <a:ext cx="8821800" cy="507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7"/>
          <p:cNvSpPr txBox="1"/>
          <p:nvPr>
            <p:ph idx="2" type="body"/>
          </p:nvPr>
        </p:nvSpPr>
        <p:spPr>
          <a:xfrm>
            <a:off x="381000" y="983871"/>
            <a:ext cx="6745200" cy="4248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95"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8"/>
          <p:cNvSpPr txBox="1"/>
          <p:nvPr>
            <p:ph idx="11" type="ftr"/>
          </p:nvPr>
        </p:nvSpPr>
        <p:spPr>
          <a:xfrm>
            <a:off x="381002" y="6519009"/>
            <a:ext cx="5715000" cy="206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8"/>
          <p:cNvSpPr txBox="1"/>
          <p:nvPr>
            <p:ph idx="12" type="sldNum"/>
          </p:nvPr>
        </p:nvSpPr>
        <p:spPr>
          <a:xfrm>
            <a:off x="11506202" y="6519009"/>
            <a:ext cx="685800" cy="2064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99" name="Google Shape;99;p18"/>
          <p:cNvSpPr txBox="1"/>
          <p:nvPr>
            <p:ph idx="1" type="body"/>
          </p:nvPr>
        </p:nvSpPr>
        <p:spPr>
          <a:xfrm>
            <a:off x="349250" y="2317283"/>
            <a:ext cx="11493600" cy="2223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100"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9"/>
          <p:cNvSpPr txBox="1"/>
          <p:nvPr>
            <p:ph idx="11" type="ftr"/>
          </p:nvPr>
        </p:nvSpPr>
        <p:spPr>
          <a:xfrm>
            <a:off x="381002" y="6519009"/>
            <a:ext cx="5715000" cy="206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9"/>
          <p:cNvSpPr txBox="1"/>
          <p:nvPr>
            <p:ph idx="12" type="sldNum"/>
          </p:nvPr>
        </p:nvSpPr>
        <p:spPr>
          <a:xfrm>
            <a:off x="11506202" y="6519009"/>
            <a:ext cx="685800" cy="2064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4" name="Google Shape;104;p19"/>
          <p:cNvSpPr txBox="1"/>
          <p:nvPr>
            <p:ph idx="1" type="body"/>
          </p:nvPr>
        </p:nvSpPr>
        <p:spPr>
          <a:xfrm>
            <a:off x="349250" y="2317283"/>
            <a:ext cx="11493600" cy="2223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05"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b="0" l="0" r="0" t="0"/>
          <a:stretch/>
        </p:blipFill>
        <p:spPr>
          <a:xfrm flipH="1">
            <a:off x="8026400" y="2887579"/>
            <a:ext cx="4165600" cy="2935898"/>
          </a:xfrm>
          <a:prstGeom prst="rect">
            <a:avLst/>
          </a:prstGeom>
          <a:noFill/>
          <a:ln>
            <a:noFill/>
          </a:ln>
        </p:spPr>
      </p:pic>
      <p:sp>
        <p:nvSpPr>
          <p:cNvPr id="107" name="Google Shape;107;p20"/>
          <p:cNvSpPr txBox="1"/>
          <p:nvPr>
            <p:ph idx="11" type="ftr"/>
          </p:nvPr>
        </p:nvSpPr>
        <p:spPr>
          <a:xfrm>
            <a:off x="381002" y="6519009"/>
            <a:ext cx="5715000" cy="206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20"/>
          <p:cNvSpPr txBox="1"/>
          <p:nvPr>
            <p:ph idx="12" type="sldNum"/>
          </p:nvPr>
        </p:nvSpPr>
        <p:spPr>
          <a:xfrm>
            <a:off x="11506202" y="6519009"/>
            <a:ext cx="685800" cy="2064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Custom Layout">
  <p:cSld name="39_Custom Layout">
    <p:spTree>
      <p:nvGrpSpPr>
        <p:cNvPr id="109"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b="0" l="0" r="0" t="0"/>
          <a:stretch/>
        </p:blipFill>
        <p:spPr>
          <a:xfrm>
            <a:off x="0" y="0"/>
            <a:ext cx="12191999" cy="6858000"/>
          </a:xfrm>
          <a:prstGeom prst="rect">
            <a:avLst/>
          </a:prstGeom>
          <a:noFill/>
          <a:ln>
            <a:noFill/>
          </a:ln>
        </p:spPr>
      </p:pic>
      <p:sp>
        <p:nvSpPr>
          <p:cNvPr id="111" name="Google Shape;111;p21"/>
          <p:cNvSpPr txBox="1"/>
          <p:nvPr>
            <p:ph idx="11" type="ftr"/>
          </p:nvPr>
        </p:nvSpPr>
        <p:spPr>
          <a:xfrm>
            <a:off x="381002" y="6519009"/>
            <a:ext cx="5715000" cy="206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21"/>
          <p:cNvSpPr txBox="1"/>
          <p:nvPr>
            <p:ph idx="12" type="sldNum"/>
          </p:nvPr>
        </p:nvSpPr>
        <p:spPr>
          <a:xfrm>
            <a:off x="11506202" y="6519009"/>
            <a:ext cx="685800" cy="2064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 name="Google Shape;18;p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 name="Google Shape;19;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Custom Layout">
  <p:cSld name="40_Custom Layout">
    <p:spTree>
      <p:nvGrpSpPr>
        <p:cNvPr id="113"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5" name="Google Shape;115;p22"/>
          <p:cNvSpPr txBox="1"/>
          <p:nvPr>
            <p:ph idx="11" type="ftr"/>
          </p:nvPr>
        </p:nvSpPr>
        <p:spPr>
          <a:xfrm>
            <a:off x="381002" y="6519009"/>
            <a:ext cx="5715000" cy="206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22"/>
          <p:cNvSpPr txBox="1"/>
          <p:nvPr>
            <p:ph idx="12" type="sldNum"/>
          </p:nvPr>
        </p:nvSpPr>
        <p:spPr>
          <a:xfrm>
            <a:off x="11506202" y="6519009"/>
            <a:ext cx="685800" cy="2064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Custom Layout">
  <p:cSld name="41_Custom Layout">
    <p:spTree>
      <p:nvGrpSpPr>
        <p:cNvPr id="117" name="Shape 117"/>
        <p:cNvGrpSpPr/>
        <p:nvPr/>
      </p:nvGrpSpPr>
      <p:grpSpPr>
        <a:xfrm>
          <a:off x="0" y="0"/>
          <a:ext cx="0" cy="0"/>
          <a:chOff x="0" y="0"/>
          <a:chExt cx="0" cy="0"/>
        </a:xfrm>
      </p:grpSpPr>
      <p:sp>
        <p:nvSpPr>
          <p:cNvPr id="118" name="Google Shape;118;p23"/>
          <p:cNvSpPr txBox="1"/>
          <p:nvPr>
            <p:ph idx="11" type="ftr"/>
          </p:nvPr>
        </p:nvSpPr>
        <p:spPr>
          <a:xfrm>
            <a:off x="381002" y="6519009"/>
            <a:ext cx="5715000" cy="206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5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23"/>
          <p:cNvSpPr txBox="1"/>
          <p:nvPr>
            <p:ph idx="12" type="sldNum"/>
          </p:nvPr>
        </p:nvSpPr>
        <p:spPr>
          <a:xfrm>
            <a:off x="11506202" y="6519009"/>
            <a:ext cx="685800" cy="2064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50">
                <a:solidFill>
                  <a:schemeClr val="dk1"/>
                </a:solidFill>
                <a:latin typeface="Arial"/>
                <a:ea typeface="Arial"/>
                <a:cs typeface="Arial"/>
                <a:sym typeface="Arial"/>
              </a:defRPr>
            </a:lvl1pPr>
            <a:lvl2pPr indent="0" lvl="1" marL="0" marR="0" rtl="0" algn="l">
              <a:spcBef>
                <a:spcPts val="0"/>
              </a:spcBef>
              <a:buNone/>
              <a:defRPr b="0" i="0" sz="1050">
                <a:solidFill>
                  <a:schemeClr val="dk1"/>
                </a:solidFill>
                <a:latin typeface="Arial"/>
                <a:ea typeface="Arial"/>
                <a:cs typeface="Arial"/>
                <a:sym typeface="Arial"/>
              </a:defRPr>
            </a:lvl2pPr>
            <a:lvl3pPr indent="0" lvl="2" marL="0" marR="0" rtl="0" algn="l">
              <a:spcBef>
                <a:spcPts val="0"/>
              </a:spcBef>
              <a:buNone/>
              <a:defRPr b="0" i="0" sz="1050">
                <a:solidFill>
                  <a:schemeClr val="dk1"/>
                </a:solidFill>
                <a:latin typeface="Arial"/>
                <a:ea typeface="Arial"/>
                <a:cs typeface="Arial"/>
                <a:sym typeface="Arial"/>
              </a:defRPr>
            </a:lvl3pPr>
            <a:lvl4pPr indent="0" lvl="3" marL="0" marR="0" rtl="0" algn="l">
              <a:spcBef>
                <a:spcPts val="0"/>
              </a:spcBef>
              <a:buNone/>
              <a:defRPr b="0" i="0" sz="1050">
                <a:solidFill>
                  <a:schemeClr val="dk1"/>
                </a:solidFill>
                <a:latin typeface="Arial"/>
                <a:ea typeface="Arial"/>
                <a:cs typeface="Arial"/>
                <a:sym typeface="Arial"/>
              </a:defRPr>
            </a:lvl4pPr>
            <a:lvl5pPr indent="0" lvl="4" marL="0" marR="0" rtl="0" algn="l">
              <a:spcBef>
                <a:spcPts val="0"/>
              </a:spcBef>
              <a:buNone/>
              <a:defRPr b="0" i="0" sz="1050">
                <a:solidFill>
                  <a:schemeClr val="dk1"/>
                </a:solidFill>
                <a:latin typeface="Arial"/>
                <a:ea typeface="Arial"/>
                <a:cs typeface="Arial"/>
                <a:sym typeface="Arial"/>
              </a:defRPr>
            </a:lvl5pPr>
            <a:lvl6pPr indent="0" lvl="5" marL="0" marR="0" rtl="0" algn="l">
              <a:spcBef>
                <a:spcPts val="0"/>
              </a:spcBef>
              <a:buNone/>
              <a:defRPr b="0" i="0" sz="1050">
                <a:solidFill>
                  <a:schemeClr val="dk1"/>
                </a:solidFill>
                <a:latin typeface="Arial"/>
                <a:ea typeface="Arial"/>
                <a:cs typeface="Arial"/>
                <a:sym typeface="Arial"/>
              </a:defRPr>
            </a:lvl6pPr>
            <a:lvl7pPr indent="0" lvl="6" marL="0" marR="0" rtl="0" algn="l">
              <a:spcBef>
                <a:spcPts val="0"/>
              </a:spcBef>
              <a:buNone/>
              <a:defRPr b="0" i="0" sz="1050">
                <a:solidFill>
                  <a:schemeClr val="dk1"/>
                </a:solidFill>
                <a:latin typeface="Arial"/>
                <a:ea typeface="Arial"/>
                <a:cs typeface="Arial"/>
                <a:sym typeface="Arial"/>
              </a:defRPr>
            </a:lvl7pPr>
            <a:lvl8pPr indent="0" lvl="7" marL="0" marR="0" rtl="0" algn="l">
              <a:spcBef>
                <a:spcPts val="0"/>
              </a:spcBef>
              <a:buNone/>
              <a:defRPr b="0" i="0" sz="1050">
                <a:solidFill>
                  <a:schemeClr val="dk1"/>
                </a:solidFill>
                <a:latin typeface="Arial"/>
                <a:ea typeface="Arial"/>
                <a:cs typeface="Arial"/>
                <a:sym typeface="Arial"/>
              </a:defRPr>
            </a:lvl8pPr>
            <a:lvl9pPr indent="0" lvl="8" marL="0" marR="0" rtl="0" algn="l">
              <a:spcBef>
                <a:spcPts val="0"/>
              </a:spcBef>
              <a:buNone/>
              <a:defRPr b="0" i="0" sz="105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20" name="Shape 120"/>
        <p:cNvGrpSpPr/>
        <p:nvPr/>
      </p:nvGrpSpPr>
      <p:grpSpPr>
        <a:xfrm>
          <a:off x="0" y="0"/>
          <a:ext cx="0" cy="0"/>
          <a:chOff x="0" y="0"/>
          <a:chExt cx="0" cy="0"/>
        </a:xfrm>
      </p:grpSpPr>
      <p:sp>
        <p:nvSpPr>
          <p:cNvPr id="121" name="Google Shape;121;p2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1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2" name="Google Shape;62;p1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3" name="Google Shape;63;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1.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flipH="1" rot="10800000">
            <a:off x="0" y="11100"/>
            <a:ext cx="8231700" cy="3943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0" name="Google Shape;130;p25"/>
          <p:cNvSpPr/>
          <p:nvPr/>
        </p:nvSpPr>
        <p:spPr>
          <a:xfrm>
            <a:off x="0" y="2953450"/>
            <a:ext cx="10384200" cy="3943500"/>
          </a:xfrm>
          <a:prstGeom prst="rtTriangle">
            <a:avLst/>
          </a:prstGeom>
          <a:solidFill>
            <a:srgbClr val="B4DCF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1" name="Google Shape;131;p25"/>
          <p:cNvSpPr txBox="1"/>
          <p:nvPr/>
        </p:nvSpPr>
        <p:spPr>
          <a:xfrm>
            <a:off x="1675950" y="3131425"/>
            <a:ext cx="8840100" cy="13914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6000"/>
              <a:buFont typeface="Arial"/>
              <a:buNone/>
            </a:pPr>
            <a:r>
              <a:t/>
            </a:r>
            <a:endParaRPr sz="5500">
              <a:solidFill>
                <a:srgbClr val="01BAFF"/>
              </a:solidFill>
              <a:latin typeface="Anton"/>
              <a:ea typeface="Anton"/>
              <a:cs typeface="Anton"/>
              <a:sym typeface="Anton"/>
            </a:endParaRPr>
          </a:p>
          <a:p>
            <a:pPr indent="0" lvl="0" marL="0" marR="0" rtl="0" algn="ctr">
              <a:lnSpc>
                <a:spcPct val="80000"/>
              </a:lnSpc>
              <a:spcBef>
                <a:spcPts val="0"/>
              </a:spcBef>
              <a:spcAft>
                <a:spcPts val="0"/>
              </a:spcAft>
              <a:buClr>
                <a:srgbClr val="000000"/>
              </a:buClr>
              <a:buSzPts val="6000"/>
              <a:buFont typeface="Arial"/>
              <a:buNone/>
            </a:pPr>
            <a:r>
              <a:rPr lang="en-US" sz="2500">
                <a:solidFill>
                  <a:schemeClr val="dk1"/>
                </a:solidFill>
                <a:latin typeface="Oswald"/>
                <a:ea typeface="Oswald"/>
                <a:cs typeface="Oswald"/>
                <a:sym typeface="Oswald"/>
              </a:rPr>
              <a:t>¿</a:t>
            </a:r>
            <a:r>
              <a:rPr lang="en-US" sz="2500">
                <a:solidFill>
                  <a:schemeClr val="dk1"/>
                </a:solidFill>
                <a:latin typeface="Oswald"/>
                <a:ea typeface="Oswald"/>
                <a:cs typeface="Oswald"/>
                <a:sym typeface="Oswald"/>
              </a:rPr>
              <a:t>Qué</a:t>
            </a:r>
            <a:r>
              <a:rPr lang="en-US" sz="2500">
                <a:solidFill>
                  <a:schemeClr val="dk1"/>
                </a:solidFill>
                <a:latin typeface="Oswald"/>
                <a:ea typeface="Oswald"/>
                <a:cs typeface="Oswald"/>
                <a:sym typeface="Oswald"/>
              </a:rPr>
              <a:t> factores influyen a los clientes a dar de baja el servicio de telefonía?</a:t>
            </a:r>
            <a:endParaRPr sz="2500">
              <a:solidFill>
                <a:schemeClr val="dk1"/>
              </a:solidFill>
              <a:latin typeface="Oswald"/>
              <a:ea typeface="Oswald"/>
              <a:cs typeface="Oswald"/>
              <a:sym typeface="Oswald"/>
            </a:endParaRPr>
          </a:p>
          <a:p>
            <a:pPr indent="0" lvl="0" marL="0" marR="0" rtl="0" algn="ctr">
              <a:lnSpc>
                <a:spcPct val="80000"/>
              </a:lnSpc>
              <a:spcBef>
                <a:spcPts val="0"/>
              </a:spcBef>
              <a:spcAft>
                <a:spcPts val="0"/>
              </a:spcAft>
              <a:buClr>
                <a:srgbClr val="000000"/>
              </a:buClr>
              <a:buSzPts val="2900"/>
              <a:buFont typeface="Arial"/>
              <a:buNone/>
            </a:pPr>
            <a:r>
              <a:t/>
            </a:r>
            <a:endParaRPr sz="2400">
              <a:latin typeface="Helvetica Neue Light"/>
              <a:ea typeface="Helvetica Neue Light"/>
              <a:cs typeface="Helvetica Neue Light"/>
              <a:sym typeface="Helvetica Neue Light"/>
            </a:endParaRPr>
          </a:p>
          <a:p>
            <a:pPr indent="0" lvl="0" marL="0" marR="0" rtl="0" algn="ctr">
              <a:lnSpc>
                <a:spcPct val="80000"/>
              </a:lnSpc>
              <a:spcBef>
                <a:spcPts val="0"/>
              </a:spcBef>
              <a:spcAft>
                <a:spcPts val="0"/>
              </a:spcAft>
              <a:buClr>
                <a:srgbClr val="000000"/>
              </a:buClr>
              <a:buSzPts val="2900"/>
              <a:buFont typeface="Arial"/>
              <a:buNone/>
            </a:pPr>
            <a:r>
              <a:t/>
            </a:r>
            <a:endParaRPr sz="900">
              <a:latin typeface="Helvetica Neue Light"/>
              <a:ea typeface="Helvetica Neue Light"/>
              <a:cs typeface="Helvetica Neue Light"/>
              <a:sym typeface="Helvetica Neue Light"/>
            </a:endParaRPr>
          </a:p>
        </p:txBody>
      </p:sp>
      <p:sp>
        <p:nvSpPr>
          <p:cNvPr id="132" name="Google Shape;132;p25"/>
          <p:cNvSpPr txBox="1"/>
          <p:nvPr/>
        </p:nvSpPr>
        <p:spPr>
          <a:xfrm>
            <a:off x="603500" y="2692625"/>
            <a:ext cx="11151900" cy="923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US" sz="6000">
                <a:solidFill>
                  <a:schemeClr val="dk1"/>
                </a:solidFill>
                <a:latin typeface="Anton"/>
                <a:ea typeface="Anton"/>
                <a:cs typeface="Anton"/>
                <a:sym typeface="Anton"/>
              </a:rPr>
              <a:t>CLIENTES</a:t>
            </a:r>
            <a:r>
              <a:rPr lang="en-US" sz="6000">
                <a:solidFill>
                  <a:schemeClr val="dk1"/>
                </a:solidFill>
                <a:latin typeface="Anton"/>
                <a:ea typeface="Anton"/>
                <a:cs typeface="Anton"/>
                <a:sym typeface="Anton"/>
              </a:rPr>
              <a:t> DE TELECOMUNICACIONES</a:t>
            </a:r>
            <a:endParaRPr>
              <a:solidFill>
                <a:schemeClr val="dk1"/>
              </a:solidFil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1778075" y="357475"/>
            <a:ext cx="9677400" cy="344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latin typeface="Helvetica Neue"/>
                <a:ea typeface="Helvetica Neue"/>
                <a:cs typeface="Helvetica Neue"/>
                <a:sym typeface="Helvetica Neue"/>
              </a:rPr>
              <a:t>ABANDONO vs </a:t>
            </a:r>
            <a:r>
              <a:rPr b="1" lang="en-US" sz="2800">
                <a:latin typeface="Helvetica Neue"/>
                <a:ea typeface="Helvetica Neue"/>
                <a:cs typeface="Helvetica Neue"/>
                <a:sym typeface="Helvetica Neue"/>
              </a:rPr>
              <a:t>SERVICIO DE SEGURIDAD E INTERNET</a:t>
            </a:r>
            <a:endParaRPr b="1" i="0" sz="100" u="none" cap="none" strike="noStrike">
              <a:solidFill>
                <a:srgbClr val="888888"/>
              </a:solidFill>
              <a:latin typeface="Helvetica Neue"/>
              <a:ea typeface="Helvetica Neue"/>
              <a:cs typeface="Helvetica Neue"/>
              <a:sym typeface="Helvetica Neue"/>
            </a:endParaRPr>
          </a:p>
        </p:txBody>
      </p:sp>
      <p:sp>
        <p:nvSpPr>
          <p:cNvPr id="225" name="Google Shape;225;p34"/>
          <p:cNvSpPr txBox="1"/>
          <p:nvPr/>
        </p:nvSpPr>
        <p:spPr>
          <a:xfrm>
            <a:off x="444575" y="1102225"/>
            <a:ext cx="10763100" cy="205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000">
                <a:solidFill>
                  <a:srgbClr val="212121"/>
                </a:solidFill>
                <a:latin typeface="DM Sans Medium"/>
                <a:ea typeface="DM Sans Medium"/>
                <a:cs typeface="DM Sans Medium"/>
                <a:sym typeface="DM Sans Medium"/>
              </a:rPr>
              <a:t>En el caso de servicio de seguridad online, los clientes que demuestran menor permanencia en la empresa son aquellos que no contratan este servicio. </a:t>
            </a:r>
            <a:br>
              <a:rPr lang="en-US" sz="2000">
                <a:solidFill>
                  <a:srgbClr val="212121"/>
                </a:solidFill>
                <a:latin typeface="DM Sans Medium"/>
                <a:ea typeface="DM Sans Medium"/>
                <a:cs typeface="DM Sans Medium"/>
                <a:sym typeface="DM Sans Medium"/>
              </a:rPr>
            </a:br>
            <a:br>
              <a:rPr lang="en-US" sz="2000">
                <a:solidFill>
                  <a:srgbClr val="212121"/>
                </a:solidFill>
                <a:latin typeface="DM Sans Medium"/>
                <a:ea typeface="DM Sans Medium"/>
                <a:cs typeface="DM Sans Medium"/>
                <a:sym typeface="DM Sans Medium"/>
              </a:rPr>
            </a:br>
            <a:r>
              <a:rPr lang="en-US" sz="2000">
                <a:solidFill>
                  <a:srgbClr val="212121"/>
                </a:solidFill>
                <a:latin typeface="DM Sans Medium"/>
                <a:ea typeface="DM Sans Medium"/>
                <a:cs typeface="DM Sans Medium"/>
                <a:sym typeface="DM Sans Medium"/>
              </a:rPr>
              <a:t>Mientras que para el servicio de internet, los que representan una menor permanencia son aquellos que contratan el servicio de fibra óptica.</a:t>
            </a:r>
            <a:endParaRPr sz="2000">
              <a:solidFill>
                <a:srgbClr val="212121"/>
              </a:solidFill>
              <a:latin typeface="DM Sans Medium"/>
              <a:ea typeface="DM Sans Medium"/>
              <a:cs typeface="DM Sans Medium"/>
              <a:sym typeface="DM Sans Medium"/>
            </a:endParaRPr>
          </a:p>
        </p:txBody>
      </p:sp>
      <p:pic>
        <p:nvPicPr>
          <p:cNvPr id="226" name="Google Shape;226;p34"/>
          <p:cNvPicPr preferRelativeResize="0"/>
          <p:nvPr/>
        </p:nvPicPr>
        <p:blipFill>
          <a:blip r:embed="rId3">
            <a:alphaModFix/>
          </a:blip>
          <a:stretch>
            <a:fillRect/>
          </a:stretch>
        </p:blipFill>
        <p:spPr>
          <a:xfrm>
            <a:off x="6049825" y="3403600"/>
            <a:ext cx="6235701" cy="3454401"/>
          </a:xfrm>
          <a:prstGeom prst="rect">
            <a:avLst/>
          </a:prstGeom>
          <a:noFill/>
          <a:ln>
            <a:noFill/>
          </a:ln>
        </p:spPr>
      </p:pic>
      <p:pic>
        <p:nvPicPr>
          <p:cNvPr id="227" name="Google Shape;227;p34"/>
          <p:cNvPicPr preferRelativeResize="0"/>
          <p:nvPr/>
        </p:nvPicPr>
        <p:blipFill>
          <a:blip r:embed="rId4">
            <a:alphaModFix/>
          </a:blip>
          <a:stretch>
            <a:fillRect/>
          </a:stretch>
        </p:blipFill>
        <p:spPr>
          <a:xfrm>
            <a:off x="0" y="3403600"/>
            <a:ext cx="6049826" cy="3454399"/>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34" name="Google Shape;234;p35"/>
          <p:cNvSpPr txBox="1"/>
          <p:nvPr/>
        </p:nvSpPr>
        <p:spPr>
          <a:xfrm>
            <a:off x="429592" y="2505670"/>
            <a:ext cx="10857900" cy="1477800"/>
          </a:xfrm>
          <a:prstGeom prst="rect">
            <a:avLst/>
          </a:prstGeom>
          <a:noFill/>
          <a:ln>
            <a:noFill/>
          </a:ln>
        </p:spPr>
        <p:txBody>
          <a:bodyPr anchorCtr="0" anchor="ctr" bIns="0" lIns="0" spcFirstLastPara="1" rIns="0" wrap="square" tIns="0">
            <a:noAutofit/>
          </a:bodyPr>
          <a:lstStyle/>
          <a:p>
            <a:pPr indent="0" lvl="0" marL="0" marR="0" rtl="0" algn="ctr">
              <a:lnSpc>
                <a:spcPct val="80000"/>
              </a:lnSpc>
              <a:spcBef>
                <a:spcPts val="0"/>
              </a:spcBef>
              <a:spcAft>
                <a:spcPts val="0"/>
              </a:spcAft>
              <a:buClr>
                <a:schemeClr val="lt1"/>
              </a:buClr>
              <a:buSzPts val="6000"/>
              <a:buFont typeface="Arial"/>
              <a:buNone/>
            </a:pPr>
            <a:r>
              <a:rPr lang="en-US" sz="6000"/>
              <a:t>INSIGHTS &amp;</a:t>
            </a:r>
            <a:endParaRPr sz="6000"/>
          </a:p>
          <a:p>
            <a:pPr indent="0" lvl="0" marL="0" marR="0" rtl="0" algn="ctr">
              <a:lnSpc>
                <a:spcPct val="80000"/>
              </a:lnSpc>
              <a:spcBef>
                <a:spcPts val="0"/>
              </a:spcBef>
              <a:spcAft>
                <a:spcPts val="0"/>
              </a:spcAft>
              <a:buClr>
                <a:schemeClr val="lt1"/>
              </a:buClr>
              <a:buSzPts val="6000"/>
              <a:buFont typeface="Arial"/>
              <a:buNone/>
            </a:pPr>
            <a:r>
              <a:rPr b="1" lang="en-US" sz="6000" cap="none">
                <a:solidFill>
                  <a:srgbClr val="000000"/>
                </a:solidFill>
                <a:latin typeface="Arial"/>
                <a:ea typeface="Arial"/>
                <a:cs typeface="Arial"/>
                <a:sym typeface="Arial"/>
              </a:rPr>
              <a:t>RECOMENDA</a:t>
            </a:r>
            <a:r>
              <a:rPr b="1" lang="en-US" sz="6000"/>
              <a:t>CIONES</a:t>
            </a:r>
            <a:endParaRPr b="1" i="0" sz="6000" u="none" cap="none" strike="noStrike">
              <a:solidFill>
                <a:srgbClr val="000000"/>
              </a:solidFill>
              <a:latin typeface="Arial"/>
              <a:ea typeface="Arial"/>
              <a:cs typeface="Arial"/>
              <a:sym typeface="Arial"/>
            </a:endParaRPr>
          </a:p>
        </p:txBody>
      </p:sp>
      <p:sp>
        <p:nvSpPr>
          <p:cNvPr id="235" name="Google Shape;235;p35"/>
          <p:cNvSpPr/>
          <p:nvPr/>
        </p:nvSpPr>
        <p:spPr>
          <a:xfrm>
            <a:off x="5550" y="2664225"/>
            <a:ext cx="7008300" cy="41937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35"/>
          <p:cNvSpPr/>
          <p:nvPr/>
        </p:nvSpPr>
        <p:spPr>
          <a:xfrm flipH="1">
            <a:off x="3459600" y="2816625"/>
            <a:ext cx="8732400" cy="40413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p:nvPr/>
        </p:nvSpPr>
        <p:spPr>
          <a:xfrm>
            <a:off x="6633275" y="2147025"/>
            <a:ext cx="1238400" cy="116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800">
              <a:solidFill>
                <a:schemeClr val="dk1"/>
              </a:solidFill>
              <a:latin typeface="DM Sans SemiBold"/>
              <a:ea typeface="DM Sans SemiBold"/>
              <a:cs typeface="DM Sans SemiBold"/>
              <a:sym typeface="DM Sans SemiBold"/>
            </a:endParaRPr>
          </a:p>
        </p:txBody>
      </p:sp>
      <p:sp>
        <p:nvSpPr>
          <p:cNvPr id="243" name="Google Shape;243;p36"/>
          <p:cNvSpPr/>
          <p:nvPr/>
        </p:nvSpPr>
        <p:spPr>
          <a:xfrm>
            <a:off x="2673350" y="2154275"/>
            <a:ext cx="1238400" cy="116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800">
              <a:solidFill>
                <a:schemeClr val="lt1"/>
              </a:solidFill>
              <a:latin typeface="DM Sans SemiBold"/>
              <a:ea typeface="DM Sans SemiBold"/>
              <a:cs typeface="DM Sans SemiBold"/>
              <a:sym typeface="DM Sans SemiBold"/>
            </a:endParaRPr>
          </a:p>
        </p:txBody>
      </p:sp>
      <p:sp>
        <p:nvSpPr>
          <p:cNvPr id="244" name="Google Shape;244;p36"/>
          <p:cNvSpPr/>
          <p:nvPr/>
        </p:nvSpPr>
        <p:spPr>
          <a:xfrm>
            <a:off x="756075" y="2147025"/>
            <a:ext cx="1238400" cy="116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800">
              <a:solidFill>
                <a:schemeClr val="lt1"/>
              </a:solidFill>
              <a:latin typeface="DM Sans SemiBold"/>
              <a:ea typeface="DM Sans SemiBold"/>
              <a:cs typeface="DM Sans SemiBold"/>
              <a:sym typeface="DM Sans SemiBold"/>
            </a:endParaRPr>
          </a:p>
        </p:txBody>
      </p:sp>
      <p:cxnSp>
        <p:nvCxnSpPr>
          <p:cNvPr id="245" name="Google Shape;245;p36"/>
          <p:cNvCxnSpPr/>
          <p:nvPr/>
        </p:nvCxnSpPr>
        <p:spPr>
          <a:xfrm rot="10800000">
            <a:off x="222800" y="1259800"/>
            <a:ext cx="11270700" cy="10200"/>
          </a:xfrm>
          <a:prstGeom prst="straightConnector1">
            <a:avLst/>
          </a:prstGeom>
          <a:noFill/>
          <a:ln cap="flat" cmpd="sng" w="38100">
            <a:solidFill>
              <a:schemeClr val="lt2"/>
            </a:solidFill>
            <a:prstDash val="solid"/>
            <a:miter lim="800000"/>
            <a:headEnd len="sm" w="sm" type="none"/>
            <a:tailEnd len="sm" w="sm" type="none"/>
          </a:ln>
        </p:spPr>
      </p:cxnSp>
      <p:sp>
        <p:nvSpPr>
          <p:cNvPr id="246" name="Google Shape;246;p36"/>
          <p:cNvSpPr txBox="1"/>
          <p:nvPr/>
        </p:nvSpPr>
        <p:spPr>
          <a:xfrm>
            <a:off x="756075" y="382775"/>
            <a:ext cx="3860400" cy="689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INSIGHTS &amp; </a:t>
            </a:r>
            <a:r>
              <a:rPr b="1" lang="en-US" sz="2800"/>
              <a:t>RECOMENDACIONES</a:t>
            </a:r>
            <a:endParaRPr b="1" i="0" sz="2800" u="none" cap="none" strike="noStrike">
              <a:solidFill>
                <a:srgbClr val="000000"/>
              </a:solidFill>
              <a:latin typeface="Arial"/>
              <a:ea typeface="Arial"/>
              <a:cs typeface="Arial"/>
              <a:sym typeface="Arial"/>
            </a:endParaRPr>
          </a:p>
        </p:txBody>
      </p:sp>
      <p:sp>
        <p:nvSpPr>
          <p:cNvPr id="247" name="Google Shape;247;p36"/>
          <p:cNvSpPr txBox="1"/>
          <p:nvPr/>
        </p:nvSpPr>
        <p:spPr>
          <a:xfrm>
            <a:off x="133350" y="4966025"/>
            <a:ext cx="11270700" cy="22734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00"/>
              </a:spcBef>
              <a:spcAft>
                <a:spcPts val="0"/>
              </a:spcAft>
              <a:buClr>
                <a:schemeClr val="lt2"/>
              </a:buClr>
              <a:buSzPts val="2000"/>
              <a:buFont typeface="DM Sans"/>
              <a:buChar char="●"/>
            </a:pPr>
            <a:r>
              <a:rPr lang="en-US" sz="1800">
                <a:solidFill>
                  <a:srgbClr val="212121"/>
                </a:solidFill>
                <a:highlight>
                  <a:srgbClr val="FFFFFF"/>
                </a:highlight>
                <a:latin typeface="DM Sans Medium"/>
                <a:ea typeface="DM Sans Medium"/>
                <a:cs typeface="DM Sans Medium"/>
                <a:sym typeface="DM Sans Medium"/>
              </a:rPr>
              <a:t>Lograr que los clientes obtengan contratos de 1 o 2 años</a:t>
            </a:r>
            <a:endParaRPr sz="1800">
              <a:solidFill>
                <a:srgbClr val="212121"/>
              </a:solidFill>
              <a:highlight>
                <a:srgbClr val="FFFFFF"/>
              </a:highlight>
              <a:latin typeface="DM Sans Medium"/>
              <a:ea typeface="DM Sans Medium"/>
              <a:cs typeface="DM Sans Medium"/>
              <a:sym typeface="DM Sans Medium"/>
            </a:endParaRPr>
          </a:p>
          <a:p>
            <a:pPr indent="-355600" lvl="0" marL="457200" rtl="0" algn="l">
              <a:lnSpc>
                <a:spcPct val="115000"/>
              </a:lnSpc>
              <a:spcBef>
                <a:spcPts val="0"/>
              </a:spcBef>
              <a:spcAft>
                <a:spcPts val="0"/>
              </a:spcAft>
              <a:buClr>
                <a:schemeClr val="lt2"/>
              </a:buClr>
              <a:buSzPts val="2000"/>
              <a:buFont typeface="DM Sans"/>
              <a:buChar char="●"/>
            </a:pPr>
            <a:r>
              <a:rPr lang="en-US" sz="1800">
                <a:solidFill>
                  <a:srgbClr val="212121"/>
                </a:solidFill>
                <a:highlight>
                  <a:srgbClr val="FFFFFF"/>
                </a:highlight>
                <a:latin typeface="DM Sans Medium"/>
                <a:ea typeface="DM Sans Medium"/>
                <a:cs typeface="DM Sans Medium"/>
                <a:sym typeface="DM Sans Medium"/>
              </a:rPr>
              <a:t>Disminuir la cantidad de pagos por medio de cheques electrónicos</a:t>
            </a:r>
            <a:endParaRPr sz="1800">
              <a:solidFill>
                <a:srgbClr val="212121"/>
              </a:solidFill>
              <a:highlight>
                <a:srgbClr val="FFFFFF"/>
              </a:highlight>
              <a:latin typeface="DM Sans Medium"/>
              <a:ea typeface="DM Sans Medium"/>
              <a:cs typeface="DM Sans Medium"/>
              <a:sym typeface="DM Sans Medium"/>
            </a:endParaRPr>
          </a:p>
          <a:p>
            <a:pPr indent="-355600" lvl="0" marL="457200" rtl="0" algn="l">
              <a:lnSpc>
                <a:spcPct val="115000"/>
              </a:lnSpc>
              <a:spcBef>
                <a:spcPts val="0"/>
              </a:spcBef>
              <a:spcAft>
                <a:spcPts val="0"/>
              </a:spcAft>
              <a:buClr>
                <a:schemeClr val="lt2"/>
              </a:buClr>
              <a:buSzPts val="2000"/>
              <a:buFont typeface="DM Sans"/>
              <a:buChar char="●"/>
            </a:pPr>
            <a:r>
              <a:rPr lang="en-US" sz="1800">
                <a:solidFill>
                  <a:srgbClr val="212121"/>
                </a:solidFill>
                <a:highlight>
                  <a:srgbClr val="FFFFFF"/>
                </a:highlight>
                <a:latin typeface="DM Sans Medium"/>
                <a:ea typeface="DM Sans Medium"/>
                <a:cs typeface="DM Sans Medium"/>
                <a:sym typeface="DM Sans Medium"/>
              </a:rPr>
              <a:t>Ofrecer promociones a los clientes con altos montos de facturación</a:t>
            </a:r>
            <a:endParaRPr sz="1800">
              <a:solidFill>
                <a:srgbClr val="212121"/>
              </a:solidFill>
              <a:highlight>
                <a:srgbClr val="FFFFFF"/>
              </a:highlight>
              <a:latin typeface="DM Sans Medium"/>
              <a:ea typeface="DM Sans Medium"/>
              <a:cs typeface="DM Sans Medium"/>
              <a:sym typeface="DM Sans Medium"/>
            </a:endParaRPr>
          </a:p>
          <a:p>
            <a:pPr indent="-355600" lvl="0" marL="457200" rtl="0" algn="l">
              <a:lnSpc>
                <a:spcPct val="115000"/>
              </a:lnSpc>
              <a:spcBef>
                <a:spcPts val="0"/>
              </a:spcBef>
              <a:spcAft>
                <a:spcPts val="0"/>
              </a:spcAft>
              <a:buClr>
                <a:schemeClr val="lt2"/>
              </a:buClr>
              <a:buSzPts val="2000"/>
              <a:buFont typeface="DM Sans"/>
              <a:buChar char="●"/>
            </a:pPr>
            <a:r>
              <a:rPr lang="en-US" sz="1800">
                <a:solidFill>
                  <a:srgbClr val="212121"/>
                </a:solidFill>
                <a:highlight>
                  <a:srgbClr val="FFFFFF"/>
                </a:highlight>
                <a:latin typeface="DM Sans Medium"/>
                <a:ea typeface="DM Sans Medium"/>
                <a:cs typeface="DM Sans Medium"/>
                <a:sym typeface="DM Sans Medium"/>
              </a:rPr>
              <a:t>Averiguar por </a:t>
            </a:r>
            <a:r>
              <a:rPr lang="en-US" sz="1800">
                <a:solidFill>
                  <a:srgbClr val="212121"/>
                </a:solidFill>
                <a:highlight>
                  <a:srgbClr val="FFFFFF"/>
                </a:highlight>
                <a:latin typeface="DM Sans Medium"/>
                <a:ea typeface="DM Sans Medium"/>
                <a:cs typeface="DM Sans Medium"/>
                <a:sym typeface="DM Sans Medium"/>
              </a:rPr>
              <a:t>qué</a:t>
            </a:r>
            <a:r>
              <a:rPr lang="en-US" sz="1800">
                <a:solidFill>
                  <a:srgbClr val="212121"/>
                </a:solidFill>
                <a:highlight>
                  <a:srgbClr val="FFFFFF"/>
                </a:highlight>
                <a:latin typeface="DM Sans Medium"/>
                <a:ea typeface="DM Sans Medium"/>
                <a:cs typeface="DM Sans Medium"/>
                <a:sym typeface="DM Sans Medium"/>
              </a:rPr>
              <a:t> los clientes que más abandonan la compañía son aquellos que contratan servicio de fibra óptica, y encontrar la manera de solucionarlo</a:t>
            </a:r>
            <a:endParaRPr sz="1800">
              <a:solidFill>
                <a:srgbClr val="212121"/>
              </a:solidFill>
              <a:highlight>
                <a:srgbClr val="FFFFFF"/>
              </a:highlight>
              <a:latin typeface="DM Sans Medium"/>
              <a:ea typeface="DM Sans Medium"/>
              <a:cs typeface="DM Sans Medium"/>
              <a:sym typeface="DM Sans Medium"/>
            </a:endParaRPr>
          </a:p>
          <a:p>
            <a:pPr indent="0" lvl="0" marL="0" rtl="0" algn="l">
              <a:lnSpc>
                <a:spcPct val="115000"/>
              </a:lnSpc>
              <a:spcBef>
                <a:spcPts val="600"/>
              </a:spcBef>
              <a:spcAft>
                <a:spcPts val="500"/>
              </a:spcAft>
              <a:buNone/>
            </a:pPr>
            <a:r>
              <a:t/>
            </a:r>
            <a:endParaRPr sz="1800">
              <a:solidFill>
                <a:srgbClr val="212121"/>
              </a:solidFill>
              <a:highlight>
                <a:srgbClr val="FFFFFF"/>
              </a:highlight>
              <a:latin typeface="DM Sans Medium"/>
              <a:ea typeface="DM Sans Medium"/>
              <a:cs typeface="DM Sans Medium"/>
              <a:sym typeface="DM Sans Medium"/>
            </a:endParaRPr>
          </a:p>
        </p:txBody>
      </p:sp>
      <p:sp>
        <p:nvSpPr>
          <p:cNvPr id="248" name="Google Shape;248;p36"/>
          <p:cNvSpPr txBox="1"/>
          <p:nvPr/>
        </p:nvSpPr>
        <p:spPr>
          <a:xfrm>
            <a:off x="330200" y="1457325"/>
            <a:ext cx="59247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DM Sans"/>
                <a:ea typeface="DM Sans"/>
                <a:cs typeface="DM Sans"/>
                <a:sym typeface="DM Sans"/>
              </a:rPr>
              <a:t>Clientes con mayores tasas de abandono:</a:t>
            </a:r>
            <a:endParaRPr b="1" sz="1800">
              <a:latin typeface="DM Sans"/>
              <a:ea typeface="DM Sans"/>
              <a:cs typeface="DM Sans"/>
              <a:sym typeface="DM Sans"/>
            </a:endParaRPr>
          </a:p>
        </p:txBody>
      </p:sp>
      <p:sp>
        <p:nvSpPr>
          <p:cNvPr id="249" name="Google Shape;249;p36"/>
          <p:cNvSpPr/>
          <p:nvPr/>
        </p:nvSpPr>
        <p:spPr>
          <a:xfrm>
            <a:off x="4590625" y="2154275"/>
            <a:ext cx="1238400" cy="116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chemeClr val="dk1"/>
                </a:solidFill>
                <a:latin typeface="DM Sans SemiBold"/>
                <a:ea typeface="DM Sans SemiBold"/>
                <a:cs typeface="DM Sans SemiBold"/>
                <a:sym typeface="DM Sans SemiBold"/>
              </a:rPr>
              <a:t>$</a:t>
            </a:r>
            <a:endParaRPr sz="3800">
              <a:solidFill>
                <a:schemeClr val="dk1"/>
              </a:solidFill>
              <a:latin typeface="DM Sans SemiBold"/>
              <a:ea typeface="DM Sans SemiBold"/>
              <a:cs typeface="DM Sans SemiBold"/>
              <a:sym typeface="DM Sans SemiBold"/>
            </a:endParaRPr>
          </a:p>
        </p:txBody>
      </p:sp>
      <p:pic>
        <p:nvPicPr>
          <p:cNvPr id="250" name="Google Shape;250;p36"/>
          <p:cNvPicPr preferRelativeResize="0"/>
          <p:nvPr/>
        </p:nvPicPr>
        <p:blipFill>
          <a:blip r:embed="rId3">
            <a:alphaModFix/>
          </a:blip>
          <a:stretch>
            <a:fillRect/>
          </a:stretch>
        </p:blipFill>
        <p:spPr>
          <a:xfrm>
            <a:off x="1069500" y="2334350"/>
            <a:ext cx="802051" cy="802051"/>
          </a:xfrm>
          <a:prstGeom prst="rect">
            <a:avLst/>
          </a:prstGeom>
          <a:noFill/>
          <a:ln>
            <a:noFill/>
          </a:ln>
        </p:spPr>
      </p:pic>
      <p:pic>
        <p:nvPicPr>
          <p:cNvPr id="251" name="Google Shape;251;p36"/>
          <p:cNvPicPr preferRelativeResize="0"/>
          <p:nvPr/>
        </p:nvPicPr>
        <p:blipFill>
          <a:blip r:embed="rId4">
            <a:alphaModFix/>
          </a:blip>
          <a:stretch>
            <a:fillRect/>
          </a:stretch>
        </p:blipFill>
        <p:spPr>
          <a:xfrm>
            <a:off x="2891525" y="2241550"/>
            <a:ext cx="894851" cy="894851"/>
          </a:xfrm>
          <a:prstGeom prst="rect">
            <a:avLst/>
          </a:prstGeom>
          <a:noFill/>
          <a:ln>
            <a:noFill/>
          </a:ln>
        </p:spPr>
      </p:pic>
      <p:pic>
        <p:nvPicPr>
          <p:cNvPr id="252" name="Google Shape;252;p36"/>
          <p:cNvPicPr preferRelativeResize="0"/>
          <p:nvPr/>
        </p:nvPicPr>
        <p:blipFill>
          <a:blip r:embed="rId5">
            <a:alphaModFix/>
          </a:blip>
          <a:stretch>
            <a:fillRect/>
          </a:stretch>
        </p:blipFill>
        <p:spPr>
          <a:xfrm>
            <a:off x="6909575" y="2385225"/>
            <a:ext cx="685800" cy="685800"/>
          </a:xfrm>
          <a:prstGeom prst="rect">
            <a:avLst/>
          </a:prstGeom>
          <a:noFill/>
          <a:ln>
            <a:noFill/>
          </a:ln>
        </p:spPr>
      </p:pic>
      <p:sp>
        <p:nvSpPr>
          <p:cNvPr id="253" name="Google Shape;253;p36"/>
          <p:cNvSpPr/>
          <p:nvPr/>
        </p:nvSpPr>
        <p:spPr>
          <a:xfrm>
            <a:off x="8675925" y="2154275"/>
            <a:ext cx="1238400" cy="116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800">
              <a:solidFill>
                <a:schemeClr val="dk1"/>
              </a:solidFill>
              <a:latin typeface="DM Sans SemiBold"/>
              <a:ea typeface="DM Sans SemiBold"/>
              <a:cs typeface="DM Sans SemiBold"/>
              <a:sym typeface="DM Sans SemiBold"/>
            </a:endParaRPr>
          </a:p>
        </p:txBody>
      </p:sp>
      <p:pic>
        <p:nvPicPr>
          <p:cNvPr id="254" name="Google Shape;254;p36"/>
          <p:cNvPicPr preferRelativeResize="0"/>
          <p:nvPr/>
        </p:nvPicPr>
        <p:blipFill>
          <a:blip r:embed="rId6">
            <a:alphaModFix/>
          </a:blip>
          <a:stretch>
            <a:fillRect/>
          </a:stretch>
        </p:blipFill>
        <p:spPr>
          <a:xfrm>
            <a:off x="8952225" y="2392475"/>
            <a:ext cx="685800" cy="685800"/>
          </a:xfrm>
          <a:prstGeom prst="rect">
            <a:avLst/>
          </a:prstGeom>
          <a:noFill/>
          <a:ln>
            <a:noFill/>
          </a:ln>
        </p:spPr>
      </p:pic>
      <p:sp>
        <p:nvSpPr>
          <p:cNvPr id="255" name="Google Shape;255;p36"/>
          <p:cNvSpPr txBox="1"/>
          <p:nvPr/>
        </p:nvSpPr>
        <p:spPr>
          <a:xfrm>
            <a:off x="520700" y="3651250"/>
            <a:ext cx="1473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latin typeface="Oswald"/>
                <a:ea typeface="Oswald"/>
                <a:cs typeface="Oswald"/>
                <a:sym typeface="Oswald"/>
              </a:rPr>
              <a:t>Contratos mes a mes</a:t>
            </a:r>
            <a:endParaRPr sz="1500">
              <a:latin typeface="Oswald"/>
              <a:ea typeface="Oswald"/>
              <a:cs typeface="Oswald"/>
              <a:sym typeface="Oswald"/>
            </a:endParaRPr>
          </a:p>
        </p:txBody>
      </p:sp>
      <p:sp>
        <p:nvSpPr>
          <p:cNvPr id="256" name="Google Shape;256;p36"/>
          <p:cNvSpPr txBox="1"/>
          <p:nvPr/>
        </p:nvSpPr>
        <p:spPr>
          <a:xfrm>
            <a:off x="2466350" y="3651250"/>
            <a:ext cx="165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latin typeface="Oswald"/>
                <a:ea typeface="Oswald"/>
                <a:cs typeface="Oswald"/>
                <a:sym typeface="Oswald"/>
              </a:rPr>
              <a:t>Pagos con cheques </a:t>
            </a:r>
            <a:r>
              <a:rPr lang="en-US" sz="1500">
                <a:latin typeface="Oswald"/>
                <a:ea typeface="Oswald"/>
                <a:cs typeface="Oswald"/>
                <a:sym typeface="Oswald"/>
              </a:rPr>
              <a:t>electrónicos</a:t>
            </a:r>
            <a:endParaRPr sz="1500">
              <a:latin typeface="Oswald"/>
              <a:ea typeface="Oswald"/>
              <a:cs typeface="Oswald"/>
              <a:sym typeface="Oswald"/>
            </a:endParaRPr>
          </a:p>
        </p:txBody>
      </p:sp>
      <p:sp>
        <p:nvSpPr>
          <p:cNvPr id="257" name="Google Shape;257;p36"/>
          <p:cNvSpPr txBox="1"/>
          <p:nvPr/>
        </p:nvSpPr>
        <p:spPr>
          <a:xfrm>
            <a:off x="4446313" y="3651250"/>
            <a:ext cx="165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latin typeface="Oswald"/>
                <a:ea typeface="Oswald"/>
                <a:cs typeface="Oswald"/>
                <a:sym typeface="Oswald"/>
              </a:rPr>
              <a:t>Mayores montos de facturación</a:t>
            </a:r>
            <a:endParaRPr sz="1500">
              <a:latin typeface="Oswald"/>
              <a:ea typeface="Oswald"/>
              <a:cs typeface="Oswald"/>
              <a:sym typeface="Oswald"/>
            </a:endParaRPr>
          </a:p>
        </p:txBody>
      </p:sp>
      <p:sp>
        <p:nvSpPr>
          <p:cNvPr id="258" name="Google Shape;258;p36"/>
          <p:cNvSpPr txBox="1"/>
          <p:nvPr/>
        </p:nvSpPr>
        <p:spPr>
          <a:xfrm>
            <a:off x="6457625" y="3651250"/>
            <a:ext cx="165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latin typeface="Oswald"/>
                <a:ea typeface="Oswald"/>
                <a:cs typeface="Oswald"/>
                <a:sym typeface="Oswald"/>
              </a:rPr>
              <a:t>Servicio de fibra óptica</a:t>
            </a:r>
            <a:endParaRPr sz="1500">
              <a:latin typeface="Oswald"/>
              <a:ea typeface="Oswald"/>
              <a:cs typeface="Oswald"/>
              <a:sym typeface="Oswald"/>
            </a:endParaRPr>
          </a:p>
        </p:txBody>
      </p:sp>
      <p:sp>
        <p:nvSpPr>
          <p:cNvPr id="259" name="Google Shape;259;p36"/>
          <p:cNvSpPr txBox="1"/>
          <p:nvPr/>
        </p:nvSpPr>
        <p:spPr>
          <a:xfrm>
            <a:off x="8468925" y="3651250"/>
            <a:ext cx="165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latin typeface="Oswald"/>
                <a:ea typeface="Oswald"/>
                <a:cs typeface="Oswald"/>
                <a:sym typeface="Oswald"/>
              </a:rPr>
              <a:t>Sin servicio de seguridad online</a:t>
            </a:r>
            <a:endParaRPr sz="1500">
              <a:latin typeface="Oswald"/>
              <a:ea typeface="Oswald"/>
              <a:cs typeface="Oswald"/>
              <a:sym typeface="Oswald"/>
            </a:endParaRPr>
          </a:p>
        </p:txBody>
      </p:sp>
      <p:sp>
        <p:nvSpPr>
          <p:cNvPr id="260" name="Google Shape;260;p36"/>
          <p:cNvSpPr txBox="1"/>
          <p:nvPr/>
        </p:nvSpPr>
        <p:spPr>
          <a:xfrm>
            <a:off x="222800" y="4413113"/>
            <a:ext cx="59247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DM Sans"/>
                <a:ea typeface="DM Sans"/>
                <a:cs typeface="DM Sans"/>
                <a:sym typeface="DM Sans"/>
              </a:rPr>
              <a:t>Recomendaciones</a:t>
            </a:r>
            <a:r>
              <a:rPr b="1" lang="en-US" sz="1800">
                <a:latin typeface="DM Sans"/>
                <a:ea typeface="DM Sans"/>
                <a:cs typeface="DM Sans"/>
                <a:sym typeface="DM Sans"/>
              </a:rPr>
              <a:t>:</a:t>
            </a:r>
            <a:endParaRPr b="1" sz="1800">
              <a:latin typeface="DM Sans"/>
              <a:ea typeface="DM Sans"/>
              <a:cs typeface="DM Sans"/>
              <a:sym typeface="DM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2969313" y="2203458"/>
            <a:ext cx="1325700" cy="5424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CFE2F3"/>
              </a:buClr>
              <a:buSzPts val="4000"/>
              <a:buFont typeface="Anton"/>
              <a:buChar char="•"/>
            </a:pPr>
            <a:r>
              <a:rPr lang="en-US" sz="4000">
                <a:solidFill>
                  <a:srgbClr val="CFE2F3"/>
                </a:solidFill>
                <a:latin typeface="Anton"/>
                <a:ea typeface="Anton"/>
                <a:cs typeface="Anton"/>
                <a:sym typeface="Anton"/>
              </a:rPr>
              <a:t> </a:t>
            </a:r>
            <a:r>
              <a:rPr i="0" lang="en-US" sz="4000" u="none" cap="none" strike="noStrike">
                <a:solidFill>
                  <a:srgbClr val="CFE2F3"/>
                </a:solidFill>
                <a:latin typeface="Anton"/>
                <a:ea typeface="Anton"/>
                <a:cs typeface="Anton"/>
                <a:sym typeface="Anton"/>
              </a:rPr>
              <a:t>01</a:t>
            </a:r>
            <a:endParaRPr>
              <a:solidFill>
                <a:srgbClr val="CFE2F3"/>
              </a:solidFill>
              <a:latin typeface="Anton"/>
              <a:ea typeface="Anton"/>
              <a:cs typeface="Anton"/>
              <a:sym typeface="Anton"/>
            </a:endParaRPr>
          </a:p>
        </p:txBody>
      </p:sp>
      <p:sp>
        <p:nvSpPr>
          <p:cNvPr id="139" name="Google Shape;139;p26"/>
          <p:cNvSpPr txBox="1"/>
          <p:nvPr/>
        </p:nvSpPr>
        <p:spPr>
          <a:xfrm>
            <a:off x="4294876" y="2173023"/>
            <a:ext cx="4927800" cy="603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n-US" sz="2500">
                <a:solidFill>
                  <a:schemeClr val="dk1"/>
                </a:solidFill>
                <a:latin typeface="Oswald"/>
                <a:ea typeface="Oswald"/>
                <a:cs typeface="Oswald"/>
                <a:sym typeface="Oswald"/>
              </a:rPr>
              <a:t>Contexto y Audiencia</a:t>
            </a:r>
            <a:endParaRPr sz="2500">
              <a:solidFill>
                <a:schemeClr val="dk1"/>
              </a:solidFill>
              <a:latin typeface="Oswald"/>
              <a:ea typeface="Oswald"/>
              <a:cs typeface="Oswald"/>
              <a:sym typeface="Oswald"/>
            </a:endParaRPr>
          </a:p>
        </p:txBody>
      </p:sp>
      <p:sp>
        <p:nvSpPr>
          <p:cNvPr id="140" name="Google Shape;140;p26"/>
          <p:cNvSpPr txBox="1"/>
          <p:nvPr/>
        </p:nvSpPr>
        <p:spPr>
          <a:xfrm>
            <a:off x="2969313" y="3220334"/>
            <a:ext cx="1325700" cy="5424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9FC5E8"/>
              </a:buClr>
              <a:buSzPts val="4000"/>
              <a:buFont typeface="Anton"/>
              <a:buChar char="•"/>
            </a:pPr>
            <a:r>
              <a:rPr lang="en-US" sz="4000">
                <a:solidFill>
                  <a:srgbClr val="9FC5E8"/>
                </a:solidFill>
                <a:latin typeface="Anton"/>
                <a:ea typeface="Anton"/>
                <a:cs typeface="Anton"/>
                <a:sym typeface="Anton"/>
              </a:rPr>
              <a:t> </a:t>
            </a:r>
            <a:r>
              <a:rPr i="0" lang="en-US" sz="4000" u="none" cap="none" strike="noStrike">
                <a:solidFill>
                  <a:srgbClr val="9FC5E8"/>
                </a:solidFill>
                <a:latin typeface="Anton"/>
                <a:ea typeface="Anton"/>
                <a:cs typeface="Anton"/>
                <a:sym typeface="Anton"/>
              </a:rPr>
              <a:t>02</a:t>
            </a:r>
            <a:endParaRPr>
              <a:solidFill>
                <a:srgbClr val="9FC5E8"/>
              </a:solidFill>
              <a:latin typeface="Anton"/>
              <a:ea typeface="Anton"/>
              <a:cs typeface="Anton"/>
              <a:sym typeface="Anton"/>
            </a:endParaRPr>
          </a:p>
        </p:txBody>
      </p:sp>
      <p:sp>
        <p:nvSpPr>
          <p:cNvPr id="141" name="Google Shape;141;p26"/>
          <p:cNvSpPr txBox="1"/>
          <p:nvPr/>
        </p:nvSpPr>
        <p:spPr>
          <a:xfrm>
            <a:off x="4294877" y="4234975"/>
            <a:ext cx="4927800" cy="603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n-US" sz="2500">
                <a:solidFill>
                  <a:schemeClr val="dk1"/>
                </a:solidFill>
                <a:latin typeface="Oswald"/>
                <a:ea typeface="Oswald"/>
                <a:cs typeface="Oswald"/>
                <a:sym typeface="Oswald"/>
              </a:rPr>
              <a:t>Analisis Exploratorio</a:t>
            </a:r>
            <a:endParaRPr sz="2500">
              <a:solidFill>
                <a:schemeClr val="dk1"/>
              </a:solidFill>
              <a:latin typeface="Oswald"/>
              <a:ea typeface="Oswald"/>
              <a:cs typeface="Oswald"/>
              <a:sym typeface="Oswald"/>
            </a:endParaRPr>
          </a:p>
        </p:txBody>
      </p:sp>
      <p:sp>
        <p:nvSpPr>
          <p:cNvPr id="142" name="Google Shape;142;p26"/>
          <p:cNvSpPr txBox="1"/>
          <p:nvPr/>
        </p:nvSpPr>
        <p:spPr>
          <a:xfrm>
            <a:off x="2969313" y="4235477"/>
            <a:ext cx="1325700" cy="5424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6FA8DC"/>
              </a:buClr>
              <a:buSzPts val="4000"/>
              <a:buFont typeface="Anton"/>
              <a:buChar char="•"/>
            </a:pPr>
            <a:r>
              <a:rPr lang="en-US" sz="4000">
                <a:solidFill>
                  <a:srgbClr val="6FA8DC"/>
                </a:solidFill>
                <a:latin typeface="Anton"/>
                <a:ea typeface="Anton"/>
                <a:cs typeface="Anton"/>
                <a:sym typeface="Anton"/>
              </a:rPr>
              <a:t> </a:t>
            </a:r>
            <a:r>
              <a:rPr i="0" lang="en-US" sz="4000" u="none" cap="none" strike="noStrike">
                <a:solidFill>
                  <a:srgbClr val="6FA8DC"/>
                </a:solidFill>
                <a:latin typeface="Anton"/>
                <a:ea typeface="Anton"/>
                <a:cs typeface="Anton"/>
                <a:sym typeface="Anton"/>
              </a:rPr>
              <a:t>03</a:t>
            </a:r>
            <a:endParaRPr>
              <a:solidFill>
                <a:srgbClr val="6FA8DC"/>
              </a:solidFill>
              <a:latin typeface="Anton"/>
              <a:ea typeface="Anton"/>
              <a:cs typeface="Anton"/>
              <a:sym typeface="Anton"/>
            </a:endParaRPr>
          </a:p>
        </p:txBody>
      </p:sp>
      <p:sp>
        <p:nvSpPr>
          <p:cNvPr id="143" name="Google Shape;143;p26"/>
          <p:cNvSpPr txBox="1"/>
          <p:nvPr/>
        </p:nvSpPr>
        <p:spPr>
          <a:xfrm>
            <a:off x="2969320" y="5251110"/>
            <a:ext cx="1325700" cy="5424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3D85C6"/>
              </a:buClr>
              <a:buSzPts val="4000"/>
              <a:buFont typeface="Anton"/>
              <a:buChar char="•"/>
            </a:pPr>
            <a:r>
              <a:rPr lang="en-US" sz="4000">
                <a:solidFill>
                  <a:srgbClr val="3D85C6"/>
                </a:solidFill>
                <a:latin typeface="Anton"/>
                <a:ea typeface="Anton"/>
                <a:cs typeface="Anton"/>
                <a:sym typeface="Anton"/>
              </a:rPr>
              <a:t> </a:t>
            </a:r>
            <a:r>
              <a:rPr i="0" lang="en-US" sz="4000" u="none" cap="none" strike="noStrike">
                <a:solidFill>
                  <a:srgbClr val="3D85C6"/>
                </a:solidFill>
                <a:latin typeface="Anton"/>
                <a:ea typeface="Anton"/>
                <a:cs typeface="Anton"/>
                <a:sym typeface="Anton"/>
              </a:rPr>
              <a:t>04</a:t>
            </a:r>
            <a:endParaRPr>
              <a:solidFill>
                <a:srgbClr val="3D85C6"/>
              </a:solidFill>
              <a:latin typeface="Anton"/>
              <a:ea typeface="Anton"/>
              <a:cs typeface="Anton"/>
              <a:sym typeface="Anton"/>
            </a:endParaRPr>
          </a:p>
        </p:txBody>
      </p:sp>
      <p:sp>
        <p:nvSpPr>
          <p:cNvPr id="144" name="Google Shape;144;p26"/>
          <p:cNvSpPr txBox="1"/>
          <p:nvPr/>
        </p:nvSpPr>
        <p:spPr>
          <a:xfrm>
            <a:off x="4294876" y="3204239"/>
            <a:ext cx="4927800" cy="603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lang="en-US" sz="2500">
                <a:solidFill>
                  <a:schemeClr val="dk1"/>
                </a:solidFill>
                <a:latin typeface="Oswald"/>
                <a:ea typeface="Oswald"/>
                <a:cs typeface="Oswald"/>
                <a:sym typeface="Oswald"/>
              </a:rPr>
              <a:t>Hipótesis y objetivo</a:t>
            </a:r>
            <a:endParaRPr sz="2500">
              <a:solidFill>
                <a:schemeClr val="dk1"/>
              </a:solidFill>
              <a:latin typeface="Oswald"/>
              <a:ea typeface="Oswald"/>
              <a:cs typeface="Oswald"/>
              <a:sym typeface="Oswald"/>
            </a:endParaRPr>
          </a:p>
        </p:txBody>
      </p:sp>
      <p:sp>
        <p:nvSpPr>
          <p:cNvPr id="145" name="Google Shape;145;p26"/>
          <p:cNvSpPr txBox="1"/>
          <p:nvPr/>
        </p:nvSpPr>
        <p:spPr>
          <a:xfrm>
            <a:off x="4221601" y="5190206"/>
            <a:ext cx="4927800" cy="603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n-US" sz="2500">
                <a:solidFill>
                  <a:schemeClr val="dk1"/>
                </a:solidFill>
                <a:latin typeface="Oswald"/>
                <a:ea typeface="Oswald"/>
                <a:cs typeface="Oswald"/>
                <a:sym typeface="Oswald"/>
              </a:rPr>
              <a:t>Insights y Recomendaciones</a:t>
            </a:r>
            <a:endParaRPr sz="2500">
              <a:solidFill>
                <a:schemeClr val="dk1"/>
              </a:solidFill>
              <a:latin typeface="Oswald"/>
              <a:ea typeface="Oswald"/>
              <a:cs typeface="Oswald"/>
              <a:sym typeface="Oswald"/>
            </a:endParaRPr>
          </a:p>
        </p:txBody>
      </p:sp>
      <p:sp>
        <p:nvSpPr>
          <p:cNvPr id="146" name="Google Shape;146;p26"/>
          <p:cNvSpPr txBox="1"/>
          <p:nvPr/>
        </p:nvSpPr>
        <p:spPr>
          <a:xfrm>
            <a:off x="3871650" y="633850"/>
            <a:ext cx="4448700" cy="3816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3100"/>
              <a:t>TABLA DE </a:t>
            </a:r>
            <a:r>
              <a:rPr b="1" lang="en-US" sz="3100"/>
              <a:t>CONTENIDO</a:t>
            </a:r>
            <a:endParaRPr b="1" i="0" sz="3100" u="none" cap="none" strike="noStrike">
              <a:solidFill>
                <a:srgbClr val="000000"/>
              </a:solidFill>
              <a:latin typeface="Arial"/>
              <a:ea typeface="Arial"/>
              <a:cs typeface="Arial"/>
              <a:sym typeface="Arial"/>
            </a:endParaRPr>
          </a:p>
        </p:txBody>
      </p:sp>
      <p:cxnSp>
        <p:nvCxnSpPr>
          <p:cNvPr id="147" name="Google Shape;147;p26"/>
          <p:cNvCxnSpPr/>
          <p:nvPr/>
        </p:nvCxnSpPr>
        <p:spPr>
          <a:xfrm>
            <a:off x="170950" y="1322088"/>
            <a:ext cx="11539800" cy="0"/>
          </a:xfrm>
          <a:prstGeom prst="straightConnector1">
            <a:avLst/>
          </a:prstGeom>
          <a:noFill/>
          <a:ln cap="flat" cmpd="sng" w="38100">
            <a:solidFill>
              <a:schemeClr val="lt2"/>
            </a:solidFill>
            <a:prstDash val="solid"/>
            <a:round/>
            <a:headEnd len="med" w="med" type="none"/>
            <a:tailEnd len="med" w="med" type="none"/>
          </a:ln>
        </p:spPr>
      </p:cxnSp>
      <p:cxnSp>
        <p:nvCxnSpPr>
          <p:cNvPr id="148" name="Google Shape;148;p26"/>
          <p:cNvCxnSpPr/>
          <p:nvPr/>
        </p:nvCxnSpPr>
        <p:spPr>
          <a:xfrm>
            <a:off x="170950" y="1444063"/>
            <a:ext cx="11539800" cy="0"/>
          </a:xfrm>
          <a:prstGeom prst="straightConnector1">
            <a:avLst/>
          </a:prstGeom>
          <a:noFill/>
          <a:ln cap="flat" cmpd="sng" w="38100">
            <a:solidFill>
              <a:schemeClr val="lt2"/>
            </a:solidFill>
            <a:prstDash val="solid"/>
            <a:round/>
            <a:headEnd len="med" w="med" type="none"/>
            <a:tailEnd len="med" w="med" type="none"/>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cxnSp>
        <p:nvCxnSpPr>
          <p:cNvPr id="154" name="Google Shape;154;p27"/>
          <p:cNvCxnSpPr/>
          <p:nvPr/>
        </p:nvCxnSpPr>
        <p:spPr>
          <a:xfrm>
            <a:off x="2885701" y="313261"/>
            <a:ext cx="13800" cy="6231600"/>
          </a:xfrm>
          <a:prstGeom prst="straightConnector1">
            <a:avLst/>
          </a:prstGeom>
          <a:noFill/>
          <a:ln cap="flat" cmpd="sng" w="38100">
            <a:solidFill>
              <a:schemeClr val="lt2"/>
            </a:solidFill>
            <a:prstDash val="solid"/>
            <a:miter lim="800000"/>
            <a:headEnd len="sm" w="sm" type="none"/>
            <a:tailEnd len="sm" w="sm" type="none"/>
          </a:ln>
        </p:spPr>
      </p:cxnSp>
      <p:sp>
        <p:nvSpPr>
          <p:cNvPr id="155" name="Google Shape;155;p27"/>
          <p:cNvSpPr txBox="1"/>
          <p:nvPr/>
        </p:nvSpPr>
        <p:spPr>
          <a:xfrm>
            <a:off x="234450" y="2772975"/>
            <a:ext cx="2541000" cy="689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0" i="0" lang="en-US" sz="2800" u="none" cap="none" strike="noStrike">
                <a:solidFill>
                  <a:srgbClr val="000000"/>
                </a:solidFill>
                <a:latin typeface="Arial"/>
                <a:ea typeface="Arial"/>
                <a:cs typeface="Arial"/>
                <a:sym typeface="Arial"/>
              </a:rPr>
              <a:t>CONTEXTO Y </a:t>
            </a:r>
            <a:endParaRPr b="0" i="0" sz="2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AUDIENCIA</a:t>
            </a:r>
            <a:endParaRPr b="1" i="0" sz="2800" u="none" cap="none" strike="noStrike">
              <a:solidFill>
                <a:srgbClr val="000000"/>
              </a:solidFill>
              <a:latin typeface="Arial"/>
              <a:ea typeface="Arial"/>
              <a:cs typeface="Arial"/>
              <a:sym typeface="Arial"/>
            </a:endParaRPr>
          </a:p>
        </p:txBody>
      </p:sp>
      <p:sp>
        <p:nvSpPr>
          <p:cNvPr id="156" name="Google Shape;156;p27"/>
          <p:cNvSpPr txBox="1"/>
          <p:nvPr/>
        </p:nvSpPr>
        <p:spPr>
          <a:xfrm>
            <a:off x="3687900" y="442875"/>
            <a:ext cx="7818300" cy="301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2"/>
                </a:solidFill>
                <a:latin typeface="Oswald Medium"/>
                <a:ea typeface="Oswald Medium"/>
                <a:cs typeface="Oswald Medium"/>
                <a:sym typeface="Oswald Medium"/>
              </a:rPr>
              <a:t>Contexto con motivación</a:t>
            </a:r>
            <a:endParaRPr sz="1900">
              <a:solidFill>
                <a:srgbClr val="212121"/>
              </a:solidFill>
              <a:highlight>
                <a:srgbClr val="FFFFFF"/>
              </a:highlight>
              <a:latin typeface="Oswald Medium"/>
              <a:ea typeface="Oswald Medium"/>
              <a:cs typeface="Oswald Medium"/>
              <a:sym typeface="Oswald Medium"/>
            </a:endParaRPr>
          </a:p>
          <a:p>
            <a:pPr indent="0" lvl="0" marL="0" rtl="0" algn="just">
              <a:lnSpc>
                <a:spcPct val="115000"/>
              </a:lnSpc>
              <a:spcBef>
                <a:spcPts val="1000"/>
              </a:spcBef>
              <a:spcAft>
                <a:spcPts val="500"/>
              </a:spcAft>
              <a:buNone/>
            </a:pPr>
            <a:r>
              <a:rPr lang="en-US" sz="1700">
                <a:solidFill>
                  <a:srgbClr val="212121"/>
                </a:solidFill>
                <a:highlight>
                  <a:srgbClr val="FFFFFF"/>
                </a:highlight>
                <a:latin typeface="DM Sans Medium"/>
                <a:ea typeface="DM Sans Medium"/>
                <a:cs typeface="DM Sans Medium"/>
                <a:sym typeface="DM Sans Medium"/>
              </a:rPr>
              <a:t>En un mercado altamente competitivo de telecomunicaciones residenciales, retener a los clientes existentes es esencial para el crecimiento y la rentabilidad de la compañía. La alta tasa de churn (abandono) representa un desafío significativo, ya que la pérdida de clientes se traduce directamente en pérdida de ingresos. En este contexto, se llevará a cabo un análisis de datos exhaustivo para comprender los factores que influyen en la decisión de los clientes de quedarse o abandonar la compañía.</a:t>
            </a:r>
            <a:endParaRPr sz="1700">
              <a:solidFill>
                <a:srgbClr val="212121"/>
              </a:solidFill>
              <a:highlight>
                <a:srgbClr val="FFFFFF"/>
              </a:highlight>
              <a:latin typeface="DM Sans Medium"/>
              <a:ea typeface="DM Sans Medium"/>
              <a:cs typeface="DM Sans Medium"/>
              <a:sym typeface="DM Sans Medium"/>
            </a:endParaRPr>
          </a:p>
        </p:txBody>
      </p:sp>
      <p:sp>
        <p:nvSpPr>
          <p:cNvPr id="157" name="Google Shape;157;p27"/>
          <p:cNvSpPr txBox="1"/>
          <p:nvPr/>
        </p:nvSpPr>
        <p:spPr>
          <a:xfrm>
            <a:off x="3687900" y="3598650"/>
            <a:ext cx="7818300" cy="17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lt2"/>
                </a:solidFill>
                <a:latin typeface="Oswald Medium"/>
                <a:ea typeface="Oswald Medium"/>
                <a:cs typeface="Oswald Medium"/>
                <a:sym typeface="Oswald Medium"/>
              </a:rPr>
              <a:t>¿A quién está dirigido?</a:t>
            </a:r>
            <a:endParaRPr sz="2200">
              <a:solidFill>
                <a:schemeClr val="lt2"/>
              </a:solidFill>
              <a:latin typeface="Oswald Medium"/>
              <a:ea typeface="Oswald Medium"/>
              <a:cs typeface="Oswald Medium"/>
              <a:sym typeface="Oswald Medium"/>
            </a:endParaRPr>
          </a:p>
          <a:p>
            <a:pPr indent="0" lvl="0" marL="0" rtl="0" algn="just">
              <a:lnSpc>
                <a:spcPct val="115000"/>
              </a:lnSpc>
              <a:spcBef>
                <a:spcPts val="1000"/>
              </a:spcBef>
              <a:spcAft>
                <a:spcPts val="1000"/>
              </a:spcAft>
              <a:buClr>
                <a:schemeClr val="dk1"/>
              </a:buClr>
              <a:buSzPts val="1100"/>
              <a:buFont typeface="Arial"/>
              <a:buNone/>
            </a:pPr>
            <a:r>
              <a:rPr lang="en-US" sz="1700">
                <a:solidFill>
                  <a:srgbClr val="212121"/>
                </a:solidFill>
                <a:highlight>
                  <a:srgbClr val="FFFFFF"/>
                </a:highlight>
                <a:latin typeface="DM Sans Medium"/>
                <a:ea typeface="DM Sans Medium"/>
                <a:cs typeface="DM Sans Medium"/>
                <a:sym typeface="DM Sans Medium"/>
              </a:rPr>
              <a:t>Este análisis de datos está dirigido a ejecutivos y profesionales de la industria de telecomunicaciones, así como a equipos de gestión de clientes y analistas de datos interesados en mejorar la retención de clientes. Los resultados y las conclusiones de este análisis proporcionarán información valiosa para la toma de decisiones estratégicas en la retención de clientes y la implementación de estrategias efectivas.</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cxnSp>
        <p:nvCxnSpPr>
          <p:cNvPr id="163" name="Google Shape;163;p28"/>
          <p:cNvCxnSpPr/>
          <p:nvPr/>
        </p:nvCxnSpPr>
        <p:spPr>
          <a:xfrm>
            <a:off x="3000001" y="313261"/>
            <a:ext cx="13800" cy="6231600"/>
          </a:xfrm>
          <a:prstGeom prst="straightConnector1">
            <a:avLst/>
          </a:prstGeom>
          <a:noFill/>
          <a:ln cap="flat" cmpd="sng" w="38100">
            <a:solidFill>
              <a:schemeClr val="lt2"/>
            </a:solidFill>
            <a:prstDash val="solid"/>
            <a:miter lim="800000"/>
            <a:headEnd len="sm" w="sm" type="none"/>
            <a:tailEnd len="sm" w="sm" type="none"/>
          </a:ln>
        </p:spPr>
      </p:cxnSp>
      <p:sp>
        <p:nvSpPr>
          <p:cNvPr id="164" name="Google Shape;164;p28"/>
          <p:cNvSpPr txBox="1"/>
          <p:nvPr/>
        </p:nvSpPr>
        <p:spPr>
          <a:xfrm>
            <a:off x="384625" y="2758775"/>
            <a:ext cx="2324100" cy="689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t>HIPOTESIS Y</a:t>
            </a:r>
            <a:endParaRPr b="0" i="0" sz="2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lang="en-US" sz="2800"/>
              <a:t>OBJETIVO</a:t>
            </a:r>
            <a:endParaRPr b="1" i="0" sz="2800" u="none" cap="none" strike="noStrike">
              <a:solidFill>
                <a:srgbClr val="000000"/>
              </a:solidFill>
              <a:latin typeface="Arial"/>
              <a:ea typeface="Arial"/>
              <a:cs typeface="Arial"/>
              <a:sym typeface="Arial"/>
            </a:endParaRPr>
          </a:p>
        </p:txBody>
      </p:sp>
      <p:sp>
        <p:nvSpPr>
          <p:cNvPr id="165" name="Google Shape;165;p28"/>
          <p:cNvSpPr/>
          <p:nvPr/>
        </p:nvSpPr>
        <p:spPr>
          <a:xfrm>
            <a:off x="3615300" y="413349"/>
            <a:ext cx="8103900" cy="338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200">
                <a:solidFill>
                  <a:schemeClr val="lt2"/>
                </a:solidFill>
                <a:latin typeface="Oswald Medium"/>
                <a:ea typeface="Oswald Medium"/>
                <a:cs typeface="Oswald Medium"/>
                <a:sym typeface="Oswald Medium"/>
              </a:rPr>
              <a:t>Hipotesis</a:t>
            </a:r>
            <a:endParaRPr sz="2000">
              <a:solidFill>
                <a:srgbClr val="212121"/>
              </a:solidFill>
              <a:highlight>
                <a:srgbClr val="FFFFFF"/>
              </a:highlight>
              <a:latin typeface="Oswald Medium"/>
              <a:ea typeface="Oswald Medium"/>
              <a:cs typeface="Oswald Medium"/>
              <a:sym typeface="Oswald Medium"/>
            </a:endParaRPr>
          </a:p>
          <a:p>
            <a:pPr indent="-342900" lvl="0" marL="457200" rtl="0" algn="l">
              <a:lnSpc>
                <a:spcPct val="115000"/>
              </a:lnSpc>
              <a:spcBef>
                <a:spcPts val="1000"/>
              </a:spcBef>
              <a:spcAft>
                <a:spcPts val="0"/>
              </a:spcAft>
              <a:buClr>
                <a:schemeClr val="lt2"/>
              </a:buClr>
              <a:buSzPts val="1800"/>
              <a:buFont typeface="DM Sans"/>
              <a:buChar char="●"/>
            </a:pPr>
            <a:r>
              <a:rPr lang="en-US" sz="1800">
                <a:solidFill>
                  <a:srgbClr val="212121"/>
                </a:solidFill>
                <a:highlight>
                  <a:srgbClr val="FFFFFF"/>
                </a:highlight>
                <a:latin typeface="DM Sans Medium"/>
                <a:ea typeface="DM Sans Medium"/>
                <a:cs typeface="DM Sans Medium"/>
                <a:sym typeface="DM Sans Medium"/>
              </a:rPr>
              <a:t>¿Los clientes con contratos a largo plazo tienen una menor tasa de churn que aquellos con contratos mensuales?</a:t>
            </a:r>
            <a:endParaRPr sz="1800">
              <a:solidFill>
                <a:srgbClr val="212121"/>
              </a:solidFill>
              <a:highlight>
                <a:srgbClr val="FFFFFF"/>
              </a:highlight>
              <a:latin typeface="DM Sans Medium"/>
              <a:ea typeface="DM Sans Medium"/>
              <a:cs typeface="DM Sans Medium"/>
              <a:sym typeface="DM Sans Medium"/>
            </a:endParaRPr>
          </a:p>
          <a:p>
            <a:pPr indent="-342900" lvl="0" marL="457200" rtl="0" algn="l">
              <a:lnSpc>
                <a:spcPct val="115000"/>
              </a:lnSpc>
              <a:spcBef>
                <a:spcPts val="0"/>
              </a:spcBef>
              <a:spcAft>
                <a:spcPts val="0"/>
              </a:spcAft>
              <a:buClr>
                <a:schemeClr val="lt2"/>
              </a:buClr>
              <a:buSzPts val="1800"/>
              <a:buFont typeface="DM Sans"/>
              <a:buChar char="●"/>
            </a:pPr>
            <a:r>
              <a:rPr lang="en-US" sz="1800">
                <a:solidFill>
                  <a:srgbClr val="212121"/>
                </a:solidFill>
                <a:highlight>
                  <a:srgbClr val="FFFFFF"/>
                </a:highlight>
                <a:latin typeface="DM Sans Medium"/>
                <a:ea typeface="DM Sans Medium"/>
                <a:cs typeface="DM Sans Medium"/>
                <a:sym typeface="DM Sans Medium"/>
              </a:rPr>
              <a:t>¿Los clientes que utilizan pagos automáticos tienen una mayor retención en comparación con los que no lo hacen?</a:t>
            </a:r>
            <a:endParaRPr sz="1800">
              <a:solidFill>
                <a:srgbClr val="212121"/>
              </a:solidFill>
              <a:highlight>
                <a:srgbClr val="FFFFFF"/>
              </a:highlight>
              <a:latin typeface="DM Sans Medium"/>
              <a:ea typeface="DM Sans Medium"/>
              <a:cs typeface="DM Sans Medium"/>
              <a:sym typeface="DM Sans Medium"/>
            </a:endParaRPr>
          </a:p>
          <a:p>
            <a:pPr indent="-342900" lvl="0" marL="457200" rtl="0" algn="l">
              <a:lnSpc>
                <a:spcPct val="115000"/>
              </a:lnSpc>
              <a:spcBef>
                <a:spcPts val="0"/>
              </a:spcBef>
              <a:spcAft>
                <a:spcPts val="0"/>
              </a:spcAft>
              <a:buClr>
                <a:schemeClr val="lt2"/>
              </a:buClr>
              <a:buSzPts val="1800"/>
              <a:buFont typeface="DM Sans"/>
              <a:buChar char="●"/>
            </a:pPr>
            <a:r>
              <a:rPr lang="en-US" sz="1800">
                <a:solidFill>
                  <a:srgbClr val="212121"/>
                </a:solidFill>
                <a:highlight>
                  <a:srgbClr val="FFFFFF"/>
                </a:highlight>
                <a:latin typeface="DM Sans Medium"/>
                <a:ea typeface="DM Sans Medium"/>
                <a:cs typeface="DM Sans Medium"/>
                <a:sym typeface="DM Sans Medium"/>
              </a:rPr>
              <a:t>¿Existe una relación entre el monto mensual que los clientes pagan y la probabilidad de churn?</a:t>
            </a:r>
            <a:endParaRPr sz="1800">
              <a:solidFill>
                <a:srgbClr val="212121"/>
              </a:solidFill>
              <a:highlight>
                <a:srgbClr val="FFFFFF"/>
              </a:highlight>
              <a:latin typeface="DM Sans Medium"/>
              <a:ea typeface="DM Sans Medium"/>
              <a:cs typeface="DM Sans Medium"/>
              <a:sym typeface="DM Sans Medium"/>
            </a:endParaRPr>
          </a:p>
          <a:p>
            <a:pPr indent="-342900" lvl="0" marL="457200" rtl="0" algn="l">
              <a:lnSpc>
                <a:spcPct val="115000"/>
              </a:lnSpc>
              <a:spcBef>
                <a:spcPts val="0"/>
              </a:spcBef>
              <a:spcAft>
                <a:spcPts val="0"/>
              </a:spcAft>
              <a:buClr>
                <a:schemeClr val="lt2"/>
              </a:buClr>
              <a:buSzPts val="1800"/>
              <a:buFont typeface="DM Sans"/>
              <a:buChar char="●"/>
            </a:pPr>
            <a:r>
              <a:rPr lang="en-US" sz="1800">
                <a:solidFill>
                  <a:srgbClr val="212121"/>
                </a:solidFill>
                <a:highlight>
                  <a:srgbClr val="FFFFFF"/>
                </a:highlight>
                <a:latin typeface="DM Sans Medium"/>
                <a:ea typeface="DM Sans Medium"/>
                <a:cs typeface="DM Sans Medium"/>
                <a:sym typeface="DM Sans Medium"/>
              </a:rPr>
              <a:t>¿Qué otros factores, como la edad, el género o la presencia de dependientes, influyen en la retención de clientes?</a:t>
            </a:r>
            <a:endParaRPr sz="1800">
              <a:solidFill>
                <a:srgbClr val="212121"/>
              </a:solidFill>
              <a:highlight>
                <a:srgbClr val="FFFFFF"/>
              </a:highlight>
              <a:latin typeface="DM Sans Medium"/>
              <a:ea typeface="DM Sans Medium"/>
              <a:cs typeface="DM Sans Medium"/>
              <a:sym typeface="DM Sans Medium"/>
            </a:endParaRPr>
          </a:p>
          <a:p>
            <a:pPr indent="0" lvl="0" marL="457200" rtl="0" algn="l">
              <a:spcBef>
                <a:spcPts val="1200"/>
              </a:spcBef>
              <a:spcAft>
                <a:spcPts val="0"/>
              </a:spcAft>
              <a:buNone/>
            </a:pPr>
            <a:r>
              <a:t/>
            </a:r>
            <a:endParaRPr b="1" sz="1800">
              <a:solidFill>
                <a:schemeClr val="dk1"/>
              </a:solidFill>
              <a:latin typeface="Helvetica Neue"/>
              <a:ea typeface="Helvetica Neue"/>
              <a:cs typeface="Helvetica Neue"/>
              <a:sym typeface="Helvetica Neue"/>
            </a:endParaRPr>
          </a:p>
        </p:txBody>
      </p:sp>
      <p:sp>
        <p:nvSpPr>
          <p:cNvPr id="166" name="Google Shape;166;p28"/>
          <p:cNvSpPr txBox="1"/>
          <p:nvPr/>
        </p:nvSpPr>
        <p:spPr>
          <a:xfrm>
            <a:off x="3615300" y="3938875"/>
            <a:ext cx="8270700" cy="17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lt2"/>
                </a:solidFill>
                <a:latin typeface="Oswald Medium"/>
                <a:ea typeface="Oswald Medium"/>
                <a:cs typeface="Oswald Medium"/>
                <a:sym typeface="Oswald Medium"/>
              </a:rPr>
              <a:t>Objetivo</a:t>
            </a:r>
            <a:endParaRPr sz="2200">
              <a:solidFill>
                <a:schemeClr val="lt2"/>
              </a:solidFill>
              <a:latin typeface="Oswald Medium"/>
              <a:ea typeface="Oswald Medium"/>
              <a:cs typeface="Oswald Medium"/>
              <a:sym typeface="Oswald Medium"/>
            </a:endParaRPr>
          </a:p>
          <a:p>
            <a:pPr indent="0" lvl="0" marL="0" rtl="0" algn="just">
              <a:lnSpc>
                <a:spcPct val="115000"/>
              </a:lnSpc>
              <a:spcBef>
                <a:spcPts val="1000"/>
              </a:spcBef>
              <a:spcAft>
                <a:spcPts val="1000"/>
              </a:spcAft>
              <a:buNone/>
            </a:pPr>
            <a:r>
              <a:rPr lang="en-US" sz="1700">
                <a:solidFill>
                  <a:srgbClr val="212121"/>
                </a:solidFill>
                <a:highlight>
                  <a:srgbClr val="FFFFFF"/>
                </a:highlight>
                <a:latin typeface="DM Sans Medium"/>
                <a:ea typeface="DM Sans Medium"/>
                <a:cs typeface="DM Sans Medium"/>
                <a:sym typeface="DM Sans Medium"/>
              </a:rPr>
              <a:t>El objetivo principal es retener a los clientes de la compañía de telecomunicaciones y reducir la tasa de churn (abandono). Se busca comprender qué factores influyen en la decisión de los clientes de quedarse o irse. Para luego poder desarrollar estrategias de retención de clientes basadas en este análisis.</a:t>
            </a:r>
            <a:endParaRPr sz="1700">
              <a:solidFill>
                <a:srgbClr val="212121"/>
              </a:solidFill>
              <a:highlight>
                <a:srgbClr val="FFFFFF"/>
              </a:highlight>
              <a:latin typeface="DM Sans Medium"/>
              <a:ea typeface="DM Sans Medium"/>
              <a:cs typeface="DM Sans Medium"/>
              <a:sym typeface="DM Sans Medium"/>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73" name="Google Shape;173;p29"/>
          <p:cNvSpPr txBox="1"/>
          <p:nvPr/>
        </p:nvSpPr>
        <p:spPr>
          <a:xfrm>
            <a:off x="429592" y="2505670"/>
            <a:ext cx="10857900" cy="14778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6000"/>
              <a:buFont typeface="Arial"/>
              <a:buNone/>
            </a:pPr>
            <a:r>
              <a:rPr lang="en-US" sz="6000"/>
              <a:t>ANÁLISIS</a:t>
            </a:r>
            <a:r>
              <a:rPr b="0" i="0" lang="en-US" sz="6000" u="none" cap="none" strike="noStrike">
                <a:solidFill>
                  <a:srgbClr val="000000"/>
                </a:solidFill>
                <a:latin typeface="Arial"/>
                <a:ea typeface="Arial"/>
                <a:cs typeface="Arial"/>
                <a:sym typeface="Arial"/>
              </a:rPr>
              <a:t> </a:t>
            </a:r>
            <a:endParaRPr/>
          </a:p>
          <a:p>
            <a:pPr indent="0" lvl="0" marL="0" marR="0" rtl="0" algn="ctr">
              <a:lnSpc>
                <a:spcPct val="80000"/>
              </a:lnSpc>
              <a:spcBef>
                <a:spcPts val="0"/>
              </a:spcBef>
              <a:spcAft>
                <a:spcPts val="0"/>
              </a:spcAft>
              <a:buClr>
                <a:srgbClr val="000000"/>
              </a:buClr>
              <a:buSzPts val="6000"/>
              <a:buFont typeface="Arial"/>
              <a:buNone/>
            </a:pPr>
            <a:r>
              <a:rPr b="1" lang="en-US" sz="6000"/>
              <a:t>EXPLORATORIO</a:t>
            </a:r>
            <a:endParaRPr b="1" i="0" sz="6000" u="none" cap="none" strike="noStrike">
              <a:solidFill>
                <a:srgbClr val="000000"/>
              </a:solidFill>
              <a:latin typeface="Arial"/>
              <a:ea typeface="Arial"/>
              <a:cs typeface="Arial"/>
              <a:sym typeface="Arial"/>
            </a:endParaRPr>
          </a:p>
        </p:txBody>
      </p:sp>
      <p:sp>
        <p:nvSpPr>
          <p:cNvPr id="174" name="Google Shape;174;p29"/>
          <p:cNvSpPr/>
          <p:nvPr/>
        </p:nvSpPr>
        <p:spPr>
          <a:xfrm>
            <a:off x="5550" y="2664225"/>
            <a:ext cx="7008300" cy="41937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9"/>
          <p:cNvSpPr/>
          <p:nvPr/>
        </p:nvSpPr>
        <p:spPr>
          <a:xfrm flipH="1">
            <a:off x="3459600" y="2816625"/>
            <a:ext cx="8732400" cy="40413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p:nvPr/>
        </p:nvSpPr>
        <p:spPr>
          <a:xfrm>
            <a:off x="-11125" y="-22250"/>
            <a:ext cx="6140400" cy="68580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212121"/>
              </a:solidFill>
              <a:highlight>
                <a:srgbClr val="FFFFFF"/>
              </a:highlight>
              <a:latin typeface="DM Sans Medium"/>
              <a:ea typeface="DM Sans Medium"/>
              <a:cs typeface="DM Sans Medium"/>
              <a:sym typeface="DM Sans Medium"/>
            </a:endParaRPr>
          </a:p>
        </p:txBody>
      </p:sp>
      <p:sp>
        <p:nvSpPr>
          <p:cNvPr id="182" name="Google Shape;182;p30"/>
          <p:cNvSpPr txBox="1"/>
          <p:nvPr/>
        </p:nvSpPr>
        <p:spPr>
          <a:xfrm>
            <a:off x="1125575" y="1386175"/>
            <a:ext cx="3867000" cy="344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latin typeface="Helvetica Neue"/>
                <a:ea typeface="Helvetica Neue"/>
                <a:cs typeface="Helvetica Neue"/>
                <a:sym typeface="Helvetica Neue"/>
              </a:rPr>
              <a:t>TASA DE </a:t>
            </a:r>
            <a:r>
              <a:rPr b="1" lang="en-US" sz="2800">
                <a:latin typeface="Helvetica Neue"/>
                <a:ea typeface="Helvetica Neue"/>
                <a:cs typeface="Helvetica Neue"/>
                <a:sym typeface="Helvetica Neue"/>
              </a:rPr>
              <a:t>ABANDONO</a:t>
            </a:r>
            <a:endParaRPr b="1" i="0" sz="100" u="none" cap="none" strike="noStrike">
              <a:solidFill>
                <a:srgbClr val="888888"/>
              </a:solidFill>
              <a:latin typeface="Helvetica Neue"/>
              <a:ea typeface="Helvetica Neue"/>
              <a:cs typeface="Helvetica Neue"/>
              <a:sym typeface="Helvetica Neue"/>
            </a:endParaRPr>
          </a:p>
        </p:txBody>
      </p:sp>
      <p:sp>
        <p:nvSpPr>
          <p:cNvPr id="183" name="Google Shape;183;p30"/>
          <p:cNvSpPr txBox="1"/>
          <p:nvPr/>
        </p:nvSpPr>
        <p:spPr>
          <a:xfrm>
            <a:off x="8052212" y="2869579"/>
            <a:ext cx="674559"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47%</a:t>
            </a:r>
            <a:endParaRPr/>
          </a:p>
        </p:txBody>
      </p:sp>
      <p:sp>
        <p:nvSpPr>
          <p:cNvPr id="184" name="Google Shape;184;p30"/>
          <p:cNvSpPr txBox="1"/>
          <p:nvPr/>
        </p:nvSpPr>
        <p:spPr>
          <a:xfrm>
            <a:off x="8052212" y="4126315"/>
            <a:ext cx="674559"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55%</a:t>
            </a:r>
            <a:endParaRPr/>
          </a:p>
        </p:txBody>
      </p:sp>
      <p:sp>
        <p:nvSpPr>
          <p:cNvPr id="185" name="Google Shape;185;p30"/>
          <p:cNvSpPr txBox="1"/>
          <p:nvPr/>
        </p:nvSpPr>
        <p:spPr>
          <a:xfrm>
            <a:off x="8052212" y="5335688"/>
            <a:ext cx="674559"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52%</a:t>
            </a:r>
            <a:endParaRPr/>
          </a:p>
        </p:txBody>
      </p:sp>
      <p:pic>
        <p:nvPicPr>
          <p:cNvPr id="186" name="Google Shape;186;p30"/>
          <p:cNvPicPr preferRelativeResize="0"/>
          <p:nvPr/>
        </p:nvPicPr>
        <p:blipFill>
          <a:blip r:embed="rId3">
            <a:alphaModFix/>
          </a:blip>
          <a:stretch>
            <a:fillRect/>
          </a:stretch>
        </p:blipFill>
        <p:spPr>
          <a:xfrm>
            <a:off x="6516575" y="1386175"/>
            <a:ext cx="5241607" cy="4331899"/>
          </a:xfrm>
          <a:prstGeom prst="rect">
            <a:avLst/>
          </a:prstGeom>
          <a:noFill/>
          <a:ln>
            <a:noFill/>
          </a:ln>
        </p:spPr>
      </p:pic>
      <p:sp>
        <p:nvSpPr>
          <p:cNvPr id="187" name="Google Shape;187;p30"/>
          <p:cNvSpPr txBox="1"/>
          <p:nvPr/>
        </p:nvSpPr>
        <p:spPr>
          <a:xfrm>
            <a:off x="439400" y="2041275"/>
            <a:ext cx="4772100" cy="392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000">
                <a:solidFill>
                  <a:srgbClr val="212121"/>
                </a:solidFill>
                <a:latin typeface="DM Sans Medium"/>
                <a:ea typeface="DM Sans Medium"/>
                <a:cs typeface="DM Sans Medium"/>
                <a:sym typeface="DM Sans Medium"/>
              </a:rPr>
              <a:t>En este gráfico se puede observar que un 26,6% de los clientes de la compañía deciden dar de baja los servicios contratados.</a:t>
            </a:r>
            <a:endParaRPr sz="2000">
              <a:solidFill>
                <a:srgbClr val="212121"/>
              </a:solidFill>
              <a:latin typeface="DM Sans Medium"/>
              <a:ea typeface="DM Sans Medium"/>
              <a:cs typeface="DM Sans Medium"/>
              <a:sym typeface="DM Sans Medium"/>
            </a:endParaRPr>
          </a:p>
          <a:p>
            <a:pPr indent="0" lvl="0" marL="0" rtl="0" algn="just">
              <a:spcBef>
                <a:spcPts val="0"/>
              </a:spcBef>
              <a:spcAft>
                <a:spcPts val="0"/>
              </a:spcAft>
              <a:buNone/>
            </a:pPr>
            <a:r>
              <a:t/>
            </a:r>
            <a:endParaRPr sz="2000">
              <a:solidFill>
                <a:srgbClr val="212121"/>
              </a:solidFill>
              <a:latin typeface="DM Sans Medium"/>
              <a:ea typeface="DM Sans Medium"/>
              <a:cs typeface="DM Sans Medium"/>
              <a:sym typeface="DM Sans Medium"/>
            </a:endParaRPr>
          </a:p>
          <a:p>
            <a:pPr indent="0" lvl="0" marL="0" rtl="0" algn="just">
              <a:spcBef>
                <a:spcPts val="0"/>
              </a:spcBef>
              <a:spcAft>
                <a:spcPts val="0"/>
              </a:spcAft>
              <a:buNone/>
            </a:pPr>
            <a:r>
              <a:rPr lang="en-US" sz="2000">
                <a:solidFill>
                  <a:srgbClr val="212121"/>
                </a:solidFill>
                <a:latin typeface="DM Sans Medium"/>
                <a:ea typeface="DM Sans Medium"/>
                <a:cs typeface="DM Sans Medium"/>
                <a:sym typeface="DM Sans Medium"/>
              </a:rPr>
              <a:t>Esto repercute significativamente en los ingresos de la empresa. </a:t>
            </a:r>
            <a:br>
              <a:rPr lang="en-US" sz="2000">
                <a:solidFill>
                  <a:srgbClr val="212121"/>
                </a:solidFill>
                <a:latin typeface="DM Sans Medium"/>
                <a:ea typeface="DM Sans Medium"/>
                <a:cs typeface="DM Sans Medium"/>
                <a:sym typeface="DM Sans Medium"/>
              </a:rPr>
            </a:br>
            <a:endParaRPr sz="2000">
              <a:solidFill>
                <a:srgbClr val="212121"/>
              </a:solidFill>
              <a:latin typeface="DM Sans Medium"/>
              <a:ea typeface="DM Sans Medium"/>
              <a:cs typeface="DM Sans Medium"/>
              <a:sym typeface="DM Sans Medium"/>
            </a:endParaRPr>
          </a:p>
          <a:p>
            <a:pPr indent="0" lvl="0" marL="0" rtl="0" algn="just">
              <a:spcBef>
                <a:spcPts val="0"/>
              </a:spcBef>
              <a:spcAft>
                <a:spcPts val="0"/>
              </a:spcAft>
              <a:buNone/>
            </a:pPr>
            <a:r>
              <a:rPr lang="en-US" sz="2000">
                <a:solidFill>
                  <a:srgbClr val="212121"/>
                </a:solidFill>
                <a:latin typeface="DM Sans Medium"/>
                <a:ea typeface="DM Sans Medium"/>
                <a:cs typeface="DM Sans Medium"/>
                <a:sym typeface="DM Sans Medium"/>
              </a:rPr>
              <a:t>A continuación se evaluarán diferentes variables que pueden estar relacionadas con esta tasa de abandono (churn).</a:t>
            </a:r>
            <a:endParaRPr sz="2000">
              <a:solidFill>
                <a:srgbClr val="212121"/>
              </a:solidFill>
              <a:latin typeface="DM Sans Medium"/>
              <a:ea typeface="DM Sans Medium"/>
              <a:cs typeface="DM Sans Medium"/>
              <a:sym typeface="DM Sans Medium"/>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11506202" y="6519009"/>
            <a:ext cx="685800" cy="206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94" name="Google Shape;194;p31"/>
          <p:cNvSpPr txBox="1"/>
          <p:nvPr/>
        </p:nvSpPr>
        <p:spPr>
          <a:xfrm>
            <a:off x="8052212" y="2869579"/>
            <a:ext cx="674700" cy="184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47%</a:t>
            </a:r>
            <a:endParaRPr/>
          </a:p>
        </p:txBody>
      </p:sp>
      <p:sp>
        <p:nvSpPr>
          <p:cNvPr id="195" name="Google Shape;195;p31"/>
          <p:cNvSpPr txBox="1"/>
          <p:nvPr/>
        </p:nvSpPr>
        <p:spPr>
          <a:xfrm>
            <a:off x="8052212" y="4126315"/>
            <a:ext cx="674700" cy="184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55%</a:t>
            </a:r>
            <a:endParaRPr/>
          </a:p>
        </p:txBody>
      </p:sp>
      <p:sp>
        <p:nvSpPr>
          <p:cNvPr id="196" name="Google Shape;196;p31"/>
          <p:cNvSpPr txBox="1"/>
          <p:nvPr/>
        </p:nvSpPr>
        <p:spPr>
          <a:xfrm>
            <a:off x="8052212" y="5335688"/>
            <a:ext cx="674700" cy="184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52%</a:t>
            </a:r>
            <a:endParaRPr/>
          </a:p>
        </p:txBody>
      </p:sp>
      <p:sp>
        <p:nvSpPr>
          <p:cNvPr id="197" name="Google Shape;197;p31"/>
          <p:cNvSpPr/>
          <p:nvPr/>
        </p:nvSpPr>
        <p:spPr>
          <a:xfrm>
            <a:off x="7473900" y="0"/>
            <a:ext cx="4718100" cy="694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212121"/>
              </a:solidFill>
              <a:highlight>
                <a:srgbClr val="FFFFFF"/>
              </a:highlight>
              <a:latin typeface="DM Sans Medium"/>
              <a:ea typeface="DM Sans Medium"/>
              <a:cs typeface="DM Sans Medium"/>
              <a:sym typeface="DM Sans Medium"/>
            </a:endParaRPr>
          </a:p>
        </p:txBody>
      </p:sp>
      <p:sp>
        <p:nvSpPr>
          <p:cNvPr id="198" name="Google Shape;198;p31"/>
          <p:cNvSpPr txBox="1"/>
          <p:nvPr/>
        </p:nvSpPr>
        <p:spPr>
          <a:xfrm>
            <a:off x="1124100" y="1107925"/>
            <a:ext cx="4870200" cy="6897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2800"/>
              <a:buFont typeface="Arial"/>
              <a:buNone/>
            </a:pPr>
            <a:r>
              <a:rPr lang="en-US" sz="2800">
                <a:latin typeface="Helvetica Neue"/>
                <a:ea typeface="Helvetica Neue"/>
                <a:cs typeface="Helvetica Neue"/>
                <a:sym typeface="Helvetica Neue"/>
              </a:rPr>
              <a:t>ABANDONO vs</a:t>
            </a:r>
            <a:r>
              <a:rPr lang="en-US" sz="2800">
                <a:latin typeface="Helvetica Neue"/>
                <a:ea typeface="Helvetica Neue"/>
                <a:cs typeface="Helvetica Neue"/>
                <a:sym typeface="Helvetica Neue"/>
              </a:rPr>
              <a:t> </a:t>
            </a:r>
            <a:r>
              <a:rPr b="1" lang="en-US" sz="2800">
                <a:latin typeface="Helvetica Neue"/>
                <a:ea typeface="Helvetica Neue"/>
                <a:cs typeface="Helvetica Neue"/>
                <a:sym typeface="Helvetica Neue"/>
              </a:rPr>
              <a:t>TIPO DE CONTRATO</a:t>
            </a:r>
            <a:endParaRPr b="1" i="0" sz="100" u="none" cap="none" strike="noStrike">
              <a:solidFill>
                <a:srgbClr val="888888"/>
              </a:solidFill>
              <a:latin typeface="Helvetica Neue"/>
              <a:ea typeface="Helvetica Neue"/>
              <a:cs typeface="Helvetica Neue"/>
              <a:sym typeface="Helvetica Neue"/>
            </a:endParaRPr>
          </a:p>
        </p:txBody>
      </p:sp>
      <p:sp>
        <p:nvSpPr>
          <p:cNvPr id="199" name="Google Shape;199;p31"/>
          <p:cNvSpPr txBox="1"/>
          <p:nvPr/>
        </p:nvSpPr>
        <p:spPr>
          <a:xfrm>
            <a:off x="7842650" y="638400"/>
            <a:ext cx="3822300" cy="567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2000">
                <a:solidFill>
                  <a:srgbClr val="212121"/>
                </a:solidFill>
                <a:latin typeface="DM Sans Medium"/>
                <a:ea typeface="DM Sans Medium"/>
                <a:cs typeface="DM Sans Medium"/>
                <a:sym typeface="DM Sans Medium"/>
              </a:rPr>
              <a:t>Los clientes con contratos más duraderos (1 o 2 años) tienden a quedarse en la compañía. </a:t>
            </a:r>
            <a:br>
              <a:rPr lang="en-US" sz="2000">
                <a:solidFill>
                  <a:srgbClr val="212121"/>
                </a:solidFill>
                <a:latin typeface="DM Sans Medium"/>
                <a:ea typeface="DM Sans Medium"/>
                <a:cs typeface="DM Sans Medium"/>
                <a:sym typeface="DM Sans Medium"/>
              </a:rPr>
            </a:br>
            <a:br>
              <a:rPr lang="en-US" sz="2000">
                <a:solidFill>
                  <a:srgbClr val="212121"/>
                </a:solidFill>
                <a:latin typeface="DM Sans Medium"/>
                <a:ea typeface="DM Sans Medium"/>
                <a:cs typeface="DM Sans Medium"/>
                <a:sym typeface="DM Sans Medium"/>
              </a:rPr>
            </a:br>
            <a:r>
              <a:rPr lang="en-US" sz="2000">
                <a:solidFill>
                  <a:srgbClr val="212121"/>
                </a:solidFill>
                <a:latin typeface="DM Sans Medium"/>
                <a:ea typeface="DM Sans Medium"/>
                <a:cs typeface="DM Sans Medium"/>
                <a:sym typeface="DM Sans Medium"/>
              </a:rPr>
              <a:t>Mientras que en aquellos casos donde los contratos son mes a mes la diferencia entre abandonos y permanencia en la compañía disminuye significativamente. </a:t>
            </a:r>
            <a:endParaRPr sz="2000">
              <a:solidFill>
                <a:srgbClr val="212121"/>
              </a:solidFill>
              <a:latin typeface="DM Sans Medium"/>
              <a:ea typeface="DM Sans Medium"/>
              <a:cs typeface="DM Sans Medium"/>
              <a:sym typeface="DM Sans Medium"/>
            </a:endParaRPr>
          </a:p>
          <a:p>
            <a:pPr indent="0" lvl="0" marL="0" marR="0" rtl="0" algn="just">
              <a:lnSpc>
                <a:spcPct val="100000"/>
              </a:lnSpc>
              <a:spcBef>
                <a:spcPts val="0"/>
              </a:spcBef>
              <a:spcAft>
                <a:spcPts val="0"/>
              </a:spcAft>
              <a:buNone/>
            </a:pPr>
            <a:r>
              <a:t/>
            </a:r>
            <a:endParaRPr sz="2000">
              <a:solidFill>
                <a:srgbClr val="212121"/>
              </a:solidFill>
              <a:latin typeface="DM Sans Medium"/>
              <a:ea typeface="DM Sans Medium"/>
              <a:cs typeface="DM Sans Medium"/>
              <a:sym typeface="DM Sans Medium"/>
            </a:endParaRPr>
          </a:p>
          <a:p>
            <a:pPr indent="0" lvl="0" marL="0" marR="0" rtl="0" algn="just">
              <a:lnSpc>
                <a:spcPct val="100000"/>
              </a:lnSpc>
              <a:spcBef>
                <a:spcPts val="0"/>
              </a:spcBef>
              <a:spcAft>
                <a:spcPts val="0"/>
              </a:spcAft>
              <a:buNone/>
            </a:pPr>
            <a:r>
              <a:rPr lang="en-US" sz="2000">
                <a:solidFill>
                  <a:srgbClr val="212121"/>
                </a:solidFill>
                <a:latin typeface="DM Sans SemiBold"/>
                <a:ea typeface="DM Sans SemiBold"/>
                <a:cs typeface="DM Sans SemiBold"/>
                <a:sym typeface="DM Sans SemiBold"/>
              </a:rPr>
              <a:t>Un 40% aproximadamente de los clientes con contratos mes a mes abandonan la compañía.</a:t>
            </a:r>
            <a:endParaRPr sz="2000">
              <a:solidFill>
                <a:srgbClr val="212121"/>
              </a:solidFill>
              <a:latin typeface="DM Sans SemiBold"/>
              <a:ea typeface="DM Sans SemiBold"/>
              <a:cs typeface="DM Sans SemiBold"/>
              <a:sym typeface="DM Sans SemiBold"/>
            </a:endParaRPr>
          </a:p>
        </p:txBody>
      </p:sp>
      <p:pic>
        <p:nvPicPr>
          <p:cNvPr id="200" name="Google Shape;200;p31"/>
          <p:cNvPicPr preferRelativeResize="0"/>
          <p:nvPr/>
        </p:nvPicPr>
        <p:blipFill>
          <a:blip r:embed="rId3">
            <a:alphaModFix/>
          </a:blip>
          <a:stretch>
            <a:fillRect/>
          </a:stretch>
        </p:blipFill>
        <p:spPr>
          <a:xfrm>
            <a:off x="0" y="2576275"/>
            <a:ext cx="7473952" cy="4149114"/>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2"/>
          <p:cNvPicPr preferRelativeResize="0"/>
          <p:nvPr/>
        </p:nvPicPr>
        <p:blipFill>
          <a:blip r:embed="rId3">
            <a:alphaModFix/>
          </a:blip>
          <a:stretch>
            <a:fillRect/>
          </a:stretch>
        </p:blipFill>
        <p:spPr>
          <a:xfrm>
            <a:off x="3986425" y="2127250"/>
            <a:ext cx="7957924" cy="4464051"/>
          </a:xfrm>
          <a:prstGeom prst="rect">
            <a:avLst/>
          </a:prstGeom>
          <a:noFill/>
          <a:ln>
            <a:noFill/>
          </a:ln>
        </p:spPr>
      </p:pic>
      <p:sp>
        <p:nvSpPr>
          <p:cNvPr id="207" name="Google Shape;207;p32"/>
          <p:cNvSpPr/>
          <p:nvPr/>
        </p:nvSpPr>
        <p:spPr>
          <a:xfrm>
            <a:off x="-11125" y="-22250"/>
            <a:ext cx="3732300" cy="68580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212121"/>
              </a:solidFill>
              <a:highlight>
                <a:srgbClr val="FFFFFF"/>
              </a:highlight>
              <a:latin typeface="DM Sans Medium"/>
              <a:ea typeface="DM Sans Medium"/>
              <a:cs typeface="DM Sans Medium"/>
              <a:sym typeface="DM Sans Medium"/>
            </a:endParaRPr>
          </a:p>
        </p:txBody>
      </p:sp>
      <p:sp>
        <p:nvSpPr>
          <p:cNvPr id="208" name="Google Shape;208;p32"/>
          <p:cNvSpPr txBox="1"/>
          <p:nvPr/>
        </p:nvSpPr>
        <p:spPr>
          <a:xfrm>
            <a:off x="4756475" y="967075"/>
            <a:ext cx="6260700" cy="344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latin typeface="Helvetica Neue"/>
                <a:ea typeface="Helvetica Neue"/>
                <a:cs typeface="Helvetica Neue"/>
                <a:sym typeface="Helvetica Neue"/>
              </a:rPr>
              <a:t>ABANDONO vs</a:t>
            </a:r>
            <a:r>
              <a:rPr lang="en-US" sz="2800">
                <a:latin typeface="Helvetica Neue"/>
                <a:ea typeface="Helvetica Neue"/>
                <a:cs typeface="Helvetica Neue"/>
                <a:sym typeface="Helvetica Neue"/>
              </a:rPr>
              <a:t> </a:t>
            </a:r>
            <a:r>
              <a:rPr b="1" lang="en-US" sz="2800">
                <a:latin typeface="Helvetica Neue"/>
                <a:ea typeface="Helvetica Neue"/>
                <a:cs typeface="Helvetica Neue"/>
                <a:sym typeface="Helvetica Neue"/>
              </a:rPr>
              <a:t>MÉTODO DE PAGO</a:t>
            </a:r>
            <a:endParaRPr b="1" i="0" sz="100" u="none" cap="none" strike="noStrike">
              <a:solidFill>
                <a:srgbClr val="888888"/>
              </a:solidFill>
              <a:latin typeface="Helvetica Neue"/>
              <a:ea typeface="Helvetica Neue"/>
              <a:cs typeface="Helvetica Neue"/>
              <a:sym typeface="Helvetica Neue"/>
            </a:endParaRPr>
          </a:p>
        </p:txBody>
      </p:sp>
      <p:sp>
        <p:nvSpPr>
          <p:cNvPr id="209" name="Google Shape;209;p32"/>
          <p:cNvSpPr txBox="1"/>
          <p:nvPr/>
        </p:nvSpPr>
        <p:spPr>
          <a:xfrm>
            <a:off x="320676" y="967075"/>
            <a:ext cx="3068700" cy="545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000">
                <a:solidFill>
                  <a:srgbClr val="212121"/>
                </a:solidFill>
                <a:latin typeface="DM Sans Medium"/>
                <a:ea typeface="DM Sans Medium"/>
                <a:cs typeface="DM Sans Medium"/>
                <a:sym typeface="DM Sans Medium"/>
              </a:rPr>
              <a:t>En este gráfico se puede observar que los clientes que tienen mayor tendencia a dar de baja los servicios</a:t>
            </a:r>
            <a:r>
              <a:rPr lang="en-US" sz="2000">
                <a:solidFill>
                  <a:srgbClr val="212121"/>
                </a:solidFill>
                <a:latin typeface="DM Sans Medium"/>
                <a:ea typeface="DM Sans Medium"/>
                <a:cs typeface="DM Sans Medium"/>
                <a:sym typeface="DM Sans Medium"/>
              </a:rPr>
              <a:t> son aquellos que pagan a través de cheques electrónicos. </a:t>
            </a:r>
            <a:endParaRPr sz="2000">
              <a:solidFill>
                <a:srgbClr val="212121"/>
              </a:solidFill>
              <a:latin typeface="DM Sans Medium"/>
              <a:ea typeface="DM Sans Medium"/>
              <a:cs typeface="DM Sans Medium"/>
              <a:sym typeface="DM Sans Medium"/>
            </a:endParaRPr>
          </a:p>
          <a:p>
            <a:pPr indent="0" lvl="0" marL="0" rtl="0" algn="just">
              <a:spcBef>
                <a:spcPts val="0"/>
              </a:spcBef>
              <a:spcAft>
                <a:spcPts val="0"/>
              </a:spcAft>
              <a:buNone/>
            </a:pPr>
            <a:r>
              <a:t/>
            </a:r>
            <a:endParaRPr sz="2000">
              <a:solidFill>
                <a:srgbClr val="212121"/>
              </a:solidFill>
              <a:latin typeface="DM Sans Medium"/>
              <a:ea typeface="DM Sans Medium"/>
              <a:cs typeface="DM Sans Medium"/>
              <a:sym typeface="DM Sans Medium"/>
            </a:endParaRPr>
          </a:p>
          <a:p>
            <a:pPr indent="0" lvl="0" marL="0" rtl="0" algn="just">
              <a:spcBef>
                <a:spcPts val="0"/>
              </a:spcBef>
              <a:spcAft>
                <a:spcPts val="0"/>
              </a:spcAft>
              <a:buNone/>
            </a:pPr>
            <a:r>
              <a:rPr lang="en-US" sz="2000">
                <a:solidFill>
                  <a:srgbClr val="212121"/>
                </a:solidFill>
                <a:latin typeface="DM Sans Medium"/>
                <a:ea typeface="DM Sans Medium"/>
                <a:cs typeface="DM Sans Medium"/>
                <a:sym typeface="DM Sans Medium"/>
              </a:rPr>
              <a:t>Los otros métodos de pago se comportan de manera muy similar entre ellos.</a:t>
            </a:r>
            <a:endParaRPr sz="2000">
              <a:solidFill>
                <a:srgbClr val="212121"/>
              </a:solidFill>
              <a:latin typeface="DM Sans Medium"/>
              <a:ea typeface="DM Sans Medium"/>
              <a:cs typeface="DM Sans Medium"/>
              <a:sym typeface="DM Sans Medium"/>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p:nvPr/>
        </p:nvSpPr>
        <p:spPr>
          <a:xfrm>
            <a:off x="-11125" y="-22250"/>
            <a:ext cx="3732300" cy="68580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212121"/>
              </a:solidFill>
              <a:highlight>
                <a:srgbClr val="FFFFFF"/>
              </a:highlight>
              <a:latin typeface="DM Sans Medium"/>
              <a:ea typeface="DM Sans Medium"/>
              <a:cs typeface="DM Sans Medium"/>
              <a:sym typeface="DM Sans Medium"/>
            </a:endParaRPr>
          </a:p>
        </p:txBody>
      </p:sp>
      <p:sp>
        <p:nvSpPr>
          <p:cNvPr id="216" name="Google Shape;216;p33"/>
          <p:cNvSpPr txBox="1"/>
          <p:nvPr/>
        </p:nvSpPr>
        <p:spPr>
          <a:xfrm>
            <a:off x="4756475" y="967075"/>
            <a:ext cx="6699000" cy="344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latin typeface="Helvetica Neue"/>
                <a:ea typeface="Helvetica Neue"/>
                <a:cs typeface="Helvetica Neue"/>
                <a:sym typeface="Helvetica Neue"/>
              </a:rPr>
              <a:t>ABANDONO vs </a:t>
            </a:r>
            <a:r>
              <a:rPr b="1" lang="en-US" sz="2800">
                <a:latin typeface="Helvetica Neue"/>
                <a:ea typeface="Helvetica Neue"/>
                <a:cs typeface="Helvetica Neue"/>
                <a:sym typeface="Helvetica Neue"/>
              </a:rPr>
              <a:t>CARGOS MENSUALES</a:t>
            </a:r>
            <a:endParaRPr b="1" i="0" sz="100" u="none" cap="none" strike="noStrike">
              <a:solidFill>
                <a:srgbClr val="888888"/>
              </a:solidFill>
              <a:latin typeface="Helvetica Neue"/>
              <a:ea typeface="Helvetica Neue"/>
              <a:cs typeface="Helvetica Neue"/>
              <a:sym typeface="Helvetica Neue"/>
            </a:endParaRPr>
          </a:p>
        </p:txBody>
      </p:sp>
      <p:sp>
        <p:nvSpPr>
          <p:cNvPr id="217" name="Google Shape;217;p33"/>
          <p:cNvSpPr txBox="1"/>
          <p:nvPr/>
        </p:nvSpPr>
        <p:spPr>
          <a:xfrm>
            <a:off x="320676" y="967075"/>
            <a:ext cx="3068700" cy="545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000">
                <a:solidFill>
                  <a:srgbClr val="212121"/>
                </a:solidFill>
                <a:latin typeface="DM Sans Medium"/>
                <a:ea typeface="DM Sans Medium"/>
                <a:cs typeface="DM Sans Medium"/>
                <a:sym typeface="DM Sans Medium"/>
              </a:rPr>
              <a:t>A través de un Boxplot se pudo representar la relación que hay entre abandono y cargos mensuales abonados por los clientes. </a:t>
            </a:r>
            <a:br>
              <a:rPr lang="en-US" sz="2000">
                <a:solidFill>
                  <a:srgbClr val="212121"/>
                </a:solidFill>
                <a:latin typeface="DM Sans Medium"/>
                <a:ea typeface="DM Sans Medium"/>
                <a:cs typeface="DM Sans Medium"/>
                <a:sym typeface="DM Sans Medium"/>
              </a:rPr>
            </a:br>
            <a:br>
              <a:rPr lang="en-US" sz="2000">
                <a:solidFill>
                  <a:srgbClr val="212121"/>
                </a:solidFill>
                <a:latin typeface="DM Sans Medium"/>
                <a:ea typeface="DM Sans Medium"/>
                <a:cs typeface="DM Sans Medium"/>
                <a:sym typeface="DM Sans Medium"/>
              </a:rPr>
            </a:br>
            <a:r>
              <a:rPr lang="en-US" sz="2000">
                <a:solidFill>
                  <a:srgbClr val="212121"/>
                </a:solidFill>
                <a:latin typeface="DM Sans Medium"/>
                <a:ea typeface="DM Sans Medium"/>
                <a:cs typeface="DM Sans Medium"/>
                <a:sym typeface="DM Sans Medium"/>
              </a:rPr>
              <a:t>Se observa que los clientes con facturas </a:t>
            </a:r>
            <a:r>
              <a:rPr lang="en-US" sz="2000">
                <a:solidFill>
                  <a:srgbClr val="212121"/>
                </a:solidFill>
                <a:latin typeface="DM Sans Medium"/>
                <a:ea typeface="DM Sans Medium"/>
                <a:cs typeface="DM Sans Medium"/>
                <a:sym typeface="DM Sans Medium"/>
              </a:rPr>
              <a:t>mensuales</a:t>
            </a:r>
            <a:r>
              <a:rPr lang="en-US" sz="2000">
                <a:solidFill>
                  <a:srgbClr val="212121"/>
                </a:solidFill>
                <a:latin typeface="DM Sans Medium"/>
                <a:ea typeface="DM Sans Medium"/>
                <a:cs typeface="DM Sans Medium"/>
                <a:sym typeface="DM Sans Medium"/>
              </a:rPr>
              <a:t> más altas son los que abandonan a la compañía con mayor frecuencia.</a:t>
            </a:r>
            <a:endParaRPr sz="2000">
              <a:solidFill>
                <a:srgbClr val="212121"/>
              </a:solidFill>
              <a:latin typeface="DM Sans Medium"/>
              <a:ea typeface="DM Sans Medium"/>
              <a:cs typeface="DM Sans Medium"/>
              <a:sym typeface="DM Sans Medium"/>
            </a:endParaRPr>
          </a:p>
        </p:txBody>
      </p:sp>
      <p:pic>
        <p:nvPicPr>
          <p:cNvPr id="218" name="Google Shape;218;p33"/>
          <p:cNvPicPr preferRelativeResize="0"/>
          <p:nvPr/>
        </p:nvPicPr>
        <p:blipFill>
          <a:blip r:embed="rId3">
            <a:alphaModFix/>
          </a:blip>
          <a:stretch>
            <a:fillRect/>
          </a:stretch>
        </p:blipFill>
        <p:spPr>
          <a:xfrm>
            <a:off x="3803800" y="1722100"/>
            <a:ext cx="8166025" cy="4703177"/>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