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53551-D933-4833-92BA-D651FBE71037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145F9-DFDA-4E0E-B292-C840C0EA72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84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145F9-DFDA-4E0E-B292-C840C0EA72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7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145F9-DFDA-4E0E-B292-C840C0EA72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0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A7CB-C0D6-4B91-8199-4BBA088B2D29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CFCA-EE23-4BBC-B549-23BBE954D4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F5CE-52B9-4AAC-9C41-52F25607A65F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CFCA-EE23-4BBC-B549-23BBE954D4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4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2946-713F-439E-9526-4A5A71BEE865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CFCA-EE23-4BBC-B549-23BBE954D4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7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CB0FA-976A-4980-935D-6DA8B061160A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CFCA-EE23-4BBC-B549-23BBE954D4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2438-CB17-4978-BC6D-101A8FEA38A1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CFCA-EE23-4BBC-B549-23BBE954D4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1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0DE6-AA16-4660-8D1F-C3500A938949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CFCA-EE23-4BBC-B549-23BBE954D4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7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A3DF-23AA-479A-93CB-8978A373D35C}" type="datetime1">
              <a:rPr lang="en-US" smtClean="0"/>
              <a:t>11/16/2018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CFCA-EE23-4BBC-B549-23BBE954D4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2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0BAA-A36E-4441-9984-73A179B95C24}" type="datetime1">
              <a:rPr lang="en-US" smtClean="0"/>
              <a:t>11/16/2018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CFCA-EE23-4BBC-B549-23BBE954D4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6806-43F5-4B81-B41B-9079F53FD25A}" type="datetime1">
              <a:rPr lang="en-US" smtClean="0"/>
              <a:t>11/16/2018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CFCA-EE23-4BBC-B549-23BBE954D4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3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DE59-1CF1-4414-BD64-7ABA4A8452FE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CFCA-EE23-4BBC-B549-23BBE954D4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5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0415-27B7-4094-8666-1B1FB5AEDCD9}" type="datetime1">
              <a:rPr lang="en-US" smtClean="0"/>
              <a:t>11/16/2018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FCFCA-EE23-4BBC-B549-23BBE954D4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8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F25E0-B10B-4D52-8DBE-B25801E43983}" type="datetime1">
              <a:rPr lang="en-US" smtClean="0"/>
              <a:t>11/16/2018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Numerical Modeling 2 - Exc. - Svenja Kohnemann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FCFCA-EE23-4BBC-B549-23BBE954D4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3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hzg.de/ms/clm-community/076277/index.php.en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26" y="91680"/>
            <a:ext cx="3398815" cy="386431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54853"/>
            <a:ext cx="4920564" cy="2613253"/>
          </a:xfrm>
          <a:prstGeom prst="rect">
            <a:avLst/>
          </a:prstGeom>
        </p:spPr>
      </p:pic>
      <p:pic>
        <p:nvPicPr>
          <p:cNvPr id="6" name="Grafik 5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3954" y="2178450"/>
            <a:ext cx="4789560" cy="3258537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H="1" flipV="1">
            <a:off x="4683954" y="2792627"/>
            <a:ext cx="1963981" cy="42013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>
            <a:off x="4683955" y="5089160"/>
            <a:ext cx="236609" cy="347827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1161" y="241282"/>
            <a:ext cx="3261131" cy="3714717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>
          <a:xfrm flipV="1">
            <a:off x="7982465" y="4054853"/>
            <a:ext cx="263611" cy="56657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</a:t>
            </a:r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2944" y="6223865"/>
            <a:ext cx="2609056" cy="6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4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708454" y="543698"/>
            <a:ext cx="10079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klima</a:t>
            </a:r>
            <a:r>
              <a:rPr lang="en-US" dirty="0" smtClean="0"/>
              <a:t>/home/</a:t>
            </a:r>
            <a:r>
              <a:rPr lang="en-US" dirty="0" err="1" smtClean="0"/>
              <a:t>kohnemann</a:t>
            </a:r>
            <a:r>
              <a:rPr lang="en-US" dirty="0" smtClean="0"/>
              <a:t>/nmm2/WS201819/cclm-sp_2.7/</a:t>
            </a:r>
            <a:r>
              <a:rPr lang="en-US" dirty="0" err="1" smtClean="0"/>
              <a:t>step_by_step</a:t>
            </a:r>
            <a:r>
              <a:rPr lang="en-US" dirty="0" smtClean="0"/>
              <a:t>/</a:t>
            </a:r>
            <a:r>
              <a:rPr lang="en-US" dirty="0" err="1" smtClean="0"/>
              <a:t>gcm_to_cclm</a:t>
            </a:r>
            <a:r>
              <a:rPr lang="en-US" dirty="0" smtClean="0"/>
              <a:t>/data/</a:t>
            </a:r>
            <a:r>
              <a:rPr lang="en-US" dirty="0" err="1" smtClean="0"/>
              <a:t>cclm_output</a:t>
            </a:r>
            <a:endParaRPr lang="en-US" dirty="0" smtClean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395416" y="847193"/>
            <a:ext cx="6096000" cy="58258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53813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out02: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RUNOFF_S	surface runoff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RUNOFF_G	subsurface runoff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H_SNOW		thickness of snow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CLCM		medium cloud cover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CLCL		low cloud cover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CLCH		high cloud cover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AVMFL_S		averaged northward stress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AUMFL_S		averaged eastward stress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AEVAP_S		surface evaporation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RELHUM_2M	2m relative humidity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V_10M		V-component of 10m wind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U_10M		U-component of 10m wind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T_2M		2m temperature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QV_2M		2m specific humidity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		surface pressure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PMSL		mean sea level pressure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DURSUN		duration of sunshine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CLCT		total cloud cover</a:t>
            </a:r>
          </a:p>
        </p:txBody>
      </p:sp>
      <p:sp>
        <p:nvSpPr>
          <p:cNvPr id="4" name="Rechteck 3"/>
          <p:cNvSpPr/>
          <p:nvPr/>
        </p:nvSpPr>
        <p:spPr>
          <a:xfrm>
            <a:off x="5848865" y="1492088"/>
            <a:ext cx="6096000" cy="48341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ATHB_T		averaged TOA outgoing longwave radiation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ATHB_S		averaged surface net downward longwave 		radiation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ASOB_S		averaged surface net downward shortwave 		radiation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ASOB_T		averaged TOA net downward shortwave 		radiation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ASHFL_S		averaged surface sensible heat flux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ALHFL_S		averaged surface latent heat flux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ALB_RAD		surface albedo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TOT_PREC	total precipitation amount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SNOW_GSP	large scale snowfall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RAIN_GSP	large scale rainfall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SNOW_CON	convective snowfall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RAIN_CON	convective rainfall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</a:t>
            </a:r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700" y="6278358"/>
            <a:ext cx="2075300" cy="57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3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708454" y="543698"/>
            <a:ext cx="10079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klima</a:t>
            </a:r>
            <a:r>
              <a:rPr lang="en-US" dirty="0" smtClean="0"/>
              <a:t>/home/</a:t>
            </a:r>
            <a:r>
              <a:rPr lang="en-US" dirty="0" err="1" smtClean="0"/>
              <a:t>kohnemann</a:t>
            </a:r>
            <a:r>
              <a:rPr lang="en-US" dirty="0" smtClean="0"/>
              <a:t>/nmm2/WS201819/cclm-sp_2.7/</a:t>
            </a:r>
            <a:r>
              <a:rPr lang="en-US" dirty="0" err="1" smtClean="0"/>
              <a:t>step_by_step</a:t>
            </a:r>
            <a:r>
              <a:rPr lang="en-US" dirty="0" smtClean="0"/>
              <a:t>/</a:t>
            </a:r>
            <a:r>
              <a:rPr lang="en-US" dirty="0" err="1" smtClean="0"/>
              <a:t>gcm_to_cclm</a:t>
            </a:r>
            <a:r>
              <a:rPr lang="en-US" dirty="0" smtClean="0"/>
              <a:t>/data/</a:t>
            </a:r>
            <a:r>
              <a:rPr lang="en-US" dirty="0" err="1" smtClean="0"/>
              <a:t>cclm_output</a:t>
            </a:r>
            <a:endParaRPr lang="en-US" dirty="0" smtClean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601362" y="1173920"/>
            <a:ext cx="6096000" cy="22694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53813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out03 (300,400,500,800,850hPa):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RELHUM	relative humidity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		V-component of wind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		U-component of wind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		temperature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QV		specific humidity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		geopotential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</a:t>
            </a:r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700" y="6278358"/>
            <a:ext cx="2075300" cy="57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659027" y="380400"/>
            <a:ext cx="6096000" cy="46375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53813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Vertical coordinate: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k      Z(k)        P0(k)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1  22700.0000     40.2617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2  20800.0000     53.9582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3  19100.0000     69.9812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4  17550.0000     88.5358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5  16150.0000    109.2943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6  14900.0000    131.6959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7  13800.0000    154.9601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8  12785.0000    179.8255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9  11875.0000    205.2591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10  11020.0000    232.1785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11  10205.0000    260.8520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12   9440.0000    290.6994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13   8710.0000    322.0619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14   8015.0000    354.7448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15   7355.0000    388.5191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16   6725.0000    423.4133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17   6130.0000    458.8960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18   5565.0000    494.9887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19   5035.0000    531.0771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20   4530.0000    567.5646</a:t>
            </a:r>
          </a:p>
        </p:txBody>
      </p:sp>
      <p:sp>
        <p:nvSpPr>
          <p:cNvPr id="4" name="Rechteck 3"/>
          <p:cNvSpPr/>
          <p:nvPr/>
        </p:nvSpPr>
        <p:spPr>
          <a:xfrm>
            <a:off x="3155092" y="784357"/>
            <a:ext cx="6096000" cy="42335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21   4060.0000    603.4411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22   3615.0000    639.1762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23   3200.0000    674.1020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24   2815.0000    707.9242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25   2455.0000    740.8198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26   2125.0000    772.0769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27   1820.0000    801.9229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28   1545.0000    829.6353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29   1295.0000    855.4984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30   1070.0000    879.3281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31    870.0000    900.9547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32    695.0000    920.2247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33    542.0000    937.3394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34    412.0000    952.0786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35    303.0000    964.5774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36    214.0000    974.8783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37    143.0000    983.1576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38     89.0000    989.4914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39     49.0000    994.2036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40     20.0000    997.6309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41      0.0000   1000.0000</a:t>
            </a:r>
            <a:endParaRPr lang="en-US" sz="12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</a:t>
            </a:r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700" y="6278358"/>
            <a:ext cx="2075300" cy="57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0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829" y="1999349"/>
            <a:ext cx="7099084" cy="233375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787611" y="609770"/>
            <a:ext cx="8311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nmm2/WS201819/cclm-sp_2.7/</a:t>
            </a:r>
            <a:r>
              <a:rPr lang="en-US" dirty="0" err="1" smtClean="0"/>
              <a:t>step_by_step</a:t>
            </a:r>
            <a:r>
              <a:rPr lang="en-US" dirty="0" smtClean="0"/>
              <a:t>/</a:t>
            </a:r>
            <a:r>
              <a:rPr lang="en-US" dirty="0" err="1" smtClean="0"/>
              <a:t>gcm_to_cclm</a:t>
            </a:r>
            <a:r>
              <a:rPr lang="en-US" dirty="0" smtClean="0"/>
              <a:t>/</a:t>
            </a:r>
            <a:r>
              <a:rPr lang="en-US" dirty="0" err="1" smtClean="0"/>
              <a:t>log_cclm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2539829" y="4736757"/>
            <a:ext cx="16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 Stationsdaten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</a:t>
            </a:r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944" y="6223865"/>
            <a:ext cx="2609056" cy="6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3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0" y="65903"/>
            <a:ext cx="992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Das aktuelle numerische Wettervorhersage- und Notfallsystem des Deutschen Wetterdienst</a:t>
            </a:r>
            <a:endParaRPr lang="en-US" sz="20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1721708" y="955589"/>
            <a:ext cx="10259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Modellkette mit sukzessiv höherer Auflösung: numerischer Aufwand wächst mit Anzahl der Gitterpunkte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Der schnellste Hochleistungsrechner ist zu eingeschränkt um weltweit mit hoher Auflösung zu rechnen (!)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9" y="2091496"/>
            <a:ext cx="4377639" cy="4635581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033319" y="2421924"/>
            <a:ext cx="63505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Modellkette:</a:t>
            </a:r>
          </a:p>
          <a:p>
            <a:pPr marL="342900" indent="-342900">
              <a:buAutoNum type="arabicParenR"/>
            </a:pPr>
            <a:r>
              <a:rPr lang="de-DE" dirty="0" smtClean="0"/>
              <a:t>Globalmodell ICON: weltweit mit Maschenweite von 13km auf 90 Schichten in der Vertikalen</a:t>
            </a:r>
            <a:r>
              <a:rPr lang="de-DE" dirty="0"/>
              <a:t> </a:t>
            </a:r>
            <a:r>
              <a:rPr lang="de-DE" dirty="0" smtClean="0"/>
              <a:t>(265 Mio. Gitterpunkte).</a:t>
            </a:r>
          </a:p>
          <a:p>
            <a:pPr marL="342900" indent="-342900">
              <a:buAutoNum type="arabicParenR"/>
            </a:pPr>
            <a:r>
              <a:rPr lang="de-DE" dirty="0" smtClean="0"/>
              <a:t>ICON-EU: Europa mit Maschenweite von 6.5km auf 60 Schichten (39,5 Mio. Gitterpunkten)</a:t>
            </a:r>
          </a:p>
          <a:p>
            <a:pPr marL="342900" indent="-342900">
              <a:buAutoNum type="arabicParenR"/>
            </a:pPr>
            <a:r>
              <a:rPr lang="de-DE" dirty="0" smtClean="0"/>
              <a:t>COSMO-D2: Regionalmodell für Deutschland mit Maschenweite von 2.2km und 65 Schichten (30Mio. Gitterpunkte)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955332" y="3303373"/>
            <a:ext cx="6730314" cy="1368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425" y="6000750"/>
            <a:ext cx="2695575" cy="857250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2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691" y="728789"/>
            <a:ext cx="8554136" cy="4650519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</a:t>
            </a:r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944" y="6223865"/>
            <a:ext cx="2609056" cy="6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568411" y="700216"/>
            <a:ext cx="6076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COSMO </a:t>
            </a:r>
            <a:r>
              <a:rPr lang="de-DE" dirty="0" err="1" smtClean="0"/>
              <a:t>needs</a:t>
            </a:r>
            <a:r>
              <a:rPr lang="de-DE" dirty="0" smtClean="0"/>
              <a:t> a NAMELIST-input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specify</a:t>
            </a:r>
            <a:r>
              <a:rPr lang="de-DE" dirty="0" smtClean="0"/>
              <a:t> </a:t>
            </a: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endParaRPr lang="de-DE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Splitted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endParaRPr lang="de-DE" dirty="0"/>
          </a:p>
          <a:p>
            <a:pPr lvl="2"/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156" y="1413562"/>
            <a:ext cx="7007698" cy="5558288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</a:t>
            </a:r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2944" y="6223865"/>
            <a:ext cx="2609056" cy="6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85759" y="255373"/>
            <a:ext cx="64077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de-DE" dirty="0" smtClean="0"/>
              <a:t>Setup: </a:t>
            </a:r>
            <a:r>
              <a:rPr lang="de-DE" dirty="0" err="1" smtClean="0"/>
              <a:t>LMGrid</a:t>
            </a:r>
            <a:r>
              <a:rPr lang="de-DE" dirty="0" smtClean="0"/>
              <a:t> – Model Domain </a:t>
            </a:r>
            <a:r>
              <a:rPr lang="de-DE" dirty="0" err="1" smtClean="0"/>
              <a:t>and</a:t>
            </a:r>
            <a:r>
              <a:rPr lang="de-DE" dirty="0" smtClean="0"/>
              <a:t> Reference Atmosphere</a:t>
            </a:r>
          </a:p>
          <a:p>
            <a:pPr marL="342900" indent="-342900">
              <a:buAutoNum type="arabicParenR"/>
            </a:pPr>
            <a:endParaRPr lang="de-DE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Lat-lon</a:t>
            </a:r>
            <a:r>
              <a:rPr lang="de-DE" dirty="0" smtClean="0"/>
              <a:t> </a:t>
            </a:r>
            <a:r>
              <a:rPr lang="de-DE" dirty="0" err="1" smtClean="0"/>
              <a:t>coordinates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pole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rotated</a:t>
            </a:r>
            <a:r>
              <a:rPr lang="de-DE" dirty="0" smtClean="0"/>
              <a:t> </a:t>
            </a:r>
            <a:r>
              <a:rPr lang="de-DE" dirty="0" err="1" smtClean="0"/>
              <a:t>grid</a:t>
            </a:r>
            <a:endParaRPr lang="de-DE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 smtClean="0"/>
              <a:t>Position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rotated</a:t>
            </a:r>
            <a:r>
              <a:rPr lang="de-DE" dirty="0" smtClean="0"/>
              <a:t> </a:t>
            </a:r>
            <a:r>
              <a:rPr lang="de-DE" dirty="0" err="1" smtClean="0"/>
              <a:t>grid</a:t>
            </a:r>
            <a:endParaRPr lang="de-DE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resolution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grid</a:t>
            </a:r>
            <a:endParaRPr lang="de-DE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parameteres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reference</a:t>
            </a:r>
            <a:r>
              <a:rPr lang="de-DE" dirty="0" smtClean="0"/>
              <a:t> </a:t>
            </a:r>
            <a:r>
              <a:rPr lang="de-DE" dirty="0" err="1" smtClean="0"/>
              <a:t>atmosphere</a:t>
            </a:r>
            <a:endParaRPr lang="de-DE" dirty="0"/>
          </a:p>
          <a:p>
            <a:pPr lvl="2"/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009" y="1050848"/>
            <a:ext cx="5576529" cy="5093945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</a:t>
            </a:r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944" y="6223865"/>
            <a:ext cx="2609056" cy="6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53082" y="255373"/>
            <a:ext cx="72675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de-DE" dirty="0" smtClean="0"/>
              <a:t>Setup: RUNCTL – Parameters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Model Run</a:t>
            </a:r>
          </a:p>
          <a:p>
            <a:pPr marL="342900" indent="-342900">
              <a:buAutoNum type="arabicParenR"/>
            </a:pPr>
            <a:endParaRPr lang="de-DE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Initial time, forecast range, time step and calendar used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Basic control parameters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Parameters related to artificial initial and boundary conditions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Parameters for parallel and sequential executions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Parameters for diagnostic min/max model output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Parameters for debug purposes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07" y="2728912"/>
            <a:ext cx="4914900" cy="383857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328" y="2728912"/>
            <a:ext cx="3879120" cy="385661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908" y="121122"/>
            <a:ext cx="3155092" cy="2513378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</a:t>
            </a:r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2944" y="6223865"/>
            <a:ext cx="2609056" cy="6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53082" y="255373"/>
            <a:ext cx="11611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Setup: TUNING – Parameters for tuning dynamics and physics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Intendent to use mainly by experts!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parameters can be used the behavior of the model to special regions, applications and resolutions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79" y="1951595"/>
            <a:ext cx="5010150" cy="895350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</a:t>
            </a:r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944" y="6223865"/>
            <a:ext cx="2609056" cy="6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8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53082" y="255373"/>
            <a:ext cx="55702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7)	Input/Output: IOCTL – Controlling the GRIB I/O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Basic control parameters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Writing (and reading) Restart Files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Additional specifications for </a:t>
            </a:r>
            <a:r>
              <a:rPr lang="en-US" dirty="0" err="1" smtClean="0"/>
              <a:t>NetCDF</a:t>
            </a:r>
            <a:r>
              <a:rPr lang="en-US" dirty="0" smtClean="0"/>
              <a:t>-IO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Reading and writing „Ready-Files“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Controlling soil moisture analysis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9669" y="2582561"/>
            <a:ext cx="70619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7)GRIBIN – Controlling the </a:t>
            </a:r>
            <a:r>
              <a:rPr lang="en-US" dirty="0" err="1" smtClean="0"/>
              <a:t>Grib</a:t>
            </a:r>
            <a:r>
              <a:rPr lang="en-US" dirty="0" smtClean="0"/>
              <a:t> Input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Control parameters for initial data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Control parameters for boundary data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Additional parameters for continuous data assimilation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29" y="4166544"/>
            <a:ext cx="5019675" cy="6667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48" y="4939948"/>
            <a:ext cx="5114925" cy="8382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53" y="5778148"/>
            <a:ext cx="4991100" cy="2286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969209" y="2468594"/>
            <a:ext cx="508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7)	GRIBOUT – Controlling the </a:t>
            </a:r>
            <a:r>
              <a:rPr lang="en-US" dirty="0" err="1" smtClean="0"/>
              <a:t>Grib</a:t>
            </a:r>
            <a:r>
              <a:rPr lang="en-US" dirty="0" smtClean="0"/>
              <a:t> Input</a:t>
            </a:r>
          </a:p>
          <a:p>
            <a:pPr marL="342900" indent="-342900">
              <a:buAutoNum type="arabicParenR"/>
            </a:pPr>
            <a:endParaRPr lang="en-US" dirty="0" smtClean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736" y="2995529"/>
            <a:ext cx="4933950" cy="466725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</a:t>
            </a:r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2944" y="6223865"/>
            <a:ext cx="2609056" cy="6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3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82379" y="177114"/>
            <a:ext cx="67688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	DYNCTL – Parameters for the Adiabatic Model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Main switches for the time integration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Parameters for the semi-implicit time-integration scheme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Parameters for RUNGE-</a:t>
            </a:r>
            <a:r>
              <a:rPr lang="en-US" dirty="0" err="1" smtClean="0"/>
              <a:t>Kutta</a:t>
            </a:r>
            <a:r>
              <a:rPr lang="en-US" dirty="0" smtClean="0"/>
              <a:t> Scheme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Parameters for the lateral boundary conditions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Horizontal diffusion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Lower and upper boundary conditions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Additional numerical filters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Spectral nudging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002164" y="177114"/>
            <a:ext cx="46855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 startAt="3"/>
            </a:pPr>
            <a:r>
              <a:rPr lang="en-US" dirty="0" smtClean="0"/>
              <a:t>PHYCTL – Parameters for the </a:t>
            </a:r>
            <a:r>
              <a:rPr lang="en-US" dirty="0" err="1" smtClean="0"/>
              <a:t>Diabatic</a:t>
            </a:r>
            <a:r>
              <a:rPr lang="en-US" dirty="0" smtClean="0"/>
              <a:t> Model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Grid-Scale Precipitation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Radiation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Moist Convection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Vertical turbulent diffusion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Surface layer fluxes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Soil processes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Sub grid scale orography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25395" y="3805882"/>
            <a:ext cx="7111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 startAt="4"/>
            </a:pPr>
            <a:r>
              <a:rPr lang="en-US" dirty="0" smtClean="0"/>
              <a:t>DIACTL – Parameters for Diagnostic Output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Grid point output in a specific form (</a:t>
            </a:r>
            <a:r>
              <a:rPr lang="en-US" dirty="0" err="1" smtClean="0"/>
              <a:t>meteographs</a:t>
            </a:r>
            <a:r>
              <a:rPr lang="en-US" dirty="0" smtClean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Control Output for a quick-look monitoring of the model run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118" y="2565022"/>
            <a:ext cx="4743450" cy="1438275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325395" y="4960930"/>
            <a:ext cx="4860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6) INICTL – Parameters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Model </a:t>
            </a:r>
            <a:r>
              <a:rPr lang="de-DE" dirty="0" err="1" smtClean="0"/>
              <a:t>Initialization</a:t>
            </a:r>
            <a:endParaRPr lang="en-US" dirty="0" smtClean="0"/>
          </a:p>
        </p:txBody>
      </p:sp>
      <p:sp>
        <p:nvSpPr>
          <p:cNvPr id="15" name="Textfeld 14"/>
          <p:cNvSpPr txBox="1"/>
          <p:nvPr/>
        </p:nvSpPr>
        <p:spPr>
          <a:xfrm>
            <a:off x="325395" y="5726490"/>
            <a:ext cx="4729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5) NUDGING – </a:t>
            </a:r>
            <a:r>
              <a:rPr lang="de-DE" dirty="0" err="1" smtClean="0"/>
              <a:t>Controllong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Data Assimilation</a:t>
            </a:r>
          </a:p>
          <a:p>
            <a:endParaRPr lang="en-US" dirty="0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</a:t>
            </a:r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944" y="6223865"/>
            <a:ext cx="2609056" cy="6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8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708454" y="543698"/>
            <a:ext cx="10079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klima</a:t>
            </a:r>
            <a:r>
              <a:rPr lang="en-US" dirty="0" smtClean="0"/>
              <a:t>/home/</a:t>
            </a:r>
            <a:r>
              <a:rPr lang="en-US" dirty="0" err="1" smtClean="0"/>
              <a:t>kohnemann</a:t>
            </a:r>
            <a:r>
              <a:rPr lang="en-US" dirty="0" smtClean="0"/>
              <a:t>/nmm2/WS201819/cclm-sp_2.7/</a:t>
            </a:r>
            <a:r>
              <a:rPr lang="en-US" dirty="0" err="1" smtClean="0"/>
              <a:t>step_by_step</a:t>
            </a:r>
            <a:r>
              <a:rPr lang="en-US" dirty="0" smtClean="0"/>
              <a:t>/</a:t>
            </a:r>
            <a:r>
              <a:rPr lang="en-US" dirty="0" err="1" smtClean="0"/>
              <a:t>gcm_to_cclm</a:t>
            </a:r>
            <a:r>
              <a:rPr lang="en-US" dirty="0" smtClean="0"/>
              <a:t>/data/</a:t>
            </a:r>
            <a:r>
              <a:rPr lang="en-US" dirty="0" err="1" smtClean="0"/>
              <a:t>cclm_output</a:t>
            </a:r>
            <a:endParaRPr lang="en-US" dirty="0" smtClean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337752" y="840259"/>
            <a:ext cx="5239265" cy="6122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53813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out01: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W_SO		soil water content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W_SNOW	</a:t>
            </a:r>
            <a:r>
              <a:rPr lang="de-DE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surface</a:t>
            </a:r>
            <a:r>
              <a:rPr lang="de-DE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snow</a:t>
            </a:r>
            <a:r>
              <a:rPr lang="de-DE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amount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W_I		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lwe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thickness of canopy water 		amount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		vertical wind velocity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		V-component of wind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		U-component of wind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T_SO		soil temperature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T_SNOW		snow surface temperature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T_S		soil surface temperature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		temperature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QV_S		surface specific humidity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QV		specific humidity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QS		specific snow content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QR		specific rain content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QI		specific cloud ice content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QC		specific cloud liquid water content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PP		deviation from reference pressure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FRESHSNW	freshness of snow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832389" y="1136622"/>
            <a:ext cx="6096000" cy="5825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53813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Constant file: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HHL		height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HSURF		surface height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FIS		surface geopotential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FC		Coriolis parameter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FR_LAND		land-sea fraction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SOILTYP		soil type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FOR_E		ground fraction covered by evergreen 			forest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FOR_D		ground fraction covered by deciduous 			forest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SSO_STDH	standard deviation of sub-grid scale 			orography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SSO_GAMMA	anisotropy of sub-grid scale orography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SSO_THETA	angle between principal axis of orography 		and east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SSO_SIGMA	mean slope of sub-grid scale orography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ALB_DRY		dry soil albedo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ALB_SAT		saturated soil albedo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Modeling 2 - Exc. - Svenja Kohnemann</a:t>
            </a:r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700" y="6278358"/>
            <a:ext cx="2075300" cy="57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1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Microsoft Office PowerPoint</Application>
  <PresentationFormat>Breitbild</PresentationFormat>
  <Paragraphs>200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Universität Trier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Kohnemann, Svenja H. E., M. Sc.</dc:creator>
  <cp:lastModifiedBy>Kohnemann, Svenja</cp:lastModifiedBy>
  <cp:revision>13</cp:revision>
  <dcterms:created xsi:type="dcterms:W3CDTF">2018-11-14T12:22:11Z</dcterms:created>
  <dcterms:modified xsi:type="dcterms:W3CDTF">2018-11-16T12:59:43Z</dcterms:modified>
</cp:coreProperties>
</file>