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80" r:id="rId5"/>
    <p:sldId id="284" r:id="rId6"/>
    <p:sldId id="283" r:id="rId7"/>
    <p:sldId id="282" r:id="rId8"/>
    <p:sldId id="259" r:id="rId9"/>
    <p:sldId id="263" r:id="rId10"/>
    <p:sldId id="264" r:id="rId11"/>
    <p:sldId id="279" r:id="rId12"/>
    <p:sldId id="267" r:id="rId13"/>
    <p:sldId id="260" r:id="rId14"/>
    <p:sldId id="262" r:id="rId15"/>
    <p:sldId id="286" r:id="rId16"/>
    <p:sldId id="261" r:id="rId17"/>
    <p:sldId id="265" r:id="rId18"/>
    <p:sldId id="266" r:id="rId19"/>
    <p:sldId id="269" r:id="rId20"/>
    <p:sldId id="270" r:id="rId21"/>
    <p:sldId id="271" r:id="rId22"/>
    <p:sldId id="272" r:id="rId23"/>
    <p:sldId id="273" r:id="rId24"/>
    <p:sldId id="274" r:id="rId25"/>
    <p:sldId id="276" r:id="rId26"/>
    <p:sldId id="277"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22" d="100"/>
          <a:sy n="122" d="100"/>
        </p:scale>
        <p:origin x="15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D55B2-899D-452D-A3DD-A0CCE7411B0B}" type="datetimeFigureOut">
              <a:rPr lang="en-US" smtClean="0"/>
              <a:t>11/16/2018</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C9097-A75B-450B-A6D6-3C87B9EDCF93}" type="slidenum">
              <a:rPr lang="en-US" smtClean="0"/>
              <a:t>‹Nr.›</a:t>
            </a:fld>
            <a:endParaRPr lang="en-US"/>
          </a:p>
        </p:txBody>
      </p:sp>
    </p:spTree>
    <p:extLst>
      <p:ext uri="{BB962C8B-B14F-4D97-AF65-F5344CB8AC3E}">
        <p14:creationId xmlns:p14="http://schemas.microsoft.com/office/powerpoint/2010/main" val="3297041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A22C9097-A75B-450B-A6D6-3C87B9EDCF93}" type="slidenum">
              <a:rPr lang="en-US" smtClean="0"/>
              <a:t>1</a:t>
            </a:fld>
            <a:endParaRPr lang="en-US"/>
          </a:p>
        </p:txBody>
      </p:sp>
    </p:spTree>
    <p:extLst>
      <p:ext uri="{BB962C8B-B14F-4D97-AF65-F5344CB8AC3E}">
        <p14:creationId xmlns:p14="http://schemas.microsoft.com/office/powerpoint/2010/main" val="3850128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a:p>
        </p:txBody>
      </p:sp>
      <p:sp>
        <p:nvSpPr>
          <p:cNvPr id="4" name="Datumsplatzhalter 3"/>
          <p:cNvSpPr>
            <a:spLocks noGrp="1"/>
          </p:cNvSpPr>
          <p:nvPr>
            <p:ph type="dt" sz="half" idx="10"/>
          </p:nvPr>
        </p:nvSpPr>
        <p:spPr/>
        <p:txBody>
          <a:bodyPr/>
          <a:lstStyle/>
          <a:p>
            <a:fld id="{E9A1DADF-44C1-40F4-8612-2389B926A557}" type="datetime1">
              <a:rPr lang="en-US" smtClean="0"/>
              <a:t>11/16/2018</a:t>
            </a:fld>
            <a:endParaRPr lang="en-US"/>
          </a:p>
        </p:txBody>
      </p:sp>
      <p:sp>
        <p:nvSpPr>
          <p:cNvPr id="5" name="Fußzeilenplatzhalter 4"/>
          <p:cNvSpPr>
            <a:spLocks noGrp="1"/>
          </p:cNvSpPr>
          <p:nvPr>
            <p:ph type="ftr" sz="quarter" idx="11"/>
          </p:nvPr>
        </p:nvSpPr>
        <p:spPr/>
        <p:txBody>
          <a:bodyPr/>
          <a:lstStyle/>
          <a:p>
            <a:r>
              <a:rPr lang="en-US" smtClean="0"/>
              <a:t>Numerical Modeling 2 - Exc. - Svenja Kohnemann</a:t>
            </a:r>
            <a:endParaRPr lang="en-US"/>
          </a:p>
        </p:txBody>
      </p:sp>
      <p:sp>
        <p:nvSpPr>
          <p:cNvPr id="6" name="Foliennummernplatzhalter 5"/>
          <p:cNvSpPr>
            <a:spLocks noGrp="1"/>
          </p:cNvSpPr>
          <p:nvPr>
            <p:ph type="sldNum" sz="quarter" idx="12"/>
          </p:nvPr>
        </p:nvSpPr>
        <p:spPr/>
        <p:txBody>
          <a:bodyPr/>
          <a:lstStyle/>
          <a:p>
            <a:fld id="{BF7802EC-422F-4D8A-BFD7-53A38F42D2C8}" type="slidenum">
              <a:rPr lang="en-US" smtClean="0"/>
              <a:t>‹Nr.›</a:t>
            </a:fld>
            <a:endParaRPr lang="en-US"/>
          </a:p>
        </p:txBody>
      </p:sp>
    </p:spTree>
    <p:extLst>
      <p:ext uri="{BB962C8B-B14F-4D97-AF65-F5344CB8AC3E}">
        <p14:creationId xmlns:p14="http://schemas.microsoft.com/office/powerpoint/2010/main" val="1364459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7BDB777B-DB33-4342-A0DB-F8C462A97167}" type="datetime1">
              <a:rPr lang="en-US" smtClean="0"/>
              <a:t>11/16/2018</a:t>
            </a:fld>
            <a:endParaRPr lang="en-US"/>
          </a:p>
        </p:txBody>
      </p:sp>
      <p:sp>
        <p:nvSpPr>
          <p:cNvPr id="5" name="Fußzeilenplatzhalter 4"/>
          <p:cNvSpPr>
            <a:spLocks noGrp="1"/>
          </p:cNvSpPr>
          <p:nvPr>
            <p:ph type="ftr" sz="quarter" idx="11"/>
          </p:nvPr>
        </p:nvSpPr>
        <p:spPr/>
        <p:txBody>
          <a:bodyPr/>
          <a:lstStyle/>
          <a:p>
            <a:r>
              <a:rPr lang="en-US" smtClean="0"/>
              <a:t>Numerical Modeling 2 - Exc. - Svenja Kohnemann</a:t>
            </a:r>
            <a:endParaRPr lang="en-US"/>
          </a:p>
        </p:txBody>
      </p:sp>
      <p:sp>
        <p:nvSpPr>
          <p:cNvPr id="6" name="Foliennummernplatzhalter 5"/>
          <p:cNvSpPr>
            <a:spLocks noGrp="1"/>
          </p:cNvSpPr>
          <p:nvPr>
            <p:ph type="sldNum" sz="quarter" idx="12"/>
          </p:nvPr>
        </p:nvSpPr>
        <p:spPr/>
        <p:txBody>
          <a:bodyPr/>
          <a:lstStyle/>
          <a:p>
            <a:fld id="{BF7802EC-422F-4D8A-BFD7-53A38F42D2C8}" type="slidenum">
              <a:rPr lang="en-US" smtClean="0"/>
              <a:t>‹Nr.›</a:t>
            </a:fld>
            <a:endParaRPr lang="en-US"/>
          </a:p>
        </p:txBody>
      </p:sp>
    </p:spTree>
    <p:extLst>
      <p:ext uri="{BB962C8B-B14F-4D97-AF65-F5344CB8AC3E}">
        <p14:creationId xmlns:p14="http://schemas.microsoft.com/office/powerpoint/2010/main" val="2770667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36E104A9-EAB9-4996-A43A-23AD5D678337}" type="datetime1">
              <a:rPr lang="en-US" smtClean="0"/>
              <a:t>11/16/2018</a:t>
            </a:fld>
            <a:endParaRPr lang="en-US"/>
          </a:p>
        </p:txBody>
      </p:sp>
      <p:sp>
        <p:nvSpPr>
          <p:cNvPr id="5" name="Fußzeilenplatzhalter 4"/>
          <p:cNvSpPr>
            <a:spLocks noGrp="1"/>
          </p:cNvSpPr>
          <p:nvPr>
            <p:ph type="ftr" sz="quarter" idx="11"/>
          </p:nvPr>
        </p:nvSpPr>
        <p:spPr/>
        <p:txBody>
          <a:bodyPr/>
          <a:lstStyle/>
          <a:p>
            <a:r>
              <a:rPr lang="en-US" smtClean="0"/>
              <a:t>Numerical Modeling 2 - Exc. - Svenja Kohnemann</a:t>
            </a:r>
            <a:endParaRPr lang="en-US"/>
          </a:p>
        </p:txBody>
      </p:sp>
      <p:sp>
        <p:nvSpPr>
          <p:cNvPr id="6" name="Foliennummernplatzhalter 5"/>
          <p:cNvSpPr>
            <a:spLocks noGrp="1"/>
          </p:cNvSpPr>
          <p:nvPr>
            <p:ph type="sldNum" sz="quarter" idx="12"/>
          </p:nvPr>
        </p:nvSpPr>
        <p:spPr/>
        <p:txBody>
          <a:bodyPr/>
          <a:lstStyle/>
          <a:p>
            <a:fld id="{BF7802EC-422F-4D8A-BFD7-53A38F42D2C8}" type="slidenum">
              <a:rPr lang="en-US" smtClean="0"/>
              <a:t>‹Nr.›</a:t>
            </a:fld>
            <a:endParaRPr lang="en-US"/>
          </a:p>
        </p:txBody>
      </p:sp>
    </p:spTree>
    <p:extLst>
      <p:ext uri="{BB962C8B-B14F-4D97-AF65-F5344CB8AC3E}">
        <p14:creationId xmlns:p14="http://schemas.microsoft.com/office/powerpoint/2010/main" val="3761916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05B844CF-ED21-4A98-8C12-5E3BB953BCF8}" type="datetime1">
              <a:rPr lang="en-US" smtClean="0"/>
              <a:t>11/16/2018</a:t>
            </a:fld>
            <a:endParaRPr lang="en-US"/>
          </a:p>
        </p:txBody>
      </p:sp>
      <p:sp>
        <p:nvSpPr>
          <p:cNvPr id="5" name="Fußzeilenplatzhalter 4"/>
          <p:cNvSpPr>
            <a:spLocks noGrp="1"/>
          </p:cNvSpPr>
          <p:nvPr>
            <p:ph type="ftr" sz="quarter" idx="11"/>
          </p:nvPr>
        </p:nvSpPr>
        <p:spPr/>
        <p:txBody>
          <a:bodyPr/>
          <a:lstStyle/>
          <a:p>
            <a:r>
              <a:rPr lang="en-US" smtClean="0"/>
              <a:t>Numerical Modeling 2 - Exc. - Svenja Kohnemann</a:t>
            </a:r>
            <a:endParaRPr lang="en-US"/>
          </a:p>
        </p:txBody>
      </p:sp>
      <p:sp>
        <p:nvSpPr>
          <p:cNvPr id="6" name="Foliennummernplatzhalter 5"/>
          <p:cNvSpPr>
            <a:spLocks noGrp="1"/>
          </p:cNvSpPr>
          <p:nvPr>
            <p:ph type="sldNum" sz="quarter" idx="12"/>
          </p:nvPr>
        </p:nvSpPr>
        <p:spPr/>
        <p:txBody>
          <a:bodyPr/>
          <a:lstStyle/>
          <a:p>
            <a:fld id="{BF7802EC-422F-4D8A-BFD7-53A38F42D2C8}" type="slidenum">
              <a:rPr lang="en-US" smtClean="0"/>
              <a:t>‹Nr.›</a:t>
            </a:fld>
            <a:endParaRPr lang="en-US"/>
          </a:p>
        </p:txBody>
      </p:sp>
    </p:spTree>
    <p:extLst>
      <p:ext uri="{BB962C8B-B14F-4D97-AF65-F5344CB8AC3E}">
        <p14:creationId xmlns:p14="http://schemas.microsoft.com/office/powerpoint/2010/main" val="172494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9885983B-3AD1-4FD0-8C61-DA711F831014}" type="datetime1">
              <a:rPr lang="en-US" smtClean="0"/>
              <a:t>11/16/2018</a:t>
            </a:fld>
            <a:endParaRPr lang="en-US"/>
          </a:p>
        </p:txBody>
      </p:sp>
      <p:sp>
        <p:nvSpPr>
          <p:cNvPr id="5" name="Fußzeilenplatzhalter 4"/>
          <p:cNvSpPr>
            <a:spLocks noGrp="1"/>
          </p:cNvSpPr>
          <p:nvPr>
            <p:ph type="ftr" sz="quarter" idx="11"/>
          </p:nvPr>
        </p:nvSpPr>
        <p:spPr/>
        <p:txBody>
          <a:bodyPr/>
          <a:lstStyle/>
          <a:p>
            <a:r>
              <a:rPr lang="en-US" smtClean="0"/>
              <a:t>Numerical Modeling 2 - Exc. - Svenja Kohnemann</a:t>
            </a:r>
            <a:endParaRPr lang="en-US"/>
          </a:p>
        </p:txBody>
      </p:sp>
      <p:sp>
        <p:nvSpPr>
          <p:cNvPr id="6" name="Foliennummernplatzhalter 5"/>
          <p:cNvSpPr>
            <a:spLocks noGrp="1"/>
          </p:cNvSpPr>
          <p:nvPr>
            <p:ph type="sldNum" sz="quarter" idx="12"/>
          </p:nvPr>
        </p:nvSpPr>
        <p:spPr/>
        <p:txBody>
          <a:bodyPr/>
          <a:lstStyle/>
          <a:p>
            <a:fld id="{BF7802EC-422F-4D8A-BFD7-53A38F42D2C8}" type="slidenum">
              <a:rPr lang="en-US" smtClean="0"/>
              <a:t>‹Nr.›</a:t>
            </a:fld>
            <a:endParaRPr lang="en-US"/>
          </a:p>
        </p:txBody>
      </p:sp>
    </p:spTree>
    <p:extLst>
      <p:ext uri="{BB962C8B-B14F-4D97-AF65-F5344CB8AC3E}">
        <p14:creationId xmlns:p14="http://schemas.microsoft.com/office/powerpoint/2010/main" val="1160993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Datumsplatzhalter 4"/>
          <p:cNvSpPr>
            <a:spLocks noGrp="1"/>
          </p:cNvSpPr>
          <p:nvPr>
            <p:ph type="dt" sz="half" idx="10"/>
          </p:nvPr>
        </p:nvSpPr>
        <p:spPr/>
        <p:txBody>
          <a:bodyPr/>
          <a:lstStyle/>
          <a:p>
            <a:fld id="{2157EC72-A9A9-4DD2-8444-1E93F2F15B51}" type="datetime1">
              <a:rPr lang="en-US" smtClean="0"/>
              <a:t>11/16/2018</a:t>
            </a:fld>
            <a:endParaRPr lang="en-US"/>
          </a:p>
        </p:txBody>
      </p:sp>
      <p:sp>
        <p:nvSpPr>
          <p:cNvPr id="6" name="Fußzeilenplatzhalter 5"/>
          <p:cNvSpPr>
            <a:spLocks noGrp="1"/>
          </p:cNvSpPr>
          <p:nvPr>
            <p:ph type="ftr" sz="quarter" idx="11"/>
          </p:nvPr>
        </p:nvSpPr>
        <p:spPr/>
        <p:txBody>
          <a:bodyPr/>
          <a:lstStyle/>
          <a:p>
            <a:r>
              <a:rPr lang="en-US" smtClean="0"/>
              <a:t>Numerical Modeling 2 - Exc. - Svenja Kohnemann</a:t>
            </a:r>
            <a:endParaRPr lang="en-US"/>
          </a:p>
        </p:txBody>
      </p:sp>
      <p:sp>
        <p:nvSpPr>
          <p:cNvPr id="7" name="Foliennummernplatzhalter 6"/>
          <p:cNvSpPr>
            <a:spLocks noGrp="1"/>
          </p:cNvSpPr>
          <p:nvPr>
            <p:ph type="sldNum" sz="quarter" idx="12"/>
          </p:nvPr>
        </p:nvSpPr>
        <p:spPr/>
        <p:txBody>
          <a:bodyPr/>
          <a:lstStyle/>
          <a:p>
            <a:fld id="{BF7802EC-422F-4D8A-BFD7-53A38F42D2C8}" type="slidenum">
              <a:rPr lang="en-US" smtClean="0"/>
              <a:t>‹Nr.›</a:t>
            </a:fld>
            <a:endParaRPr lang="en-US"/>
          </a:p>
        </p:txBody>
      </p:sp>
    </p:spTree>
    <p:extLst>
      <p:ext uri="{BB962C8B-B14F-4D97-AF65-F5344CB8AC3E}">
        <p14:creationId xmlns:p14="http://schemas.microsoft.com/office/powerpoint/2010/main" val="2469809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Datumsplatzhalter 6"/>
          <p:cNvSpPr>
            <a:spLocks noGrp="1"/>
          </p:cNvSpPr>
          <p:nvPr>
            <p:ph type="dt" sz="half" idx="10"/>
          </p:nvPr>
        </p:nvSpPr>
        <p:spPr/>
        <p:txBody>
          <a:bodyPr/>
          <a:lstStyle/>
          <a:p>
            <a:fld id="{AFEBFF93-BE92-4421-AF02-54BFE26AB00B}" type="datetime1">
              <a:rPr lang="en-US" smtClean="0"/>
              <a:t>11/16/2018</a:t>
            </a:fld>
            <a:endParaRPr lang="en-US"/>
          </a:p>
        </p:txBody>
      </p:sp>
      <p:sp>
        <p:nvSpPr>
          <p:cNvPr id="8" name="Fußzeilenplatzhalter 7"/>
          <p:cNvSpPr>
            <a:spLocks noGrp="1"/>
          </p:cNvSpPr>
          <p:nvPr>
            <p:ph type="ftr" sz="quarter" idx="11"/>
          </p:nvPr>
        </p:nvSpPr>
        <p:spPr/>
        <p:txBody>
          <a:bodyPr/>
          <a:lstStyle/>
          <a:p>
            <a:r>
              <a:rPr lang="en-US" smtClean="0"/>
              <a:t>Numerical Modeling 2 - Exc. - Svenja Kohnemann</a:t>
            </a:r>
            <a:endParaRPr lang="en-US"/>
          </a:p>
        </p:txBody>
      </p:sp>
      <p:sp>
        <p:nvSpPr>
          <p:cNvPr id="9" name="Foliennummernplatzhalter 8"/>
          <p:cNvSpPr>
            <a:spLocks noGrp="1"/>
          </p:cNvSpPr>
          <p:nvPr>
            <p:ph type="sldNum" sz="quarter" idx="12"/>
          </p:nvPr>
        </p:nvSpPr>
        <p:spPr/>
        <p:txBody>
          <a:bodyPr/>
          <a:lstStyle/>
          <a:p>
            <a:fld id="{BF7802EC-422F-4D8A-BFD7-53A38F42D2C8}" type="slidenum">
              <a:rPr lang="en-US" smtClean="0"/>
              <a:t>‹Nr.›</a:t>
            </a:fld>
            <a:endParaRPr lang="en-US"/>
          </a:p>
        </p:txBody>
      </p:sp>
    </p:spTree>
    <p:extLst>
      <p:ext uri="{BB962C8B-B14F-4D97-AF65-F5344CB8AC3E}">
        <p14:creationId xmlns:p14="http://schemas.microsoft.com/office/powerpoint/2010/main" val="601347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Datumsplatzhalter 2"/>
          <p:cNvSpPr>
            <a:spLocks noGrp="1"/>
          </p:cNvSpPr>
          <p:nvPr>
            <p:ph type="dt" sz="half" idx="10"/>
          </p:nvPr>
        </p:nvSpPr>
        <p:spPr/>
        <p:txBody>
          <a:bodyPr/>
          <a:lstStyle/>
          <a:p>
            <a:fld id="{3628ED9E-E7EA-40C1-B1E7-D7457288452F}" type="datetime1">
              <a:rPr lang="en-US" smtClean="0"/>
              <a:t>11/16/2018</a:t>
            </a:fld>
            <a:endParaRPr lang="en-US"/>
          </a:p>
        </p:txBody>
      </p:sp>
      <p:sp>
        <p:nvSpPr>
          <p:cNvPr id="4" name="Fußzeilenplatzhalter 3"/>
          <p:cNvSpPr>
            <a:spLocks noGrp="1"/>
          </p:cNvSpPr>
          <p:nvPr>
            <p:ph type="ftr" sz="quarter" idx="11"/>
          </p:nvPr>
        </p:nvSpPr>
        <p:spPr/>
        <p:txBody>
          <a:bodyPr/>
          <a:lstStyle/>
          <a:p>
            <a:r>
              <a:rPr lang="en-US" smtClean="0"/>
              <a:t>Numerical Modeling 2 - Exc. - Svenja Kohnemann</a:t>
            </a:r>
            <a:endParaRPr lang="en-US"/>
          </a:p>
        </p:txBody>
      </p:sp>
      <p:sp>
        <p:nvSpPr>
          <p:cNvPr id="5" name="Foliennummernplatzhalter 4"/>
          <p:cNvSpPr>
            <a:spLocks noGrp="1"/>
          </p:cNvSpPr>
          <p:nvPr>
            <p:ph type="sldNum" sz="quarter" idx="12"/>
          </p:nvPr>
        </p:nvSpPr>
        <p:spPr/>
        <p:txBody>
          <a:bodyPr/>
          <a:lstStyle/>
          <a:p>
            <a:fld id="{BF7802EC-422F-4D8A-BFD7-53A38F42D2C8}" type="slidenum">
              <a:rPr lang="en-US" smtClean="0"/>
              <a:t>‹Nr.›</a:t>
            </a:fld>
            <a:endParaRPr lang="en-US"/>
          </a:p>
        </p:txBody>
      </p:sp>
    </p:spTree>
    <p:extLst>
      <p:ext uri="{BB962C8B-B14F-4D97-AF65-F5344CB8AC3E}">
        <p14:creationId xmlns:p14="http://schemas.microsoft.com/office/powerpoint/2010/main" val="4181215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11D07EB-F3A6-4734-B974-BD72C64C7AC7}" type="datetime1">
              <a:rPr lang="en-US" smtClean="0"/>
              <a:t>11/16/2018</a:t>
            </a:fld>
            <a:endParaRPr lang="en-US"/>
          </a:p>
        </p:txBody>
      </p:sp>
      <p:sp>
        <p:nvSpPr>
          <p:cNvPr id="3" name="Fußzeilenplatzhalter 2"/>
          <p:cNvSpPr>
            <a:spLocks noGrp="1"/>
          </p:cNvSpPr>
          <p:nvPr>
            <p:ph type="ftr" sz="quarter" idx="11"/>
          </p:nvPr>
        </p:nvSpPr>
        <p:spPr/>
        <p:txBody>
          <a:bodyPr/>
          <a:lstStyle/>
          <a:p>
            <a:r>
              <a:rPr lang="en-US" smtClean="0"/>
              <a:t>Numerical Modeling 2 - Exc. - Svenja Kohnemann</a:t>
            </a:r>
            <a:endParaRPr lang="en-US"/>
          </a:p>
        </p:txBody>
      </p:sp>
      <p:sp>
        <p:nvSpPr>
          <p:cNvPr id="4" name="Foliennummernplatzhalter 3"/>
          <p:cNvSpPr>
            <a:spLocks noGrp="1"/>
          </p:cNvSpPr>
          <p:nvPr>
            <p:ph type="sldNum" sz="quarter" idx="12"/>
          </p:nvPr>
        </p:nvSpPr>
        <p:spPr/>
        <p:txBody>
          <a:bodyPr/>
          <a:lstStyle/>
          <a:p>
            <a:fld id="{BF7802EC-422F-4D8A-BFD7-53A38F42D2C8}" type="slidenum">
              <a:rPr lang="en-US" smtClean="0"/>
              <a:t>‹Nr.›</a:t>
            </a:fld>
            <a:endParaRPr lang="en-US"/>
          </a:p>
        </p:txBody>
      </p:sp>
    </p:spTree>
    <p:extLst>
      <p:ext uri="{BB962C8B-B14F-4D97-AF65-F5344CB8AC3E}">
        <p14:creationId xmlns:p14="http://schemas.microsoft.com/office/powerpoint/2010/main" val="101851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B5B8118-4555-4857-AB88-A89E4FEBAA8B}" type="datetime1">
              <a:rPr lang="en-US" smtClean="0"/>
              <a:t>11/16/2018</a:t>
            </a:fld>
            <a:endParaRPr lang="en-US"/>
          </a:p>
        </p:txBody>
      </p:sp>
      <p:sp>
        <p:nvSpPr>
          <p:cNvPr id="6" name="Fußzeilenplatzhalter 5"/>
          <p:cNvSpPr>
            <a:spLocks noGrp="1"/>
          </p:cNvSpPr>
          <p:nvPr>
            <p:ph type="ftr" sz="quarter" idx="11"/>
          </p:nvPr>
        </p:nvSpPr>
        <p:spPr/>
        <p:txBody>
          <a:bodyPr/>
          <a:lstStyle/>
          <a:p>
            <a:r>
              <a:rPr lang="en-US" smtClean="0"/>
              <a:t>Numerical Modeling 2 - Exc. - Svenja Kohnemann</a:t>
            </a:r>
            <a:endParaRPr lang="en-US"/>
          </a:p>
        </p:txBody>
      </p:sp>
      <p:sp>
        <p:nvSpPr>
          <p:cNvPr id="7" name="Foliennummernplatzhalter 6"/>
          <p:cNvSpPr>
            <a:spLocks noGrp="1"/>
          </p:cNvSpPr>
          <p:nvPr>
            <p:ph type="sldNum" sz="quarter" idx="12"/>
          </p:nvPr>
        </p:nvSpPr>
        <p:spPr/>
        <p:txBody>
          <a:bodyPr/>
          <a:lstStyle/>
          <a:p>
            <a:fld id="{BF7802EC-422F-4D8A-BFD7-53A38F42D2C8}" type="slidenum">
              <a:rPr lang="en-US" smtClean="0"/>
              <a:t>‹Nr.›</a:t>
            </a:fld>
            <a:endParaRPr lang="en-US"/>
          </a:p>
        </p:txBody>
      </p:sp>
    </p:spTree>
    <p:extLst>
      <p:ext uri="{BB962C8B-B14F-4D97-AF65-F5344CB8AC3E}">
        <p14:creationId xmlns:p14="http://schemas.microsoft.com/office/powerpoint/2010/main" val="732189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F10A172D-DE0A-4ED7-906E-41BC4819EEAE}" type="datetime1">
              <a:rPr lang="en-US" smtClean="0"/>
              <a:t>11/16/2018</a:t>
            </a:fld>
            <a:endParaRPr lang="en-US"/>
          </a:p>
        </p:txBody>
      </p:sp>
      <p:sp>
        <p:nvSpPr>
          <p:cNvPr id="6" name="Fußzeilenplatzhalter 5"/>
          <p:cNvSpPr>
            <a:spLocks noGrp="1"/>
          </p:cNvSpPr>
          <p:nvPr>
            <p:ph type="ftr" sz="quarter" idx="11"/>
          </p:nvPr>
        </p:nvSpPr>
        <p:spPr/>
        <p:txBody>
          <a:bodyPr/>
          <a:lstStyle/>
          <a:p>
            <a:r>
              <a:rPr lang="en-US" smtClean="0"/>
              <a:t>Numerical Modeling 2 - Exc. - Svenja Kohnemann</a:t>
            </a:r>
            <a:endParaRPr lang="en-US"/>
          </a:p>
        </p:txBody>
      </p:sp>
      <p:sp>
        <p:nvSpPr>
          <p:cNvPr id="7" name="Foliennummernplatzhalter 6"/>
          <p:cNvSpPr>
            <a:spLocks noGrp="1"/>
          </p:cNvSpPr>
          <p:nvPr>
            <p:ph type="sldNum" sz="quarter" idx="12"/>
          </p:nvPr>
        </p:nvSpPr>
        <p:spPr/>
        <p:txBody>
          <a:bodyPr/>
          <a:lstStyle/>
          <a:p>
            <a:fld id="{BF7802EC-422F-4D8A-BFD7-53A38F42D2C8}" type="slidenum">
              <a:rPr lang="en-US" smtClean="0"/>
              <a:t>‹Nr.›</a:t>
            </a:fld>
            <a:endParaRPr lang="en-US"/>
          </a:p>
        </p:txBody>
      </p:sp>
    </p:spTree>
    <p:extLst>
      <p:ext uri="{BB962C8B-B14F-4D97-AF65-F5344CB8AC3E}">
        <p14:creationId xmlns:p14="http://schemas.microsoft.com/office/powerpoint/2010/main" val="110782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411952-A5C8-4B4D-9C1F-C8EC92840A7C}" type="datetime1">
              <a:rPr lang="en-US" smtClean="0"/>
              <a:t>11/16/2018</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Numerical Modeling 2 - Exc. - Svenja Kohnemann</a:t>
            </a:r>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7802EC-422F-4D8A-BFD7-53A38F42D2C8}" type="slidenum">
              <a:rPr lang="en-US" smtClean="0"/>
              <a:t>‹Nr.›</a:t>
            </a:fld>
            <a:endParaRPr lang="en-US"/>
          </a:p>
        </p:txBody>
      </p:sp>
    </p:spTree>
    <p:extLst>
      <p:ext uri="{BB962C8B-B14F-4D97-AF65-F5344CB8AC3E}">
        <p14:creationId xmlns:p14="http://schemas.microsoft.com/office/powerpoint/2010/main" val="1020574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clm-community.eu/index.php.e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www.hzg.de/ms/clm-community/076277/index.php.en" TargetMode="Externa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hzg.de/ms/clm-community/076277/index.php.en"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8.png"/><Relationship Id="rId7"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hyperlink" Target="https://www.hzg.de/ms/clm-community/076277/index.php.en"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hyperlink" Target="https://www.hzg.de/ms/clm-community/076277/index.php.en" TargetMode="External"/><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hyperlink" Target="https://www.hzg.de/ms/clm-community/076277/index.php.e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hzg.de/ms/clm-community/076277/index.php.en" TargetMode="External"/><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hzg.de/ms/clm-community/076277/index.php.en"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hzg.de/ms/clm-community/076277/index.php.en"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www.hzg.de/ms/clm-community/076277/index.php.en"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lm-community.eu/index.php.en"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www.hzg.de/ms/clm-community/076277/index.php.en"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www.hzg.de/ms/clm-community/076277/index.php.en" TargetMode="External"/><Relationship Id="rId7" Type="http://schemas.openxmlformats.org/officeDocument/2006/relationships/hyperlink" Target="https://tools.clm-community.eu/web_pep/gui/web_pep.php"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cosmo-model.org/content/model/documentation/core/default.htm" TargetMode="External"/><Relationship Id="rId5" Type="http://schemas.openxmlformats.org/officeDocument/2006/relationships/hyperlink" Target="https://www.hzg.de/ms/clm-community/076548/index.php.en" TargetMode="Externa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hzg.de/ms/clm-community/076277/index.php.en"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a:stretch>
            <a:fillRect/>
          </a:stretch>
        </p:blipFill>
        <p:spPr>
          <a:xfrm>
            <a:off x="593124" y="1829155"/>
            <a:ext cx="6141307" cy="4869948"/>
          </a:xfrm>
          <a:prstGeom prst="rect">
            <a:avLst/>
          </a:prstGeom>
        </p:spPr>
      </p:pic>
      <p:pic>
        <p:nvPicPr>
          <p:cNvPr id="5" name="Grafik 4">
            <a:hlinkClick r:id="rId4"/>
          </p:cNvPr>
          <p:cNvPicPr>
            <a:picLocks noChangeAspect="1"/>
          </p:cNvPicPr>
          <p:nvPr/>
        </p:nvPicPr>
        <p:blipFill>
          <a:blip r:embed="rId5"/>
          <a:stretch>
            <a:fillRect/>
          </a:stretch>
        </p:blipFill>
        <p:spPr>
          <a:xfrm>
            <a:off x="0" y="0"/>
            <a:ext cx="8439150" cy="1390650"/>
          </a:xfrm>
          <a:prstGeom prst="rect">
            <a:avLst/>
          </a:prstGeom>
        </p:spPr>
      </p:pic>
      <p:sp>
        <p:nvSpPr>
          <p:cNvPr id="6" name="Textfeld 5"/>
          <p:cNvSpPr txBox="1"/>
          <p:nvPr/>
        </p:nvSpPr>
        <p:spPr>
          <a:xfrm>
            <a:off x="6734431" y="1829155"/>
            <a:ext cx="4773484" cy="4801314"/>
          </a:xfrm>
          <a:prstGeom prst="rect">
            <a:avLst/>
          </a:prstGeom>
          <a:noFill/>
        </p:spPr>
        <p:txBody>
          <a:bodyPr wrap="square" rtlCol="0">
            <a:spAutoFit/>
          </a:bodyPr>
          <a:lstStyle/>
          <a:p>
            <a:r>
              <a:rPr lang="en-US" dirty="0" smtClean="0"/>
              <a:t>The COSMO model is the </a:t>
            </a:r>
            <a:r>
              <a:rPr lang="en-US" dirty="0" err="1" smtClean="0"/>
              <a:t>nonhydrostatic</a:t>
            </a:r>
            <a:r>
              <a:rPr lang="en-US" dirty="0" smtClean="0"/>
              <a:t> operational weather prediction model applied and further developed by the national weather services joined in the </a:t>
            </a:r>
            <a:r>
              <a:rPr lang="en-US" dirty="0" err="1" smtClean="0"/>
              <a:t>COnsortium</a:t>
            </a:r>
            <a:r>
              <a:rPr lang="en-US" dirty="0" smtClean="0"/>
              <a:t> for </a:t>
            </a:r>
            <a:r>
              <a:rPr lang="en-US" dirty="0" err="1" smtClean="0"/>
              <a:t>SMall</a:t>
            </a:r>
            <a:r>
              <a:rPr lang="en-US" dirty="0" smtClean="0"/>
              <a:t> scale </a:t>
            </a:r>
            <a:r>
              <a:rPr lang="en-US" dirty="0" err="1" smtClean="0"/>
              <a:t>MOdeling</a:t>
            </a:r>
            <a:r>
              <a:rPr lang="en-US" dirty="0" smtClean="0"/>
              <a:t> (COSMO).</a:t>
            </a:r>
          </a:p>
          <a:p>
            <a:endParaRPr lang="de-DE" dirty="0"/>
          </a:p>
          <a:p>
            <a:endParaRPr lang="en-US" dirty="0"/>
          </a:p>
          <a:p>
            <a:r>
              <a:rPr lang="en-US" dirty="0" err="1"/>
              <a:t>nonhydrostatic</a:t>
            </a:r>
            <a:r>
              <a:rPr lang="en-US" dirty="0"/>
              <a:t> limited-area atmospheric prediction model</a:t>
            </a:r>
          </a:p>
          <a:p>
            <a:endParaRPr lang="en-US" dirty="0"/>
          </a:p>
          <a:p>
            <a:r>
              <a:rPr lang="en-US" dirty="0"/>
              <a:t>Use:</a:t>
            </a:r>
          </a:p>
          <a:p>
            <a:pPr lvl="1"/>
            <a:r>
              <a:rPr lang="en-US" dirty="0"/>
              <a:t>Numerical weather prediction (NWP)</a:t>
            </a:r>
          </a:p>
          <a:p>
            <a:pPr lvl="1"/>
            <a:r>
              <a:rPr lang="en-US" dirty="0"/>
              <a:t>Regional climate modeling (RCM) </a:t>
            </a:r>
          </a:p>
          <a:p>
            <a:pPr lvl="1"/>
            <a:endParaRPr lang="en-US" dirty="0"/>
          </a:p>
          <a:p>
            <a:r>
              <a:rPr lang="en-US" dirty="0"/>
              <a:t>Software package free of charge for scientific and educational purposes</a:t>
            </a:r>
          </a:p>
          <a:p>
            <a:endParaRPr lang="en-US" dirty="0"/>
          </a:p>
        </p:txBody>
      </p:sp>
      <p:sp>
        <p:nvSpPr>
          <p:cNvPr id="2" name="Textfeld 1"/>
          <p:cNvSpPr txBox="1"/>
          <p:nvPr/>
        </p:nvSpPr>
        <p:spPr>
          <a:xfrm>
            <a:off x="2026508" y="1505989"/>
            <a:ext cx="3681585" cy="646331"/>
          </a:xfrm>
          <a:prstGeom prst="rect">
            <a:avLst/>
          </a:prstGeom>
          <a:noFill/>
        </p:spPr>
        <p:txBody>
          <a:bodyPr wrap="none" rtlCol="0">
            <a:spAutoFit/>
          </a:bodyPr>
          <a:lstStyle/>
          <a:p>
            <a:r>
              <a:rPr lang="en-US" dirty="0" err="1"/>
              <a:t>COnsortium</a:t>
            </a:r>
            <a:r>
              <a:rPr lang="en-US" dirty="0"/>
              <a:t> for Small scale </a:t>
            </a:r>
            <a:r>
              <a:rPr lang="en-US" dirty="0" err="1"/>
              <a:t>MOdeling</a:t>
            </a:r>
            <a:endParaRPr lang="en-US" dirty="0"/>
          </a:p>
          <a:p>
            <a:endParaRPr lang="en-US" dirty="0"/>
          </a:p>
        </p:txBody>
      </p:sp>
      <p:sp>
        <p:nvSpPr>
          <p:cNvPr id="3" name="Fußzeilenplatzhalter 2"/>
          <p:cNvSpPr>
            <a:spLocks noGrp="1"/>
          </p:cNvSpPr>
          <p:nvPr>
            <p:ph type="ftr" sz="quarter" idx="11"/>
          </p:nvPr>
        </p:nvSpPr>
        <p:spPr/>
        <p:txBody>
          <a:bodyPr/>
          <a:lstStyle/>
          <a:p>
            <a:r>
              <a:rPr lang="en-US" smtClean="0"/>
              <a:t>Numerical Modeling 2 - Exc. - Svenja Kohnemann</a:t>
            </a:r>
            <a:endParaRPr lang="en-US"/>
          </a:p>
        </p:txBody>
      </p:sp>
    </p:spTree>
    <p:extLst>
      <p:ext uri="{BB962C8B-B14F-4D97-AF65-F5344CB8AC3E}">
        <p14:creationId xmlns:p14="http://schemas.microsoft.com/office/powerpoint/2010/main" val="3656376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578154" y="386542"/>
            <a:ext cx="6392263" cy="369332"/>
          </a:xfrm>
          <a:prstGeom prst="rect">
            <a:avLst/>
          </a:prstGeom>
          <a:noFill/>
        </p:spPr>
        <p:txBody>
          <a:bodyPr wrap="none" rtlCol="0">
            <a:spAutoFit/>
          </a:bodyPr>
          <a:lstStyle/>
          <a:p>
            <a:r>
              <a:rPr lang="de-DE" dirty="0" smtClean="0"/>
              <a:t>1) </a:t>
            </a:r>
            <a:r>
              <a:rPr lang="de-DE" dirty="0" err="1" smtClean="0"/>
              <a:t>Boundary</a:t>
            </a:r>
            <a:r>
              <a:rPr lang="de-DE" dirty="0" smtClean="0"/>
              <a:t> Data </a:t>
            </a:r>
            <a:r>
              <a:rPr lang="de-DE" dirty="0" err="1" smtClean="0"/>
              <a:t>for</a:t>
            </a:r>
            <a:r>
              <a:rPr lang="de-DE" dirty="0" smtClean="0"/>
              <a:t> </a:t>
            </a:r>
            <a:r>
              <a:rPr lang="de-DE" dirty="0" err="1" smtClean="0"/>
              <a:t>the</a:t>
            </a:r>
            <a:r>
              <a:rPr lang="de-DE" dirty="0" smtClean="0"/>
              <a:t> COSMO-Model (</a:t>
            </a:r>
            <a:r>
              <a:rPr lang="de-DE" dirty="0" err="1" smtClean="0"/>
              <a:t>Reanalysen</a:t>
            </a:r>
            <a:r>
              <a:rPr lang="de-DE" dirty="0" smtClean="0"/>
              <a:t>, Modellen …)</a:t>
            </a:r>
            <a:endParaRPr lang="en-US" dirty="0"/>
          </a:p>
        </p:txBody>
      </p:sp>
      <p:sp>
        <p:nvSpPr>
          <p:cNvPr id="5" name="Inhaltsplatzhalter 4"/>
          <p:cNvSpPr>
            <a:spLocks noGrp="1"/>
          </p:cNvSpPr>
          <p:nvPr>
            <p:ph idx="1"/>
          </p:nvPr>
        </p:nvSpPr>
        <p:spPr>
          <a:xfrm>
            <a:off x="578154" y="2278705"/>
            <a:ext cx="10515600" cy="4351338"/>
          </a:xfrm>
        </p:spPr>
        <p:txBody>
          <a:bodyPr>
            <a:normAutofit/>
          </a:bodyPr>
          <a:lstStyle/>
          <a:p>
            <a:pPr marL="0" indent="0">
              <a:buNone/>
            </a:pPr>
            <a:r>
              <a:rPr lang="de-DE" sz="2000" dirty="0" smtClean="0">
                <a:sym typeface="Wingdings" panose="05000000000000000000" pitchFamily="2" charset="2"/>
              </a:rPr>
              <a:t> </a:t>
            </a:r>
            <a:r>
              <a:rPr lang="de-DE" sz="2000" dirty="0" err="1" smtClean="0">
                <a:sym typeface="Wingdings" panose="05000000000000000000" pitchFamily="2" charset="2"/>
              </a:rPr>
              <a:t>Atmospheric</a:t>
            </a:r>
            <a:r>
              <a:rPr lang="de-DE" sz="2000" dirty="0" smtClean="0">
                <a:sym typeface="Wingdings" panose="05000000000000000000" pitchFamily="2" charset="2"/>
              </a:rPr>
              <a:t> variables </a:t>
            </a:r>
            <a:r>
              <a:rPr lang="de-DE" sz="2000" dirty="0" err="1" smtClean="0">
                <a:sym typeface="Wingdings" panose="05000000000000000000" pitchFamily="2" charset="2"/>
              </a:rPr>
              <a:t>and</a:t>
            </a:r>
            <a:r>
              <a:rPr lang="de-DE" sz="2000" dirty="0" smtClean="0">
                <a:sym typeface="Wingdings" panose="05000000000000000000" pitchFamily="2" charset="2"/>
              </a:rPr>
              <a:t> </a:t>
            </a:r>
            <a:r>
              <a:rPr lang="de-DE" sz="2000" dirty="0" err="1" smtClean="0">
                <a:sym typeface="Wingdings" panose="05000000000000000000" pitchFamily="2" charset="2"/>
              </a:rPr>
              <a:t>some</a:t>
            </a:r>
            <a:r>
              <a:rPr lang="de-DE" sz="2000" dirty="0" smtClean="0">
                <a:sym typeface="Wingdings" panose="05000000000000000000" pitchFamily="2" charset="2"/>
              </a:rPr>
              <a:t> </a:t>
            </a:r>
            <a:r>
              <a:rPr lang="de-DE" sz="2000" dirty="0" err="1" smtClean="0">
                <a:sym typeface="Wingdings" panose="05000000000000000000" pitchFamily="2" charset="2"/>
              </a:rPr>
              <a:t>surface</a:t>
            </a:r>
            <a:r>
              <a:rPr lang="de-DE" sz="2000" dirty="0" smtClean="0">
                <a:sym typeface="Wingdings" panose="05000000000000000000" pitchFamily="2" charset="2"/>
              </a:rPr>
              <a:t> variables</a:t>
            </a:r>
            <a:endParaRPr lang="en-US" sz="2000" dirty="0"/>
          </a:p>
        </p:txBody>
      </p:sp>
      <p:pic>
        <p:nvPicPr>
          <p:cNvPr id="6" name="Grafik 5"/>
          <p:cNvPicPr>
            <a:picLocks noChangeAspect="1"/>
          </p:cNvPicPr>
          <p:nvPr/>
        </p:nvPicPr>
        <p:blipFill>
          <a:blip r:embed="rId2"/>
          <a:stretch>
            <a:fillRect/>
          </a:stretch>
        </p:blipFill>
        <p:spPr>
          <a:xfrm>
            <a:off x="140905" y="2776733"/>
            <a:ext cx="6410325" cy="1162050"/>
          </a:xfrm>
          <a:prstGeom prst="rect">
            <a:avLst/>
          </a:prstGeom>
        </p:spPr>
      </p:pic>
      <p:pic>
        <p:nvPicPr>
          <p:cNvPr id="7" name="Grafik 6"/>
          <p:cNvPicPr>
            <a:picLocks noChangeAspect="1"/>
          </p:cNvPicPr>
          <p:nvPr/>
        </p:nvPicPr>
        <p:blipFill>
          <a:blip r:embed="rId3"/>
          <a:stretch>
            <a:fillRect/>
          </a:stretch>
        </p:blipFill>
        <p:spPr>
          <a:xfrm>
            <a:off x="0" y="3938783"/>
            <a:ext cx="6515100" cy="2486025"/>
          </a:xfrm>
          <a:prstGeom prst="rect">
            <a:avLst/>
          </a:prstGeom>
        </p:spPr>
      </p:pic>
      <p:pic>
        <p:nvPicPr>
          <p:cNvPr id="8" name="Grafik 7"/>
          <p:cNvPicPr>
            <a:picLocks noChangeAspect="1"/>
          </p:cNvPicPr>
          <p:nvPr/>
        </p:nvPicPr>
        <p:blipFill>
          <a:blip r:embed="rId4"/>
          <a:stretch>
            <a:fillRect/>
          </a:stretch>
        </p:blipFill>
        <p:spPr>
          <a:xfrm>
            <a:off x="6362311" y="2278705"/>
            <a:ext cx="6042159" cy="4058507"/>
          </a:xfrm>
          <a:prstGeom prst="rect">
            <a:avLst/>
          </a:prstGeom>
        </p:spPr>
      </p:pic>
      <p:pic>
        <p:nvPicPr>
          <p:cNvPr id="9" name="Grafik 8">
            <a:hlinkClick r:id="rId5"/>
          </p:cNvPr>
          <p:cNvPicPr>
            <a:picLocks noChangeAspect="1"/>
          </p:cNvPicPr>
          <p:nvPr/>
        </p:nvPicPr>
        <p:blipFill>
          <a:blip r:embed="rId6"/>
          <a:stretch>
            <a:fillRect/>
          </a:stretch>
        </p:blipFill>
        <p:spPr>
          <a:xfrm>
            <a:off x="9552517" y="98854"/>
            <a:ext cx="2445893" cy="1664043"/>
          </a:xfrm>
          <a:prstGeom prst="rect">
            <a:avLst/>
          </a:prstGeom>
        </p:spPr>
      </p:pic>
      <p:sp>
        <p:nvSpPr>
          <p:cNvPr id="10" name="Textfeld 9"/>
          <p:cNvSpPr txBox="1"/>
          <p:nvPr/>
        </p:nvSpPr>
        <p:spPr>
          <a:xfrm>
            <a:off x="9517003" y="1021492"/>
            <a:ext cx="301686" cy="369332"/>
          </a:xfrm>
          <a:prstGeom prst="rect">
            <a:avLst/>
          </a:prstGeom>
          <a:noFill/>
        </p:spPr>
        <p:txBody>
          <a:bodyPr wrap="none" rtlCol="0">
            <a:spAutoFit/>
          </a:bodyPr>
          <a:lstStyle/>
          <a:p>
            <a:r>
              <a:rPr lang="de-DE" dirty="0" smtClean="0"/>
              <a:t>1</a:t>
            </a:r>
            <a:endParaRPr lang="en-US" dirty="0"/>
          </a:p>
        </p:txBody>
      </p:sp>
      <p:pic>
        <p:nvPicPr>
          <p:cNvPr id="11" name="Grafik 10"/>
          <p:cNvPicPr>
            <a:picLocks noChangeAspect="1"/>
          </p:cNvPicPr>
          <p:nvPr/>
        </p:nvPicPr>
        <p:blipFill>
          <a:blip r:embed="rId7"/>
          <a:stretch>
            <a:fillRect/>
          </a:stretch>
        </p:blipFill>
        <p:spPr>
          <a:xfrm>
            <a:off x="9582944" y="6223865"/>
            <a:ext cx="2609056" cy="630094"/>
          </a:xfrm>
          <a:prstGeom prst="rect">
            <a:avLst/>
          </a:prstGeom>
        </p:spPr>
      </p:pic>
      <p:sp>
        <p:nvSpPr>
          <p:cNvPr id="2" name="Fußzeilenplatzhalter 1"/>
          <p:cNvSpPr>
            <a:spLocks noGrp="1"/>
          </p:cNvSpPr>
          <p:nvPr>
            <p:ph type="ftr" sz="quarter" idx="11"/>
          </p:nvPr>
        </p:nvSpPr>
        <p:spPr/>
        <p:txBody>
          <a:bodyPr/>
          <a:lstStyle/>
          <a:p>
            <a:r>
              <a:rPr lang="en-US" smtClean="0"/>
              <a:t>Numerical Modeling 2 - Exc. - Svenja Kohnemann</a:t>
            </a:r>
            <a:endParaRPr lang="en-US"/>
          </a:p>
        </p:txBody>
      </p:sp>
    </p:spTree>
    <p:extLst>
      <p:ext uri="{BB962C8B-B14F-4D97-AF65-F5344CB8AC3E}">
        <p14:creationId xmlns:p14="http://schemas.microsoft.com/office/powerpoint/2010/main" val="1916431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578154" y="386542"/>
            <a:ext cx="1361527" cy="369332"/>
          </a:xfrm>
          <a:prstGeom prst="rect">
            <a:avLst/>
          </a:prstGeom>
          <a:noFill/>
        </p:spPr>
        <p:txBody>
          <a:bodyPr wrap="none" rtlCol="0">
            <a:spAutoFit/>
          </a:bodyPr>
          <a:lstStyle/>
          <a:p>
            <a:r>
              <a:rPr lang="de-DE" dirty="0" err="1" smtClean="0"/>
              <a:t>Reanalysen</a:t>
            </a:r>
            <a:r>
              <a:rPr lang="de-DE" dirty="0" smtClean="0"/>
              <a:t>: </a:t>
            </a:r>
            <a:endParaRPr lang="en-US" dirty="0"/>
          </a:p>
        </p:txBody>
      </p:sp>
      <p:pic>
        <p:nvPicPr>
          <p:cNvPr id="9" name="Grafik 8">
            <a:hlinkClick r:id="rId2"/>
          </p:cNvPr>
          <p:cNvPicPr>
            <a:picLocks noChangeAspect="1"/>
          </p:cNvPicPr>
          <p:nvPr/>
        </p:nvPicPr>
        <p:blipFill>
          <a:blip r:embed="rId3"/>
          <a:stretch>
            <a:fillRect/>
          </a:stretch>
        </p:blipFill>
        <p:spPr>
          <a:xfrm>
            <a:off x="9552517" y="98854"/>
            <a:ext cx="2445893" cy="1664043"/>
          </a:xfrm>
          <a:prstGeom prst="rect">
            <a:avLst/>
          </a:prstGeom>
        </p:spPr>
      </p:pic>
      <p:pic>
        <p:nvPicPr>
          <p:cNvPr id="3" name="Grafik 2"/>
          <p:cNvPicPr>
            <a:picLocks noChangeAspect="1"/>
          </p:cNvPicPr>
          <p:nvPr/>
        </p:nvPicPr>
        <p:blipFill>
          <a:blip r:embed="rId4"/>
          <a:stretch>
            <a:fillRect/>
          </a:stretch>
        </p:blipFill>
        <p:spPr>
          <a:xfrm>
            <a:off x="507349" y="1105694"/>
            <a:ext cx="6338928" cy="3503698"/>
          </a:xfrm>
          <a:prstGeom prst="rect">
            <a:avLst/>
          </a:prstGeom>
        </p:spPr>
      </p:pic>
      <p:sp>
        <p:nvSpPr>
          <p:cNvPr id="10" name="Textfeld 9"/>
          <p:cNvSpPr txBox="1"/>
          <p:nvPr/>
        </p:nvSpPr>
        <p:spPr>
          <a:xfrm>
            <a:off x="578154" y="4853353"/>
            <a:ext cx="10896702" cy="923330"/>
          </a:xfrm>
          <a:prstGeom prst="rect">
            <a:avLst/>
          </a:prstGeom>
          <a:noFill/>
        </p:spPr>
        <p:txBody>
          <a:bodyPr wrap="square" rtlCol="0">
            <a:spAutoFit/>
          </a:bodyPr>
          <a:lstStyle/>
          <a:p>
            <a:r>
              <a:rPr lang="de-DE" dirty="0"/>
              <a:t>In den numerischen Wettermodellen werden Millionen Beobachtungen assimiliert. Das Ergebnis, die resultierenden Analysen, sind dreidimensionale, konsistente Beschreibung des atmosphärischen Zustandes. In diesem Sinne kombinieren Analysen die Vorteile des Modelles mit den Vorteilen der Beobachtungen. </a:t>
            </a:r>
            <a:endParaRPr lang="en-US" dirty="0"/>
          </a:p>
        </p:txBody>
      </p:sp>
      <p:sp>
        <p:nvSpPr>
          <p:cNvPr id="6" name="Textfeld 5"/>
          <p:cNvSpPr txBox="1"/>
          <p:nvPr/>
        </p:nvSpPr>
        <p:spPr>
          <a:xfrm>
            <a:off x="9517003" y="1021492"/>
            <a:ext cx="301686" cy="369332"/>
          </a:xfrm>
          <a:prstGeom prst="rect">
            <a:avLst/>
          </a:prstGeom>
          <a:noFill/>
        </p:spPr>
        <p:txBody>
          <a:bodyPr wrap="none" rtlCol="0">
            <a:spAutoFit/>
          </a:bodyPr>
          <a:lstStyle/>
          <a:p>
            <a:r>
              <a:rPr lang="de-DE" dirty="0" smtClean="0"/>
              <a:t>1</a:t>
            </a:r>
            <a:endParaRPr lang="en-US" dirty="0"/>
          </a:p>
        </p:txBody>
      </p:sp>
      <p:sp>
        <p:nvSpPr>
          <p:cNvPr id="2" name="Fußzeilenplatzhalter 1"/>
          <p:cNvSpPr>
            <a:spLocks noGrp="1"/>
          </p:cNvSpPr>
          <p:nvPr>
            <p:ph type="ftr" sz="quarter" idx="11"/>
          </p:nvPr>
        </p:nvSpPr>
        <p:spPr/>
        <p:txBody>
          <a:bodyPr/>
          <a:lstStyle/>
          <a:p>
            <a:r>
              <a:rPr lang="en-US" smtClean="0"/>
              <a:t>Numerical Modeling 2 - Exc. - Svenja Kohnemann</a:t>
            </a:r>
            <a:endParaRPr lang="en-US"/>
          </a:p>
        </p:txBody>
      </p:sp>
    </p:spTree>
    <p:extLst>
      <p:ext uri="{BB962C8B-B14F-4D97-AF65-F5344CB8AC3E}">
        <p14:creationId xmlns:p14="http://schemas.microsoft.com/office/powerpoint/2010/main" val="2919352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0" y="163984"/>
            <a:ext cx="7305675" cy="2952750"/>
          </a:xfrm>
          <a:prstGeom prst="rect">
            <a:avLst/>
          </a:prstGeom>
        </p:spPr>
      </p:pic>
      <p:pic>
        <p:nvPicPr>
          <p:cNvPr id="5" name="Grafik 4"/>
          <p:cNvPicPr>
            <a:picLocks noChangeAspect="1"/>
          </p:cNvPicPr>
          <p:nvPr/>
        </p:nvPicPr>
        <p:blipFill>
          <a:blip r:embed="rId3"/>
          <a:stretch>
            <a:fillRect/>
          </a:stretch>
        </p:blipFill>
        <p:spPr>
          <a:xfrm>
            <a:off x="319473" y="3216618"/>
            <a:ext cx="6000750" cy="3000375"/>
          </a:xfrm>
          <a:prstGeom prst="rect">
            <a:avLst/>
          </a:prstGeom>
        </p:spPr>
      </p:pic>
      <p:pic>
        <p:nvPicPr>
          <p:cNvPr id="6" name="Grafik 5"/>
          <p:cNvPicPr>
            <a:picLocks noChangeAspect="1"/>
          </p:cNvPicPr>
          <p:nvPr/>
        </p:nvPicPr>
        <p:blipFill>
          <a:blip r:embed="rId4"/>
          <a:stretch>
            <a:fillRect/>
          </a:stretch>
        </p:blipFill>
        <p:spPr>
          <a:xfrm>
            <a:off x="6539139" y="1756889"/>
            <a:ext cx="5747519" cy="1853514"/>
          </a:xfrm>
          <a:prstGeom prst="rect">
            <a:avLst/>
          </a:prstGeom>
        </p:spPr>
      </p:pic>
      <p:pic>
        <p:nvPicPr>
          <p:cNvPr id="7" name="Grafik 6"/>
          <p:cNvPicPr>
            <a:picLocks noChangeAspect="1"/>
          </p:cNvPicPr>
          <p:nvPr/>
        </p:nvPicPr>
        <p:blipFill>
          <a:blip r:embed="rId5"/>
          <a:stretch>
            <a:fillRect/>
          </a:stretch>
        </p:blipFill>
        <p:spPr>
          <a:xfrm>
            <a:off x="6539139" y="3998353"/>
            <a:ext cx="5561343" cy="1560941"/>
          </a:xfrm>
          <a:prstGeom prst="rect">
            <a:avLst/>
          </a:prstGeom>
        </p:spPr>
      </p:pic>
      <p:sp>
        <p:nvSpPr>
          <p:cNvPr id="8" name="Textfeld 7"/>
          <p:cNvSpPr txBox="1"/>
          <p:nvPr/>
        </p:nvSpPr>
        <p:spPr>
          <a:xfrm>
            <a:off x="6950878" y="5762578"/>
            <a:ext cx="4924040" cy="369332"/>
          </a:xfrm>
          <a:prstGeom prst="rect">
            <a:avLst/>
          </a:prstGeom>
          <a:noFill/>
        </p:spPr>
        <p:txBody>
          <a:bodyPr wrap="none" rtlCol="0">
            <a:spAutoFit/>
          </a:bodyPr>
          <a:lstStyle/>
          <a:p>
            <a:r>
              <a:rPr lang="de-DE" dirty="0" smtClean="0"/>
              <a:t>Constant </a:t>
            </a:r>
            <a:r>
              <a:rPr lang="de-DE" dirty="0" err="1" smtClean="0"/>
              <a:t>or</a:t>
            </a:r>
            <a:r>
              <a:rPr lang="de-DE" dirty="0" smtClean="0"/>
              <a:t> </a:t>
            </a:r>
            <a:r>
              <a:rPr lang="de-DE" dirty="0" err="1" smtClean="0"/>
              <a:t>assimilated</a:t>
            </a:r>
            <a:r>
              <a:rPr lang="de-DE" dirty="0" smtClean="0"/>
              <a:t> </a:t>
            </a:r>
            <a:r>
              <a:rPr lang="de-DE" dirty="0" err="1" smtClean="0"/>
              <a:t>every</a:t>
            </a:r>
            <a:r>
              <a:rPr lang="de-DE" dirty="0" smtClean="0"/>
              <a:t> 03,06,09,12 … </a:t>
            </a:r>
            <a:r>
              <a:rPr lang="de-DE" dirty="0" err="1" smtClean="0"/>
              <a:t>hours</a:t>
            </a:r>
            <a:endParaRPr lang="en-US" dirty="0"/>
          </a:p>
        </p:txBody>
      </p:sp>
      <p:sp>
        <p:nvSpPr>
          <p:cNvPr id="9" name="Textfeld 8"/>
          <p:cNvSpPr txBox="1"/>
          <p:nvPr/>
        </p:nvSpPr>
        <p:spPr>
          <a:xfrm>
            <a:off x="0" y="-85812"/>
            <a:ext cx="301686" cy="369332"/>
          </a:xfrm>
          <a:prstGeom prst="rect">
            <a:avLst/>
          </a:prstGeom>
          <a:noFill/>
        </p:spPr>
        <p:txBody>
          <a:bodyPr wrap="none" rtlCol="0">
            <a:spAutoFit/>
          </a:bodyPr>
          <a:lstStyle/>
          <a:p>
            <a:r>
              <a:rPr lang="de-DE" dirty="0" smtClean="0"/>
              <a:t>2</a:t>
            </a:r>
            <a:endParaRPr lang="en-US" dirty="0"/>
          </a:p>
        </p:txBody>
      </p:sp>
      <p:pic>
        <p:nvPicPr>
          <p:cNvPr id="10" name="Grafik 9">
            <a:hlinkClick r:id="rId6"/>
          </p:cNvPr>
          <p:cNvPicPr>
            <a:picLocks noChangeAspect="1"/>
          </p:cNvPicPr>
          <p:nvPr/>
        </p:nvPicPr>
        <p:blipFill>
          <a:blip r:embed="rId7"/>
          <a:stretch>
            <a:fillRect/>
          </a:stretch>
        </p:blipFill>
        <p:spPr>
          <a:xfrm>
            <a:off x="9667846" y="98854"/>
            <a:ext cx="2445893" cy="1664043"/>
          </a:xfrm>
          <a:prstGeom prst="rect">
            <a:avLst/>
          </a:prstGeom>
        </p:spPr>
      </p:pic>
      <p:sp>
        <p:nvSpPr>
          <p:cNvPr id="11" name="Textfeld 10"/>
          <p:cNvSpPr txBox="1"/>
          <p:nvPr/>
        </p:nvSpPr>
        <p:spPr>
          <a:xfrm>
            <a:off x="10472592" y="373874"/>
            <a:ext cx="301686" cy="369332"/>
          </a:xfrm>
          <a:prstGeom prst="rect">
            <a:avLst/>
          </a:prstGeom>
          <a:noFill/>
        </p:spPr>
        <p:txBody>
          <a:bodyPr wrap="none" rtlCol="0">
            <a:spAutoFit/>
          </a:bodyPr>
          <a:lstStyle/>
          <a:p>
            <a:r>
              <a:rPr lang="de-DE" dirty="0" smtClean="0"/>
              <a:t>2</a:t>
            </a:r>
            <a:endParaRPr lang="en-US" dirty="0"/>
          </a:p>
        </p:txBody>
      </p:sp>
      <p:pic>
        <p:nvPicPr>
          <p:cNvPr id="12" name="Grafik 11"/>
          <p:cNvPicPr>
            <a:picLocks noChangeAspect="1"/>
          </p:cNvPicPr>
          <p:nvPr/>
        </p:nvPicPr>
        <p:blipFill>
          <a:blip r:embed="rId8"/>
          <a:stretch>
            <a:fillRect/>
          </a:stretch>
        </p:blipFill>
        <p:spPr>
          <a:xfrm>
            <a:off x="9582944" y="6223865"/>
            <a:ext cx="2609056" cy="630094"/>
          </a:xfrm>
          <a:prstGeom prst="rect">
            <a:avLst/>
          </a:prstGeom>
        </p:spPr>
      </p:pic>
      <p:sp>
        <p:nvSpPr>
          <p:cNvPr id="2" name="Fußzeilenplatzhalter 1"/>
          <p:cNvSpPr>
            <a:spLocks noGrp="1"/>
          </p:cNvSpPr>
          <p:nvPr>
            <p:ph type="ftr" sz="quarter" idx="11"/>
          </p:nvPr>
        </p:nvSpPr>
        <p:spPr/>
        <p:txBody>
          <a:bodyPr/>
          <a:lstStyle/>
          <a:p>
            <a:r>
              <a:rPr lang="en-US" smtClean="0"/>
              <a:t>Numerical Modeling 2 - Exc. - Svenja Kohnemann</a:t>
            </a:r>
            <a:endParaRPr lang="en-US"/>
          </a:p>
        </p:txBody>
      </p:sp>
    </p:spTree>
    <p:extLst>
      <p:ext uri="{BB962C8B-B14F-4D97-AF65-F5344CB8AC3E}">
        <p14:creationId xmlns:p14="http://schemas.microsoft.com/office/powerpoint/2010/main" val="344595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164757" y="325051"/>
            <a:ext cx="9259329" cy="1528462"/>
          </a:xfrm>
          <a:prstGeom prst="rect">
            <a:avLst/>
          </a:prstGeom>
          <a:noFill/>
        </p:spPr>
        <p:txBody>
          <a:bodyPr wrap="square" rtlCol="0">
            <a:spAutoFit/>
          </a:bodyPr>
          <a:lstStyle/>
          <a:p>
            <a:r>
              <a:rPr lang="en-US" b="1" dirty="0" smtClean="0"/>
              <a:t>2) </a:t>
            </a:r>
            <a:r>
              <a:rPr lang="en-US" b="1" dirty="0" err="1" smtClean="0"/>
              <a:t>Extpar</a:t>
            </a:r>
            <a:r>
              <a:rPr lang="en-US" b="1" dirty="0" smtClean="0"/>
              <a:t> (all)</a:t>
            </a:r>
          </a:p>
          <a:p>
            <a:r>
              <a:rPr lang="en-US" dirty="0" smtClean="0"/>
              <a:t>Here you can find all reference configurations for the preparation of the time invariant data describing the properties of the earth surface, the soil and the vegetation named external parameters. They are used by int2lm for preparation of initial and boundary conditions.</a:t>
            </a:r>
          </a:p>
          <a:p>
            <a:endParaRPr lang="en-US"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7145" y="1729944"/>
            <a:ext cx="7562336" cy="4981823"/>
          </a:xfrm>
          <a:prstGeom prst="rect">
            <a:avLst/>
          </a:prstGeom>
        </p:spPr>
      </p:pic>
      <p:pic>
        <p:nvPicPr>
          <p:cNvPr id="5" name="Grafik 4">
            <a:hlinkClick r:id="rId3"/>
          </p:cNvPr>
          <p:cNvPicPr>
            <a:picLocks noChangeAspect="1"/>
          </p:cNvPicPr>
          <p:nvPr/>
        </p:nvPicPr>
        <p:blipFill>
          <a:blip r:embed="rId4"/>
          <a:stretch>
            <a:fillRect/>
          </a:stretch>
        </p:blipFill>
        <p:spPr>
          <a:xfrm>
            <a:off x="9667846" y="98854"/>
            <a:ext cx="2445893" cy="1664043"/>
          </a:xfrm>
          <a:prstGeom prst="rect">
            <a:avLst/>
          </a:prstGeom>
        </p:spPr>
      </p:pic>
      <p:sp>
        <p:nvSpPr>
          <p:cNvPr id="7" name="Textfeld 6"/>
          <p:cNvSpPr txBox="1"/>
          <p:nvPr/>
        </p:nvSpPr>
        <p:spPr>
          <a:xfrm>
            <a:off x="10472592" y="373874"/>
            <a:ext cx="301686" cy="369332"/>
          </a:xfrm>
          <a:prstGeom prst="rect">
            <a:avLst/>
          </a:prstGeom>
          <a:noFill/>
        </p:spPr>
        <p:txBody>
          <a:bodyPr wrap="none" rtlCol="0">
            <a:spAutoFit/>
          </a:bodyPr>
          <a:lstStyle/>
          <a:p>
            <a:r>
              <a:rPr lang="de-DE" dirty="0" smtClean="0"/>
              <a:t>2</a:t>
            </a:r>
            <a:endParaRPr lang="en-US" dirty="0"/>
          </a:p>
        </p:txBody>
      </p:sp>
      <p:pic>
        <p:nvPicPr>
          <p:cNvPr id="8" name="Grafik 7"/>
          <p:cNvPicPr>
            <a:picLocks noChangeAspect="1"/>
          </p:cNvPicPr>
          <p:nvPr/>
        </p:nvPicPr>
        <p:blipFill>
          <a:blip r:embed="rId5"/>
          <a:stretch>
            <a:fillRect/>
          </a:stretch>
        </p:blipFill>
        <p:spPr>
          <a:xfrm>
            <a:off x="9582944" y="6223865"/>
            <a:ext cx="2609056" cy="630094"/>
          </a:xfrm>
          <a:prstGeom prst="rect">
            <a:avLst/>
          </a:prstGeom>
        </p:spPr>
      </p:pic>
      <p:sp>
        <p:nvSpPr>
          <p:cNvPr id="2" name="Fußzeilenplatzhalter 1"/>
          <p:cNvSpPr>
            <a:spLocks noGrp="1"/>
          </p:cNvSpPr>
          <p:nvPr>
            <p:ph type="ftr" sz="quarter" idx="11"/>
          </p:nvPr>
        </p:nvSpPr>
        <p:spPr/>
        <p:txBody>
          <a:bodyPr/>
          <a:lstStyle/>
          <a:p>
            <a:r>
              <a:rPr lang="en-US" smtClean="0"/>
              <a:t>Numerical Modeling 2 - Exc. - Svenja Kohnemann</a:t>
            </a:r>
            <a:endParaRPr lang="en-US"/>
          </a:p>
        </p:txBody>
      </p:sp>
    </p:spTree>
    <p:extLst>
      <p:ext uri="{BB962C8B-B14F-4D97-AF65-F5344CB8AC3E}">
        <p14:creationId xmlns:p14="http://schemas.microsoft.com/office/powerpoint/2010/main" val="2373172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69" y="116883"/>
            <a:ext cx="6111560" cy="3884411"/>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2614" y="2669574"/>
            <a:ext cx="6379386" cy="3997926"/>
          </a:xfrm>
          <a:prstGeom prst="rect">
            <a:avLst/>
          </a:prstGeom>
        </p:spPr>
      </p:pic>
      <p:sp>
        <p:nvSpPr>
          <p:cNvPr id="6" name="Textfeld 5"/>
          <p:cNvSpPr txBox="1"/>
          <p:nvPr/>
        </p:nvSpPr>
        <p:spPr>
          <a:xfrm>
            <a:off x="800100" y="4191000"/>
            <a:ext cx="2728632" cy="369332"/>
          </a:xfrm>
          <a:prstGeom prst="rect">
            <a:avLst/>
          </a:prstGeom>
          <a:noFill/>
        </p:spPr>
        <p:txBody>
          <a:bodyPr wrap="none" rtlCol="0">
            <a:spAutoFit/>
          </a:bodyPr>
          <a:lstStyle/>
          <a:p>
            <a:r>
              <a:rPr lang="de-DE" dirty="0" smtClean="0"/>
              <a:t>111.11km * 0.05= 5.555km</a:t>
            </a:r>
            <a:endParaRPr lang="en-US" dirty="0"/>
          </a:p>
        </p:txBody>
      </p:sp>
      <p:sp>
        <p:nvSpPr>
          <p:cNvPr id="7" name="Textfeld 6"/>
          <p:cNvSpPr txBox="1"/>
          <p:nvPr/>
        </p:nvSpPr>
        <p:spPr>
          <a:xfrm>
            <a:off x="9002307" y="6482834"/>
            <a:ext cx="2845651" cy="369332"/>
          </a:xfrm>
          <a:prstGeom prst="rect">
            <a:avLst/>
          </a:prstGeom>
          <a:noFill/>
        </p:spPr>
        <p:txBody>
          <a:bodyPr wrap="none" rtlCol="0">
            <a:spAutoFit/>
          </a:bodyPr>
          <a:lstStyle/>
          <a:p>
            <a:r>
              <a:rPr lang="de-DE" dirty="0" smtClean="0"/>
              <a:t>111.11km * 0.01= 1,1111km</a:t>
            </a:r>
            <a:endParaRPr lang="en-US" dirty="0"/>
          </a:p>
        </p:txBody>
      </p:sp>
      <p:pic>
        <p:nvPicPr>
          <p:cNvPr id="8" name="Grafik 7">
            <a:hlinkClick r:id="rId4"/>
          </p:cNvPr>
          <p:cNvPicPr>
            <a:picLocks noChangeAspect="1"/>
          </p:cNvPicPr>
          <p:nvPr/>
        </p:nvPicPr>
        <p:blipFill>
          <a:blip r:embed="rId5"/>
          <a:stretch>
            <a:fillRect/>
          </a:stretch>
        </p:blipFill>
        <p:spPr>
          <a:xfrm>
            <a:off x="9667846" y="98854"/>
            <a:ext cx="2445893" cy="1664043"/>
          </a:xfrm>
          <a:prstGeom prst="rect">
            <a:avLst/>
          </a:prstGeom>
        </p:spPr>
      </p:pic>
      <p:sp>
        <p:nvSpPr>
          <p:cNvPr id="9" name="Textfeld 8"/>
          <p:cNvSpPr txBox="1"/>
          <p:nvPr/>
        </p:nvSpPr>
        <p:spPr>
          <a:xfrm>
            <a:off x="10472592" y="373874"/>
            <a:ext cx="301686" cy="369332"/>
          </a:xfrm>
          <a:prstGeom prst="rect">
            <a:avLst/>
          </a:prstGeom>
          <a:noFill/>
        </p:spPr>
        <p:txBody>
          <a:bodyPr wrap="none" rtlCol="0">
            <a:spAutoFit/>
          </a:bodyPr>
          <a:lstStyle/>
          <a:p>
            <a:r>
              <a:rPr lang="de-DE" dirty="0" smtClean="0"/>
              <a:t>2</a:t>
            </a:r>
            <a:endParaRPr lang="en-US" dirty="0"/>
          </a:p>
        </p:txBody>
      </p:sp>
      <p:pic>
        <p:nvPicPr>
          <p:cNvPr id="10" name="Grafik 9"/>
          <p:cNvPicPr>
            <a:picLocks noChangeAspect="1"/>
          </p:cNvPicPr>
          <p:nvPr/>
        </p:nvPicPr>
        <p:blipFill>
          <a:blip r:embed="rId6"/>
          <a:stretch>
            <a:fillRect/>
          </a:stretch>
        </p:blipFill>
        <p:spPr>
          <a:xfrm>
            <a:off x="9582944" y="6223865"/>
            <a:ext cx="2609056" cy="630094"/>
          </a:xfrm>
          <a:prstGeom prst="rect">
            <a:avLst/>
          </a:prstGeom>
        </p:spPr>
      </p:pic>
      <p:sp>
        <p:nvSpPr>
          <p:cNvPr id="2" name="Fußzeilenplatzhalter 1"/>
          <p:cNvSpPr>
            <a:spLocks noGrp="1"/>
          </p:cNvSpPr>
          <p:nvPr>
            <p:ph type="ftr" sz="quarter" idx="11"/>
          </p:nvPr>
        </p:nvSpPr>
        <p:spPr/>
        <p:txBody>
          <a:bodyPr/>
          <a:lstStyle/>
          <a:p>
            <a:r>
              <a:rPr lang="en-US" smtClean="0"/>
              <a:t>Numerical Modeling 2 - Exc. - Svenja Kohnemann</a:t>
            </a:r>
            <a:endParaRPr lang="en-US"/>
          </a:p>
        </p:txBody>
      </p:sp>
    </p:spTree>
    <p:extLst>
      <p:ext uri="{BB962C8B-B14F-4D97-AF65-F5344CB8AC3E}">
        <p14:creationId xmlns:p14="http://schemas.microsoft.com/office/powerpoint/2010/main" val="2267598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2"/>
          <p:cNvSpPr>
            <a:spLocks noGrp="1"/>
          </p:cNvSpPr>
          <p:nvPr>
            <p:ph idx="1"/>
          </p:nvPr>
        </p:nvSpPr>
        <p:spPr>
          <a:xfrm>
            <a:off x="362464" y="2232453"/>
            <a:ext cx="8699158" cy="4209536"/>
          </a:xfrm>
        </p:spPr>
        <p:txBody>
          <a:bodyPr>
            <a:normAutofit fontScale="70000" lnSpcReduction="20000"/>
          </a:bodyPr>
          <a:lstStyle/>
          <a:p>
            <a:r>
              <a:rPr lang="en-US" sz="2400" dirty="0" smtClean="0"/>
              <a:t>Model equations are formulated with respect to rotated </a:t>
            </a:r>
            <a:r>
              <a:rPr lang="en-US" sz="2400" dirty="0" err="1" smtClean="0"/>
              <a:t>lat</a:t>
            </a:r>
            <a:r>
              <a:rPr lang="en-US" sz="2400" dirty="0" smtClean="0"/>
              <a:t>/</a:t>
            </a:r>
            <a:r>
              <a:rPr lang="en-US" sz="2400" dirty="0" err="1" smtClean="0"/>
              <a:t>lon</a:t>
            </a:r>
            <a:r>
              <a:rPr lang="en-US" sz="2400" dirty="0" smtClean="0"/>
              <a:t>-grid with coordinates (</a:t>
            </a:r>
            <a:r>
              <a:rPr lang="en-US" sz="2400" dirty="0" err="1" smtClean="0"/>
              <a:t>λ,ϕ</a:t>
            </a:r>
            <a:r>
              <a:rPr lang="en-US" sz="2400" dirty="0" smtClean="0"/>
              <a:t>), height (z)</a:t>
            </a:r>
          </a:p>
          <a:p>
            <a:endParaRPr lang="en-US" sz="2400" dirty="0" smtClean="0"/>
          </a:p>
          <a:p>
            <a:r>
              <a:rPr lang="en-US" sz="2400" dirty="0" smtClean="0"/>
              <a:t>Most natural and convenient way</a:t>
            </a:r>
          </a:p>
          <a:p>
            <a:pPr marL="0" indent="0">
              <a:buNone/>
            </a:pPr>
            <a:r>
              <a:rPr lang="en-US" sz="2400" dirty="0" smtClean="0"/>
              <a:t>      to take the spherical shape</a:t>
            </a:r>
          </a:p>
          <a:p>
            <a:pPr marL="0" indent="0">
              <a:buNone/>
            </a:pPr>
            <a:r>
              <a:rPr lang="en-US" sz="2400" dirty="0" smtClean="0"/>
              <a:t>      of the earth into account</a:t>
            </a:r>
          </a:p>
          <a:p>
            <a:endParaRPr lang="en-US" sz="2400" dirty="0" smtClean="0"/>
          </a:p>
          <a:p>
            <a:endParaRPr lang="en-US" sz="2400" dirty="0" smtClean="0"/>
          </a:p>
          <a:p>
            <a:r>
              <a:rPr lang="en-US" sz="2400" dirty="0" smtClean="0"/>
              <a:t>Numerical problems:</a:t>
            </a:r>
          </a:p>
          <a:p>
            <a:pPr lvl="1"/>
            <a:r>
              <a:rPr lang="en-US" sz="2000" dirty="0" smtClean="0"/>
              <a:t> the convergence of the meridians</a:t>
            </a:r>
          </a:p>
          <a:p>
            <a:pPr lvl="1"/>
            <a:r>
              <a:rPr lang="en-US" sz="2000" dirty="0" smtClean="0"/>
              <a:t> the resulting pole singularities</a:t>
            </a:r>
          </a:p>
          <a:p>
            <a:pPr lvl="1"/>
            <a:endParaRPr lang="en-US" sz="2000" dirty="0" smtClean="0"/>
          </a:p>
          <a:p>
            <a:r>
              <a:rPr lang="en-US" sz="2400" dirty="0" smtClean="0"/>
              <a:t>Solution:</a:t>
            </a:r>
          </a:p>
          <a:p>
            <a:pPr lvl="1"/>
            <a:r>
              <a:rPr lang="en-US" sz="2000" dirty="0" smtClean="0"/>
              <a:t>pole is tilted </a:t>
            </a:r>
          </a:p>
          <a:p>
            <a:pPr lvl="1"/>
            <a:r>
              <a:rPr lang="en-US" sz="2000" dirty="0" smtClean="0"/>
              <a:t>equator runs through the center of the model domain</a:t>
            </a:r>
            <a:endParaRPr lang="en-US" sz="20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2924" y="2793914"/>
            <a:ext cx="4410075"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Grafik 6">
            <a:hlinkClick r:id="rId3"/>
          </p:cNvPr>
          <p:cNvPicPr>
            <a:picLocks noChangeAspect="1"/>
          </p:cNvPicPr>
          <p:nvPr/>
        </p:nvPicPr>
        <p:blipFill>
          <a:blip r:embed="rId4"/>
          <a:stretch>
            <a:fillRect/>
          </a:stretch>
        </p:blipFill>
        <p:spPr>
          <a:xfrm>
            <a:off x="9667846" y="98854"/>
            <a:ext cx="2445893" cy="1664043"/>
          </a:xfrm>
          <a:prstGeom prst="rect">
            <a:avLst/>
          </a:prstGeom>
        </p:spPr>
      </p:pic>
      <p:sp>
        <p:nvSpPr>
          <p:cNvPr id="2" name="Textfeld 1"/>
          <p:cNvSpPr txBox="1"/>
          <p:nvPr/>
        </p:nvSpPr>
        <p:spPr>
          <a:xfrm>
            <a:off x="1054443" y="1235675"/>
            <a:ext cx="847796" cy="369332"/>
          </a:xfrm>
          <a:prstGeom prst="rect">
            <a:avLst/>
          </a:prstGeom>
          <a:noFill/>
        </p:spPr>
        <p:txBody>
          <a:bodyPr wrap="none" rtlCol="0">
            <a:spAutoFit/>
          </a:bodyPr>
          <a:lstStyle/>
          <a:p>
            <a:r>
              <a:rPr lang="de-DE" dirty="0" smtClean="0"/>
              <a:t>Exkurs:</a:t>
            </a:r>
            <a:endParaRPr lang="en-US" dirty="0"/>
          </a:p>
        </p:txBody>
      </p:sp>
      <p:pic>
        <p:nvPicPr>
          <p:cNvPr id="8" name="Grafik 7"/>
          <p:cNvPicPr>
            <a:picLocks noChangeAspect="1"/>
          </p:cNvPicPr>
          <p:nvPr/>
        </p:nvPicPr>
        <p:blipFill>
          <a:blip r:embed="rId5"/>
          <a:stretch>
            <a:fillRect/>
          </a:stretch>
        </p:blipFill>
        <p:spPr>
          <a:xfrm>
            <a:off x="9582944" y="6223865"/>
            <a:ext cx="2609056" cy="630094"/>
          </a:xfrm>
          <a:prstGeom prst="rect">
            <a:avLst/>
          </a:prstGeom>
        </p:spPr>
      </p:pic>
      <p:sp>
        <p:nvSpPr>
          <p:cNvPr id="3" name="Fußzeilenplatzhalter 2"/>
          <p:cNvSpPr>
            <a:spLocks noGrp="1"/>
          </p:cNvSpPr>
          <p:nvPr>
            <p:ph type="ftr" sz="quarter" idx="11"/>
          </p:nvPr>
        </p:nvSpPr>
        <p:spPr/>
        <p:txBody>
          <a:bodyPr/>
          <a:lstStyle/>
          <a:p>
            <a:r>
              <a:rPr lang="en-US" smtClean="0"/>
              <a:t>Numerical Modeling 2 - Exc. - Svenja Kohnemann</a:t>
            </a:r>
            <a:endParaRPr lang="en-US"/>
          </a:p>
        </p:txBody>
      </p:sp>
    </p:spTree>
    <p:extLst>
      <p:ext uri="{BB962C8B-B14F-4D97-AF65-F5344CB8AC3E}">
        <p14:creationId xmlns:p14="http://schemas.microsoft.com/office/powerpoint/2010/main" val="1707097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131806" y="205261"/>
            <a:ext cx="9349945" cy="2031325"/>
          </a:xfrm>
          <a:prstGeom prst="rect">
            <a:avLst/>
          </a:prstGeom>
          <a:noFill/>
        </p:spPr>
        <p:txBody>
          <a:bodyPr wrap="square" rtlCol="0">
            <a:spAutoFit/>
          </a:bodyPr>
          <a:lstStyle/>
          <a:p>
            <a:r>
              <a:rPr lang="en-US" b="1" dirty="0" smtClean="0"/>
              <a:t>INT2LM</a:t>
            </a:r>
          </a:p>
          <a:p>
            <a:r>
              <a:rPr lang="en-US" dirty="0" smtClean="0"/>
              <a:t>Here you can find all reference configurations for preparation of initial and boundary conditions of the COSMO model and it's previous LM or CLM model versions. Each of them is used together with one or more of the reference COSMO (or CLM) configurations for NWP, CLM or ART applications made available in the </a:t>
            </a:r>
            <a:r>
              <a:rPr lang="en-US" dirty="0" err="1" smtClean="0"/>
              <a:t>namelist</a:t>
            </a:r>
            <a:r>
              <a:rPr lang="en-US" dirty="0" smtClean="0"/>
              <a:t> tool. </a:t>
            </a:r>
          </a:p>
          <a:p>
            <a:endParaRPr lang="en-US" dirty="0" smtClean="0"/>
          </a:p>
          <a:p>
            <a:r>
              <a:rPr lang="en-US" dirty="0" smtClean="0"/>
              <a:t>https://tools.clm-community.eu/NLT_v2/portal/index.php?page=2000&amp;model=int2lm</a:t>
            </a:r>
            <a:endParaRPr lang="en-US" dirty="0"/>
          </a:p>
        </p:txBody>
      </p:sp>
      <p:pic>
        <p:nvPicPr>
          <p:cNvPr id="7" name="Grafik 6">
            <a:hlinkClick r:id="rId2"/>
          </p:cNvPr>
          <p:cNvPicPr>
            <a:picLocks noChangeAspect="1"/>
          </p:cNvPicPr>
          <p:nvPr/>
        </p:nvPicPr>
        <p:blipFill>
          <a:blip r:embed="rId3"/>
          <a:stretch>
            <a:fillRect/>
          </a:stretch>
        </p:blipFill>
        <p:spPr>
          <a:xfrm>
            <a:off x="9667846" y="98854"/>
            <a:ext cx="2445893" cy="1664043"/>
          </a:xfrm>
          <a:prstGeom prst="rect">
            <a:avLst/>
          </a:prstGeom>
        </p:spPr>
      </p:pic>
      <p:sp>
        <p:nvSpPr>
          <p:cNvPr id="8" name="Textfeld 7"/>
          <p:cNvSpPr txBox="1"/>
          <p:nvPr/>
        </p:nvSpPr>
        <p:spPr>
          <a:xfrm>
            <a:off x="10808044" y="1672282"/>
            <a:ext cx="301686" cy="369332"/>
          </a:xfrm>
          <a:prstGeom prst="rect">
            <a:avLst/>
          </a:prstGeom>
          <a:noFill/>
        </p:spPr>
        <p:txBody>
          <a:bodyPr wrap="none" rtlCol="0">
            <a:spAutoFit/>
          </a:bodyPr>
          <a:lstStyle/>
          <a:p>
            <a:r>
              <a:rPr lang="de-DE" dirty="0" smtClean="0"/>
              <a:t>3</a:t>
            </a:r>
            <a:endParaRPr lang="en-US" dirty="0"/>
          </a:p>
        </p:txBody>
      </p:sp>
      <p:pic>
        <p:nvPicPr>
          <p:cNvPr id="5" name="Grafik 4"/>
          <p:cNvPicPr>
            <a:picLocks noChangeAspect="1"/>
          </p:cNvPicPr>
          <p:nvPr/>
        </p:nvPicPr>
        <p:blipFill>
          <a:blip r:embed="rId4"/>
          <a:stretch>
            <a:fillRect/>
          </a:stretch>
        </p:blipFill>
        <p:spPr>
          <a:xfrm>
            <a:off x="9582944" y="6223865"/>
            <a:ext cx="2609056" cy="630094"/>
          </a:xfrm>
          <a:prstGeom prst="rect">
            <a:avLst/>
          </a:prstGeom>
        </p:spPr>
      </p:pic>
      <p:sp>
        <p:nvSpPr>
          <p:cNvPr id="2" name="Fußzeilenplatzhalter 1"/>
          <p:cNvSpPr>
            <a:spLocks noGrp="1"/>
          </p:cNvSpPr>
          <p:nvPr>
            <p:ph type="ftr" sz="quarter" idx="11"/>
          </p:nvPr>
        </p:nvSpPr>
        <p:spPr/>
        <p:txBody>
          <a:bodyPr/>
          <a:lstStyle/>
          <a:p>
            <a:r>
              <a:rPr lang="en-US" smtClean="0"/>
              <a:t>Numerical Modeling 2 - Exc. - Svenja Kohnemann</a:t>
            </a:r>
            <a:endParaRPr lang="en-US"/>
          </a:p>
        </p:txBody>
      </p:sp>
    </p:spTree>
    <p:extLst>
      <p:ext uri="{BB962C8B-B14F-4D97-AF65-F5344CB8AC3E}">
        <p14:creationId xmlns:p14="http://schemas.microsoft.com/office/powerpoint/2010/main" val="455688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01594" y="408717"/>
            <a:ext cx="9047206" cy="4351338"/>
          </a:xfrm>
        </p:spPr>
        <p:txBody>
          <a:bodyPr>
            <a:normAutofit/>
          </a:bodyPr>
          <a:lstStyle/>
          <a:p>
            <a:pPr marL="0" indent="0">
              <a:buNone/>
            </a:pPr>
            <a:r>
              <a:rPr lang="de-DE" sz="2400" dirty="0" smtClean="0"/>
              <a:t>3) </a:t>
            </a:r>
            <a:r>
              <a:rPr lang="de-DE" sz="2400" dirty="0" err="1" smtClean="0"/>
              <a:t>run</a:t>
            </a:r>
            <a:r>
              <a:rPr lang="de-DE" sz="2400" dirty="0" smtClean="0"/>
              <a:t> int2lm </a:t>
            </a:r>
            <a:r>
              <a:rPr lang="de-DE" sz="2400" dirty="0" smtClean="0">
                <a:sym typeface="Wingdings" panose="05000000000000000000" pitchFamily="2" charset="2"/>
              </a:rPr>
              <a:t> </a:t>
            </a:r>
            <a:r>
              <a:rPr lang="en-US" sz="2400" dirty="0"/>
              <a:t>interpolating the coarse grid model fields to the COSMO-CLM grid</a:t>
            </a:r>
            <a:r>
              <a:rPr lang="de-DE" sz="2400" dirty="0" smtClean="0">
                <a:sym typeface="Wingdings" panose="05000000000000000000" pitchFamily="2" charset="2"/>
              </a:rPr>
              <a:t> </a:t>
            </a:r>
          </a:p>
          <a:p>
            <a:pPr marL="0" indent="0">
              <a:buNone/>
            </a:pPr>
            <a:endParaRPr lang="de-DE" sz="2400" dirty="0" smtClean="0">
              <a:sym typeface="Wingdings" panose="05000000000000000000" pitchFamily="2" charset="2"/>
            </a:endParaRPr>
          </a:p>
          <a:p>
            <a:pPr marL="0" indent="0">
              <a:buNone/>
            </a:pPr>
            <a:r>
              <a:rPr lang="de-DE" sz="2400" dirty="0" smtClean="0">
                <a:sym typeface="Wingdings" panose="05000000000000000000" pitchFamily="2" charset="2"/>
              </a:rPr>
              <a:t>Meteo3:</a:t>
            </a:r>
            <a:endParaRPr lang="de-DE" sz="2400" dirty="0">
              <a:sym typeface="Wingdings" panose="05000000000000000000" pitchFamily="2" charset="2"/>
            </a:endParaRPr>
          </a:p>
          <a:p>
            <a:pPr marL="0" indent="0">
              <a:buNone/>
            </a:pPr>
            <a:r>
              <a:rPr lang="en-US" sz="2400" dirty="0"/>
              <a:t>/</a:t>
            </a:r>
            <a:r>
              <a:rPr lang="en-US" sz="2400" dirty="0" err="1" smtClean="0"/>
              <a:t>klima</a:t>
            </a:r>
            <a:r>
              <a:rPr lang="en-US" sz="2400" dirty="0" smtClean="0"/>
              <a:t>/meteo3/raid3/nmm2/WS201819/cclm-sp_2.7/</a:t>
            </a:r>
            <a:r>
              <a:rPr lang="en-US" sz="2400" dirty="0" err="1" smtClean="0"/>
              <a:t>step_by_step</a:t>
            </a:r>
            <a:r>
              <a:rPr lang="en-US" sz="2400" dirty="0" smtClean="0"/>
              <a:t>/</a:t>
            </a:r>
            <a:r>
              <a:rPr lang="en-US" sz="2400" dirty="0" err="1" smtClean="0"/>
              <a:t>gcm_to_cclm</a:t>
            </a:r>
            <a:endParaRPr lang="en-US" sz="2400" dirty="0" smtClean="0"/>
          </a:p>
          <a:p>
            <a:pPr marL="0" indent="0">
              <a:buNone/>
            </a:pPr>
            <a:r>
              <a:rPr lang="en-US" sz="2400" dirty="0" smtClean="0">
                <a:sym typeface="Wingdings" panose="05000000000000000000" pitchFamily="2" charset="2"/>
              </a:rPr>
              <a:t> Script: </a:t>
            </a:r>
            <a:r>
              <a:rPr lang="en-US" sz="2400" dirty="0" smtClean="0"/>
              <a:t>run_int2lm</a:t>
            </a:r>
            <a:endParaRPr lang="en-US" sz="2400" dirty="0"/>
          </a:p>
        </p:txBody>
      </p:sp>
      <p:sp>
        <p:nvSpPr>
          <p:cNvPr id="5" name="Textfeld 4"/>
          <p:cNvSpPr txBox="1"/>
          <p:nvPr/>
        </p:nvSpPr>
        <p:spPr>
          <a:xfrm>
            <a:off x="1680520" y="3410464"/>
            <a:ext cx="8025274" cy="2031325"/>
          </a:xfrm>
          <a:prstGeom prst="rect">
            <a:avLst/>
          </a:prstGeom>
          <a:noFill/>
        </p:spPr>
        <p:txBody>
          <a:bodyPr wrap="none" rtlCol="0">
            <a:spAutoFit/>
          </a:bodyPr>
          <a:lstStyle/>
          <a:p>
            <a:r>
              <a:rPr lang="de-DE" dirty="0" smtClean="0"/>
              <a:t>Namelist-</a:t>
            </a:r>
            <a:r>
              <a:rPr lang="de-DE" dirty="0" err="1" smtClean="0"/>
              <a:t>InputFile</a:t>
            </a:r>
            <a:r>
              <a:rPr lang="de-DE" dirty="0" smtClean="0"/>
              <a:t>:</a:t>
            </a:r>
          </a:p>
          <a:p>
            <a:endParaRPr lang="de-DE" dirty="0"/>
          </a:p>
          <a:p>
            <a:r>
              <a:rPr lang="de-DE" dirty="0" smtClean="0"/>
              <a:t>-CONTRL 		– </a:t>
            </a:r>
            <a:r>
              <a:rPr lang="de-DE" dirty="0" err="1" smtClean="0"/>
              <a:t>parameters</a:t>
            </a:r>
            <a:r>
              <a:rPr lang="de-DE" dirty="0" smtClean="0"/>
              <a:t> </a:t>
            </a:r>
            <a:r>
              <a:rPr lang="de-DE" dirty="0" err="1" smtClean="0"/>
              <a:t>for</a:t>
            </a:r>
            <a:r>
              <a:rPr lang="de-DE" dirty="0" smtClean="0"/>
              <a:t> </a:t>
            </a:r>
            <a:r>
              <a:rPr lang="de-DE" dirty="0" err="1" smtClean="0"/>
              <a:t>the</a:t>
            </a:r>
            <a:r>
              <a:rPr lang="de-DE" dirty="0" smtClean="0"/>
              <a:t> </a:t>
            </a:r>
            <a:r>
              <a:rPr lang="de-DE" dirty="0" err="1" smtClean="0"/>
              <a:t>model</a:t>
            </a:r>
            <a:r>
              <a:rPr lang="de-DE" dirty="0" smtClean="0"/>
              <a:t> </a:t>
            </a:r>
            <a:r>
              <a:rPr lang="de-DE" dirty="0" err="1" smtClean="0"/>
              <a:t>run</a:t>
            </a:r>
            <a:endParaRPr lang="de-DE" dirty="0" smtClean="0"/>
          </a:p>
          <a:p>
            <a:r>
              <a:rPr lang="de-DE" dirty="0" smtClean="0"/>
              <a:t>-GRID_IN 		– </a:t>
            </a:r>
            <a:r>
              <a:rPr lang="de-DE" dirty="0" err="1" smtClean="0"/>
              <a:t>specifying</a:t>
            </a:r>
            <a:r>
              <a:rPr lang="de-DE" dirty="0" smtClean="0"/>
              <a:t> </a:t>
            </a:r>
            <a:r>
              <a:rPr lang="de-DE" dirty="0" err="1" smtClean="0"/>
              <a:t>the</a:t>
            </a:r>
            <a:r>
              <a:rPr lang="de-DE" dirty="0" smtClean="0"/>
              <a:t> </a:t>
            </a:r>
            <a:r>
              <a:rPr lang="de-DE" dirty="0" err="1" smtClean="0"/>
              <a:t>domain</a:t>
            </a:r>
            <a:r>
              <a:rPr lang="de-DE" dirty="0" smtClean="0"/>
              <a:t> </a:t>
            </a:r>
            <a:r>
              <a:rPr lang="de-DE" dirty="0" err="1" smtClean="0"/>
              <a:t>and</a:t>
            </a:r>
            <a:r>
              <a:rPr lang="de-DE" dirty="0" smtClean="0"/>
              <a:t> </a:t>
            </a:r>
            <a:r>
              <a:rPr lang="de-DE" dirty="0" err="1" smtClean="0"/>
              <a:t>size</a:t>
            </a:r>
            <a:r>
              <a:rPr lang="de-DE" dirty="0" smtClean="0"/>
              <a:t> </a:t>
            </a:r>
            <a:r>
              <a:rPr lang="de-DE" dirty="0" err="1" smtClean="0"/>
              <a:t>of</a:t>
            </a:r>
            <a:r>
              <a:rPr lang="de-DE" dirty="0" smtClean="0"/>
              <a:t> </a:t>
            </a:r>
            <a:r>
              <a:rPr lang="de-DE" dirty="0" err="1" smtClean="0"/>
              <a:t>the</a:t>
            </a:r>
            <a:r>
              <a:rPr lang="de-DE" dirty="0" smtClean="0"/>
              <a:t> </a:t>
            </a:r>
            <a:r>
              <a:rPr lang="de-DE" dirty="0" err="1" smtClean="0"/>
              <a:t>coarse</a:t>
            </a:r>
            <a:r>
              <a:rPr lang="de-DE" dirty="0" smtClean="0"/>
              <a:t> </a:t>
            </a:r>
            <a:r>
              <a:rPr lang="de-DE" dirty="0" err="1" smtClean="0"/>
              <a:t>grid</a:t>
            </a:r>
            <a:endParaRPr lang="de-DE" dirty="0" smtClean="0"/>
          </a:p>
          <a:p>
            <a:r>
              <a:rPr lang="de-DE" dirty="0" smtClean="0"/>
              <a:t>-LMGRID 		– </a:t>
            </a:r>
            <a:r>
              <a:rPr lang="de-DE" dirty="0" err="1" smtClean="0"/>
              <a:t>specifying</a:t>
            </a:r>
            <a:r>
              <a:rPr lang="de-DE" dirty="0" smtClean="0"/>
              <a:t> </a:t>
            </a:r>
            <a:r>
              <a:rPr lang="de-DE" dirty="0" err="1" smtClean="0"/>
              <a:t>the</a:t>
            </a:r>
            <a:r>
              <a:rPr lang="de-DE" dirty="0" smtClean="0"/>
              <a:t> </a:t>
            </a:r>
            <a:r>
              <a:rPr lang="de-DE" dirty="0" err="1" smtClean="0"/>
              <a:t>domain</a:t>
            </a:r>
            <a:r>
              <a:rPr lang="de-DE" dirty="0" smtClean="0"/>
              <a:t> </a:t>
            </a:r>
            <a:r>
              <a:rPr lang="de-DE" dirty="0" err="1" smtClean="0"/>
              <a:t>and</a:t>
            </a:r>
            <a:r>
              <a:rPr lang="de-DE" dirty="0" smtClean="0"/>
              <a:t> </a:t>
            </a:r>
            <a:r>
              <a:rPr lang="de-DE" dirty="0" err="1" smtClean="0"/>
              <a:t>the</a:t>
            </a:r>
            <a:r>
              <a:rPr lang="de-DE" dirty="0" smtClean="0"/>
              <a:t> </a:t>
            </a:r>
            <a:r>
              <a:rPr lang="de-DE" dirty="0" err="1" smtClean="0"/>
              <a:t>size</a:t>
            </a:r>
            <a:r>
              <a:rPr lang="de-DE" dirty="0" smtClean="0"/>
              <a:t> </a:t>
            </a:r>
            <a:r>
              <a:rPr lang="de-DE" dirty="0" err="1" smtClean="0"/>
              <a:t>of</a:t>
            </a:r>
            <a:r>
              <a:rPr lang="de-DE" dirty="0" smtClean="0"/>
              <a:t> </a:t>
            </a:r>
            <a:r>
              <a:rPr lang="de-DE" dirty="0" err="1" smtClean="0"/>
              <a:t>the</a:t>
            </a:r>
            <a:r>
              <a:rPr lang="de-DE" dirty="0" smtClean="0"/>
              <a:t> COSMO-MODEL </a:t>
            </a:r>
            <a:r>
              <a:rPr lang="de-DE" dirty="0" err="1" smtClean="0"/>
              <a:t>grid</a:t>
            </a:r>
            <a:endParaRPr lang="de-DE" dirty="0" smtClean="0"/>
          </a:p>
          <a:p>
            <a:r>
              <a:rPr lang="de-DE" dirty="0" smtClean="0"/>
              <a:t>-Data 		– </a:t>
            </a:r>
            <a:r>
              <a:rPr lang="de-DE" dirty="0" err="1" smtClean="0"/>
              <a:t>controlling</a:t>
            </a:r>
            <a:r>
              <a:rPr lang="de-DE" dirty="0" smtClean="0"/>
              <a:t> </a:t>
            </a:r>
            <a:r>
              <a:rPr lang="de-DE" dirty="0" err="1" smtClean="0"/>
              <a:t>the</a:t>
            </a:r>
            <a:r>
              <a:rPr lang="de-DE" dirty="0" smtClean="0"/>
              <a:t> </a:t>
            </a:r>
            <a:r>
              <a:rPr lang="de-DE" dirty="0" err="1" smtClean="0"/>
              <a:t>grid</a:t>
            </a:r>
            <a:r>
              <a:rPr lang="de-DE" dirty="0" smtClean="0"/>
              <a:t> </a:t>
            </a:r>
            <a:r>
              <a:rPr lang="de-DE" dirty="0" err="1" smtClean="0"/>
              <a:t>input</a:t>
            </a:r>
            <a:r>
              <a:rPr lang="de-DE" dirty="0" smtClean="0"/>
              <a:t> </a:t>
            </a:r>
            <a:r>
              <a:rPr lang="de-DE" dirty="0" err="1" smtClean="0"/>
              <a:t>and</a:t>
            </a:r>
            <a:r>
              <a:rPr lang="de-DE" dirty="0" smtClean="0"/>
              <a:t> </a:t>
            </a:r>
            <a:r>
              <a:rPr lang="de-DE" dirty="0" err="1" smtClean="0"/>
              <a:t>output</a:t>
            </a:r>
            <a:endParaRPr lang="de-DE" dirty="0" smtClean="0"/>
          </a:p>
          <a:p>
            <a:r>
              <a:rPr lang="de-DE" dirty="0" smtClean="0"/>
              <a:t>-PRICTR 		– </a:t>
            </a:r>
            <a:r>
              <a:rPr lang="de-DE" dirty="0" err="1" smtClean="0"/>
              <a:t>controlling</a:t>
            </a:r>
            <a:r>
              <a:rPr lang="de-DE" dirty="0" smtClean="0"/>
              <a:t> </a:t>
            </a:r>
            <a:r>
              <a:rPr lang="de-DE" dirty="0" err="1" smtClean="0"/>
              <a:t>grid</a:t>
            </a:r>
            <a:r>
              <a:rPr lang="de-DE" dirty="0" smtClean="0"/>
              <a:t> </a:t>
            </a:r>
            <a:r>
              <a:rPr lang="de-DE" dirty="0" err="1" smtClean="0"/>
              <a:t>point</a:t>
            </a:r>
            <a:r>
              <a:rPr lang="de-DE" dirty="0" smtClean="0"/>
              <a:t> </a:t>
            </a:r>
            <a:r>
              <a:rPr lang="de-DE" dirty="0" err="1" smtClean="0"/>
              <a:t>output</a:t>
            </a:r>
            <a:endParaRPr lang="en-US" dirty="0"/>
          </a:p>
        </p:txBody>
      </p:sp>
      <p:pic>
        <p:nvPicPr>
          <p:cNvPr id="7" name="Grafik 6">
            <a:hlinkClick r:id="rId2"/>
          </p:cNvPr>
          <p:cNvPicPr>
            <a:picLocks noChangeAspect="1"/>
          </p:cNvPicPr>
          <p:nvPr/>
        </p:nvPicPr>
        <p:blipFill>
          <a:blip r:embed="rId3"/>
          <a:stretch>
            <a:fillRect/>
          </a:stretch>
        </p:blipFill>
        <p:spPr>
          <a:xfrm>
            <a:off x="9667846" y="98854"/>
            <a:ext cx="2445893" cy="1664043"/>
          </a:xfrm>
          <a:prstGeom prst="rect">
            <a:avLst/>
          </a:prstGeom>
        </p:spPr>
      </p:pic>
      <p:sp>
        <p:nvSpPr>
          <p:cNvPr id="6" name="Textfeld 5"/>
          <p:cNvSpPr txBox="1"/>
          <p:nvPr/>
        </p:nvSpPr>
        <p:spPr>
          <a:xfrm>
            <a:off x="10808044" y="1672282"/>
            <a:ext cx="301686" cy="369332"/>
          </a:xfrm>
          <a:prstGeom prst="rect">
            <a:avLst/>
          </a:prstGeom>
          <a:noFill/>
        </p:spPr>
        <p:txBody>
          <a:bodyPr wrap="none" rtlCol="0">
            <a:spAutoFit/>
          </a:bodyPr>
          <a:lstStyle/>
          <a:p>
            <a:r>
              <a:rPr lang="de-DE" dirty="0" smtClean="0"/>
              <a:t>3</a:t>
            </a:r>
            <a:endParaRPr lang="en-US" dirty="0"/>
          </a:p>
        </p:txBody>
      </p:sp>
      <p:pic>
        <p:nvPicPr>
          <p:cNvPr id="8" name="Grafik 7"/>
          <p:cNvPicPr>
            <a:picLocks noChangeAspect="1"/>
          </p:cNvPicPr>
          <p:nvPr/>
        </p:nvPicPr>
        <p:blipFill>
          <a:blip r:embed="rId4"/>
          <a:stretch>
            <a:fillRect/>
          </a:stretch>
        </p:blipFill>
        <p:spPr>
          <a:xfrm>
            <a:off x="9582944" y="6223865"/>
            <a:ext cx="2609056" cy="630094"/>
          </a:xfrm>
          <a:prstGeom prst="rect">
            <a:avLst/>
          </a:prstGeom>
        </p:spPr>
      </p:pic>
      <p:sp>
        <p:nvSpPr>
          <p:cNvPr id="2" name="Fußzeilenplatzhalter 1"/>
          <p:cNvSpPr>
            <a:spLocks noGrp="1"/>
          </p:cNvSpPr>
          <p:nvPr>
            <p:ph type="ftr" sz="quarter" idx="11"/>
          </p:nvPr>
        </p:nvSpPr>
        <p:spPr/>
        <p:txBody>
          <a:bodyPr/>
          <a:lstStyle/>
          <a:p>
            <a:r>
              <a:rPr lang="en-US" smtClean="0"/>
              <a:t>Numerical Modeling 2 - Exc. - Svenja Kohnemann</a:t>
            </a:r>
            <a:endParaRPr lang="en-US"/>
          </a:p>
        </p:txBody>
      </p:sp>
    </p:spTree>
    <p:extLst>
      <p:ext uri="{BB962C8B-B14F-4D97-AF65-F5344CB8AC3E}">
        <p14:creationId xmlns:p14="http://schemas.microsoft.com/office/powerpoint/2010/main" val="3221402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nhaltsplatzhalter 1"/>
          <p:cNvPicPr>
            <a:picLocks noGrp="1" noChangeAspect="1"/>
          </p:cNvPicPr>
          <p:nvPr>
            <p:ph idx="1"/>
          </p:nvPr>
        </p:nvPicPr>
        <p:blipFill>
          <a:blip r:embed="rId2"/>
          <a:stretch>
            <a:fillRect/>
          </a:stretch>
        </p:blipFill>
        <p:spPr>
          <a:xfrm>
            <a:off x="658661" y="164204"/>
            <a:ext cx="4844216" cy="6290141"/>
          </a:xfrm>
          <a:prstGeom prst="rect">
            <a:avLst/>
          </a:prstGeom>
        </p:spPr>
      </p:pic>
      <p:pic>
        <p:nvPicPr>
          <p:cNvPr id="4" name="Grafik 3"/>
          <p:cNvPicPr>
            <a:picLocks noChangeAspect="1"/>
          </p:cNvPicPr>
          <p:nvPr/>
        </p:nvPicPr>
        <p:blipFill>
          <a:blip r:embed="rId3"/>
          <a:stretch>
            <a:fillRect/>
          </a:stretch>
        </p:blipFill>
        <p:spPr>
          <a:xfrm>
            <a:off x="5568780" y="823783"/>
            <a:ext cx="6371075" cy="5630562"/>
          </a:xfrm>
          <a:prstGeom prst="rect">
            <a:avLst/>
          </a:prstGeom>
        </p:spPr>
      </p:pic>
      <p:sp>
        <p:nvSpPr>
          <p:cNvPr id="5" name="Textfeld 4"/>
          <p:cNvSpPr txBox="1"/>
          <p:nvPr/>
        </p:nvSpPr>
        <p:spPr>
          <a:xfrm>
            <a:off x="5962574" y="164204"/>
            <a:ext cx="6229426" cy="2585323"/>
          </a:xfrm>
          <a:prstGeom prst="rect">
            <a:avLst/>
          </a:prstGeom>
          <a:solidFill>
            <a:schemeClr val="bg1"/>
          </a:solidFill>
          <a:ln w="38100">
            <a:solidFill>
              <a:schemeClr val="accent1"/>
            </a:solidFill>
          </a:ln>
        </p:spPr>
        <p:txBody>
          <a:bodyPr wrap="square" rtlCol="0">
            <a:spAutoFit/>
          </a:bodyPr>
          <a:lstStyle/>
          <a:p>
            <a:r>
              <a:rPr lang="de-DE" dirty="0" smtClean="0"/>
              <a:t>Namelist-</a:t>
            </a:r>
            <a:r>
              <a:rPr lang="de-DE" dirty="0" err="1" smtClean="0"/>
              <a:t>InputFile</a:t>
            </a:r>
            <a:r>
              <a:rPr lang="de-DE" dirty="0" smtClean="0"/>
              <a:t>:</a:t>
            </a:r>
          </a:p>
          <a:p>
            <a:endParaRPr lang="de-DE" dirty="0"/>
          </a:p>
          <a:p>
            <a:r>
              <a:rPr lang="de-DE" dirty="0" smtClean="0"/>
              <a:t>-CONTRL 		– </a:t>
            </a:r>
            <a:r>
              <a:rPr lang="de-DE" dirty="0" err="1" smtClean="0"/>
              <a:t>parameters</a:t>
            </a:r>
            <a:r>
              <a:rPr lang="de-DE" dirty="0" smtClean="0"/>
              <a:t> </a:t>
            </a:r>
            <a:r>
              <a:rPr lang="de-DE" dirty="0" err="1" smtClean="0"/>
              <a:t>for</a:t>
            </a:r>
            <a:r>
              <a:rPr lang="de-DE" dirty="0" smtClean="0"/>
              <a:t> </a:t>
            </a:r>
            <a:r>
              <a:rPr lang="de-DE" dirty="0" err="1" smtClean="0"/>
              <a:t>the</a:t>
            </a:r>
            <a:r>
              <a:rPr lang="de-DE" dirty="0" smtClean="0"/>
              <a:t> </a:t>
            </a:r>
            <a:r>
              <a:rPr lang="de-DE" dirty="0" err="1" smtClean="0"/>
              <a:t>model</a:t>
            </a:r>
            <a:r>
              <a:rPr lang="de-DE" dirty="0" smtClean="0"/>
              <a:t> </a:t>
            </a:r>
            <a:r>
              <a:rPr lang="de-DE" dirty="0" err="1" smtClean="0"/>
              <a:t>run</a:t>
            </a:r>
            <a:endParaRPr lang="de-DE" dirty="0" smtClean="0"/>
          </a:p>
          <a:p>
            <a:r>
              <a:rPr lang="de-DE" dirty="0" smtClean="0"/>
              <a:t>-GRID_IN 		– </a:t>
            </a:r>
            <a:r>
              <a:rPr lang="de-DE" dirty="0" err="1" smtClean="0"/>
              <a:t>specifying</a:t>
            </a:r>
            <a:r>
              <a:rPr lang="de-DE" dirty="0" smtClean="0"/>
              <a:t> </a:t>
            </a:r>
            <a:r>
              <a:rPr lang="de-DE" dirty="0" err="1" smtClean="0"/>
              <a:t>the</a:t>
            </a:r>
            <a:r>
              <a:rPr lang="de-DE" dirty="0" smtClean="0"/>
              <a:t> </a:t>
            </a:r>
            <a:r>
              <a:rPr lang="de-DE" dirty="0" err="1" smtClean="0"/>
              <a:t>domain</a:t>
            </a:r>
            <a:r>
              <a:rPr lang="de-DE" dirty="0" smtClean="0"/>
              <a:t> </a:t>
            </a:r>
            <a:r>
              <a:rPr lang="de-DE" dirty="0" err="1" smtClean="0"/>
              <a:t>and</a:t>
            </a:r>
            <a:r>
              <a:rPr lang="de-DE" dirty="0" smtClean="0"/>
              <a:t> </a:t>
            </a:r>
            <a:r>
              <a:rPr lang="de-DE" dirty="0" err="1" smtClean="0"/>
              <a:t>size</a:t>
            </a:r>
            <a:r>
              <a:rPr lang="de-DE" dirty="0" smtClean="0"/>
              <a:t> </a:t>
            </a:r>
            <a:r>
              <a:rPr lang="de-DE" dirty="0" err="1" smtClean="0"/>
              <a:t>of</a:t>
            </a:r>
            <a:r>
              <a:rPr lang="de-DE" dirty="0" smtClean="0"/>
              <a:t> </a:t>
            </a:r>
            <a:r>
              <a:rPr lang="de-DE" dirty="0" err="1" smtClean="0"/>
              <a:t>the</a:t>
            </a:r>
            <a:r>
              <a:rPr lang="de-DE" dirty="0" smtClean="0"/>
              <a:t> </a:t>
            </a:r>
            <a:r>
              <a:rPr lang="de-DE" dirty="0" err="1" smtClean="0"/>
              <a:t>coarse</a:t>
            </a:r>
            <a:r>
              <a:rPr lang="de-DE" dirty="0" smtClean="0"/>
              <a:t> </a:t>
            </a:r>
            <a:r>
              <a:rPr lang="de-DE" dirty="0" err="1" smtClean="0"/>
              <a:t>grid</a:t>
            </a:r>
            <a:endParaRPr lang="de-DE" dirty="0" smtClean="0"/>
          </a:p>
          <a:p>
            <a:r>
              <a:rPr lang="de-DE" dirty="0" smtClean="0"/>
              <a:t>-LMGRID 		– </a:t>
            </a:r>
            <a:r>
              <a:rPr lang="de-DE" dirty="0" err="1" smtClean="0"/>
              <a:t>specifying</a:t>
            </a:r>
            <a:r>
              <a:rPr lang="de-DE" dirty="0" smtClean="0"/>
              <a:t> </a:t>
            </a:r>
            <a:r>
              <a:rPr lang="de-DE" dirty="0" err="1" smtClean="0"/>
              <a:t>the</a:t>
            </a:r>
            <a:r>
              <a:rPr lang="de-DE" dirty="0" smtClean="0"/>
              <a:t> </a:t>
            </a:r>
            <a:r>
              <a:rPr lang="de-DE" dirty="0" err="1" smtClean="0"/>
              <a:t>domain</a:t>
            </a:r>
            <a:r>
              <a:rPr lang="de-DE" dirty="0" smtClean="0"/>
              <a:t> </a:t>
            </a:r>
            <a:r>
              <a:rPr lang="de-DE" dirty="0" err="1" smtClean="0"/>
              <a:t>and</a:t>
            </a:r>
            <a:r>
              <a:rPr lang="de-DE" dirty="0" smtClean="0"/>
              <a:t> </a:t>
            </a:r>
            <a:r>
              <a:rPr lang="de-DE" dirty="0" err="1" smtClean="0"/>
              <a:t>the</a:t>
            </a:r>
            <a:r>
              <a:rPr lang="de-DE" dirty="0" smtClean="0"/>
              <a:t> </a:t>
            </a:r>
            <a:r>
              <a:rPr lang="de-DE" dirty="0" err="1" smtClean="0"/>
              <a:t>size</a:t>
            </a:r>
            <a:r>
              <a:rPr lang="de-DE" dirty="0" smtClean="0"/>
              <a:t> </a:t>
            </a:r>
            <a:r>
              <a:rPr lang="de-DE" dirty="0" err="1" smtClean="0"/>
              <a:t>of</a:t>
            </a:r>
            <a:r>
              <a:rPr lang="de-DE" dirty="0" smtClean="0"/>
              <a:t> </a:t>
            </a:r>
            <a:r>
              <a:rPr lang="de-DE" dirty="0" err="1" smtClean="0"/>
              <a:t>the</a:t>
            </a:r>
            <a:r>
              <a:rPr lang="de-DE" dirty="0" smtClean="0"/>
              <a:t> COSMO-MODEL </a:t>
            </a:r>
            <a:r>
              <a:rPr lang="de-DE" dirty="0" err="1" smtClean="0"/>
              <a:t>grid</a:t>
            </a:r>
            <a:endParaRPr lang="de-DE" dirty="0" smtClean="0"/>
          </a:p>
          <a:p>
            <a:r>
              <a:rPr lang="de-DE" dirty="0" smtClean="0"/>
              <a:t>-Data 		– </a:t>
            </a:r>
            <a:r>
              <a:rPr lang="de-DE" dirty="0" err="1" smtClean="0"/>
              <a:t>controlling</a:t>
            </a:r>
            <a:r>
              <a:rPr lang="de-DE" dirty="0" smtClean="0"/>
              <a:t> </a:t>
            </a:r>
            <a:r>
              <a:rPr lang="de-DE" dirty="0" err="1" smtClean="0"/>
              <a:t>the</a:t>
            </a:r>
            <a:r>
              <a:rPr lang="de-DE" dirty="0" smtClean="0"/>
              <a:t> </a:t>
            </a:r>
            <a:r>
              <a:rPr lang="de-DE" dirty="0" err="1" smtClean="0"/>
              <a:t>grid</a:t>
            </a:r>
            <a:r>
              <a:rPr lang="de-DE" dirty="0" smtClean="0"/>
              <a:t> </a:t>
            </a:r>
            <a:r>
              <a:rPr lang="de-DE" dirty="0" err="1" smtClean="0"/>
              <a:t>input</a:t>
            </a:r>
            <a:r>
              <a:rPr lang="de-DE" dirty="0" smtClean="0"/>
              <a:t> </a:t>
            </a:r>
            <a:r>
              <a:rPr lang="de-DE" dirty="0" err="1" smtClean="0"/>
              <a:t>and</a:t>
            </a:r>
            <a:r>
              <a:rPr lang="de-DE" dirty="0" smtClean="0"/>
              <a:t> </a:t>
            </a:r>
            <a:r>
              <a:rPr lang="de-DE" dirty="0" err="1" smtClean="0"/>
              <a:t>output</a:t>
            </a:r>
            <a:endParaRPr lang="de-DE" dirty="0" smtClean="0"/>
          </a:p>
          <a:p>
            <a:r>
              <a:rPr lang="de-DE" dirty="0" smtClean="0"/>
              <a:t>-PRICTR 		– </a:t>
            </a:r>
            <a:r>
              <a:rPr lang="de-DE" dirty="0" err="1" smtClean="0"/>
              <a:t>controlling</a:t>
            </a:r>
            <a:r>
              <a:rPr lang="de-DE" dirty="0" smtClean="0"/>
              <a:t> </a:t>
            </a:r>
            <a:r>
              <a:rPr lang="de-DE" dirty="0" err="1" smtClean="0"/>
              <a:t>grid</a:t>
            </a:r>
            <a:r>
              <a:rPr lang="de-DE" dirty="0" smtClean="0"/>
              <a:t> </a:t>
            </a:r>
            <a:r>
              <a:rPr lang="de-DE" dirty="0" err="1" smtClean="0"/>
              <a:t>point</a:t>
            </a:r>
            <a:r>
              <a:rPr lang="de-DE" dirty="0" smtClean="0"/>
              <a:t> </a:t>
            </a:r>
            <a:r>
              <a:rPr lang="de-DE" dirty="0" err="1" smtClean="0"/>
              <a:t>output</a:t>
            </a:r>
            <a:endParaRPr lang="en-US" dirty="0"/>
          </a:p>
        </p:txBody>
      </p:sp>
      <p:sp>
        <p:nvSpPr>
          <p:cNvPr id="3" name="Fußzeilenplatzhalter 2"/>
          <p:cNvSpPr>
            <a:spLocks noGrp="1"/>
          </p:cNvSpPr>
          <p:nvPr>
            <p:ph type="ftr" sz="quarter" idx="11"/>
          </p:nvPr>
        </p:nvSpPr>
        <p:spPr/>
        <p:txBody>
          <a:bodyPr/>
          <a:lstStyle/>
          <a:p>
            <a:r>
              <a:rPr lang="en-US" smtClean="0"/>
              <a:t>Numerical Modeling 2 - Exc. - Svenja Kohnemann</a:t>
            </a:r>
            <a:endParaRPr lang="en-US"/>
          </a:p>
        </p:txBody>
      </p:sp>
      <p:pic>
        <p:nvPicPr>
          <p:cNvPr id="6" name="Grafik 5"/>
          <p:cNvPicPr>
            <a:picLocks noChangeAspect="1"/>
          </p:cNvPicPr>
          <p:nvPr/>
        </p:nvPicPr>
        <p:blipFill>
          <a:blip r:embed="rId4"/>
          <a:stretch>
            <a:fillRect/>
          </a:stretch>
        </p:blipFill>
        <p:spPr>
          <a:xfrm>
            <a:off x="10116700" y="6278358"/>
            <a:ext cx="2075300" cy="573287"/>
          </a:xfrm>
          <a:prstGeom prst="rect">
            <a:avLst/>
          </a:prstGeom>
        </p:spPr>
      </p:pic>
    </p:spTree>
    <p:extLst>
      <p:ext uri="{BB962C8B-B14F-4D97-AF65-F5344CB8AC3E}">
        <p14:creationId xmlns:p14="http://schemas.microsoft.com/office/powerpoint/2010/main" val="3278482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5962574" y="164204"/>
            <a:ext cx="6229426" cy="2585323"/>
          </a:xfrm>
          <a:prstGeom prst="rect">
            <a:avLst/>
          </a:prstGeom>
          <a:solidFill>
            <a:schemeClr val="bg1"/>
          </a:solidFill>
          <a:ln w="38100">
            <a:solidFill>
              <a:schemeClr val="accent1"/>
            </a:solidFill>
          </a:ln>
        </p:spPr>
        <p:txBody>
          <a:bodyPr wrap="square" rtlCol="0">
            <a:spAutoFit/>
          </a:bodyPr>
          <a:lstStyle/>
          <a:p>
            <a:r>
              <a:rPr lang="de-DE" dirty="0" smtClean="0"/>
              <a:t>Namelist-</a:t>
            </a:r>
            <a:r>
              <a:rPr lang="de-DE" dirty="0" err="1" smtClean="0"/>
              <a:t>InputFile</a:t>
            </a:r>
            <a:r>
              <a:rPr lang="de-DE" dirty="0" smtClean="0"/>
              <a:t>:</a:t>
            </a:r>
          </a:p>
          <a:p>
            <a:endParaRPr lang="de-DE" dirty="0"/>
          </a:p>
          <a:p>
            <a:r>
              <a:rPr lang="de-DE" dirty="0" smtClean="0"/>
              <a:t>-CONTRL 		– </a:t>
            </a:r>
            <a:r>
              <a:rPr lang="de-DE" dirty="0" err="1" smtClean="0"/>
              <a:t>parameters</a:t>
            </a:r>
            <a:r>
              <a:rPr lang="de-DE" dirty="0" smtClean="0"/>
              <a:t> </a:t>
            </a:r>
            <a:r>
              <a:rPr lang="de-DE" dirty="0" err="1" smtClean="0"/>
              <a:t>for</a:t>
            </a:r>
            <a:r>
              <a:rPr lang="de-DE" dirty="0" smtClean="0"/>
              <a:t> </a:t>
            </a:r>
            <a:r>
              <a:rPr lang="de-DE" dirty="0" err="1" smtClean="0"/>
              <a:t>the</a:t>
            </a:r>
            <a:r>
              <a:rPr lang="de-DE" dirty="0" smtClean="0"/>
              <a:t> </a:t>
            </a:r>
            <a:r>
              <a:rPr lang="de-DE" dirty="0" err="1" smtClean="0"/>
              <a:t>model</a:t>
            </a:r>
            <a:r>
              <a:rPr lang="de-DE" dirty="0" smtClean="0"/>
              <a:t> </a:t>
            </a:r>
            <a:r>
              <a:rPr lang="de-DE" dirty="0" err="1" smtClean="0"/>
              <a:t>run</a:t>
            </a:r>
            <a:endParaRPr lang="de-DE" dirty="0" smtClean="0"/>
          </a:p>
          <a:p>
            <a:r>
              <a:rPr lang="de-DE" dirty="0" smtClean="0"/>
              <a:t>-GRID_IN 		– </a:t>
            </a:r>
            <a:r>
              <a:rPr lang="de-DE" dirty="0" err="1" smtClean="0"/>
              <a:t>specifying</a:t>
            </a:r>
            <a:r>
              <a:rPr lang="de-DE" dirty="0" smtClean="0"/>
              <a:t> </a:t>
            </a:r>
            <a:r>
              <a:rPr lang="de-DE" dirty="0" err="1" smtClean="0"/>
              <a:t>the</a:t>
            </a:r>
            <a:r>
              <a:rPr lang="de-DE" dirty="0" smtClean="0"/>
              <a:t> </a:t>
            </a:r>
            <a:r>
              <a:rPr lang="de-DE" dirty="0" err="1" smtClean="0"/>
              <a:t>domain</a:t>
            </a:r>
            <a:r>
              <a:rPr lang="de-DE" dirty="0" smtClean="0"/>
              <a:t> </a:t>
            </a:r>
            <a:r>
              <a:rPr lang="de-DE" dirty="0" err="1" smtClean="0"/>
              <a:t>and</a:t>
            </a:r>
            <a:r>
              <a:rPr lang="de-DE" dirty="0" smtClean="0"/>
              <a:t> </a:t>
            </a:r>
            <a:r>
              <a:rPr lang="de-DE" dirty="0" err="1" smtClean="0"/>
              <a:t>size</a:t>
            </a:r>
            <a:r>
              <a:rPr lang="de-DE" dirty="0" smtClean="0"/>
              <a:t> </a:t>
            </a:r>
            <a:r>
              <a:rPr lang="de-DE" dirty="0" err="1" smtClean="0"/>
              <a:t>of</a:t>
            </a:r>
            <a:r>
              <a:rPr lang="de-DE" dirty="0" smtClean="0"/>
              <a:t> </a:t>
            </a:r>
            <a:r>
              <a:rPr lang="de-DE" dirty="0" err="1" smtClean="0"/>
              <a:t>the</a:t>
            </a:r>
            <a:r>
              <a:rPr lang="de-DE" dirty="0" smtClean="0"/>
              <a:t> </a:t>
            </a:r>
            <a:r>
              <a:rPr lang="de-DE" dirty="0" err="1" smtClean="0"/>
              <a:t>coarse</a:t>
            </a:r>
            <a:r>
              <a:rPr lang="de-DE" dirty="0" smtClean="0"/>
              <a:t> </a:t>
            </a:r>
            <a:r>
              <a:rPr lang="de-DE" dirty="0" err="1" smtClean="0"/>
              <a:t>grid</a:t>
            </a:r>
            <a:endParaRPr lang="de-DE" dirty="0" smtClean="0"/>
          </a:p>
          <a:p>
            <a:r>
              <a:rPr lang="de-DE" dirty="0" smtClean="0"/>
              <a:t>-LMGRID 		– </a:t>
            </a:r>
            <a:r>
              <a:rPr lang="de-DE" dirty="0" err="1" smtClean="0"/>
              <a:t>specifying</a:t>
            </a:r>
            <a:r>
              <a:rPr lang="de-DE" dirty="0" smtClean="0"/>
              <a:t> </a:t>
            </a:r>
            <a:r>
              <a:rPr lang="de-DE" dirty="0" err="1" smtClean="0"/>
              <a:t>the</a:t>
            </a:r>
            <a:r>
              <a:rPr lang="de-DE" dirty="0" smtClean="0"/>
              <a:t> </a:t>
            </a:r>
            <a:r>
              <a:rPr lang="de-DE" dirty="0" err="1" smtClean="0"/>
              <a:t>domain</a:t>
            </a:r>
            <a:r>
              <a:rPr lang="de-DE" dirty="0" smtClean="0"/>
              <a:t> </a:t>
            </a:r>
            <a:r>
              <a:rPr lang="de-DE" dirty="0" err="1" smtClean="0"/>
              <a:t>and</a:t>
            </a:r>
            <a:r>
              <a:rPr lang="de-DE" dirty="0" smtClean="0"/>
              <a:t> </a:t>
            </a:r>
            <a:r>
              <a:rPr lang="de-DE" dirty="0" err="1" smtClean="0"/>
              <a:t>the</a:t>
            </a:r>
            <a:r>
              <a:rPr lang="de-DE" dirty="0" smtClean="0"/>
              <a:t> </a:t>
            </a:r>
            <a:r>
              <a:rPr lang="de-DE" dirty="0" err="1" smtClean="0"/>
              <a:t>size</a:t>
            </a:r>
            <a:r>
              <a:rPr lang="de-DE" dirty="0" smtClean="0"/>
              <a:t> </a:t>
            </a:r>
            <a:r>
              <a:rPr lang="de-DE" dirty="0" err="1" smtClean="0"/>
              <a:t>of</a:t>
            </a:r>
            <a:r>
              <a:rPr lang="de-DE" dirty="0" smtClean="0"/>
              <a:t> </a:t>
            </a:r>
            <a:r>
              <a:rPr lang="de-DE" dirty="0" err="1" smtClean="0"/>
              <a:t>the</a:t>
            </a:r>
            <a:r>
              <a:rPr lang="de-DE" dirty="0" smtClean="0"/>
              <a:t> COSMO-MODEL </a:t>
            </a:r>
            <a:r>
              <a:rPr lang="de-DE" dirty="0" err="1" smtClean="0"/>
              <a:t>grid</a:t>
            </a:r>
            <a:endParaRPr lang="de-DE" dirty="0" smtClean="0"/>
          </a:p>
          <a:p>
            <a:r>
              <a:rPr lang="de-DE" dirty="0" smtClean="0"/>
              <a:t>-Data 		– </a:t>
            </a:r>
            <a:r>
              <a:rPr lang="de-DE" dirty="0" err="1" smtClean="0"/>
              <a:t>controlling</a:t>
            </a:r>
            <a:r>
              <a:rPr lang="de-DE" dirty="0" smtClean="0"/>
              <a:t> </a:t>
            </a:r>
            <a:r>
              <a:rPr lang="de-DE" dirty="0" err="1" smtClean="0"/>
              <a:t>the</a:t>
            </a:r>
            <a:r>
              <a:rPr lang="de-DE" dirty="0" smtClean="0"/>
              <a:t> </a:t>
            </a:r>
            <a:r>
              <a:rPr lang="de-DE" dirty="0" err="1" smtClean="0"/>
              <a:t>grid</a:t>
            </a:r>
            <a:r>
              <a:rPr lang="de-DE" dirty="0" smtClean="0"/>
              <a:t> </a:t>
            </a:r>
            <a:r>
              <a:rPr lang="de-DE" dirty="0" err="1" smtClean="0"/>
              <a:t>input</a:t>
            </a:r>
            <a:r>
              <a:rPr lang="de-DE" dirty="0" smtClean="0"/>
              <a:t> </a:t>
            </a:r>
            <a:r>
              <a:rPr lang="de-DE" dirty="0" err="1" smtClean="0"/>
              <a:t>and</a:t>
            </a:r>
            <a:r>
              <a:rPr lang="de-DE" dirty="0" smtClean="0"/>
              <a:t> </a:t>
            </a:r>
            <a:r>
              <a:rPr lang="de-DE" dirty="0" err="1" smtClean="0"/>
              <a:t>output</a:t>
            </a:r>
            <a:endParaRPr lang="de-DE" dirty="0" smtClean="0"/>
          </a:p>
          <a:p>
            <a:r>
              <a:rPr lang="de-DE" dirty="0" smtClean="0"/>
              <a:t>-PRICTR 		– </a:t>
            </a:r>
            <a:r>
              <a:rPr lang="de-DE" dirty="0" err="1" smtClean="0"/>
              <a:t>controlling</a:t>
            </a:r>
            <a:r>
              <a:rPr lang="de-DE" dirty="0" smtClean="0"/>
              <a:t> </a:t>
            </a:r>
            <a:r>
              <a:rPr lang="de-DE" dirty="0" err="1" smtClean="0"/>
              <a:t>grid</a:t>
            </a:r>
            <a:r>
              <a:rPr lang="de-DE" dirty="0" smtClean="0"/>
              <a:t> </a:t>
            </a:r>
            <a:r>
              <a:rPr lang="de-DE" dirty="0" err="1" smtClean="0"/>
              <a:t>point</a:t>
            </a:r>
            <a:r>
              <a:rPr lang="de-DE" dirty="0" smtClean="0"/>
              <a:t> </a:t>
            </a:r>
            <a:r>
              <a:rPr lang="de-DE" dirty="0" err="1" smtClean="0"/>
              <a:t>output</a:t>
            </a:r>
            <a:endParaRPr lang="en-US" dirty="0"/>
          </a:p>
        </p:txBody>
      </p:sp>
      <p:pic>
        <p:nvPicPr>
          <p:cNvPr id="7" name="Grafik 6"/>
          <p:cNvPicPr>
            <a:picLocks noChangeAspect="1"/>
          </p:cNvPicPr>
          <p:nvPr/>
        </p:nvPicPr>
        <p:blipFill>
          <a:blip r:embed="rId2"/>
          <a:stretch>
            <a:fillRect/>
          </a:stretch>
        </p:blipFill>
        <p:spPr>
          <a:xfrm>
            <a:off x="86496" y="461081"/>
            <a:ext cx="5752509" cy="5318956"/>
          </a:xfrm>
          <a:prstGeom prst="rect">
            <a:avLst/>
          </a:prstGeom>
        </p:spPr>
      </p:pic>
      <p:pic>
        <p:nvPicPr>
          <p:cNvPr id="8" name="Grafik 7"/>
          <p:cNvPicPr>
            <a:picLocks noChangeAspect="1"/>
          </p:cNvPicPr>
          <p:nvPr/>
        </p:nvPicPr>
        <p:blipFill>
          <a:blip r:embed="rId3"/>
          <a:stretch>
            <a:fillRect/>
          </a:stretch>
        </p:blipFill>
        <p:spPr>
          <a:xfrm>
            <a:off x="5668533" y="3006811"/>
            <a:ext cx="4924425" cy="1371600"/>
          </a:xfrm>
          <a:prstGeom prst="rect">
            <a:avLst/>
          </a:prstGeom>
        </p:spPr>
      </p:pic>
      <p:pic>
        <p:nvPicPr>
          <p:cNvPr id="6" name="Grafik 5"/>
          <p:cNvPicPr>
            <a:picLocks noChangeAspect="1"/>
          </p:cNvPicPr>
          <p:nvPr/>
        </p:nvPicPr>
        <p:blipFill>
          <a:blip r:embed="rId4"/>
          <a:stretch>
            <a:fillRect/>
          </a:stretch>
        </p:blipFill>
        <p:spPr>
          <a:xfrm>
            <a:off x="9582944" y="6223865"/>
            <a:ext cx="2609056" cy="630094"/>
          </a:xfrm>
          <a:prstGeom prst="rect">
            <a:avLst/>
          </a:prstGeom>
        </p:spPr>
      </p:pic>
      <p:sp>
        <p:nvSpPr>
          <p:cNvPr id="2" name="Fußzeilenplatzhalter 1"/>
          <p:cNvSpPr>
            <a:spLocks noGrp="1"/>
          </p:cNvSpPr>
          <p:nvPr>
            <p:ph type="ftr" sz="quarter" idx="11"/>
          </p:nvPr>
        </p:nvSpPr>
        <p:spPr/>
        <p:txBody>
          <a:bodyPr/>
          <a:lstStyle/>
          <a:p>
            <a:r>
              <a:rPr lang="en-US" smtClean="0"/>
              <a:t>Numerical Modeling 2 - Exc. - Svenja Kohnemann</a:t>
            </a:r>
            <a:endParaRPr lang="en-US"/>
          </a:p>
        </p:txBody>
      </p:sp>
    </p:spTree>
    <p:extLst>
      <p:ext uri="{BB962C8B-B14F-4D97-AF65-F5344CB8AC3E}">
        <p14:creationId xmlns:p14="http://schemas.microsoft.com/office/powerpoint/2010/main" val="1647920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656" y="220362"/>
            <a:ext cx="5972168" cy="4450492"/>
          </a:xfrm>
          <a:prstGeom prst="rect">
            <a:avLst/>
          </a:prstGeom>
        </p:spPr>
      </p:pic>
      <p:sp>
        <p:nvSpPr>
          <p:cNvPr id="7" name="Textfeld 6"/>
          <p:cNvSpPr txBox="1"/>
          <p:nvPr/>
        </p:nvSpPr>
        <p:spPr>
          <a:xfrm>
            <a:off x="7549978" y="2928552"/>
            <a:ext cx="4080132" cy="3693319"/>
          </a:xfrm>
          <a:prstGeom prst="rect">
            <a:avLst/>
          </a:prstGeom>
          <a:noFill/>
        </p:spPr>
        <p:txBody>
          <a:bodyPr wrap="square" rtlCol="0">
            <a:spAutoFit/>
          </a:bodyPr>
          <a:lstStyle/>
          <a:p>
            <a:pPr algn="just"/>
            <a:r>
              <a:rPr lang="en-US" dirty="0" smtClean="0"/>
              <a:t>COSMO-CLM is an atmosphere model coupled to the soil-vegetation model TERRA. Additionally, there is the possibility to use COSMO-ART (Vogel at al., 2009), which enables the calculation of the interactions of trace gases and aerosol with the atmospheric radiation. Other regional processes in the climate system like ocean and ice sheet dynamics, plant responses, aerosol-cloud interaction, and the feedback to the GCM driving the RCM are still prescribed or neglected.</a:t>
            </a:r>
            <a:endParaRPr lang="en-US" dirty="0"/>
          </a:p>
        </p:txBody>
      </p:sp>
      <p:sp>
        <p:nvSpPr>
          <p:cNvPr id="2" name="Fußzeilenplatzhalter 1"/>
          <p:cNvSpPr>
            <a:spLocks noGrp="1"/>
          </p:cNvSpPr>
          <p:nvPr>
            <p:ph type="ftr" sz="quarter" idx="11"/>
          </p:nvPr>
        </p:nvSpPr>
        <p:spPr/>
        <p:txBody>
          <a:bodyPr/>
          <a:lstStyle/>
          <a:p>
            <a:r>
              <a:rPr lang="en-US" smtClean="0"/>
              <a:t>Numerical Modeling 2 - Exc. - Svenja Kohnemann</a:t>
            </a:r>
            <a:endParaRPr lang="en-US"/>
          </a:p>
        </p:txBody>
      </p:sp>
    </p:spTree>
    <p:extLst>
      <p:ext uri="{BB962C8B-B14F-4D97-AF65-F5344CB8AC3E}">
        <p14:creationId xmlns:p14="http://schemas.microsoft.com/office/powerpoint/2010/main" val="14226552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5962574" y="164204"/>
            <a:ext cx="6229426" cy="2585323"/>
          </a:xfrm>
          <a:prstGeom prst="rect">
            <a:avLst/>
          </a:prstGeom>
          <a:solidFill>
            <a:schemeClr val="bg1"/>
          </a:solidFill>
          <a:ln w="38100">
            <a:solidFill>
              <a:schemeClr val="accent1"/>
            </a:solidFill>
          </a:ln>
        </p:spPr>
        <p:txBody>
          <a:bodyPr wrap="square" rtlCol="0">
            <a:spAutoFit/>
          </a:bodyPr>
          <a:lstStyle/>
          <a:p>
            <a:r>
              <a:rPr lang="de-DE" dirty="0" smtClean="0"/>
              <a:t>Namelist-</a:t>
            </a:r>
            <a:r>
              <a:rPr lang="de-DE" dirty="0" err="1" smtClean="0"/>
              <a:t>InputFile</a:t>
            </a:r>
            <a:r>
              <a:rPr lang="de-DE" dirty="0" smtClean="0"/>
              <a:t>:</a:t>
            </a:r>
          </a:p>
          <a:p>
            <a:endParaRPr lang="de-DE" dirty="0"/>
          </a:p>
          <a:p>
            <a:r>
              <a:rPr lang="de-DE" dirty="0" smtClean="0"/>
              <a:t>-CONTRL 		– </a:t>
            </a:r>
            <a:r>
              <a:rPr lang="de-DE" dirty="0" err="1" smtClean="0"/>
              <a:t>parameters</a:t>
            </a:r>
            <a:r>
              <a:rPr lang="de-DE" dirty="0" smtClean="0"/>
              <a:t> </a:t>
            </a:r>
            <a:r>
              <a:rPr lang="de-DE" dirty="0" err="1" smtClean="0"/>
              <a:t>for</a:t>
            </a:r>
            <a:r>
              <a:rPr lang="de-DE" dirty="0" smtClean="0"/>
              <a:t> </a:t>
            </a:r>
            <a:r>
              <a:rPr lang="de-DE" dirty="0" err="1" smtClean="0"/>
              <a:t>the</a:t>
            </a:r>
            <a:r>
              <a:rPr lang="de-DE" dirty="0" smtClean="0"/>
              <a:t> </a:t>
            </a:r>
            <a:r>
              <a:rPr lang="de-DE" dirty="0" err="1" smtClean="0"/>
              <a:t>model</a:t>
            </a:r>
            <a:r>
              <a:rPr lang="de-DE" dirty="0" smtClean="0"/>
              <a:t> </a:t>
            </a:r>
            <a:r>
              <a:rPr lang="de-DE" dirty="0" err="1" smtClean="0"/>
              <a:t>run</a:t>
            </a:r>
            <a:endParaRPr lang="de-DE" dirty="0" smtClean="0"/>
          </a:p>
          <a:p>
            <a:r>
              <a:rPr lang="de-DE" dirty="0" smtClean="0"/>
              <a:t>-GRID_IN 		– </a:t>
            </a:r>
            <a:r>
              <a:rPr lang="de-DE" dirty="0" err="1" smtClean="0"/>
              <a:t>specifying</a:t>
            </a:r>
            <a:r>
              <a:rPr lang="de-DE" dirty="0" smtClean="0"/>
              <a:t> </a:t>
            </a:r>
            <a:r>
              <a:rPr lang="de-DE" dirty="0" err="1" smtClean="0"/>
              <a:t>the</a:t>
            </a:r>
            <a:r>
              <a:rPr lang="de-DE" dirty="0" smtClean="0"/>
              <a:t> </a:t>
            </a:r>
            <a:r>
              <a:rPr lang="de-DE" dirty="0" err="1" smtClean="0"/>
              <a:t>domain</a:t>
            </a:r>
            <a:r>
              <a:rPr lang="de-DE" dirty="0" smtClean="0"/>
              <a:t> </a:t>
            </a:r>
            <a:r>
              <a:rPr lang="de-DE" dirty="0" err="1" smtClean="0"/>
              <a:t>and</a:t>
            </a:r>
            <a:r>
              <a:rPr lang="de-DE" dirty="0" smtClean="0"/>
              <a:t> </a:t>
            </a:r>
            <a:r>
              <a:rPr lang="de-DE" dirty="0" err="1" smtClean="0"/>
              <a:t>size</a:t>
            </a:r>
            <a:r>
              <a:rPr lang="de-DE" dirty="0" smtClean="0"/>
              <a:t> </a:t>
            </a:r>
            <a:r>
              <a:rPr lang="de-DE" dirty="0" err="1" smtClean="0"/>
              <a:t>of</a:t>
            </a:r>
            <a:r>
              <a:rPr lang="de-DE" dirty="0" smtClean="0"/>
              <a:t> </a:t>
            </a:r>
            <a:r>
              <a:rPr lang="de-DE" dirty="0" err="1" smtClean="0"/>
              <a:t>the</a:t>
            </a:r>
            <a:r>
              <a:rPr lang="de-DE" dirty="0" smtClean="0"/>
              <a:t> </a:t>
            </a:r>
            <a:r>
              <a:rPr lang="de-DE" dirty="0" err="1" smtClean="0"/>
              <a:t>coarse</a:t>
            </a:r>
            <a:r>
              <a:rPr lang="de-DE" dirty="0" smtClean="0"/>
              <a:t> </a:t>
            </a:r>
            <a:r>
              <a:rPr lang="de-DE" dirty="0" err="1" smtClean="0"/>
              <a:t>grid</a:t>
            </a:r>
            <a:endParaRPr lang="de-DE" dirty="0" smtClean="0"/>
          </a:p>
          <a:p>
            <a:r>
              <a:rPr lang="de-DE" dirty="0" smtClean="0"/>
              <a:t>-LMGRID 		– </a:t>
            </a:r>
            <a:r>
              <a:rPr lang="de-DE" dirty="0" err="1" smtClean="0"/>
              <a:t>specifying</a:t>
            </a:r>
            <a:r>
              <a:rPr lang="de-DE" dirty="0" smtClean="0"/>
              <a:t> </a:t>
            </a:r>
            <a:r>
              <a:rPr lang="de-DE" dirty="0" err="1" smtClean="0"/>
              <a:t>the</a:t>
            </a:r>
            <a:r>
              <a:rPr lang="de-DE" dirty="0" smtClean="0"/>
              <a:t> </a:t>
            </a:r>
            <a:r>
              <a:rPr lang="de-DE" dirty="0" err="1" smtClean="0"/>
              <a:t>domain</a:t>
            </a:r>
            <a:r>
              <a:rPr lang="de-DE" dirty="0" smtClean="0"/>
              <a:t> </a:t>
            </a:r>
            <a:r>
              <a:rPr lang="de-DE" dirty="0" err="1" smtClean="0"/>
              <a:t>and</a:t>
            </a:r>
            <a:r>
              <a:rPr lang="de-DE" dirty="0" smtClean="0"/>
              <a:t> </a:t>
            </a:r>
            <a:r>
              <a:rPr lang="de-DE" dirty="0" err="1" smtClean="0"/>
              <a:t>the</a:t>
            </a:r>
            <a:r>
              <a:rPr lang="de-DE" dirty="0" smtClean="0"/>
              <a:t> </a:t>
            </a:r>
            <a:r>
              <a:rPr lang="de-DE" dirty="0" err="1" smtClean="0"/>
              <a:t>size</a:t>
            </a:r>
            <a:r>
              <a:rPr lang="de-DE" dirty="0" smtClean="0"/>
              <a:t> </a:t>
            </a:r>
            <a:r>
              <a:rPr lang="de-DE" dirty="0" err="1" smtClean="0"/>
              <a:t>of</a:t>
            </a:r>
            <a:r>
              <a:rPr lang="de-DE" dirty="0" smtClean="0"/>
              <a:t> </a:t>
            </a:r>
            <a:r>
              <a:rPr lang="de-DE" dirty="0" err="1" smtClean="0"/>
              <a:t>the</a:t>
            </a:r>
            <a:r>
              <a:rPr lang="de-DE" dirty="0" smtClean="0"/>
              <a:t> COSMO-MODEL </a:t>
            </a:r>
            <a:r>
              <a:rPr lang="de-DE" dirty="0" err="1" smtClean="0"/>
              <a:t>grid</a:t>
            </a:r>
            <a:endParaRPr lang="de-DE" dirty="0" smtClean="0"/>
          </a:p>
          <a:p>
            <a:r>
              <a:rPr lang="de-DE" dirty="0" smtClean="0"/>
              <a:t>-Data 		– </a:t>
            </a:r>
            <a:r>
              <a:rPr lang="de-DE" dirty="0" err="1" smtClean="0"/>
              <a:t>controlling</a:t>
            </a:r>
            <a:r>
              <a:rPr lang="de-DE" dirty="0" smtClean="0"/>
              <a:t> </a:t>
            </a:r>
            <a:r>
              <a:rPr lang="de-DE" dirty="0" err="1" smtClean="0"/>
              <a:t>the</a:t>
            </a:r>
            <a:r>
              <a:rPr lang="de-DE" dirty="0" smtClean="0"/>
              <a:t> </a:t>
            </a:r>
            <a:r>
              <a:rPr lang="de-DE" dirty="0" err="1" smtClean="0"/>
              <a:t>grid</a:t>
            </a:r>
            <a:r>
              <a:rPr lang="de-DE" dirty="0" smtClean="0"/>
              <a:t> </a:t>
            </a:r>
            <a:r>
              <a:rPr lang="de-DE" dirty="0" err="1" smtClean="0"/>
              <a:t>input</a:t>
            </a:r>
            <a:r>
              <a:rPr lang="de-DE" dirty="0" smtClean="0"/>
              <a:t> </a:t>
            </a:r>
            <a:r>
              <a:rPr lang="de-DE" dirty="0" err="1" smtClean="0"/>
              <a:t>and</a:t>
            </a:r>
            <a:r>
              <a:rPr lang="de-DE" dirty="0" smtClean="0"/>
              <a:t> </a:t>
            </a:r>
            <a:r>
              <a:rPr lang="de-DE" dirty="0" err="1" smtClean="0"/>
              <a:t>output</a:t>
            </a:r>
            <a:endParaRPr lang="de-DE" dirty="0" smtClean="0"/>
          </a:p>
          <a:p>
            <a:r>
              <a:rPr lang="de-DE" dirty="0" smtClean="0"/>
              <a:t>-PRICTR 		– </a:t>
            </a:r>
            <a:r>
              <a:rPr lang="de-DE" dirty="0" err="1" smtClean="0"/>
              <a:t>controlling</a:t>
            </a:r>
            <a:r>
              <a:rPr lang="de-DE" dirty="0" smtClean="0"/>
              <a:t> </a:t>
            </a:r>
            <a:r>
              <a:rPr lang="de-DE" dirty="0" err="1" smtClean="0"/>
              <a:t>grid</a:t>
            </a:r>
            <a:r>
              <a:rPr lang="de-DE" dirty="0" smtClean="0"/>
              <a:t> </a:t>
            </a:r>
            <a:r>
              <a:rPr lang="de-DE" dirty="0" err="1" smtClean="0"/>
              <a:t>point</a:t>
            </a:r>
            <a:r>
              <a:rPr lang="de-DE" dirty="0" smtClean="0"/>
              <a:t> </a:t>
            </a:r>
            <a:r>
              <a:rPr lang="de-DE" dirty="0" err="1" smtClean="0"/>
              <a:t>output</a:t>
            </a:r>
            <a:endParaRPr lang="en-US" dirty="0"/>
          </a:p>
        </p:txBody>
      </p:sp>
      <p:pic>
        <p:nvPicPr>
          <p:cNvPr id="3" name="Grafik 2"/>
          <p:cNvPicPr>
            <a:picLocks noChangeAspect="1"/>
          </p:cNvPicPr>
          <p:nvPr/>
        </p:nvPicPr>
        <p:blipFill>
          <a:blip r:embed="rId2"/>
          <a:stretch>
            <a:fillRect/>
          </a:stretch>
        </p:blipFill>
        <p:spPr>
          <a:xfrm>
            <a:off x="106977" y="0"/>
            <a:ext cx="4959408" cy="6858000"/>
          </a:xfrm>
          <a:prstGeom prst="rect">
            <a:avLst/>
          </a:prstGeom>
        </p:spPr>
      </p:pic>
      <p:pic>
        <p:nvPicPr>
          <p:cNvPr id="4" name="Grafik 3"/>
          <p:cNvPicPr>
            <a:picLocks noChangeAspect="1"/>
          </p:cNvPicPr>
          <p:nvPr/>
        </p:nvPicPr>
        <p:blipFill>
          <a:blip r:embed="rId3"/>
          <a:stretch>
            <a:fillRect/>
          </a:stretch>
        </p:blipFill>
        <p:spPr>
          <a:xfrm>
            <a:off x="5440835" y="2849004"/>
            <a:ext cx="4819650" cy="3219450"/>
          </a:xfrm>
          <a:prstGeom prst="rect">
            <a:avLst/>
          </a:prstGeom>
        </p:spPr>
      </p:pic>
      <p:sp>
        <p:nvSpPr>
          <p:cNvPr id="6" name="Textfeld 5"/>
          <p:cNvSpPr txBox="1"/>
          <p:nvPr/>
        </p:nvSpPr>
        <p:spPr>
          <a:xfrm>
            <a:off x="5440835" y="6310184"/>
            <a:ext cx="1399614" cy="369332"/>
          </a:xfrm>
          <a:prstGeom prst="rect">
            <a:avLst/>
          </a:prstGeom>
          <a:noFill/>
        </p:spPr>
        <p:txBody>
          <a:bodyPr wrap="none" rtlCol="0">
            <a:spAutoFit/>
          </a:bodyPr>
          <a:lstStyle/>
          <a:p>
            <a:r>
              <a:rPr lang="de-DE" dirty="0" smtClean="0"/>
              <a:t>Data Input!!!</a:t>
            </a:r>
            <a:endParaRPr lang="en-US" dirty="0"/>
          </a:p>
        </p:txBody>
      </p:sp>
      <p:pic>
        <p:nvPicPr>
          <p:cNvPr id="7" name="Grafik 6"/>
          <p:cNvPicPr>
            <a:picLocks noChangeAspect="1"/>
          </p:cNvPicPr>
          <p:nvPr/>
        </p:nvPicPr>
        <p:blipFill>
          <a:blip r:embed="rId4"/>
          <a:stretch>
            <a:fillRect/>
          </a:stretch>
        </p:blipFill>
        <p:spPr>
          <a:xfrm>
            <a:off x="9582944" y="6223865"/>
            <a:ext cx="2609056" cy="630094"/>
          </a:xfrm>
          <a:prstGeom prst="rect">
            <a:avLst/>
          </a:prstGeom>
        </p:spPr>
      </p:pic>
      <p:sp>
        <p:nvSpPr>
          <p:cNvPr id="2" name="Fußzeilenplatzhalter 1"/>
          <p:cNvSpPr>
            <a:spLocks noGrp="1"/>
          </p:cNvSpPr>
          <p:nvPr>
            <p:ph type="ftr" sz="quarter" idx="11"/>
          </p:nvPr>
        </p:nvSpPr>
        <p:spPr/>
        <p:txBody>
          <a:bodyPr/>
          <a:lstStyle/>
          <a:p>
            <a:r>
              <a:rPr lang="en-US" smtClean="0"/>
              <a:t>Numerical Modeling 2 - Exc. - Svenja Kohnemann</a:t>
            </a:r>
            <a:endParaRPr lang="en-US"/>
          </a:p>
        </p:txBody>
      </p:sp>
    </p:spTree>
    <p:extLst>
      <p:ext uri="{BB962C8B-B14F-4D97-AF65-F5344CB8AC3E}">
        <p14:creationId xmlns:p14="http://schemas.microsoft.com/office/powerpoint/2010/main" val="42690618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5962574" y="164204"/>
            <a:ext cx="6229426" cy="2585323"/>
          </a:xfrm>
          <a:prstGeom prst="rect">
            <a:avLst/>
          </a:prstGeom>
          <a:solidFill>
            <a:schemeClr val="bg1"/>
          </a:solidFill>
          <a:ln w="38100">
            <a:solidFill>
              <a:schemeClr val="accent1"/>
            </a:solidFill>
          </a:ln>
        </p:spPr>
        <p:txBody>
          <a:bodyPr wrap="square" rtlCol="0">
            <a:spAutoFit/>
          </a:bodyPr>
          <a:lstStyle/>
          <a:p>
            <a:r>
              <a:rPr lang="de-DE" dirty="0" smtClean="0"/>
              <a:t>Namelist-</a:t>
            </a:r>
            <a:r>
              <a:rPr lang="de-DE" dirty="0" err="1" smtClean="0"/>
              <a:t>InputFile</a:t>
            </a:r>
            <a:r>
              <a:rPr lang="de-DE" dirty="0" smtClean="0"/>
              <a:t>:</a:t>
            </a:r>
          </a:p>
          <a:p>
            <a:endParaRPr lang="de-DE" dirty="0"/>
          </a:p>
          <a:p>
            <a:r>
              <a:rPr lang="de-DE" dirty="0" smtClean="0"/>
              <a:t>-CONTRL 		– </a:t>
            </a:r>
            <a:r>
              <a:rPr lang="de-DE" dirty="0" err="1" smtClean="0"/>
              <a:t>parameters</a:t>
            </a:r>
            <a:r>
              <a:rPr lang="de-DE" dirty="0" smtClean="0"/>
              <a:t> </a:t>
            </a:r>
            <a:r>
              <a:rPr lang="de-DE" dirty="0" err="1" smtClean="0"/>
              <a:t>for</a:t>
            </a:r>
            <a:r>
              <a:rPr lang="de-DE" dirty="0" smtClean="0"/>
              <a:t> </a:t>
            </a:r>
            <a:r>
              <a:rPr lang="de-DE" dirty="0" err="1" smtClean="0"/>
              <a:t>the</a:t>
            </a:r>
            <a:r>
              <a:rPr lang="de-DE" dirty="0" smtClean="0"/>
              <a:t> </a:t>
            </a:r>
            <a:r>
              <a:rPr lang="de-DE" dirty="0" err="1" smtClean="0"/>
              <a:t>model</a:t>
            </a:r>
            <a:r>
              <a:rPr lang="de-DE" dirty="0" smtClean="0"/>
              <a:t> </a:t>
            </a:r>
            <a:r>
              <a:rPr lang="de-DE" dirty="0" err="1" smtClean="0"/>
              <a:t>run</a:t>
            </a:r>
            <a:endParaRPr lang="de-DE" dirty="0" smtClean="0"/>
          </a:p>
          <a:p>
            <a:r>
              <a:rPr lang="de-DE" dirty="0" smtClean="0"/>
              <a:t>-GRID_IN 		– </a:t>
            </a:r>
            <a:r>
              <a:rPr lang="de-DE" dirty="0" err="1" smtClean="0"/>
              <a:t>specifying</a:t>
            </a:r>
            <a:r>
              <a:rPr lang="de-DE" dirty="0" smtClean="0"/>
              <a:t> </a:t>
            </a:r>
            <a:r>
              <a:rPr lang="de-DE" dirty="0" err="1" smtClean="0"/>
              <a:t>the</a:t>
            </a:r>
            <a:r>
              <a:rPr lang="de-DE" dirty="0" smtClean="0"/>
              <a:t> </a:t>
            </a:r>
            <a:r>
              <a:rPr lang="de-DE" dirty="0" err="1" smtClean="0"/>
              <a:t>domain</a:t>
            </a:r>
            <a:r>
              <a:rPr lang="de-DE" dirty="0" smtClean="0"/>
              <a:t> </a:t>
            </a:r>
            <a:r>
              <a:rPr lang="de-DE" dirty="0" err="1" smtClean="0"/>
              <a:t>and</a:t>
            </a:r>
            <a:r>
              <a:rPr lang="de-DE" dirty="0" smtClean="0"/>
              <a:t> </a:t>
            </a:r>
            <a:r>
              <a:rPr lang="de-DE" dirty="0" err="1" smtClean="0"/>
              <a:t>size</a:t>
            </a:r>
            <a:r>
              <a:rPr lang="de-DE" dirty="0" smtClean="0"/>
              <a:t> </a:t>
            </a:r>
            <a:r>
              <a:rPr lang="de-DE" dirty="0" err="1" smtClean="0"/>
              <a:t>of</a:t>
            </a:r>
            <a:r>
              <a:rPr lang="de-DE" dirty="0" smtClean="0"/>
              <a:t> </a:t>
            </a:r>
            <a:r>
              <a:rPr lang="de-DE" dirty="0" err="1" smtClean="0"/>
              <a:t>the</a:t>
            </a:r>
            <a:r>
              <a:rPr lang="de-DE" dirty="0" smtClean="0"/>
              <a:t> 			</a:t>
            </a:r>
            <a:r>
              <a:rPr lang="de-DE" dirty="0" err="1" smtClean="0"/>
              <a:t>coarse</a:t>
            </a:r>
            <a:r>
              <a:rPr lang="de-DE" dirty="0" smtClean="0"/>
              <a:t> </a:t>
            </a:r>
            <a:r>
              <a:rPr lang="de-DE" dirty="0" err="1" smtClean="0"/>
              <a:t>grid</a:t>
            </a:r>
            <a:endParaRPr lang="de-DE" dirty="0" smtClean="0"/>
          </a:p>
          <a:p>
            <a:r>
              <a:rPr lang="de-DE" dirty="0" smtClean="0"/>
              <a:t>-LMGRID 		– </a:t>
            </a:r>
            <a:r>
              <a:rPr lang="de-DE" dirty="0" err="1" smtClean="0"/>
              <a:t>specifying</a:t>
            </a:r>
            <a:r>
              <a:rPr lang="de-DE" dirty="0" smtClean="0"/>
              <a:t> </a:t>
            </a:r>
            <a:r>
              <a:rPr lang="de-DE" dirty="0" err="1" smtClean="0"/>
              <a:t>the</a:t>
            </a:r>
            <a:r>
              <a:rPr lang="de-DE" dirty="0" smtClean="0"/>
              <a:t> </a:t>
            </a:r>
            <a:r>
              <a:rPr lang="de-DE" dirty="0" err="1" smtClean="0"/>
              <a:t>domain</a:t>
            </a:r>
            <a:r>
              <a:rPr lang="de-DE" dirty="0" smtClean="0"/>
              <a:t> </a:t>
            </a:r>
            <a:r>
              <a:rPr lang="de-DE" dirty="0" err="1" smtClean="0"/>
              <a:t>and</a:t>
            </a:r>
            <a:r>
              <a:rPr lang="de-DE" dirty="0" smtClean="0"/>
              <a:t> </a:t>
            </a:r>
            <a:r>
              <a:rPr lang="de-DE" dirty="0" err="1" smtClean="0"/>
              <a:t>the</a:t>
            </a:r>
            <a:r>
              <a:rPr lang="de-DE" dirty="0" smtClean="0"/>
              <a:t> </a:t>
            </a:r>
            <a:r>
              <a:rPr lang="de-DE" dirty="0" err="1" smtClean="0"/>
              <a:t>size</a:t>
            </a:r>
            <a:r>
              <a:rPr lang="de-DE" dirty="0" smtClean="0"/>
              <a:t> </a:t>
            </a:r>
            <a:r>
              <a:rPr lang="de-DE" dirty="0" err="1" smtClean="0"/>
              <a:t>of</a:t>
            </a:r>
            <a:r>
              <a:rPr lang="de-DE" dirty="0" smtClean="0"/>
              <a:t> </a:t>
            </a:r>
            <a:r>
              <a:rPr lang="de-DE" dirty="0" err="1" smtClean="0"/>
              <a:t>the</a:t>
            </a:r>
            <a:r>
              <a:rPr lang="de-DE" dirty="0" smtClean="0"/>
              <a:t> 			COSMO-MODEL </a:t>
            </a:r>
            <a:r>
              <a:rPr lang="de-DE" dirty="0" err="1" smtClean="0"/>
              <a:t>grid</a:t>
            </a:r>
            <a:endParaRPr lang="de-DE" dirty="0" smtClean="0"/>
          </a:p>
          <a:p>
            <a:r>
              <a:rPr lang="de-DE" dirty="0" smtClean="0"/>
              <a:t>-Data 		– </a:t>
            </a:r>
            <a:r>
              <a:rPr lang="de-DE" dirty="0" err="1" smtClean="0"/>
              <a:t>controlling</a:t>
            </a:r>
            <a:r>
              <a:rPr lang="de-DE" dirty="0" smtClean="0"/>
              <a:t> </a:t>
            </a:r>
            <a:r>
              <a:rPr lang="de-DE" dirty="0" err="1" smtClean="0"/>
              <a:t>the</a:t>
            </a:r>
            <a:r>
              <a:rPr lang="de-DE" dirty="0" smtClean="0"/>
              <a:t> </a:t>
            </a:r>
            <a:r>
              <a:rPr lang="de-DE" dirty="0" err="1" smtClean="0"/>
              <a:t>grid</a:t>
            </a:r>
            <a:r>
              <a:rPr lang="de-DE" dirty="0" smtClean="0"/>
              <a:t> </a:t>
            </a:r>
            <a:r>
              <a:rPr lang="de-DE" dirty="0" err="1" smtClean="0"/>
              <a:t>input</a:t>
            </a:r>
            <a:r>
              <a:rPr lang="de-DE" dirty="0" smtClean="0"/>
              <a:t> </a:t>
            </a:r>
            <a:r>
              <a:rPr lang="de-DE" dirty="0" err="1" smtClean="0"/>
              <a:t>and</a:t>
            </a:r>
            <a:r>
              <a:rPr lang="de-DE" dirty="0" smtClean="0"/>
              <a:t> </a:t>
            </a:r>
            <a:r>
              <a:rPr lang="de-DE" dirty="0" err="1" smtClean="0"/>
              <a:t>output</a:t>
            </a:r>
            <a:endParaRPr lang="de-DE" dirty="0" smtClean="0"/>
          </a:p>
          <a:p>
            <a:r>
              <a:rPr lang="de-DE" dirty="0" smtClean="0"/>
              <a:t>-PRICTR 		– </a:t>
            </a:r>
            <a:r>
              <a:rPr lang="de-DE" dirty="0" err="1" smtClean="0"/>
              <a:t>controlling</a:t>
            </a:r>
            <a:r>
              <a:rPr lang="de-DE" dirty="0" smtClean="0"/>
              <a:t> </a:t>
            </a:r>
            <a:r>
              <a:rPr lang="de-DE" dirty="0" err="1" smtClean="0"/>
              <a:t>grid</a:t>
            </a:r>
            <a:r>
              <a:rPr lang="de-DE" dirty="0" smtClean="0"/>
              <a:t> </a:t>
            </a:r>
            <a:r>
              <a:rPr lang="de-DE" dirty="0" err="1" smtClean="0"/>
              <a:t>point</a:t>
            </a:r>
            <a:r>
              <a:rPr lang="de-DE" dirty="0" smtClean="0"/>
              <a:t> </a:t>
            </a:r>
            <a:r>
              <a:rPr lang="de-DE" dirty="0" err="1" smtClean="0"/>
              <a:t>output</a:t>
            </a:r>
            <a:endParaRPr lang="en-US" dirty="0"/>
          </a:p>
        </p:txBody>
      </p:sp>
      <p:sp>
        <p:nvSpPr>
          <p:cNvPr id="6" name="Textfeld 5"/>
          <p:cNvSpPr txBox="1"/>
          <p:nvPr/>
        </p:nvSpPr>
        <p:spPr>
          <a:xfrm>
            <a:off x="6882456" y="4621428"/>
            <a:ext cx="1571136" cy="369332"/>
          </a:xfrm>
          <a:prstGeom prst="rect">
            <a:avLst/>
          </a:prstGeom>
          <a:noFill/>
        </p:spPr>
        <p:txBody>
          <a:bodyPr wrap="none" rtlCol="0">
            <a:spAutoFit/>
          </a:bodyPr>
          <a:lstStyle/>
          <a:p>
            <a:r>
              <a:rPr lang="de-DE" dirty="0" smtClean="0"/>
              <a:t>Data Output!!!</a:t>
            </a:r>
            <a:endParaRPr lang="en-US" dirty="0"/>
          </a:p>
        </p:txBody>
      </p:sp>
      <p:pic>
        <p:nvPicPr>
          <p:cNvPr id="2" name="Grafik 1"/>
          <p:cNvPicPr>
            <a:picLocks noChangeAspect="1"/>
          </p:cNvPicPr>
          <p:nvPr/>
        </p:nvPicPr>
        <p:blipFill>
          <a:blip r:embed="rId2"/>
          <a:stretch>
            <a:fillRect/>
          </a:stretch>
        </p:blipFill>
        <p:spPr>
          <a:xfrm>
            <a:off x="304800" y="0"/>
            <a:ext cx="5486400" cy="4391025"/>
          </a:xfrm>
          <a:prstGeom prst="rect">
            <a:avLst/>
          </a:prstGeom>
        </p:spPr>
      </p:pic>
      <p:pic>
        <p:nvPicPr>
          <p:cNvPr id="7" name="Grafik 6"/>
          <p:cNvPicPr>
            <a:picLocks noChangeAspect="1"/>
          </p:cNvPicPr>
          <p:nvPr/>
        </p:nvPicPr>
        <p:blipFill>
          <a:blip r:embed="rId3"/>
          <a:stretch>
            <a:fillRect/>
          </a:stretch>
        </p:blipFill>
        <p:spPr>
          <a:xfrm>
            <a:off x="9582944" y="6223865"/>
            <a:ext cx="2609056" cy="630094"/>
          </a:xfrm>
          <a:prstGeom prst="rect">
            <a:avLst/>
          </a:prstGeom>
        </p:spPr>
      </p:pic>
      <p:sp>
        <p:nvSpPr>
          <p:cNvPr id="3" name="Fußzeilenplatzhalter 2"/>
          <p:cNvSpPr>
            <a:spLocks noGrp="1"/>
          </p:cNvSpPr>
          <p:nvPr>
            <p:ph type="ftr" sz="quarter" idx="11"/>
          </p:nvPr>
        </p:nvSpPr>
        <p:spPr/>
        <p:txBody>
          <a:bodyPr/>
          <a:lstStyle/>
          <a:p>
            <a:r>
              <a:rPr lang="en-US" smtClean="0"/>
              <a:t>Numerical Modeling 2 - Exc. - Svenja Kohnemann</a:t>
            </a:r>
            <a:endParaRPr lang="en-US"/>
          </a:p>
        </p:txBody>
      </p:sp>
    </p:spTree>
    <p:extLst>
      <p:ext uri="{BB962C8B-B14F-4D97-AF65-F5344CB8AC3E}">
        <p14:creationId xmlns:p14="http://schemas.microsoft.com/office/powerpoint/2010/main" val="13215340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5962574" y="164204"/>
            <a:ext cx="6229426" cy="2585323"/>
          </a:xfrm>
          <a:prstGeom prst="rect">
            <a:avLst/>
          </a:prstGeom>
          <a:solidFill>
            <a:schemeClr val="bg1"/>
          </a:solidFill>
          <a:ln w="38100">
            <a:solidFill>
              <a:schemeClr val="accent1"/>
            </a:solidFill>
          </a:ln>
        </p:spPr>
        <p:txBody>
          <a:bodyPr wrap="square" rtlCol="0">
            <a:spAutoFit/>
          </a:bodyPr>
          <a:lstStyle/>
          <a:p>
            <a:r>
              <a:rPr lang="de-DE" dirty="0" smtClean="0"/>
              <a:t>Namelist-</a:t>
            </a:r>
            <a:r>
              <a:rPr lang="de-DE" dirty="0" err="1" smtClean="0"/>
              <a:t>InputFile</a:t>
            </a:r>
            <a:r>
              <a:rPr lang="de-DE" dirty="0" smtClean="0"/>
              <a:t>:</a:t>
            </a:r>
          </a:p>
          <a:p>
            <a:endParaRPr lang="de-DE" dirty="0"/>
          </a:p>
          <a:p>
            <a:r>
              <a:rPr lang="de-DE" dirty="0" smtClean="0"/>
              <a:t>-CONTRL 		– </a:t>
            </a:r>
            <a:r>
              <a:rPr lang="de-DE" dirty="0" err="1" smtClean="0"/>
              <a:t>parameters</a:t>
            </a:r>
            <a:r>
              <a:rPr lang="de-DE" dirty="0" smtClean="0"/>
              <a:t> </a:t>
            </a:r>
            <a:r>
              <a:rPr lang="de-DE" dirty="0" err="1" smtClean="0"/>
              <a:t>for</a:t>
            </a:r>
            <a:r>
              <a:rPr lang="de-DE" dirty="0" smtClean="0"/>
              <a:t> </a:t>
            </a:r>
            <a:r>
              <a:rPr lang="de-DE" dirty="0" err="1" smtClean="0"/>
              <a:t>the</a:t>
            </a:r>
            <a:r>
              <a:rPr lang="de-DE" dirty="0" smtClean="0"/>
              <a:t> </a:t>
            </a:r>
            <a:r>
              <a:rPr lang="de-DE" dirty="0" err="1" smtClean="0"/>
              <a:t>model</a:t>
            </a:r>
            <a:r>
              <a:rPr lang="de-DE" dirty="0" smtClean="0"/>
              <a:t> </a:t>
            </a:r>
            <a:r>
              <a:rPr lang="de-DE" dirty="0" err="1" smtClean="0"/>
              <a:t>run</a:t>
            </a:r>
            <a:endParaRPr lang="de-DE" dirty="0" smtClean="0"/>
          </a:p>
          <a:p>
            <a:r>
              <a:rPr lang="de-DE" dirty="0" smtClean="0"/>
              <a:t>-GRID_IN 		– </a:t>
            </a:r>
            <a:r>
              <a:rPr lang="de-DE" dirty="0" err="1" smtClean="0"/>
              <a:t>specifying</a:t>
            </a:r>
            <a:r>
              <a:rPr lang="de-DE" dirty="0" smtClean="0"/>
              <a:t> </a:t>
            </a:r>
            <a:r>
              <a:rPr lang="de-DE" dirty="0" err="1" smtClean="0"/>
              <a:t>the</a:t>
            </a:r>
            <a:r>
              <a:rPr lang="de-DE" dirty="0" smtClean="0"/>
              <a:t> </a:t>
            </a:r>
            <a:r>
              <a:rPr lang="de-DE" dirty="0" err="1" smtClean="0"/>
              <a:t>domain</a:t>
            </a:r>
            <a:r>
              <a:rPr lang="de-DE" dirty="0" smtClean="0"/>
              <a:t> </a:t>
            </a:r>
            <a:r>
              <a:rPr lang="de-DE" dirty="0" err="1" smtClean="0"/>
              <a:t>and</a:t>
            </a:r>
            <a:r>
              <a:rPr lang="de-DE" dirty="0" smtClean="0"/>
              <a:t> </a:t>
            </a:r>
            <a:r>
              <a:rPr lang="de-DE" dirty="0" err="1" smtClean="0"/>
              <a:t>size</a:t>
            </a:r>
            <a:r>
              <a:rPr lang="de-DE" dirty="0" smtClean="0"/>
              <a:t> </a:t>
            </a:r>
            <a:r>
              <a:rPr lang="de-DE" dirty="0" err="1" smtClean="0"/>
              <a:t>of</a:t>
            </a:r>
            <a:r>
              <a:rPr lang="de-DE" dirty="0" smtClean="0"/>
              <a:t> </a:t>
            </a:r>
            <a:r>
              <a:rPr lang="de-DE" dirty="0" err="1" smtClean="0"/>
              <a:t>the</a:t>
            </a:r>
            <a:r>
              <a:rPr lang="de-DE" dirty="0" smtClean="0"/>
              <a:t> 			</a:t>
            </a:r>
            <a:r>
              <a:rPr lang="de-DE" dirty="0" err="1" smtClean="0"/>
              <a:t>coarse</a:t>
            </a:r>
            <a:r>
              <a:rPr lang="de-DE" dirty="0" smtClean="0"/>
              <a:t> </a:t>
            </a:r>
            <a:r>
              <a:rPr lang="de-DE" dirty="0" err="1" smtClean="0"/>
              <a:t>grid</a:t>
            </a:r>
            <a:endParaRPr lang="de-DE" dirty="0" smtClean="0"/>
          </a:p>
          <a:p>
            <a:r>
              <a:rPr lang="de-DE" dirty="0" smtClean="0"/>
              <a:t>-LMGRID 		– </a:t>
            </a:r>
            <a:r>
              <a:rPr lang="de-DE" dirty="0" err="1" smtClean="0"/>
              <a:t>specifying</a:t>
            </a:r>
            <a:r>
              <a:rPr lang="de-DE" dirty="0" smtClean="0"/>
              <a:t> </a:t>
            </a:r>
            <a:r>
              <a:rPr lang="de-DE" dirty="0" err="1" smtClean="0"/>
              <a:t>the</a:t>
            </a:r>
            <a:r>
              <a:rPr lang="de-DE" dirty="0" smtClean="0"/>
              <a:t> </a:t>
            </a:r>
            <a:r>
              <a:rPr lang="de-DE" dirty="0" err="1" smtClean="0"/>
              <a:t>domain</a:t>
            </a:r>
            <a:r>
              <a:rPr lang="de-DE" dirty="0" smtClean="0"/>
              <a:t> </a:t>
            </a:r>
            <a:r>
              <a:rPr lang="de-DE" dirty="0" err="1" smtClean="0"/>
              <a:t>and</a:t>
            </a:r>
            <a:r>
              <a:rPr lang="de-DE" dirty="0" smtClean="0"/>
              <a:t> </a:t>
            </a:r>
            <a:r>
              <a:rPr lang="de-DE" dirty="0" err="1" smtClean="0"/>
              <a:t>the</a:t>
            </a:r>
            <a:r>
              <a:rPr lang="de-DE" dirty="0" smtClean="0"/>
              <a:t> </a:t>
            </a:r>
            <a:r>
              <a:rPr lang="de-DE" dirty="0" err="1" smtClean="0"/>
              <a:t>size</a:t>
            </a:r>
            <a:r>
              <a:rPr lang="de-DE" dirty="0" smtClean="0"/>
              <a:t> </a:t>
            </a:r>
            <a:r>
              <a:rPr lang="de-DE" dirty="0" err="1" smtClean="0"/>
              <a:t>of</a:t>
            </a:r>
            <a:r>
              <a:rPr lang="de-DE" dirty="0" smtClean="0"/>
              <a:t> </a:t>
            </a:r>
            <a:r>
              <a:rPr lang="de-DE" dirty="0" err="1" smtClean="0"/>
              <a:t>the</a:t>
            </a:r>
            <a:r>
              <a:rPr lang="de-DE" dirty="0" smtClean="0"/>
              <a:t> 			COSMO-MODEL </a:t>
            </a:r>
            <a:r>
              <a:rPr lang="de-DE" dirty="0" err="1" smtClean="0"/>
              <a:t>grid</a:t>
            </a:r>
            <a:endParaRPr lang="de-DE" dirty="0" smtClean="0"/>
          </a:p>
          <a:p>
            <a:r>
              <a:rPr lang="de-DE" dirty="0" smtClean="0"/>
              <a:t>-Data 		– </a:t>
            </a:r>
            <a:r>
              <a:rPr lang="de-DE" dirty="0" err="1" smtClean="0"/>
              <a:t>controlling</a:t>
            </a:r>
            <a:r>
              <a:rPr lang="de-DE" dirty="0" smtClean="0"/>
              <a:t> </a:t>
            </a:r>
            <a:r>
              <a:rPr lang="de-DE" dirty="0" err="1" smtClean="0"/>
              <a:t>the</a:t>
            </a:r>
            <a:r>
              <a:rPr lang="de-DE" dirty="0" smtClean="0"/>
              <a:t> </a:t>
            </a:r>
            <a:r>
              <a:rPr lang="de-DE" dirty="0" err="1" smtClean="0"/>
              <a:t>grid</a:t>
            </a:r>
            <a:r>
              <a:rPr lang="de-DE" dirty="0" smtClean="0"/>
              <a:t> </a:t>
            </a:r>
            <a:r>
              <a:rPr lang="de-DE" dirty="0" err="1" smtClean="0"/>
              <a:t>input</a:t>
            </a:r>
            <a:r>
              <a:rPr lang="de-DE" dirty="0" smtClean="0"/>
              <a:t> </a:t>
            </a:r>
            <a:r>
              <a:rPr lang="de-DE" dirty="0" err="1" smtClean="0"/>
              <a:t>and</a:t>
            </a:r>
            <a:r>
              <a:rPr lang="de-DE" dirty="0" smtClean="0"/>
              <a:t> </a:t>
            </a:r>
            <a:r>
              <a:rPr lang="de-DE" dirty="0" err="1" smtClean="0"/>
              <a:t>output</a:t>
            </a:r>
            <a:endParaRPr lang="de-DE" dirty="0" smtClean="0"/>
          </a:p>
          <a:p>
            <a:r>
              <a:rPr lang="de-DE" dirty="0" smtClean="0"/>
              <a:t>-PRICTR 		– </a:t>
            </a:r>
            <a:r>
              <a:rPr lang="de-DE" dirty="0" err="1" smtClean="0"/>
              <a:t>controlling</a:t>
            </a:r>
            <a:r>
              <a:rPr lang="de-DE" dirty="0" smtClean="0"/>
              <a:t> </a:t>
            </a:r>
            <a:r>
              <a:rPr lang="de-DE" dirty="0" err="1" smtClean="0"/>
              <a:t>grid</a:t>
            </a:r>
            <a:r>
              <a:rPr lang="de-DE" dirty="0" smtClean="0"/>
              <a:t> </a:t>
            </a:r>
            <a:r>
              <a:rPr lang="de-DE" dirty="0" err="1" smtClean="0"/>
              <a:t>point</a:t>
            </a:r>
            <a:r>
              <a:rPr lang="de-DE" dirty="0" smtClean="0"/>
              <a:t> </a:t>
            </a:r>
            <a:r>
              <a:rPr lang="de-DE" dirty="0" err="1" smtClean="0"/>
              <a:t>output</a:t>
            </a:r>
            <a:endParaRPr lang="en-US" dirty="0"/>
          </a:p>
        </p:txBody>
      </p:sp>
      <p:pic>
        <p:nvPicPr>
          <p:cNvPr id="3" name="Grafik 2"/>
          <p:cNvPicPr>
            <a:picLocks noChangeAspect="1"/>
          </p:cNvPicPr>
          <p:nvPr/>
        </p:nvPicPr>
        <p:blipFill>
          <a:blip r:embed="rId2"/>
          <a:stretch>
            <a:fillRect/>
          </a:stretch>
        </p:blipFill>
        <p:spPr>
          <a:xfrm>
            <a:off x="424507" y="380613"/>
            <a:ext cx="4933950" cy="3724275"/>
          </a:xfrm>
          <a:prstGeom prst="rect">
            <a:avLst/>
          </a:prstGeom>
        </p:spPr>
      </p:pic>
      <p:pic>
        <p:nvPicPr>
          <p:cNvPr id="4" name="Grafik 3"/>
          <p:cNvPicPr>
            <a:picLocks noChangeAspect="1"/>
          </p:cNvPicPr>
          <p:nvPr/>
        </p:nvPicPr>
        <p:blipFill>
          <a:blip r:embed="rId3"/>
          <a:stretch>
            <a:fillRect/>
          </a:stretch>
        </p:blipFill>
        <p:spPr>
          <a:xfrm>
            <a:off x="9582944" y="6223865"/>
            <a:ext cx="2609056" cy="630094"/>
          </a:xfrm>
          <a:prstGeom prst="rect">
            <a:avLst/>
          </a:prstGeom>
        </p:spPr>
      </p:pic>
      <p:sp>
        <p:nvSpPr>
          <p:cNvPr id="2" name="Fußzeilenplatzhalter 1"/>
          <p:cNvSpPr>
            <a:spLocks noGrp="1"/>
          </p:cNvSpPr>
          <p:nvPr>
            <p:ph type="ftr" sz="quarter" idx="11"/>
          </p:nvPr>
        </p:nvSpPr>
        <p:spPr/>
        <p:txBody>
          <a:bodyPr/>
          <a:lstStyle/>
          <a:p>
            <a:r>
              <a:rPr lang="en-US" smtClean="0"/>
              <a:t>Numerical Modeling 2 - Exc. - Svenja Kohnemann</a:t>
            </a:r>
            <a:endParaRPr lang="en-US"/>
          </a:p>
        </p:txBody>
      </p:sp>
    </p:spTree>
    <p:extLst>
      <p:ext uri="{BB962C8B-B14F-4D97-AF65-F5344CB8AC3E}">
        <p14:creationId xmlns:p14="http://schemas.microsoft.com/office/powerpoint/2010/main" val="28996627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5962574" y="164204"/>
            <a:ext cx="6229426" cy="2585323"/>
          </a:xfrm>
          <a:prstGeom prst="rect">
            <a:avLst/>
          </a:prstGeom>
          <a:solidFill>
            <a:schemeClr val="bg1"/>
          </a:solidFill>
          <a:ln w="38100">
            <a:solidFill>
              <a:schemeClr val="accent1"/>
            </a:solidFill>
          </a:ln>
        </p:spPr>
        <p:txBody>
          <a:bodyPr wrap="square" rtlCol="0">
            <a:spAutoFit/>
          </a:bodyPr>
          <a:lstStyle/>
          <a:p>
            <a:r>
              <a:rPr lang="de-DE" dirty="0" smtClean="0"/>
              <a:t>Namelist-</a:t>
            </a:r>
            <a:r>
              <a:rPr lang="de-DE" dirty="0" err="1" smtClean="0"/>
              <a:t>InputFile</a:t>
            </a:r>
            <a:r>
              <a:rPr lang="de-DE" dirty="0" smtClean="0"/>
              <a:t>:</a:t>
            </a:r>
          </a:p>
          <a:p>
            <a:endParaRPr lang="de-DE" dirty="0"/>
          </a:p>
          <a:p>
            <a:r>
              <a:rPr lang="de-DE" dirty="0" smtClean="0"/>
              <a:t>-CONTRL 		– </a:t>
            </a:r>
            <a:r>
              <a:rPr lang="de-DE" dirty="0" err="1" smtClean="0"/>
              <a:t>parameters</a:t>
            </a:r>
            <a:r>
              <a:rPr lang="de-DE" dirty="0" smtClean="0"/>
              <a:t> </a:t>
            </a:r>
            <a:r>
              <a:rPr lang="de-DE" dirty="0" err="1" smtClean="0"/>
              <a:t>for</a:t>
            </a:r>
            <a:r>
              <a:rPr lang="de-DE" dirty="0" smtClean="0"/>
              <a:t> </a:t>
            </a:r>
            <a:r>
              <a:rPr lang="de-DE" dirty="0" err="1" smtClean="0"/>
              <a:t>the</a:t>
            </a:r>
            <a:r>
              <a:rPr lang="de-DE" dirty="0" smtClean="0"/>
              <a:t> </a:t>
            </a:r>
            <a:r>
              <a:rPr lang="de-DE" dirty="0" err="1" smtClean="0"/>
              <a:t>model</a:t>
            </a:r>
            <a:r>
              <a:rPr lang="de-DE" dirty="0" smtClean="0"/>
              <a:t> </a:t>
            </a:r>
            <a:r>
              <a:rPr lang="de-DE" dirty="0" err="1" smtClean="0"/>
              <a:t>run</a:t>
            </a:r>
            <a:endParaRPr lang="de-DE" dirty="0" smtClean="0"/>
          </a:p>
          <a:p>
            <a:r>
              <a:rPr lang="de-DE" dirty="0" smtClean="0"/>
              <a:t>-GRID_IN 		– </a:t>
            </a:r>
            <a:r>
              <a:rPr lang="de-DE" dirty="0" err="1" smtClean="0"/>
              <a:t>specifying</a:t>
            </a:r>
            <a:r>
              <a:rPr lang="de-DE" dirty="0" smtClean="0"/>
              <a:t> </a:t>
            </a:r>
            <a:r>
              <a:rPr lang="de-DE" dirty="0" err="1" smtClean="0"/>
              <a:t>the</a:t>
            </a:r>
            <a:r>
              <a:rPr lang="de-DE" dirty="0" smtClean="0"/>
              <a:t> </a:t>
            </a:r>
            <a:r>
              <a:rPr lang="de-DE" dirty="0" err="1" smtClean="0"/>
              <a:t>domain</a:t>
            </a:r>
            <a:r>
              <a:rPr lang="de-DE" dirty="0" smtClean="0"/>
              <a:t> </a:t>
            </a:r>
            <a:r>
              <a:rPr lang="de-DE" dirty="0" err="1" smtClean="0"/>
              <a:t>and</a:t>
            </a:r>
            <a:r>
              <a:rPr lang="de-DE" dirty="0" smtClean="0"/>
              <a:t> </a:t>
            </a:r>
            <a:r>
              <a:rPr lang="de-DE" dirty="0" err="1" smtClean="0"/>
              <a:t>size</a:t>
            </a:r>
            <a:r>
              <a:rPr lang="de-DE" dirty="0" smtClean="0"/>
              <a:t> </a:t>
            </a:r>
            <a:r>
              <a:rPr lang="de-DE" dirty="0" err="1" smtClean="0"/>
              <a:t>of</a:t>
            </a:r>
            <a:r>
              <a:rPr lang="de-DE" dirty="0" smtClean="0"/>
              <a:t> </a:t>
            </a:r>
            <a:r>
              <a:rPr lang="de-DE" dirty="0" err="1" smtClean="0"/>
              <a:t>the</a:t>
            </a:r>
            <a:r>
              <a:rPr lang="de-DE" dirty="0" smtClean="0"/>
              <a:t> 			</a:t>
            </a:r>
            <a:r>
              <a:rPr lang="de-DE" dirty="0" err="1" smtClean="0"/>
              <a:t>coarse</a:t>
            </a:r>
            <a:r>
              <a:rPr lang="de-DE" dirty="0" smtClean="0"/>
              <a:t> </a:t>
            </a:r>
            <a:r>
              <a:rPr lang="de-DE" dirty="0" err="1" smtClean="0"/>
              <a:t>grid</a:t>
            </a:r>
            <a:endParaRPr lang="de-DE" dirty="0" smtClean="0"/>
          </a:p>
          <a:p>
            <a:r>
              <a:rPr lang="de-DE" dirty="0" smtClean="0"/>
              <a:t>-LMGRID 		– </a:t>
            </a:r>
            <a:r>
              <a:rPr lang="de-DE" dirty="0" err="1" smtClean="0"/>
              <a:t>specifying</a:t>
            </a:r>
            <a:r>
              <a:rPr lang="de-DE" dirty="0" smtClean="0"/>
              <a:t> </a:t>
            </a:r>
            <a:r>
              <a:rPr lang="de-DE" dirty="0" err="1" smtClean="0"/>
              <a:t>the</a:t>
            </a:r>
            <a:r>
              <a:rPr lang="de-DE" dirty="0" smtClean="0"/>
              <a:t> </a:t>
            </a:r>
            <a:r>
              <a:rPr lang="de-DE" dirty="0" err="1" smtClean="0"/>
              <a:t>domain</a:t>
            </a:r>
            <a:r>
              <a:rPr lang="de-DE" dirty="0" smtClean="0"/>
              <a:t> </a:t>
            </a:r>
            <a:r>
              <a:rPr lang="de-DE" dirty="0" err="1" smtClean="0"/>
              <a:t>and</a:t>
            </a:r>
            <a:r>
              <a:rPr lang="de-DE" dirty="0" smtClean="0"/>
              <a:t> </a:t>
            </a:r>
            <a:r>
              <a:rPr lang="de-DE" dirty="0" err="1" smtClean="0"/>
              <a:t>the</a:t>
            </a:r>
            <a:r>
              <a:rPr lang="de-DE" dirty="0" smtClean="0"/>
              <a:t> </a:t>
            </a:r>
            <a:r>
              <a:rPr lang="de-DE" dirty="0" err="1" smtClean="0"/>
              <a:t>size</a:t>
            </a:r>
            <a:r>
              <a:rPr lang="de-DE" dirty="0" smtClean="0"/>
              <a:t> </a:t>
            </a:r>
            <a:r>
              <a:rPr lang="de-DE" dirty="0" err="1" smtClean="0"/>
              <a:t>of</a:t>
            </a:r>
            <a:r>
              <a:rPr lang="de-DE" dirty="0" smtClean="0"/>
              <a:t> </a:t>
            </a:r>
            <a:r>
              <a:rPr lang="de-DE" dirty="0" err="1" smtClean="0"/>
              <a:t>the</a:t>
            </a:r>
            <a:r>
              <a:rPr lang="de-DE" dirty="0" smtClean="0"/>
              <a:t> 			COSMO-MODEL </a:t>
            </a:r>
            <a:r>
              <a:rPr lang="de-DE" dirty="0" err="1" smtClean="0"/>
              <a:t>grid</a:t>
            </a:r>
            <a:endParaRPr lang="de-DE" dirty="0" smtClean="0"/>
          </a:p>
          <a:p>
            <a:r>
              <a:rPr lang="de-DE" dirty="0" smtClean="0"/>
              <a:t>-Data 		– </a:t>
            </a:r>
            <a:r>
              <a:rPr lang="de-DE" dirty="0" err="1" smtClean="0"/>
              <a:t>controlling</a:t>
            </a:r>
            <a:r>
              <a:rPr lang="de-DE" dirty="0" smtClean="0"/>
              <a:t> </a:t>
            </a:r>
            <a:r>
              <a:rPr lang="de-DE" dirty="0" err="1" smtClean="0"/>
              <a:t>the</a:t>
            </a:r>
            <a:r>
              <a:rPr lang="de-DE" dirty="0" smtClean="0"/>
              <a:t> </a:t>
            </a:r>
            <a:r>
              <a:rPr lang="de-DE" dirty="0" err="1" smtClean="0"/>
              <a:t>grid</a:t>
            </a:r>
            <a:r>
              <a:rPr lang="de-DE" dirty="0" smtClean="0"/>
              <a:t> </a:t>
            </a:r>
            <a:r>
              <a:rPr lang="de-DE" dirty="0" err="1" smtClean="0"/>
              <a:t>input</a:t>
            </a:r>
            <a:r>
              <a:rPr lang="de-DE" dirty="0" smtClean="0"/>
              <a:t> </a:t>
            </a:r>
            <a:r>
              <a:rPr lang="de-DE" dirty="0" err="1" smtClean="0"/>
              <a:t>and</a:t>
            </a:r>
            <a:r>
              <a:rPr lang="de-DE" dirty="0" smtClean="0"/>
              <a:t> </a:t>
            </a:r>
            <a:r>
              <a:rPr lang="de-DE" dirty="0" err="1" smtClean="0"/>
              <a:t>output</a:t>
            </a:r>
            <a:endParaRPr lang="de-DE" dirty="0" smtClean="0"/>
          </a:p>
          <a:p>
            <a:r>
              <a:rPr lang="de-DE" dirty="0" smtClean="0"/>
              <a:t>-PRICTR 		– </a:t>
            </a:r>
            <a:r>
              <a:rPr lang="de-DE" dirty="0" err="1" smtClean="0"/>
              <a:t>controlling</a:t>
            </a:r>
            <a:r>
              <a:rPr lang="de-DE" dirty="0" smtClean="0"/>
              <a:t> </a:t>
            </a:r>
            <a:r>
              <a:rPr lang="de-DE" dirty="0" err="1" smtClean="0"/>
              <a:t>grid</a:t>
            </a:r>
            <a:r>
              <a:rPr lang="de-DE" dirty="0" smtClean="0"/>
              <a:t> </a:t>
            </a:r>
            <a:r>
              <a:rPr lang="de-DE" dirty="0" err="1" smtClean="0"/>
              <a:t>point</a:t>
            </a:r>
            <a:r>
              <a:rPr lang="de-DE" dirty="0" smtClean="0"/>
              <a:t> </a:t>
            </a:r>
            <a:r>
              <a:rPr lang="de-DE" dirty="0" err="1" smtClean="0"/>
              <a:t>output</a:t>
            </a:r>
            <a:endParaRPr lang="en-US" dirty="0"/>
          </a:p>
        </p:txBody>
      </p:sp>
      <p:pic>
        <p:nvPicPr>
          <p:cNvPr id="4" name="Grafik 3"/>
          <p:cNvPicPr>
            <a:picLocks noChangeAspect="1"/>
          </p:cNvPicPr>
          <p:nvPr/>
        </p:nvPicPr>
        <p:blipFill>
          <a:blip r:embed="rId2"/>
          <a:stretch>
            <a:fillRect/>
          </a:stretch>
        </p:blipFill>
        <p:spPr>
          <a:xfrm>
            <a:off x="569311" y="503023"/>
            <a:ext cx="4924425" cy="5143500"/>
          </a:xfrm>
          <a:prstGeom prst="rect">
            <a:avLst/>
          </a:prstGeom>
        </p:spPr>
      </p:pic>
      <p:pic>
        <p:nvPicPr>
          <p:cNvPr id="6" name="Grafik 5"/>
          <p:cNvPicPr>
            <a:picLocks noChangeAspect="1"/>
          </p:cNvPicPr>
          <p:nvPr/>
        </p:nvPicPr>
        <p:blipFill>
          <a:blip r:embed="rId3"/>
          <a:stretch>
            <a:fillRect/>
          </a:stretch>
        </p:blipFill>
        <p:spPr>
          <a:xfrm>
            <a:off x="9582944" y="6223865"/>
            <a:ext cx="2609056" cy="630094"/>
          </a:xfrm>
          <a:prstGeom prst="rect">
            <a:avLst/>
          </a:prstGeom>
        </p:spPr>
      </p:pic>
      <p:sp>
        <p:nvSpPr>
          <p:cNvPr id="2" name="Fußzeilenplatzhalter 1"/>
          <p:cNvSpPr>
            <a:spLocks noGrp="1"/>
          </p:cNvSpPr>
          <p:nvPr>
            <p:ph type="ftr" sz="quarter" idx="11"/>
          </p:nvPr>
        </p:nvSpPr>
        <p:spPr/>
        <p:txBody>
          <a:bodyPr/>
          <a:lstStyle/>
          <a:p>
            <a:r>
              <a:rPr lang="en-US" smtClean="0"/>
              <a:t>Numerical Modeling 2 - Exc. - Svenja Kohnemann</a:t>
            </a:r>
            <a:endParaRPr lang="en-US"/>
          </a:p>
        </p:txBody>
      </p:sp>
    </p:spTree>
    <p:extLst>
      <p:ext uri="{BB962C8B-B14F-4D97-AF65-F5344CB8AC3E}">
        <p14:creationId xmlns:p14="http://schemas.microsoft.com/office/powerpoint/2010/main" val="123346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127426" y="91680"/>
            <a:ext cx="3398815" cy="3864319"/>
          </a:xfrm>
          <a:prstGeom prst="rect">
            <a:avLst/>
          </a:prstGeom>
        </p:spPr>
      </p:pic>
      <p:pic>
        <p:nvPicPr>
          <p:cNvPr id="5" name="Grafik 4"/>
          <p:cNvPicPr>
            <a:picLocks noChangeAspect="1"/>
          </p:cNvPicPr>
          <p:nvPr/>
        </p:nvPicPr>
        <p:blipFill>
          <a:blip r:embed="rId3"/>
          <a:stretch>
            <a:fillRect/>
          </a:stretch>
        </p:blipFill>
        <p:spPr>
          <a:xfrm>
            <a:off x="0" y="4054853"/>
            <a:ext cx="4920564" cy="2613253"/>
          </a:xfrm>
          <a:prstGeom prst="rect">
            <a:avLst/>
          </a:prstGeom>
        </p:spPr>
      </p:pic>
      <p:pic>
        <p:nvPicPr>
          <p:cNvPr id="6" name="Grafik 5">
            <a:hlinkClick r:id="rId4"/>
          </p:cNvPr>
          <p:cNvPicPr>
            <a:picLocks noChangeAspect="1"/>
          </p:cNvPicPr>
          <p:nvPr/>
        </p:nvPicPr>
        <p:blipFill>
          <a:blip r:embed="rId5"/>
          <a:stretch>
            <a:fillRect/>
          </a:stretch>
        </p:blipFill>
        <p:spPr>
          <a:xfrm>
            <a:off x="4683954" y="2178450"/>
            <a:ext cx="4789560" cy="3258537"/>
          </a:xfrm>
          <a:prstGeom prst="rect">
            <a:avLst/>
          </a:prstGeom>
        </p:spPr>
      </p:pic>
      <p:cxnSp>
        <p:nvCxnSpPr>
          <p:cNvPr id="8" name="Gerade Verbindung mit Pfeil 7"/>
          <p:cNvCxnSpPr/>
          <p:nvPr/>
        </p:nvCxnSpPr>
        <p:spPr>
          <a:xfrm flipH="1" flipV="1">
            <a:off x="4683954" y="2792627"/>
            <a:ext cx="1963981" cy="42013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p:cNvCxnSpPr/>
          <p:nvPr/>
        </p:nvCxnSpPr>
        <p:spPr>
          <a:xfrm flipH="1">
            <a:off x="4683955" y="5089160"/>
            <a:ext cx="236609" cy="347827"/>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p:nvPicPr>
        <p:blipFill>
          <a:blip r:embed="rId6"/>
          <a:stretch>
            <a:fillRect/>
          </a:stretch>
        </p:blipFill>
        <p:spPr>
          <a:xfrm>
            <a:off x="7751161" y="241282"/>
            <a:ext cx="3261131" cy="3714717"/>
          </a:xfrm>
          <a:prstGeom prst="rect">
            <a:avLst/>
          </a:prstGeom>
        </p:spPr>
      </p:pic>
      <p:cxnSp>
        <p:nvCxnSpPr>
          <p:cNvPr id="13" name="Gerade Verbindung mit Pfeil 12"/>
          <p:cNvCxnSpPr/>
          <p:nvPr/>
        </p:nvCxnSpPr>
        <p:spPr>
          <a:xfrm flipV="1">
            <a:off x="7982465" y="4054853"/>
            <a:ext cx="263611" cy="566574"/>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 name="Grafik 9"/>
          <p:cNvPicPr>
            <a:picLocks noChangeAspect="1"/>
          </p:cNvPicPr>
          <p:nvPr/>
        </p:nvPicPr>
        <p:blipFill>
          <a:blip r:embed="rId7"/>
          <a:stretch>
            <a:fillRect/>
          </a:stretch>
        </p:blipFill>
        <p:spPr>
          <a:xfrm>
            <a:off x="9582944" y="6223865"/>
            <a:ext cx="2609056" cy="630094"/>
          </a:xfrm>
          <a:prstGeom prst="rect">
            <a:avLst/>
          </a:prstGeom>
        </p:spPr>
      </p:pic>
      <p:sp>
        <p:nvSpPr>
          <p:cNvPr id="2" name="Fußzeilenplatzhalter 1"/>
          <p:cNvSpPr>
            <a:spLocks noGrp="1"/>
          </p:cNvSpPr>
          <p:nvPr>
            <p:ph type="ftr" sz="quarter" idx="11"/>
          </p:nvPr>
        </p:nvSpPr>
        <p:spPr/>
        <p:txBody>
          <a:bodyPr/>
          <a:lstStyle/>
          <a:p>
            <a:r>
              <a:rPr lang="en-US" smtClean="0"/>
              <a:t>Numerical Modeling 2 - Exc. - Svenja Kohnemann</a:t>
            </a:r>
            <a:endParaRPr lang="en-US"/>
          </a:p>
        </p:txBody>
      </p:sp>
    </p:spTree>
    <p:extLst>
      <p:ext uri="{BB962C8B-B14F-4D97-AF65-F5344CB8AC3E}">
        <p14:creationId xmlns:p14="http://schemas.microsoft.com/office/powerpoint/2010/main" val="36942463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2755151" y="1449713"/>
            <a:ext cx="1696298" cy="923330"/>
          </a:xfrm>
          <a:prstGeom prst="rect">
            <a:avLst/>
          </a:prstGeom>
          <a:solidFill>
            <a:schemeClr val="bg1">
              <a:lumMod val="85000"/>
            </a:schemeClr>
          </a:solidFill>
        </p:spPr>
        <p:txBody>
          <a:bodyPr wrap="none" rtlCol="0">
            <a:spAutoFit/>
          </a:bodyPr>
          <a:lstStyle/>
          <a:p>
            <a:r>
              <a:rPr lang="de-DE" sz="1350" dirty="0"/>
              <a:t>OSISAF 1987 - 2002</a:t>
            </a:r>
            <a:endParaRPr lang="en-US" sz="1350" dirty="0"/>
          </a:p>
          <a:p>
            <a:r>
              <a:rPr lang="de-DE" sz="1350" dirty="0"/>
              <a:t>AMSR-E/2 2002-2017</a:t>
            </a:r>
          </a:p>
          <a:p>
            <a:pPr marL="214313" indent="-214313">
              <a:buFont typeface="Arial" panose="020B0604020202020204" pitchFamily="34" charset="0"/>
              <a:buChar char="•"/>
            </a:pPr>
            <a:r>
              <a:rPr lang="de-DE" sz="1350" dirty="0"/>
              <a:t>Land </a:t>
            </a:r>
            <a:r>
              <a:rPr lang="de-DE" sz="1350" dirty="0" err="1"/>
              <a:t>mask</a:t>
            </a:r>
            <a:endParaRPr lang="de-DE" sz="1350" dirty="0"/>
          </a:p>
          <a:p>
            <a:pPr marL="214313" indent="-214313">
              <a:buFont typeface="Arial" panose="020B0604020202020204" pitchFamily="34" charset="0"/>
              <a:buChar char="•"/>
            </a:pPr>
            <a:r>
              <a:rPr lang="de-DE" sz="1350" dirty="0"/>
              <a:t>SIC</a:t>
            </a:r>
          </a:p>
        </p:txBody>
      </p:sp>
      <p:sp>
        <p:nvSpPr>
          <p:cNvPr id="5" name="Textfeld 4"/>
          <p:cNvSpPr txBox="1"/>
          <p:nvPr/>
        </p:nvSpPr>
        <p:spPr>
          <a:xfrm>
            <a:off x="2755153" y="2454539"/>
            <a:ext cx="1696297" cy="507831"/>
          </a:xfrm>
          <a:prstGeom prst="rect">
            <a:avLst/>
          </a:prstGeom>
          <a:solidFill>
            <a:schemeClr val="bg1">
              <a:lumMod val="85000"/>
            </a:schemeClr>
          </a:solidFill>
        </p:spPr>
        <p:txBody>
          <a:bodyPr wrap="square" rtlCol="0">
            <a:spAutoFit/>
          </a:bodyPr>
          <a:lstStyle/>
          <a:p>
            <a:r>
              <a:rPr lang="de-DE" sz="1350" dirty="0"/>
              <a:t>PIOMAS</a:t>
            </a:r>
          </a:p>
          <a:p>
            <a:pPr marL="214313" indent="-214313">
              <a:buFont typeface="Arial" panose="020B0604020202020204" pitchFamily="34" charset="0"/>
              <a:buChar char="•"/>
            </a:pPr>
            <a:r>
              <a:rPr lang="de-DE" sz="1350" dirty="0"/>
              <a:t>SIT</a:t>
            </a:r>
          </a:p>
        </p:txBody>
      </p:sp>
      <p:sp>
        <p:nvSpPr>
          <p:cNvPr id="6" name="Textfeld 5"/>
          <p:cNvSpPr txBox="1"/>
          <p:nvPr/>
        </p:nvSpPr>
        <p:spPr>
          <a:xfrm>
            <a:off x="4976187" y="2556364"/>
            <a:ext cx="1864625" cy="546303"/>
          </a:xfrm>
          <a:prstGeom prst="rect">
            <a:avLst/>
          </a:prstGeom>
          <a:solidFill>
            <a:schemeClr val="accent1">
              <a:lumMod val="60000"/>
              <a:lumOff val="40000"/>
            </a:schemeClr>
          </a:solidFill>
        </p:spPr>
        <p:txBody>
          <a:bodyPr wrap="square" rtlCol="0">
            <a:spAutoFit/>
          </a:bodyPr>
          <a:lstStyle/>
          <a:p>
            <a:pPr algn="ctr"/>
            <a:r>
              <a:rPr lang="de-DE" sz="1600" b="1" dirty="0"/>
              <a:t>INT2lm</a:t>
            </a:r>
          </a:p>
          <a:p>
            <a:pPr algn="ctr"/>
            <a:r>
              <a:rPr lang="de-DE" sz="1350" dirty="0"/>
              <a:t>1.20</a:t>
            </a:r>
          </a:p>
        </p:txBody>
      </p:sp>
      <p:sp>
        <p:nvSpPr>
          <p:cNvPr id="7" name="Textfeld 6"/>
          <p:cNvSpPr txBox="1"/>
          <p:nvPr/>
        </p:nvSpPr>
        <p:spPr>
          <a:xfrm>
            <a:off x="7408865" y="1281933"/>
            <a:ext cx="2318905" cy="923330"/>
          </a:xfrm>
          <a:prstGeom prst="rect">
            <a:avLst/>
          </a:prstGeom>
          <a:solidFill>
            <a:schemeClr val="bg1">
              <a:lumMod val="85000"/>
            </a:schemeClr>
          </a:solidFill>
        </p:spPr>
        <p:txBody>
          <a:bodyPr wrap="none" rtlCol="0">
            <a:spAutoFit/>
          </a:bodyPr>
          <a:lstStyle/>
          <a:p>
            <a:r>
              <a:rPr lang="de-DE" sz="1350" dirty="0"/>
              <a:t>ERA-Interim</a:t>
            </a:r>
          </a:p>
          <a:p>
            <a:pPr marL="214313" indent="-214313">
              <a:buFont typeface="Arial" panose="020B0604020202020204" pitchFamily="34" charset="0"/>
              <a:buChar char="•"/>
            </a:pPr>
            <a:r>
              <a:rPr lang="de-DE" sz="1350" dirty="0"/>
              <a:t>SST</a:t>
            </a:r>
          </a:p>
          <a:p>
            <a:pPr marL="214313" indent="-214313">
              <a:buFont typeface="Arial" panose="020B0604020202020204" pitchFamily="34" charset="0"/>
              <a:buChar char="•"/>
            </a:pPr>
            <a:r>
              <a:rPr lang="de-DE" sz="1350" dirty="0"/>
              <a:t>Skin </a:t>
            </a:r>
            <a:r>
              <a:rPr lang="de-DE" sz="1350" dirty="0" err="1"/>
              <a:t>temperature</a:t>
            </a:r>
            <a:r>
              <a:rPr lang="de-DE" sz="1350" dirty="0"/>
              <a:t> </a:t>
            </a:r>
            <a:r>
              <a:rPr lang="de-DE" sz="1350" dirty="0" err="1"/>
              <a:t>of</a:t>
            </a:r>
            <a:r>
              <a:rPr lang="de-DE" sz="1350" dirty="0"/>
              <a:t> </a:t>
            </a:r>
            <a:r>
              <a:rPr lang="de-DE" sz="1350" dirty="0" err="1"/>
              <a:t>sea</a:t>
            </a:r>
            <a:r>
              <a:rPr lang="de-DE" sz="1350" dirty="0"/>
              <a:t> </a:t>
            </a:r>
            <a:r>
              <a:rPr lang="de-DE" sz="1350" dirty="0" err="1"/>
              <a:t>ice</a:t>
            </a:r>
            <a:endParaRPr lang="de-DE" sz="1350" dirty="0"/>
          </a:p>
          <a:p>
            <a:pPr marL="214313" indent="-214313">
              <a:buFont typeface="Arial" panose="020B0604020202020204" pitchFamily="34" charset="0"/>
              <a:buChar char="•"/>
            </a:pPr>
            <a:r>
              <a:rPr lang="de-DE" sz="1350" dirty="0"/>
              <a:t>3D-forcing variables</a:t>
            </a:r>
            <a:endParaRPr lang="en-US" sz="1350" dirty="0"/>
          </a:p>
        </p:txBody>
      </p:sp>
      <p:sp>
        <p:nvSpPr>
          <p:cNvPr id="8" name="Textfeld 7"/>
          <p:cNvSpPr txBox="1"/>
          <p:nvPr/>
        </p:nvSpPr>
        <p:spPr>
          <a:xfrm>
            <a:off x="7749573" y="3661943"/>
            <a:ext cx="2675146" cy="507831"/>
          </a:xfrm>
          <a:prstGeom prst="rect">
            <a:avLst/>
          </a:prstGeom>
          <a:solidFill>
            <a:schemeClr val="accent2">
              <a:lumMod val="20000"/>
              <a:lumOff val="80000"/>
            </a:schemeClr>
          </a:solidFill>
        </p:spPr>
        <p:txBody>
          <a:bodyPr wrap="square" rtlCol="0">
            <a:spAutoFit/>
          </a:bodyPr>
          <a:lstStyle/>
          <a:p>
            <a:pPr marL="214313" indent="-214313">
              <a:buFont typeface="Arial" panose="020B0604020202020204" pitchFamily="34" charset="0"/>
              <a:buChar char="•"/>
            </a:pPr>
            <a:r>
              <a:rPr lang="de-DE" sz="1350" dirty="0"/>
              <a:t>2-layer thermo-</a:t>
            </a:r>
            <a:r>
              <a:rPr lang="de-DE" sz="1350" dirty="0" err="1"/>
              <a:t>dynamic</a:t>
            </a:r>
            <a:r>
              <a:rPr lang="de-DE" sz="1350" dirty="0"/>
              <a:t> </a:t>
            </a:r>
            <a:r>
              <a:rPr lang="de-DE" sz="1350" dirty="0" err="1"/>
              <a:t>sea</a:t>
            </a:r>
            <a:r>
              <a:rPr lang="de-DE" sz="1350" dirty="0"/>
              <a:t> </a:t>
            </a:r>
            <a:r>
              <a:rPr lang="de-DE" sz="1350" dirty="0" err="1"/>
              <a:t>ice</a:t>
            </a:r>
            <a:r>
              <a:rPr lang="de-DE" sz="1350" dirty="0"/>
              <a:t> </a:t>
            </a:r>
            <a:r>
              <a:rPr lang="de-DE" sz="1350" dirty="0" err="1"/>
              <a:t>module</a:t>
            </a:r>
            <a:r>
              <a:rPr lang="de-DE" sz="1350" dirty="0"/>
              <a:t> (Schröder et al. 2011)</a:t>
            </a:r>
            <a:endParaRPr lang="en-US" sz="1350" dirty="0"/>
          </a:p>
        </p:txBody>
      </p:sp>
      <p:sp>
        <p:nvSpPr>
          <p:cNvPr id="9" name="Textfeld 8"/>
          <p:cNvSpPr txBox="1"/>
          <p:nvPr/>
        </p:nvSpPr>
        <p:spPr>
          <a:xfrm>
            <a:off x="4578372" y="3436805"/>
            <a:ext cx="2660252" cy="2115964"/>
          </a:xfrm>
          <a:prstGeom prst="rect">
            <a:avLst/>
          </a:prstGeom>
          <a:solidFill>
            <a:schemeClr val="accent1">
              <a:lumMod val="60000"/>
              <a:lumOff val="40000"/>
            </a:schemeClr>
          </a:solidFill>
        </p:spPr>
        <p:txBody>
          <a:bodyPr wrap="square" rtlCol="0">
            <a:spAutoFit/>
          </a:bodyPr>
          <a:lstStyle/>
          <a:p>
            <a:pPr algn="ctr"/>
            <a:endParaRPr lang="de-DE" sz="1600" b="1" dirty="0"/>
          </a:p>
          <a:p>
            <a:pPr algn="ctr"/>
            <a:endParaRPr lang="de-DE" sz="1600" b="1" dirty="0"/>
          </a:p>
          <a:p>
            <a:pPr algn="ctr"/>
            <a:endParaRPr lang="de-DE" sz="1600" b="1" dirty="0"/>
          </a:p>
          <a:p>
            <a:pPr algn="ctr"/>
            <a:r>
              <a:rPr lang="de-DE" sz="1600" b="1" dirty="0"/>
              <a:t>COSMO-CLM</a:t>
            </a:r>
          </a:p>
          <a:p>
            <a:pPr algn="ctr"/>
            <a:r>
              <a:rPr lang="de-DE" sz="1350" dirty="0"/>
              <a:t>5.0_clm1</a:t>
            </a:r>
          </a:p>
          <a:p>
            <a:pPr algn="ctr"/>
            <a:endParaRPr lang="de-DE" sz="1350" dirty="0"/>
          </a:p>
          <a:p>
            <a:pPr algn="ctr"/>
            <a:endParaRPr lang="de-DE" sz="1350" dirty="0"/>
          </a:p>
          <a:p>
            <a:pPr algn="ctr"/>
            <a:endParaRPr lang="de-DE" sz="1350" dirty="0"/>
          </a:p>
          <a:p>
            <a:pPr algn="ctr"/>
            <a:endParaRPr lang="en-US" sz="1350" dirty="0"/>
          </a:p>
        </p:txBody>
      </p:sp>
      <p:sp>
        <p:nvSpPr>
          <p:cNvPr id="10" name="Textfeld 9"/>
          <p:cNvSpPr txBox="1"/>
          <p:nvPr/>
        </p:nvSpPr>
        <p:spPr>
          <a:xfrm>
            <a:off x="3059727" y="1172715"/>
            <a:ext cx="700833" cy="307777"/>
          </a:xfrm>
          <a:prstGeom prst="rect">
            <a:avLst/>
          </a:prstGeom>
          <a:noFill/>
        </p:spPr>
        <p:txBody>
          <a:bodyPr wrap="none" rtlCol="0">
            <a:spAutoFit/>
          </a:bodyPr>
          <a:lstStyle/>
          <a:p>
            <a:r>
              <a:rPr lang="de-DE" sz="1400" b="1" dirty="0" err="1"/>
              <a:t>Sea</a:t>
            </a:r>
            <a:r>
              <a:rPr lang="de-DE" sz="1400" b="1" dirty="0"/>
              <a:t> </a:t>
            </a:r>
            <a:r>
              <a:rPr lang="de-DE" sz="1400" b="1" dirty="0" err="1"/>
              <a:t>Ice</a:t>
            </a:r>
            <a:endParaRPr lang="en-US" sz="1400" b="1" dirty="0"/>
          </a:p>
        </p:txBody>
      </p:sp>
      <p:sp>
        <p:nvSpPr>
          <p:cNvPr id="11" name="Textfeld 10"/>
          <p:cNvSpPr txBox="1"/>
          <p:nvPr/>
        </p:nvSpPr>
        <p:spPr>
          <a:xfrm>
            <a:off x="7894718" y="1004935"/>
            <a:ext cx="723340" cy="307777"/>
          </a:xfrm>
          <a:prstGeom prst="rect">
            <a:avLst/>
          </a:prstGeom>
          <a:noFill/>
        </p:spPr>
        <p:txBody>
          <a:bodyPr wrap="none" rtlCol="0">
            <a:spAutoFit/>
          </a:bodyPr>
          <a:lstStyle/>
          <a:p>
            <a:r>
              <a:rPr lang="de-DE" sz="1400" b="1" dirty="0" err="1"/>
              <a:t>Forcing</a:t>
            </a:r>
            <a:endParaRPr lang="en-US" sz="1400" b="1" dirty="0"/>
          </a:p>
        </p:txBody>
      </p:sp>
      <p:sp>
        <p:nvSpPr>
          <p:cNvPr id="12" name="Textfeld 11"/>
          <p:cNvSpPr txBox="1"/>
          <p:nvPr/>
        </p:nvSpPr>
        <p:spPr>
          <a:xfrm>
            <a:off x="7749573" y="4249566"/>
            <a:ext cx="2675146" cy="507831"/>
          </a:xfrm>
          <a:prstGeom prst="rect">
            <a:avLst/>
          </a:prstGeom>
          <a:solidFill>
            <a:schemeClr val="accent2">
              <a:lumMod val="20000"/>
              <a:lumOff val="80000"/>
            </a:schemeClr>
          </a:solidFill>
        </p:spPr>
        <p:txBody>
          <a:bodyPr wrap="square" rtlCol="0">
            <a:spAutoFit/>
          </a:bodyPr>
          <a:lstStyle/>
          <a:p>
            <a:pPr marL="285750" indent="-285750">
              <a:buFont typeface="Arial" panose="020B0604020202020204" pitchFamily="34" charset="0"/>
              <a:buChar char="•"/>
            </a:pPr>
            <a:r>
              <a:rPr lang="de-DE" sz="1350" dirty="0" err="1"/>
              <a:t>Roughness</a:t>
            </a:r>
            <a:r>
              <a:rPr lang="de-DE" sz="1350" dirty="0"/>
              <a:t> </a:t>
            </a:r>
            <a:r>
              <a:rPr lang="de-DE" sz="1350" dirty="0" err="1"/>
              <a:t>length</a:t>
            </a:r>
            <a:r>
              <a:rPr lang="de-DE" sz="1350" dirty="0"/>
              <a:t> (</a:t>
            </a:r>
            <a:r>
              <a:rPr lang="de-DE" sz="1350" dirty="0" err="1"/>
              <a:t>Charnock</a:t>
            </a:r>
            <a:r>
              <a:rPr lang="de-DE" sz="1350" dirty="0"/>
              <a:t>)</a:t>
            </a:r>
          </a:p>
          <a:p>
            <a:pPr marL="285750" indent="-285750">
              <a:buFont typeface="Arial" panose="020B0604020202020204" pitchFamily="34" charset="0"/>
              <a:buChar char="•"/>
            </a:pPr>
            <a:r>
              <a:rPr lang="de-DE" sz="1350" dirty="0" err="1"/>
              <a:t>Sea</a:t>
            </a:r>
            <a:r>
              <a:rPr lang="de-DE" sz="1350" dirty="0"/>
              <a:t> – </a:t>
            </a:r>
            <a:r>
              <a:rPr lang="de-DE" sz="1350" dirty="0" err="1"/>
              <a:t>ice</a:t>
            </a:r>
            <a:r>
              <a:rPr lang="de-DE" sz="1350" dirty="0"/>
              <a:t> </a:t>
            </a:r>
            <a:r>
              <a:rPr lang="de-DE" sz="1350" dirty="0" err="1"/>
              <a:t>albedo</a:t>
            </a:r>
            <a:r>
              <a:rPr lang="de-DE" sz="1350" dirty="0"/>
              <a:t> (</a:t>
            </a:r>
            <a:r>
              <a:rPr lang="de-DE" sz="1350" dirty="0" err="1"/>
              <a:t>Koltzow</a:t>
            </a:r>
            <a:r>
              <a:rPr lang="de-DE" sz="1350" dirty="0"/>
              <a:t>)</a:t>
            </a:r>
          </a:p>
        </p:txBody>
      </p:sp>
      <p:sp>
        <p:nvSpPr>
          <p:cNvPr id="13" name="Textfeld 12"/>
          <p:cNvSpPr txBox="1"/>
          <p:nvPr/>
        </p:nvSpPr>
        <p:spPr>
          <a:xfrm>
            <a:off x="7749573" y="4837189"/>
            <a:ext cx="2675146" cy="715581"/>
          </a:xfrm>
          <a:prstGeom prst="rect">
            <a:avLst/>
          </a:prstGeom>
          <a:solidFill>
            <a:schemeClr val="accent2">
              <a:lumMod val="20000"/>
              <a:lumOff val="80000"/>
            </a:schemeClr>
          </a:solidFill>
        </p:spPr>
        <p:txBody>
          <a:bodyPr wrap="square" rtlCol="0">
            <a:spAutoFit/>
          </a:bodyPr>
          <a:lstStyle/>
          <a:p>
            <a:pPr marL="285750" indent="-285750">
              <a:buFont typeface="Arial" panose="020B0604020202020204" pitchFamily="34" charset="0"/>
              <a:buChar char="•"/>
            </a:pPr>
            <a:r>
              <a:rPr lang="de-DE" sz="1350" dirty="0" err="1"/>
              <a:t>Tile</a:t>
            </a:r>
            <a:r>
              <a:rPr lang="de-DE" sz="1350" dirty="0"/>
              <a:t> </a:t>
            </a:r>
            <a:r>
              <a:rPr lang="de-DE" sz="1350" dirty="0" err="1"/>
              <a:t>approach</a:t>
            </a:r>
            <a:r>
              <a:rPr lang="de-DE" sz="1350" dirty="0"/>
              <a:t> </a:t>
            </a:r>
            <a:r>
              <a:rPr lang="de-DE" sz="1350" dirty="0" err="1"/>
              <a:t>surface</a:t>
            </a:r>
            <a:r>
              <a:rPr lang="de-DE" sz="1350" dirty="0"/>
              <a:t> </a:t>
            </a:r>
            <a:r>
              <a:rPr lang="de-DE" sz="1350" dirty="0" err="1"/>
              <a:t>energy</a:t>
            </a:r>
            <a:r>
              <a:rPr lang="de-DE" sz="1350" dirty="0"/>
              <a:t> </a:t>
            </a:r>
            <a:r>
              <a:rPr lang="de-DE" sz="1350" dirty="0" err="1"/>
              <a:t>fluxes</a:t>
            </a:r>
            <a:r>
              <a:rPr lang="de-DE" sz="1350" dirty="0"/>
              <a:t> </a:t>
            </a:r>
            <a:r>
              <a:rPr lang="de-DE" sz="1350" dirty="0" err="1"/>
              <a:t>for</a:t>
            </a:r>
            <a:r>
              <a:rPr lang="de-DE" sz="1350" dirty="0"/>
              <a:t> </a:t>
            </a:r>
            <a:r>
              <a:rPr lang="de-DE" sz="1350" dirty="0" err="1"/>
              <a:t>fractional</a:t>
            </a:r>
            <a:r>
              <a:rPr lang="de-DE" sz="1350" dirty="0"/>
              <a:t> </a:t>
            </a:r>
            <a:r>
              <a:rPr lang="de-DE" sz="1350" dirty="0" err="1"/>
              <a:t>sea</a:t>
            </a:r>
            <a:r>
              <a:rPr lang="de-DE" sz="1350" dirty="0"/>
              <a:t> </a:t>
            </a:r>
            <a:r>
              <a:rPr lang="de-DE" sz="1350" dirty="0" err="1"/>
              <a:t>ice</a:t>
            </a:r>
            <a:r>
              <a:rPr lang="de-DE" sz="1350" dirty="0"/>
              <a:t> (Gutjahr et al., 2016)</a:t>
            </a:r>
            <a:endParaRPr lang="en-US" sz="1350" dirty="0"/>
          </a:p>
        </p:txBody>
      </p:sp>
      <p:sp>
        <p:nvSpPr>
          <p:cNvPr id="14" name="Textfeld 13"/>
          <p:cNvSpPr txBox="1"/>
          <p:nvPr/>
        </p:nvSpPr>
        <p:spPr>
          <a:xfrm>
            <a:off x="8256388" y="3354166"/>
            <a:ext cx="1489254" cy="307777"/>
          </a:xfrm>
          <a:prstGeom prst="rect">
            <a:avLst/>
          </a:prstGeom>
          <a:noFill/>
        </p:spPr>
        <p:txBody>
          <a:bodyPr wrap="none" rtlCol="0">
            <a:spAutoFit/>
          </a:bodyPr>
          <a:lstStyle/>
          <a:p>
            <a:r>
              <a:rPr lang="de-DE" sz="1400" b="1" dirty="0"/>
              <a:t>Adaptation </a:t>
            </a:r>
            <a:r>
              <a:rPr lang="de-DE" sz="1400" b="1" dirty="0" err="1"/>
              <a:t>Arctic</a:t>
            </a:r>
            <a:endParaRPr lang="en-US" sz="1400" b="1" dirty="0"/>
          </a:p>
        </p:txBody>
      </p:sp>
      <p:sp>
        <p:nvSpPr>
          <p:cNvPr id="15" name="Textfeld 14"/>
          <p:cNvSpPr txBox="1"/>
          <p:nvPr/>
        </p:nvSpPr>
        <p:spPr>
          <a:xfrm>
            <a:off x="7749573" y="5632562"/>
            <a:ext cx="2675146" cy="507831"/>
          </a:xfrm>
          <a:prstGeom prst="rect">
            <a:avLst/>
          </a:prstGeom>
          <a:solidFill>
            <a:schemeClr val="accent2">
              <a:lumMod val="20000"/>
              <a:lumOff val="80000"/>
            </a:schemeClr>
          </a:solidFill>
        </p:spPr>
        <p:txBody>
          <a:bodyPr wrap="square" rtlCol="0">
            <a:spAutoFit/>
          </a:bodyPr>
          <a:lstStyle/>
          <a:p>
            <a:pPr marL="285750" indent="-285750">
              <a:buFont typeface="Arial" panose="020B0604020202020204" pitchFamily="34" charset="0"/>
              <a:buChar char="•"/>
            </a:pPr>
            <a:r>
              <a:rPr lang="de-DE" sz="1350" dirty="0" err="1"/>
              <a:t>Turbulence</a:t>
            </a:r>
            <a:r>
              <a:rPr lang="de-DE" sz="1350" dirty="0"/>
              <a:t> </a:t>
            </a:r>
            <a:r>
              <a:rPr lang="de-DE" sz="1350" dirty="0" err="1"/>
              <a:t>tuning</a:t>
            </a:r>
            <a:r>
              <a:rPr lang="de-DE" sz="1350" dirty="0"/>
              <a:t> (Zentek et al.)</a:t>
            </a:r>
            <a:endParaRPr lang="en-US" sz="1350" dirty="0"/>
          </a:p>
        </p:txBody>
      </p:sp>
      <p:cxnSp>
        <p:nvCxnSpPr>
          <p:cNvPr id="17" name="Gerade Verbindung mit Pfeil 16"/>
          <p:cNvCxnSpPr/>
          <p:nvPr/>
        </p:nvCxnSpPr>
        <p:spPr>
          <a:xfrm>
            <a:off x="4578372" y="2454539"/>
            <a:ext cx="301224" cy="1018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flipH="1">
            <a:off x="6989766" y="2430082"/>
            <a:ext cx="248859" cy="123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flipH="1" flipV="1">
            <a:off x="7308422" y="4822734"/>
            <a:ext cx="320372" cy="144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5370004" y="5029549"/>
            <a:ext cx="1212320" cy="523220"/>
          </a:xfrm>
          <a:prstGeom prst="rect">
            <a:avLst/>
          </a:prstGeom>
          <a:noFill/>
        </p:spPr>
        <p:txBody>
          <a:bodyPr wrap="none" rtlCol="0">
            <a:spAutoFit/>
          </a:bodyPr>
          <a:lstStyle/>
          <a:p>
            <a:r>
              <a:rPr lang="de-DE" sz="1350" dirty="0" err="1"/>
              <a:t>Started</a:t>
            </a:r>
            <a:r>
              <a:rPr lang="de-DE" sz="1350" dirty="0"/>
              <a:t> </a:t>
            </a:r>
            <a:r>
              <a:rPr lang="de-DE" sz="1350" dirty="0" err="1"/>
              <a:t>daily</a:t>
            </a:r>
            <a:endParaRPr lang="de-DE" sz="1350" dirty="0"/>
          </a:p>
          <a:p>
            <a:r>
              <a:rPr lang="de-DE" sz="1350" dirty="0"/>
              <a:t>Spin </a:t>
            </a:r>
            <a:r>
              <a:rPr lang="de-DE" sz="1350" dirty="0" err="1"/>
              <a:t>up</a:t>
            </a:r>
            <a:r>
              <a:rPr lang="de-DE" sz="1350" dirty="0"/>
              <a:t> – 6hrs</a:t>
            </a:r>
            <a:endParaRPr lang="en-US" sz="1350" dirty="0"/>
          </a:p>
        </p:txBody>
      </p:sp>
      <p:sp>
        <p:nvSpPr>
          <p:cNvPr id="24" name="Textfeld 23"/>
          <p:cNvSpPr txBox="1"/>
          <p:nvPr/>
        </p:nvSpPr>
        <p:spPr>
          <a:xfrm>
            <a:off x="1964540" y="6596390"/>
            <a:ext cx="8250977" cy="261610"/>
          </a:xfrm>
          <a:prstGeom prst="rect">
            <a:avLst/>
          </a:prstGeom>
          <a:noFill/>
        </p:spPr>
        <p:txBody>
          <a:bodyPr wrap="none" rtlCol="0">
            <a:spAutoFit/>
          </a:bodyPr>
          <a:lstStyle/>
          <a:p>
            <a:r>
              <a:rPr lang="en-US" sz="1100" dirty="0"/>
              <a:t>COSMO-CLM is the community model of the German regional climate research community jointly further developed by the CLM-Community.</a:t>
            </a:r>
          </a:p>
        </p:txBody>
      </p:sp>
      <p:sp>
        <p:nvSpPr>
          <p:cNvPr id="25" name="Textfeld 24"/>
          <p:cNvSpPr txBox="1"/>
          <p:nvPr/>
        </p:nvSpPr>
        <p:spPr>
          <a:xfrm>
            <a:off x="3316147" y="174648"/>
            <a:ext cx="5547760" cy="830997"/>
          </a:xfrm>
          <a:prstGeom prst="rect">
            <a:avLst/>
          </a:prstGeom>
          <a:noFill/>
        </p:spPr>
        <p:txBody>
          <a:bodyPr wrap="square" rtlCol="0">
            <a:spAutoFit/>
          </a:bodyPr>
          <a:lstStyle/>
          <a:p>
            <a:pPr algn="ctr"/>
            <a:r>
              <a:rPr lang="en-US" sz="2400" b="1" dirty="0">
                <a:ln w="12700">
                  <a:solidFill>
                    <a:schemeClr val="accent3">
                      <a:lumMod val="50000"/>
                    </a:schemeClr>
                  </a:solidFill>
                  <a:prstDash val="solid"/>
                </a:ln>
                <a:solidFill>
                  <a:schemeClr val="accent1">
                    <a:lumMod val="75000"/>
                  </a:schemeClr>
                </a:solidFill>
                <a:effectLst>
                  <a:innerShdw blurRad="177800">
                    <a:schemeClr val="accent3">
                      <a:lumMod val="50000"/>
                    </a:schemeClr>
                  </a:innerShdw>
                </a:effectLst>
              </a:rPr>
              <a:t>High resolved atmosphere - ocean - ice interaction in the Arctic</a:t>
            </a:r>
            <a:endParaRPr lang="de-DE" sz="2400" dirty="0">
              <a:solidFill>
                <a:schemeClr val="accent1">
                  <a:lumMod val="75000"/>
                </a:schemeClr>
              </a:solidFill>
            </a:endParaRPr>
          </a:p>
        </p:txBody>
      </p:sp>
      <p:sp>
        <p:nvSpPr>
          <p:cNvPr id="26" name="Textfeld 25"/>
          <p:cNvSpPr txBox="1"/>
          <p:nvPr/>
        </p:nvSpPr>
        <p:spPr>
          <a:xfrm>
            <a:off x="7409064" y="2248242"/>
            <a:ext cx="2318905" cy="923330"/>
          </a:xfrm>
          <a:prstGeom prst="rect">
            <a:avLst/>
          </a:prstGeom>
          <a:solidFill>
            <a:schemeClr val="bg1">
              <a:lumMod val="85000"/>
            </a:schemeClr>
          </a:solidFill>
        </p:spPr>
        <p:txBody>
          <a:bodyPr wrap="none" rtlCol="0">
            <a:spAutoFit/>
          </a:bodyPr>
          <a:lstStyle/>
          <a:p>
            <a:r>
              <a:rPr lang="de-DE" sz="1350" dirty="0"/>
              <a:t>ERA-5</a:t>
            </a:r>
          </a:p>
          <a:p>
            <a:pPr marL="214313" indent="-214313">
              <a:buFont typeface="Arial" panose="020B0604020202020204" pitchFamily="34" charset="0"/>
              <a:buChar char="•"/>
            </a:pPr>
            <a:r>
              <a:rPr lang="de-DE" sz="1350" dirty="0"/>
              <a:t>SST</a:t>
            </a:r>
          </a:p>
          <a:p>
            <a:pPr marL="214313" indent="-214313">
              <a:buFont typeface="Arial" panose="020B0604020202020204" pitchFamily="34" charset="0"/>
              <a:buChar char="•"/>
            </a:pPr>
            <a:r>
              <a:rPr lang="de-DE" sz="1350" dirty="0"/>
              <a:t>Skin </a:t>
            </a:r>
            <a:r>
              <a:rPr lang="de-DE" sz="1350" dirty="0" err="1"/>
              <a:t>temperature</a:t>
            </a:r>
            <a:r>
              <a:rPr lang="de-DE" sz="1350" dirty="0"/>
              <a:t> </a:t>
            </a:r>
            <a:r>
              <a:rPr lang="de-DE" sz="1350" dirty="0" err="1"/>
              <a:t>of</a:t>
            </a:r>
            <a:r>
              <a:rPr lang="de-DE" sz="1350" dirty="0"/>
              <a:t> </a:t>
            </a:r>
            <a:r>
              <a:rPr lang="de-DE" sz="1350" dirty="0" err="1"/>
              <a:t>sea</a:t>
            </a:r>
            <a:r>
              <a:rPr lang="de-DE" sz="1350" dirty="0"/>
              <a:t> </a:t>
            </a:r>
            <a:r>
              <a:rPr lang="de-DE" sz="1350" dirty="0" err="1"/>
              <a:t>ice</a:t>
            </a:r>
            <a:endParaRPr lang="de-DE" sz="1350" dirty="0"/>
          </a:p>
          <a:p>
            <a:pPr marL="214313" indent="-214313">
              <a:buFont typeface="Arial" panose="020B0604020202020204" pitchFamily="34" charset="0"/>
              <a:buChar char="•"/>
            </a:pPr>
            <a:r>
              <a:rPr lang="de-DE" sz="1350" dirty="0"/>
              <a:t>3D-forcing variables</a:t>
            </a:r>
            <a:endParaRPr lang="en-US" sz="1350" dirty="0"/>
          </a:p>
        </p:txBody>
      </p:sp>
      <p:pic>
        <p:nvPicPr>
          <p:cNvPr id="21" name="Grafik 20"/>
          <p:cNvPicPr>
            <a:picLocks noChangeAspect="1"/>
          </p:cNvPicPr>
          <p:nvPr/>
        </p:nvPicPr>
        <p:blipFill>
          <a:blip r:embed="rId2"/>
          <a:stretch>
            <a:fillRect/>
          </a:stretch>
        </p:blipFill>
        <p:spPr>
          <a:xfrm>
            <a:off x="10116700" y="6278358"/>
            <a:ext cx="2075300" cy="573287"/>
          </a:xfrm>
          <a:prstGeom prst="rect">
            <a:avLst/>
          </a:prstGeom>
        </p:spPr>
      </p:pic>
      <p:sp>
        <p:nvSpPr>
          <p:cNvPr id="2" name="Fußzeilenplatzhalter 1"/>
          <p:cNvSpPr>
            <a:spLocks noGrp="1"/>
          </p:cNvSpPr>
          <p:nvPr>
            <p:ph type="ftr" sz="quarter" idx="11"/>
          </p:nvPr>
        </p:nvSpPr>
        <p:spPr/>
        <p:txBody>
          <a:bodyPr/>
          <a:lstStyle/>
          <a:p>
            <a:r>
              <a:rPr lang="en-US" smtClean="0"/>
              <a:t>Numerical Modeling 2 - Exc. - Svenja Kohnemann</a:t>
            </a:r>
            <a:endParaRPr lang="en-US"/>
          </a:p>
        </p:txBody>
      </p:sp>
    </p:spTree>
    <p:extLst>
      <p:ext uri="{BB962C8B-B14F-4D97-AF65-F5344CB8AC3E}">
        <p14:creationId xmlns:p14="http://schemas.microsoft.com/office/powerpoint/2010/main" val="19563167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4214109" y="946581"/>
            <a:ext cx="4001401" cy="2894201"/>
          </a:xfrm>
          <a:prstGeom prst="rect">
            <a:avLst/>
          </a:prstGeom>
        </p:spPr>
      </p:pic>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7942" y="3757738"/>
            <a:ext cx="3137483" cy="2698910"/>
          </a:xfrm>
          <a:prstGeom prst="rect">
            <a:avLst/>
          </a:prstGeom>
        </p:spPr>
      </p:pic>
      <p:pic>
        <p:nvPicPr>
          <p:cNvPr id="5" name="Grafik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5425" y="3840781"/>
            <a:ext cx="2325053" cy="2532824"/>
          </a:xfrm>
          <a:prstGeom prst="rect">
            <a:avLst/>
          </a:prstGeom>
        </p:spPr>
      </p:pic>
      <p:sp>
        <p:nvSpPr>
          <p:cNvPr id="7" name="Textfeld 6"/>
          <p:cNvSpPr txBox="1"/>
          <p:nvPr/>
        </p:nvSpPr>
        <p:spPr>
          <a:xfrm>
            <a:off x="5106953" y="151002"/>
            <a:ext cx="1947264" cy="923330"/>
          </a:xfrm>
          <a:prstGeom prst="rect">
            <a:avLst/>
          </a:prstGeom>
          <a:noFill/>
        </p:spPr>
        <p:txBody>
          <a:bodyPr wrap="none" rtlCol="0">
            <a:spAutoFit/>
          </a:bodyPr>
          <a:lstStyle/>
          <a:p>
            <a:pPr algn="ctr"/>
            <a:r>
              <a:rPr lang="de-DE" b="1" dirty="0"/>
              <a:t>CCLM 15 – C15</a:t>
            </a:r>
          </a:p>
          <a:p>
            <a:pPr algn="ctr"/>
            <a:r>
              <a:rPr lang="de-DE" sz="1200" dirty="0"/>
              <a:t>15km </a:t>
            </a:r>
          </a:p>
          <a:p>
            <a:pPr algn="ctr"/>
            <a:r>
              <a:rPr lang="de-DE" sz="1200" dirty="0"/>
              <a:t>Nov-Apr 1987/88 – 2016/17</a:t>
            </a:r>
          </a:p>
          <a:p>
            <a:pPr algn="ctr"/>
            <a:r>
              <a:rPr lang="de-DE" sz="1200" dirty="0"/>
              <a:t>ERA-Interim </a:t>
            </a:r>
            <a:endParaRPr lang="en-US" sz="1200" dirty="0"/>
          </a:p>
        </p:txBody>
      </p:sp>
      <p:sp>
        <p:nvSpPr>
          <p:cNvPr id="8" name="Textfeld 7"/>
          <p:cNvSpPr txBox="1"/>
          <p:nvPr/>
        </p:nvSpPr>
        <p:spPr>
          <a:xfrm>
            <a:off x="1701581" y="3866069"/>
            <a:ext cx="1592103" cy="923330"/>
          </a:xfrm>
          <a:prstGeom prst="rect">
            <a:avLst/>
          </a:prstGeom>
          <a:noFill/>
        </p:spPr>
        <p:txBody>
          <a:bodyPr wrap="none" rtlCol="0">
            <a:spAutoFit/>
          </a:bodyPr>
          <a:lstStyle/>
          <a:p>
            <a:pPr algn="ctr"/>
            <a:r>
              <a:rPr lang="de-DE" b="1" dirty="0"/>
              <a:t>CCLM 05 – C05</a:t>
            </a:r>
          </a:p>
          <a:p>
            <a:pPr algn="ctr"/>
            <a:r>
              <a:rPr lang="de-DE" sz="1200" dirty="0"/>
              <a:t>5km </a:t>
            </a:r>
          </a:p>
          <a:p>
            <a:pPr algn="ctr"/>
            <a:endParaRPr lang="de-DE" sz="1200" dirty="0"/>
          </a:p>
          <a:p>
            <a:pPr algn="ctr"/>
            <a:r>
              <a:rPr lang="de-DE" sz="1200" dirty="0"/>
              <a:t>ERA-5 </a:t>
            </a:r>
            <a:endParaRPr lang="en-US" sz="1200" dirty="0"/>
          </a:p>
        </p:txBody>
      </p:sp>
      <p:sp>
        <p:nvSpPr>
          <p:cNvPr id="10" name="Textfeld 9"/>
          <p:cNvSpPr txBox="1"/>
          <p:nvPr/>
        </p:nvSpPr>
        <p:spPr>
          <a:xfrm>
            <a:off x="8796856" y="3866069"/>
            <a:ext cx="1592103" cy="923330"/>
          </a:xfrm>
          <a:prstGeom prst="rect">
            <a:avLst/>
          </a:prstGeom>
          <a:noFill/>
        </p:spPr>
        <p:txBody>
          <a:bodyPr wrap="none" rtlCol="0">
            <a:spAutoFit/>
          </a:bodyPr>
          <a:lstStyle/>
          <a:p>
            <a:pPr algn="ctr"/>
            <a:r>
              <a:rPr lang="de-DE" b="1" dirty="0"/>
              <a:t>CCLM 05 – C05</a:t>
            </a:r>
          </a:p>
          <a:p>
            <a:pPr algn="ctr"/>
            <a:r>
              <a:rPr lang="de-DE" sz="1200" dirty="0"/>
              <a:t>5km </a:t>
            </a:r>
          </a:p>
          <a:p>
            <a:pPr algn="ctr"/>
            <a:r>
              <a:rPr lang="de-DE" sz="1200" dirty="0"/>
              <a:t>2002/03-2014/15</a:t>
            </a:r>
          </a:p>
          <a:p>
            <a:pPr algn="ctr"/>
            <a:r>
              <a:rPr lang="de-DE" sz="1200" dirty="0" err="1"/>
              <a:t>Nested</a:t>
            </a:r>
            <a:r>
              <a:rPr lang="de-DE" sz="1200" dirty="0"/>
              <a:t> in CCLM15</a:t>
            </a:r>
            <a:endParaRPr lang="en-US" sz="1200" dirty="0"/>
          </a:p>
        </p:txBody>
      </p:sp>
      <p:pic>
        <p:nvPicPr>
          <p:cNvPr id="9" name="Grafik 8"/>
          <p:cNvPicPr>
            <a:picLocks noChangeAspect="1"/>
          </p:cNvPicPr>
          <p:nvPr/>
        </p:nvPicPr>
        <p:blipFill>
          <a:blip r:embed="rId5"/>
          <a:stretch>
            <a:fillRect/>
          </a:stretch>
        </p:blipFill>
        <p:spPr>
          <a:xfrm>
            <a:off x="10116700" y="6278358"/>
            <a:ext cx="2075300" cy="573287"/>
          </a:xfrm>
          <a:prstGeom prst="rect">
            <a:avLst/>
          </a:prstGeom>
        </p:spPr>
      </p:pic>
      <p:sp>
        <p:nvSpPr>
          <p:cNvPr id="2" name="Fußzeilenplatzhalter 1"/>
          <p:cNvSpPr>
            <a:spLocks noGrp="1"/>
          </p:cNvSpPr>
          <p:nvPr>
            <p:ph type="ftr" sz="quarter" idx="11"/>
          </p:nvPr>
        </p:nvSpPr>
        <p:spPr/>
        <p:txBody>
          <a:bodyPr/>
          <a:lstStyle/>
          <a:p>
            <a:r>
              <a:rPr lang="en-US" smtClean="0"/>
              <a:t>Numerical Modeling 2 - Exc. - Svenja Kohnemann</a:t>
            </a:r>
            <a:endParaRPr lang="en-US"/>
          </a:p>
        </p:txBody>
      </p:sp>
    </p:spTree>
    <p:extLst>
      <p:ext uri="{BB962C8B-B14F-4D97-AF65-F5344CB8AC3E}">
        <p14:creationId xmlns:p14="http://schemas.microsoft.com/office/powerpoint/2010/main" val="11312397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716690" y="867075"/>
            <a:ext cx="10948087" cy="1655762"/>
          </a:xfrm>
        </p:spPr>
        <p:txBody>
          <a:bodyPr>
            <a:normAutofit fontScale="92500" lnSpcReduction="10000"/>
          </a:bodyPr>
          <a:lstStyle/>
          <a:p>
            <a:r>
              <a:rPr lang="de-DE" b="1" dirty="0" smtClean="0"/>
              <a:t>Aufgabe vom 09.11.2018 bis nächste Woche</a:t>
            </a:r>
          </a:p>
          <a:p>
            <a:endParaRPr lang="de-DE" dirty="0"/>
          </a:p>
          <a:p>
            <a:r>
              <a:rPr lang="de-DE" dirty="0" smtClean="0"/>
              <a:t>Sucht euch einen Sturm (Zyklone) innerhalb Europas den ihr simulieren wollt (1979-2017). </a:t>
            </a:r>
          </a:p>
          <a:p>
            <a:r>
              <a:rPr lang="de-DE" dirty="0" smtClean="0"/>
              <a:t>(wetter3.de)</a:t>
            </a:r>
            <a:endParaRPr lang="de-DE" dirty="0"/>
          </a:p>
        </p:txBody>
      </p:sp>
      <p:pic>
        <p:nvPicPr>
          <p:cNvPr id="2" name="Grafik 1"/>
          <p:cNvPicPr>
            <a:picLocks noChangeAspect="1"/>
          </p:cNvPicPr>
          <p:nvPr/>
        </p:nvPicPr>
        <p:blipFill>
          <a:blip r:embed="rId2"/>
          <a:stretch>
            <a:fillRect/>
          </a:stretch>
        </p:blipFill>
        <p:spPr>
          <a:xfrm>
            <a:off x="10116700" y="6278358"/>
            <a:ext cx="2075300" cy="573287"/>
          </a:xfrm>
          <a:prstGeom prst="rect">
            <a:avLst/>
          </a:prstGeom>
        </p:spPr>
      </p:pic>
      <p:sp>
        <p:nvSpPr>
          <p:cNvPr id="4" name="Fußzeilenplatzhalter 3"/>
          <p:cNvSpPr>
            <a:spLocks noGrp="1"/>
          </p:cNvSpPr>
          <p:nvPr>
            <p:ph type="ftr" sz="quarter" idx="11"/>
          </p:nvPr>
        </p:nvSpPr>
        <p:spPr/>
        <p:txBody>
          <a:bodyPr/>
          <a:lstStyle/>
          <a:p>
            <a:r>
              <a:rPr lang="en-US" smtClean="0"/>
              <a:t>Numerical Modeling 2 - Exc. - Svenja Kohnemann</a:t>
            </a:r>
            <a:endParaRPr lang="en-US"/>
          </a:p>
        </p:txBody>
      </p:sp>
    </p:spTree>
    <p:extLst>
      <p:ext uri="{BB962C8B-B14F-4D97-AF65-F5344CB8AC3E}">
        <p14:creationId xmlns:p14="http://schemas.microsoft.com/office/powerpoint/2010/main" val="3928047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975181" y="593124"/>
            <a:ext cx="10487769" cy="5414821"/>
          </a:xfrm>
          <a:prstGeom prst="rect">
            <a:avLst/>
          </a:prstGeom>
        </p:spPr>
      </p:pic>
      <p:sp>
        <p:nvSpPr>
          <p:cNvPr id="2" name="Fußzeilenplatzhalter 1"/>
          <p:cNvSpPr>
            <a:spLocks noGrp="1"/>
          </p:cNvSpPr>
          <p:nvPr>
            <p:ph type="ftr" sz="quarter" idx="11"/>
          </p:nvPr>
        </p:nvSpPr>
        <p:spPr/>
        <p:txBody>
          <a:bodyPr/>
          <a:lstStyle/>
          <a:p>
            <a:r>
              <a:rPr lang="en-US" smtClean="0"/>
              <a:t>Numerical Modeling 2 - Exc. - Svenja Kohnemann</a:t>
            </a:r>
            <a:endParaRPr lang="en-US"/>
          </a:p>
        </p:txBody>
      </p:sp>
      <p:pic>
        <p:nvPicPr>
          <p:cNvPr id="5" name="Grafik 4"/>
          <p:cNvPicPr>
            <a:picLocks noChangeAspect="1"/>
          </p:cNvPicPr>
          <p:nvPr/>
        </p:nvPicPr>
        <p:blipFill>
          <a:blip r:embed="rId3"/>
          <a:stretch>
            <a:fillRect/>
          </a:stretch>
        </p:blipFill>
        <p:spPr>
          <a:xfrm>
            <a:off x="10116700" y="6278358"/>
            <a:ext cx="2075300" cy="573287"/>
          </a:xfrm>
          <a:prstGeom prst="rect">
            <a:avLst/>
          </a:prstGeom>
        </p:spPr>
      </p:pic>
    </p:spTree>
    <p:extLst>
      <p:ext uri="{BB962C8B-B14F-4D97-AF65-F5344CB8AC3E}">
        <p14:creationId xmlns:p14="http://schemas.microsoft.com/office/powerpoint/2010/main" val="2334629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1219200"/>
            <a:ext cx="10515600" cy="5404021"/>
          </a:xfrm>
        </p:spPr>
        <p:txBody>
          <a:bodyPr>
            <a:normAutofit fontScale="85000" lnSpcReduction="20000"/>
          </a:bodyPr>
          <a:lstStyle/>
          <a:p>
            <a:r>
              <a:rPr lang="en-US" dirty="0" smtClean="0"/>
              <a:t>Basic version of COSMO-Model (formerly known as </a:t>
            </a:r>
            <a:r>
              <a:rPr lang="en-US" dirty="0" err="1" smtClean="0"/>
              <a:t>Lokal</a:t>
            </a:r>
            <a:r>
              <a:rPr lang="en-US" dirty="0" smtClean="0"/>
              <a:t> Modell (LM)) has been developed at the Deutscher </a:t>
            </a:r>
            <a:r>
              <a:rPr lang="en-US" dirty="0" err="1" smtClean="0"/>
              <a:t>Wetterdienst</a:t>
            </a:r>
            <a:r>
              <a:rPr lang="en-US" dirty="0" smtClean="0"/>
              <a:t> (DWD).</a:t>
            </a:r>
          </a:p>
          <a:p>
            <a:endParaRPr lang="en-US" dirty="0" smtClean="0"/>
          </a:p>
          <a:p>
            <a:r>
              <a:rPr lang="en-US" dirty="0" smtClean="0"/>
              <a:t>COSMO-Model + </a:t>
            </a:r>
            <a:r>
              <a:rPr lang="en-US" dirty="0" err="1" smtClean="0"/>
              <a:t>Globalmodell</a:t>
            </a:r>
            <a:r>
              <a:rPr lang="en-US" dirty="0" smtClean="0"/>
              <a:t> (GME) + corresponding data assimilation schemes form the NWP System at DWD (since 1999)</a:t>
            </a:r>
          </a:p>
          <a:p>
            <a:endParaRPr lang="en-US" dirty="0" smtClean="0"/>
          </a:p>
          <a:p>
            <a:r>
              <a:rPr lang="en-US" dirty="0" err="1" smtClean="0"/>
              <a:t>Meso</a:t>
            </a:r>
            <a:r>
              <a:rPr lang="en-US" dirty="0"/>
              <a:t>-</a:t>
            </a:r>
            <a:r>
              <a:rPr lang="en-US" dirty="0" smtClean="0"/>
              <a:t>α und </a:t>
            </a:r>
            <a:r>
              <a:rPr lang="en-US" dirty="0" err="1" smtClean="0"/>
              <a:t>meso</a:t>
            </a:r>
            <a:r>
              <a:rPr lang="en-US" dirty="0"/>
              <a:t>-</a:t>
            </a:r>
            <a:r>
              <a:rPr lang="en-US" dirty="0" smtClean="0"/>
              <a:t>β scale (1,3,7km)</a:t>
            </a:r>
          </a:p>
          <a:p>
            <a:endParaRPr lang="en-US" dirty="0" smtClean="0"/>
          </a:p>
          <a:p>
            <a:r>
              <a:rPr lang="en-US" dirty="0" smtClean="0"/>
              <a:t>based on primitive hydro-</a:t>
            </a:r>
            <a:r>
              <a:rPr lang="en-US" dirty="0" err="1" smtClean="0"/>
              <a:t>thermodynamical</a:t>
            </a:r>
            <a:r>
              <a:rPr lang="en-US" dirty="0" smtClean="0"/>
              <a:t> equations</a:t>
            </a:r>
          </a:p>
          <a:p>
            <a:pPr lvl="1"/>
            <a:r>
              <a:rPr lang="en-US" dirty="0" smtClean="0"/>
              <a:t>describing a compressible non-hydrostatic flow in a moist atmosphere </a:t>
            </a:r>
          </a:p>
          <a:p>
            <a:pPr lvl="1"/>
            <a:r>
              <a:rPr lang="en-US" dirty="0" smtClean="0"/>
              <a:t>without any scale approximations</a:t>
            </a:r>
          </a:p>
          <a:p>
            <a:pPr lvl="1"/>
            <a:endParaRPr lang="en-US" dirty="0" smtClean="0"/>
          </a:p>
          <a:p>
            <a:r>
              <a:rPr lang="en-US" dirty="0" smtClean="0"/>
              <a:t>in a rotated geographical coordinate system </a:t>
            </a:r>
          </a:p>
          <a:p>
            <a:pPr lvl="1"/>
            <a:r>
              <a:rPr lang="en-US" dirty="0" smtClean="0"/>
              <a:t>Surface height following</a:t>
            </a:r>
          </a:p>
          <a:p>
            <a:pPr marL="457200" lvl="1" indent="0">
              <a:buNone/>
            </a:pPr>
            <a:endParaRPr lang="en-US" dirty="0" smtClean="0"/>
          </a:p>
          <a:p>
            <a:r>
              <a:rPr lang="en-US" dirty="0" smtClean="0"/>
              <a:t>Variety of physical processes are taken into account by parametrization schemes</a:t>
            </a:r>
          </a:p>
          <a:p>
            <a:endParaRPr lang="en-US" dirty="0"/>
          </a:p>
        </p:txBody>
      </p:sp>
      <p:pic>
        <p:nvPicPr>
          <p:cNvPr id="4" name="Grafik 3">
            <a:hlinkClick r:id="rId2"/>
          </p:cNvPr>
          <p:cNvPicPr>
            <a:picLocks noChangeAspect="1"/>
          </p:cNvPicPr>
          <p:nvPr/>
        </p:nvPicPr>
        <p:blipFill>
          <a:blip r:embed="rId3"/>
          <a:stretch>
            <a:fillRect/>
          </a:stretch>
        </p:blipFill>
        <p:spPr>
          <a:xfrm>
            <a:off x="0" y="0"/>
            <a:ext cx="6466703" cy="1065619"/>
          </a:xfrm>
          <a:prstGeom prst="rect">
            <a:avLst/>
          </a:prstGeom>
        </p:spPr>
      </p:pic>
      <p:sp>
        <p:nvSpPr>
          <p:cNvPr id="2" name="Fußzeilenplatzhalter 1"/>
          <p:cNvSpPr>
            <a:spLocks noGrp="1"/>
          </p:cNvSpPr>
          <p:nvPr>
            <p:ph type="ftr" sz="quarter" idx="11"/>
          </p:nvPr>
        </p:nvSpPr>
        <p:spPr/>
        <p:txBody>
          <a:bodyPr/>
          <a:lstStyle/>
          <a:p>
            <a:r>
              <a:rPr lang="en-US" smtClean="0"/>
              <a:t>Numerical Modeling 2 - Exc. - Svenja Kohnemann</a:t>
            </a:r>
            <a:endParaRPr lang="en-US"/>
          </a:p>
        </p:txBody>
      </p:sp>
      <p:pic>
        <p:nvPicPr>
          <p:cNvPr id="5" name="Grafik 4"/>
          <p:cNvPicPr>
            <a:picLocks noChangeAspect="1"/>
          </p:cNvPicPr>
          <p:nvPr/>
        </p:nvPicPr>
        <p:blipFill>
          <a:blip r:embed="rId4"/>
          <a:stretch>
            <a:fillRect/>
          </a:stretch>
        </p:blipFill>
        <p:spPr>
          <a:xfrm>
            <a:off x="10699262" y="6439287"/>
            <a:ext cx="1492738" cy="412358"/>
          </a:xfrm>
          <a:prstGeom prst="rect">
            <a:avLst/>
          </a:prstGeom>
        </p:spPr>
      </p:pic>
    </p:spTree>
    <p:extLst>
      <p:ext uri="{BB962C8B-B14F-4D97-AF65-F5344CB8AC3E}">
        <p14:creationId xmlns:p14="http://schemas.microsoft.com/office/powerpoint/2010/main" val="4466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128459" y="94036"/>
            <a:ext cx="6263952" cy="6633041"/>
          </a:xfrm>
          <a:prstGeom prst="rect">
            <a:avLst/>
          </a:prstGeom>
        </p:spPr>
      </p:pic>
      <p:sp>
        <p:nvSpPr>
          <p:cNvPr id="12" name="Textfeld 11"/>
          <p:cNvSpPr txBox="1"/>
          <p:nvPr/>
        </p:nvSpPr>
        <p:spPr>
          <a:xfrm>
            <a:off x="6196745" y="1661020"/>
            <a:ext cx="4683778" cy="1477328"/>
          </a:xfrm>
          <a:prstGeom prst="rect">
            <a:avLst/>
          </a:prstGeom>
          <a:noFill/>
        </p:spPr>
        <p:txBody>
          <a:bodyPr wrap="square" rtlCol="0">
            <a:spAutoFit/>
          </a:bodyPr>
          <a:lstStyle/>
          <a:p>
            <a:r>
              <a:rPr lang="de-DE" dirty="0" smtClean="0"/>
              <a:t>Gitter über Erdoberfläche und für jeden Punkt werden die Gleichungen für Wind, Druck Temperatur, Feuchte …. einmal berechnet. </a:t>
            </a:r>
          </a:p>
          <a:p>
            <a:endParaRPr lang="de-DE" dirty="0"/>
          </a:p>
          <a:p>
            <a:r>
              <a:rPr lang="de-DE" dirty="0" smtClean="0"/>
              <a:t>Horizontal und vertikal!</a:t>
            </a:r>
            <a:endParaRPr lang="de-DE" dirty="0"/>
          </a:p>
        </p:txBody>
      </p:sp>
      <p:sp>
        <p:nvSpPr>
          <p:cNvPr id="8" name="Textfeld 7"/>
          <p:cNvSpPr txBox="1"/>
          <p:nvPr/>
        </p:nvSpPr>
        <p:spPr>
          <a:xfrm>
            <a:off x="6196745" y="3610893"/>
            <a:ext cx="5390322" cy="923330"/>
          </a:xfrm>
          <a:prstGeom prst="rect">
            <a:avLst/>
          </a:prstGeom>
          <a:noFill/>
        </p:spPr>
        <p:txBody>
          <a:bodyPr wrap="none" rtlCol="0">
            <a:spAutoFit/>
          </a:bodyPr>
          <a:lstStyle/>
          <a:p>
            <a:r>
              <a:rPr lang="de-DE" dirty="0" smtClean="0"/>
              <a:t>Problem:</a:t>
            </a:r>
          </a:p>
          <a:p>
            <a:r>
              <a:rPr lang="de-DE" dirty="0" smtClean="0"/>
              <a:t>Entscheidung zwischen Rechenaufwand und Auflösung.</a:t>
            </a:r>
          </a:p>
          <a:p>
            <a:endParaRPr lang="de-DE" dirty="0"/>
          </a:p>
        </p:txBody>
      </p:sp>
      <p:sp>
        <p:nvSpPr>
          <p:cNvPr id="2" name="Textfeld 1"/>
          <p:cNvSpPr txBox="1"/>
          <p:nvPr/>
        </p:nvSpPr>
        <p:spPr>
          <a:xfrm>
            <a:off x="6196745" y="4705332"/>
            <a:ext cx="4723088" cy="646331"/>
          </a:xfrm>
          <a:prstGeom prst="rect">
            <a:avLst/>
          </a:prstGeom>
          <a:noFill/>
        </p:spPr>
        <p:txBody>
          <a:bodyPr wrap="none" rtlCol="0">
            <a:spAutoFit/>
          </a:bodyPr>
          <a:lstStyle/>
          <a:p>
            <a:r>
              <a:rPr lang="de-DE" dirty="0"/>
              <a:t>Warum simulieren wir nicht direkt Deutschland?</a:t>
            </a:r>
          </a:p>
          <a:p>
            <a:endParaRPr lang="en-US" dirty="0"/>
          </a:p>
        </p:txBody>
      </p:sp>
      <p:pic>
        <p:nvPicPr>
          <p:cNvPr id="3" name="Grafik 2"/>
          <p:cNvPicPr>
            <a:picLocks noChangeAspect="1"/>
          </p:cNvPicPr>
          <p:nvPr/>
        </p:nvPicPr>
        <p:blipFill>
          <a:blip r:embed="rId3"/>
          <a:stretch>
            <a:fillRect/>
          </a:stretch>
        </p:blipFill>
        <p:spPr>
          <a:xfrm>
            <a:off x="9532735" y="6000750"/>
            <a:ext cx="2695575" cy="857250"/>
          </a:xfrm>
          <a:prstGeom prst="rect">
            <a:avLst/>
          </a:prstGeom>
        </p:spPr>
      </p:pic>
      <p:sp>
        <p:nvSpPr>
          <p:cNvPr id="4" name="Fußzeilenplatzhalter 3"/>
          <p:cNvSpPr>
            <a:spLocks noGrp="1"/>
          </p:cNvSpPr>
          <p:nvPr>
            <p:ph type="ftr" sz="quarter" idx="11"/>
          </p:nvPr>
        </p:nvSpPr>
        <p:spPr/>
        <p:txBody>
          <a:bodyPr/>
          <a:lstStyle/>
          <a:p>
            <a:r>
              <a:rPr lang="en-US" smtClean="0"/>
              <a:t>Numerical Modeling 2 - Exc. - Svenja Kohnemann</a:t>
            </a:r>
            <a:endParaRPr lang="en-US"/>
          </a:p>
        </p:txBody>
      </p:sp>
    </p:spTree>
    <p:extLst>
      <p:ext uri="{BB962C8B-B14F-4D97-AF65-F5344CB8AC3E}">
        <p14:creationId xmlns:p14="http://schemas.microsoft.com/office/powerpoint/2010/main" val="1694530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p:cNvSpPr txBox="1"/>
          <p:nvPr/>
        </p:nvSpPr>
        <p:spPr>
          <a:xfrm>
            <a:off x="0" y="65903"/>
            <a:ext cx="9927141" cy="400110"/>
          </a:xfrm>
          <a:prstGeom prst="rect">
            <a:avLst/>
          </a:prstGeom>
          <a:noFill/>
        </p:spPr>
        <p:txBody>
          <a:bodyPr wrap="none" rtlCol="0">
            <a:spAutoFit/>
          </a:bodyPr>
          <a:lstStyle/>
          <a:p>
            <a:r>
              <a:rPr lang="de-DE" sz="2000" b="1" dirty="0" smtClean="0"/>
              <a:t>Das aktuelle numerische Wettervorhersage- und Notfallsystem des Deutschen Wetterdienst</a:t>
            </a:r>
            <a:endParaRPr lang="en-US" sz="2000" b="1" dirty="0"/>
          </a:p>
        </p:txBody>
      </p:sp>
      <p:sp>
        <p:nvSpPr>
          <p:cNvPr id="7" name="Textfeld 6"/>
          <p:cNvSpPr txBox="1"/>
          <p:nvPr/>
        </p:nvSpPr>
        <p:spPr>
          <a:xfrm>
            <a:off x="1721708" y="955589"/>
            <a:ext cx="10259925" cy="646331"/>
          </a:xfrm>
          <a:prstGeom prst="rect">
            <a:avLst/>
          </a:prstGeom>
          <a:noFill/>
        </p:spPr>
        <p:txBody>
          <a:bodyPr wrap="none" rtlCol="0">
            <a:spAutoFit/>
          </a:bodyPr>
          <a:lstStyle/>
          <a:p>
            <a:pPr marL="285750" indent="-285750">
              <a:buFont typeface="Arial" panose="020B0604020202020204" pitchFamily="34" charset="0"/>
              <a:buChar char="•"/>
            </a:pPr>
            <a:r>
              <a:rPr lang="de-DE" dirty="0" smtClean="0"/>
              <a:t>Modellkette mit sukzessiv höherer Auflösung: numerischer Aufwand wächst mit Anzahl der Gitterpunkte</a:t>
            </a:r>
          </a:p>
          <a:p>
            <a:pPr marL="285750" indent="-285750">
              <a:buFont typeface="Arial" panose="020B0604020202020204" pitchFamily="34" charset="0"/>
              <a:buChar char="•"/>
            </a:pPr>
            <a:r>
              <a:rPr lang="de-DE" dirty="0" smtClean="0"/>
              <a:t>Der schnellste Hochleistungsrechner ist zu eingeschränkt um weltweit mit hoher Auflösung zu rechnen (!)</a:t>
            </a:r>
            <a:endParaRPr lang="en-US" dirty="0"/>
          </a:p>
        </p:txBody>
      </p:sp>
      <p:pic>
        <p:nvPicPr>
          <p:cNvPr id="9" name="Grafik 8"/>
          <p:cNvPicPr>
            <a:picLocks noChangeAspect="1"/>
          </p:cNvPicPr>
          <p:nvPr/>
        </p:nvPicPr>
        <p:blipFill>
          <a:blip r:embed="rId2"/>
          <a:stretch>
            <a:fillRect/>
          </a:stretch>
        </p:blipFill>
        <p:spPr>
          <a:xfrm>
            <a:off x="128459" y="2091496"/>
            <a:ext cx="4377639" cy="4635581"/>
          </a:xfrm>
          <a:prstGeom prst="rect">
            <a:avLst/>
          </a:prstGeom>
        </p:spPr>
      </p:pic>
      <p:sp>
        <p:nvSpPr>
          <p:cNvPr id="10" name="Textfeld 9"/>
          <p:cNvSpPr txBox="1"/>
          <p:nvPr/>
        </p:nvSpPr>
        <p:spPr>
          <a:xfrm>
            <a:off x="5033319" y="2421924"/>
            <a:ext cx="6350542" cy="2308324"/>
          </a:xfrm>
          <a:prstGeom prst="rect">
            <a:avLst/>
          </a:prstGeom>
          <a:noFill/>
        </p:spPr>
        <p:txBody>
          <a:bodyPr wrap="square" rtlCol="0">
            <a:spAutoFit/>
          </a:bodyPr>
          <a:lstStyle/>
          <a:p>
            <a:r>
              <a:rPr lang="de-DE" b="1" dirty="0" smtClean="0"/>
              <a:t>Modellkette:</a:t>
            </a:r>
          </a:p>
          <a:p>
            <a:pPr marL="342900" indent="-342900">
              <a:buAutoNum type="arabicParenR"/>
            </a:pPr>
            <a:r>
              <a:rPr lang="de-DE" dirty="0" smtClean="0"/>
              <a:t>Globalmodell ICON: weltweit mit Maschenweite von 13km auf 90 Schichten in der Vertikalen</a:t>
            </a:r>
            <a:r>
              <a:rPr lang="de-DE" dirty="0"/>
              <a:t> </a:t>
            </a:r>
            <a:r>
              <a:rPr lang="de-DE" dirty="0" smtClean="0"/>
              <a:t>(265 Mio. Gitterpunkte).</a:t>
            </a:r>
          </a:p>
          <a:p>
            <a:pPr marL="342900" indent="-342900">
              <a:buAutoNum type="arabicParenR"/>
            </a:pPr>
            <a:r>
              <a:rPr lang="de-DE" dirty="0" smtClean="0"/>
              <a:t>ICON-EU: Europa mit Maschenweite von 6.5km auf 60 Schichten (39,5 Mio. Gitterpunkten)</a:t>
            </a:r>
          </a:p>
          <a:p>
            <a:pPr marL="342900" indent="-342900">
              <a:buAutoNum type="arabicParenR"/>
            </a:pPr>
            <a:r>
              <a:rPr lang="de-DE" dirty="0" smtClean="0"/>
              <a:t>COSMO-D2: Regionalmodell für Deutschland mit Maschenweite von 2.2km und 65 Schichten (30Mio. Gitterpunkte)</a:t>
            </a:r>
            <a:endParaRPr lang="de-DE" dirty="0"/>
          </a:p>
        </p:txBody>
      </p:sp>
      <p:sp>
        <p:nvSpPr>
          <p:cNvPr id="11" name="Rechteck 10"/>
          <p:cNvSpPr/>
          <p:nvPr/>
        </p:nvSpPr>
        <p:spPr>
          <a:xfrm>
            <a:off x="4975654" y="2743200"/>
            <a:ext cx="6730314" cy="10956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fik 1"/>
          <p:cNvPicPr>
            <a:picLocks noChangeAspect="1"/>
          </p:cNvPicPr>
          <p:nvPr/>
        </p:nvPicPr>
        <p:blipFill>
          <a:blip r:embed="rId3"/>
          <a:stretch>
            <a:fillRect/>
          </a:stretch>
        </p:blipFill>
        <p:spPr>
          <a:xfrm>
            <a:off x="9496425" y="6000750"/>
            <a:ext cx="2695575" cy="857250"/>
          </a:xfrm>
          <a:prstGeom prst="rect">
            <a:avLst/>
          </a:prstGeom>
        </p:spPr>
      </p:pic>
      <p:sp>
        <p:nvSpPr>
          <p:cNvPr id="3" name="Fußzeilenplatzhalter 2"/>
          <p:cNvSpPr>
            <a:spLocks noGrp="1"/>
          </p:cNvSpPr>
          <p:nvPr>
            <p:ph type="ftr" sz="quarter" idx="11"/>
          </p:nvPr>
        </p:nvSpPr>
        <p:spPr/>
        <p:txBody>
          <a:bodyPr/>
          <a:lstStyle/>
          <a:p>
            <a:r>
              <a:rPr lang="en-US" smtClean="0"/>
              <a:t>Numerical Modeling 2 - Exc. - Svenja Kohnemann</a:t>
            </a:r>
            <a:endParaRPr lang="en-US"/>
          </a:p>
        </p:txBody>
      </p:sp>
    </p:spTree>
    <p:extLst>
      <p:ext uri="{BB962C8B-B14F-4D97-AF65-F5344CB8AC3E}">
        <p14:creationId xmlns:p14="http://schemas.microsoft.com/office/powerpoint/2010/main" val="735112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127426" y="91680"/>
            <a:ext cx="3398815" cy="3864319"/>
          </a:xfrm>
          <a:prstGeom prst="rect">
            <a:avLst/>
          </a:prstGeom>
        </p:spPr>
      </p:pic>
      <p:pic>
        <p:nvPicPr>
          <p:cNvPr id="5" name="Grafik 4"/>
          <p:cNvPicPr>
            <a:picLocks noChangeAspect="1"/>
          </p:cNvPicPr>
          <p:nvPr/>
        </p:nvPicPr>
        <p:blipFill>
          <a:blip r:embed="rId3"/>
          <a:stretch>
            <a:fillRect/>
          </a:stretch>
        </p:blipFill>
        <p:spPr>
          <a:xfrm>
            <a:off x="0" y="4054853"/>
            <a:ext cx="4920564" cy="2613253"/>
          </a:xfrm>
          <a:prstGeom prst="rect">
            <a:avLst/>
          </a:prstGeom>
        </p:spPr>
      </p:pic>
      <p:pic>
        <p:nvPicPr>
          <p:cNvPr id="6" name="Grafik 5">
            <a:hlinkClick r:id="rId4"/>
          </p:cNvPr>
          <p:cNvPicPr>
            <a:picLocks noChangeAspect="1"/>
          </p:cNvPicPr>
          <p:nvPr/>
        </p:nvPicPr>
        <p:blipFill>
          <a:blip r:embed="rId5"/>
          <a:stretch>
            <a:fillRect/>
          </a:stretch>
        </p:blipFill>
        <p:spPr>
          <a:xfrm>
            <a:off x="4683954" y="2178450"/>
            <a:ext cx="4789560" cy="3258537"/>
          </a:xfrm>
          <a:prstGeom prst="rect">
            <a:avLst/>
          </a:prstGeom>
        </p:spPr>
      </p:pic>
      <p:cxnSp>
        <p:nvCxnSpPr>
          <p:cNvPr id="8" name="Gerade Verbindung mit Pfeil 7"/>
          <p:cNvCxnSpPr/>
          <p:nvPr/>
        </p:nvCxnSpPr>
        <p:spPr>
          <a:xfrm flipH="1" flipV="1">
            <a:off x="4683954" y="2792627"/>
            <a:ext cx="1963981" cy="42013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p:cNvCxnSpPr/>
          <p:nvPr/>
        </p:nvCxnSpPr>
        <p:spPr>
          <a:xfrm flipH="1">
            <a:off x="4683955" y="5089160"/>
            <a:ext cx="236609" cy="347827"/>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p:nvPicPr>
        <p:blipFill>
          <a:blip r:embed="rId6"/>
          <a:stretch>
            <a:fillRect/>
          </a:stretch>
        </p:blipFill>
        <p:spPr>
          <a:xfrm>
            <a:off x="7751161" y="241282"/>
            <a:ext cx="3261131" cy="3714717"/>
          </a:xfrm>
          <a:prstGeom prst="rect">
            <a:avLst/>
          </a:prstGeom>
        </p:spPr>
      </p:pic>
      <p:cxnSp>
        <p:nvCxnSpPr>
          <p:cNvPr id="13" name="Gerade Verbindung mit Pfeil 12"/>
          <p:cNvCxnSpPr/>
          <p:nvPr/>
        </p:nvCxnSpPr>
        <p:spPr>
          <a:xfrm flipV="1">
            <a:off x="7982465" y="4054853"/>
            <a:ext cx="263611" cy="566574"/>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 name="Grafik 9"/>
          <p:cNvPicPr>
            <a:picLocks noChangeAspect="1"/>
          </p:cNvPicPr>
          <p:nvPr/>
        </p:nvPicPr>
        <p:blipFill>
          <a:blip r:embed="rId7"/>
          <a:stretch>
            <a:fillRect/>
          </a:stretch>
        </p:blipFill>
        <p:spPr>
          <a:xfrm>
            <a:off x="9582944" y="6223865"/>
            <a:ext cx="2609056" cy="630094"/>
          </a:xfrm>
          <a:prstGeom prst="rect">
            <a:avLst/>
          </a:prstGeom>
        </p:spPr>
      </p:pic>
      <p:sp>
        <p:nvSpPr>
          <p:cNvPr id="2" name="Fußzeilenplatzhalter 1"/>
          <p:cNvSpPr>
            <a:spLocks noGrp="1"/>
          </p:cNvSpPr>
          <p:nvPr>
            <p:ph type="ftr" sz="quarter" idx="11"/>
          </p:nvPr>
        </p:nvSpPr>
        <p:spPr/>
        <p:txBody>
          <a:bodyPr/>
          <a:lstStyle/>
          <a:p>
            <a:r>
              <a:rPr lang="en-US" smtClean="0"/>
              <a:t>Numerical Modeling 2 - Exc. - Svenja Kohnemann</a:t>
            </a:r>
            <a:endParaRPr lang="en-US"/>
          </a:p>
        </p:txBody>
      </p:sp>
    </p:spTree>
    <p:extLst>
      <p:ext uri="{BB962C8B-B14F-4D97-AF65-F5344CB8AC3E}">
        <p14:creationId xmlns:p14="http://schemas.microsoft.com/office/powerpoint/2010/main" val="1187987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247135" y="86497"/>
            <a:ext cx="4757352" cy="3772496"/>
          </a:xfrm>
          <a:prstGeom prst="rect">
            <a:avLst/>
          </a:prstGeom>
        </p:spPr>
      </p:pic>
      <p:pic>
        <p:nvPicPr>
          <p:cNvPr id="5" name="Grafik 4">
            <a:hlinkClick r:id="rId3"/>
          </p:cNvPr>
          <p:cNvPicPr>
            <a:picLocks noChangeAspect="1"/>
          </p:cNvPicPr>
          <p:nvPr/>
        </p:nvPicPr>
        <p:blipFill>
          <a:blip r:embed="rId4"/>
          <a:stretch>
            <a:fillRect/>
          </a:stretch>
        </p:blipFill>
        <p:spPr>
          <a:xfrm>
            <a:off x="5118279" y="2001796"/>
            <a:ext cx="6608284" cy="4495892"/>
          </a:xfrm>
          <a:prstGeom prst="rect">
            <a:avLst/>
          </a:prstGeom>
        </p:spPr>
      </p:pic>
      <p:sp>
        <p:nvSpPr>
          <p:cNvPr id="6" name="Textfeld 5"/>
          <p:cNvSpPr txBox="1"/>
          <p:nvPr/>
        </p:nvSpPr>
        <p:spPr>
          <a:xfrm>
            <a:off x="354227" y="4425180"/>
            <a:ext cx="4207792" cy="2031325"/>
          </a:xfrm>
          <a:prstGeom prst="rect">
            <a:avLst/>
          </a:prstGeom>
          <a:noFill/>
        </p:spPr>
        <p:txBody>
          <a:bodyPr wrap="square" rtlCol="0">
            <a:spAutoFit/>
          </a:bodyPr>
          <a:lstStyle/>
          <a:p>
            <a:r>
              <a:rPr lang="en-US" dirty="0" smtClean="0"/>
              <a:t>Documentation: </a:t>
            </a:r>
            <a:r>
              <a:rPr lang="en-US" dirty="0" smtClean="0">
                <a:hlinkClick r:id="rId5"/>
              </a:rPr>
              <a:t>https://www.hzg.de/ms/clm-community/076548/index.php.en</a:t>
            </a:r>
            <a:endParaRPr lang="en-US" dirty="0" smtClean="0"/>
          </a:p>
          <a:p>
            <a:endParaRPr lang="de-DE" dirty="0"/>
          </a:p>
          <a:p>
            <a:r>
              <a:rPr lang="en-US" dirty="0">
                <a:hlinkClick r:id="rId6"/>
              </a:rPr>
              <a:t>http://</a:t>
            </a:r>
            <a:r>
              <a:rPr lang="en-US" dirty="0" smtClean="0">
                <a:hlinkClick r:id="rId6"/>
              </a:rPr>
              <a:t>cosmo-model.org/content/model/documentation/core/default.htm</a:t>
            </a:r>
            <a:r>
              <a:rPr lang="en-US" dirty="0" smtClean="0"/>
              <a:t> </a:t>
            </a:r>
            <a:endParaRPr lang="en-US" dirty="0"/>
          </a:p>
        </p:txBody>
      </p:sp>
      <p:sp>
        <p:nvSpPr>
          <p:cNvPr id="7" name="Textfeld 6">
            <a:hlinkClick r:id="rId7"/>
          </p:cNvPr>
          <p:cNvSpPr txBox="1"/>
          <p:nvPr/>
        </p:nvSpPr>
        <p:spPr>
          <a:xfrm>
            <a:off x="9045145" y="3126259"/>
            <a:ext cx="1022780" cy="369332"/>
          </a:xfrm>
          <a:prstGeom prst="rect">
            <a:avLst/>
          </a:prstGeom>
          <a:noFill/>
        </p:spPr>
        <p:txBody>
          <a:bodyPr wrap="none" rtlCol="0">
            <a:spAutoFit/>
          </a:bodyPr>
          <a:lstStyle/>
          <a:p>
            <a:r>
              <a:rPr lang="de-DE" dirty="0" smtClean="0">
                <a:hlinkClick r:id="rId7"/>
              </a:rPr>
              <a:t>WepPep</a:t>
            </a:r>
            <a:r>
              <a:rPr lang="de-DE" dirty="0" smtClean="0"/>
              <a:t> </a:t>
            </a:r>
            <a:endParaRPr lang="en-US" dirty="0"/>
          </a:p>
        </p:txBody>
      </p:sp>
      <p:sp>
        <p:nvSpPr>
          <p:cNvPr id="2" name="Textfeld 1"/>
          <p:cNvSpPr txBox="1"/>
          <p:nvPr/>
        </p:nvSpPr>
        <p:spPr>
          <a:xfrm>
            <a:off x="6104012" y="511199"/>
            <a:ext cx="5152768" cy="1200329"/>
          </a:xfrm>
          <a:prstGeom prst="rect">
            <a:avLst/>
          </a:prstGeom>
          <a:noFill/>
        </p:spPr>
        <p:txBody>
          <a:bodyPr wrap="square" rtlCol="0">
            <a:spAutoFit/>
          </a:bodyPr>
          <a:lstStyle/>
          <a:p>
            <a:r>
              <a:rPr lang="de-DE" dirty="0" smtClean="0"/>
              <a:t>1) Was benötigt COSMO als Ausgangsdaten? Was muss übergeben werden? Konstant oder variabel? </a:t>
            </a:r>
          </a:p>
          <a:p>
            <a:r>
              <a:rPr lang="de-DE" dirty="0" smtClean="0"/>
              <a:t>2) Woher nehmen wir die?</a:t>
            </a:r>
          </a:p>
          <a:p>
            <a:r>
              <a:rPr lang="de-DE" dirty="0" smtClean="0"/>
              <a:t>3) Wie passen wir die Auflösung an?</a:t>
            </a:r>
            <a:endParaRPr lang="en-US" dirty="0"/>
          </a:p>
        </p:txBody>
      </p:sp>
      <p:pic>
        <p:nvPicPr>
          <p:cNvPr id="8" name="Grafik 7"/>
          <p:cNvPicPr>
            <a:picLocks noChangeAspect="1"/>
          </p:cNvPicPr>
          <p:nvPr/>
        </p:nvPicPr>
        <p:blipFill>
          <a:blip r:embed="rId8"/>
          <a:stretch>
            <a:fillRect/>
          </a:stretch>
        </p:blipFill>
        <p:spPr>
          <a:xfrm>
            <a:off x="9582944" y="6223865"/>
            <a:ext cx="2609056" cy="630094"/>
          </a:xfrm>
          <a:prstGeom prst="rect">
            <a:avLst/>
          </a:prstGeom>
        </p:spPr>
      </p:pic>
      <p:sp>
        <p:nvSpPr>
          <p:cNvPr id="3" name="Fußzeilenplatzhalter 2"/>
          <p:cNvSpPr>
            <a:spLocks noGrp="1"/>
          </p:cNvSpPr>
          <p:nvPr>
            <p:ph type="ftr" sz="quarter" idx="11"/>
          </p:nvPr>
        </p:nvSpPr>
        <p:spPr/>
        <p:txBody>
          <a:bodyPr/>
          <a:lstStyle/>
          <a:p>
            <a:r>
              <a:rPr lang="en-US" smtClean="0"/>
              <a:t>Numerical Modeling 2 - Exc. - Svenja Kohnemann</a:t>
            </a:r>
            <a:endParaRPr lang="en-US"/>
          </a:p>
        </p:txBody>
      </p:sp>
    </p:spTree>
    <p:extLst>
      <p:ext uri="{BB962C8B-B14F-4D97-AF65-F5344CB8AC3E}">
        <p14:creationId xmlns:p14="http://schemas.microsoft.com/office/powerpoint/2010/main" val="2507282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txBox="1">
            <a:spLocks noGrp="1"/>
          </p:cNvSpPr>
          <p:nvPr>
            <p:ph idx="1"/>
          </p:nvPr>
        </p:nvSpPr>
        <p:spPr>
          <a:xfrm>
            <a:off x="329513" y="1991591"/>
            <a:ext cx="11508260" cy="4611519"/>
          </a:xfrm>
          <a:prstGeom prst="rect">
            <a:avLst/>
          </a:prstGeom>
          <a:noFill/>
        </p:spPr>
        <p:txBody>
          <a:bodyPr wrap="square" rtlCol="0">
            <a:spAutoFit/>
          </a:bodyPr>
          <a:lstStyle/>
          <a:p>
            <a:pPr marL="0" indent="0">
              <a:buNone/>
            </a:pPr>
            <a:r>
              <a:rPr lang="en-US" sz="2000" dirty="0"/>
              <a:t>The COSMO-CLM model needs </a:t>
            </a:r>
            <a:r>
              <a:rPr lang="en-US" sz="2000" b="1" dirty="0">
                <a:solidFill>
                  <a:srgbClr val="0070C0"/>
                </a:solidFill>
              </a:rPr>
              <a:t>initial and boundary </a:t>
            </a:r>
            <a:r>
              <a:rPr lang="en-US" sz="2000" dirty="0"/>
              <a:t>data from a global model (or reanalysis) and external parameters on the simulation grid as input</a:t>
            </a:r>
            <a:r>
              <a:rPr lang="en-US" sz="2000" dirty="0" smtClean="0"/>
              <a:t>.</a:t>
            </a:r>
          </a:p>
          <a:p>
            <a:pPr marL="0" indent="0">
              <a:buNone/>
            </a:pPr>
            <a:r>
              <a:rPr lang="en-US" sz="2000" dirty="0"/>
              <a:t/>
            </a:r>
            <a:br>
              <a:rPr lang="en-US" sz="2000" dirty="0"/>
            </a:br>
            <a:r>
              <a:rPr lang="en-US" sz="2000" dirty="0"/>
              <a:t>Three steps are necessary to prepare the data:</a:t>
            </a:r>
          </a:p>
          <a:p>
            <a:pPr marL="0" indent="0" algn="just">
              <a:buNone/>
            </a:pPr>
            <a:r>
              <a:rPr lang="en-US" sz="2000" dirty="0" smtClean="0">
                <a:solidFill>
                  <a:srgbClr val="0070C0"/>
                </a:solidFill>
              </a:rPr>
              <a:t>1) </a:t>
            </a:r>
            <a:r>
              <a:rPr lang="en-US" sz="2000" dirty="0" smtClean="0"/>
              <a:t>Conversion </a:t>
            </a:r>
            <a:r>
              <a:rPr lang="en-US" sz="2000" dirty="0"/>
              <a:t>of the </a:t>
            </a:r>
            <a:r>
              <a:rPr lang="en-US" sz="2000" dirty="0">
                <a:solidFill>
                  <a:srgbClr val="0070C0"/>
                </a:solidFill>
              </a:rPr>
              <a:t>driving model data </a:t>
            </a:r>
            <a:r>
              <a:rPr lang="en-US" sz="2000" dirty="0"/>
              <a:t>to INT2LM input conform </a:t>
            </a:r>
            <a:r>
              <a:rPr lang="en-US" sz="2000" dirty="0" err="1"/>
              <a:t>netCDF</a:t>
            </a:r>
            <a:r>
              <a:rPr lang="en-US" sz="2000" dirty="0"/>
              <a:t> format (“</a:t>
            </a:r>
            <a:r>
              <a:rPr lang="en-US" sz="2000" dirty="0" err="1"/>
              <a:t>prepreprocessor</a:t>
            </a:r>
            <a:r>
              <a:rPr lang="en-US" sz="2000" dirty="0"/>
              <a:t>”; for some models, such converter programs are available) For some input data, this step has already been made and the INT2LM-ready data are provided at the DKRZ computers (see  "</a:t>
            </a:r>
            <a:r>
              <a:rPr lang="en-US" sz="2000" dirty="0">
                <a:solidFill>
                  <a:srgbClr val="0070C0"/>
                </a:solidFill>
              </a:rPr>
              <a:t>Model -&gt; support -&gt; CCLM@DKRZ</a:t>
            </a:r>
            <a:r>
              <a:rPr lang="en-US" sz="2000" dirty="0"/>
              <a:t>”). </a:t>
            </a:r>
          </a:p>
          <a:p>
            <a:pPr marL="0" indent="0" algn="just">
              <a:buNone/>
            </a:pPr>
            <a:r>
              <a:rPr lang="en-US" sz="2000" dirty="0" smtClean="0">
                <a:solidFill>
                  <a:srgbClr val="0070C0"/>
                </a:solidFill>
              </a:rPr>
              <a:t>2) </a:t>
            </a:r>
            <a:r>
              <a:rPr lang="en-US" sz="2000" dirty="0" smtClean="0"/>
              <a:t>Processing </a:t>
            </a:r>
            <a:r>
              <a:rPr lang="en-US" sz="2000" dirty="0"/>
              <a:t>of the external parameters for interpolation of the physical properties of the region and the vegetation to the grid of the COSMO-CLM. This program is called “</a:t>
            </a:r>
            <a:r>
              <a:rPr lang="en-US" sz="2000" dirty="0">
                <a:solidFill>
                  <a:srgbClr val="0070C0"/>
                </a:solidFill>
              </a:rPr>
              <a:t>EXTPAR</a:t>
            </a:r>
            <a:r>
              <a:rPr lang="en-US" sz="2000" dirty="0"/>
              <a:t>” (External Parameter for Numerical Weather Prediction and Climate Application). A web-based version (called </a:t>
            </a:r>
            <a:r>
              <a:rPr lang="en-US" sz="2000" dirty="0" err="1">
                <a:solidFill>
                  <a:srgbClr val="0070C0"/>
                </a:solidFill>
              </a:rPr>
              <a:t>WebPEP</a:t>
            </a:r>
            <a:r>
              <a:rPr lang="en-US" sz="2000" dirty="0"/>
              <a:t>) is available using the standard input data. </a:t>
            </a:r>
          </a:p>
          <a:p>
            <a:pPr marL="0" indent="0" algn="just">
              <a:buNone/>
            </a:pPr>
            <a:r>
              <a:rPr lang="en-US" sz="2000" dirty="0" smtClean="0">
                <a:solidFill>
                  <a:srgbClr val="0070C0"/>
                </a:solidFill>
              </a:rPr>
              <a:t>3) </a:t>
            </a:r>
            <a:r>
              <a:rPr lang="en-US" sz="2000" dirty="0" smtClean="0"/>
              <a:t>Finally </a:t>
            </a:r>
            <a:r>
              <a:rPr lang="en-US" sz="2000" dirty="0"/>
              <a:t>the interpolation </a:t>
            </a:r>
            <a:r>
              <a:rPr lang="en-US" sz="2000" dirty="0">
                <a:solidFill>
                  <a:srgbClr val="0070C0"/>
                </a:solidFill>
              </a:rPr>
              <a:t>program INT2LM </a:t>
            </a:r>
            <a:r>
              <a:rPr lang="en-US" sz="2000" dirty="0"/>
              <a:t>calculates the initial and boundary conditions using the EXTPAR results and interpolating the coarse grid model fields to the COSMO-CLM grid. </a:t>
            </a:r>
          </a:p>
          <a:p>
            <a:endParaRPr lang="en-US" sz="2000" dirty="0"/>
          </a:p>
        </p:txBody>
      </p:sp>
      <p:sp>
        <p:nvSpPr>
          <p:cNvPr id="5" name="Textfeld 4"/>
          <p:cNvSpPr txBox="1"/>
          <p:nvPr/>
        </p:nvSpPr>
        <p:spPr>
          <a:xfrm>
            <a:off x="329513" y="197708"/>
            <a:ext cx="1511376" cy="369332"/>
          </a:xfrm>
          <a:prstGeom prst="rect">
            <a:avLst/>
          </a:prstGeom>
          <a:noFill/>
        </p:spPr>
        <p:txBody>
          <a:bodyPr wrap="none" rtlCol="0">
            <a:spAutoFit/>
          </a:bodyPr>
          <a:lstStyle/>
          <a:p>
            <a:r>
              <a:rPr lang="de-DE" b="1" dirty="0" err="1" smtClean="0"/>
              <a:t>Preprocessing</a:t>
            </a:r>
            <a:endParaRPr lang="en-US" b="1" dirty="0"/>
          </a:p>
        </p:txBody>
      </p:sp>
      <p:pic>
        <p:nvPicPr>
          <p:cNvPr id="6" name="Grafik 5">
            <a:hlinkClick r:id="rId2"/>
          </p:cNvPr>
          <p:cNvPicPr>
            <a:picLocks noChangeAspect="1"/>
          </p:cNvPicPr>
          <p:nvPr/>
        </p:nvPicPr>
        <p:blipFill>
          <a:blip r:embed="rId3"/>
          <a:stretch>
            <a:fillRect/>
          </a:stretch>
        </p:blipFill>
        <p:spPr>
          <a:xfrm>
            <a:off x="9667846" y="98854"/>
            <a:ext cx="2445893" cy="1664043"/>
          </a:xfrm>
          <a:prstGeom prst="rect">
            <a:avLst/>
          </a:prstGeom>
        </p:spPr>
      </p:pic>
      <p:sp>
        <p:nvSpPr>
          <p:cNvPr id="2" name="Textfeld 1"/>
          <p:cNvSpPr txBox="1"/>
          <p:nvPr/>
        </p:nvSpPr>
        <p:spPr>
          <a:xfrm>
            <a:off x="9517003" y="1021492"/>
            <a:ext cx="301686" cy="369332"/>
          </a:xfrm>
          <a:prstGeom prst="rect">
            <a:avLst/>
          </a:prstGeom>
          <a:noFill/>
        </p:spPr>
        <p:txBody>
          <a:bodyPr wrap="none" rtlCol="0">
            <a:spAutoFit/>
          </a:bodyPr>
          <a:lstStyle/>
          <a:p>
            <a:r>
              <a:rPr lang="de-DE" dirty="0" smtClean="0"/>
              <a:t>1</a:t>
            </a:r>
            <a:endParaRPr lang="en-US" dirty="0"/>
          </a:p>
        </p:txBody>
      </p:sp>
      <p:sp>
        <p:nvSpPr>
          <p:cNvPr id="7" name="Textfeld 6"/>
          <p:cNvSpPr txBox="1"/>
          <p:nvPr/>
        </p:nvSpPr>
        <p:spPr>
          <a:xfrm>
            <a:off x="10460235" y="448962"/>
            <a:ext cx="301686" cy="369332"/>
          </a:xfrm>
          <a:prstGeom prst="rect">
            <a:avLst/>
          </a:prstGeom>
          <a:noFill/>
        </p:spPr>
        <p:txBody>
          <a:bodyPr wrap="none" rtlCol="0">
            <a:spAutoFit/>
          </a:bodyPr>
          <a:lstStyle/>
          <a:p>
            <a:r>
              <a:rPr lang="de-DE" dirty="0" smtClean="0"/>
              <a:t>2</a:t>
            </a:r>
            <a:endParaRPr lang="en-US" dirty="0"/>
          </a:p>
        </p:txBody>
      </p:sp>
      <p:sp>
        <p:nvSpPr>
          <p:cNvPr id="8" name="Textfeld 7"/>
          <p:cNvSpPr txBox="1"/>
          <p:nvPr/>
        </p:nvSpPr>
        <p:spPr>
          <a:xfrm>
            <a:off x="10890792" y="1692578"/>
            <a:ext cx="301686" cy="369332"/>
          </a:xfrm>
          <a:prstGeom prst="rect">
            <a:avLst/>
          </a:prstGeom>
          <a:noFill/>
        </p:spPr>
        <p:txBody>
          <a:bodyPr wrap="none" rtlCol="0">
            <a:spAutoFit/>
          </a:bodyPr>
          <a:lstStyle/>
          <a:p>
            <a:r>
              <a:rPr lang="de-DE" dirty="0" smtClean="0"/>
              <a:t>3</a:t>
            </a:r>
            <a:endParaRPr lang="en-US" dirty="0"/>
          </a:p>
        </p:txBody>
      </p:sp>
      <p:pic>
        <p:nvPicPr>
          <p:cNvPr id="9" name="Grafik 8"/>
          <p:cNvPicPr>
            <a:picLocks noChangeAspect="1"/>
          </p:cNvPicPr>
          <p:nvPr/>
        </p:nvPicPr>
        <p:blipFill>
          <a:blip r:embed="rId4"/>
          <a:stretch>
            <a:fillRect/>
          </a:stretch>
        </p:blipFill>
        <p:spPr>
          <a:xfrm>
            <a:off x="9582944" y="6223865"/>
            <a:ext cx="2609056" cy="630094"/>
          </a:xfrm>
          <a:prstGeom prst="rect">
            <a:avLst/>
          </a:prstGeom>
        </p:spPr>
      </p:pic>
      <p:sp>
        <p:nvSpPr>
          <p:cNvPr id="3" name="Fußzeilenplatzhalter 2"/>
          <p:cNvSpPr>
            <a:spLocks noGrp="1"/>
          </p:cNvSpPr>
          <p:nvPr>
            <p:ph type="ftr" sz="quarter" idx="11"/>
          </p:nvPr>
        </p:nvSpPr>
        <p:spPr/>
        <p:txBody>
          <a:bodyPr/>
          <a:lstStyle/>
          <a:p>
            <a:r>
              <a:rPr lang="en-US" smtClean="0"/>
              <a:t>Numerical Modeling 2 - Exc. - Svenja Kohnemann</a:t>
            </a:r>
            <a:endParaRPr lang="en-US"/>
          </a:p>
        </p:txBody>
      </p:sp>
    </p:spTree>
    <p:extLst>
      <p:ext uri="{BB962C8B-B14F-4D97-AF65-F5344CB8AC3E}">
        <p14:creationId xmlns:p14="http://schemas.microsoft.com/office/powerpoint/2010/main" val="13437716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1174</Words>
  <Application>Microsoft Office PowerPoint</Application>
  <PresentationFormat>Breitbild</PresentationFormat>
  <Paragraphs>226</Paragraphs>
  <Slides>27</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27</vt:i4>
      </vt:variant>
    </vt:vector>
  </HeadingPairs>
  <TitlesOfParts>
    <vt:vector size="32" baseType="lpstr">
      <vt:lpstr>Arial</vt:lpstr>
      <vt:lpstr>Calibri</vt:lpstr>
      <vt:lpstr>Calibri Light</vt:lpstr>
      <vt:lpstr>Wingdings</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Universität Trier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Kohnemann, Svenja H. E., M. Sc.</dc:creator>
  <cp:lastModifiedBy>Kohnemann, Svenja H. E., M. Sc.</cp:lastModifiedBy>
  <cp:revision>24</cp:revision>
  <dcterms:created xsi:type="dcterms:W3CDTF">2018-10-31T12:24:07Z</dcterms:created>
  <dcterms:modified xsi:type="dcterms:W3CDTF">2018-11-16T09:49:23Z</dcterms:modified>
</cp:coreProperties>
</file>