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5"/>
  </p:notesMasterIdLst>
  <p:sldIdLst>
    <p:sldId id="269" r:id="rId2"/>
    <p:sldId id="256" r:id="rId3"/>
    <p:sldId id="257" r:id="rId4"/>
    <p:sldId id="258" r:id="rId5"/>
    <p:sldId id="260" r:id="rId6"/>
    <p:sldId id="265" r:id="rId7"/>
    <p:sldId id="261" r:id="rId8"/>
    <p:sldId id="262" r:id="rId9"/>
    <p:sldId id="263" r:id="rId10"/>
    <p:sldId id="264" r:id="rId11"/>
    <p:sldId id="267" r:id="rId12"/>
    <p:sldId id="268"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2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A806CE-72AA-47AB-BEA2-58EA9AA3848E}" type="datetimeFigureOut">
              <a:rPr lang="en-US" smtClean="0"/>
              <a:pPr/>
              <a:t>5/2/2022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B15B8A-6959-42EE-A8DD-3BCF13DCA5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B15B8A-6959-42EE-A8DD-3BCF13DCA59D}"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0DCDB21-C27B-406A-9561-7A69B3DCE13E}" type="datetimeFigureOut">
              <a:rPr lang="en-US" smtClean="0"/>
              <a:pPr/>
              <a:t>5/2/2022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D5189A7-F829-40FA-AEBC-7E21B67E242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DCDB21-C27B-406A-9561-7A69B3DCE13E}" type="datetimeFigureOut">
              <a:rPr lang="en-US" smtClean="0"/>
              <a:pPr/>
              <a:t>5/2/2022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D5189A7-F829-40FA-AEBC-7E21B67E24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DCDB21-C27B-406A-9561-7A69B3DCE13E}" type="datetimeFigureOut">
              <a:rPr lang="en-US" smtClean="0"/>
              <a:pPr/>
              <a:t>5/2/2022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D5189A7-F829-40FA-AEBC-7E21B67E24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DCDB21-C27B-406A-9561-7A69B3DCE13E}" type="datetimeFigureOut">
              <a:rPr lang="en-US" smtClean="0"/>
              <a:pPr/>
              <a:t>5/2/2022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D5189A7-F829-40FA-AEBC-7E21B67E24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0DCDB21-C27B-406A-9561-7A69B3DCE13E}" type="datetimeFigureOut">
              <a:rPr lang="en-US" smtClean="0"/>
              <a:pPr/>
              <a:t>5/2/2022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D5189A7-F829-40FA-AEBC-7E21B67E242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DCDB21-C27B-406A-9561-7A69B3DCE13E}" type="datetimeFigureOut">
              <a:rPr lang="en-US" smtClean="0"/>
              <a:pPr/>
              <a:t>5/2/2022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D5189A7-F829-40FA-AEBC-7E21B67E24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0DCDB21-C27B-406A-9561-7A69B3DCE13E}" type="datetimeFigureOut">
              <a:rPr lang="en-US" smtClean="0"/>
              <a:pPr/>
              <a:t>5/2/2022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D5189A7-F829-40FA-AEBC-7E21B67E24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0DCDB21-C27B-406A-9561-7A69B3DCE13E}" type="datetimeFigureOut">
              <a:rPr lang="en-US" smtClean="0"/>
              <a:pPr/>
              <a:t>5/2/2022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D5189A7-F829-40FA-AEBC-7E21B67E24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0DCDB21-C27B-406A-9561-7A69B3DCE13E}" type="datetimeFigureOut">
              <a:rPr lang="en-US" smtClean="0"/>
              <a:pPr/>
              <a:t>5/2/2022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D5189A7-F829-40FA-AEBC-7E21B67E242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DCDB21-C27B-406A-9561-7A69B3DCE13E}" type="datetimeFigureOut">
              <a:rPr lang="en-US" smtClean="0"/>
              <a:pPr/>
              <a:t>5/2/2022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D5189A7-F829-40FA-AEBC-7E21B67E24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0DCDB21-C27B-406A-9561-7A69B3DCE13E}" type="datetimeFigureOut">
              <a:rPr lang="en-US" smtClean="0"/>
              <a:pPr/>
              <a:t>5/2/2022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D5189A7-F829-40FA-AEBC-7E21B67E242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0DCDB21-C27B-406A-9561-7A69B3DCE13E}" type="datetimeFigureOut">
              <a:rPr lang="en-US" smtClean="0"/>
              <a:pPr/>
              <a:t>5/2/2022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D5189A7-F829-40FA-AEBC-7E21B67E242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olytechnichub.com/application-of-le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098280" cy="2286000"/>
          </a:xfrm>
        </p:spPr>
        <p:txBody>
          <a:bodyPr>
            <a:normAutofit/>
          </a:bodyPr>
          <a:lstStyle/>
          <a:p>
            <a:pPr algn="ctr"/>
            <a:r>
              <a:rPr lang="en-US" sz="4400" b="1" dirty="0" smtClean="0">
                <a:latin typeface="Times New Roman" pitchFamily="18" charset="0"/>
                <a:cs typeface="Times New Roman" pitchFamily="18" charset="0"/>
              </a:rPr>
              <a:t>SPI</a:t>
            </a:r>
            <a:br>
              <a:rPr lang="en-US" sz="44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(Serial peripheral interface)Protocol</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143000" y="2133600"/>
            <a:ext cx="7790688" cy="4114800"/>
          </a:xfrm>
        </p:spPr>
        <p:txBody>
          <a:bodyPr>
            <a:normAutofit fontScale="925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Presented By</a:t>
            </a:r>
          </a:p>
          <a:p>
            <a:pPr>
              <a:buNone/>
            </a:pPr>
            <a:r>
              <a:rPr lang="en-US" sz="2700" dirty="0" smtClean="0"/>
              <a:t>                                                               </a:t>
            </a:r>
            <a:r>
              <a:rPr lang="en-US" sz="2700" dirty="0" err="1" smtClean="0"/>
              <a:t>Abhishek</a:t>
            </a:r>
            <a:r>
              <a:rPr lang="en-US" sz="2700" dirty="0" smtClean="0"/>
              <a:t> </a:t>
            </a:r>
          </a:p>
          <a:p>
            <a:pPr>
              <a:buNone/>
            </a:pPr>
            <a:r>
              <a:rPr lang="en-US" sz="2700" dirty="0" smtClean="0"/>
              <a:t>                                                                Mahesh</a:t>
            </a:r>
            <a:endParaRPr lang="en-US"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7498080" cy="1143000"/>
          </a:xfrm>
        </p:spPr>
        <p:txBody>
          <a:bodyPr>
            <a:normAutofit fontScale="90000"/>
          </a:bodyPr>
          <a:lstStyle/>
          <a:p>
            <a:r>
              <a:rPr lang="en-US" sz="4000" dirty="0" smtClean="0">
                <a:latin typeface="Times New Roman" pitchFamily="18" charset="0"/>
                <a:cs typeface="Times New Roman" pitchFamily="18" charset="0"/>
              </a:rPr>
              <a:t>Daisy-Chain Method </a:t>
            </a:r>
            <a:br>
              <a:rPr lang="en-US" sz="40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371600" y="2057400"/>
            <a:ext cx="7391400" cy="3886200"/>
          </a:xfrm>
        </p:spPr>
        <p:txBody>
          <a:bodyPr>
            <a:normAutofit lnSpcReduction="10000"/>
          </a:bodyPr>
          <a:lstStyle/>
          <a:p>
            <a:pPr algn="just">
              <a:buNone/>
            </a:pPr>
            <a:r>
              <a:rPr lang="en-US" sz="2800" dirty="0" smtClean="0">
                <a:latin typeface="Times New Roman" pitchFamily="18" charset="0"/>
                <a:cs typeface="Times New Roman" pitchFamily="18" charset="0"/>
              </a:rPr>
              <a:t> In daisy-chain mode, the sub nodes are configured such that the chip select signal for all sub nodes is tied together and data propagates from one sub node to the next. In this configuration, all sub nodes receive the same SPI clock at the same time. The data from the main is directly connected to the first sub node and that sub node provides data to the next sub node and so on.</a:t>
            </a: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Advantages:</a:t>
            </a:r>
            <a:br>
              <a:rPr lang="en-US" sz="4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435608" y="1447800"/>
            <a:ext cx="7479792" cy="4724400"/>
          </a:xfrm>
        </p:spPr>
        <p:txBody>
          <a:bodyPr>
            <a:normAutofit/>
          </a:bodyPr>
          <a:lstStyle/>
          <a:p>
            <a:r>
              <a:rPr lang="en-US" sz="2800" dirty="0" smtClean="0">
                <a:latin typeface="Times New Roman" pitchFamily="18" charset="0"/>
                <a:cs typeface="Times New Roman" pitchFamily="18" charset="0"/>
              </a:rPr>
              <a:t>Support full-duplex communication, which means data can be transmitted and received at the same time.</a:t>
            </a:r>
          </a:p>
          <a:p>
            <a:r>
              <a:rPr lang="en-US" sz="2800" dirty="0" smtClean="0">
                <a:latin typeface="Times New Roman" pitchFamily="18" charset="0"/>
                <a:cs typeface="Times New Roman" pitchFamily="18" charset="0"/>
              </a:rPr>
              <a:t>Better signal integrity, supporting high-speed applications.</a:t>
            </a:r>
          </a:p>
          <a:p>
            <a:r>
              <a:rPr lang="en-US" sz="2800" dirty="0" smtClean="0">
                <a:latin typeface="Times New Roman" pitchFamily="18" charset="0"/>
                <a:cs typeface="Times New Roman" pitchFamily="18" charset="0"/>
              </a:rPr>
              <a:t>The hardware connection is simple, only four signal lines are needed (some applications can be reduced to three).</a:t>
            </a:r>
          </a:p>
          <a:p>
            <a:r>
              <a:rPr lang="en-US" sz="2800" dirty="0" smtClean="0">
                <a:latin typeface="Times New Roman" pitchFamily="18" charset="0"/>
                <a:cs typeface="Times New Roman" pitchFamily="18" charset="0"/>
              </a:rPr>
              <a:t>No transceiver required.</a:t>
            </a:r>
          </a:p>
          <a:p>
            <a:r>
              <a:rPr lang="en-US" sz="2800" dirty="0" smtClean="0">
                <a:latin typeface="Times New Roman" pitchFamily="18" charset="0"/>
                <a:cs typeface="Times New Roman" pitchFamily="18" charset="0"/>
              </a:rPr>
              <a:t>The slave device does not need to address</a:t>
            </a:r>
          </a:p>
          <a:p>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8080" cy="1143000"/>
          </a:xfrm>
        </p:spPr>
        <p:txBody>
          <a:bodyPr>
            <a:normAutofit fontScale="90000"/>
          </a:bodyPr>
          <a:lstStyle/>
          <a:p>
            <a:r>
              <a:rPr lang="en-US" sz="4400" dirty="0" smtClean="0">
                <a:latin typeface="Times New Roman" pitchFamily="18" charset="0"/>
                <a:cs typeface="Times New Roman" pitchFamily="18" charset="0"/>
              </a:rPr>
              <a:t>Applications</a:t>
            </a:r>
            <a:br>
              <a:rPr lang="en-US" sz="4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143000" y="2362200"/>
            <a:ext cx="7498080" cy="2286000"/>
          </a:xfrm>
        </p:spPr>
        <p:txBody>
          <a:bodyPr>
            <a:normAutofit/>
          </a:bodyPr>
          <a:lstStyle/>
          <a:p>
            <a:pPr fontAlgn="base"/>
            <a:r>
              <a:rPr lang="en-US" sz="2800" dirty="0" smtClean="0">
                <a:latin typeface="Times New Roman" pitchFamily="18" charset="0"/>
                <a:cs typeface="Times New Roman" pitchFamily="18" charset="0"/>
              </a:rPr>
              <a:t>It is used in real time clocks.</a:t>
            </a:r>
          </a:p>
          <a:p>
            <a:pPr fontAlgn="base"/>
            <a:r>
              <a:rPr lang="en-US" sz="2800" dirty="0" smtClean="0">
                <a:latin typeface="Times New Roman" pitchFamily="18" charset="0"/>
                <a:cs typeface="Times New Roman" pitchFamily="18" charset="0"/>
              </a:rPr>
              <a:t>It is used in LCD and </a:t>
            </a:r>
            <a:r>
              <a:rPr lang="en-US" sz="2800" dirty="0" smtClean="0">
                <a:latin typeface="Times New Roman" pitchFamily="18" charset="0"/>
                <a:cs typeface="Times New Roman" pitchFamily="18" charset="0"/>
                <a:hlinkClick r:id="rId2"/>
              </a:rPr>
              <a:t>LED</a:t>
            </a:r>
            <a:r>
              <a:rPr lang="en-US" sz="2800" dirty="0" smtClean="0">
                <a:latin typeface="Times New Roman" pitchFamily="18" charset="0"/>
                <a:cs typeface="Times New Roman" pitchFamily="18" charset="0"/>
              </a:rPr>
              <a:t>.</a:t>
            </a:r>
          </a:p>
          <a:p>
            <a:pPr fontAlgn="base"/>
            <a:r>
              <a:rPr lang="en-US" sz="2800" dirty="0" smtClean="0">
                <a:latin typeface="Times New Roman" pitchFamily="18" charset="0"/>
                <a:cs typeface="Times New Roman" pitchFamily="18" charset="0"/>
              </a:rPr>
              <a:t>It is also used in video games.</a:t>
            </a:r>
          </a:p>
          <a:p>
            <a:endParaRPr lang="en-US"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7498080" cy="5943600"/>
          </a:xfrm>
        </p:spPr>
        <p:txBody>
          <a:bodyPr>
            <a:normAutofit/>
          </a:bodyPr>
          <a:lstStyle/>
          <a:p>
            <a:pPr algn="ctr">
              <a:buNone/>
            </a:pPr>
            <a:endParaRPr lang="en-US" sz="5500" dirty="0" smtClean="0">
              <a:latin typeface="Times New Roman" pitchFamily="18" charset="0"/>
              <a:cs typeface="Times New Roman" pitchFamily="18" charset="0"/>
            </a:endParaRPr>
          </a:p>
          <a:p>
            <a:pPr algn="ctr">
              <a:buNone/>
            </a:pPr>
            <a:endParaRPr lang="en-US" sz="5500" dirty="0" smtClean="0">
              <a:latin typeface="Times New Roman" pitchFamily="18" charset="0"/>
              <a:cs typeface="Times New Roman" pitchFamily="18" charset="0"/>
            </a:endParaRPr>
          </a:p>
          <a:p>
            <a:pPr algn="ctr">
              <a:buNone/>
            </a:pPr>
            <a:r>
              <a:rPr lang="en-US" sz="5500" dirty="0" smtClean="0">
                <a:latin typeface="Times New Roman" pitchFamily="18" charset="0"/>
                <a:cs typeface="Times New Roman" pitchFamily="18" charset="0"/>
              </a:rPr>
              <a:t>THANK YOU</a:t>
            </a:r>
            <a:endParaRPr lang="en-US" sz="5500" dirty="0">
              <a:latin typeface="Times New Roman" pitchFamily="18" charset="0"/>
              <a:cs typeface="Times New Roman" pitchFamily="18" charset="0"/>
            </a:endParaRPr>
          </a:p>
        </p:txBody>
      </p:sp>
      <p:sp>
        <p:nvSpPr>
          <p:cNvPr id="5" name="Smiley Face 4"/>
          <p:cNvSpPr/>
          <p:nvPr/>
        </p:nvSpPr>
        <p:spPr>
          <a:xfrm>
            <a:off x="7086600" y="2514600"/>
            <a:ext cx="609600" cy="609600"/>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447800"/>
            <a:ext cx="6934200" cy="4572000"/>
          </a:xfrm>
        </p:spPr>
        <p:txBody>
          <a:bodyPr/>
          <a:lstStyle/>
          <a:p>
            <a:pPr algn="l">
              <a:buFont typeface="Wingdings" pitchFamily="2" charset="2"/>
              <a:buChar char="Ø"/>
            </a:pPr>
            <a:r>
              <a:rPr lang="en-US" sz="2800" dirty="0" smtClean="0">
                <a:latin typeface="Times New Roman" pitchFamily="18" charset="0"/>
                <a:cs typeface="Times New Roman" pitchFamily="18" charset="0"/>
              </a:rPr>
              <a:t>Introduction to SPI</a:t>
            </a:r>
          </a:p>
          <a:p>
            <a:pPr algn="l">
              <a:buFont typeface="Wingdings" pitchFamily="2" charset="2"/>
              <a:buChar char="Ø"/>
            </a:pPr>
            <a:r>
              <a:rPr lang="en-US" sz="2800" dirty="0" smtClean="0">
                <a:latin typeface="Times New Roman" pitchFamily="18" charset="0"/>
                <a:cs typeface="Times New Roman" pitchFamily="18" charset="0"/>
              </a:rPr>
              <a:t>Features Of SPI</a:t>
            </a:r>
          </a:p>
          <a:p>
            <a:pPr>
              <a:buFont typeface="Wingdings" pitchFamily="2" charset="2"/>
              <a:buChar char="Ø"/>
            </a:pPr>
            <a:r>
              <a:rPr lang="en-US" sz="2800" dirty="0" smtClean="0">
                <a:latin typeface="Times New Roman" pitchFamily="18" charset="0"/>
                <a:cs typeface="Times New Roman" pitchFamily="18" charset="0"/>
              </a:rPr>
              <a:t>Block Diagram</a:t>
            </a:r>
          </a:p>
          <a:p>
            <a:pPr>
              <a:buFont typeface="Wingdings" pitchFamily="2" charset="2"/>
              <a:buChar char="Ø"/>
            </a:pPr>
            <a:r>
              <a:rPr lang="en-US" sz="2800" dirty="0" smtClean="0">
                <a:latin typeface="Times New Roman" pitchFamily="18" charset="0"/>
                <a:cs typeface="Times New Roman" pitchFamily="18" charset="0"/>
              </a:rPr>
              <a:t>Types Of SPI</a:t>
            </a:r>
          </a:p>
          <a:p>
            <a:pPr algn="l">
              <a:buFont typeface="Wingdings" pitchFamily="2" charset="2"/>
              <a:buChar char="Ø"/>
            </a:pPr>
            <a:r>
              <a:rPr lang="en-US" sz="2800" dirty="0" smtClean="0">
                <a:latin typeface="Times New Roman" pitchFamily="18" charset="0"/>
                <a:cs typeface="Times New Roman" pitchFamily="18" charset="0"/>
              </a:rPr>
              <a:t>Working Of SPI</a:t>
            </a:r>
          </a:p>
          <a:p>
            <a:pPr algn="l">
              <a:buFont typeface="Wingdings" pitchFamily="2" charset="2"/>
              <a:buChar char="Ø"/>
            </a:pPr>
            <a:r>
              <a:rPr lang="en-US" sz="2800" dirty="0">
                <a:latin typeface="Times New Roman" pitchFamily="18" charset="0"/>
                <a:cs typeface="Times New Roman" pitchFamily="18" charset="0"/>
              </a:rPr>
              <a:t>Data </a:t>
            </a:r>
            <a:r>
              <a:rPr lang="en-US" sz="2800" dirty="0" smtClean="0">
                <a:latin typeface="Times New Roman" pitchFamily="18" charset="0"/>
                <a:cs typeface="Times New Roman" pitchFamily="18" charset="0"/>
              </a:rPr>
              <a:t>Transmission</a:t>
            </a:r>
          </a:p>
          <a:p>
            <a:pPr algn="l">
              <a:buFont typeface="Wingdings" pitchFamily="2" charset="2"/>
              <a:buChar char="Ø"/>
            </a:pPr>
            <a:r>
              <a:rPr lang="en-US" sz="2800" dirty="0" smtClean="0">
                <a:latin typeface="Times New Roman" pitchFamily="18" charset="0"/>
                <a:cs typeface="Times New Roman" pitchFamily="18" charset="0"/>
              </a:rPr>
              <a:t>Advantages</a:t>
            </a:r>
          </a:p>
          <a:p>
            <a:pPr algn="l">
              <a:buFont typeface="Wingdings" pitchFamily="2" charset="2"/>
              <a:buChar char="Ø"/>
            </a:pPr>
            <a:r>
              <a:rPr lang="en-US" sz="2800" dirty="0" smtClean="0">
                <a:latin typeface="Times New Roman" pitchFamily="18" charset="0"/>
                <a:cs typeface="Times New Roman" pitchFamily="18" charset="0"/>
              </a:rPr>
              <a:t>Applications</a:t>
            </a:r>
          </a:p>
          <a:p>
            <a:pPr algn="l">
              <a:buFont typeface="Wingdings" pitchFamily="2" charset="2"/>
              <a:buChar char="Ø"/>
            </a:pPr>
            <a:endParaRPr lang="en-US" sz="2800" dirty="0" smtClean="0">
              <a:latin typeface="Times New Roman" pitchFamily="18" charset="0"/>
              <a:cs typeface="Times New Roman" pitchFamily="18" charset="0"/>
            </a:endParaRPr>
          </a:p>
          <a:p>
            <a:pPr algn="l">
              <a:buFont typeface="Wingdings" pitchFamily="2" charset="2"/>
              <a:buChar char="Ø"/>
            </a:pPr>
            <a:endParaRPr lang="en-US" sz="2800" dirty="0">
              <a:latin typeface="Times New Roman" pitchFamily="18" charset="0"/>
              <a:cs typeface="Times New Roman" pitchFamily="18" charset="0"/>
            </a:endParaRPr>
          </a:p>
          <a:p>
            <a:pPr algn="l">
              <a:buFont typeface="Wingdings" pitchFamily="2" charset="2"/>
              <a:buChar char="Ø"/>
            </a:pPr>
            <a:endParaRPr lang="en-US" sz="2600" dirty="0" smtClean="0">
              <a:latin typeface="Times New Roman" pitchFamily="18" charset="0"/>
              <a:cs typeface="Times New Roman" pitchFamily="18" charset="0"/>
            </a:endParaRPr>
          </a:p>
          <a:p>
            <a:pPr algn="l">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Introduction to SPI</a:t>
            </a:r>
            <a:br>
              <a:rPr lang="en-US" b="1" dirty="0" smtClean="0"/>
            </a:br>
            <a:endParaRPr lang="en-US" dirty="0"/>
          </a:p>
        </p:txBody>
      </p:sp>
      <p:sp>
        <p:nvSpPr>
          <p:cNvPr id="3" name="Content Placeholder 2"/>
          <p:cNvSpPr>
            <a:spLocks noGrp="1"/>
          </p:cNvSpPr>
          <p:nvPr>
            <p:ph idx="1"/>
          </p:nvPr>
        </p:nvSpPr>
        <p:spPr>
          <a:xfrm>
            <a:off x="914400" y="1295401"/>
            <a:ext cx="7848600" cy="4419599"/>
          </a:xfrm>
        </p:spPr>
        <p:txBody>
          <a:bodyPr>
            <a:normAutofit fontScale="92500" lnSpcReduction="10000"/>
          </a:bodyPr>
          <a:lstStyle/>
          <a:p>
            <a:pPr algn="just">
              <a:buNone/>
            </a:pPr>
            <a:r>
              <a:rPr lang="en-US" sz="2800" dirty="0">
                <a:latin typeface="Times New Roman" pitchFamily="18" charset="0"/>
                <a:cs typeface="Times New Roman" pitchFamily="18" charset="0"/>
              </a:rPr>
              <a:t>Serial peripheral interface (SPI) is one of the most </a:t>
            </a:r>
            <a:r>
              <a:rPr lang="en-US" sz="2800" dirty="0" smtClean="0">
                <a:latin typeface="Times New Roman" pitchFamily="18" charset="0"/>
                <a:cs typeface="Times New Roman" pitchFamily="18" charset="0"/>
              </a:rPr>
              <a:t>widely    used </a:t>
            </a:r>
            <a:r>
              <a:rPr lang="en-US" sz="2800" dirty="0">
                <a:latin typeface="Times New Roman" pitchFamily="18" charset="0"/>
                <a:cs typeface="Times New Roman" pitchFamily="18" charset="0"/>
              </a:rPr>
              <a:t>interfaces between microcontroller and peripheral ICs such as sensors, ADCs, DACs, </a:t>
            </a:r>
            <a:r>
              <a:rPr lang="en-US" sz="2800" dirty="0" smtClean="0">
                <a:latin typeface="Times New Roman" pitchFamily="18" charset="0"/>
                <a:cs typeface="Times New Roman" pitchFamily="18" charset="0"/>
              </a:rPr>
              <a:t>SRAM</a:t>
            </a:r>
            <a:r>
              <a:rPr lang="en-US" sz="2800" dirty="0">
                <a:latin typeface="Times New Roman" pitchFamily="18" charset="0"/>
                <a:cs typeface="Times New Roman" pitchFamily="18" charset="0"/>
              </a:rPr>
              <a:t>, and others</a:t>
            </a:r>
            <a:r>
              <a:rPr lang="en-US" dirty="0" smtClean="0">
                <a:latin typeface="Times New Roman" pitchFamily="18" charset="0"/>
                <a:cs typeface="Times New Roman" pitchFamily="18" charset="0"/>
              </a:rPr>
              <a:t>.</a:t>
            </a:r>
          </a:p>
          <a:p>
            <a:pPr algn="just">
              <a:buNone/>
            </a:pPr>
            <a:endParaRPr lang="en-US" dirty="0">
              <a:latin typeface="Times New Roman" pitchFamily="18" charset="0"/>
              <a:cs typeface="Times New Roman" pitchFamily="18" charset="0"/>
            </a:endParaRPr>
          </a:p>
          <a:p>
            <a:pPr>
              <a:buFont typeface="Wingdings" pitchFamily="2" charset="2"/>
              <a:buChar char="v"/>
            </a:pPr>
            <a:r>
              <a:rPr lang="en-US" sz="2800" dirty="0" smtClean="0">
                <a:latin typeface="Times New Roman" pitchFamily="18" charset="0"/>
                <a:cs typeface="Times New Roman" pitchFamily="18" charset="0"/>
              </a:rPr>
              <a:t>wire </a:t>
            </a:r>
            <a:r>
              <a:rPr lang="en-US" sz="2800" dirty="0">
                <a:latin typeface="Times New Roman" pitchFamily="18" charset="0"/>
                <a:cs typeface="Times New Roman" pitchFamily="18" charset="0"/>
              </a:rPr>
              <a:t>SPI devices have four signals:</a:t>
            </a:r>
          </a:p>
          <a:p>
            <a:pPr>
              <a:buFont typeface="Wingdings" pitchFamily="2" charset="2"/>
              <a:buChar char="v"/>
            </a:pPr>
            <a:r>
              <a:rPr lang="en-US" sz="2800" dirty="0">
                <a:latin typeface="Times New Roman" pitchFamily="18" charset="0"/>
                <a:cs typeface="Times New Roman" pitchFamily="18" charset="0"/>
              </a:rPr>
              <a:t>Clock (SPI CLK, SCLK)</a:t>
            </a:r>
          </a:p>
          <a:p>
            <a:pPr>
              <a:buFont typeface="Wingdings" pitchFamily="2" charset="2"/>
              <a:buChar char="v"/>
            </a:pPr>
            <a:r>
              <a:rPr lang="en-US" sz="2800" dirty="0">
                <a:latin typeface="Times New Roman" pitchFamily="18" charset="0"/>
                <a:cs typeface="Times New Roman" pitchFamily="18" charset="0"/>
              </a:rPr>
              <a:t>Chip select (CS)</a:t>
            </a:r>
          </a:p>
          <a:p>
            <a:pPr>
              <a:buFont typeface="Wingdings" pitchFamily="2" charset="2"/>
              <a:buChar char="v"/>
            </a:pPr>
            <a:r>
              <a:rPr lang="en-US" sz="2800" dirty="0" smtClean="0">
                <a:latin typeface="Times New Roman" pitchFamily="18" charset="0"/>
                <a:cs typeface="Times New Roman" pitchFamily="18" charset="0"/>
              </a:rPr>
              <a:t>Master out slave in(MOSI</a:t>
            </a:r>
            <a:r>
              <a:rPr lang="en-US" sz="2800" dirty="0">
                <a:latin typeface="Times New Roman" pitchFamily="18" charset="0"/>
                <a:cs typeface="Times New Roman" pitchFamily="18" charset="0"/>
              </a:rPr>
              <a:t>)</a:t>
            </a:r>
          </a:p>
          <a:p>
            <a:pPr>
              <a:buFont typeface="Wingdings" pitchFamily="2" charset="2"/>
              <a:buChar char="v"/>
            </a:pPr>
            <a:r>
              <a:rPr lang="en-US" sz="2800" dirty="0" smtClean="0">
                <a:latin typeface="Times New Roman" pitchFamily="18" charset="0"/>
                <a:cs typeface="Times New Roman" pitchFamily="18" charset="0"/>
              </a:rPr>
              <a:t>Master in slave out(MISO</a:t>
            </a:r>
            <a:r>
              <a:rPr lang="en-US" sz="3000" dirty="0">
                <a:latin typeface="Times New Roman" pitchFamily="18" charset="0"/>
                <a:cs typeface="Times New Roman" pitchFamily="18" charset="0"/>
              </a:rPr>
              <a:t>)</a:t>
            </a:r>
          </a:p>
          <a:p>
            <a:pPr algn="just">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atin typeface="Times New Roman" pitchFamily="18" charset="0"/>
                <a:cs typeface="Times New Roman" pitchFamily="18" charset="0"/>
              </a:rPr>
              <a:t>Features Of SPI</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14400" y="1600201"/>
            <a:ext cx="7696200" cy="4114800"/>
          </a:xfrm>
        </p:spPr>
        <p:txBody>
          <a:bodyPr>
            <a:normAutofit/>
          </a:bodyPr>
          <a:lstStyle/>
          <a:p>
            <a:r>
              <a:rPr lang="en-US" sz="2800" dirty="0" smtClean="0">
                <a:latin typeface="Times New Roman" pitchFamily="18" charset="0"/>
                <a:cs typeface="Times New Roman" pitchFamily="18" charset="0"/>
              </a:rPr>
              <a:t>SPI </a:t>
            </a:r>
            <a:r>
              <a:rPr lang="en-US" sz="2800" dirty="0">
                <a:latin typeface="Times New Roman" pitchFamily="18" charset="0"/>
                <a:cs typeface="Times New Roman" pitchFamily="18" charset="0"/>
              </a:rPr>
              <a:t>is a </a:t>
            </a:r>
            <a:r>
              <a:rPr lang="en-US" sz="2800" dirty="0" smtClean="0">
                <a:latin typeface="Times New Roman" pitchFamily="18" charset="0"/>
                <a:cs typeface="Times New Roman" pitchFamily="18" charset="0"/>
              </a:rPr>
              <a:t>synchronous</a:t>
            </a:r>
          </a:p>
          <a:p>
            <a:r>
              <a:rPr lang="en-US" sz="2800" dirty="0" smtClean="0">
                <a:latin typeface="Times New Roman" pitchFamily="18" charset="0"/>
                <a:cs typeface="Times New Roman" pitchFamily="18" charset="0"/>
              </a:rPr>
              <a:t>Full duplex</a:t>
            </a:r>
          </a:p>
          <a:p>
            <a:r>
              <a:rPr lang="en-US" sz="2800" dirty="0" smtClean="0">
                <a:latin typeface="Times New Roman" pitchFamily="18" charset="0"/>
                <a:cs typeface="Times New Roman" pitchFamily="18" charset="0"/>
              </a:rPr>
              <a:t>Multi slave communication</a:t>
            </a:r>
          </a:p>
          <a:p>
            <a:r>
              <a:rPr lang="en-US" sz="2800" dirty="0" smtClean="0">
                <a:latin typeface="Times New Roman" pitchFamily="18" charset="0"/>
                <a:cs typeface="Times New Roman" pitchFamily="18" charset="0"/>
              </a:rPr>
              <a:t>Speed is up to 10m/bits</a:t>
            </a:r>
          </a:p>
          <a:p>
            <a:r>
              <a:rPr lang="en-US" sz="2800" dirty="0" smtClean="0">
                <a:latin typeface="Times New Roman" pitchFamily="18" charset="0"/>
                <a:cs typeface="Times New Roman" pitchFamily="18" charset="0"/>
              </a:rPr>
              <a:t>Data transmission from both side  LSB to MSB and MSB to LSB</a:t>
            </a:r>
            <a:endParaRPr lang="en-US" sz="2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4419600" cy="1162050"/>
          </a:xfrm>
        </p:spPr>
        <p:txBody>
          <a:bodyPr>
            <a:normAutofit/>
          </a:bodyPr>
          <a:lstStyle/>
          <a:p>
            <a:r>
              <a:rPr lang="en-US" sz="3200" dirty="0" smtClean="0">
                <a:latin typeface="Times New Roman" pitchFamily="18" charset="0"/>
                <a:cs typeface="Times New Roman" pitchFamily="18" charset="0"/>
              </a:rPr>
              <a:t>Block Diagram</a:t>
            </a:r>
            <a:br>
              <a:rPr lang="en-US" sz="3200" dirty="0" smtClean="0">
                <a:latin typeface="Times New Roman" pitchFamily="18" charset="0"/>
                <a:cs typeface="Times New Roman" pitchFamily="18" charset="0"/>
              </a:rPr>
            </a:br>
            <a:endParaRPr lang="en-US" sz="3200" dirty="0"/>
          </a:p>
        </p:txBody>
      </p:sp>
      <p:sp>
        <p:nvSpPr>
          <p:cNvPr id="3" name="Text Placeholder 2"/>
          <p:cNvSpPr>
            <a:spLocks noGrp="1"/>
          </p:cNvSpPr>
          <p:nvPr>
            <p:ph type="body" idx="2"/>
          </p:nvPr>
        </p:nvSpPr>
        <p:spPr>
          <a:xfrm>
            <a:off x="533400" y="1406964"/>
            <a:ext cx="7924800" cy="2555436"/>
          </a:xfrm>
        </p:spPr>
        <p:txBody>
          <a:bodyPr>
            <a:noAutofit/>
          </a:bodyPr>
          <a:lstStyle/>
          <a:p>
            <a:r>
              <a:rPr lang="en-US" sz="2400" dirty="0" smtClean="0">
                <a:latin typeface="Times New Roman" pitchFamily="18" charset="0"/>
                <a:cs typeface="Times New Roman" pitchFamily="18" charset="0"/>
              </a:rPr>
              <a:t>The device that generates the clock signal is called the main. Data transmitted between the main and the sub node is synchronized to the clock generated by the main. SPI devices support much higher clock frequencies compared to I</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C interfaces. Users should consult the product data sheet for the clock frequency specification of the SPI interface.</a:t>
            </a:r>
            <a:endParaRPr lang="en-US" sz="2400" dirty="0">
              <a:latin typeface="Times New Roman" pitchFamily="18" charset="0"/>
              <a:cs typeface="Times New Roman" pitchFamily="18" charset="0"/>
            </a:endParaRPr>
          </a:p>
        </p:txBody>
      </p:sp>
      <p:pic>
        <p:nvPicPr>
          <p:cNvPr id="5" name="Content Placeholder 4" descr="spi.png"/>
          <p:cNvPicPr>
            <a:picLocks noGrp="1" noChangeAspect="1"/>
          </p:cNvPicPr>
          <p:nvPr>
            <p:ph sz="half" idx="1"/>
          </p:nvPr>
        </p:nvPicPr>
        <p:blipFill>
          <a:blip r:embed="rId2"/>
          <a:stretch>
            <a:fillRect/>
          </a:stretch>
        </p:blipFill>
        <p:spPr>
          <a:xfrm>
            <a:off x="1371600" y="4191000"/>
            <a:ext cx="4572000" cy="20574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Data Transmission</a:t>
            </a:r>
            <a:br>
              <a:rPr lang="en-US" sz="4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295400" y="1447800"/>
            <a:ext cx="7162800" cy="4876800"/>
          </a:xfrm>
        </p:spPr>
        <p:txBody>
          <a:bodyPr>
            <a:noAutofit/>
          </a:bodyPr>
          <a:lstStyle/>
          <a:p>
            <a:pPr>
              <a:buNone/>
            </a:pPr>
            <a:r>
              <a:rPr lang="en-US" sz="2600" dirty="0" smtClean="0">
                <a:latin typeface="Times New Roman" pitchFamily="18" charset="0"/>
                <a:cs typeface="Times New Roman" pitchFamily="18" charset="0"/>
              </a:rPr>
              <a:t>   To </a:t>
            </a:r>
            <a:r>
              <a:rPr lang="en-US" sz="2600" dirty="0" smtClean="0">
                <a:latin typeface="Times New Roman" pitchFamily="18" charset="0"/>
                <a:cs typeface="Times New Roman" pitchFamily="18" charset="0"/>
              </a:rPr>
              <a:t>begin SPI communication, the main must send the clock signal and select the sub node by enabling the CS signal. Usually chip select is an active low signal; hence, the main must send a logic 0 on this signal to select the sub node. SPI is a full-duplex interface; both main and sub node can send data at the same time via the MOSI and MISO lines respectively. During SPI communication, the data is simultaneously transmitted (shifted out serially onto the MOSI/SDO bus) and received (the data on the bus (MISO/SDI) is sampled or read in)</a:t>
            </a:r>
            <a:endParaRPr lang="en-US" sz="2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Types Of SPI</a:t>
            </a:r>
            <a:br>
              <a:rPr lang="en-US" sz="4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524000" y="1447800"/>
            <a:ext cx="7162800" cy="1066800"/>
          </a:xfrm>
        </p:spPr>
        <p:txBody>
          <a:bodyPr/>
          <a:lstStyle/>
          <a:p>
            <a:pPr marL="596646" indent="-514350">
              <a:buFont typeface="+mj-lt"/>
              <a:buAutoNum type="arabicPeriod"/>
            </a:pP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Regular SPI Mode</a:t>
            </a:r>
          </a:p>
          <a:p>
            <a:pPr marL="596646" indent="-514350">
              <a:buNone/>
            </a:pPr>
            <a:endParaRPr lang="en-US" sz="2800" dirty="0" smtClean="0">
              <a:latin typeface="Times New Roman" pitchFamily="18" charset="0"/>
              <a:cs typeface="Times New Roman" pitchFamily="18" charset="0"/>
            </a:endParaRPr>
          </a:p>
          <a:p>
            <a:pPr marL="596646" indent="-514350">
              <a:buNone/>
            </a:pPr>
            <a:endParaRPr lang="en-US" sz="2800" dirty="0" smtClean="0">
              <a:latin typeface="Times New Roman" pitchFamily="18" charset="0"/>
              <a:cs typeface="Times New Roman" pitchFamily="18" charset="0"/>
            </a:endParaRPr>
          </a:p>
          <a:p>
            <a:pPr marL="596646" indent="-514350">
              <a:buNone/>
            </a:pPr>
            <a:endParaRPr lang="en-US" sz="2800" dirty="0" smtClean="0">
              <a:latin typeface="Times New Roman" pitchFamily="18" charset="0"/>
              <a:cs typeface="Times New Roman" pitchFamily="18" charset="0"/>
            </a:endParaRPr>
          </a:p>
          <a:p>
            <a:pPr>
              <a:buFont typeface="Wingdings" pitchFamily="2" charset="2"/>
              <a:buChar char="§"/>
            </a:pPr>
            <a:endParaRPr lang="en-US" dirty="0"/>
          </a:p>
        </p:txBody>
      </p:sp>
      <p:pic>
        <p:nvPicPr>
          <p:cNvPr id="4" name="Picture 3" descr="spi1.png"/>
          <p:cNvPicPr>
            <a:picLocks noChangeAspect="1"/>
          </p:cNvPicPr>
          <p:nvPr/>
        </p:nvPicPr>
        <p:blipFill>
          <a:blip r:embed="rId2"/>
          <a:stretch>
            <a:fillRect/>
          </a:stretch>
        </p:blipFill>
        <p:spPr>
          <a:xfrm>
            <a:off x="1066800" y="2743200"/>
            <a:ext cx="7345363" cy="3733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itchFamily="18" charset="0"/>
                <a:cs typeface="Times New Roman" pitchFamily="18" charset="0"/>
              </a:rPr>
              <a:t>Regular SPI Mode</a:t>
            </a:r>
            <a:endParaRPr lang="en-US" dirty="0"/>
          </a:p>
        </p:txBody>
      </p:sp>
      <p:sp>
        <p:nvSpPr>
          <p:cNvPr id="3" name="Content Placeholder 2"/>
          <p:cNvSpPr>
            <a:spLocks noGrp="1"/>
          </p:cNvSpPr>
          <p:nvPr>
            <p:ph idx="1"/>
          </p:nvPr>
        </p:nvSpPr>
        <p:spPr>
          <a:xfrm>
            <a:off x="1219200" y="2133600"/>
            <a:ext cx="7498080" cy="4038600"/>
          </a:xfrm>
        </p:spPr>
        <p:txBody>
          <a:bodyPr>
            <a:normAutofit/>
          </a:bodyPr>
          <a:lstStyle/>
          <a:p>
            <a:pPr>
              <a:buNone/>
            </a:pPr>
            <a:r>
              <a:rPr lang="en-US" sz="2800" dirty="0" smtClean="0">
                <a:latin typeface="Times New Roman" pitchFamily="18" charset="0"/>
                <a:cs typeface="Times New Roman" pitchFamily="18" charset="0"/>
              </a:rPr>
              <a:t>    In regular mode, an individual chip select for each sub  node is required from the main. Once the chip select signal is enabled (pulled low) by the main, the clock and data on the MOSI/MISO lines are available for the selected sub node. If multiple chip select signals are enabled, the data on the MISO line is corrupted, as there is no way for the main to identify which sub node is transmitting the data</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Types Of SPI</a:t>
            </a:r>
            <a:br>
              <a:rPr lang="en-US" sz="40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143000" y="1447800"/>
            <a:ext cx="7790688" cy="609600"/>
          </a:xfrm>
        </p:spPr>
        <p:txBody>
          <a:bodyPr/>
          <a:lstStyle/>
          <a:p>
            <a:pPr marL="596646" indent="-514350">
              <a:buNone/>
            </a:pPr>
            <a:r>
              <a:rPr lang="en-US" sz="2800" dirty="0" smtClean="0">
                <a:latin typeface="Times New Roman" pitchFamily="18" charset="0"/>
                <a:cs typeface="Times New Roman" pitchFamily="18" charset="0"/>
              </a:rPr>
              <a:t>2. Daisy-Chain Method </a:t>
            </a:r>
          </a:p>
          <a:p>
            <a:pPr marL="596646" indent="-514350">
              <a:buNone/>
            </a:pPr>
            <a:endParaRPr lang="en-US" dirty="0"/>
          </a:p>
        </p:txBody>
      </p:sp>
      <p:pic>
        <p:nvPicPr>
          <p:cNvPr id="4" name="Picture 3" descr="ss2.jpg"/>
          <p:cNvPicPr>
            <a:picLocks noChangeAspect="1"/>
          </p:cNvPicPr>
          <p:nvPr/>
        </p:nvPicPr>
        <p:blipFill>
          <a:blip r:embed="rId2"/>
          <a:stretch>
            <a:fillRect/>
          </a:stretch>
        </p:blipFill>
        <p:spPr>
          <a:xfrm>
            <a:off x="1600200" y="2080381"/>
            <a:ext cx="6019800" cy="462521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965</TotalTime>
  <Words>468</Words>
  <Application>Microsoft Office PowerPoint</Application>
  <PresentationFormat>On-screen Show (4:3)</PresentationFormat>
  <Paragraphs>62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SPI (Serial peripheral interface)Protocol </vt:lpstr>
      <vt:lpstr>Slide 2</vt:lpstr>
      <vt:lpstr>Introduction to SPI </vt:lpstr>
      <vt:lpstr>Features Of SPI </vt:lpstr>
      <vt:lpstr>Block Diagram </vt:lpstr>
      <vt:lpstr>Data Transmission </vt:lpstr>
      <vt:lpstr>Types Of SPI </vt:lpstr>
      <vt:lpstr>Regular SPI Mode</vt:lpstr>
      <vt:lpstr>Types Of SPI </vt:lpstr>
      <vt:lpstr>Daisy-Chain Method  </vt:lpstr>
      <vt:lpstr>Advantages: </vt:lpstr>
      <vt:lpstr>Applications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 (Serial peripheral interface)Protocol</dc:title>
  <dc:creator>Admin</dc:creator>
  <cp:lastModifiedBy>Admin</cp:lastModifiedBy>
  <cp:revision>64</cp:revision>
  <dcterms:created xsi:type="dcterms:W3CDTF">2022-04-28T06:28:22Z</dcterms:created>
  <dcterms:modified xsi:type="dcterms:W3CDTF">2022-05-02T13:19:53Z</dcterms:modified>
</cp:coreProperties>
</file>