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28"/>
  </p:notesMasterIdLst>
  <p:sldIdLst>
    <p:sldId id="283" r:id="rId5"/>
    <p:sldId id="284" r:id="rId6"/>
    <p:sldId id="263" r:id="rId7"/>
    <p:sldId id="285" r:id="rId8"/>
    <p:sldId id="265" r:id="rId9"/>
    <p:sldId id="266" r:id="rId10"/>
    <p:sldId id="270" r:id="rId11"/>
    <p:sldId id="267" r:id="rId12"/>
    <p:sldId id="268" r:id="rId13"/>
    <p:sldId id="269" r:id="rId14"/>
    <p:sldId id="271" r:id="rId15"/>
    <p:sldId id="274" r:id="rId16"/>
    <p:sldId id="272" r:id="rId17"/>
    <p:sldId id="273" r:id="rId18"/>
    <p:sldId id="275" r:id="rId19"/>
    <p:sldId id="278" r:id="rId20"/>
    <p:sldId id="276" r:id="rId21"/>
    <p:sldId id="277" r:id="rId22"/>
    <p:sldId id="279" r:id="rId23"/>
    <p:sldId id="282" r:id="rId24"/>
    <p:sldId id="280" r:id="rId25"/>
    <p:sldId id="281" r:id="rId26"/>
    <p:sldId id="286" r:id="rId27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1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75990-A4A1-4DDE-AA8D-73E60A452DD0}" type="datetimeFigureOut">
              <a:rPr lang="en-US" smtClean="0"/>
              <a:t>4/30/2022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5CD8D-B1D9-4658-A4F0-38CA8D83ED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8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3A21-6835-0ED0-83EE-839CC4270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5DD5A-0BDA-6827-68E2-1862421A9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C51F6-1C2F-57DB-C5B8-17E09EA6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8C238F-B856-42A4-BC32-194DCC130D5F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F9CA1-B76B-6294-5B13-F150005A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E46C3-C109-82A8-0216-F442A3E6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9D1D-4CC0-8300-3F15-1388F911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2D1CB-39D4-B753-95F5-053B1097A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4E193-8F38-618C-C3C8-DF6205389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8D02C8-8352-4A2E-A3CD-139A8583C932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F68E3-5B36-EA7F-930A-194B7D3F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09879-3205-0CDD-2ED0-574BED66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0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DF87D-6BC6-1B9F-0860-43A8A2A18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99EE7-60D9-BA8B-508F-8BEBBCBDA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79121-7840-44BF-DD94-E1B2C4FE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680581-4B77-41E9-BE55-C3C9C3900A2A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ACD69-F683-64D8-5594-AD4B4B92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B03B8-386B-7430-768F-7F6BB990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3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BCDA5-A5CC-10DB-73DC-D4F34922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0826B-3109-5C23-7A5E-599405603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D7382-FC67-F8BA-517E-2E31C097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2C1CB5-A088-4DB4-8A5C-B084F9B2B528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375B4-7A10-9BFC-6DED-3E455DF32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524A0-B90E-2226-C21E-2FC55A13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7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F273-A9EB-B86E-D40E-4C9FEC905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6C904-15B7-D2C1-FF75-2465F409C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C00C0-5D74-C871-ED00-5A393582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3C1328-ADC8-435B-8F5C-D339CD9DD487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77A05-CB9B-7090-1B01-D7E957A0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BAF2C-703D-49A8-D387-616744DC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1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82B4-CE59-879C-CF8A-0C51E10A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C6471-75D3-9F03-7E8C-B4B6240BF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38B73-B50B-E6EE-1462-8329564A5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6CD16-CD45-C22F-530B-90E791D41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256410-64C5-4311-8359-FDA6B61ABBAE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69BB0-3D57-08D9-579C-CED2419A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58F8E-D296-0F38-F983-2E07C103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5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F4D2-F8F4-0AF2-3175-495B1EE9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C7A4A-4AA7-544A-DD64-6628C77A6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53FDF-930D-6339-9A2B-896C15636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39876-B80C-7804-53C7-B1E13D0B2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10C90F-5F39-E553-7E73-4450CC4F3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0B5D07-8B00-2072-2DD4-8BF757DC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18B01E-6E1B-4AFC-A690-27C447C9486E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3EA12-055A-4CA9-049C-BA465163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E76DB-9663-6D10-9E26-79533AB0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7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7E9C-F4E7-EFC5-6DC3-16293921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1D863-A337-8362-C70E-0A05DD7E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52F3D2-503A-4E49-99AD-125A054E178F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05770-086F-D2BB-4FC5-8C6BACE9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24F05-3468-FA4E-E41C-F6F91E9E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91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3F514-B445-B127-1AF1-579CCC7A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166207-223C-48E4-AE22-548ABC801447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DF5FA-AA98-54B2-2F5A-82BF6F96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E46A0-BFB3-F2F0-B542-254F178D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1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873C6-A2E9-8054-F007-47D85523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4AF8B-2DE0-E59E-6460-5DD404D08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26AAC-21DB-8EEF-374A-9F8C6BFA8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49D45-592A-D63C-F642-56ECE6962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41151-B38C-4230-91F0-8A3BB69A056C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7F8D1-A262-1465-30E4-EE08ED127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61D9D-86F1-4397-DBD3-67813EC3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31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2C54-0F44-4C61-ADBF-78F898E2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0445D7-402A-B3F1-BFD4-F95D6E4C1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D7B33-4713-F165-A855-23412F507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2D45E-8F3C-AA6C-A737-1503A558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F6EA29-EE45-46F5-8084-6929433FA14E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C80D4-8EAD-568A-DE59-9B8DEBB0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02331-DEDA-A17A-E8B5-F629138C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8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F64A286-1C41-74AD-2F5A-CC37EEB9A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3C2BEDF-D286-6AEE-0D25-A30ACD2941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B13C5A2-B618-8FB3-464D-96452345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E567B94D-50C4-4558-AAA1-857DDB1A21EF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78B47A1-EE57-E63A-8D07-74D6962746C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DD821C5-05E2-F17C-6446-E6D5F6C5E32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08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5723-D3D8-3CBD-96AC-F8E2A56F1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20" y="2570798"/>
            <a:ext cx="10972800" cy="1143000"/>
          </a:xfrm>
        </p:spPr>
        <p:txBody>
          <a:bodyPr/>
          <a:lstStyle/>
          <a:p>
            <a:r>
              <a:rPr lang="en-US" sz="7200" b="1" dirty="0">
                <a:solidFill>
                  <a:srgbClr val="861828"/>
                </a:solidFill>
              </a:rPr>
              <a:t>PIC18F458</a:t>
            </a:r>
            <a:r>
              <a:rPr lang="en-US" sz="7200" b="1" dirty="0">
                <a:solidFill>
                  <a:srgbClr val="C00000"/>
                </a:solidFill>
              </a:rPr>
              <a:t> </a:t>
            </a:r>
            <a:r>
              <a:rPr lang="en-US" sz="7200" b="1" dirty="0">
                <a:solidFill>
                  <a:srgbClr val="861828"/>
                </a:solidFill>
              </a:rPr>
              <a:t>TIMERS</a:t>
            </a:r>
            <a:endParaRPr lang="en-IN" sz="7200" b="1" dirty="0">
              <a:solidFill>
                <a:srgbClr val="861828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20BA52-717E-1585-9B34-275E61468E1B}"/>
              </a:ext>
            </a:extLst>
          </p:cNvPr>
          <p:cNvSpPr txBox="1"/>
          <p:nvPr/>
        </p:nvSpPr>
        <p:spPr>
          <a:xfrm>
            <a:off x="4277360" y="1915595"/>
            <a:ext cx="5323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PRESENTATION 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15F6D-CC3B-4548-59FE-774D20E0D9CB}"/>
              </a:ext>
            </a:extLst>
          </p:cNvPr>
          <p:cNvSpPr txBox="1"/>
          <p:nvPr/>
        </p:nvSpPr>
        <p:spPr>
          <a:xfrm>
            <a:off x="7608479" y="4452831"/>
            <a:ext cx="3759200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DHARANI K R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SIVA BRAHMAM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38BBF6-4CC6-25BF-5F93-144E718B1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27" y="71244"/>
            <a:ext cx="4047385" cy="17605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B87C61-B2FA-D018-8C16-2FD4AA519208}"/>
              </a:ext>
            </a:extLst>
          </p:cNvPr>
          <p:cNvSpPr txBox="1"/>
          <p:nvPr/>
        </p:nvSpPr>
        <p:spPr>
          <a:xfrm>
            <a:off x="0" y="6488668"/>
            <a:ext cx="1067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4645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2F5454-B686-495C-99CB-2418BD351FBE}"/>
              </a:ext>
            </a:extLst>
          </p:cNvPr>
          <p:cNvSpPr txBox="1"/>
          <p:nvPr/>
        </p:nvSpPr>
        <p:spPr>
          <a:xfrm>
            <a:off x="685799" y="1480899"/>
            <a:ext cx="10963275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Timer0 can</a:t>
            </a:r>
            <a:r>
              <a:rPr lang="en-GB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 mode is selected by clearing the T0CS bit.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GB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Timer0 will increment either on every rising or falling edge of pin RA4/T0CKI.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incrementing</a:t>
            </a:r>
            <a:r>
              <a:rPr lang="en-GB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is determined by the Timer0 Source Edge </a:t>
            </a:r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bit (T0SE).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GB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Clearing the T0SE bit selects the </a:t>
            </a:r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rising edge.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GB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external clock input is used for Timer0, it must </a:t>
            </a:r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 certain requirements.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requirements ensure </a:t>
            </a:r>
            <a:r>
              <a:rPr lang="en-GB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external clock can be synchronized with the internal</a:t>
            </a:r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clock (TOSC).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GB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there is a delay in the actual incrementing of Timer0 after synchronization.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4ED2F2-7059-4C0C-83EB-0A2758596733}"/>
              </a:ext>
            </a:extLst>
          </p:cNvPr>
          <p:cNvSpPr txBox="1"/>
          <p:nvPr/>
        </p:nvSpPr>
        <p:spPr>
          <a:xfrm>
            <a:off x="685799" y="438639"/>
            <a:ext cx="588645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TIMER0 OPERATION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9260D6-2633-CDEB-FC07-4154D194CD1B}"/>
              </a:ext>
            </a:extLst>
          </p:cNvPr>
          <p:cNvSpPr txBox="1"/>
          <p:nvPr/>
        </p:nvSpPr>
        <p:spPr>
          <a:xfrm>
            <a:off x="0" y="6488668"/>
            <a:ext cx="1067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252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B432BE-2F37-41E2-A764-26D6937D63B5}"/>
              </a:ext>
            </a:extLst>
          </p:cNvPr>
          <p:cNvSpPr txBox="1"/>
          <p:nvPr/>
        </p:nvSpPr>
        <p:spPr>
          <a:xfrm>
            <a:off x="895350" y="10250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TIMER1 MODULE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DDA06-BFDE-441C-8DA6-47ECCBFF69E7}"/>
              </a:ext>
            </a:extLst>
          </p:cNvPr>
          <p:cNvSpPr txBox="1"/>
          <p:nvPr/>
        </p:nvSpPr>
        <p:spPr>
          <a:xfrm>
            <a:off x="1000124" y="2019211"/>
            <a:ext cx="8639175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Timer1 can work as 16-bit timer or counter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Readable and writable 8-bit registers (TMR1H and TMR1L)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Selectable clock source (internal or external)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Interrupt-on-overflow from FFFFh to 0000h</a:t>
            </a:r>
            <a:endParaRPr lang="en-GB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869E33-29E3-3076-6E58-0D64692A9EE6}"/>
              </a:ext>
            </a:extLst>
          </p:cNvPr>
          <p:cNvSpPr txBox="1"/>
          <p:nvPr/>
        </p:nvSpPr>
        <p:spPr>
          <a:xfrm>
            <a:off x="0" y="6488668"/>
            <a:ext cx="1067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5245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A01822-B3CC-4F47-98B1-21A5BAFC7BD7}"/>
              </a:ext>
            </a:extLst>
          </p:cNvPr>
          <p:cNvSpPr txBox="1"/>
          <p:nvPr/>
        </p:nvSpPr>
        <p:spPr>
          <a:xfrm>
            <a:off x="533399" y="263076"/>
            <a:ext cx="8086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T1CON: TIMER1 CONTROL REGISTER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C74B2-30DA-4480-B476-3393C71FE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847851"/>
            <a:ext cx="10401240" cy="1327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807150-8095-4525-89FD-89C6B99AB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826" y="2042210"/>
            <a:ext cx="7827887" cy="42559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8DD0E9-6D78-E49C-B96C-857CC0A14B3D}"/>
              </a:ext>
            </a:extLst>
          </p:cNvPr>
          <p:cNvSpPr txBox="1"/>
          <p:nvPr/>
        </p:nvSpPr>
        <p:spPr>
          <a:xfrm>
            <a:off x="0" y="6488668"/>
            <a:ext cx="1067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041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026EC0-2296-47D0-BE8A-258AFAA5B89C}"/>
              </a:ext>
            </a:extLst>
          </p:cNvPr>
          <p:cNvSpPr txBox="1"/>
          <p:nvPr/>
        </p:nvSpPr>
        <p:spPr>
          <a:xfrm>
            <a:off x="495299" y="710684"/>
            <a:ext cx="88677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TIMER1 BLOCK DIAGRAM IN 16-BIT MODE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BB71C-7A73-4E51-8146-479D44DC4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24" y="1758636"/>
            <a:ext cx="9950279" cy="41357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00D8CD-5A7E-1C2D-BC4E-79921F6C977F}"/>
              </a:ext>
            </a:extLst>
          </p:cNvPr>
          <p:cNvSpPr txBox="1"/>
          <p:nvPr/>
        </p:nvSpPr>
        <p:spPr>
          <a:xfrm>
            <a:off x="0" y="6488668"/>
            <a:ext cx="1067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2101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6B735C-F691-41BF-885B-10253C2C550B}"/>
              </a:ext>
            </a:extLst>
          </p:cNvPr>
          <p:cNvSpPr txBox="1"/>
          <p:nvPr/>
        </p:nvSpPr>
        <p:spPr>
          <a:xfrm>
            <a:off x="600075" y="40722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TIMER1 OPERATION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A9A45-E5F7-4633-BEC0-3296B2E09FED}"/>
              </a:ext>
            </a:extLst>
          </p:cNvPr>
          <p:cNvSpPr txBox="1"/>
          <p:nvPr/>
        </p:nvSpPr>
        <p:spPr>
          <a:xfrm>
            <a:off x="752475" y="1349782"/>
            <a:ext cx="10687050" cy="4653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Timer1 can operate in one of these modes: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As a timer</a:t>
            </a:r>
          </a:p>
          <a:p>
            <a:pPr algn="just"/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• As a synchronous counter</a:t>
            </a:r>
          </a:p>
          <a:p>
            <a:pPr algn="just"/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• As an asynchronous counter</a:t>
            </a:r>
          </a:p>
          <a:p>
            <a:pPr algn="just">
              <a:lnSpc>
                <a:spcPct val="150000"/>
              </a:lnSpc>
            </a:pPr>
            <a:r>
              <a:rPr lang="en-GB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operating mode is determined by the clock select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bit, TMR1CS (T1CON register).</a:t>
            </a:r>
          </a:p>
          <a:p>
            <a:pPr algn="just">
              <a:lnSpc>
                <a:spcPct val="150000"/>
              </a:lnSpc>
            </a:pPr>
            <a:r>
              <a:rPr lang="en-GB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When TMR1CS is clear, Timer1 increments every instruction cycle. </a:t>
            </a:r>
          </a:p>
          <a:p>
            <a:pPr algn="just"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TMR1CS is set, Timer1 increments on every rising edge of the external clock input or the Timer1 oscillator, if enabled.</a:t>
            </a:r>
          </a:p>
          <a:p>
            <a:pPr algn="just">
              <a:lnSpc>
                <a:spcPct val="150000"/>
              </a:lnSpc>
            </a:pPr>
            <a:r>
              <a:rPr lang="en-GB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When the Timer1 oscillator is enabled (T1OSCEN is set), the RC1/T1OSI and RC0/T1OSO/T1CKI pins become inputs. That is, the TRISC&lt;1:0&gt; value is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ignored.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GB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Timer1 also has an internal “Reset input”. This Reset can be generated by the CCP module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89996C-CA3C-01A0-7311-A12CD0957059}"/>
              </a:ext>
            </a:extLst>
          </p:cNvPr>
          <p:cNvSpPr txBox="1"/>
          <p:nvPr/>
        </p:nvSpPr>
        <p:spPr>
          <a:xfrm>
            <a:off x="0" y="6488668"/>
            <a:ext cx="1067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0415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6FD779-B12B-494C-95C0-CEA5DB1CDDBC}"/>
              </a:ext>
            </a:extLst>
          </p:cNvPr>
          <p:cNvSpPr txBox="1"/>
          <p:nvPr/>
        </p:nvSpPr>
        <p:spPr>
          <a:xfrm>
            <a:off x="1009650" y="8821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TIMER2 </a:t>
            </a:r>
            <a:r>
              <a:rPr lang="en-IN" sz="3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8E5E24-C126-4D2A-8B8D-6BABCD54C699}"/>
              </a:ext>
            </a:extLst>
          </p:cNvPr>
          <p:cNvSpPr txBox="1"/>
          <p:nvPr/>
        </p:nvSpPr>
        <p:spPr>
          <a:xfrm>
            <a:off x="1009650" y="2090261"/>
            <a:ext cx="10248900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8-bit Timer and Period registers (TMR2 and PR2, respectively)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programmable prescaler (1:1, 1:4 and 1:16)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programmable postscaler (1:1 – 1:16)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Interrupt on TMR2 to PR2 match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C65D2-5E00-9628-90C9-6F8A6C014BFC}"/>
              </a:ext>
            </a:extLst>
          </p:cNvPr>
          <p:cNvSpPr txBox="1"/>
          <p:nvPr/>
        </p:nvSpPr>
        <p:spPr>
          <a:xfrm>
            <a:off x="0" y="6488668"/>
            <a:ext cx="1067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783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261806-8603-408F-82A4-E63024C3EB6E}"/>
              </a:ext>
            </a:extLst>
          </p:cNvPr>
          <p:cNvSpPr txBox="1"/>
          <p:nvPr/>
        </p:nvSpPr>
        <p:spPr>
          <a:xfrm>
            <a:off x="476249" y="482084"/>
            <a:ext cx="90201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T2CON: TIMER2 CONTROL REGISTER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9CD60C-146C-4A49-8537-4C74824BE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344903"/>
            <a:ext cx="10010775" cy="850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560E07-61CF-4E89-AD9A-A04EB2D2A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621" y="2388144"/>
            <a:ext cx="8020229" cy="3810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04BC0-C4DE-E0A8-C88E-8D63FADE73B7}"/>
              </a:ext>
            </a:extLst>
          </p:cNvPr>
          <p:cNvSpPr txBox="1"/>
          <p:nvPr/>
        </p:nvSpPr>
        <p:spPr>
          <a:xfrm>
            <a:off x="0" y="6488668"/>
            <a:ext cx="1067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2604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2DE598-5E68-4D69-9EA1-A5349F0A7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777239"/>
            <a:ext cx="10190215" cy="43282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A1ADC7-B4B3-4E9F-8588-4812C8188859}"/>
              </a:ext>
            </a:extLst>
          </p:cNvPr>
          <p:cNvSpPr txBox="1"/>
          <p:nvPr/>
        </p:nvSpPr>
        <p:spPr>
          <a:xfrm>
            <a:off x="866775" y="663059"/>
            <a:ext cx="8210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TIMER2 BLOCK DIAGRAM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AF72C5-2807-5EE4-D42F-A7381EE14E45}"/>
              </a:ext>
            </a:extLst>
          </p:cNvPr>
          <p:cNvSpPr txBox="1"/>
          <p:nvPr/>
        </p:nvSpPr>
        <p:spPr>
          <a:xfrm>
            <a:off x="0" y="6488668"/>
            <a:ext cx="1067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676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5E31F2-2F87-4C79-9C9E-FBEA316BA623}"/>
              </a:ext>
            </a:extLst>
          </p:cNvPr>
          <p:cNvSpPr txBox="1"/>
          <p:nvPr/>
        </p:nvSpPr>
        <p:spPr>
          <a:xfrm>
            <a:off x="790575" y="94880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TIMER2 OPERATION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F9D8CC-A81B-4D90-8A54-F3C74F3F3A82}"/>
              </a:ext>
            </a:extLst>
          </p:cNvPr>
          <p:cNvSpPr txBox="1"/>
          <p:nvPr/>
        </p:nvSpPr>
        <p:spPr>
          <a:xfrm>
            <a:off x="904875" y="2136339"/>
            <a:ext cx="10553700" cy="2806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GB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Timer2 can be used as the PWM time base for the PWM mode of the CCP module.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GB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TMR2 register is readable and writable and is cleared on any device Reset.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GB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clock (FOSC/4) has a prescale option of 1:1, 1:4 or 1:16, selected by control bits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T2CKPS1:T2CKPS0 (T2CON register).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match </a:t>
            </a:r>
            <a:r>
              <a:rPr lang="en-GB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TMR2 goes through a 4-bit postscaler (which gives a 1:1 to 1:16 scaling inclusive) to generate a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TMR2 interrupt.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53EE11-9F0E-0976-3EB4-298CF7006318}"/>
              </a:ext>
            </a:extLst>
          </p:cNvPr>
          <p:cNvSpPr txBox="1"/>
          <p:nvPr/>
        </p:nvSpPr>
        <p:spPr>
          <a:xfrm>
            <a:off x="0" y="6488668"/>
            <a:ext cx="1067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2937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1169EC-8F1F-4786-8477-752E6467EF6C}"/>
              </a:ext>
            </a:extLst>
          </p:cNvPr>
          <p:cNvSpPr txBox="1"/>
          <p:nvPr/>
        </p:nvSpPr>
        <p:spPr>
          <a:xfrm>
            <a:off x="952500" y="109534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TIMER3 MODULE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DAE58-8E81-4168-9C19-547A7101B237}"/>
              </a:ext>
            </a:extLst>
          </p:cNvPr>
          <p:cNvSpPr txBox="1"/>
          <p:nvPr/>
        </p:nvSpPr>
        <p:spPr>
          <a:xfrm>
            <a:off x="952500" y="2123985"/>
            <a:ext cx="8382000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Timer3 can work as 16-bit timer or counter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Readable and writable 8-bit registers (TMR3H and TMR3L)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Selectable clock source (internal or external)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Interrupt-on-overflow from FFFFh to 0000h</a:t>
            </a:r>
            <a:endParaRPr lang="en-GB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1812CD-4088-19B1-8C2F-29D615C7595B}"/>
              </a:ext>
            </a:extLst>
          </p:cNvPr>
          <p:cNvSpPr txBox="1"/>
          <p:nvPr/>
        </p:nvSpPr>
        <p:spPr>
          <a:xfrm>
            <a:off x="0" y="6488668"/>
            <a:ext cx="1067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462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47C73-24F9-BC76-EA49-6EAB42E864FA}"/>
              </a:ext>
            </a:extLst>
          </p:cNvPr>
          <p:cNvSpPr txBox="1"/>
          <p:nvPr/>
        </p:nvSpPr>
        <p:spPr>
          <a:xfrm>
            <a:off x="0" y="6488668"/>
            <a:ext cx="1067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B8EA7-82A3-9676-ABE3-587958047A9B}"/>
              </a:ext>
            </a:extLst>
          </p:cNvPr>
          <p:cNvSpPr txBox="1"/>
          <p:nvPr/>
        </p:nvSpPr>
        <p:spPr>
          <a:xfrm>
            <a:off x="5486400" y="0"/>
            <a:ext cx="6705600" cy="30276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5E8A0-4E4D-D46C-B7FF-DFFE868D9049}"/>
              </a:ext>
            </a:extLst>
          </p:cNvPr>
          <p:cNvSpPr txBox="1"/>
          <p:nvPr/>
        </p:nvSpPr>
        <p:spPr>
          <a:xfrm>
            <a:off x="1067727" y="560267"/>
            <a:ext cx="4094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5AFF47-EC6C-E4FB-6FC8-2E8A153116B7}"/>
              </a:ext>
            </a:extLst>
          </p:cNvPr>
          <p:cNvSpPr txBox="1"/>
          <p:nvPr/>
        </p:nvSpPr>
        <p:spPr>
          <a:xfrm>
            <a:off x="1067727" y="1318022"/>
            <a:ext cx="56997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PIC18F458 INTRODUCTION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NEED TIMERS?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TIMERS</a:t>
            </a:r>
          </a:p>
          <a:p>
            <a:pPr>
              <a:lnSpc>
                <a:spcPct val="20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3.1. CONTROL REGISTERS</a:t>
            </a:r>
          </a:p>
          <a:p>
            <a:pPr>
              <a:lnSpc>
                <a:spcPct val="20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3.2. BLOCK DIAGRAM</a:t>
            </a:r>
          </a:p>
          <a:p>
            <a:pPr>
              <a:lnSpc>
                <a:spcPct val="20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3.3. OPERATION</a:t>
            </a:r>
          </a:p>
          <a:p>
            <a:endParaRPr lang="en-GB" dirty="0"/>
          </a:p>
          <a:p>
            <a:endParaRPr lang="en-GB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5912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6DDB0A-B966-47EC-A5DB-DD9871D6A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727" y="1184822"/>
            <a:ext cx="10477500" cy="10077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09C7BC-60D6-4912-BBAF-D873D389C894}"/>
              </a:ext>
            </a:extLst>
          </p:cNvPr>
          <p:cNvSpPr txBox="1"/>
          <p:nvPr/>
        </p:nvSpPr>
        <p:spPr>
          <a:xfrm>
            <a:off x="800100" y="346488"/>
            <a:ext cx="8858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T3CON: TIMER3 CONTROL REGISTER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EAFCDD-7742-4F91-A60A-78D5CDC0A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382" y="2277175"/>
            <a:ext cx="7524750" cy="41269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6030CE-2E53-0DDF-6EA8-7DAD214ED33A}"/>
              </a:ext>
            </a:extLst>
          </p:cNvPr>
          <p:cNvSpPr txBox="1"/>
          <p:nvPr/>
        </p:nvSpPr>
        <p:spPr>
          <a:xfrm>
            <a:off x="0" y="6488668"/>
            <a:ext cx="1067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404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67E427-3A17-48B0-8EF0-0479CCE0AC17}"/>
              </a:ext>
            </a:extLst>
          </p:cNvPr>
          <p:cNvSpPr txBox="1"/>
          <p:nvPr/>
        </p:nvSpPr>
        <p:spPr>
          <a:xfrm>
            <a:off x="1076325" y="682109"/>
            <a:ext cx="8115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TIMER3 BLOCK DIAGRAM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EB277-C343-444B-B8C7-0A117785B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882990"/>
            <a:ext cx="10133394" cy="41567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87F453-E5CB-88EA-AED5-5CA1B3D73917}"/>
              </a:ext>
            </a:extLst>
          </p:cNvPr>
          <p:cNvSpPr txBox="1"/>
          <p:nvPr/>
        </p:nvSpPr>
        <p:spPr>
          <a:xfrm>
            <a:off x="0" y="6488668"/>
            <a:ext cx="1067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5418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AE5994-947B-4381-AA8B-08D6D37DC351}"/>
              </a:ext>
            </a:extLst>
          </p:cNvPr>
          <p:cNvSpPr txBox="1"/>
          <p:nvPr/>
        </p:nvSpPr>
        <p:spPr>
          <a:xfrm>
            <a:off x="581025" y="45552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TIMER3 OPERATION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BDC905-5F9C-4218-A722-C02E43F26BDB}"/>
              </a:ext>
            </a:extLst>
          </p:cNvPr>
          <p:cNvSpPr txBox="1"/>
          <p:nvPr/>
        </p:nvSpPr>
        <p:spPr>
          <a:xfrm>
            <a:off x="862012" y="1499175"/>
            <a:ext cx="10753725" cy="4473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800" b="0" i="0" u="none" strike="noStrike" baseline="0" dirty="0">
                <a:latin typeface="Helvetica" panose="020B0604020202020204" pitchFamily="34" charset="0"/>
              </a:rPr>
              <a:t>1. Timer3 can operate in one of these modes:</a:t>
            </a:r>
          </a:p>
          <a:p>
            <a:pPr algn="just"/>
            <a:r>
              <a:rPr lang="en-IN" sz="1800" b="0" i="0" u="none" strike="noStrike" baseline="0" dirty="0">
                <a:latin typeface="Helvetica" panose="020B0604020202020204" pitchFamily="34" charset="0"/>
              </a:rPr>
              <a:t>                           • As a timer</a:t>
            </a:r>
          </a:p>
          <a:p>
            <a:pPr algn="just"/>
            <a:r>
              <a:rPr lang="en-IN" sz="1800" b="0" i="0" u="none" strike="noStrike" baseline="0" dirty="0">
                <a:latin typeface="Helvetica" panose="020B0604020202020204" pitchFamily="34" charset="0"/>
              </a:rPr>
              <a:t>                           • As a synchronous counter</a:t>
            </a:r>
          </a:p>
          <a:p>
            <a:pPr algn="just"/>
            <a:r>
              <a:rPr lang="en-IN" dirty="0">
                <a:latin typeface="Helvetica" panose="020B0604020202020204" pitchFamily="34" charset="0"/>
              </a:rPr>
              <a:t>                          </a:t>
            </a:r>
            <a:r>
              <a:rPr lang="en-IN" sz="1800" b="0" i="0" u="none" strike="noStrike" baseline="0" dirty="0">
                <a:latin typeface="Helvetica" panose="020B0604020202020204" pitchFamily="34" charset="0"/>
              </a:rPr>
              <a:t> • As an asynchronous counter</a:t>
            </a:r>
          </a:p>
          <a:p>
            <a:pPr algn="just">
              <a:lnSpc>
                <a:spcPct val="250000"/>
              </a:lnSpc>
            </a:pPr>
            <a:r>
              <a:rPr lang="en-GB" sz="1800" b="0" i="0" u="none" strike="noStrike" baseline="0" dirty="0">
                <a:latin typeface="Helvetica" panose="020B0604020202020204" pitchFamily="34" charset="0"/>
              </a:rPr>
              <a:t>2. The operating mode is determined by the clock select </a:t>
            </a:r>
            <a:r>
              <a:rPr lang="en-IN" sz="1800" b="0" i="0" u="none" strike="noStrike" baseline="0" dirty="0">
                <a:latin typeface="Helvetica" panose="020B0604020202020204" pitchFamily="34" charset="0"/>
              </a:rPr>
              <a:t>bit, TMR3CS (T3CON register).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Helvetica" panose="020B0604020202020204" pitchFamily="34" charset="0"/>
              </a:rPr>
              <a:t>3. </a:t>
            </a:r>
            <a:r>
              <a:rPr lang="en-GB" sz="1800" b="0" i="0" u="none" strike="noStrike" baseline="0" dirty="0">
                <a:latin typeface="Helvetica" panose="020B0604020202020204" pitchFamily="34" charset="0"/>
              </a:rPr>
              <a:t>When TMR3CS = </a:t>
            </a:r>
            <a:r>
              <a:rPr lang="en-GB" sz="1800" b="0" i="0" u="none" strike="noStrike" baseline="0" dirty="0">
                <a:latin typeface="Courier"/>
              </a:rPr>
              <a:t>0</a:t>
            </a:r>
            <a:r>
              <a:rPr lang="en-GB" sz="1800" b="0" i="0" u="none" strike="noStrike" baseline="0" dirty="0">
                <a:latin typeface="Helvetica" panose="020B0604020202020204" pitchFamily="34" charset="0"/>
              </a:rPr>
              <a:t>, Timer3 increments every instruction cycle. </a:t>
            </a:r>
          </a:p>
          <a:p>
            <a:pPr algn="just">
              <a:lnSpc>
                <a:spcPct val="150000"/>
              </a:lnSpc>
            </a:pPr>
            <a:r>
              <a:rPr lang="en-GB" dirty="0">
                <a:latin typeface="Helvetica" panose="020B0604020202020204" pitchFamily="34" charset="0"/>
              </a:rPr>
              <a:t>4. </a:t>
            </a:r>
            <a:r>
              <a:rPr lang="en-GB" sz="1800" b="0" i="0" u="none" strike="noStrike" baseline="0" dirty="0">
                <a:latin typeface="Helvetica" panose="020B0604020202020204" pitchFamily="34" charset="0"/>
              </a:rPr>
              <a:t>When TMR3CS = </a:t>
            </a:r>
            <a:r>
              <a:rPr lang="en-GB" sz="1800" b="0" i="0" u="none" strike="noStrike" baseline="0" dirty="0">
                <a:latin typeface="Courier"/>
              </a:rPr>
              <a:t>1</a:t>
            </a:r>
            <a:r>
              <a:rPr lang="en-GB" sz="1800" b="0" i="0" u="none" strike="noStrike" baseline="0" dirty="0">
                <a:latin typeface="Helvetica" panose="020B0604020202020204" pitchFamily="34" charset="0"/>
              </a:rPr>
              <a:t>, Timer3 increments on every rising edge of the Timer1 external clock input or the Timer1 oscillator, if enabled.</a:t>
            </a:r>
          </a:p>
          <a:p>
            <a:pPr algn="just">
              <a:lnSpc>
                <a:spcPct val="150000"/>
              </a:lnSpc>
            </a:pPr>
            <a:r>
              <a:rPr lang="en-GB" sz="1800" b="0" i="0" u="none" strike="noStrike" baseline="0" dirty="0">
                <a:latin typeface="Helvetica" panose="020B0604020202020204" pitchFamily="34" charset="0"/>
              </a:rPr>
              <a:t>5. When the Timer1 oscillator is enabled (T1OSCEN is set), the RC1/T1OSI and RC0/T1OSO/T1CKI pins become inputs. That is, the TRISC&lt;1:0&gt; value is ignored.</a:t>
            </a:r>
          </a:p>
          <a:p>
            <a:pPr algn="just">
              <a:lnSpc>
                <a:spcPct val="150000"/>
              </a:lnSpc>
            </a:pPr>
            <a:r>
              <a:rPr lang="en-GB" dirty="0">
                <a:latin typeface="Helvetica" panose="020B0604020202020204" pitchFamily="34" charset="0"/>
              </a:rPr>
              <a:t>6</a:t>
            </a:r>
            <a:r>
              <a:rPr lang="en-GB" sz="1800" b="0" i="0" u="none" strike="noStrike" baseline="0" dirty="0">
                <a:latin typeface="Helvetica" panose="020B0604020202020204" pitchFamily="34" charset="0"/>
              </a:rPr>
              <a:t>. Timer3 also has an internal “Reset input”. This Reset can be generated by the CCP module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5A0C7-7E23-C0FF-BBE2-92B1EAB5EEA3}"/>
              </a:ext>
            </a:extLst>
          </p:cNvPr>
          <p:cNvSpPr txBox="1"/>
          <p:nvPr/>
        </p:nvSpPr>
        <p:spPr>
          <a:xfrm>
            <a:off x="0" y="6488668"/>
            <a:ext cx="1067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008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A2886E-2454-9AD2-2632-D824F9D2D706}"/>
              </a:ext>
            </a:extLst>
          </p:cNvPr>
          <p:cNvSpPr txBox="1"/>
          <p:nvPr/>
        </p:nvSpPr>
        <p:spPr>
          <a:xfrm>
            <a:off x="0" y="6488668"/>
            <a:ext cx="1067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F4FA4-D0A0-9B26-70CA-87A8C3E66F87}"/>
              </a:ext>
            </a:extLst>
          </p:cNvPr>
          <p:cNvSpPr txBox="1"/>
          <p:nvPr/>
        </p:nvSpPr>
        <p:spPr>
          <a:xfrm>
            <a:off x="2592371" y="2875002"/>
            <a:ext cx="75885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rgbClr val="8618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600" dirty="0">
              <a:solidFill>
                <a:srgbClr val="8618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79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424712-B80C-491B-B660-847E67EFA966}"/>
              </a:ext>
            </a:extLst>
          </p:cNvPr>
          <p:cNvSpPr txBox="1"/>
          <p:nvPr/>
        </p:nvSpPr>
        <p:spPr>
          <a:xfrm>
            <a:off x="6324600" y="1962150"/>
            <a:ext cx="479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2D5AC-3B1D-D5D1-4425-7AE17FF61208}"/>
              </a:ext>
            </a:extLst>
          </p:cNvPr>
          <p:cNvSpPr txBox="1"/>
          <p:nvPr/>
        </p:nvSpPr>
        <p:spPr>
          <a:xfrm>
            <a:off x="0" y="6488668"/>
            <a:ext cx="1067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F51B51-B6D3-8BB5-D871-F6DBEE9F35BD}"/>
              </a:ext>
            </a:extLst>
          </p:cNvPr>
          <p:cNvSpPr txBox="1"/>
          <p:nvPr/>
        </p:nvSpPr>
        <p:spPr>
          <a:xfrm>
            <a:off x="7589520" y="-28280"/>
            <a:ext cx="4602480" cy="35255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7" name="Picture 4" descr="PIC18F458 | Microchip Technology">
            <a:extLst>
              <a:ext uri="{FF2B5EF4-FFF2-40B4-BE49-F238E27FC236}">
                <a16:creationId xmlns:a16="http://schemas.microsoft.com/office/drawing/2014/main" id="{D70669A5-D411-15EE-D563-CF5D1F99C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137" y="925627"/>
            <a:ext cx="3611246" cy="244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3E47FF-B246-BA38-AAC1-77801BBEF261}"/>
              </a:ext>
            </a:extLst>
          </p:cNvPr>
          <p:cNvSpPr txBox="1"/>
          <p:nvPr/>
        </p:nvSpPr>
        <p:spPr>
          <a:xfrm>
            <a:off x="495617" y="571684"/>
            <a:ext cx="79930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PIC18F458 INTRODUCTION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6B779-F21B-48DB-4677-717E82BD13C1}"/>
              </a:ext>
            </a:extLst>
          </p:cNvPr>
          <p:cNvSpPr txBox="1"/>
          <p:nvPr/>
        </p:nvSpPr>
        <p:spPr>
          <a:xfrm>
            <a:off x="495617" y="1421087"/>
            <a:ext cx="741752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PIC microcontroller was developed in the year 1993 by microchip technology. 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PIC18 range is based on 16-bit instruction architecture incorporating advanced RISC architecture which makes it highest performer among the all 8-bit PIC families.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PIC18F458 is a high-performance microcontroller and has a higher amount of Flash memory than other chips in the 8-bit family.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PIC18F458 Microcontroller includes 32kb of internal flash Program Memory, together with a large RAM area and an internal EEPROM. An 8-channel 10-bit A/D convertor is also included within the microcontroller, making it ideal for </a:t>
            </a:r>
            <a:r>
              <a:rPr lang="en-GB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systems and monitoring applications.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37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FE6EC7-9554-2BAB-7B2D-18A377D75D3D}"/>
              </a:ext>
            </a:extLst>
          </p:cNvPr>
          <p:cNvSpPr txBox="1"/>
          <p:nvPr/>
        </p:nvSpPr>
        <p:spPr>
          <a:xfrm>
            <a:off x="7786069" y="5080"/>
            <a:ext cx="4460240" cy="34239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231495-B5B6-F7BD-F3FB-F379E62776B2}"/>
              </a:ext>
            </a:extLst>
          </p:cNvPr>
          <p:cNvSpPr txBox="1"/>
          <p:nvPr/>
        </p:nvSpPr>
        <p:spPr>
          <a:xfrm>
            <a:off x="0" y="6488668"/>
            <a:ext cx="1067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6F0700-AA78-2AB0-A32A-5BD45CF62187}"/>
              </a:ext>
            </a:extLst>
          </p:cNvPr>
          <p:cNvSpPr txBox="1"/>
          <p:nvPr/>
        </p:nvSpPr>
        <p:spPr>
          <a:xfrm>
            <a:off x="2240280" y="886043"/>
            <a:ext cx="77114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NEED TIMERS?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780ABB-8600-B8EB-1CF6-15DD2997687A}"/>
              </a:ext>
            </a:extLst>
          </p:cNvPr>
          <p:cNvSpPr txBox="1"/>
          <p:nvPr/>
        </p:nvSpPr>
        <p:spPr>
          <a:xfrm>
            <a:off x="772160" y="1971084"/>
            <a:ext cx="10647680" cy="3730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Timers are used for introducing delay, counting events, generating waveforms, and also for PWM generation.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Timer will help to create timing intervals in a system so that the user gets the control over his code to perform some time dependent tasks or functions.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Timer register can have the following bit length.</a:t>
            </a:r>
          </a:p>
          <a:p>
            <a:pPr algn="just">
              <a:lnSpc>
                <a:spcPct val="150000"/>
              </a:lnSpc>
            </a:pP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a) 8 bit timers – These can count between 0-255</a:t>
            </a:r>
          </a:p>
          <a:p>
            <a:pPr algn="just">
              <a:lnSpc>
                <a:spcPct val="150000"/>
              </a:lnSpc>
            </a:pP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b)16 bit timers – These can count between 0-65536</a:t>
            </a:r>
          </a:p>
          <a:p>
            <a:pPr algn="just">
              <a:lnSpc>
                <a:spcPct val="150000"/>
              </a:lnSpc>
            </a:pP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c) 32 bit timers – These can count between 0-4294967296</a:t>
            </a:r>
          </a:p>
        </p:txBody>
      </p:sp>
    </p:spTree>
    <p:extLst>
      <p:ext uri="{BB962C8B-B14F-4D97-AF65-F5344CB8AC3E}">
        <p14:creationId xmlns:p14="http://schemas.microsoft.com/office/powerpoint/2010/main" val="40767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E53676-920F-4230-B6DF-4F330CE9B204}"/>
              </a:ext>
            </a:extLst>
          </p:cNvPr>
          <p:cNvSpPr txBox="1"/>
          <p:nvPr/>
        </p:nvSpPr>
        <p:spPr>
          <a:xfrm>
            <a:off x="962025" y="1062417"/>
            <a:ext cx="11610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i="0" dirty="0">
                <a:solidFill>
                  <a:srgbClr val="0C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TIMERS IN PIC18F458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DB64A-54F9-45EC-8EEB-F533BFB2DADC}"/>
              </a:ext>
            </a:extLst>
          </p:cNvPr>
          <p:cNvSpPr txBox="1"/>
          <p:nvPr/>
        </p:nvSpPr>
        <p:spPr>
          <a:xfrm>
            <a:off x="962025" y="2190750"/>
            <a:ext cx="6667500" cy="2958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TIMER0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TIMER1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TIMER2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TIMER3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1E617-9FAF-B432-7167-C42950BFCED3}"/>
              </a:ext>
            </a:extLst>
          </p:cNvPr>
          <p:cNvSpPr txBox="1"/>
          <p:nvPr/>
        </p:nvSpPr>
        <p:spPr>
          <a:xfrm>
            <a:off x="0" y="6488668"/>
            <a:ext cx="1067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46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99818-0659-4CD8-AF04-2BCCCC4BE190}"/>
              </a:ext>
            </a:extLst>
          </p:cNvPr>
          <p:cNvSpPr txBox="1"/>
          <p:nvPr/>
        </p:nvSpPr>
        <p:spPr>
          <a:xfrm>
            <a:off x="1067727" y="100307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TIMER0 MODULE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8B4600-241A-4442-994F-26376B0E76FF}"/>
              </a:ext>
            </a:extLst>
          </p:cNvPr>
          <p:cNvSpPr txBox="1"/>
          <p:nvPr/>
        </p:nvSpPr>
        <p:spPr>
          <a:xfrm>
            <a:off x="1211703" y="2115437"/>
            <a:ext cx="102766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Timer0 can work as both 8-bit and 16-bit modes timer/counter.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Selectable clock source (internal or external).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Interrupt-on-overflow from </a:t>
            </a:r>
            <a:r>
              <a:rPr lang="en-GB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FFh</a:t>
            </a:r>
            <a:r>
              <a:rPr lang="en-GB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00h in 8-bit mode and FFFFh to 0000h in 16-bit mode.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programmable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Prescaler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GB" b="0" i="0" dirty="0">
              <a:solidFill>
                <a:srgbClr val="3A3A3A"/>
              </a:solidFill>
              <a:effectLst/>
              <a:latin typeface="open sans" panose="020B06060305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3A3A3A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26E23-0DCE-D9D1-C587-421C2709E59F}"/>
              </a:ext>
            </a:extLst>
          </p:cNvPr>
          <p:cNvSpPr txBox="1"/>
          <p:nvPr/>
        </p:nvSpPr>
        <p:spPr>
          <a:xfrm>
            <a:off x="0" y="6488668"/>
            <a:ext cx="1067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96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3D4600-9428-4E7A-BD2E-857EFD215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966968"/>
            <a:ext cx="11338105" cy="1057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4D49DC-1880-4CA4-A52E-3526BA629051}"/>
              </a:ext>
            </a:extLst>
          </p:cNvPr>
          <p:cNvSpPr txBox="1"/>
          <p:nvPr/>
        </p:nvSpPr>
        <p:spPr>
          <a:xfrm>
            <a:off x="717419" y="240791"/>
            <a:ext cx="91630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T0CON: TIMER0 CONTROL REGISTER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10FB76-FBA5-42CA-BDD7-27ADEE537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925" y="1882782"/>
            <a:ext cx="7611175" cy="43782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40F921-84BA-55B7-234B-8EEB996EB4ED}"/>
              </a:ext>
            </a:extLst>
          </p:cNvPr>
          <p:cNvSpPr txBox="1"/>
          <p:nvPr/>
        </p:nvSpPr>
        <p:spPr>
          <a:xfrm>
            <a:off x="0" y="6488668"/>
            <a:ext cx="1067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2270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F0921E-7935-4B95-A65B-48FDB02176BC}"/>
              </a:ext>
            </a:extLst>
          </p:cNvPr>
          <p:cNvSpPr txBox="1"/>
          <p:nvPr/>
        </p:nvSpPr>
        <p:spPr>
          <a:xfrm>
            <a:off x="638175" y="600998"/>
            <a:ext cx="883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TIMER0 BLOCK DIAGRAM IN 8-BIT MODE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4" name="Picture 293">
            <a:extLst>
              <a:ext uri="{FF2B5EF4-FFF2-40B4-BE49-F238E27FC236}">
                <a16:creationId xmlns:a16="http://schemas.microsoft.com/office/drawing/2014/main" id="{C35CB5B9-B480-4604-921C-D4950486D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63" y="1724025"/>
            <a:ext cx="10775074" cy="45329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F57299-1E3B-E044-22FF-58DE3CE2C517}"/>
              </a:ext>
            </a:extLst>
          </p:cNvPr>
          <p:cNvSpPr txBox="1"/>
          <p:nvPr/>
        </p:nvSpPr>
        <p:spPr>
          <a:xfrm>
            <a:off x="0" y="6488668"/>
            <a:ext cx="1067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547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BE0465-A9B2-4E6B-A503-FE5097E2D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548508"/>
            <a:ext cx="11153776" cy="46273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43A968-1D20-4CAC-93DA-BA2725EEAACC}"/>
              </a:ext>
            </a:extLst>
          </p:cNvPr>
          <p:cNvSpPr txBox="1"/>
          <p:nvPr/>
        </p:nvSpPr>
        <p:spPr>
          <a:xfrm>
            <a:off x="457199" y="605909"/>
            <a:ext cx="95916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TIMER0 BLOCK DIAGRAM IN 16-BIT MODE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1FC137-B10D-0BB3-71B2-1B53F40CB391}"/>
              </a:ext>
            </a:extLst>
          </p:cNvPr>
          <p:cNvSpPr txBox="1"/>
          <p:nvPr/>
        </p:nvSpPr>
        <p:spPr>
          <a:xfrm>
            <a:off x="0" y="6488668"/>
            <a:ext cx="1067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510031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096F0E7-E7B5-406E-8E94-F0043B2AC7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4C6BCC-A38B-4625-90E6-7D3BBA390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41CBB0-BAA0-4983-8F2B-E10AF3358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1230</Template>
  <TotalTime>3366</TotalTime>
  <Words>930</Words>
  <Application>Microsoft Office PowerPoint</Application>
  <PresentationFormat>Widescreen</PresentationFormat>
  <Paragraphs>97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Courier</vt:lpstr>
      <vt:lpstr>Helvetica</vt:lpstr>
      <vt:lpstr>open sans</vt:lpstr>
      <vt:lpstr>Times New Roman</vt:lpstr>
      <vt:lpstr>Wingdings</vt:lpstr>
      <vt:lpstr>Diseño predeterminado</vt:lpstr>
      <vt:lpstr>PIC18F458 TIMERS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PIC18F458 Timers</dc:title>
  <dc:creator>Dharani K R</dc:creator>
  <cp:lastModifiedBy>Dharani K R</cp:lastModifiedBy>
  <cp:revision>32</cp:revision>
  <dcterms:created xsi:type="dcterms:W3CDTF">2022-04-28T14:17:58Z</dcterms:created>
  <dcterms:modified xsi:type="dcterms:W3CDTF">2022-05-02T02:24:56Z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