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3" r:id="rId12"/>
    <p:sldId id="264" r:id="rId13"/>
    <p:sldId id="261" r:id="rId14"/>
    <p:sldId id="262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-cia.org/can-knowledge/can/cia601/" TargetMode="External"/><Relationship Id="rId2" Type="http://schemas.openxmlformats.org/officeDocument/2006/relationships/hyperlink" Target="https://www.iso.org/standard/67244.html" TargetMode="External"/><Relationship Id="rId1" Type="http://schemas.openxmlformats.org/officeDocument/2006/relationships/hyperlink" Target="https://www.can-cia.org/can-knowledge/can/high-speed-transmission/" TargetMode="External"/><Relationship Id="rId6" Type="http://schemas.openxmlformats.org/officeDocument/2006/relationships/hyperlink" Target="https://www.can-cia.org/can-knowledge/can/sae-j2411-single-wire/" TargetMode="External"/><Relationship Id="rId5" Type="http://schemas.openxmlformats.org/officeDocument/2006/relationships/hyperlink" Target="https://www.iso.org/standard/68376.html" TargetMode="External"/><Relationship Id="rId4" Type="http://schemas.openxmlformats.org/officeDocument/2006/relationships/hyperlink" Target="https://www.iso.org/standard/36055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-cia.org/can-knowledge/can/cia601/" TargetMode="External"/><Relationship Id="rId2" Type="http://schemas.openxmlformats.org/officeDocument/2006/relationships/hyperlink" Target="https://www.iso.org/standard/67244.html" TargetMode="External"/><Relationship Id="rId1" Type="http://schemas.openxmlformats.org/officeDocument/2006/relationships/hyperlink" Target="https://www.can-cia.org/can-knowledge/can/high-speed-transmission/" TargetMode="External"/><Relationship Id="rId6" Type="http://schemas.openxmlformats.org/officeDocument/2006/relationships/hyperlink" Target="https://www.can-cia.org/can-knowledge/can/sae-j2411-single-wire/" TargetMode="External"/><Relationship Id="rId5" Type="http://schemas.openxmlformats.org/officeDocument/2006/relationships/hyperlink" Target="https://www.iso.org/standard/68376.html" TargetMode="External"/><Relationship Id="rId4" Type="http://schemas.openxmlformats.org/officeDocument/2006/relationships/hyperlink" Target="https://www.iso.org/standard/36055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E8492-4E1A-4227-A9B7-FD7F5755D9F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6973D0-0546-41FF-A583-ABDACD3F2366}">
      <dgm:prSet/>
      <dgm:spPr/>
      <dgm:t>
        <a:bodyPr/>
        <a:lstStyle/>
        <a:p>
          <a:r>
            <a:rPr lang="en-US" b="0" i="0"/>
            <a:t>The physical medium attachment (PMA) options include:</a:t>
          </a:r>
          <a:endParaRPr lang="en-US"/>
        </a:p>
      </dgm:t>
    </dgm:pt>
    <dgm:pt modelId="{418E597E-25D1-4279-BCA3-299BDAC57642}" type="parTrans" cxnId="{336DAE06-7D09-4A42-BC17-385710887EBD}">
      <dgm:prSet/>
      <dgm:spPr/>
      <dgm:t>
        <a:bodyPr/>
        <a:lstStyle/>
        <a:p>
          <a:endParaRPr lang="en-US"/>
        </a:p>
      </dgm:t>
    </dgm:pt>
    <dgm:pt modelId="{C1C1247D-43EA-490B-A7E9-648C27246D25}" type="sibTrans" cxnId="{336DAE06-7D09-4A42-BC17-385710887EBD}">
      <dgm:prSet/>
      <dgm:spPr/>
      <dgm:t>
        <a:bodyPr/>
        <a:lstStyle/>
        <a:p>
          <a:endParaRPr lang="en-US"/>
        </a:p>
      </dgm:t>
    </dgm:pt>
    <dgm:pt modelId="{EB54B2CE-F164-4203-B553-D8A2AE023D31}">
      <dgm:prSet/>
      <dgm:spPr/>
      <dgm:t>
        <a:bodyPr/>
        <a:lstStyle/>
        <a:p>
          <a:r>
            <a:rPr lang="en-US" b="0" i="0">
              <a:hlinkClick xmlns:r="http://schemas.openxmlformats.org/officeDocument/2006/relationships" r:id="rId1"/>
            </a:rPr>
            <a:t>CAN high-speed transceiver</a:t>
          </a:r>
          <a:r>
            <a:rPr lang="en-US" b="0" i="0"/>
            <a:t> with optional low-power and optional selective wake-up capability (</a:t>
          </a:r>
          <a:r>
            <a:rPr lang="en-US" b="0" i="0">
              <a:hlinkClick xmlns:r="http://schemas.openxmlformats.org/officeDocument/2006/relationships" r:id="rId2"/>
            </a:rPr>
            <a:t>ISO 11898-2:2016</a:t>
          </a:r>
          <a:r>
            <a:rPr lang="en-US" b="0" i="0"/>
            <a:t>)</a:t>
          </a:r>
          <a:endParaRPr lang="en-US"/>
        </a:p>
      </dgm:t>
    </dgm:pt>
    <dgm:pt modelId="{BCB9E410-3312-4834-8FE6-4E43576D906A}" type="parTrans" cxnId="{6F32F950-440C-42BD-A488-58B2162E16D9}">
      <dgm:prSet/>
      <dgm:spPr/>
      <dgm:t>
        <a:bodyPr/>
        <a:lstStyle/>
        <a:p>
          <a:endParaRPr lang="en-US"/>
        </a:p>
      </dgm:t>
    </dgm:pt>
    <dgm:pt modelId="{1FAAA936-777B-4545-BD22-CAF26E959E76}" type="sibTrans" cxnId="{6F32F950-440C-42BD-A488-58B2162E16D9}">
      <dgm:prSet/>
      <dgm:spPr/>
      <dgm:t>
        <a:bodyPr/>
        <a:lstStyle/>
        <a:p>
          <a:endParaRPr lang="en-US"/>
        </a:p>
      </dgm:t>
    </dgm:pt>
    <dgm:pt modelId="{784662BC-DA5F-4861-A73A-65177AA1F172}">
      <dgm:prSet/>
      <dgm:spPr/>
      <dgm:t>
        <a:bodyPr/>
        <a:lstStyle/>
        <a:p>
          <a:r>
            <a:rPr lang="en-US" b="0" i="0"/>
            <a:t>CAN SIC (signal improvement capability) transceiver (</a:t>
          </a:r>
          <a:r>
            <a:rPr lang="en-US" b="0" i="0">
              <a:hlinkClick xmlns:r="http://schemas.openxmlformats.org/officeDocument/2006/relationships" r:id="rId3"/>
            </a:rPr>
            <a:t>CiA 601-4</a:t>
          </a:r>
          <a:r>
            <a:rPr lang="en-US" b="0" i="0"/>
            <a:t>)</a:t>
          </a:r>
          <a:endParaRPr lang="en-US"/>
        </a:p>
      </dgm:t>
    </dgm:pt>
    <dgm:pt modelId="{805A5E2D-34D3-46A6-BFF3-D92416EA60DD}" type="parTrans" cxnId="{FC0BFC3F-772B-4C6E-A946-A5A1473E971F}">
      <dgm:prSet/>
      <dgm:spPr/>
      <dgm:t>
        <a:bodyPr/>
        <a:lstStyle/>
        <a:p>
          <a:endParaRPr lang="en-US"/>
        </a:p>
      </dgm:t>
    </dgm:pt>
    <dgm:pt modelId="{F3F6B8D1-907E-4342-B7A3-8F5A2B118BFD}" type="sibTrans" cxnId="{FC0BFC3F-772B-4C6E-A946-A5A1473E971F}">
      <dgm:prSet/>
      <dgm:spPr/>
      <dgm:t>
        <a:bodyPr/>
        <a:lstStyle/>
        <a:p>
          <a:endParaRPr lang="en-US"/>
        </a:p>
      </dgm:t>
    </dgm:pt>
    <dgm:pt modelId="{25FD672B-F0C3-4BB7-A8DB-058DC627EA21}">
      <dgm:prSet/>
      <dgm:spPr/>
      <dgm:t>
        <a:bodyPr/>
        <a:lstStyle/>
        <a:p>
          <a:r>
            <a:rPr lang="en-US" b="0" i="0"/>
            <a:t>CAN XL SIC transceiver (CiA 610-3)</a:t>
          </a:r>
          <a:endParaRPr lang="en-US"/>
        </a:p>
      </dgm:t>
    </dgm:pt>
    <dgm:pt modelId="{D94E3552-64C2-4B0E-A935-0223201C85DD}" type="parTrans" cxnId="{A2D9E417-DFA5-4158-A331-0AEC84665BE7}">
      <dgm:prSet/>
      <dgm:spPr/>
      <dgm:t>
        <a:bodyPr/>
        <a:lstStyle/>
        <a:p>
          <a:endParaRPr lang="en-US"/>
        </a:p>
      </dgm:t>
    </dgm:pt>
    <dgm:pt modelId="{6F0AA925-5347-47F2-B2E1-E2F86EDE6730}" type="sibTrans" cxnId="{A2D9E417-DFA5-4158-A331-0AEC84665BE7}">
      <dgm:prSet/>
      <dgm:spPr/>
      <dgm:t>
        <a:bodyPr/>
        <a:lstStyle/>
        <a:p>
          <a:endParaRPr lang="en-US"/>
        </a:p>
      </dgm:t>
    </dgm:pt>
    <dgm:pt modelId="{12383D70-0648-496D-A323-BACDE79C61DE}">
      <dgm:prSet/>
      <dgm:spPr/>
      <dgm:t>
        <a:bodyPr/>
        <a:lstStyle/>
        <a:p>
          <a:r>
            <a:rPr lang="en-US" b="0" i="0"/>
            <a:t>CAN low-power/fault-tolerant transceiver (</a:t>
          </a:r>
          <a:r>
            <a:rPr lang="en-US" b="0" i="0">
              <a:hlinkClick xmlns:r="http://schemas.openxmlformats.org/officeDocument/2006/relationships" r:id="rId4"/>
            </a:rPr>
            <a:t>ISO 11898-3:2006</a:t>
          </a:r>
          <a:r>
            <a:rPr lang="en-US" b="0" i="0"/>
            <a:t>)</a:t>
          </a:r>
          <a:endParaRPr lang="en-US"/>
        </a:p>
      </dgm:t>
    </dgm:pt>
    <dgm:pt modelId="{953E2CBF-F85F-41F3-8804-1DFC3508857C}" type="parTrans" cxnId="{8464C974-7AB9-4F29-94C6-5AF6D6A1A87D}">
      <dgm:prSet/>
      <dgm:spPr/>
      <dgm:t>
        <a:bodyPr/>
        <a:lstStyle/>
        <a:p>
          <a:endParaRPr lang="en-US"/>
        </a:p>
      </dgm:t>
    </dgm:pt>
    <dgm:pt modelId="{74D36B01-5817-44CB-B193-657B57B42BE6}" type="sibTrans" cxnId="{8464C974-7AB9-4F29-94C6-5AF6D6A1A87D}">
      <dgm:prSet/>
      <dgm:spPr/>
      <dgm:t>
        <a:bodyPr/>
        <a:lstStyle/>
        <a:p>
          <a:endParaRPr lang="en-US"/>
        </a:p>
      </dgm:t>
    </dgm:pt>
    <dgm:pt modelId="{419BF5D5-B6F6-409D-8389-2AEEEDBE156A}">
      <dgm:prSet/>
      <dgm:spPr/>
      <dgm:t>
        <a:bodyPr/>
        <a:lstStyle/>
        <a:p>
          <a:r>
            <a:rPr lang="en-US" b="0" i="0"/>
            <a:t>CAN truck/trailer transceiver (</a:t>
          </a:r>
          <a:r>
            <a:rPr lang="en-US" b="0" i="0">
              <a:hlinkClick xmlns:r="http://schemas.openxmlformats.org/officeDocument/2006/relationships" r:id="rId5"/>
            </a:rPr>
            <a:t>ISO 11992-1</a:t>
          </a:r>
          <a:r>
            <a:rPr lang="en-US" b="0" i="0"/>
            <a:t>)</a:t>
          </a:r>
          <a:endParaRPr lang="en-US"/>
        </a:p>
      </dgm:t>
    </dgm:pt>
    <dgm:pt modelId="{CD6302E3-E9F2-4795-B911-D997B9DCA7CF}" type="parTrans" cxnId="{60CB1BB8-485F-466F-AB3F-E8C0016E9BA1}">
      <dgm:prSet/>
      <dgm:spPr/>
      <dgm:t>
        <a:bodyPr/>
        <a:lstStyle/>
        <a:p>
          <a:endParaRPr lang="en-US"/>
        </a:p>
      </dgm:t>
    </dgm:pt>
    <dgm:pt modelId="{3992DAC4-EEBC-4C64-AFAD-1D3E04006C82}" type="sibTrans" cxnId="{60CB1BB8-485F-466F-AB3F-E8C0016E9BA1}">
      <dgm:prSet/>
      <dgm:spPr/>
      <dgm:t>
        <a:bodyPr/>
        <a:lstStyle/>
        <a:p>
          <a:endParaRPr lang="en-US"/>
        </a:p>
      </dgm:t>
    </dgm:pt>
    <dgm:pt modelId="{E360156B-EBE9-4A71-9D85-A79D5502279A}">
      <dgm:prSet/>
      <dgm:spPr/>
      <dgm:t>
        <a:bodyPr/>
        <a:lstStyle/>
        <a:p>
          <a:r>
            <a:rPr lang="en-US" b="0" i="0"/>
            <a:t>Single-wire CAN (SWC) transceiver (</a:t>
          </a:r>
          <a:r>
            <a:rPr lang="en-US" b="0" i="0">
              <a:hlinkClick xmlns:r="http://schemas.openxmlformats.org/officeDocument/2006/relationships" r:id="rId6"/>
            </a:rPr>
            <a:t>SAE J2411</a:t>
          </a:r>
          <a:r>
            <a:rPr lang="en-US" b="0" i="0"/>
            <a:t>) – not more recommended for new designs</a:t>
          </a:r>
          <a:endParaRPr lang="en-US"/>
        </a:p>
      </dgm:t>
    </dgm:pt>
    <dgm:pt modelId="{A642E761-326A-41E8-89BE-5FFC52C18CBE}" type="parTrans" cxnId="{DBC3C10A-9FE7-431F-84C2-15ED405E20B7}">
      <dgm:prSet/>
      <dgm:spPr/>
      <dgm:t>
        <a:bodyPr/>
        <a:lstStyle/>
        <a:p>
          <a:endParaRPr lang="en-US"/>
        </a:p>
      </dgm:t>
    </dgm:pt>
    <dgm:pt modelId="{6C1EC7E5-3C46-4DAB-A0C2-A5FB3908F5C3}" type="sibTrans" cxnId="{DBC3C10A-9FE7-431F-84C2-15ED405E20B7}">
      <dgm:prSet/>
      <dgm:spPr/>
      <dgm:t>
        <a:bodyPr/>
        <a:lstStyle/>
        <a:p>
          <a:endParaRPr lang="en-US"/>
        </a:p>
      </dgm:t>
    </dgm:pt>
    <dgm:pt modelId="{17A01933-08CF-4B15-9C42-6F69D7DBA72D}" type="pres">
      <dgm:prSet presAssocID="{F32E8492-4E1A-4227-A9B7-FD7F5755D9F0}" presName="diagram" presStyleCnt="0">
        <dgm:presLayoutVars>
          <dgm:dir/>
          <dgm:resizeHandles val="exact"/>
        </dgm:presLayoutVars>
      </dgm:prSet>
      <dgm:spPr/>
    </dgm:pt>
    <dgm:pt modelId="{B90150BC-132A-4AD6-98D6-E090F0E0D0D9}" type="pres">
      <dgm:prSet presAssocID="{786973D0-0546-41FF-A583-ABDACD3F2366}" presName="node" presStyleLbl="node1" presStyleIdx="0" presStyleCnt="7">
        <dgm:presLayoutVars>
          <dgm:bulletEnabled val="1"/>
        </dgm:presLayoutVars>
      </dgm:prSet>
      <dgm:spPr/>
    </dgm:pt>
    <dgm:pt modelId="{0F75B099-1A4E-433D-8F2E-6302999728E1}" type="pres">
      <dgm:prSet presAssocID="{C1C1247D-43EA-490B-A7E9-648C27246D25}" presName="sibTrans" presStyleCnt="0"/>
      <dgm:spPr/>
    </dgm:pt>
    <dgm:pt modelId="{4800B4F1-9CF5-4C73-AA28-AC36A29AAD25}" type="pres">
      <dgm:prSet presAssocID="{EB54B2CE-F164-4203-B553-D8A2AE023D31}" presName="node" presStyleLbl="node1" presStyleIdx="1" presStyleCnt="7">
        <dgm:presLayoutVars>
          <dgm:bulletEnabled val="1"/>
        </dgm:presLayoutVars>
      </dgm:prSet>
      <dgm:spPr/>
    </dgm:pt>
    <dgm:pt modelId="{BAB0DB5E-6927-4B98-A742-2F2D74D5960E}" type="pres">
      <dgm:prSet presAssocID="{1FAAA936-777B-4545-BD22-CAF26E959E76}" presName="sibTrans" presStyleCnt="0"/>
      <dgm:spPr/>
    </dgm:pt>
    <dgm:pt modelId="{B8693484-0B51-4DD8-B000-EF9587122F4A}" type="pres">
      <dgm:prSet presAssocID="{784662BC-DA5F-4861-A73A-65177AA1F172}" presName="node" presStyleLbl="node1" presStyleIdx="2" presStyleCnt="7">
        <dgm:presLayoutVars>
          <dgm:bulletEnabled val="1"/>
        </dgm:presLayoutVars>
      </dgm:prSet>
      <dgm:spPr/>
    </dgm:pt>
    <dgm:pt modelId="{C5BDEB6B-B1E0-4D0C-BA32-375C4DE21450}" type="pres">
      <dgm:prSet presAssocID="{F3F6B8D1-907E-4342-B7A3-8F5A2B118BFD}" presName="sibTrans" presStyleCnt="0"/>
      <dgm:spPr/>
    </dgm:pt>
    <dgm:pt modelId="{93517E99-2FE9-43DC-97B5-AC7D71BE11C8}" type="pres">
      <dgm:prSet presAssocID="{25FD672B-F0C3-4BB7-A8DB-058DC627EA21}" presName="node" presStyleLbl="node1" presStyleIdx="3" presStyleCnt="7">
        <dgm:presLayoutVars>
          <dgm:bulletEnabled val="1"/>
        </dgm:presLayoutVars>
      </dgm:prSet>
      <dgm:spPr/>
    </dgm:pt>
    <dgm:pt modelId="{3B646E62-3394-4EA3-A2C9-B3BFC4670149}" type="pres">
      <dgm:prSet presAssocID="{6F0AA925-5347-47F2-B2E1-E2F86EDE6730}" presName="sibTrans" presStyleCnt="0"/>
      <dgm:spPr/>
    </dgm:pt>
    <dgm:pt modelId="{F837CD73-D082-4513-835A-3C78766A61F8}" type="pres">
      <dgm:prSet presAssocID="{12383D70-0648-496D-A323-BACDE79C61DE}" presName="node" presStyleLbl="node1" presStyleIdx="4" presStyleCnt="7">
        <dgm:presLayoutVars>
          <dgm:bulletEnabled val="1"/>
        </dgm:presLayoutVars>
      </dgm:prSet>
      <dgm:spPr/>
    </dgm:pt>
    <dgm:pt modelId="{0F2A6738-57DF-441D-92F6-D91C8BCC7A47}" type="pres">
      <dgm:prSet presAssocID="{74D36B01-5817-44CB-B193-657B57B42BE6}" presName="sibTrans" presStyleCnt="0"/>
      <dgm:spPr/>
    </dgm:pt>
    <dgm:pt modelId="{69A58FA3-F6ED-466F-8675-41E3F2FCD271}" type="pres">
      <dgm:prSet presAssocID="{419BF5D5-B6F6-409D-8389-2AEEEDBE156A}" presName="node" presStyleLbl="node1" presStyleIdx="5" presStyleCnt="7">
        <dgm:presLayoutVars>
          <dgm:bulletEnabled val="1"/>
        </dgm:presLayoutVars>
      </dgm:prSet>
      <dgm:spPr/>
    </dgm:pt>
    <dgm:pt modelId="{7015EA66-4E49-480B-B1CD-7A616FAA0062}" type="pres">
      <dgm:prSet presAssocID="{3992DAC4-EEBC-4C64-AFAD-1D3E04006C82}" presName="sibTrans" presStyleCnt="0"/>
      <dgm:spPr/>
    </dgm:pt>
    <dgm:pt modelId="{E29320EF-DA13-4A05-A659-ED685D92A4EB}" type="pres">
      <dgm:prSet presAssocID="{E360156B-EBE9-4A71-9D85-A79D5502279A}" presName="node" presStyleLbl="node1" presStyleIdx="6" presStyleCnt="7">
        <dgm:presLayoutVars>
          <dgm:bulletEnabled val="1"/>
        </dgm:presLayoutVars>
      </dgm:prSet>
      <dgm:spPr/>
    </dgm:pt>
  </dgm:ptLst>
  <dgm:cxnLst>
    <dgm:cxn modelId="{336DAE06-7D09-4A42-BC17-385710887EBD}" srcId="{F32E8492-4E1A-4227-A9B7-FD7F5755D9F0}" destId="{786973D0-0546-41FF-A583-ABDACD3F2366}" srcOrd="0" destOrd="0" parTransId="{418E597E-25D1-4279-BCA3-299BDAC57642}" sibTransId="{C1C1247D-43EA-490B-A7E9-648C27246D25}"/>
    <dgm:cxn modelId="{DBC3C10A-9FE7-431F-84C2-15ED405E20B7}" srcId="{F32E8492-4E1A-4227-A9B7-FD7F5755D9F0}" destId="{E360156B-EBE9-4A71-9D85-A79D5502279A}" srcOrd="6" destOrd="0" parTransId="{A642E761-326A-41E8-89BE-5FFC52C18CBE}" sibTransId="{6C1EC7E5-3C46-4DAB-A0C2-A5FB3908F5C3}"/>
    <dgm:cxn modelId="{505BCB13-7D47-43C2-9B38-BBB56F0AAF23}" type="presOf" srcId="{E360156B-EBE9-4A71-9D85-A79D5502279A}" destId="{E29320EF-DA13-4A05-A659-ED685D92A4EB}" srcOrd="0" destOrd="0" presId="urn:microsoft.com/office/officeart/2005/8/layout/default"/>
    <dgm:cxn modelId="{A2D9E417-DFA5-4158-A331-0AEC84665BE7}" srcId="{F32E8492-4E1A-4227-A9B7-FD7F5755D9F0}" destId="{25FD672B-F0C3-4BB7-A8DB-058DC627EA21}" srcOrd="3" destOrd="0" parTransId="{D94E3552-64C2-4B0E-A935-0223201C85DD}" sibTransId="{6F0AA925-5347-47F2-B2E1-E2F86EDE6730}"/>
    <dgm:cxn modelId="{E83B0E27-77BA-445D-8DD7-3EC3A0271E0A}" type="presOf" srcId="{419BF5D5-B6F6-409D-8389-2AEEEDBE156A}" destId="{69A58FA3-F6ED-466F-8675-41E3F2FCD271}" srcOrd="0" destOrd="0" presId="urn:microsoft.com/office/officeart/2005/8/layout/default"/>
    <dgm:cxn modelId="{FC0BFC3F-772B-4C6E-A946-A5A1473E971F}" srcId="{F32E8492-4E1A-4227-A9B7-FD7F5755D9F0}" destId="{784662BC-DA5F-4861-A73A-65177AA1F172}" srcOrd="2" destOrd="0" parTransId="{805A5E2D-34D3-46A6-BFF3-D92416EA60DD}" sibTransId="{F3F6B8D1-907E-4342-B7A3-8F5A2B118BFD}"/>
    <dgm:cxn modelId="{2DE21B4E-AD98-4786-A6A7-A74A2C0600F0}" type="presOf" srcId="{786973D0-0546-41FF-A583-ABDACD3F2366}" destId="{B90150BC-132A-4AD6-98D6-E090F0E0D0D9}" srcOrd="0" destOrd="0" presId="urn:microsoft.com/office/officeart/2005/8/layout/default"/>
    <dgm:cxn modelId="{6F32F950-440C-42BD-A488-58B2162E16D9}" srcId="{F32E8492-4E1A-4227-A9B7-FD7F5755D9F0}" destId="{EB54B2CE-F164-4203-B553-D8A2AE023D31}" srcOrd="1" destOrd="0" parTransId="{BCB9E410-3312-4834-8FE6-4E43576D906A}" sibTransId="{1FAAA936-777B-4545-BD22-CAF26E959E76}"/>
    <dgm:cxn modelId="{8464C974-7AB9-4F29-94C6-5AF6D6A1A87D}" srcId="{F32E8492-4E1A-4227-A9B7-FD7F5755D9F0}" destId="{12383D70-0648-496D-A323-BACDE79C61DE}" srcOrd="4" destOrd="0" parTransId="{953E2CBF-F85F-41F3-8804-1DFC3508857C}" sibTransId="{74D36B01-5817-44CB-B193-657B57B42BE6}"/>
    <dgm:cxn modelId="{4F092458-E6C1-4CD0-923C-DE05DB69D914}" type="presOf" srcId="{784662BC-DA5F-4861-A73A-65177AA1F172}" destId="{B8693484-0B51-4DD8-B000-EF9587122F4A}" srcOrd="0" destOrd="0" presId="urn:microsoft.com/office/officeart/2005/8/layout/default"/>
    <dgm:cxn modelId="{BABCCE91-24FF-4A1B-BB4F-32C1774C5D68}" type="presOf" srcId="{25FD672B-F0C3-4BB7-A8DB-058DC627EA21}" destId="{93517E99-2FE9-43DC-97B5-AC7D71BE11C8}" srcOrd="0" destOrd="0" presId="urn:microsoft.com/office/officeart/2005/8/layout/default"/>
    <dgm:cxn modelId="{B1BC5D9E-209E-4936-9729-FE7AC477D5A1}" type="presOf" srcId="{12383D70-0648-496D-A323-BACDE79C61DE}" destId="{F837CD73-D082-4513-835A-3C78766A61F8}" srcOrd="0" destOrd="0" presId="urn:microsoft.com/office/officeart/2005/8/layout/default"/>
    <dgm:cxn modelId="{60CB1BB8-485F-466F-AB3F-E8C0016E9BA1}" srcId="{F32E8492-4E1A-4227-A9B7-FD7F5755D9F0}" destId="{419BF5D5-B6F6-409D-8389-2AEEEDBE156A}" srcOrd="5" destOrd="0" parTransId="{CD6302E3-E9F2-4795-B911-D997B9DCA7CF}" sibTransId="{3992DAC4-EEBC-4C64-AFAD-1D3E04006C82}"/>
    <dgm:cxn modelId="{F95415E1-2E2F-4B83-BE9F-E6234216F1BD}" type="presOf" srcId="{EB54B2CE-F164-4203-B553-D8A2AE023D31}" destId="{4800B4F1-9CF5-4C73-AA28-AC36A29AAD25}" srcOrd="0" destOrd="0" presId="urn:microsoft.com/office/officeart/2005/8/layout/default"/>
    <dgm:cxn modelId="{11D633EE-BAF9-412D-BBB9-218B66142419}" type="presOf" srcId="{F32E8492-4E1A-4227-A9B7-FD7F5755D9F0}" destId="{17A01933-08CF-4B15-9C42-6F69D7DBA72D}" srcOrd="0" destOrd="0" presId="urn:microsoft.com/office/officeart/2005/8/layout/default"/>
    <dgm:cxn modelId="{88707D46-FB5C-43D1-92DE-FFFC877DA7E1}" type="presParOf" srcId="{17A01933-08CF-4B15-9C42-6F69D7DBA72D}" destId="{B90150BC-132A-4AD6-98D6-E090F0E0D0D9}" srcOrd="0" destOrd="0" presId="urn:microsoft.com/office/officeart/2005/8/layout/default"/>
    <dgm:cxn modelId="{94199AE6-2254-4978-A05C-6A525FEF61BB}" type="presParOf" srcId="{17A01933-08CF-4B15-9C42-6F69D7DBA72D}" destId="{0F75B099-1A4E-433D-8F2E-6302999728E1}" srcOrd="1" destOrd="0" presId="urn:microsoft.com/office/officeart/2005/8/layout/default"/>
    <dgm:cxn modelId="{694B6505-14AF-4B23-8B5E-747AE3A5D839}" type="presParOf" srcId="{17A01933-08CF-4B15-9C42-6F69D7DBA72D}" destId="{4800B4F1-9CF5-4C73-AA28-AC36A29AAD25}" srcOrd="2" destOrd="0" presId="urn:microsoft.com/office/officeart/2005/8/layout/default"/>
    <dgm:cxn modelId="{23093028-B078-40B1-97E4-283881162422}" type="presParOf" srcId="{17A01933-08CF-4B15-9C42-6F69D7DBA72D}" destId="{BAB0DB5E-6927-4B98-A742-2F2D74D5960E}" srcOrd="3" destOrd="0" presId="urn:microsoft.com/office/officeart/2005/8/layout/default"/>
    <dgm:cxn modelId="{C6FCE6CB-17B2-4458-8B0E-8CC2FC082D66}" type="presParOf" srcId="{17A01933-08CF-4B15-9C42-6F69D7DBA72D}" destId="{B8693484-0B51-4DD8-B000-EF9587122F4A}" srcOrd="4" destOrd="0" presId="urn:microsoft.com/office/officeart/2005/8/layout/default"/>
    <dgm:cxn modelId="{A7AD7024-1EB1-4AEF-9981-6B04FC5F4E8D}" type="presParOf" srcId="{17A01933-08CF-4B15-9C42-6F69D7DBA72D}" destId="{C5BDEB6B-B1E0-4D0C-BA32-375C4DE21450}" srcOrd="5" destOrd="0" presId="urn:microsoft.com/office/officeart/2005/8/layout/default"/>
    <dgm:cxn modelId="{0B33F9E1-4027-4F9B-B27F-978276AEE74F}" type="presParOf" srcId="{17A01933-08CF-4B15-9C42-6F69D7DBA72D}" destId="{93517E99-2FE9-43DC-97B5-AC7D71BE11C8}" srcOrd="6" destOrd="0" presId="urn:microsoft.com/office/officeart/2005/8/layout/default"/>
    <dgm:cxn modelId="{B157BC29-4AD6-41AF-AFE5-8C7514550DCE}" type="presParOf" srcId="{17A01933-08CF-4B15-9C42-6F69D7DBA72D}" destId="{3B646E62-3394-4EA3-A2C9-B3BFC4670149}" srcOrd="7" destOrd="0" presId="urn:microsoft.com/office/officeart/2005/8/layout/default"/>
    <dgm:cxn modelId="{D13C35A4-C632-4E92-9B42-23EDD12BF221}" type="presParOf" srcId="{17A01933-08CF-4B15-9C42-6F69D7DBA72D}" destId="{F837CD73-D082-4513-835A-3C78766A61F8}" srcOrd="8" destOrd="0" presId="urn:microsoft.com/office/officeart/2005/8/layout/default"/>
    <dgm:cxn modelId="{3780E5B1-D7A7-4E3D-82D2-870719A07E2C}" type="presParOf" srcId="{17A01933-08CF-4B15-9C42-6F69D7DBA72D}" destId="{0F2A6738-57DF-441D-92F6-D91C8BCC7A47}" srcOrd="9" destOrd="0" presId="urn:microsoft.com/office/officeart/2005/8/layout/default"/>
    <dgm:cxn modelId="{11D95673-12AC-4AD2-B259-1E41E389CC8E}" type="presParOf" srcId="{17A01933-08CF-4B15-9C42-6F69D7DBA72D}" destId="{69A58FA3-F6ED-466F-8675-41E3F2FCD271}" srcOrd="10" destOrd="0" presId="urn:microsoft.com/office/officeart/2005/8/layout/default"/>
    <dgm:cxn modelId="{74F8A023-9DC8-438E-A621-705BF7072C26}" type="presParOf" srcId="{17A01933-08CF-4B15-9C42-6F69D7DBA72D}" destId="{7015EA66-4E49-480B-B1CD-7A616FAA0062}" srcOrd="11" destOrd="0" presId="urn:microsoft.com/office/officeart/2005/8/layout/default"/>
    <dgm:cxn modelId="{D22228D9-F059-4283-A5CF-465D7BCAA395}" type="presParOf" srcId="{17A01933-08CF-4B15-9C42-6F69D7DBA72D}" destId="{E29320EF-DA13-4A05-A659-ED685D92A4E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150BC-132A-4AD6-98D6-E090F0E0D0D9}">
      <dsp:nvSpPr>
        <dsp:cNvPr id="0" name=""/>
        <dsp:cNvSpPr/>
      </dsp:nvSpPr>
      <dsp:spPr>
        <a:xfrm>
          <a:off x="943124" y="3738"/>
          <a:ext cx="1907248" cy="11443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 physical medium attachment (PMA) options include:</a:t>
          </a:r>
          <a:endParaRPr lang="en-US" sz="1200" kern="1200"/>
        </a:p>
      </dsp:txBody>
      <dsp:txXfrm>
        <a:off x="943124" y="3738"/>
        <a:ext cx="1907248" cy="1144349"/>
      </dsp:txXfrm>
    </dsp:sp>
    <dsp:sp modelId="{4800B4F1-9CF5-4C73-AA28-AC36A29AAD25}">
      <dsp:nvSpPr>
        <dsp:cNvPr id="0" name=""/>
        <dsp:cNvSpPr/>
      </dsp:nvSpPr>
      <dsp:spPr>
        <a:xfrm>
          <a:off x="3041097" y="3738"/>
          <a:ext cx="1907248" cy="1144349"/>
        </a:xfrm>
        <a:prstGeom prst="rect">
          <a:avLst/>
        </a:prstGeom>
        <a:solidFill>
          <a:schemeClr val="accent2">
            <a:hueOff val="-1342794"/>
            <a:satOff val="-2401"/>
            <a:lumOff val="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hlinkClick xmlns:r="http://schemas.openxmlformats.org/officeDocument/2006/relationships" r:id="rId1"/>
            </a:rPr>
            <a:t>CAN high-speed transceiver</a:t>
          </a:r>
          <a:r>
            <a:rPr lang="en-US" sz="1200" b="0" i="0" kern="1200"/>
            <a:t> with optional low-power and optional selective wake-up capability (</a:t>
          </a:r>
          <a:r>
            <a:rPr lang="en-US" sz="1200" b="0" i="0" kern="1200">
              <a:hlinkClick xmlns:r="http://schemas.openxmlformats.org/officeDocument/2006/relationships" r:id="rId2"/>
            </a:rPr>
            <a:t>ISO 11898-2:2016</a:t>
          </a:r>
          <a:r>
            <a:rPr lang="en-US" sz="1200" b="0" i="0" kern="1200"/>
            <a:t>)</a:t>
          </a:r>
          <a:endParaRPr lang="en-US" sz="1200" kern="1200"/>
        </a:p>
      </dsp:txBody>
      <dsp:txXfrm>
        <a:off x="3041097" y="3738"/>
        <a:ext cx="1907248" cy="1144349"/>
      </dsp:txXfrm>
    </dsp:sp>
    <dsp:sp modelId="{B8693484-0B51-4DD8-B000-EF9587122F4A}">
      <dsp:nvSpPr>
        <dsp:cNvPr id="0" name=""/>
        <dsp:cNvSpPr/>
      </dsp:nvSpPr>
      <dsp:spPr>
        <a:xfrm>
          <a:off x="943124" y="1338812"/>
          <a:ext cx="1907248" cy="1144349"/>
        </a:xfrm>
        <a:prstGeom prst="rect">
          <a:avLst/>
        </a:prstGeom>
        <a:solidFill>
          <a:schemeClr val="accent2">
            <a:hueOff val="-2685588"/>
            <a:satOff val="-4802"/>
            <a:lumOff val="71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CAN SIC (signal improvement capability) transceiver (</a:t>
          </a:r>
          <a:r>
            <a:rPr lang="en-US" sz="1200" b="0" i="0" kern="1200">
              <a:hlinkClick xmlns:r="http://schemas.openxmlformats.org/officeDocument/2006/relationships" r:id="rId3"/>
            </a:rPr>
            <a:t>CiA 601-4</a:t>
          </a:r>
          <a:r>
            <a:rPr lang="en-US" sz="1200" b="0" i="0" kern="1200"/>
            <a:t>)</a:t>
          </a:r>
          <a:endParaRPr lang="en-US" sz="1200" kern="1200"/>
        </a:p>
      </dsp:txBody>
      <dsp:txXfrm>
        <a:off x="943124" y="1338812"/>
        <a:ext cx="1907248" cy="1144349"/>
      </dsp:txXfrm>
    </dsp:sp>
    <dsp:sp modelId="{93517E99-2FE9-43DC-97B5-AC7D71BE11C8}">
      <dsp:nvSpPr>
        <dsp:cNvPr id="0" name=""/>
        <dsp:cNvSpPr/>
      </dsp:nvSpPr>
      <dsp:spPr>
        <a:xfrm>
          <a:off x="3041097" y="1338812"/>
          <a:ext cx="1907248" cy="1144349"/>
        </a:xfrm>
        <a:prstGeom prst="rect">
          <a:avLst/>
        </a:prstGeom>
        <a:solidFill>
          <a:schemeClr val="accent2">
            <a:hueOff val="-4028383"/>
            <a:satOff val="-7204"/>
            <a:lumOff val="1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CAN XL SIC transceiver (CiA 610-3)</a:t>
          </a:r>
          <a:endParaRPr lang="en-US" sz="1200" kern="1200"/>
        </a:p>
      </dsp:txBody>
      <dsp:txXfrm>
        <a:off x="3041097" y="1338812"/>
        <a:ext cx="1907248" cy="1144349"/>
      </dsp:txXfrm>
    </dsp:sp>
    <dsp:sp modelId="{F837CD73-D082-4513-835A-3C78766A61F8}">
      <dsp:nvSpPr>
        <dsp:cNvPr id="0" name=""/>
        <dsp:cNvSpPr/>
      </dsp:nvSpPr>
      <dsp:spPr>
        <a:xfrm>
          <a:off x="943124" y="2673886"/>
          <a:ext cx="1907248" cy="1144349"/>
        </a:xfrm>
        <a:prstGeom prst="rect">
          <a:avLst/>
        </a:prstGeom>
        <a:solidFill>
          <a:schemeClr val="accent2">
            <a:hueOff val="-5371177"/>
            <a:satOff val="-9605"/>
            <a:lumOff val="14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CAN low-power/fault-tolerant transceiver (</a:t>
          </a:r>
          <a:r>
            <a:rPr lang="en-US" sz="1200" b="0" i="0" kern="1200">
              <a:hlinkClick xmlns:r="http://schemas.openxmlformats.org/officeDocument/2006/relationships" r:id="rId4"/>
            </a:rPr>
            <a:t>ISO 11898-3:2006</a:t>
          </a:r>
          <a:r>
            <a:rPr lang="en-US" sz="1200" b="0" i="0" kern="1200"/>
            <a:t>)</a:t>
          </a:r>
          <a:endParaRPr lang="en-US" sz="1200" kern="1200"/>
        </a:p>
      </dsp:txBody>
      <dsp:txXfrm>
        <a:off x="943124" y="2673886"/>
        <a:ext cx="1907248" cy="1144349"/>
      </dsp:txXfrm>
    </dsp:sp>
    <dsp:sp modelId="{69A58FA3-F6ED-466F-8675-41E3F2FCD271}">
      <dsp:nvSpPr>
        <dsp:cNvPr id="0" name=""/>
        <dsp:cNvSpPr/>
      </dsp:nvSpPr>
      <dsp:spPr>
        <a:xfrm>
          <a:off x="3041097" y="2673886"/>
          <a:ext cx="1907248" cy="1144349"/>
        </a:xfrm>
        <a:prstGeom prst="rect">
          <a:avLst/>
        </a:prstGeom>
        <a:solidFill>
          <a:schemeClr val="accent2">
            <a:hueOff val="-6713971"/>
            <a:satOff val="-12006"/>
            <a:lumOff val="17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CAN truck/trailer transceiver (</a:t>
          </a:r>
          <a:r>
            <a:rPr lang="en-US" sz="1200" b="0" i="0" kern="1200">
              <a:hlinkClick xmlns:r="http://schemas.openxmlformats.org/officeDocument/2006/relationships" r:id="rId5"/>
            </a:rPr>
            <a:t>ISO 11992-1</a:t>
          </a:r>
          <a:r>
            <a:rPr lang="en-US" sz="1200" b="0" i="0" kern="1200"/>
            <a:t>)</a:t>
          </a:r>
          <a:endParaRPr lang="en-US" sz="1200" kern="1200"/>
        </a:p>
      </dsp:txBody>
      <dsp:txXfrm>
        <a:off x="3041097" y="2673886"/>
        <a:ext cx="1907248" cy="1144349"/>
      </dsp:txXfrm>
    </dsp:sp>
    <dsp:sp modelId="{E29320EF-DA13-4A05-A659-ED685D92A4EB}">
      <dsp:nvSpPr>
        <dsp:cNvPr id="0" name=""/>
        <dsp:cNvSpPr/>
      </dsp:nvSpPr>
      <dsp:spPr>
        <a:xfrm>
          <a:off x="1992111" y="4008961"/>
          <a:ext cx="1907248" cy="1144349"/>
        </a:xfrm>
        <a:prstGeom prst="rect">
          <a:avLst/>
        </a:prstGeom>
        <a:solidFill>
          <a:schemeClr val="accent2">
            <a:hueOff val="-8056765"/>
            <a:satOff val="-14407"/>
            <a:lumOff val="2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Single-wire CAN (SWC) transceiver (</a:t>
          </a:r>
          <a:r>
            <a:rPr lang="en-US" sz="1200" b="0" i="0" kern="1200">
              <a:hlinkClick xmlns:r="http://schemas.openxmlformats.org/officeDocument/2006/relationships" r:id="rId6"/>
            </a:rPr>
            <a:t>SAE J2411</a:t>
          </a:r>
          <a:r>
            <a:rPr lang="en-US" sz="1200" b="0" i="0" kern="1200"/>
            <a:t>) – not more recommended for new designs</a:t>
          </a:r>
          <a:endParaRPr lang="en-US" sz="1200" kern="1200"/>
        </a:p>
      </dsp:txBody>
      <dsp:txXfrm>
        <a:off x="1992111" y="4008961"/>
        <a:ext cx="1907248" cy="1144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01T16:33:00.9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0,'33'0'204,"33"0"-189,33 33 1,-33-33-16,-33 33 15,33-33 1,-33 33-16,0-33 16,0 0-1,0 0-15,0 0 16,0 0-16,0 0 16,0 0-1,33 0-15,-33 0 16,33 0-1,-33 0-15,0 0 16,0 0-16,0 0 31,0 0-31,0 0 16,0 0 0,0 0-16,-1 0 15,1 0 1,0 0-16,0 0 15,33 0-15,-33 0 16,33 0 0,-33 0-16,0 0 15,0 0 1,0 0-16,0 0 16,0 0-1,0 0 1,0 0-16,0 0 15,0 33 1,0-33 0,0 0-1,0 33-15,33 0 16,-33-33 0,0 0-1,-33 33 1,33-33-1,0 0 1,0 0 15,0 0-15,0 0 0,0 33-1,0-33 1,0 0-1,0 0 1,0 0 15,0 0-15,0 0-16,0 0 16,0 0-1,0 0-15,0 0 16,0 0-16,0 0 15,33 0 1,-33 0 0,0 0-16,0 33 15,0-33-15,0 0 16,0 0-16,0 0 16,0 33-1,0-33-15,0 0 16,0 0-1,0 0-15,0 0 16,0 0 0,33 0-1,-33 0 32,-99 33 31,0-33-62,0 66-16,-66-66 16,0 33-1,-33-1-15,-33 34 16,-33-66-1,99 0-15,0 0 16,0 0-16,66 0 16,-33 0-1,33 0-15,33 0 16,0 0 0,0 0 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01T16:34:01.05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24872 118 0,'-33'0'172,"-725"0"-156,-1255 0-16,-1054 0 15,-298 0-15,-165 0 16,957 0 0,66 330-16,660-33 15,-66 99 1,560 131-16,496-164 16,197-33-1,396-231-15,132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5/2/2022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3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23" r:id="rId8"/>
    <p:sldLayoutId id="2147483724" r:id="rId9"/>
    <p:sldLayoutId id="2147483725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wp-content/uploads/sites/2/2021/05/OSI-Modeil-normal-image08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-cia.org/can-knowledge/can/can-fd/" TargetMode="External"/><Relationship Id="rId2" Type="http://schemas.openxmlformats.org/officeDocument/2006/relationships/hyperlink" Target="https://www.can-cia.org/can-knowledge/can/can-data-link-lay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can-cia.org/can-knowledge/can/can-x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wp-content/uploads/sites/2/2021/05/OSI-Modeil-normal-image02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604BA40A-41ED-46BF-B7BF-3E22CD4D7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782D7E28-A376-49FF-8D28-FD23D0D4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E49B-44A9-4CBA-8811-A86A234B7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6082" y="3553695"/>
            <a:ext cx="7311973" cy="1593829"/>
          </a:xfrm>
        </p:spPr>
        <p:txBody>
          <a:bodyPr>
            <a:normAutofit/>
          </a:bodyPr>
          <a:lstStyle/>
          <a:p>
            <a:pPr algn="l"/>
            <a:r>
              <a:rPr lang="en-US"/>
              <a:t>OSI Layers in Automotive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5F86A-E6AE-4C96-A7ED-FD796A3F3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082" y="5264860"/>
            <a:ext cx="7311973" cy="799390"/>
          </a:xfrm>
        </p:spPr>
        <p:txBody>
          <a:bodyPr>
            <a:normAutofit/>
          </a:bodyPr>
          <a:lstStyle/>
          <a:p>
            <a:pPr algn="l"/>
            <a:r>
              <a:rPr lang="en-US"/>
              <a:t>.</a:t>
            </a: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1DD8C67C-38D6-48DD-AD46-132C61B2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E9062DF-7D03-430E-9839-DD0CE7F8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C1A4650-64F8-4DDE-BA49-1EF009C5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D134E4E-EF7B-4735-B4C1-EFFB5DD9F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D5744A-1131-494B-9062-5E9A01C31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F250752-9172-4965-8B03-A93700360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3">
            <a:extLst>
              <a:ext uri="{FF2B5EF4-FFF2-40B4-BE49-F238E27FC236}">
                <a16:creationId xmlns:a16="http://schemas.microsoft.com/office/drawing/2014/main" id="{D5898C82-33AB-4F59-BEEE-EB8AAE32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B6373DE1-3B3E-471B-AA87-9E0142E20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50" name="Oval 2">
            <a:extLst>
              <a:ext uri="{FF2B5EF4-FFF2-40B4-BE49-F238E27FC236}">
                <a16:creationId xmlns:a16="http://schemas.microsoft.com/office/drawing/2014/main" id="{F678974B-CB16-468B-A5D7-C0A88B64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D9A607A7-D5A5-435C-B8B1-BCA0876FE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917" t="40037" r="12288" b="12942"/>
          <a:stretch/>
        </p:blipFill>
        <p:spPr>
          <a:xfrm rot="5400000">
            <a:off x="9213289" y="143722"/>
            <a:ext cx="3119383" cy="2831939"/>
          </a:xfrm>
          <a:prstGeom prst="rect">
            <a:avLst/>
          </a:prstGeom>
        </p:spPr>
      </p:pic>
      <p:sp>
        <p:nvSpPr>
          <p:cNvPr id="54" name="Oval 1">
            <a:extLst>
              <a:ext uri="{FF2B5EF4-FFF2-40B4-BE49-F238E27FC236}">
                <a16:creationId xmlns:a16="http://schemas.microsoft.com/office/drawing/2014/main" id="{7B801CC1-D292-4B86-B2D1-4878F0CD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5A4ADB9-2E5B-4A9A-B0D6-FF1A2E7B86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6" r="17450" b="-1"/>
          <a:stretch/>
        </p:blipFill>
        <p:spPr>
          <a:xfrm>
            <a:off x="5611549" y="55816"/>
            <a:ext cx="3373184" cy="337318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A9700CD-BB47-4560-B350-94D4576C2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8417" y="3922934"/>
            <a:ext cx="2798544" cy="27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9755-D302-4970-9792-4BBC40D9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inherit"/>
              </a:rPr>
              <a:t>7. Application Layer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C412-867B-4C99-A2BF-53E4A00D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This is the layer where users interact with the data. The layer identifies communication partners that will allow data transmission for an application. Some of the applications are – Browsers, Messengers, etc. Desktop Layer is another word for this layer.</a:t>
            </a: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Functions of the Application layer of OSI Model:</a:t>
            </a:r>
            <a:endParaRPr lang="en-US" b="1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File management by allowing users to access, retrieve and manage the files on a remote computer.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Allows users to go ahead with email forwarding and storage.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Provides distributed database sources and global information about several objects.</a:t>
            </a:r>
          </a:p>
          <a:p>
            <a:br>
              <a:rPr lang="en-US" b="0" i="0" u="sng" dirty="0">
                <a:solidFill>
                  <a:srgbClr val="65ABF6"/>
                </a:solidFill>
                <a:effectLst/>
                <a:latin typeface="Georgia" panose="02040502050405020303" pitchFamily="18" charset="0"/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7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7854D-1752-4022-B2DF-2757CA4D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 b="0" i="0">
                <a:effectLst/>
                <a:latin typeface="Open Sans" panose="020B0606030504020204" pitchFamily="34" charset="0"/>
              </a:rPr>
              <a:t>There are several CAN physical media attachment (PMA) sub-layers standardized</a:t>
            </a:r>
            <a:br>
              <a:rPr lang="en-US" sz="4400" b="0" i="0">
                <a:effectLst/>
                <a:latin typeface="Open Sans" panose="020B0606030504020204" pitchFamily="34" charset="0"/>
              </a:rPr>
            </a:br>
            <a:endParaRPr lang="en-US" sz="4400"/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38ABB1-F30C-659D-F55A-61392235C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869947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28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F07A-C782-41CA-94D6-C814EC7B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There are three CAN data link layer generations:</a:t>
            </a:r>
            <a:b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r>
              <a:rPr lang="en-US" sz="1600" b="0" i="0" u="none" strike="noStrike" dirty="0">
                <a:solidFill>
                  <a:srgbClr val="1A9178"/>
                </a:solidFill>
                <a:effectLst/>
                <a:latin typeface="Open Sans" panose="020B0606030504020204" pitchFamily="34" charset="0"/>
                <a:hlinkClick r:id="rId2"/>
              </a:rPr>
              <a:t>Classical CAN data link layer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(1</a:t>
            </a:r>
            <a:r>
              <a:rPr lang="en-US" sz="1600" b="0" i="0" baseline="30000" dirty="0">
                <a:solidFill>
                  <a:srgbClr val="404040"/>
                </a:solidFill>
                <a:effectLst/>
                <a:latin typeface="inherit"/>
              </a:rPr>
              <a:t>st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generation)</a:t>
            </a:r>
            <a:b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r>
              <a:rPr lang="en-US" sz="1600" b="0" i="0" u="none" strike="noStrike" dirty="0">
                <a:solidFill>
                  <a:srgbClr val="1A9178"/>
                </a:solidFill>
                <a:effectLst/>
                <a:latin typeface="Open Sans" panose="020B0606030504020204" pitchFamily="34" charset="0"/>
                <a:hlinkClick r:id="rId3"/>
              </a:rPr>
              <a:t>CAN FD data link layer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(2</a:t>
            </a:r>
            <a:r>
              <a:rPr lang="en-US" sz="1600" b="0" i="0" baseline="30000" dirty="0">
                <a:solidFill>
                  <a:srgbClr val="404040"/>
                </a:solidFill>
                <a:effectLst/>
                <a:latin typeface="inherit"/>
              </a:rPr>
              <a:t>nd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generation)</a:t>
            </a:r>
            <a:b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r>
              <a:rPr lang="en-US" sz="1600" b="0" i="0" u="none" strike="noStrike" dirty="0">
                <a:solidFill>
                  <a:srgbClr val="1A9178"/>
                </a:solidFill>
                <a:effectLst/>
                <a:latin typeface="Open Sans" panose="020B0606030504020204" pitchFamily="34" charset="0"/>
                <a:hlinkClick r:id="rId4"/>
              </a:rPr>
              <a:t>CAN XL data link layer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(3</a:t>
            </a:r>
            <a:r>
              <a:rPr lang="en-US" sz="1600" b="0" i="0" baseline="30000" dirty="0">
                <a:solidFill>
                  <a:srgbClr val="404040"/>
                </a:solidFill>
                <a:effectLst/>
                <a:latin typeface="inherit"/>
              </a:rPr>
              <a:t>rd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generation)</a:t>
            </a:r>
            <a:br>
              <a:rPr lang="en-US" sz="16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D4DF-17B0-4E57-8B83-B99B7495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202" y="1690688"/>
            <a:ext cx="9800144" cy="7739063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652D77-5308-4090-BBE7-909C41CB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19" y="1629267"/>
            <a:ext cx="20754529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0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44B07C-5DCC-4B44-B87B-8F211EE9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62" y="1690688"/>
            <a:ext cx="65722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2EC8A-3AC9-4B70-BAB6-2BADE090425C}"/>
              </a:ext>
            </a:extLst>
          </p:cNvPr>
          <p:cNvSpPr txBox="1"/>
          <p:nvPr/>
        </p:nvSpPr>
        <p:spPr>
          <a:xfrm>
            <a:off x="624696" y="5228733"/>
            <a:ext cx="10534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All three generations use the same non-destructive bus-arbitration method. They support standardized data frame formats as well as error and overload frames. Remote frames are only featured by Classical 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6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5674-A919-46E4-9D50-678B1233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95303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Automotive Bus Systems in the OSI Model: Example of the </a:t>
            </a:r>
            <a:r>
              <a:rPr lang="en-US" sz="3600" dirty="0" err="1"/>
              <a:t>FlexRay</a:t>
            </a:r>
            <a:r>
              <a:rPr lang="en-US" sz="3600" dirty="0"/>
              <a:t>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3E0F-CEAD-445D-A807-B009ED7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781300"/>
            <a:ext cx="10659110" cy="4395664"/>
          </a:xfrm>
        </p:spPr>
        <p:txBody>
          <a:bodyPr/>
          <a:lstStyle/>
          <a:p>
            <a:r>
              <a:rPr lang="en-US" dirty="0"/>
              <a:t>7 Application</a:t>
            </a:r>
          </a:p>
          <a:p>
            <a:r>
              <a:rPr lang="en-US" dirty="0"/>
              <a:t> 6 Presentation </a:t>
            </a:r>
          </a:p>
          <a:p>
            <a:r>
              <a:rPr lang="en-US" dirty="0"/>
              <a:t>5 Session </a:t>
            </a:r>
          </a:p>
          <a:p>
            <a:r>
              <a:rPr lang="en-US" dirty="0"/>
              <a:t>4 Transport </a:t>
            </a:r>
          </a:p>
          <a:p>
            <a:r>
              <a:rPr lang="en-US" dirty="0"/>
              <a:t>3 Network</a:t>
            </a:r>
          </a:p>
          <a:p>
            <a:r>
              <a:rPr lang="en-US" dirty="0"/>
              <a:t> 2 Data Link </a:t>
            </a:r>
          </a:p>
          <a:p>
            <a:r>
              <a:rPr lang="en-US" dirty="0"/>
              <a:t>1 Physical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DF013-95E1-41AD-8378-5C9C4448B7D7}"/>
              </a:ext>
            </a:extLst>
          </p:cNvPr>
          <p:cNvSpPr/>
          <p:nvPr/>
        </p:nvSpPr>
        <p:spPr>
          <a:xfrm>
            <a:off x="6200899" y="1134092"/>
            <a:ext cx="2905496" cy="1561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 Logical Link Control (LLC) Protocol Operation Control</a:t>
            </a:r>
          </a:p>
          <a:p>
            <a:pPr algn="ctr"/>
            <a:r>
              <a:rPr lang="en-US" sz="1600" dirty="0"/>
              <a:t>  Medium Access control(MAC) Message Framing Communication Cycle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E2A08-0593-427A-9DCD-2B4B87B44F87}"/>
              </a:ext>
            </a:extLst>
          </p:cNvPr>
          <p:cNvSpPr/>
          <p:nvPr/>
        </p:nvSpPr>
        <p:spPr>
          <a:xfrm>
            <a:off x="6200899" y="3158837"/>
            <a:ext cx="2905496" cy="2375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 Physical Signaling (PLS) </a:t>
            </a:r>
          </a:p>
          <a:p>
            <a:pPr algn="ctr"/>
            <a:r>
              <a:rPr lang="en-US" dirty="0"/>
              <a:t>Bit </a:t>
            </a:r>
            <a:r>
              <a:rPr lang="en-US" sz="1600" dirty="0"/>
              <a:t>Encoding/Decoding</a:t>
            </a:r>
          </a:p>
          <a:p>
            <a:pPr algn="ctr"/>
            <a:r>
              <a:rPr lang="en-US" sz="1600" dirty="0"/>
              <a:t> Bit Time Synchronization</a:t>
            </a:r>
          </a:p>
          <a:p>
            <a:pPr algn="ctr"/>
            <a:r>
              <a:rPr lang="en-US" sz="1600" dirty="0"/>
              <a:t>  Physical Medium attachment(PMA) Driver/Receiver Characteristics Media </a:t>
            </a:r>
            <a:r>
              <a:rPr lang="en-US" sz="1600" dirty="0" err="1"/>
              <a:t>Dependant</a:t>
            </a:r>
            <a:r>
              <a:rPr lang="en-US" sz="1600" dirty="0"/>
              <a:t> Interface(</a:t>
            </a:r>
            <a:r>
              <a:rPr lang="en-US" dirty="0"/>
              <a:t>MDI) Connectors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FC8B4-AE07-498A-9298-2F3BA65621FF}"/>
              </a:ext>
            </a:extLst>
          </p:cNvPr>
          <p:cNvCxnSpPr/>
          <p:nvPr/>
        </p:nvCxnSpPr>
        <p:spPr>
          <a:xfrm flipH="1">
            <a:off x="2232561" y="1134092"/>
            <a:ext cx="3968338" cy="2630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F730D6-14FC-457A-9989-74A4D9886D7F}"/>
              </a:ext>
            </a:extLst>
          </p:cNvPr>
          <p:cNvCxnSpPr>
            <a:cxnSpLocks/>
          </p:cNvCxnSpPr>
          <p:nvPr/>
        </p:nvCxnSpPr>
        <p:spPr>
          <a:xfrm flipH="1">
            <a:off x="2232561" y="2695699"/>
            <a:ext cx="3968338" cy="1466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71306B-7254-40B8-8624-429F00F190DB}"/>
              </a:ext>
            </a:extLst>
          </p:cNvPr>
          <p:cNvCxnSpPr/>
          <p:nvPr/>
        </p:nvCxnSpPr>
        <p:spPr>
          <a:xfrm flipH="1">
            <a:off x="2232561" y="3168640"/>
            <a:ext cx="3968338" cy="99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758FE6-D571-417A-A101-CAC96C30181E}"/>
              </a:ext>
            </a:extLst>
          </p:cNvPr>
          <p:cNvCxnSpPr/>
          <p:nvPr/>
        </p:nvCxnSpPr>
        <p:spPr>
          <a:xfrm flipH="1" flipV="1">
            <a:off x="2149434" y="4533444"/>
            <a:ext cx="4051465" cy="100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2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846B-7642-4CEA-9443-8176F43C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FlexRay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DB09-766F-4FD4-BCA2-29E5BCC89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FlexRay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used for?</a:t>
            </a:r>
          </a:p>
          <a:p>
            <a:pPr algn="l"/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FlexRay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communication bus designed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ensure high data rates, fault tolerance, operating on a time cycle, split into static and dynamic segments for event-triggered and time-triggered communications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Where is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FlexRay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protocol used?</a:t>
            </a:r>
          </a:p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lexRay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serial communication technology that is used in particular for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communication in very safety-critical use areas in the automobile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Differential signaling on each pair of wires reduces the effects of external noise on the network without expensive shielding.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difference between can and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FlexRay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CAN is used in soft real-time systems. For example: In engines, power trains, chassis, battery management systems, etc.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FlexRay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used in a hard real-time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6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00A0-7BCE-416E-A064-FA683B74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45427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6DC1F-B57D-4871-945E-D30496E6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56904"/>
            <a:ext cx="10659110" cy="5120059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Bosch Office Sans"/>
              </a:rPr>
              <a:t>In reference to the OSI Data Communication Model, the Serial Interface of CAN, </a:t>
            </a:r>
            <a:r>
              <a:rPr lang="en-US" sz="1800" b="0" i="0" u="none" strike="noStrike" baseline="0" dirty="0" err="1">
                <a:latin typeface="Bosch Office Sans"/>
              </a:rPr>
              <a:t>FlexRay</a:t>
            </a:r>
            <a:r>
              <a:rPr lang="en-US" sz="1800" b="0" i="0" u="none" strike="noStrike" baseline="0" dirty="0">
                <a:latin typeface="Bosch Office Sans"/>
              </a:rPr>
              <a:t> and LIN Busses typically needs 3 OSI Layers for On-Board Communication excepted OBD: the </a:t>
            </a:r>
            <a:r>
              <a:rPr lang="en-US" sz="1800" b="1" i="0" u="none" strike="noStrike" baseline="0" dirty="0">
                <a:latin typeface="Bosch Office Sans"/>
              </a:rPr>
              <a:t>Physical Layer</a:t>
            </a:r>
            <a:r>
              <a:rPr lang="en-US" sz="1800" b="0" i="0" u="none" strike="noStrike" baseline="0" dirty="0">
                <a:latin typeface="Bosch Office Sans"/>
              </a:rPr>
              <a:t>, the </a:t>
            </a:r>
            <a:r>
              <a:rPr lang="en-US" sz="1800" b="1" i="0" u="none" strike="noStrike" baseline="0" dirty="0">
                <a:latin typeface="Bosch Office Sans"/>
              </a:rPr>
              <a:t>Data Link Layer </a:t>
            </a:r>
            <a:r>
              <a:rPr lang="en-US" sz="1800" b="0" i="0" u="none" strike="noStrike" baseline="0" dirty="0">
                <a:latin typeface="Bosch Office Sans"/>
              </a:rPr>
              <a:t>and the </a:t>
            </a:r>
            <a:r>
              <a:rPr lang="en-US" sz="1800" b="1" i="0" u="none" strike="noStrike" baseline="0" dirty="0">
                <a:latin typeface="Bosch Office Sans"/>
              </a:rPr>
              <a:t>Application Layer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Bosch Office Sans"/>
              </a:rPr>
              <a:t>The most Bus covers all the 7 OSI Layers for On-Board Communication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Bosch Office Sans"/>
              </a:rPr>
              <a:t>The </a:t>
            </a:r>
            <a:r>
              <a:rPr lang="en-US" sz="1800" b="1" i="0" u="none" strike="noStrike" baseline="0" dirty="0">
                <a:latin typeface="Bosch Office Sans"/>
              </a:rPr>
              <a:t>Transport Layer </a:t>
            </a:r>
            <a:r>
              <a:rPr lang="en-US" sz="1800" b="0" i="0" u="none" strike="noStrike" baseline="0" dirty="0">
                <a:latin typeface="Bosch Office Sans"/>
              </a:rPr>
              <a:t>is used for Off-Board Communication like Diagnosis and also for OBD on these typical Automotive Area Networks. The Layers 3 and 4 can be used for Vehicle On-Board Communication in Car2X Communication Applications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Bosch Office Sans"/>
              </a:rPr>
              <a:t>Therefore, for a Control Data Communication that occurs in an In-vehicle closed Network, the need of the Layer 2 is justified.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Bosch Office Sa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1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06CF-67AF-4861-B73D-6B31A105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Bosch Office Sans"/>
              </a:rPr>
            </a:br>
            <a:r>
              <a:rPr lang="en-US" sz="4800" b="0" i="0" u="none" strike="noStrike" baseline="0" dirty="0">
                <a:latin typeface="Bosch Office Sans"/>
              </a:rPr>
              <a:t>Thank You for your Attention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124C-5951-4138-A331-70941A10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 by </a:t>
            </a:r>
          </a:p>
          <a:p>
            <a:r>
              <a:rPr lang="en-US" dirty="0"/>
              <a:t>ARUNKUMAR P &amp; YUGADARSHINI</a:t>
            </a:r>
          </a:p>
        </p:txBody>
      </p:sp>
    </p:spTree>
    <p:extLst>
      <p:ext uri="{BB962C8B-B14F-4D97-AF65-F5344CB8AC3E}">
        <p14:creationId xmlns:p14="http://schemas.microsoft.com/office/powerpoint/2010/main" val="300525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EC5A-4C96-4F24-B785-68183170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541771"/>
          </a:xfrm>
        </p:spPr>
        <p:txBody>
          <a:bodyPr>
            <a:normAutofit/>
          </a:bodyPr>
          <a:lstStyle/>
          <a:p>
            <a:r>
              <a:rPr lang="en-US" sz="3200" dirty="0"/>
              <a:t>Transmitting data in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5FC1-9029-4F4F-AA94-5887613A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151906"/>
            <a:ext cx="10659110" cy="5706093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while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                            if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C4240-B4A5-487D-9E3B-E08FCC2C6A6C}"/>
              </a:ext>
            </a:extLst>
          </p:cNvPr>
          <p:cNvSpPr/>
          <p:nvPr/>
        </p:nvSpPr>
        <p:spPr>
          <a:xfrm>
            <a:off x="4227616" y="2315690"/>
            <a:ext cx="2161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C131F-B03E-4FD7-9AD9-A09A65A364DC}"/>
              </a:ext>
            </a:extLst>
          </p:cNvPr>
          <p:cNvSpPr/>
          <p:nvPr/>
        </p:nvSpPr>
        <p:spPr>
          <a:xfrm>
            <a:off x="6656325" y="3336276"/>
            <a:ext cx="2161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A40B9-0A77-40F0-AECB-7060C82B2F88}"/>
              </a:ext>
            </a:extLst>
          </p:cNvPr>
          <p:cNvSpPr/>
          <p:nvPr/>
        </p:nvSpPr>
        <p:spPr>
          <a:xfrm>
            <a:off x="1876301" y="3336276"/>
            <a:ext cx="2161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AA6A7-0AA6-46B5-903E-C4531DAF83EB}"/>
              </a:ext>
            </a:extLst>
          </p:cNvPr>
          <p:cNvCxnSpPr/>
          <p:nvPr/>
        </p:nvCxnSpPr>
        <p:spPr>
          <a:xfrm>
            <a:off x="6400800" y="2636322"/>
            <a:ext cx="1104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081DE7-BCB4-4A56-BB17-138F4A06EE87}"/>
              </a:ext>
            </a:extLst>
          </p:cNvPr>
          <p:cNvCxnSpPr>
            <a:cxnSpLocks/>
          </p:cNvCxnSpPr>
          <p:nvPr/>
        </p:nvCxnSpPr>
        <p:spPr>
          <a:xfrm flipH="1">
            <a:off x="2956955" y="2648201"/>
            <a:ext cx="1270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3BC88C-0DEF-43B7-B2BF-FF28712098F9}"/>
              </a:ext>
            </a:extLst>
          </p:cNvPr>
          <p:cNvCxnSpPr/>
          <p:nvPr/>
        </p:nvCxnSpPr>
        <p:spPr>
          <a:xfrm>
            <a:off x="7505205" y="2648199"/>
            <a:ext cx="0" cy="68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36DDA-E8C5-4AEF-AA27-123F81398BEF}"/>
              </a:ext>
            </a:extLst>
          </p:cNvPr>
          <p:cNvCxnSpPr/>
          <p:nvPr/>
        </p:nvCxnSpPr>
        <p:spPr>
          <a:xfrm>
            <a:off x="2956955" y="2648199"/>
            <a:ext cx="0" cy="68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152B37-2E77-43A3-8974-63A10D3957CA}"/>
              </a:ext>
            </a:extLst>
          </p:cNvPr>
          <p:cNvSpPr/>
          <p:nvPr/>
        </p:nvSpPr>
        <p:spPr>
          <a:xfrm>
            <a:off x="1104405" y="4461452"/>
            <a:ext cx="3954483" cy="49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TXB0CONbits.TXREQ==0 &amp;&amp;CANCON==0X08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8141F-5958-462E-B7A5-D0C495441E3F}"/>
              </a:ext>
            </a:extLst>
          </p:cNvPr>
          <p:cNvSpPr/>
          <p:nvPr/>
        </p:nvSpPr>
        <p:spPr>
          <a:xfrm>
            <a:off x="5896692" y="4409504"/>
            <a:ext cx="4066701" cy="140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mode setting</a:t>
            </a:r>
          </a:p>
          <a:p>
            <a:pPr algn="ctr"/>
            <a:r>
              <a:rPr lang="en-US" dirty="0"/>
              <a:t>Baud rate setting </a:t>
            </a:r>
          </a:p>
          <a:p>
            <a:pPr algn="ctr"/>
            <a:r>
              <a:rPr lang="en-US" dirty="0"/>
              <a:t>Pin port settings</a:t>
            </a:r>
          </a:p>
          <a:p>
            <a:pPr algn="ctr"/>
            <a:r>
              <a:rPr lang="en-US" dirty="0"/>
              <a:t>(using data sheet)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F84FE5-21A2-4ACC-8862-A72D547B6BA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956955" y="4001294"/>
            <a:ext cx="1" cy="46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3236CB-1B43-48E9-85C6-CC73FD6AAAC1}"/>
              </a:ext>
            </a:extLst>
          </p:cNvPr>
          <p:cNvSpPr/>
          <p:nvPr/>
        </p:nvSpPr>
        <p:spPr>
          <a:xfrm>
            <a:off x="1615044" y="5113901"/>
            <a:ext cx="2612572" cy="140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the Tx buffer register using the given data with std data frame identifier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224AF5-49A3-4C53-BF02-D0C992406D33}"/>
              </a:ext>
            </a:extLst>
          </p:cNvPr>
          <p:cNvCxnSpPr>
            <a:stCxn id="6" idx="2"/>
          </p:cNvCxnSpPr>
          <p:nvPr/>
        </p:nvCxnSpPr>
        <p:spPr>
          <a:xfrm>
            <a:off x="7736980" y="4001294"/>
            <a:ext cx="17607" cy="40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364668-60E5-49C1-A718-DD7E1E231A6A}"/>
              </a:ext>
            </a:extLst>
          </p:cNvPr>
          <p:cNvCxnSpPr/>
          <p:nvPr/>
        </p:nvCxnSpPr>
        <p:spPr>
          <a:xfrm>
            <a:off x="2850078" y="4952010"/>
            <a:ext cx="0" cy="16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5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FFF1-66C9-4DCD-9FA5-FC0227D3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0647-771D-4905-BC6A-8917BD70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 </a:t>
            </a:r>
            <a:r>
              <a:rPr lang="en-US" dirty="0"/>
              <a:t>OSI Reference Model</a:t>
            </a:r>
          </a:p>
          <a:p>
            <a:r>
              <a:rPr lang="en-US" dirty="0"/>
              <a:t>  Simplified generic Architecture for Automotive Serial Busses</a:t>
            </a:r>
          </a:p>
          <a:p>
            <a:r>
              <a:rPr lang="en-US" dirty="0"/>
              <a:t>  Automotive Bus Systems in the OSI Model </a:t>
            </a:r>
          </a:p>
          <a:p>
            <a:r>
              <a:rPr lang="en-US" sz="2000" dirty="0"/>
              <a:t>Automotive Bus Systems in the OSI Model: Example of the CAN Bus</a:t>
            </a:r>
          </a:p>
          <a:p>
            <a:r>
              <a:rPr lang="en-US" sz="2000" dirty="0"/>
              <a:t>Automotive Bus Systems in the OSI Model: Example of the </a:t>
            </a:r>
            <a:r>
              <a:rPr lang="en-US" sz="2000" dirty="0" err="1"/>
              <a:t>FlexRay</a:t>
            </a:r>
            <a:r>
              <a:rPr lang="en-US" sz="2000" dirty="0"/>
              <a:t> 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1003-EE6F-4B66-97FD-BD7338B7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Why OSI Model?</a:t>
            </a:r>
            <a:b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3651-E142-4A4D-AAF1-059F34B1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OSI Model has two layers – upper layers and lower layers.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The upper layer deals with application issues using the software.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Application layers are nearest to the users.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The layer above another one refers to the upper layer.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The lower layer deals with data transport using hardware and software.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Lowest layer is the physical layer as it deals with information placed on the physical medium.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Allows users to understand network communication.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Different network layers allow easier troubleshooting.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The development of new technology is easier to understand through this model.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Comparison of primary functional relationships is possible on various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6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7C54-2E51-47DC-BF89-96854935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8790"/>
            <a:ext cx="10659110" cy="541698"/>
          </a:xfrm>
        </p:spPr>
        <p:txBody>
          <a:bodyPr>
            <a:noAutofit/>
          </a:bodyPr>
          <a:lstStyle/>
          <a:p>
            <a:r>
              <a:rPr lang="en-US" sz="3600" dirty="0"/>
              <a:t>OSI Reference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DEB3D2-50CA-412E-A0D7-2F82BBC0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9087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ECU 1                                                                                                                     ECU 2</a:t>
            </a:r>
          </a:p>
          <a:p>
            <a:endParaRPr lang="en-US" dirty="0"/>
          </a:p>
          <a:p>
            <a:r>
              <a:rPr lang="en-US" dirty="0"/>
              <a:t>Protocol</a:t>
            </a:r>
          </a:p>
          <a:p>
            <a:r>
              <a:rPr lang="en-US" dirty="0"/>
              <a:t>                                                              Application Protocol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59F79-0ECB-43F8-83A1-7B2B1601F77A}"/>
              </a:ext>
            </a:extLst>
          </p:cNvPr>
          <p:cNvSpPr/>
          <p:nvPr/>
        </p:nvSpPr>
        <p:spPr>
          <a:xfrm>
            <a:off x="879761" y="1473041"/>
            <a:ext cx="3041071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9593E-E8D1-4AD1-9979-6E137BEDA535}"/>
              </a:ext>
            </a:extLst>
          </p:cNvPr>
          <p:cNvSpPr/>
          <p:nvPr/>
        </p:nvSpPr>
        <p:spPr>
          <a:xfrm>
            <a:off x="878774" y="2213230"/>
            <a:ext cx="3055916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E54E87-F6F6-4E4B-9312-C89710CE606F}"/>
              </a:ext>
            </a:extLst>
          </p:cNvPr>
          <p:cNvSpPr/>
          <p:nvPr/>
        </p:nvSpPr>
        <p:spPr>
          <a:xfrm>
            <a:off x="879761" y="2736239"/>
            <a:ext cx="3041071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F4A734-45D9-4599-BC32-A0F6254EF3FB}"/>
              </a:ext>
            </a:extLst>
          </p:cNvPr>
          <p:cNvSpPr/>
          <p:nvPr/>
        </p:nvSpPr>
        <p:spPr>
          <a:xfrm>
            <a:off x="886691" y="3259248"/>
            <a:ext cx="3047999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BE0AC-0B9B-441F-AF63-EED536B89D0B}"/>
              </a:ext>
            </a:extLst>
          </p:cNvPr>
          <p:cNvSpPr/>
          <p:nvPr/>
        </p:nvSpPr>
        <p:spPr>
          <a:xfrm>
            <a:off x="886690" y="3801701"/>
            <a:ext cx="3048000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3FC26-9756-4F56-9449-62A13F68F682}"/>
              </a:ext>
            </a:extLst>
          </p:cNvPr>
          <p:cNvSpPr/>
          <p:nvPr/>
        </p:nvSpPr>
        <p:spPr>
          <a:xfrm>
            <a:off x="886691" y="4333404"/>
            <a:ext cx="3047999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48A23-54CC-4E03-B74C-F98754BD6A00}"/>
              </a:ext>
            </a:extLst>
          </p:cNvPr>
          <p:cNvSpPr/>
          <p:nvPr/>
        </p:nvSpPr>
        <p:spPr>
          <a:xfrm>
            <a:off x="886690" y="4905538"/>
            <a:ext cx="3048000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9A162-A82D-4398-B8B3-1D44906247E9}"/>
              </a:ext>
            </a:extLst>
          </p:cNvPr>
          <p:cNvSpPr/>
          <p:nvPr/>
        </p:nvSpPr>
        <p:spPr>
          <a:xfrm>
            <a:off x="8029704" y="1491121"/>
            <a:ext cx="3048000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56EB52-75F6-48DF-B968-20BFF0755C9C}"/>
              </a:ext>
            </a:extLst>
          </p:cNvPr>
          <p:cNvSpPr/>
          <p:nvPr/>
        </p:nvSpPr>
        <p:spPr>
          <a:xfrm>
            <a:off x="8043561" y="2235529"/>
            <a:ext cx="3048000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C7266B-F1A7-40D2-B232-E64B12394270}"/>
              </a:ext>
            </a:extLst>
          </p:cNvPr>
          <p:cNvSpPr/>
          <p:nvPr/>
        </p:nvSpPr>
        <p:spPr>
          <a:xfrm>
            <a:off x="8029704" y="2755536"/>
            <a:ext cx="3047999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DC756-6686-4550-A32F-49BADB505BB4}"/>
              </a:ext>
            </a:extLst>
          </p:cNvPr>
          <p:cNvSpPr/>
          <p:nvPr/>
        </p:nvSpPr>
        <p:spPr>
          <a:xfrm>
            <a:off x="8043562" y="3278545"/>
            <a:ext cx="3047999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E71F5-ABC9-457E-80AD-0C6A75904A43}"/>
              </a:ext>
            </a:extLst>
          </p:cNvPr>
          <p:cNvSpPr/>
          <p:nvPr/>
        </p:nvSpPr>
        <p:spPr>
          <a:xfrm>
            <a:off x="8043561" y="3820570"/>
            <a:ext cx="3048000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616E3A-3BE3-43DA-8A86-CE80DBBB4971}"/>
              </a:ext>
            </a:extLst>
          </p:cNvPr>
          <p:cNvSpPr/>
          <p:nvPr/>
        </p:nvSpPr>
        <p:spPr>
          <a:xfrm>
            <a:off x="8043562" y="4352701"/>
            <a:ext cx="3047999" cy="42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FD48CE-5C51-407D-874E-6312AA240480}"/>
              </a:ext>
            </a:extLst>
          </p:cNvPr>
          <p:cNvSpPr/>
          <p:nvPr/>
        </p:nvSpPr>
        <p:spPr>
          <a:xfrm>
            <a:off x="8029704" y="4924835"/>
            <a:ext cx="3061857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LInk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D9E461-E78A-4523-BA69-ABE98E9F471D}"/>
              </a:ext>
            </a:extLst>
          </p:cNvPr>
          <p:cNvSpPr/>
          <p:nvPr/>
        </p:nvSpPr>
        <p:spPr>
          <a:xfrm>
            <a:off x="893618" y="5477671"/>
            <a:ext cx="3048000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592CDF-A274-4C5D-9B48-49ED2BC7EC77}"/>
              </a:ext>
            </a:extLst>
          </p:cNvPr>
          <p:cNvSpPr/>
          <p:nvPr/>
        </p:nvSpPr>
        <p:spPr>
          <a:xfrm>
            <a:off x="8036632" y="5526876"/>
            <a:ext cx="3061857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C994A656-16B9-4F2E-86CA-992C0DF0A878}"/>
              </a:ext>
            </a:extLst>
          </p:cNvPr>
          <p:cNvSpPr/>
          <p:nvPr/>
        </p:nvSpPr>
        <p:spPr>
          <a:xfrm>
            <a:off x="3941618" y="1603920"/>
            <a:ext cx="4088086" cy="1785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264BAFC2-94B7-4DA3-B5F0-98501E1962E2}"/>
              </a:ext>
            </a:extLst>
          </p:cNvPr>
          <p:cNvSpPr/>
          <p:nvPr/>
        </p:nvSpPr>
        <p:spPr>
          <a:xfrm>
            <a:off x="3948546" y="2314265"/>
            <a:ext cx="4088086" cy="175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4900FF40-EC81-4350-A6DC-CB58C6B1F368}"/>
              </a:ext>
            </a:extLst>
          </p:cNvPr>
          <p:cNvSpPr/>
          <p:nvPr/>
        </p:nvSpPr>
        <p:spPr>
          <a:xfrm>
            <a:off x="3948546" y="2822966"/>
            <a:ext cx="4088086" cy="175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D2D2A271-7307-4E4B-AE46-A8F0BDFC9B83}"/>
              </a:ext>
            </a:extLst>
          </p:cNvPr>
          <p:cNvSpPr/>
          <p:nvPr/>
        </p:nvSpPr>
        <p:spPr>
          <a:xfrm>
            <a:off x="3920832" y="3372164"/>
            <a:ext cx="4088086" cy="175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7122713-8460-41B3-95B4-37DB2C888AAD}"/>
              </a:ext>
            </a:extLst>
          </p:cNvPr>
          <p:cNvSpPr/>
          <p:nvPr/>
        </p:nvSpPr>
        <p:spPr>
          <a:xfrm>
            <a:off x="3934690" y="4476110"/>
            <a:ext cx="4088086" cy="175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40F0D280-10D9-4BB0-991B-9927566C5FAB}"/>
              </a:ext>
            </a:extLst>
          </p:cNvPr>
          <p:cNvSpPr/>
          <p:nvPr/>
        </p:nvSpPr>
        <p:spPr>
          <a:xfrm>
            <a:off x="3934690" y="3951701"/>
            <a:ext cx="4088086" cy="175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C00BC9C3-5F4C-4F7A-9333-E8B3599B3F64}"/>
              </a:ext>
            </a:extLst>
          </p:cNvPr>
          <p:cNvSpPr/>
          <p:nvPr/>
        </p:nvSpPr>
        <p:spPr>
          <a:xfrm>
            <a:off x="3934690" y="5601080"/>
            <a:ext cx="4088086" cy="175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8A7CA68-66EF-4723-ACF5-97B083FB19C6}"/>
              </a:ext>
            </a:extLst>
          </p:cNvPr>
          <p:cNvSpPr/>
          <p:nvPr/>
        </p:nvSpPr>
        <p:spPr>
          <a:xfrm>
            <a:off x="3934690" y="5028948"/>
            <a:ext cx="4088086" cy="1757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46D825-D25A-4A05-8936-DA0D50BBBB8A}"/>
              </a:ext>
            </a:extLst>
          </p:cNvPr>
          <p:cNvSpPr/>
          <p:nvPr/>
        </p:nvSpPr>
        <p:spPr>
          <a:xfrm>
            <a:off x="3948546" y="6317377"/>
            <a:ext cx="4095015" cy="422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medium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3987FA-289B-4FA8-B4D0-D112DC8586FD}"/>
              </a:ext>
            </a:extLst>
          </p:cNvPr>
          <p:cNvSpPr txBox="1"/>
          <p:nvPr/>
        </p:nvSpPr>
        <p:spPr>
          <a:xfrm>
            <a:off x="5338372" y="1163310"/>
            <a:ext cx="75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1E3569-180A-497A-BF43-970210AF0024}"/>
              </a:ext>
            </a:extLst>
          </p:cNvPr>
          <p:cNvSpPr txBox="1"/>
          <p:nvPr/>
        </p:nvSpPr>
        <p:spPr>
          <a:xfrm>
            <a:off x="4474029" y="530935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Bit Transmission Protocol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CE0806-4FD7-4EEE-BC92-28CBEFF56CA8}"/>
              </a:ext>
            </a:extLst>
          </p:cNvPr>
          <p:cNvSpPr txBox="1"/>
          <p:nvPr/>
        </p:nvSpPr>
        <p:spPr>
          <a:xfrm>
            <a:off x="4474029" y="470016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Communication Protocol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8BBB22-9A29-459A-BCA8-C2DAF30A2E9A}"/>
              </a:ext>
            </a:extLst>
          </p:cNvPr>
          <p:cNvCxnSpPr/>
          <p:nvPr/>
        </p:nvCxnSpPr>
        <p:spPr>
          <a:xfrm>
            <a:off x="2422566" y="594944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C167B-092C-4DE9-8E69-DADA7BE507E4}"/>
              </a:ext>
            </a:extLst>
          </p:cNvPr>
          <p:cNvCxnSpPr>
            <a:cxnSpLocks/>
          </p:cNvCxnSpPr>
          <p:nvPr/>
        </p:nvCxnSpPr>
        <p:spPr>
          <a:xfrm>
            <a:off x="2434442" y="5949440"/>
            <a:ext cx="0" cy="52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D0B5BB-3139-401E-8C0C-EEE16B0E92AF}"/>
              </a:ext>
            </a:extLst>
          </p:cNvPr>
          <p:cNvCxnSpPr/>
          <p:nvPr/>
        </p:nvCxnSpPr>
        <p:spPr>
          <a:xfrm>
            <a:off x="9567560" y="5949440"/>
            <a:ext cx="0" cy="579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0781DB-4E86-451E-A99B-7F0A79F7967E}"/>
              </a:ext>
            </a:extLst>
          </p:cNvPr>
          <p:cNvCxnSpPr/>
          <p:nvPr/>
        </p:nvCxnSpPr>
        <p:spPr>
          <a:xfrm flipH="1">
            <a:off x="8043561" y="6528659"/>
            <a:ext cx="152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191EFF-21E0-43BB-B9D2-C6A60979A71B}"/>
              </a:ext>
            </a:extLst>
          </p:cNvPr>
          <p:cNvCxnSpPr/>
          <p:nvPr/>
        </p:nvCxnSpPr>
        <p:spPr>
          <a:xfrm>
            <a:off x="2434442" y="6472052"/>
            <a:ext cx="1500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9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9672-34B1-4452-9FA0-19B3FCF9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35318"/>
            <a:ext cx="10659110" cy="45719"/>
          </a:xfrm>
        </p:spPr>
        <p:txBody>
          <a:bodyPr>
            <a:noAutofit/>
          </a:bodyPr>
          <a:lstStyle/>
          <a:p>
            <a:r>
              <a:rPr lang="en-US" sz="2400" dirty="0"/>
              <a:t>Simplified generic Architecture for Automotive Serial Busses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A415-1CA9-443A-8FE7-ECDC309F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32764"/>
            <a:ext cx="10659110" cy="518991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C8802-7781-41A3-9D04-48DB86D812B1}"/>
              </a:ext>
            </a:extLst>
          </p:cNvPr>
          <p:cNvSpPr/>
          <p:nvPr/>
        </p:nvSpPr>
        <p:spPr>
          <a:xfrm>
            <a:off x="7101444" y="2861953"/>
            <a:ext cx="2602677" cy="215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Communication</a:t>
            </a:r>
          </a:p>
          <a:p>
            <a:pPr algn="ctr"/>
            <a:r>
              <a:rPr lang="en-US" dirty="0"/>
              <a:t>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0CC90-39F4-4FEA-8964-213453AFEBEC}"/>
              </a:ext>
            </a:extLst>
          </p:cNvPr>
          <p:cNvSpPr/>
          <p:nvPr/>
        </p:nvSpPr>
        <p:spPr>
          <a:xfrm>
            <a:off x="1238593" y="2861953"/>
            <a:ext cx="2602677" cy="215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Communication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498E8-627A-4F3A-9B16-6B166A2A6013}"/>
              </a:ext>
            </a:extLst>
          </p:cNvPr>
          <p:cNvSpPr/>
          <p:nvPr/>
        </p:nvSpPr>
        <p:spPr>
          <a:xfrm>
            <a:off x="1186540" y="1496291"/>
            <a:ext cx="2642854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74D7-795C-495B-ABF2-EFE9AF979711}"/>
              </a:ext>
            </a:extLst>
          </p:cNvPr>
          <p:cNvSpPr/>
          <p:nvPr/>
        </p:nvSpPr>
        <p:spPr>
          <a:xfrm>
            <a:off x="7101444" y="1496291"/>
            <a:ext cx="2642854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45DBD7-F4C4-4527-A16D-A41EABC821EE}"/>
              </a:ext>
            </a:extLst>
          </p:cNvPr>
          <p:cNvSpPr/>
          <p:nvPr/>
        </p:nvSpPr>
        <p:spPr>
          <a:xfrm>
            <a:off x="1186540" y="5445226"/>
            <a:ext cx="2642854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Transceiver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6F700-7C5C-4497-8685-B5F9059D6E39}"/>
              </a:ext>
            </a:extLst>
          </p:cNvPr>
          <p:cNvSpPr/>
          <p:nvPr/>
        </p:nvSpPr>
        <p:spPr>
          <a:xfrm>
            <a:off x="7101444" y="5445226"/>
            <a:ext cx="2642854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Transceiver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2331BE13-9F29-4C9B-B99E-A528ACA5C51F}"/>
              </a:ext>
            </a:extLst>
          </p:cNvPr>
          <p:cNvSpPr/>
          <p:nvPr/>
        </p:nvSpPr>
        <p:spPr>
          <a:xfrm>
            <a:off x="2363190" y="1876301"/>
            <a:ext cx="124689" cy="9856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F7A250E-802B-436D-AE6E-1C0A427B5522}"/>
              </a:ext>
            </a:extLst>
          </p:cNvPr>
          <p:cNvSpPr/>
          <p:nvPr/>
        </p:nvSpPr>
        <p:spPr>
          <a:xfrm>
            <a:off x="2507967" y="5014554"/>
            <a:ext cx="71061" cy="4474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7B5A6E46-FBB3-4F89-9FDF-26CF3B0DA5E9}"/>
              </a:ext>
            </a:extLst>
          </p:cNvPr>
          <p:cNvSpPr/>
          <p:nvPr/>
        </p:nvSpPr>
        <p:spPr>
          <a:xfrm>
            <a:off x="8423069" y="4989530"/>
            <a:ext cx="71061" cy="4474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B9324655-CF5A-400C-B0D3-532BBDD76B3C}"/>
              </a:ext>
            </a:extLst>
          </p:cNvPr>
          <p:cNvSpPr/>
          <p:nvPr/>
        </p:nvSpPr>
        <p:spPr>
          <a:xfrm>
            <a:off x="8333910" y="1884503"/>
            <a:ext cx="124689" cy="9856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811D872-7118-4BB9-B11E-54CD3C9D6527}"/>
              </a:ext>
            </a:extLst>
          </p:cNvPr>
          <p:cNvSpPr/>
          <p:nvPr/>
        </p:nvSpPr>
        <p:spPr>
          <a:xfrm>
            <a:off x="3841270" y="5523615"/>
            <a:ext cx="3272050" cy="1900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728A2107-83D1-447E-B54C-22773C697D9E}"/>
              </a:ext>
            </a:extLst>
          </p:cNvPr>
          <p:cNvSpPr/>
          <p:nvPr/>
        </p:nvSpPr>
        <p:spPr>
          <a:xfrm>
            <a:off x="3829394" y="3943986"/>
            <a:ext cx="3272050" cy="1900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0FB3B-929D-4C00-ACC4-31FB236C63A7}"/>
              </a:ext>
            </a:extLst>
          </p:cNvPr>
          <p:cNvSpPr txBox="1"/>
          <p:nvPr/>
        </p:nvSpPr>
        <p:spPr>
          <a:xfrm>
            <a:off x="4200897" y="366293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Communication Protocol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F1E325-7197-4E33-BD58-142E8B78753B}"/>
              </a:ext>
            </a:extLst>
          </p:cNvPr>
          <p:cNvSpPr txBox="1"/>
          <p:nvPr/>
        </p:nvSpPr>
        <p:spPr>
          <a:xfrm>
            <a:off x="4238694" y="516703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Physical Layer Definition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7BB70B-ACEC-4458-AF55-1E3B47AEC9F8}"/>
              </a:ext>
            </a:extLst>
          </p:cNvPr>
          <p:cNvCxnSpPr>
            <a:stCxn id="10" idx="2"/>
          </p:cNvCxnSpPr>
          <p:nvPr/>
        </p:nvCxnSpPr>
        <p:spPr>
          <a:xfrm>
            <a:off x="2507967" y="5825236"/>
            <a:ext cx="0" cy="81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2FC00D-8A2F-4CB5-AD72-4D5DEA5BCB5A}"/>
              </a:ext>
            </a:extLst>
          </p:cNvPr>
          <p:cNvCxnSpPr>
            <a:cxnSpLocks/>
          </p:cNvCxnSpPr>
          <p:nvPr/>
        </p:nvCxnSpPr>
        <p:spPr>
          <a:xfrm>
            <a:off x="2507967" y="6650181"/>
            <a:ext cx="5888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0F2F57-165B-47CF-BD83-5A5E1CE6317F}"/>
              </a:ext>
            </a:extLst>
          </p:cNvPr>
          <p:cNvCxnSpPr>
            <a:endCxn id="11" idx="2"/>
          </p:cNvCxnSpPr>
          <p:nvPr/>
        </p:nvCxnSpPr>
        <p:spPr>
          <a:xfrm flipV="1">
            <a:off x="8396254" y="5825236"/>
            <a:ext cx="26617" cy="81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5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55E8-9EAF-4447-A256-A6CA49CF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30629"/>
            <a:ext cx="10659110" cy="1092529"/>
          </a:xfrm>
        </p:spPr>
        <p:txBody>
          <a:bodyPr>
            <a:normAutofit/>
          </a:bodyPr>
          <a:lstStyle/>
          <a:p>
            <a:r>
              <a:rPr lang="en-US" sz="3600" dirty="0"/>
              <a:t>Automotive Bus Systems in the OSI Model: Example of the CAN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B499-DF64-49E4-8110-F3CDE183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Application </a:t>
            </a:r>
          </a:p>
          <a:p>
            <a:r>
              <a:rPr lang="en-US" dirty="0"/>
              <a:t>6 Presentation</a:t>
            </a:r>
          </a:p>
          <a:p>
            <a:r>
              <a:rPr lang="en-US" dirty="0"/>
              <a:t> 5 Session</a:t>
            </a:r>
          </a:p>
          <a:p>
            <a:r>
              <a:rPr lang="en-US" dirty="0"/>
              <a:t> 4 Transport</a:t>
            </a:r>
          </a:p>
          <a:p>
            <a:r>
              <a:rPr lang="en-US" dirty="0"/>
              <a:t> 3 Network</a:t>
            </a:r>
          </a:p>
          <a:p>
            <a:r>
              <a:rPr lang="en-US" dirty="0"/>
              <a:t> 2 Data Link</a:t>
            </a:r>
          </a:p>
          <a:p>
            <a:r>
              <a:rPr lang="en-US" dirty="0"/>
              <a:t> 1 Physical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FF484-2B2C-42C7-9DB8-B0AE3CEB38EB}"/>
              </a:ext>
            </a:extLst>
          </p:cNvPr>
          <p:cNvSpPr/>
          <p:nvPr/>
        </p:nvSpPr>
        <p:spPr>
          <a:xfrm>
            <a:off x="5427023" y="899350"/>
            <a:ext cx="3598223" cy="18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 Logical Link Control (LLC) Acceptance Filtering Overload Notification Recovery Management  Medium Access control(MAC) Data Encapsulation/Decapsulation Frame Coding Error Detection/Signaling/Handling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5F785-2820-4DC4-A768-8779E21ABBEE}"/>
              </a:ext>
            </a:extLst>
          </p:cNvPr>
          <p:cNvSpPr/>
          <p:nvPr/>
        </p:nvSpPr>
        <p:spPr>
          <a:xfrm>
            <a:off x="5427023" y="3429000"/>
            <a:ext cx="3598223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 Physical Signaling (PLS) Bit Encoding/Decoding Bit Time Synchronization  Physical Medium attachment(PMA) Driver/Receiver Characteristics Media </a:t>
            </a:r>
            <a:r>
              <a:rPr lang="en-US" sz="1600" dirty="0" err="1"/>
              <a:t>Dependant</a:t>
            </a:r>
            <a:r>
              <a:rPr lang="en-US" sz="1600" dirty="0"/>
              <a:t> Interface(MDI) Connectors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C9405D-9629-4B67-87A7-DBE3F90CBC0B}"/>
              </a:ext>
            </a:extLst>
          </p:cNvPr>
          <p:cNvCxnSpPr>
            <a:cxnSpLocks/>
          </p:cNvCxnSpPr>
          <p:nvPr/>
        </p:nvCxnSpPr>
        <p:spPr>
          <a:xfrm flipH="1">
            <a:off x="2196935" y="899350"/>
            <a:ext cx="3230088" cy="296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C7374D-7E08-4109-B532-841C62A147AC}"/>
              </a:ext>
            </a:extLst>
          </p:cNvPr>
          <p:cNvCxnSpPr>
            <a:cxnSpLocks/>
          </p:cNvCxnSpPr>
          <p:nvPr/>
        </p:nvCxnSpPr>
        <p:spPr>
          <a:xfrm flipH="1">
            <a:off x="2196935" y="2751900"/>
            <a:ext cx="3230088" cy="1478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58FEE9-C188-45F6-B6F3-66C5833F0A22}"/>
              </a:ext>
            </a:extLst>
          </p:cNvPr>
          <p:cNvCxnSpPr/>
          <p:nvPr/>
        </p:nvCxnSpPr>
        <p:spPr>
          <a:xfrm flipH="1">
            <a:off x="2196935" y="3429000"/>
            <a:ext cx="3230088" cy="801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89684F-0E9C-4877-8B76-72CF3F9F407B}"/>
              </a:ext>
            </a:extLst>
          </p:cNvPr>
          <p:cNvCxnSpPr/>
          <p:nvPr/>
        </p:nvCxnSpPr>
        <p:spPr>
          <a:xfrm flipH="1" flipV="1">
            <a:off x="2196935" y="4536581"/>
            <a:ext cx="3230088" cy="49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F953FD-AA18-4292-A21B-9618997E359D}"/>
                  </a:ext>
                </a:extLst>
              </p14:cNvPr>
              <p14:cNvContentPartPr/>
              <p14:nvPr/>
            </p14:nvContentPartPr>
            <p14:xfrm>
              <a:off x="1330064" y="1959541"/>
              <a:ext cx="1128600" cy="20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F953FD-AA18-4292-A21B-9618997E3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064" y="1851541"/>
                <a:ext cx="12362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724F4D-89AA-4646-A0A4-AE338FB04F50}"/>
                  </a:ext>
                </a:extLst>
              </p14:cNvPr>
              <p14:cNvContentPartPr/>
              <p14:nvPr/>
            </p14:nvContentPartPr>
            <p14:xfrm>
              <a:off x="2185064" y="1572541"/>
              <a:ext cx="8954280" cy="92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724F4D-89AA-4646-A0A4-AE338FB04F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064" y="1464541"/>
                <a:ext cx="9061920" cy="11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92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17B1-A0F0-4498-AEDD-FD5A547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Layers……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9D17DC3-C1D9-41EA-84EA-02F0DC303B4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77125-3AD9-4825-A988-4C906F19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825625"/>
            <a:ext cx="533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4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9430-5450-486A-A995-51B4D540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57389"/>
          </a:xfrm>
        </p:spPr>
        <p:txBody>
          <a:bodyPr>
            <a:normAutofit fontScale="90000"/>
          </a:bodyPr>
          <a:lstStyle/>
          <a:p>
            <a:r>
              <a:rPr lang="en-US" sz="2700" b="0" i="0" dirty="0">
                <a:solidFill>
                  <a:srgbClr val="444444"/>
                </a:solidFill>
                <a:effectLst/>
                <a:latin typeface="inherit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. </a:t>
            </a:r>
            <a:r>
              <a:rPr lang="en-US" sz="2700" b="0" i="0" dirty="0">
                <a:solidFill>
                  <a:srgbClr val="444444"/>
                </a:solidFill>
                <a:effectLst/>
                <a:latin typeface="inherit"/>
              </a:rPr>
              <a:t>Physical Layer</a:t>
            </a:r>
            <a:br>
              <a:rPr lang="en-US" sz="27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7803-5C97-4479-A6FE-AB51688E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89413"/>
            <a:ext cx="10659110" cy="4787550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It is the last layer of the model responsible for preparing physical devices in the network for data acceptance. It can also terminate the connection between two nodes of a network.</a:t>
            </a: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This layer takes in raw data which goes to higher layers later. It also converts digital bits into other signals.</a:t>
            </a: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Functions of Physical Layer of OSI Model</a:t>
            </a:r>
            <a:endParaRPr lang="en-US" b="1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It enables bit synchronization using a clock that controls both sender and receiver.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It also controls the transmission rate or several bits sent per second.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This layer decides the ideal topology type for node arrangement in a network.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It decides the transmission mode between the devices.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The physical consist of – Hub, Repeater, Modem, and Cables.</a:t>
            </a:r>
          </a:p>
          <a:p>
            <a:br>
              <a:rPr lang="en-US" b="0" i="0" u="sng" dirty="0">
                <a:solidFill>
                  <a:srgbClr val="65ABF6"/>
                </a:solidFill>
                <a:effectLst/>
                <a:latin typeface="Georgia" panose="02040502050405020303" pitchFamily="18" charset="0"/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C9D-834C-4AF1-AE95-1DDB5A52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315912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sz="2700" b="0" i="0" dirty="0">
                <a:solidFill>
                  <a:srgbClr val="444444"/>
                </a:solidFill>
                <a:effectLst/>
                <a:latin typeface="inherit"/>
              </a:rPr>
              <a:t>2. Data Link Layer</a:t>
            </a:r>
            <a:br>
              <a:rPr lang="en-US" sz="27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9CA3-3212-413D-882D-D8F3CB0F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30036"/>
            <a:ext cx="10659110" cy="4846927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This layer allows access to get the data by breaking it into frames for easier analysis. This ensures that data is error-free and reaches the next layer in time. It sends data in the form of packets. It has two sub-layers –</a:t>
            </a: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Logical Link Control is for transferring the packets to the next layer by identifying the protocol address from the header. Media Access Control Layer creates a link to the network’s physical layer. This by obtaining the receiver’s address using Address Resolution Protocol. </a:t>
            </a:r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Functions of Data Link Layer of OSI Model:</a:t>
            </a:r>
            <a:endParaRPr lang="en-US" b="1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It frames the data in a way that is meaningful to the receiver using special bit patterns.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It adds physical addresses of both sender and receiver in every frame.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This layer controls error by detecting and retransmitting frames.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It controls the flow by calculating the amount of data before receiving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It determines the extent of control devices have in a given 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Network Interface Card handles this layer using devices like switch &amp; bridge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4419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1336</Words>
  <Application>Microsoft Office PowerPoint</Application>
  <PresentationFormat>Widescreen</PresentationFormat>
  <Paragraphs>512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Bosch Office Sans</vt:lpstr>
      <vt:lpstr>Calibri</vt:lpstr>
      <vt:lpstr>Georgia</vt:lpstr>
      <vt:lpstr>Gill Sans Nova</vt:lpstr>
      <vt:lpstr>inherit</vt:lpstr>
      <vt:lpstr>Open Sans</vt:lpstr>
      <vt:lpstr>ConfettiVTI</vt:lpstr>
      <vt:lpstr>OSI Layers in Automotive Networks</vt:lpstr>
      <vt:lpstr>Outline</vt:lpstr>
      <vt:lpstr>Why OSI Model? </vt:lpstr>
      <vt:lpstr>OSI Reference Model</vt:lpstr>
      <vt:lpstr>Simplified generic Architecture for Automotive Serial Busses</vt:lpstr>
      <vt:lpstr>Automotive Bus Systems in the OSI Model: Example of the CAN Bus</vt:lpstr>
      <vt:lpstr>Layers……</vt:lpstr>
      <vt:lpstr>1. Physical Layer </vt:lpstr>
      <vt:lpstr> 2. Data Link Layer </vt:lpstr>
      <vt:lpstr>7. Application Layer </vt:lpstr>
      <vt:lpstr>There are several CAN physical media attachment (PMA) sub-layers standardized </vt:lpstr>
      <vt:lpstr>There are three CAN data link layer generations: Classical CAN data link layer (1st generation) CAN FD data link layer (2nd generation) CAN XL data link layer (3rd generation) </vt:lpstr>
      <vt:lpstr>Automotive Bus Systems in the OSI Model: Example of the FlexRay Bus</vt:lpstr>
      <vt:lpstr> FlexRay?</vt:lpstr>
      <vt:lpstr>CONCLUSION</vt:lpstr>
      <vt:lpstr> Thank You for your Attention </vt:lpstr>
      <vt:lpstr>Transmitting data in 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Layers in Automotive Networks</dc:title>
  <dc:creator>arunkumar p</dc:creator>
  <cp:lastModifiedBy>arunkumar p</cp:lastModifiedBy>
  <cp:revision>13</cp:revision>
  <dcterms:created xsi:type="dcterms:W3CDTF">2022-04-29T16:08:22Z</dcterms:created>
  <dcterms:modified xsi:type="dcterms:W3CDTF">2022-05-02T01:46:27Z</dcterms:modified>
</cp:coreProperties>
</file>