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7" r:id="rId2"/>
  </p:sldMasterIdLst>
  <p:notesMasterIdLst>
    <p:notesMasterId r:id="rId95"/>
  </p:notesMasterIdLst>
  <p:sldIdLst>
    <p:sldId id="382" r:id="rId3"/>
    <p:sldId id="365" r:id="rId4"/>
    <p:sldId id="366" r:id="rId5"/>
    <p:sldId id="367" r:id="rId6"/>
    <p:sldId id="372" r:id="rId7"/>
    <p:sldId id="369" r:id="rId8"/>
    <p:sldId id="373" r:id="rId9"/>
    <p:sldId id="623" r:id="rId10"/>
    <p:sldId id="371" r:id="rId11"/>
    <p:sldId id="375" r:id="rId12"/>
    <p:sldId id="376" r:id="rId13"/>
    <p:sldId id="377" r:id="rId14"/>
    <p:sldId id="624" r:id="rId15"/>
    <p:sldId id="625" r:id="rId16"/>
    <p:sldId id="378" r:id="rId17"/>
    <p:sldId id="386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8" r:id="rId27"/>
    <p:sldId id="399" r:id="rId28"/>
    <p:sldId id="400" r:id="rId29"/>
    <p:sldId id="626" r:id="rId30"/>
    <p:sldId id="552" r:id="rId31"/>
    <p:sldId id="402" r:id="rId32"/>
    <p:sldId id="403" r:id="rId33"/>
    <p:sldId id="404" r:id="rId34"/>
    <p:sldId id="429" r:id="rId35"/>
    <p:sldId id="405" r:id="rId36"/>
    <p:sldId id="428" r:id="rId37"/>
    <p:sldId id="430" r:id="rId38"/>
    <p:sldId id="431" r:id="rId39"/>
    <p:sldId id="406" r:id="rId40"/>
    <p:sldId id="627" r:id="rId41"/>
    <p:sldId id="628" r:id="rId42"/>
    <p:sldId id="584" r:id="rId43"/>
    <p:sldId id="585" r:id="rId44"/>
    <p:sldId id="629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30" r:id="rId60"/>
    <p:sldId id="600" r:id="rId61"/>
    <p:sldId id="601" r:id="rId62"/>
    <p:sldId id="602" r:id="rId63"/>
    <p:sldId id="603" r:id="rId64"/>
    <p:sldId id="604" r:id="rId65"/>
    <p:sldId id="637" r:id="rId66"/>
    <p:sldId id="631" r:id="rId67"/>
    <p:sldId id="633" r:id="rId68"/>
    <p:sldId id="634" r:id="rId69"/>
    <p:sldId id="632" r:id="rId70"/>
    <p:sldId id="645" r:id="rId71"/>
    <p:sldId id="605" r:id="rId72"/>
    <p:sldId id="606" r:id="rId73"/>
    <p:sldId id="644" r:id="rId74"/>
    <p:sldId id="607" r:id="rId75"/>
    <p:sldId id="608" r:id="rId76"/>
    <p:sldId id="705" r:id="rId77"/>
    <p:sldId id="609" r:id="rId78"/>
    <p:sldId id="610" r:id="rId79"/>
    <p:sldId id="611" r:id="rId80"/>
    <p:sldId id="612" r:id="rId81"/>
    <p:sldId id="710" r:id="rId82"/>
    <p:sldId id="613" r:id="rId83"/>
    <p:sldId id="709" r:id="rId84"/>
    <p:sldId id="614" r:id="rId85"/>
    <p:sldId id="615" r:id="rId86"/>
    <p:sldId id="616" r:id="rId87"/>
    <p:sldId id="704" r:id="rId88"/>
    <p:sldId id="617" r:id="rId89"/>
    <p:sldId id="618" r:id="rId90"/>
    <p:sldId id="619" r:id="rId91"/>
    <p:sldId id="620" r:id="rId92"/>
    <p:sldId id="622" r:id="rId93"/>
    <p:sldId id="554" r:id="rId9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33"/>
    <a:srgbClr val="008000"/>
    <a:srgbClr val="99FFCC"/>
    <a:srgbClr val="FFFFCC"/>
    <a:srgbClr val="66FF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0482" autoAdjust="0"/>
  </p:normalViewPr>
  <p:slideViewPr>
    <p:cSldViewPr>
      <p:cViewPr varScale="1">
        <p:scale>
          <a:sx n="146" d="100"/>
          <a:sy n="146" d="100"/>
        </p:scale>
        <p:origin x="1650" y="114"/>
      </p:cViewPr>
      <p:guideLst>
        <p:guide orient="horz" pos="2154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3A5F06-3B3A-4726-8E07-233AE836C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F924D4C-6F2F-4EF4-A7FA-4FB2CD69D7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68D1E51B-1367-4469-BB0B-8B3746262A0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878BB3A-684D-4780-BE4C-FC637EF7A6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2A98535-5D29-4F79-B817-D0F54F7237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44D32A9-B45F-4307-AF51-067D7A856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F9F18C-73EB-4F8B-A19F-1B54F32B2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9E9CC93E-A914-45DA-8E34-104CB1ECC8C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22A4A46-E6F8-410D-84CD-6E6C7382E6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99DA933D-3EE8-4D67-B3D5-A95DF25B3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690A87BD-D299-4CD3-B4CA-C3E27E070D5D}" type="slidenum">
              <a:rPr lang="zh-CN" altLang="en-US" sz="1300" smtClean="0">
                <a:latin typeface="Arial" panose="020B0604020202020204" pitchFamily="34" charset="0"/>
              </a:rPr>
              <a:pPr>
                <a:buFontTx/>
                <a:buChar char="•"/>
              </a:pPr>
              <a:t>8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AE0C143C-D554-4E69-A05A-D8579192A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9AA732E3-0118-415E-A3FE-54330B0DB4E0}" type="slidenum">
              <a:rPr lang="zh-CN" altLang="en-US" sz="1300" smtClean="0">
                <a:latin typeface="Arial" panose="020B0604020202020204" pitchFamily="34" charset="0"/>
              </a:rPr>
              <a:pPr>
                <a:buFontTx/>
                <a:buChar char="•"/>
              </a:pPr>
              <a:t>92</a:t>
            </a:fld>
            <a:endParaRPr lang="zh-CN" altLang="en-US" sz="1300">
              <a:latin typeface="Arial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8446E00-47FA-4F58-8161-8D3D966871F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19745CA0-BDE1-4653-A73B-183E0B4633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E33435E4-9A6D-4CBC-BFEB-F2A880AD890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7413D565-53D2-4CCE-8E06-09B477AEC3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7091E7E3-02D3-41FE-B2CA-265D82C99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A4A55C70-F959-4BF1-9D94-77168C20C3CA}" type="slidenum">
              <a:rPr lang="zh-CN" altLang="en-US" sz="1300" smtClean="0">
                <a:latin typeface="Calibri" panose="020F0502020204030204" pitchFamily="34" charset="0"/>
              </a:rPr>
              <a:pPr>
                <a:buFontTx/>
                <a:buChar char="•"/>
              </a:pPr>
              <a:t>69</a:t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1A317109-75EF-4275-9FF3-EFB1AC83119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C7C7269F-E626-45FB-A660-65F650072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94405950-9486-4865-9133-86D71A410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3652DCC2-5A71-47D6-B445-8C98F99E3D56}" type="slidenum">
              <a:rPr lang="zh-CN" altLang="en-US" sz="1300" smtClean="0">
                <a:latin typeface="Arial" panose="020B0604020202020204" pitchFamily="34" charset="0"/>
              </a:rPr>
              <a:pPr>
                <a:buFontTx/>
                <a:buChar char="•"/>
              </a:pPr>
              <a:t>71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24D44D51-6656-4069-91A3-72589580B3B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FC512EF5-0229-4402-9060-4E3EE1E545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70945067-CCC2-4CE6-A579-3EC801311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4294D396-5C36-4420-9D2D-C0282FCA9688}" type="slidenum">
              <a:rPr lang="zh-CN" altLang="en-US" sz="1300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FontTx/>
                <a:buChar char="•"/>
              </a:pPr>
              <a:t>72</a:t>
            </a:fld>
            <a:endParaRPr lang="zh-CN" altLang="en-US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A4F7853E-90F7-47C6-BABE-0F9CD9279EA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AA386B03-A713-4563-8A0D-F8D702581B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银行关系（银行名，所在城市，资产量）</a:t>
            </a:r>
            <a:endParaRPr lang="en-US" altLang="zh-CN"/>
          </a:p>
          <a:p>
            <a:r>
              <a:rPr lang="zh-CN" altLang="en-US"/>
              <a:t>客户关系（）</a:t>
            </a:r>
            <a:endParaRPr lang="en-US" altLang="zh-CN"/>
          </a:p>
          <a:p>
            <a:r>
              <a:rPr lang="zh-CN" altLang="en-US"/>
              <a:t>账户关系（账户号，银行名，余额）</a:t>
            </a:r>
            <a:endParaRPr lang="en-US" altLang="zh-CN"/>
          </a:p>
          <a:p>
            <a:r>
              <a:rPr lang="zh-CN" altLang="en-US"/>
              <a:t>贷款关系（贷款号，银行名，贷款量）</a:t>
            </a:r>
            <a:endParaRPr lang="en-US" altLang="zh-CN"/>
          </a:p>
          <a:p>
            <a:r>
              <a:rPr lang="zh-CN" altLang="en-US"/>
              <a:t>存款人即客户与账户关系（客户名，账号）</a:t>
            </a:r>
            <a:endParaRPr lang="en-US" altLang="zh-CN"/>
          </a:p>
          <a:p>
            <a:r>
              <a:rPr lang="zh-CN" altLang="en-US"/>
              <a:t>贷款人关系（客户名，贷款号）</a:t>
            </a:r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886569D1-9918-473E-8A70-0D37EE233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810272EB-D755-4822-83FB-B7726DF73520}" type="slidenum">
              <a:rPr lang="zh-CN" altLang="en-US" sz="1300" smtClean="0">
                <a:latin typeface="Arial" panose="020B0604020202020204" pitchFamily="34" charset="0"/>
              </a:rPr>
              <a:pPr>
                <a:buFontTx/>
                <a:buChar char="•"/>
              </a:pPr>
              <a:t>73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C3A2AB36-8878-45F4-AAD7-01B3AD6A016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1933F1F2-C83A-48B0-BF4A-CF6E7CE064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D7C02174-E938-4793-8B09-0E448EA5A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04E850-91AF-40E5-95DF-ABC49D2AD099}" type="slidenum">
              <a:rPr lang="zh-CN" altLang="en-US" sz="1300" smtClean="0">
                <a:latin typeface="Arial" panose="020B0604020202020204" pitchFamily="34" charset="0"/>
              </a:rPr>
              <a:pPr/>
              <a:t>80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296A8D4C-94B6-44BD-AE46-E0AF819F82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B5952004-417C-4C14-8612-72BAFB0453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2FD6AB94-ADC8-4E47-9974-1B2AE33E2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5CA514-1C55-4F45-885F-85AE904D8343}" type="slidenum">
              <a:rPr lang="zh-CN" altLang="en-US" sz="1300" smtClean="0">
                <a:latin typeface="Arial" panose="020B0604020202020204" pitchFamily="34" charset="0"/>
              </a:rPr>
              <a:pPr/>
              <a:t>81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3B306340-039E-4639-B78E-EC26D5D05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4D193A8F-B9DC-459F-A4C0-6756F1206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9498C3FC-17BE-4561-9409-9471E3B00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88F90A-034F-49F6-9A53-446956BAE596}" type="slidenum">
              <a:rPr lang="zh-CN" altLang="en-US" sz="1300" smtClean="0">
                <a:latin typeface="Arial" panose="020B0604020202020204" pitchFamily="34" charset="0"/>
              </a:rPr>
              <a:pPr/>
              <a:t>82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D12987CE-8259-44F5-B06C-88887BCFCA4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7763" name="备注占位符 2">
            <a:extLst>
              <a:ext uri="{FF2B5EF4-FFF2-40B4-BE49-F238E27FC236}">
                <a16:creationId xmlns:a16="http://schemas.microsoft.com/office/drawing/2014/main" id="{6425F9AE-0602-4895-9F30-EAA2624195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764" name="灯片编号占位符 3">
            <a:extLst>
              <a:ext uri="{FF2B5EF4-FFF2-40B4-BE49-F238E27FC236}">
                <a16:creationId xmlns:a16="http://schemas.microsoft.com/office/drawing/2014/main" id="{2E3A4B87-ECDF-495D-A1C7-FB4FE0613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C44C11-7F72-44DE-B196-87EB234DE5C3}" type="slidenum">
              <a:rPr lang="zh-CN" altLang="en-US" sz="1300" smtClean="0">
                <a:latin typeface="Arial" panose="020B0604020202020204" pitchFamily="34" charset="0"/>
              </a:rPr>
              <a:pPr/>
              <a:t>86</a:t>
            </a:fld>
            <a:endParaRPr lang="zh-CN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BBE2235-3964-4A9C-9C6B-993D1DAD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b="1">
                <a:solidFill>
                  <a:srgbClr val="0066FF"/>
                </a:solidFill>
                <a:latin typeface="楷体_GB2312"/>
                <a:ea typeface="楷体_GB2312"/>
                <a:cs typeface="楷体_GB2312"/>
                <a:sym typeface="+mn-ea"/>
              </a:rPr>
              <a:t>海量数据计算研究中心</a:t>
            </a:r>
            <a:endParaRPr lang="en-US" altLang="zh-CN" sz="3600" b="1">
              <a:solidFill>
                <a:srgbClr val="0066FF"/>
              </a:solidFill>
              <a:latin typeface="楷体_GB2312"/>
              <a:ea typeface="楷体_GB2312"/>
              <a:cs typeface="楷体_GB2312"/>
              <a:sym typeface="+mn-ea"/>
            </a:endParaRPr>
          </a:p>
        </p:txBody>
      </p:sp>
      <p:pic>
        <p:nvPicPr>
          <p:cNvPr id="5" name="Picture 2" descr="j0296302">
            <a:extLst>
              <a:ext uri="{FF2B5EF4-FFF2-40B4-BE49-F238E27FC236}">
                <a16:creationId xmlns:a16="http://schemas.microsoft.com/office/drawing/2014/main" id="{38B1E7C3-E49C-4874-924C-AC6CCB5D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3388"/>
            <a:ext cx="1838325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F1277D-2160-4E7F-83D6-450069D9F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04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0728CE-3DC9-4991-99A1-738F7A635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CB49B-6207-4BB6-842F-5C66A464F26A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55CBD49-535B-4ECC-AF25-12E35E984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2D9BA1B-8407-492A-9F62-5991C22F3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AF77-7460-4B4E-8C98-DE8CD9D07CC2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D1EE34-0F85-411B-BB00-B3BE1CFF68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F93C-2A93-4E2A-AE79-3751506F0EFD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93BD5F-B222-421D-814E-C96D4CD9E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7B3E94D-7E66-4528-A38A-641532456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39FE9-6E8A-4C2B-BC91-864C275B1A0A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3B79CA-1F10-467C-B307-44F06A85B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5BC52-4F31-494F-95EF-15E2FDC6E8DD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DE63162-0639-4B58-A5D4-06B9DF975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33D01A9-2F27-48ED-BE76-7A0A17851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6233-B56C-4469-8E35-0D0F9B83A315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81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290089-97AA-4BC9-B0C4-41A9B6A0D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AB36-4737-4AEC-9586-C246F07B874B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613AD3-668C-49AF-836F-FD45DD79F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46D8D94-B608-4499-BBE7-5BE5E19E3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E44B2-F053-4781-B68B-6AC5C8762D8A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6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6E0774-DCCB-48C2-985E-ED6603758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C5B78-6B04-42B3-96E3-9F9621C50B49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DD3BD0-8ED0-4455-83E5-E386FF2FA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CD9F9A1-5025-4F85-9F3E-B55514D2DE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2EC7E-11F4-4F2C-8C10-C94CE6EB0E2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4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F04D80-014B-4F81-97A8-87582FB52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B1703-282F-4128-9AC7-7E0A47D0C35E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6B3E73-8726-4FC9-9876-D535BD177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647A7EB-A2FA-44C0-BCBB-DECC93649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4985C-F68D-4C94-9BFC-8101DDE550D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5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98E1D8-FBC9-444D-B270-118474D3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b="1">
                <a:solidFill>
                  <a:srgbClr val="0066FF"/>
                </a:solidFill>
                <a:latin typeface="楷体_GB2312"/>
                <a:ea typeface="楷体_GB2312"/>
                <a:cs typeface="楷体_GB2312"/>
                <a:sym typeface="+mn-ea"/>
              </a:rPr>
              <a:t>海量数据计算研究中心</a:t>
            </a:r>
            <a:endParaRPr lang="en-US" altLang="zh-CN" sz="3600" b="1">
              <a:solidFill>
                <a:srgbClr val="0066FF"/>
              </a:solidFill>
              <a:latin typeface="楷体_GB2312"/>
              <a:ea typeface="楷体_GB2312"/>
              <a:cs typeface="楷体_GB2312"/>
              <a:sym typeface="+mn-ea"/>
            </a:endParaRPr>
          </a:p>
        </p:txBody>
      </p:sp>
      <p:pic>
        <p:nvPicPr>
          <p:cNvPr id="5" name="Picture 2" descr="j0296302">
            <a:extLst>
              <a:ext uri="{FF2B5EF4-FFF2-40B4-BE49-F238E27FC236}">
                <a16:creationId xmlns:a16="http://schemas.microsoft.com/office/drawing/2014/main" id="{2866C56A-159A-4CE7-B129-DDEE0C97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3388"/>
            <a:ext cx="1838325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E190B62-5317-482E-94A8-FD469EC4B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4663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9BE133-3833-4E6F-BD00-1E3E5C96C3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706B00F-8C17-4E43-A3D7-F33F702DAA65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FD2FF4-AC9D-49B1-BF86-7B544A9B6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C059858-CFC8-4F64-8D11-AC9BE1DAD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FCEE-5BE7-4F9D-9E41-D12CC70C90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99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5ED7A6-A466-486C-8A9E-9A0356148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8E053FD-8E73-459D-AB87-2B4541EBF57A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272254-2653-4196-8038-EB1BC8E38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655AE7C-8FDA-47B1-B42C-EA9C54F3A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CC99-1793-40EF-A11C-607FA76E6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9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A612DC-C59F-4F0C-A6D8-138A4B972F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7442981-B542-4AFA-A2B0-9A1239054C39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A2C9C56-6F79-47A6-BCAD-43B7241F9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BE6FDCD-9CE6-44FF-97DA-AACACE936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4EAA9-F230-4800-AF5F-8EB8BCDC9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6C8DFD-E20B-4F5D-871A-6FD8C1B95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3E30-B7F4-4C37-B557-90CADBF7C6CA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E1F634E-C866-4966-A727-41A4EF033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40CED5-3536-4513-AA54-D46F69480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5EEC7-EFED-44C0-BED0-1709ED48E084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E6D8A-0188-43E9-9D69-E92D329284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A7B49D5-C201-465D-8C54-D3FF4E03C0C1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1D2814-A201-48C7-B7EB-98D7A3545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B8B848-D2EC-4494-A1D6-5244599B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2C9D-F01C-4DA8-B025-31BD95DED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9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3162D04-8AD4-42F8-BEFA-E9303726E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5DA57CE-34BE-4750-9838-28E2FAEFE078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DA168E-A80D-42C9-BC07-0C889F71D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B403928-E1FE-43A6-A09E-A893A2DC6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46DB0-E049-4C00-B6D3-E96D749F6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24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2166A32-B84B-451E-A6CA-526450BB4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FE837B0-55D0-4EB4-BB9C-E27061978B2E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D077D90-9AA5-47A3-AC3B-B5D4501EE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C119124-191E-41A8-933E-0B5BCE184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9D4C3-B795-4766-9634-9243F02520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46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8FA6C6-AB96-4531-B5D6-ACE2C2AC8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6B51E43-159A-4452-9BCF-EF1ABCEC8CC8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F9F7EB-84BE-414C-A072-F347BC389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5709E22-1AA8-4FCD-919B-AD6B3748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ABCA-F0A2-45EC-AD06-94F395BB2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82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3755DF-32E5-4063-BB15-0DA3CD8A5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C5994A2-4BB8-4740-951B-10CBEF7A0964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419B753-B297-42E5-A1CE-7A0686831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B57BB5C-D20A-44CE-AC29-F36EC3597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660A6-76A7-4953-AD9F-5392141B4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70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C95F11-22AC-4C61-9525-13DCB1F64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AEEFDDE-EC15-47A0-B251-62E84093399E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EE141F8-83B5-4B4B-93CA-432723C3D4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95562D8-D29D-44AF-A562-3E83E4407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68BC-F67B-42F1-9094-FA0FEE82A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86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E5C54F-3DB3-4B8C-8555-E6EEBEED7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0F5EFA-29B2-4D8B-88A1-23B6E5ED55A5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6FC6D0-7054-46C1-860F-B4DE91947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D3A75E7-9B3C-4813-A635-ABE87E9233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72E93-CC86-4E7F-9643-210E997F98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57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11331E-FE7C-4281-B0EC-F4F4AF812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6855F5A-6973-42F4-B9FD-043874B72704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4D7B5B-BE2F-491E-8551-74F8A6FA0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7D98125-1760-4E0E-B1F8-2DB98D041C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276D1-C9F8-4054-89A1-0D7E64B58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14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3F1AF5-B346-4D08-9492-519ED3733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AFA4302-38D7-4A18-A9EF-84AD1FBCE5EB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DDD6212-B52F-40B8-99BA-E842ACE0F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EDDE391-3F9E-49C3-89CA-EF30157E8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1F6F3-0AC6-4E3E-8FE6-5153E5C8C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2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C879A8C-452B-4ABA-934B-87FFC2D7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6DEAC46-B3AB-4863-B4E3-CF8D8EE219B7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B5F78FB-D314-42C1-A47E-6CC2C824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1855A3-C77E-484D-9DF6-452B5FE6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7320D-A0A5-4B88-BCC6-1D014BF1F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82219A-DF68-42F6-9A2D-C193AD1A8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4F6DA-F85F-4D90-A2A2-AE4DA29396C0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125B2F9-2B69-4019-BBA1-E166D21BD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238CD95-6E87-4643-9451-D9182B278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AEF36-19AB-48F1-A5E5-0DCF0ED866A7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99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1C593-C61C-4649-985C-AD4B803A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9FD8F3E-12F1-45DA-B525-78147F3A5077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FDBA9-CBA6-4B66-AD6C-1E47E015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2F7E7-D842-434F-BF0F-6802080E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6E98-424F-4ACD-9315-2F4FDCA9C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BA113E-2417-4EAD-9E0B-2339AD8CD3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8593-92C4-4AB9-AE6A-C69EECC6735B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0E3571-45B8-40BD-9E10-71BF10A97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35113CC-0D2C-4DE8-9316-EAEEA685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67F0-4ED7-45EC-9813-FA7E1596B57F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2FCAF-AB64-4A1C-B682-9E414D527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386DB-5407-4891-BE61-F9385365CDC8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DBA70-8AD2-4949-ADAE-EF8C0FC102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3D6D5-58B9-432D-92CC-8314065CD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48E31-2DF6-4337-98A7-8D4305CEDAE4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3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09244F-C105-4ECA-90BB-670A566FD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94DAD-8BDE-4720-AE88-A0A05E1A2A41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1D0D4B-37B2-40F0-940D-0FA0D69DA2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64B300-87C6-4657-B8B9-23249808B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EC7DC-3120-40C5-97E6-0A4FE3FA1230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3EC54A7-4B69-41F5-9EB1-ACD9A79D9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9AB6C-D8EB-446B-B55E-307E941A9AC8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3406DAF-71FF-46AF-8E9F-0FAEE13BC5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1209057-391D-4E34-8ED9-6BEDE5987C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5ADD-9015-4A9F-9E1E-70C73B4091F7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63505C-5797-470F-BC36-7A9DF316D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EFAA2-A524-4864-8015-A92D1C118083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F3CCCE-0982-41DB-9F94-887DBCD08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2D3F24C-F897-47B2-A20F-7B2994E57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4B420-CBAE-4247-87C3-C8F8208FF1AF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8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0829CF-386A-420D-AD8A-23274519C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9DFE0-5EE0-4F52-8B7F-299AF8C3B116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5225894-27AB-4284-96A8-C1ABCB82E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337CC3D-F330-404E-8226-57CDF93A1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FC959-9174-4C84-BE72-41C13B7D8786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5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>
            <a:extLst>
              <a:ext uri="{FF2B5EF4-FFF2-40B4-BE49-F238E27FC236}">
                <a16:creationId xmlns:a16="http://schemas.microsoft.com/office/drawing/2014/main" id="{55A32DF0-4F34-47F4-826D-D29670A2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5225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0383CAE2-DA6A-4BF7-9681-635CFF619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FB05186-5B6F-4697-BCA4-1593E02EA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16EEAA9-1D5D-43FE-A518-ABD2545DBB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D2A231-6744-4D20-AA14-6246ABDD1855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23F911B-6DE1-49AB-9687-1682A7F464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B04E2131-D12B-4C8C-A3E7-E0A22526B0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D9E15A-3E1D-47E4-97D4-4CAFAD2C80BD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2" name="Picture 9">
            <a:extLst>
              <a:ext uri="{FF2B5EF4-FFF2-40B4-BE49-F238E27FC236}">
                <a16:creationId xmlns:a16="http://schemas.microsoft.com/office/drawing/2014/main" id="{14DF0E7F-5A11-48DA-9B18-76CC286DA8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066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1" descr="j0296302">
            <a:extLst>
              <a:ext uri="{FF2B5EF4-FFF2-40B4-BE49-F238E27FC236}">
                <a16:creationId xmlns:a16="http://schemas.microsoft.com/office/drawing/2014/main" id="{64FDE44C-A6D8-47D5-8B63-C965F2A5CC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57950" y="1076325"/>
            <a:ext cx="251460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>
            <a:extLst>
              <a:ext uri="{FF2B5EF4-FFF2-40B4-BE49-F238E27FC236}">
                <a16:creationId xmlns:a16="http://schemas.microsoft.com/office/drawing/2014/main" id="{CAB901A0-E1D0-458E-99BE-5D73B9C1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5225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7CFB6023-7C64-4723-948D-3E7D3A332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2DFA719-DE61-45EA-A765-B95089394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2D883A-2BA7-4909-B087-1BAB81335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C5DA2E-586D-42E4-B28D-B9347313FEB1}" type="datetime1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C7875-C667-48CB-A28D-95523042F2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0F25ED1-E381-44E6-8DD4-4779451954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0EEBBD-D72F-462E-B613-5F85F9EB22B7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6" name="Picture 9">
            <a:extLst>
              <a:ext uri="{FF2B5EF4-FFF2-40B4-BE49-F238E27FC236}">
                <a16:creationId xmlns:a16="http://schemas.microsoft.com/office/drawing/2014/main" id="{FE1CCFA0-0F36-404F-A58A-3AD9DDB38C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066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1" descr="j0296302">
            <a:extLst>
              <a:ext uri="{FF2B5EF4-FFF2-40B4-BE49-F238E27FC236}">
                <a16:creationId xmlns:a16="http://schemas.microsoft.com/office/drawing/2014/main" id="{9B2B413B-4545-4F0F-B615-267E21C559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57950" y="1076325"/>
            <a:ext cx="251460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37B212B5-3743-4477-A49F-B9D11A9A6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3200" dirty="0">
                <a:solidFill>
                  <a:srgbClr val="0000FF"/>
                </a:solidFill>
                <a:cs typeface="+mn-cs"/>
              </a:rPr>
              <a:t>       物联网与泛在智能研究中心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4EA57D-F1EA-49E0-A5EA-EF64C689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643438"/>
            <a:ext cx="4752975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zh-CN" altLang="en-US" sz="3600" kern="0" dirty="0">
                <a:cs typeface="+mn-cs"/>
              </a:rPr>
              <a:t>主讲：张 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C8DDD4-C705-4E7A-BD65-72E3EE5A1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2760662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6600" kern="0" dirty="0"/>
              <a:t>基础篇</a:t>
            </a:r>
            <a:br>
              <a:rPr lang="en-US" altLang="zh-CN" sz="6600" kern="0" dirty="0"/>
            </a:br>
            <a:r>
              <a:rPr lang="zh-CN" altLang="en-US" sz="6600" kern="0" dirty="0"/>
              <a:t>第二章 关系数据库系统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4">
            <a:extLst>
              <a:ext uri="{FF2B5EF4-FFF2-40B4-BE49-F238E27FC236}">
                <a16:creationId xmlns:a16="http://schemas.microsoft.com/office/drawing/2014/main" id="{7CC0ABF4-9882-452D-ABA8-AD5C0DEB804E}"/>
              </a:ext>
            </a:extLst>
          </p:cNvPr>
          <p:cNvSpPr/>
          <p:nvPr/>
        </p:nvSpPr>
        <p:spPr>
          <a:xfrm>
            <a:off x="2555875" y="1928813"/>
            <a:ext cx="4608513" cy="212248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ts val="35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4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关系数据</a:t>
            </a:r>
            <a:endParaRPr lang="en-US" altLang="zh-CN" sz="44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ts val="35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4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模型</a:t>
            </a:r>
            <a:endParaRPr lang="en-US" altLang="zh-CN" sz="44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7BD52BF3-7986-4637-B75E-E2B160A25681}"/>
              </a:ext>
            </a:extLst>
          </p:cNvPr>
          <p:cNvSpPr/>
          <p:nvPr/>
        </p:nvSpPr>
        <p:spPr>
          <a:xfrm>
            <a:off x="2678113" y="3484563"/>
            <a:ext cx="4394200" cy="1516062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000" noProof="1">
                <a:ea typeface="华文新魏" panose="02010800040101010101" pitchFamily="2" charset="-122"/>
                <a:sym typeface="+mn-ea"/>
              </a:rPr>
              <a:t>数据结构</a:t>
            </a:r>
            <a:endParaRPr lang="en-US" altLang="zh-CN" sz="3000" noProof="1"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000" noProof="1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完整性约束</a:t>
            </a:r>
            <a:endParaRPr lang="en-US" altLang="zh-CN" sz="3000" noProof="1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000" noProof="1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关系运算</a:t>
            </a:r>
            <a:endParaRPr lang="en-US" altLang="zh-CN" sz="3000" noProof="1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121C1A3-9409-440E-97A2-D24DCDC6DA3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421FA5D5-FC06-4359-80F6-935E911E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65650"/>
          </a:xfrm>
        </p:spPr>
        <p:txBody>
          <a:bodyPr>
            <a:prstTxWarp prst="textNoShape">
              <a:avLst/>
            </a:prstTxWarp>
          </a:bodyPr>
          <a:lstStyle/>
          <a:p>
            <a:pPr algn="just">
              <a:spcAft>
                <a:spcPct val="50000"/>
              </a:spcAft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关系模型建立在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集合代数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的基础上</a:t>
            </a:r>
          </a:p>
          <a:p>
            <a:pPr algn="just"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单一的数据结构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----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</a:p>
          <a:p>
            <a:pPr lvl="1" algn="just"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现实世界的实体以及实体间的各种联系均用关系来表示</a:t>
            </a:r>
          </a:p>
          <a:p>
            <a:pPr algn="just">
              <a:spcBef>
                <a:spcPct val="80000"/>
              </a:spcBef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数据的逻辑结构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----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二维表</a:t>
            </a:r>
          </a:p>
          <a:p>
            <a:pPr lvl="1" algn="just"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从用户角度，关系模型中数据的逻辑结构是一张二维表。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26AE99E-209A-4906-8DB0-64CCEEF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25CA3084-CF8B-4D43-A3CA-D12F800D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557338"/>
            <a:ext cx="8229600" cy="4997450"/>
          </a:xfrm>
        </p:spPr>
        <p:txBody>
          <a:bodyPr/>
          <a:lstStyle/>
          <a:p>
            <a:pPr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关系数据结构的基本概念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</a:p>
          <a:p>
            <a:pPr lvl="2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元组</a:t>
            </a:r>
          </a:p>
          <a:p>
            <a:pPr lvl="2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属性</a:t>
            </a:r>
          </a:p>
          <a:p>
            <a:pPr lvl="2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关系模式，关系实例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</a:p>
          <a:p>
            <a:pPr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8C0DA92-D340-41CD-9207-68A9D350B97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DA2FBF38-5C47-4393-9A97-B4820CA90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358900"/>
            <a:ext cx="8229600" cy="4997450"/>
          </a:xfrm>
        </p:spPr>
        <p:txBody>
          <a:bodyPr/>
          <a:lstStyle/>
          <a:p>
            <a:pPr algn="just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关系数据库由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构成，每个表有唯一的名字，称之为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(Relation)</a:t>
            </a:r>
          </a:p>
          <a:p>
            <a:pPr algn="just">
              <a:defRPr/>
            </a:pP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algn="just">
              <a:defRPr/>
            </a:pPr>
            <a:endParaRPr lang="zh-CN" altLang="en-US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indent="0">
              <a:buFontTx/>
              <a:buNone/>
              <a:defRPr/>
            </a:pPr>
            <a:endParaRPr lang="zh-CN" altLang="en-US" dirty="0">
              <a:effectLst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0EA0CC-4323-41FD-A30E-03C9DF4D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528888"/>
            <a:ext cx="61595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BFF7858B-1035-424B-87A1-A653F8F4967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8054B879-A47A-459B-AA9C-D7F91C5121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288" y="1133475"/>
            <a:ext cx="8367712" cy="3168650"/>
          </a:xfrm>
        </p:spPr>
        <p:txBody>
          <a:bodyPr/>
          <a:lstStyle/>
          <a:p>
            <a:pPr>
              <a:defRPr/>
            </a:pPr>
            <a:r>
              <a:rPr lang="zh-CN" altLang="en-US" sz="28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元组</a:t>
            </a:r>
            <a:r>
              <a:rPr lang="en-US" altLang="zh-CN" sz="28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(tuple)</a:t>
            </a:r>
            <a:endParaRPr lang="zh-CN" altLang="en-US" sz="2800" kern="12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用来指代关系表的</a:t>
            </a:r>
            <a:r>
              <a:rPr lang="zh-CN" altLang="en-US" sz="2400" kern="12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endParaRPr lang="en-US" altLang="zh-CN" sz="2400" kern="1200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由于关系是元组的</a:t>
            </a:r>
            <a:r>
              <a:rPr lang="zh-CN" altLang="en-US" sz="2400" kern="12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，所以元组在关系中出现的顺序</a:t>
            </a:r>
            <a:r>
              <a:rPr lang="zh-CN" altLang="en-US" sz="2400" kern="12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无关紧要</a:t>
            </a:r>
          </a:p>
          <a:p>
            <a:pPr>
              <a:defRPr/>
            </a:pPr>
            <a:r>
              <a:rPr lang="zh-CN" altLang="en-US" sz="28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属性</a:t>
            </a:r>
            <a:r>
              <a:rPr lang="en-US" altLang="zh-CN" sz="28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(attribute)</a:t>
            </a:r>
            <a:endParaRPr lang="zh-CN" altLang="en-US" sz="2800" kern="12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用来指代关系表的</a:t>
            </a:r>
            <a:r>
              <a:rPr lang="zh-CN" altLang="en-US" sz="2400" kern="12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endParaRPr lang="en-US" altLang="zh-CN" sz="2400" kern="12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元关系有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个属性</a:t>
            </a:r>
            <a:endParaRPr lang="en-US" altLang="zh-CN" sz="2400" kern="12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列的顺序亦</a:t>
            </a:r>
            <a:r>
              <a:rPr lang="zh-CN" altLang="en-US" sz="2400" kern="12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无关紧要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BE47DB0C-651C-4370-8DF8-3C8C156C642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4598988"/>
          <a:ext cx="79200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3" imgW="3752850" imgH="1190625" progId="Word.Document.8">
                  <p:embed/>
                </p:oleObj>
              </mc:Choice>
              <mc:Fallback>
                <p:oleObj r:id="rId3" imgW="3752850" imgH="1190625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98988"/>
                        <a:ext cx="792003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E05414-BF99-4B97-B90F-DA4E52E47CB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1359235-1750-45D4-87F2-32114DC0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42988"/>
            <a:ext cx="8229600" cy="5895975"/>
          </a:xfrm>
        </p:spPr>
        <p:txBody>
          <a:bodyPr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(Domain)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每个允许取值的关系的属性都存在一个集合，称为该属性的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endParaRPr lang="en-US" altLang="zh-CN" sz="2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所有可能属性值的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</a:t>
            </a:r>
            <a:endParaRPr lang="en-US" altLang="zh-CN" sz="24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整数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实数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指定长度的字符串集合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介于某个取值范围的整数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{‘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男’，‘女’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介于某个取值范围的日期</a:t>
            </a:r>
            <a:endParaRPr lang="zh-CN" altLang="en-US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原子域</a:t>
            </a:r>
            <a:endParaRPr lang="en-US" altLang="zh-CN" sz="2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如果域中元素被看作是不可再分的单元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复合域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原子域的组合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空值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(null):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是一个特殊的值，表示值未知或不存在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defRPr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FCAECE0-36B0-441C-A2A5-E00A36A7EDD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B3F616BE-4885-4465-8A4A-FF8DB5849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9388"/>
            <a:ext cx="8763000" cy="44926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关系的数学解释</a:t>
            </a:r>
          </a:p>
          <a:p>
            <a:pPr lvl="1" algn="just" fontAlgn="b">
              <a:buFontTx/>
              <a:buNone/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是值域为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、D</a:t>
            </a:r>
            <a:r>
              <a:rPr lang="en-US" altLang="zh-CN" baseline="-25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</a:t>
            </a:r>
            <a:r>
              <a:rPr lang="en-US" altLang="zh-CN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</a:p>
          <a:p>
            <a:pPr lvl="1" algn="just" fontAlgn="b">
              <a:buFontTx/>
              <a:buNone/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属性。具有属性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、...、A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</a:t>
            </a:r>
          </a:p>
          <a:p>
            <a:pPr lvl="1" algn="just" fontAlgn="b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组集合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，其中，每个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元组(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映射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</a:t>
            </a:r>
          </a:p>
          <a:p>
            <a:pPr lvl="1" algn="ctr" fontAlgn="b">
              <a:buFontTx/>
              <a:buNone/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{{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}→D</a:t>
            </a:r>
            <a:r>
              <a:rPr lang="en-US" altLang="zh-CN" baseline="-25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{A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}→D</a:t>
            </a:r>
            <a:r>
              <a:rPr lang="en-US" altLang="zh-CN" baseline="-25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{A</a:t>
            </a:r>
            <a:r>
              <a:rPr lang="en-US" altLang="zh-CN" baseline="-30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}→</a:t>
            </a:r>
            <a:r>
              <a:rPr lang="en-US" altLang="zh-CN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}。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Tx/>
              <a:buNone/>
              <a:defRPr/>
            </a:pPr>
            <a:endParaRPr lang="zh-CN" altLang="en-US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6">
            <a:extLst>
              <a:ext uri="{FF2B5EF4-FFF2-40B4-BE49-F238E27FC236}">
                <a16:creationId xmlns:a16="http://schemas.microsoft.com/office/drawing/2014/main" id="{84FBF684-DD32-42A1-8080-37CC1B3CA98D}"/>
              </a:ext>
            </a:extLst>
          </p:cNvPr>
          <p:cNvGraphicFramePr>
            <a:graphicFrameLocks/>
          </p:cNvGraphicFramePr>
          <p:nvPr/>
        </p:nvGraphicFramePr>
        <p:xfrm>
          <a:off x="1241425" y="4514850"/>
          <a:ext cx="6918325" cy="1433513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曾用名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2">
            <a:extLst>
              <a:ext uri="{FF2B5EF4-FFF2-40B4-BE49-F238E27FC236}">
                <a16:creationId xmlns:a16="http://schemas.microsoft.com/office/drawing/2014/main" id="{586CEFEE-8053-45BE-849D-8E4881A19CB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1D1D4C5-05C5-40CF-995F-6112868221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484313"/>
            <a:ext cx="8512175" cy="1657350"/>
          </a:xfrm>
        </p:spPr>
        <p:txBody>
          <a:bodyPr/>
          <a:lstStyle/>
          <a:p>
            <a:pPr>
              <a:defRPr/>
            </a:pPr>
            <a:r>
              <a:rPr lang="zh-CN" altLang="en-US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关系的性质</a:t>
            </a:r>
          </a:p>
          <a:p>
            <a:pPr lvl="1">
              <a:defRPr/>
            </a:pPr>
            <a:r>
              <a:rPr lang="zh-CN" altLang="en-US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列是同质的（</a:t>
            </a:r>
            <a:r>
              <a:rPr lang="en-US" altLang="zh-CN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Homogeneous）</a:t>
            </a:r>
          </a:p>
          <a:p>
            <a:pPr lvl="2">
              <a:defRPr/>
            </a:pPr>
            <a:r>
              <a:rPr lang="zh-CN" altLang="en-US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每一列中的分量是同一类型的数据，来自同一个域</a:t>
            </a:r>
          </a:p>
        </p:txBody>
      </p:sp>
      <p:graphicFrame>
        <p:nvGraphicFramePr>
          <p:cNvPr id="245806" name="Group 46">
            <a:extLst>
              <a:ext uri="{FF2B5EF4-FFF2-40B4-BE49-F238E27FC236}">
                <a16:creationId xmlns:a16="http://schemas.microsoft.com/office/drawing/2014/main" id="{43E70BA0-3131-4E11-A979-8B6F1261101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42988" y="3789363"/>
          <a:ext cx="6918325" cy="2409825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曾用名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1981/2/28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6542609-1F0D-4F64-BB5B-138AA729B9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B3E0A46-9139-4457-A9A7-E0CF4B9A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关系的性质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不同的列可出自同一个域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其中的每一列称为一个属性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不同的属性要给予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不同的属性名</a:t>
            </a:r>
          </a:p>
          <a:p>
            <a:pPr>
              <a:defRPr/>
            </a:pPr>
            <a:endParaRPr lang="zh-CN" altLang="en-US" noProof="1"/>
          </a:p>
        </p:txBody>
      </p:sp>
      <p:graphicFrame>
        <p:nvGraphicFramePr>
          <p:cNvPr id="247812" name="Group 4">
            <a:extLst>
              <a:ext uri="{FF2B5EF4-FFF2-40B4-BE49-F238E27FC236}">
                <a16:creationId xmlns:a16="http://schemas.microsoft.com/office/drawing/2014/main" id="{1715844C-5D96-4919-87B8-1DBC51802BA3}"/>
              </a:ext>
            </a:extLst>
          </p:cNvPr>
          <p:cNvGraphicFramePr>
            <a:graphicFrameLocks noGrp="1"/>
          </p:cNvGraphicFramePr>
          <p:nvPr/>
        </p:nvGraphicFramePr>
        <p:xfrm>
          <a:off x="1722438" y="4029075"/>
          <a:ext cx="5884862" cy="259080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850" name="AutoShape 42">
            <a:extLst>
              <a:ext uri="{FF2B5EF4-FFF2-40B4-BE49-F238E27FC236}">
                <a16:creationId xmlns:a16="http://schemas.microsoft.com/office/drawing/2014/main" id="{2C8D3AAD-03E8-4206-9F04-60024FB5E92D}"/>
              </a:ext>
            </a:extLst>
          </p:cNvPr>
          <p:cNvSpPr/>
          <p:nvPr/>
        </p:nvSpPr>
        <p:spPr>
          <a:xfrm>
            <a:off x="7454900" y="3187700"/>
            <a:ext cx="1676400" cy="838200"/>
          </a:xfrm>
          <a:prstGeom prst="wedgeRoundRectCallout">
            <a:avLst>
              <a:gd name="adj1" fmla="val -89301"/>
              <a:gd name="adj2" fmla="val 86176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楷体_GB2312"/>
              </a:rPr>
              <a:t>姓名2</a:t>
            </a:r>
          </a:p>
          <a:p>
            <a:pPr algn="ctr" eaLnBrk="1" hangingPunct="1">
              <a:defRPr/>
            </a:pPr>
            <a:r>
              <a:rPr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楷体_GB2312"/>
              </a:rPr>
              <a:t>曾用名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97BBB7E-47F0-40B5-B039-6C385A0C415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3EFA9C26-4704-4049-8B8D-27EA8B24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5068888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关系的性质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列的顺序无所谓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列的次序可以任意交换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任意两个元组不能完全相同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的性质决定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但许多关系数据库产品没有遵循这一性质。例如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Oracle，FoxPro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等都允许关系表中存在两个完全相同的元组，除非用户特别定义了相应的约束条件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行的顺序无所谓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行的次序可以任意交换</a:t>
            </a:r>
            <a:endParaRPr lang="zh-CN" altLang="en-US" sz="2000" noProof="1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5DAB777-3431-4441-85C3-C842B9F8E84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CB35A6D-5400-42A5-B976-9D3F22EC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/>
          <a:lstStyle/>
          <a:p>
            <a:pPr>
              <a:defRPr/>
            </a:pP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  <a:endParaRPr lang="en-US" altLang="zh-CN" sz="3600" noProof="1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3600" noProof="1">
                <a:solidFill>
                  <a:srgbClr val="000000"/>
                </a:solidFill>
                <a:ea typeface="华文新魏" panose="02010800040101010101" pitchFamily="2" charset="-122"/>
              </a:rPr>
              <a:t>关系模型</a:t>
            </a:r>
          </a:p>
          <a:p>
            <a:pPr>
              <a:defRPr/>
            </a:pPr>
            <a:r>
              <a:rPr lang="zh-CN" altLang="en-US" sz="3600" noProof="1">
                <a:solidFill>
                  <a:srgbClr val="000000"/>
                </a:solidFill>
                <a:ea typeface="华文新魏" panose="02010800040101010101" pitchFamily="2" charset="-122"/>
              </a:rPr>
              <a:t>关系运算</a:t>
            </a:r>
            <a:endParaRPr lang="en-US" altLang="zh-CN" sz="3600" noProof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9A2F1DD-3C7A-4B9F-A4CA-57645FF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B56F1BC-44D2-4E97-BE4D-61046B20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关系的性质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分量必须取原子值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每一个分量都必须是不可分的数据项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36D182-B396-4B7B-986D-E4660C48CA0F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3505200"/>
            <a:ext cx="3119438" cy="1284288"/>
            <a:chOff x="4981867" y="3505200"/>
            <a:chExt cx="3119146" cy="1284986"/>
          </a:xfrm>
        </p:grpSpPr>
        <p:sp>
          <p:nvSpPr>
            <p:cNvPr id="42039" name="Rectangle 5">
              <a:extLst>
                <a:ext uri="{FF2B5EF4-FFF2-40B4-BE49-F238E27FC236}">
                  <a16:creationId xmlns:a16="http://schemas.microsoft.com/office/drawing/2014/main" id="{5BEA5BA1-FA4D-4135-9AB5-7AC2074E3D89}"/>
                </a:ext>
              </a:extLst>
            </p:cNvPr>
            <p:cNvSpPr/>
            <p:nvPr/>
          </p:nvSpPr>
          <p:spPr>
            <a:xfrm>
              <a:off x="7112093" y="3819696"/>
              <a:ext cx="988920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40" name="Rectangle 6">
              <a:extLst>
                <a:ext uri="{FF2B5EF4-FFF2-40B4-BE49-F238E27FC236}">
                  <a16:creationId xmlns:a16="http://schemas.microsoft.com/office/drawing/2014/main" id="{83E5E2D2-3D4E-4540-BDBD-4985C9520476}"/>
                </a:ext>
              </a:extLst>
            </p:cNvPr>
            <p:cNvSpPr/>
            <p:nvPr/>
          </p:nvSpPr>
          <p:spPr>
            <a:xfrm>
              <a:off x="6021583" y="3819696"/>
              <a:ext cx="1090510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41" name="Rectangle 7">
              <a:extLst>
                <a:ext uri="{FF2B5EF4-FFF2-40B4-BE49-F238E27FC236}">
                  <a16:creationId xmlns:a16="http://schemas.microsoft.com/office/drawing/2014/main" id="{7025E2A2-B405-4C00-94F0-3F2B73FE00B5}"/>
                </a:ext>
              </a:extLst>
            </p:cNvPr>
            <p:cNvSpPr/>
            <p:nvPr/>
          </p:nvSpPr>
          <p:spPr>
            <a:xfrm>
              <a:off x="4981867" y="3819696"/>
              <a:ext cx="1039716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42042" name="Rectangle 8">
              <a:extLst>
                <a:ext uri="{FF2B5EF4-FFF2-40B4-BE49-F238E27FC236}">
                  <a16:creationId xmlns:a16="http://schemas.microsoft.com/office/drawing/2014/main" id="{DAA533DC-6361-411B-BA4D-7A24D7916708}"/>
                </a:ext>
              </a:extLst>
            </p:cNvPr>
            <p:cNvSpPr/>
            <p:nvPr/>
          </p:nvSpPr>
          <p:spPr>
            <a:xfrm>
              <a:off x="7112093" y="3505200"/>
              <a:ext cx="988920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6061ADA8-FCA0-4797-ACEA-042DA311475E}"/>
                </a:ext>
              </a:extLst>
            </p:cNvPr>
            <p:cNvSpPr/>
            <p:nvPr/>
          </p:nvSpPr>
          <p:spPr>
            <a:xfrm>
              <a:off x="6021583" y="3505200"/>
              <a:ext cx="1090510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41020140-AD50-46DF-8D8D-C4601C309F02}"/>
                </a:ext>
              </a:extLst>
            </p:cNvPr>
            <p:cNvSpPr/>
            <p:nvPr/>
          </p:nvSpPr>
          <p:spPr>
            <a:xfrm>
              <a:off x="4981867" y="3505200"/>
              <a:ext cx="1039716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1021" name="Line 11">
              <a:extLst>
                <a:ext uri="{FF2B5EF4-FFF2-40B4-BE49-F238E27FC236}">
                  <a16:creationId xmlns:a16="http://schemas.microsoft.com/office/drawing/2014/main" id="{CD296EEF-E445-4C13-903B-11FABE21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3505200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Line 12">
              <a:extLst>
                <a:ext uri="{FF2B5EF4-FFF2-40B4-BE49-F238E27FC236}">
                  <a16:creationId xmlns:a16="http://schemas.microsoft.com/office/drawing/2014/main" id="{605B38C6-EA02-4C26-ADF5-BAB98BA2D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3819946"/>
              <a:ext cx="3119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3" name="Line 13">
              <a:extLst>
                <a:ext uri="{FF2B5EF4-FFF2-40B4-BE49-F238E27FC236}">
                  <a16:creationId xmlns:a16="http://schemas.microsoft.com/office/drawing/2014/main" id="{A0FE084D-AB22-4994-937C-9E03037CB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4790186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4" name="Line 14">
              <a:extLst>
                <a:ext uri="{FF2B5EF4-FFF2-40B4-BE49-F238E27FC236}">
                  <a16:creationId xmlns:a16="http://schemas.microsoft.com/office/drawing/2014/main" id="{7B996A28-BE49-4881-8192-67909DDE9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3505200"/>
              <a:ext cx="0" cy="1284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5" name="Line 15">
              <a:extLst>
                <a:ext uri="{FF2B5EF4-FFF2-40B4-BE49-F238E27FC236}">
                  <a16:creationId xmlns:a16="http://schemas.microsoft.com/office/drawing/2014/main" id="{5746CD00-ADA0-4BC0-BAEF-97870CCCC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1582" y="3505200"/>
              <a:ext cx="0" cy="1284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6" name="Line 16">
              <a:extLst>
                <a:ext uri="{FF2B5EF4-FFF2-40B4-BE49-F238E27FC236}">
                  <a16:creationId xmlns:a16="http://schemas.microsoft.com/office/drawing/2014/main" id="{5BEB04E4-CB38-4202-8616-9D291D478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16" y="3505200"/>
              <a:ext cx="0" cy="1284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7" name="Line 17">
              <a:extLst>
                <a:ext uri="{FF2B5EF4-FFF2-40B4-BE49-F238E27FC236}">
                  <a16:creationId xmlns:a16="http://schemas.microsoft.com/office/drawing/2014/main" id="{007D739F-932B-4CD1-B9FC-F7716AFF7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3505200"/>
              <a:ext cx="0" cy="1284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052E4F-9E59-4467-820B-2D4F14F513F3}"/>
              </a:ext>
            </a:extLst>
          </p:cNvPr>
          <p:cNvGrpSpPr>
            <a:grpSpLocks/>
          </p:cNvGrpSpPr>
          <p:nvPr/>
        </p:nvGrpSpPr>
        <p:grpSpPr bwMode="auto">
          <a:xfrm>
            <a:off x="1254125" y="3505200"/>
            <a:ext cx="3119438" cy="1312863"/>
            <a:chOff x="1254108" y="3505200"/>
            <a:chExt cx="3119146" cy="1312356"/>
          </a:xfrm>
        </p:grpSpPr>
        <p:sp>
          <p:nvSpPr>
            <p:cNvPr id="42021" name="Rectangle 18">
              <a:extLst>
                <a:ext uri="{FF2B5EF4-FFF2-40B4-BE49-F238E27FC236}">
                  <a16:creationId xmlns:a16="http://schemas.microsoft.com/office/drawing/2014/main" id="{6BC4399D-C8BB-4578-B135-2349E891289B}"/>
                </a:ext>
              </a:extLst>
            </p:cNvPr>
            <p:cNvSpPr/>
            <p:nvPr/>
          </p:nvSpPr>
          <p:spPr>
            <a:xfrm>
              <a:off x="3536719" y="4162171"/>
              <a:ext cx="836535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42022" name="Rectangle 19">
              <a:extLst>
                <a:ext uri="{FF2B5EF4-FFF2-40B4-BE49-F238E27FC236}">
                  <a16:creationId xmlns:a16="http://schemas.microsoft.com/office/drawing/2014/main" id="{E015011E-D7DC-443F-B271-9997572C1B0D}"/>
                </a:ext>
              </a:extLst>
            </p:cNvPr>
            <p:cNvSpPr/>
            <p:nvPr/>
          </p:nvSpPr>
          <p:spPr>
            <a:xfrm>
              <a:off x="3536719" y="3819404"/>
              <a:ext cx="836535" cy="34276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小</a:t>
              </a:r>
            </a:p>
          </p:txBody>
        </p:sp>
        <p:sp>
          <p:nvSpPr>
            <p:cNvPr id="42023" name="Rectangle 20">
              <a:extLst>
                <a:ext uri="{FF2B5EF4-FFF2-40B4-BE49-F238E27FC236}">
                  <a16:creationId xmlns:a16="http://schemas.microsoft.com/office/drawing/2014/main" id="{5CEFFEED-4DE7-4048-A9C7-09218341D0B7}"/>
                </a:ext>
              </a:extLst>
            </p:cNvPr>
            <p:cNvSpPr/>
            <p:nvPr/>
          </p:nvSpPr>
          <p:spPr>
            <a:xfrm>
              <a:off x="2776378" y="3819404"/>
              <a:ext cx="760341" cy="342768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大</a:t>
              </a:r>
            </a:p>
          </p:txBody>
        </p:sp>
        <p:sp>
          <p:nvSpPr>
            <p:cNvPr id="42024" name="Rectangle 21">
              <a:extLst>
                <a:ext uri="{FF2B5EF4-FFF2-40B4-BE49-F238E27FC236}">
                  <a16:creationId xmlns:a16="http://schemas.microsoft.com/office/drawing/2014/main" id="{3BEF7806-F25B-4350-97B3-9C2E3B4CD37F}"/>
                </a:ext>
              </a:extLst>
            </p:cNvPr>
            <p:cNvSpPr/>
            <p:nvPr/>
          </p:nvSpPr>
          <p:spPr>
            <a:xfrm>
              <a:off x="2776378" y="4162171"/>
              <a:ext cx="760341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25" name="Rectangle 22">
              <a:extLst>
                <a:ext uri="{FF2B5EF4-FFF2-40B4-BE49-F238E27FC236}">
                  <a16:creationId xmlns:a16="http://schemas.microsoft.com/office/drawing/2014/main" id="{785655DE-CBD9-4726-98C0-3047AEA1028B}"/>
                </a:ext>
              </a:extLst>
            </p:cNvPr>
            <p:cNvSpPr/>
            <p:nvPr/>
          </p:nvSpPr>
          <p:spPr>
            <a:xfrm>
              <a:off x="2014450" y="4162171"/>
              <a:ext cx="761929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26" name="Rectangle 23">
              <a:extLst>
                <a:ext uri="{FF2B5EF4-FFF2-40B4-BE49-F238E27FC236}">
                  <a16:creationId xmlns:a16="http://schemas.microsoft.com/office/drawing/2014/main" id="{30CE0536-A870-4865-842B-CF0A29DAAC47}"/>
                </a:ext>
              </a:extLst>
            </p:cNvPr>
            <p:cNvSpPr/>
            <p:nvPr/>
          </p:nvSpPr>
          <p:spPr>
            <a:xfrm>
              <a:off x="1254108" y="4162171"/>
              <a:ext cx="760342" cy="655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1111B40B-D3B4-466B-8F6B-86EEFD52095E}"/>
                </a:ext>
              </a:extLst>
            </p:cNvPr>
            <p:cNvSpPr/>
            <p:nvPr/>
          </p:nvSpPr>
          <p:spPr>
            <a:xfrm>
              <a:off x="2776378" y="3505200"/>
              <a:ext cx="1596876" cy="31420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8F4E2555-94DE-44F1-AC59-EFC3A974D335}"/>
                </a:ext>
              </a:extLst>
            </p:cNvPr>
            <p:cNvSpPr/>
            <p:nvPr/>
          </p:nvSpPr>
          <p:spPr>
            <a:xfrm>
              <a:off x="2014450" y="3505200"/>
              <a:ext cx="761929" cy="6569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D8618A97-9F58-4A7E-9E57-32558344C342}"/>
                </a:ext>
              </a:extLst>
            </p:cNvPr>
            <p:cNvSpPr/>
            <p:nvPr/>
          </p:nvSpPr>
          <p:spPr>
            <a:xfrm>
              <a:off x="1254108" y="3505200"/>
              <a:ext cx="760342" cy="6569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1006" name="Line 27">
              <a:extLst>
                <a:ext uri="{FF2B5EF4-FFF2-40B4-BE49-F238E27FC236}">
                  <a16:creationId xmlns:a16="http://schemas.microsoft.com/office/drawing/2014/main" id="{F4A94AA2-363B-41ED-9FBC-4599D486D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108" y="3505200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28">
              <a:extLst>
                <a:ext uri="{FF2B5EF4-FFF2-40B4-BE49-F238E27FC236}">
                  <a16:creationId xmlns:a16="http://schemas.microsoft.com/office/drawing/2014/main" id="{E4203294-F53D-400D-A8DC-38061EF2D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108" y="4162062"/>
              <a:ext cx="3119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Line 29">
              <a:extLst>
                <a:ext uri="{FF2B5EF4-FFF2-40B4-BE49-F238E27FC236}">
                  <a16:creationId xmlns:a16="http://schemas.microsoft.com/office/drawing/2014/main" id="{8691FA53-B3E1-406F-A2A4-306FD7A63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108" y="4817556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9" name="Line 30">
              <a:extLst>
                <a:ext uri="{FF2B5EF4-FFF2-40B4-BE49-F238E27FC236}">
                  <a16:creationId xmlns:a16="http://schemas.microsoft.com/office/drawing/2014/main" id="{FE8B2C30-09CF-4C0C-A0BB-9F0724389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108" y="3505200"/>
              <a:ext cx="0" cy="13123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Line 31">
              <a:extLst>
                <a:ext uri="{FF2B5EF4-FFF2-40B4-BE49-F238E27FC236}">
                  <a16:creationId xmlns:a16="http://schemas.microsoft.com/office/drawing/2014/main" id="{42ADC1F5-E577-48F3-856D-D09E86686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4875" y="3505200"/>
              <a:ext cx="0" cy="1312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Line 32">
              <a:extLst>
                <a:ext uri="{FF2B5EF4-FFF2-40B4-BE49-F238E27FC236}">
                  <a16:creationId xmlns:a16="http://schemas.microsoft.com/office/drawing/2014/main" id="{70B1DBE6-3632-420F-96CD-4932F4137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642" y="3505200"/>
              <a:ext cx="0" cy="1312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2" name="Line 33">
              <a:extLst>
                <a:ext uri="{FF2B5EF4-FFF2-40B4-BE49-F238E27FC236}">
                  <a16:creationId xmlns:a16="http://schemas.microsoft.com/office/drawing/2014/main" id="{DDB83B9A-19F0-4AE4-AC25-06E046A9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253" y="3505200"/>
              <a:ext cx="0" cy="13123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Line 34">
              <a:extLst>
                <a:ext uri="{FF2B5EF4-FFF2-40B4-BE49-F238E27FC236}">
                  <a16:creationId xmlns:a16="http://schemas.microsoft.com/office/drawing/2014/main" id="{A6A6D6D4-8BFA-4083-B9C7-6887838F2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642" y="3819946"/>
              <a:ext cx="15976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4" name="Line 35">
              <a:extLst>
                <a:ext uri="{FF2B5EF4-FFF2-40B4-BE49-F238E27FC236}">
                  <a16:creationId xmlns:a16="http://schemas.microsoft.com/office/drawing/2014/main" id="{01513678-E5BC-4C10-A648-5905EB425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409" y="3819946"/>
              <a:ext cx="0" cy="9976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070B65-C254-4B18-8C53-C9FDD8107B61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5345113"/>
            <a:ext cx="3119438" cy="1284287"/>
            <a:chOff x="4981867" y="5344414"/>
            <a:chExt cx="3119146" cy="1284986"/>
          </a:xfrm>
        </p:grpSpPr>
        <p:sp>
          <p:nvSpPr>
            <p:cNvPr id="42008" name="Rectangle 36">
              <a:extLst>
                <a:ext uri="{FF2B5EF4-FFF2-40B4-BE49-F238E27FC236}">
                  <a16:creationId xmlns:a16="http://schemas.microsoft.com/office/drawing/2014/main" id="{30CDAC43-2993-4ACC-A29A-D47BA09312D5}"/>
                </a:ext>
              </a:extLst>
            </p:cNvPr>
            <p:cNvSpPr/>
            <p:nvPr/>
          </p:nvSpPr>
          <p:spPr>
            <a:xfrm>
              <a:off x="7061297" y="5658910"/>
              <a:ext cx="1039716" cy="97049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</p:txBody>
        </p:sp>
        <p:sp>
          <p:nvSpPr>
            <p:cNvPr id="42009" name="Rectangle 37">
              <a:extLst>
                <a:ext uri="{FF2B5EF4-FFF2-40B4-BE49-F238E27FC236}">
                  <a16:creationId xmlns:a16="http://schemas.microsoft.com/office/drawing/2014/main" id="{D386448D-4D97-4D84-BBEB-D26DA7A8E8D4}"/>
                </a:ext>
              </a:extLst>
            </p:cNvPr>
            <p:cNvSpPr/>
            <p:nvPr/>
          </p:nvSpPr>
          <p:spPr>
            <a:xfrm>
              <a:off x="6021583" y="5658910"/>
              <a:ext cx="1039715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</p:txBody>
        </p:sp>
        <p:sp>
          <p:nvSpPr>
            <p:cNvPr id="42010" name="Rectangle 38">
              <a:extLst>
                <a:ext uri="{FF2B5EF4-FFF2-40B4-BE49-F238E27FC236}">
                  <a16:creationId xmlns:a16="http://schemas.microsoft.com/office/drawing/2014/main" id="{C919FDE4-0E87-4741-A083-D35F077D5CB8}"/>
                </a:ext>
              </a:extLst>
            </p:cNvPr>
            <p:cNvSpPr/>
            <p:nvPr/>
          </p:nvSpPr>
          <p:spPr>
            <a:xfrm>
              <a:off x="4981867" y="5658910"/>
              <a:ext cx="1039716" cy="970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</p:txBody>
        </p:sp>
        <p:sp>
          <p:nvSpPr>
            <p:cNvPr id="4" name="Rectangle 39">
              <a:extLst>
                <a:ext uri="{FF2B5EF4-FFF2-40B4-BE49-F238E27FC236}">
                  <a16:creationId xmlns:a16="http://schemas.microsoft.com/office/drawing/2014/main" id="{75E8A525-7380-4C0C-8076-5C6434857863}"/>
                </a:ext>
              </a:extLst>
            </p:cNvPr>
            <p:cNvSpPr/>
            <p:nvPr/>
          </p:nvSpPr>
          <p:spPr>
            <a:xfrm>
              <a:off x="7061297" y="5344414"/>
              <a:ext cx="1039716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孩子</a:t>
              </a: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57257904-35F1-4C48-B595-69777DD783F6}"/>
                </a:ext>
              </a:extLst>
            </p:cNvPr>
            <p:cNvSpPr/>
            <p:nvPr/>
          </p:nvSpPr>
          <p:spPr>
            <a:xfrm>
              <a:off x="6021583" y="5344414"/>
              <a:ext cx="1039715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9" name="Rectangle 41">
              <a:extLst>
                <a:ext uri="{FF2B5EF4-FFF2-40B4-BE49-F238E27FC236}">
                  <a16:creationId xmlns:a16="http://schemas.microsoft.com/office/drawing/2014/main" id="{D1A8A164-E453-44F1-A10C-A2AC779539ED}"/>
                </a:ext>
              </a:extLst>
            </p:cNvPr>
            <p:cNvSpPr/>
            <p:nvPr/>
          </p:nvSpPr>
          <p:spPr>
            <a:xfrm>
              <a:off x="4981867" y="5344414"/>
              <a:ext cx="1039716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0990" name="Line 42">
              <a:extLst>
                <a:ext uri="{FF2B5EF4-FFF2-40B4-BE49-F238E27FC236}">
                  <a16:creationId xmlns:a16="http://schemas.microsoft.com/office/drawing/2014/main" id="{C46C0204-AC5F-4622-A1E6-04DBBC472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5344414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Line 43">
              <a:extLst>
                <a:ext uri="{FF2B5EF4-FFF2-40B4-BE49-F238E27FC236}">
                  <a16:creationId xmlns:a16="http://schemas.microsoft.com/office/drawing/2014/main" id="{62964BE9-F075-4DD1-951A-27E84CA7E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5659160"/>
              <a:ext cx="3119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Line 44">
              <a:extLst>
                <a:ext uri="{FF2B5EF4-FFF2-40B4-BE49-F238E27FC236}">
                  <a16:creationId xmlns:a16="http://schemas.microsoft.com/office/drawing/2014/main" id="{FD4DF1BF-CAB4-462D-8E51-5BD8D3F4B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6629400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Line 45">
              <a:extLst>
                <a:ext uri="{FF2B5EF4-FFF2-40B4-BE49-F238E27FC236}">
                  <a16:creationId xmlns:a16="http://schemas.microsoft.com/office/drawing/2014/main" id="{3527EE6E-8A90-4822-B7E2-230E8B003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1867" y="5344414"/>
              <a:ext cx="0" cy="1284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Line 46">
              <a:extLst>
                <a:ext uri="{FF2B5EF4-FFF2-40B4-BE49-F238E27FC236}">
                  <a16:creationId xmlns:a16="http://schemas.microsoft.com/office/drawing/2014/main" id="{A2C6A28A-C7B4-4BC9-9401-8B9BE7E1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1582" y="5344414"/>
              <a:ext cx="0" cy="1284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47">
              <a:extLst>
                <a:ext uri="{FF2B5EF4-FFF2-40B4-BE49-F238E27FC236}">
                  <a16:creationId xmlns:a16="http://schemas.microsoft.com/office/drawing/2014/main" id="{22A5A0B8-0D41-4448-9C1E-43AF70B1B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1298" y="5344414"/>
              <a:ext cx="0" cy="1284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Line 48">
              <a:extLst>
                <a:ext uri="{FF2B5EF4-FFF2-40B4-BE49-F238E27FC236}">
                  <a16:creationId xmlns:a16="http://schemas.microsoft.com/office/drawing/2014/main" id="{D7189BF5-C853-4BE1-86A4-E65C14881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5344414"/>
              <a:ext cx="0" cy="1284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3">
            <a:extLst>
              <a:ext uri="{FF2B5EF4-FFF2-40B4-BE49-F238E27FC236}">
                <a16:creationId xmlns:a16="http://schemas.microsoft.com/office/drawing/2014/main" id="{F8739D55-CDF5-4D94-9137-C7C7AE2753CD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5343525"/>
            <a:ext cx="3119437" cy="1284288"/>
            <a:chOff x="1243013" y="5343045"/>
            <a:chExt cx="3119146" cy="1284987"/>
          </a:xfrm>
        </p:grpSpPr>
        <p:sp>
          <p:nvSpPr>
            <p:cNvPr id="41992" name="Rectangle 49">
              <a:extLst>
                <a:ext uri="{FF2B5EF4-FFF2-40B4-BE49-F238E27FC236}">
                  <a16:creationId xmlns:a16="http://schemas.microsoft.com/office/drawing/2014/main" id="{4AD120DE-BBB1-4BC2-9755-ECAA517D7309}"/>
                </a:ext>
              </a:extLst>
            </p:cNvPr>
            <p:cNvSpPr/>
            <p:nvPr/>
          </p:nvSpPr>
          <p:spPr>
            <a:xfrm>
              <a:off x="3601818" y="5657541"/>
              <a:ext cx="760341" cy="970491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李二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41993" name="Rectangle 50">
              <a:extLst>
                <a:ext uri="{FF2B5EF4-FFF2-40B4-BE49-F238E27FC236}">
                  <a16:creationId xmlns:a16="http://schemas.microsoft.com/office/drawing/2014/main" id="{B6091072-FB42-4B13-9956-B57ED6DF699C}"/>
                </a:ext>
              </a:extLst>
            </p:cNvPr>
            <p:cNvSpPr/>
            <p:nvPr/>
          </p:nvSpPr>
          <p:spPr>
            <a:xfrm>
              <a:off x="3601818" y="5343045"/>
              <a:ext cx="760341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小孩</a:t>
              </a:r>
            </a:p>
          </p:txBody>
        </p:sp>
        <p:sp>
          <p:nvSpPr>
            <p:cNvPr id="11" name="Rectangle 51">
              <a:extLst>
                <a:ext uri="{FF2B5EF4-FFF2-40B4-BE49-F238E27FC236}">
                  <a16:creationId xmlns:a16="http://schemas.microsoft.com/office/drawing/2014/main" id="{B0FCFD5A-F67B-4577-B442-965BDB2535DD}"/>
                </a:ext>
              </a:extLst>
            </p:cNvPr>
            <p:cNvSpPr/>
            <p:nvPr/>
          </p:nvSpPr>
          <p:spPr>
            <a:xfrm>
              <a:off x="2839889" y="5657541"/>
              <a:ext cx="761929" cy="970491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李一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王一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2" name="Rectangle 52">
              <a:extLst>
                <a:ext uri="{FF2B5EF4-FFF2-40B4-BE49-F238E27FC236}">
                  <a16:creationId xmlns:a16="http://schemas.microsoft.com/office/drawing/2014/main" id="{EC739FA4-AC3E-477E-958A-89E1401DE473}"/>
                </a:ext>
              </a:extLst>
            </p:cNvPr>
            <p:cNvSpPr/>
            <p:nvPr/>
          </p:nvSpPr>
          <p:spPr>
            <a:xfrm>
              <a:off x="2079547" y="5657541"/>
              <a:ext cx="760342" cy="9704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丁女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肖女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3" name="Rectangle 53">
              <a:extLst>
                <a:ext uri="{FF2B5EF4-FFF2-40B4-BE49-F238E27FC236}">
                  <a16:creationId xmlns:a16="http://schemas.microsoft.com/office/drawing/2014/main" id="{1383858B-8650-45B1-AA53-3F1B78BBFD96}"/>
                </a:ext>
              </a:extLst>
            </p:cNvPr>
            <p:cNvSpPr/>
            <p:nvPr/>
          </p:nvSpPr>
          <p:spPr>
            <a:xfrm>
              <a:off x="1243013" y="5657541"/>
              <a:ext cx="836534" cy="9704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李男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王男</a:t>
              </a:r>
            </a:p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endParaRP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697669C8-7A4C-405F-B254-025152599D28}"/>
                </a:ext>
              </a:extLst>
            </p:cNvPr>
            <p:cNvSpPr/>
            <p:nvPr/>
          </p:nvSpPr>
          <p:spPr>
            <a:xfrm>
              <a:off x="2839889" y="5343045"/>
              <a:ext cx="761929" cy="314496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大孩</a:t>
              </a: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B22E47A8-B47A-4205-BE55-017C17F2D4FC}"/>
                </a:ext>
              </a:extLst>
            </p:cNvPr>
            <p:cNvSpPr/>
            <p:nvPr/>
          </p:nvSpPr>
          <p:spPr>
            <a:xfrm>
              <a:off x="2079547" y="5343045"/>
              <a:ext cx="760342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母</a:t>
              </a: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D8243F29-3762-40D5-9ACB-9DE3C2C7A934}"/>
                </a:ext>
              </a:extLst>
            </p:cNvPr>
            <p:cNvSpPr/>
            <p:nvPr/>
          </p:nvSpPr>
          <p:spPr>
            <a:xfrm>
              <a:off x="1243013" y="5343045"/>
              <a:ext cx="836534" cy="3144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  <a:sym typeface="+mn-ea"/>
                </a:rPr>
                <a:t>父</a:t>
              </a:r>
            </a:p>
          </p:txBody>
        </p:sp>
        <p:sp>
          <p:nvSpPr>
            <p:cNvPr id="40976" name="Line 57">
              <a:extLst>
                <a:ext uri="{FF2B5EF4-FFF2-40B4-BE49-F238E27FC236}">
                  <a16:creationId xmlns:a16="http://schemas.microsoft.com/office/drawing/2014/main" id="{E6AF8EC4-7D0A-462A-9C75-53E4351E2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013" y="5343045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58">
              <a:extLst>
                <a:ext uri="{FF2B5EF4-FFF2-40B4-BE49-F238E27FC236}">
                  <a16:creationId xmlns:a16="http://schemas.microsoft.com/office/drawing/2014/main" id="{AF5CC1E2-4D7F-4CBD-B963-43326091D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013" y="5657792"/>
              <a:ext cx="3119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59">
              <a:extLst>
                <a:ext uri="{FF2B5EF4-FFF2-40B4-BE49-F238E27FC236}">
                  <a16:creationId xmlns:a16="http://schemas.microsoft.com/office/drawing/2014/main" id="{1504E541-E802-4C77-A119-7817AA1E1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013" y="6628032"/>
              <a:ext cx="31191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60">
              <a:extLst>
                <a:ext uri="{FF2B5EF4-FFF2-40B4-BE49-F238E27FC236}">
                  <a16:creationId xmlns:a16="http://schemas.microsoft.com/office/drawing/2014/main" id="{B990A2BC-618B-48EE-A8B9-746A59B78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013" y="5343045"/>
              <a:ext cx="0" cy="1284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61">
              <a:extLst>
                <a:ext uri="{FF2B5EF4-FFF2-40B4-BE49-F238E27FC236}">
                  <a16:creationId xmlns:a16="http://schemas.microsoft.com/office/drawing/2014/main" id="{E10D5188-B76B-484D-9D52-DBB611DBB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857" y="5343045"/>
              <a:ext cx="0" cy="1284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62">
              <a:extLst>
                <a:ext uri="{FF2B5EF4-FFF2-40B4-BE49-F238E27FC236}">
                  <a16:creationId xmlns:a16="http://schemas.microsoft.com/office/drawing/2014/main" id="{8797707A-AFB9-41DE-95B3-D8E0AD17F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624" y="5343045"/>
              <a:ext cx="0" cy="1284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63">
              <a:extLst>
                <a:ext uri="{FF2B5EF4-FFF2-40B4-BE49-F238E27FC236}">
                  <a16:creationId xmlns:a16="http://schemas.microsoft.com/office/drawing/2014/main" id="{D755326F-4365-4582-B98B-9C802819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159" y="5343045"/>
              <a:ext cx="0" cy="1284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64">
              <a:extLst>
                <a:ext uri="{FF2B5EF4-FFF2-40B4-BE49-F238E27FC236}">
                  <a16:creationId xmlns:a16="http://schemas.microsoft.com/office/drawing/2014/main" id="{7ECBE4CE-4602-4797-AE91-364C3EB7A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392" y="5343045"/>
              <a:ext cx="0" cy="1284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265A90-EF0C-4A24-A4A9-48CE8631670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C86CF21F-033E-4677-A621-CAED40B8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54088"/>
            <a:ext cx="8645525" cy="4635500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关系模式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具有形式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是关系名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的属性集合{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...,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中属性的域集合{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..., </a:t>
            </a:r>
            <a:r>
              <a:rPr lang="en-US" altLang="zh-CN" sz="2400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i="1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DOM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的映射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是完整性约束集合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是属性间的函数依赖关系。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关系模式简单地记作</a:t>
            </a:r>
            <a:r>
              <a:rPr lang="en-US" altLang="zh-CN" sz="28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把属性集合为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={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...,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的关系模式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记作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...,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)。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46">
            <a:extLst>
              <a:ext uri="{FF2B5EF4-FFF2-40B4-BE49-F238E27FC236}">
                <a16:creationId xmlns:a16="http://schemas.microsoft.com/office/drawing/2014/main" id="{A2B0B0AF-D098-4650-90F5-9B3D439C58A7}"/>
              </a:ext>
            </a:extLst>
          </p:cNvPr>
          <p:cNvGraphicFramePr>
            <a:graphicFrameLocks/>
          </p:cNvGraphicFramePr>
          <p:nvPr/>
        </p:nvGraphicFramePr>
        <p:xfrm>
          <a:off x="1196975" y="5229225"/>
          <a:ext cx="6918325" cy="1433513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曾用名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张明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828EE8F-5D2D-4954-95DE-82E14C4EA1B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8250874-7FCA-4BE8-8446-3FA22AE4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5963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关系模式的例子</a:t>
            </a:r>
          </a:p>
          <a:p>
            <a:pPr lvl="1">
              <a:buFontTx/>
              <a:buNone/>
              <a:defRPr/>
            </a:pPr>
            <a:r>
              <a:rPr lang="en-US" altLang="zh-CN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Student(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姓名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学生编号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年级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专业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Course(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课程名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学分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Course_teaching(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专业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学期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教师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Pre_request(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前序课程编号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Grade(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学生编号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3012" name="文本框 4">
            <a:extLst>
              <a:ext uri="{FF2B5EF4-FFF2-40B4-BE49-F238E27FC236}">
                <a16:creationId xmlns:a16="http://schemas.microsoft.com/office/drawing/2014/main" id="{90CC9145-A3D5-4DDE-B1D9-AFCC8A73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5454650"/>
            <a:ext cx="4276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0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..., </a:t>
            </a:r>
            <a:r>
              <a:rPr lang="en-US" altLang="zh-CN" b="0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96E5DB3-DFEC-476C-88E6-E4BD6F0A0F9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341E658-4789-4C7C-B36D-6EFCE8AE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关系实例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关系模式在给定时刻的一个快照称为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关系实例</a:t>
            </a:r>
          </a:p>
          <a:p>
            <a:pPr lvl="1">
              <a:defRPr/>
            </a:pPr>
            <a:endParaRPr lang="zh-CN" altLang="en-US" noProof="1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EA48D-0826-4DBB-8E4A-852D6E292569}"/>
              </a:ext>
            </a:extLst>
          </p:cNvPr>
          <p:cNvSpPr txBox="1"/>
          <p:nvPr/>
        </p:nvSpPr>
        <p:spPr>
          <a:xfrm>
            <a:off x="-50800" y="3073400"/>
            <a:ext cx="461645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Student(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姓名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学生编号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年级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专业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系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endParaRPr lang="zh-CN" altLang="en-US" sz="2000" noProof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306177" name="Picture 1">
            <a:extLst>
              <a:ext uri="{FF2B5EF4-FFF2-40B4-BE49-F238E27FC236}">
                <a16:creationId xmlns:a16="http://schemas.microsoft.com/office/drawing/2014/main" id="{482C2478-061C-41CD-9737-B170750E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84500"/>
            <a:ext cx="4572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16F90-40F5-4CC0-A60E-94090511B940}"/>
              </a:ext>
            </a:extLst>
          </p:cNvPr>
          <p:cNvSpPr txBox="1"/>
          <p:nvPr/>
        </p:nvSpPr>
        <p:spPr>
          <a:xfrm>
            <a:off x="-73025" y="4362450"/>
            <a:ext cx="4313238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Course(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课程名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课程编号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学分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系</a:t>
            </a:r>
            <a:r>
              <a:rPr lang="zh-CN" altLang="zh-CN" sz="20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endParaRPr lang="zh-CN" altLang="en-US" sz="2000" noProof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306178" name="Picture 2">
            <a:extLst>
              <a:ext uri="{FF2B5EF4-FFF2-40B4-BE49-F238E27FC236}">
                <a16:creationId xmlns:a16="http://schemas.microsoft.com/office/drawing/2014/main" id="{E95E1421-36DD-4125-BD8C-6E3CB556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4718050"/>
            <a:ext cx="4211638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692640-DF3D-4CDB-9182-10062A90352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5FE505-C8EF-41C6-A094-85F002CF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556625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关系、关系模式与关系实例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关系是一个数据集合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关系模式描述关系的数据结构和语义约束的集合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关系模式是相对稳定的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关系实例是随时间而变化的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关系实例是某一时刻现实世界状态的真实反映</a:t>
            </a:r>
          </a:p>
          <a:p>
            <a:pPr lvl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B8D28C8-3C41-4735-B0E4-DC131984584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CA7B91E9-C6BD-44E0-90A2-632B4EAD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532813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关系数据库模式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一组关系模式的集合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DB=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..., 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，其中，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是第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个关系模式。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关系数据库实例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关系数据库模式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DB=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..., 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对应的关系数据库实例是一组关系实例的集合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DB=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I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..., I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的关系实例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6DE5140-DC28-4F16-A2F0-0310F6F4249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noProof="1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noProof="1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0C200F7-BEDD-4192-833F-0B4F2AC0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Example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：关系数据库模式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DB={Student(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姓名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学生编号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年级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专业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</a:p>
          <a:p>
            <a:pPr lvl="1"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Course(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课程名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学分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lvl="1"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Course_teaching.(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专业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学期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教师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lvl="1"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Pre_request(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前序课程编号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lvl="1"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Grade(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学生编号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)}</a:t>
            </a:r>
            <a:endParaRPr lang="zh-CN" altLang="en-US" sz="2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4166B3E-C989-49CC-B332-54E21AD2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98650"/>
            <a:ext cx="783431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>
            <a:extLst>
              <a:ext uri="{FF2B5EF4-FFF2-40B4-BE49-F238E27FC236}">
                <a16:creationId xmlns:a16="http://schemas.microsoft.com/office/drawing/2014/main" id="{471DBA56-8D0A-4540-976B-BF50EF6DF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4400" b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2.2.1 </a:t>
            </a:r>
            <a:r>
              <a:rPr lang="zh-CN" altLang="en-US" sz="4400" b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  <a:endParaRPr lang="zh-CN" altLang="en-US" sz="4400" b="0">
              <a:solidFill>
                <a:srgbClr val="A242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EBDED40-1F9A-4B1D-9F2A-17B962FFA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79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Example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：关系数据库实例</a:t>
            </a:r>
          </a:p>
          <a:p>
            <a:pPr lvl="1">
              <a:buFontTx/>
              <a:buNone/>
            </a:pPr>
            <a:endParaRPr lang="en-US" altLang="zh-CN" sz="24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4">
            <a:extLst>
              <a:ext uri="{FF2B5EF4-FFF2-40B4-BE49-F238E27FC236}">
                <a16:creationId xmlns:a16="http://schemas.microsoft.com/office/drawing/2014/main" id="{389A8D68-52D5-4006-AF9C-8B5A3B8E9640}"/>
              </a:ext>
            </a:extLst>
          </p:cNvPr>
          <p:cNvSpPr/>
          <p:nvPr/>
        </p:nvSpPr>
        <p:spPr>
          <a:xfrm>
            <a:off x="2555875" y="1928813"/>
            <a:ext cx="4608513" cy="212248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ts val="35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4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关系数据</a:t>
            </a:r>
            <a:endParaRPr lang="en-US" altLang="zh-CN" sz="44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ts val="35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4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模型</a:t>
            </a:r>
            <a:endParaRPr lang="en-US" altLang="zh-CN" sz="44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1AFB6AC7-65EE-41C2-BD38-68FA970E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484563"/>
            <a:ext cx="4394200" cy="1516062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342900" indent="-342900" algn="ctr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dirty="0">
                <a:solidFill>
                  <a:schemeClr val="bg1">
                    <a:lumMod val="75000"/>
                  </a:schemeClr>
                </a:solidFill>
                <a:ea typeface="华文新魏" panose="02010800040101010101" pitchFamily="2" charset="-122"/>
                <a:sym typeface="+mn-ea"/>
              </a:rPr>
              <a:t>数据结构</a:t>
            </a:r>
            <a:endParaRPr kumimoji="1" lang="en-US" altLang="zh-CN" sz="3000" b="1" dirty="0">
              <a:solidFill>
                <a:schemeClr val="bg1">
                  <a:lumMod val="75000"/>
                </a:schemeClr>
              </a:solidFill>
              <a:ea typeface="华文新魏" panose="02010800040101010101" pitchFamily="2" charset="-122"/>
              <a:sym typeface="+mn-ea"/>
            </a:endParaRPr>
          </a:p>
          <a:p>
            <a:pPr marL="342900" indent="-342900" algn="ctr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dirty="0">
                <a:ea typeface="华文新魏" panose="02010800040101010101" pitchFamily="2" charset="-122"/>
                <a:sym typeface="+mn-ea"/>
              </a:rPr>
              <a:t>完整性约束</a:t>
            </a:r>
            <a:endParaRPr kumimoji="1" lang="en-US" altLang="zh-CN" sz="3000" b="1" dirty="0">
              <a:ea typeface="华文新魏" panose="02010800040101010101" pitchFamily="2" charset="-122"/>
              <a:sym typeface="+mn-ea"/>
            </a:endParaRPr>
          </a:p>
          <a:p>
            <a:pPr marL="342900" indent="-342900" algn="ctr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关系运算</a:t>
            </a:r>
            <a:endParaRPr kumimoji="1" lang="en-US" altLang="zh-CN" sz="3000" b="1" dirty="0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3F16C-D2B6-45E8-8313-214E1CCA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73784-3B4F-4E0B-A105-FC559388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0950"/>
            <a:ext cx="8763000" cy="22288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超码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superkey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一个或多个属性的集合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，这些属性的组合可以在一个关系中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唯一地标识一个元组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CF1DF-E7F2-4C8C-88C9-2244F4852C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6804E-1491-45CE-A639-62EFADEA9DEF}" type="datetime1">
              <a:rPr lang="zh-CN" altLang="en-US" smtClean="0"/>
              <a:pPr>
                <a:defRPr/>
              </a:pPr>
              <a:t>2023/2/24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31189-E930-4DF5-ABDA-2C7A4DC4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28189-7F07-4A31-86DF-983D00E1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1CCFF-F1BD-4EEF-9C4C-39E8B61D02AE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7" name="Picture 4" descr="2">
            <a:extLst>
              <a:ext uri="{FF2B5EF4-FFF2-40B4-BE49-F238E27FC236}">
                <a16:creationId xmlns:a16="http://schemas.microsoft.com/office/drawing/2014/main" id="{C325D0F7-EC73-4495-9068-8ACA9FDE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940050"/>
            <a:ext cx="495300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竖卷形 7">
            <a:extLst>
              <a:ext uri="{FF2B5EF4-FFF2-40B4-BE49-F238E27FC236}">
                <a16:creationId xmlns:a16="http://schemas.microsoft.com/office/drawing/2014/main" id="{00EFBA46-C37A-420A-96FF-4EB25C671BCC}"/>
              </a:ext>
            </a:extLst>
          </p:cNvPr>
          <p:cNvSpPr/>
          <p:nvPr/>
        </p:nvSpPr>
        <p:spPr>
          <a:xfrm>
            <a:off x="6686550" y="4335463"/>
            <a:ext cx="2160588" cy="242411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超码中可能包含无关紧要的属性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68DF6A-436E-44C4-8E21-7EAA0C6946F1}"/>
              </a:ext>
            </a:extLst>
          </p:cNvPr>
          <p:cNvSpPr txBox="1"/>
          <p:nvPr/>
        </p:nvSpPr>
        <p:spPr>
          <a:xfrm>
            <a:off x="6599671" y="2998402"/>
            <a:ext cx="2202795" cy="1015663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是一个超码，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那么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的任意超集也是超码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A7872F71-EBBD-4713-80ED-A86CEFE377CB}"/>
              </a:ext>
            </a:extLst>
          </p:cNvPr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  <a:miter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zh-CN" altLang="en-US" sz="4400" noProof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目录</a:t>
            </a:r>
            <a:endParaRPr lang="zh-CN" altLang="zh-CN" sz="4400" noProof="1"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216070" name="Text Box 6">
            <a:extLst>
              <a:ext uri="{FF2B5EF4-FFF2-40B4-BE49-F238E27FC236}">
                <a16:creationId xmlns:a16="http://schemas.microsoft.com/office/drawing/2014/main" id="{F1804BAD-56CC-42C0-A5BA-25535127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3948113"/>
            <a:ext cx="2160588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  <a:cs typeface="Times New Roman" panose="02020603050405020304" pitchFamily="18" charset="0"/>
                <a:sym typeface="+mn-ea"/>
              </a:rPr>
              <a:t>Why</a:t>
            </a:r>
          </a:p>
          <a:p>
            <a:pPr algn="ctr" eaLnBrk="1" hangingPunct="1">
              <a:defRPr/>
            </a:pPr>
            <a:r>
              <a:rPr lang="en-US" altLang="zh-CN" sz="32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  <a:cs typeface="Times New Roman" panose="02020603050405020304" pitchFamily="18" charset="0"/>
                <a:sym typeface="+mn-ea"/>
              </a:rPr>
              <a:t>What </a:t>
            </a:r>
          </a:p>
          <a:p>
            <a:pPr algn="ctr" eaLnBrk="1" hangingPunct="1">
              <a:defRPr/>
            </a:pPr>
            <a:r>
              <a:rPr lang="en-US" altLang="zh-CN" sz="32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  <a:cs typeface="Times New Roman" panose="02020603050405020304" pitchFamily="18" charset="0"/>
                <a:sym typeface="+mn-ea"/>
              </a:rPr>
              <a:t>History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0A3BD2-97DA-4981-947E-F69772B134D1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600200"/>
            <a:ext cx="7921625" cy="3124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kumimoji="1" lang="zh-CN" altLang="en-US" sz="3600" kern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简介</a:t>
            </a:r>
            <a:endParaRPr kumimoji="1" lang="en-US" altLang="zh-CN" sz="3600" kern="0" dirty="0">
              <a:solidFill>
                <a:srgbClr val="000000"/>
              </a:solidFill>
              <a:effectLst/>
              <a:ea typeface="华文新魏" panose="02010800040101010101" pitchFamily="2" charset="-122"/>
              <a:sym typeface="+mn-ea"/>
            </a:endParaRPr>
          </a:p>
          <a:p>
            <a:pPr>
              <a:defRPr/>
            </a:pPr>
            <a:r>
              <a:rPr kumimoji="1" lang="zh-CN" altLang="en-US" sz="3600" kern="0" dirty="0">
                <a:solidFill>
                  <a:schemeClr val="bg1">
                    <a:lumMod val="75000"/>
                  </a:schemeClr>
                </a:solidFill>
                <a:effectLst/>
                <a:ea typeface="华文新魏" panose="02010800040101010101" pitchFamily="2" charset="-122"/>
                <a:sym typeface="+mn-ea"/>
              </a:rPr>
              <a:t>关系模型</a:t>
            </a:r>
          </a:p>
          <a:p>
            <a:pPr>
              <a:defRPr/>
            </a:pPr>
            <a:r>
              <a:rPr kumimoji="1" lang="zh-CN" altLang="en-US" sz="3600" kern="0" dirty="0">
                <a:solidFill>
                  <a:schemeClr val="bg1">
                    <a:lumMod val="75000"/>
                  </a:schemeClr>
                </a:solidFill>
                <a:effectLst/>
                <a:ea typeface="华文新魏" panose="02010800040101010101" pitchFamily="2" charset="-122"/>
                <a:sym typeface="+mn-ea"/>
              </a:rPr>
              <a:t>关系运算</a:t>
            </a:r>
            <a:endParaRPr kumimoji="1" lang="en-US" altLang="zh-CN" sz="3600" kern="0" dirty="0">
              <a:solidFill>
                <a:schemeClr val="bg1">
                  <a:lumMod val="75000"/>
                </a:schemeClr>
              </a:solidFill>
              <a:effectLst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DF9C401F-3E59-4EDA-BAEF-18DEB4A1E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DE6FADA-596E-439A-B86F-13048CE8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875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候选码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(candidate key)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1">
              <a:defRPr/>
            </a:pP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称为关系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R(U)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的候选码</a:t>
            </a:r>
          </a:p>
          <a:p>
            <a:pPr lvl="2"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R(U)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的一个超码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的任意真子集都不能成为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R(U)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的超码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候选码也称为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最小的超码</a:t>
            </a:r>
          </a:p>
        </p:txBody>
      </p:sp>
      <p:pic>
        <p:nvPicPr>
          <p:cNvPr id="261124" name="Picture 5">
            <a:extLst>
              <a:ext uri="{FF2B5EF4-FFF2-40B4-BE49-F238E27FC236}">
                <a16:creationId xmlns:a16="http://schemas.microsoft.com/office/drawing/2014/main" id="{D24C49D8-E187-4ABC-9D7A-67E09FAB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13200"/>
            <a:ext cx="4343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125" name="Picture 6">
            <a:extLst>
              <a:ext uri="{FF2B5EF4-FFF2-40B4-BE49-F238E27FC236}">
                <a16:creationId xmlns:a16="http://schemas.microsoft.com/office/drawing/2014/main" id="{70222801-C12F-4638-B5F7-C376668F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4089400"/>
            <a:ext cx="31146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6EB51-33BD-491B-8C0F-A1F6E058AF04}"/>
              </a:ext>
            </a:extLst>
          </p:cNvPr>
          <p:cNvSpPr txBox="1"/>
          <p:nvPr/>
        </p:nvSpPr>
        <p:spPr>
          <a:xfrm>
            <a:off x="1609725" y="5749925"/>
            <a:ext cx="5908675" cy="604838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000" noProof="1">
                <a:solidFill>
                  <a:srgbClr val="FF0000"/>
                </a:solidFill>
                <a:ea typeface="华文新魏" panose="02010800040101010101" pitchFamily="2" charset="-122"/>
                <a:sym typeface="+mn-ea"/>
              </a:rPr>
              <a:t>一个关系模式可能具有多个候选键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60E668F3-E227-44AA-9ED1-FDDF35541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685B03E-7B2A-4FE7-8D5C-6EAEDD35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主码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Primary Key)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数据库设计者选中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的、主要用来在一个关系中区分不同元组的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候选码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主码应该选择那些值从不或极少变化的属性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主属性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主码中的属性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4F388E9D-DBEF-4CEF-AA7D-E42222E9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73563"/>
            <a:ext cx="43434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>
            <a:extLst>
              <a:ext uri="{FF2B5EF4-FFF2-40B4-BE49-F238E27FC236}">
                <a16:creationId xmlns:a16="http://schemas.microsoft.com/office/drawing/2014/main" id="{F5FA459A-BC4B-462A-8F78-6185172B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4419600"/>
            <a:ext cx="31146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28FC6-8CF9-4BE4-909E-662F854148E5}"/>
              </a:ext>
            </a:extLst>
          </p:cNvPr>
          <p:cNvSpPr txBox="1"/>
          <p:nvPr/>
        </p:nvSpPr>
        <p:spPr>
          <a:xfrm>
            <a:off x="1906588" y="6072188"/>
            <a:ext cx="5572125" cy="6000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000" noProof="1">
                <a:solidFill>
                  <a:srgbClr val="FF0000"/>
                </a:solidFill>
                <a:ea typeface="华文新魏" panose="02010800040101010101" pitchFamily="2" charset="-122"/>
                <a:sym typeface="+mn-ea"/>
              </a:rPr>
              <a:t>一个关系模式只能具有一个主码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B87134DF-F57F-4737-AC2B-6212F7AC3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119063"/>
            <a:ext cx="8153400" cy="1066801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E6A6F52E-366F-4C07-B658-646CB72C39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1445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外码（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Foreign key）</a:t>
            </a:r>
            <a:endParaRPr lang="zh-CN" altLang="en-US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kumimoji="1"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一个关系模式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可能在它的属性中包括另一个关系模式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的主码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1"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这个属性集合在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上称作</a:t>
            </a:r>
            <a:r>
              <a:rPr kumimoji="1"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参照</a:t>
            </a:r>
            <a:r>
              <a:rPr kumimoji="1"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baseline="-250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的外码</a:t>
            </a:r>
            <a:endParaRPr kumimoji="1"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kumimoji="1" lang="zh-CN" altLang="en-US" baseline="-25000" dirty="0">
              <a:solidFill>
                <a:srgbClr val="FF0000"/>
              </a:solidFill>
              <a:effectLst/>
            </a:endParaRPr>
          </a:p>
          <a:p>
            <a:pPr lvl="1">
              <a:defRPr/>
            </a:pPr>
            <a:endParaRPr kumimoji="1" lang="zh-CN" altLang="en-US" dirty="0">
              <a:solidFill>
                <a:srgbClr val="0000FF"/>
              </a:solidFill>
              <a:effectLst/>
            </a:endParaRPr>
          </a:p>
        </p:txBody>
      </p:sp>
      <p:pic>
        <p:nvPicPr>
          <p:cNvPr id="53252" name="Picture 17">
            <a:extLst>
              <a:ext uri="{FF2B5EF4-FFF2-40B4-BE49-F238E27FC236}">
                <a16:creationId xmlns:a16="http://schemas.microsoft.com/office/drawing/2014/main" id="{55B11DAC-DB1E-4D3E-BE9D-3AD11FB77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105275"/>
            <a:ext cx="44958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18">
            <a:extLst>
              <a:ext uri="{FF2B5EF4-FFF2-40B4-BE49-F238E27FC236}">
                <a16:creationId xmlns:a16="http://schemas.microsoft.com/office/drawing/2014/main" id="{2A3B11EB-1547-4653-9D74-2E4DC05C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5108575"/>
            <a:ext cx="3124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5" name="Group 13">
            <a:extLst>
              <a:ext uri="{FF2B5EF4-FFF2-40B4-BE49-F238E27FC236}">
                <a16:creationId xmlns:a16="http://schemas.microsoft.com/office/drawing/2014/main" id="{EC71D17E-7F35-44E3-9CC4-87EC93BB4E6C}"/>
              </a:ext>
            </a:extLst>
          </p:cNvPr>
          <p:cNvGrpSpPr>
            <a:grpSpLocks/>
          </p:cNvGrpSpPr>
          <p:nvPr/>
        </p:nvGrpSpPr>
        <p:grpSpPr bwMode="auto">
          <a:xfrm>
            <a:off x="5481638" y="5297488"/>
            <a:ext cx="2362200" cy="533400"/>
            <a:chOff x="3408" y="3312"/>
            <a:chExt cx="1488" cy="336"/>
          </a:xfrm>
        </p:grpSpPr>
        <p:sp>
          <p:nvSpPr>
            <p:cNvPr id="2" name="Oval 11">
              <a:extLst>
                <a:ext uri="{FF2B5EF4-FFF2-40B4-BE49-F238E27FC236}">
                  <a16:creationId xmlns:a16="http://schemas.microsoft.com/office/drawing/2014/main" id="{0FBA75E9-453E-4D28-BFF9-C72D5CA6467C}"/>
                </a:ext>
              </a:extLst>
            </p:cNvPr>
            <p:cNvSpPr/>
            <p:nvPr/>
          </p:nvSpPr>
          <p:spPr>
            <a:xfrm>
              <a:off x="3408" y="3312"/>
              <a:ext cx="720" cy="33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54287" name="Oval 12">
              <a:extLst>
                <a:ext uri="{FF2B5EF4-FFF2-40B4-BE49-F238E27FC236}">
                  <a16:creationId xmlns:a16="http://schemas.microsoft.com/office/drawing/2014/main" id="{2D0FE5AD-B24E-468A-9B0B-901A10535CEA}"/>
                </a:ext>
              </a:extLst>
            </p:cNvPr>
            <p:cNvSpPr/>
            <p:nvPr/>
          </p:nvSpPr>
          <p:spPr>
            <a:xfrm>
              <a:off x="4176" y="3312"/>
              <a:ext cx="720" cy="33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</p:grpSp>
      <p:sp>
        <p:nvSpPr>
          <p:cNvPr id="37896" name="Oval 15">
            <a:extLst>
              <a:ext uri="{FF2B5EF4-FFF2-40B4-BE49-F238E27FC236}">
                <a16:creationId xmlns:a16="http://schemas.microsoft.com/office/drawing/2014/main" id="{926D7C40-341D-46C7-A7E5-199031B795BB}"/>
              </a:ext>
            </a:extLst>
          </p:cNvPr>
          <p:cNvSpPr/>
          <p:nvPr/>
        </p:nvSpPr>
        <p:spPr>
          <a:xfrm>
            <a:off x="1366838" y="4459288"/>
            <a:ext cx="1219200" cy="457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en-US" sz="3000" noProof="1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53256" name="Picture 16">
            <a:extLst>
              <a:ext uri="{FF2B5EF4-FFF2-40B4-BE49-F238E27FC236}">
                <a16:creationId xmlns:a16="http://schemas.microsoft.com/office/drawing/2014/main" id="{1072DED4-4222-493A-B2B8-0348281F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3392488"/>
            <a:ext cx="3276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Oval 16">
            <a:extLst>
              <a:ext uri="{FF2B5EF4-FFF2-40B4-BE49-F238E27FC236}">
                <a16:creationId xmlns:a16="http://schemas.microsoft.com/office/drawing/2014/main" id="{51A56123-4387-4F00-B0C1-DED4AFAF6D54}"/>
              </a:ext>
            </a:extLst>
          </p:cNvPr>
          <p:cNvSpPr/>
          <p:nvPr/>
        </p:nvSpPr>
        <p:spPr>
          <a:xfrm>
            <a:off x="6167438" y="3633788"/>
            <a:ext cx="1143000" cy="304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en-US" sz="3000" noProof="1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37899" name="Group 14">
            <a:extLst>
              <a:ext uri="{FF2B5EF4-FFF2-40B4-BE49-F238E27FC236}">
                <a16:creationId xmlns:a16="http://schemas.microsoft.com/office/drawing/2014/main" id="{595312A2-7DEA-456F-8CA5-2B7980DEE550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5602288"/>
            <a:ext cx="2819400" cy="1066800"/>
            <a:chOff x="2448" y="3504"/>
            <a:chExt cx="1776" cy="672"/>
          </a:xfrm>
        </p:grpSpPr>
        <p:sp>
          <p:nvSpPr>
            <p:cNvPr id="54283" name="Oval 7">
              <a:extLst>
                <a:ext uri="{FF2B5EF4-FFF2-40B4-BE49-F238E27FC236}">
                  <a16:creationId xmlns:a16="http://schemas.microsoft.com/office/drawing/2014/main" id="{2E3E6847-AF3D-4AB5-887E-91A6462725CE}"/>
                </a:ext>
              </a:extLst>
            </p:cNvPr>
            <p:cNvSpPr/>
            <p:nvPr/>
          </p:nvSpPr>
          <p:spPr>
            <a:xfrm>
              <a:off x="2448" y="3840"/>
              <a:ext cx="864" cy="336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3000" noProof="1">
                  <a:solidFill>
                    <a:srgbClr val="FF0000"/>
                  </a:solidFill>
                  <a:ea typeface="华文新魏" panose="02010800040101010101" pitchFamily="2" charset="-122"/>
                  <a:sym typeface="+mn-ea"/>
                </a:rPr>
                <a:t>外码</a:t>
              </a:r>
            </a:p>
          </p:txBody>
        </p:sp>
        <p:sp>
          <p:nvSpPr>
            <p:cNvPr id="53260" name="Line 9">
              <a:extLst>
                <a:ext uri="{FF2B5EF4-FFF2-40B4-BE49-F238E27FC236}">
                  <a16:creationId xmlns:a16="http://schemas.microsoft.com/office/drawing/2014/main" id="{15EF9215-59AB-47E6-BD55-27ABBC5EF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504"/>
              <a:ext cx="432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10">
              <a:extLst>
                <a:ext uri="{FF2B5EF4-FFF2-40B4-BE49-F238E27FC236}">
                  <a16:creationId xmlns:a16="http://schemas.microsoft.com/office/drawing/2014/main" id="{6032E07A-F290-45C8-A502-B52FA332F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600"/>
              <a:ext cx="105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  <p:bldP spid="378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2C1C7093-7E80-4D66-98D2-56E0BEE91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8FCEDCF-DE7E-431E-B176-C04075C8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外码（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Foreign key）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外码并不一定要与相应的主码同名。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一般情况下，外码与相应的主码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往往取相同的名字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，以便于识别</a:t>
            </a:r>
          </a:p>
        </p:txBody>
      </p:sp>
      <p:grpSp>
        <p:nvGrpSpPr>
          <p:cNvPr id="38916" name="Group 19">
            <a:extLst>
              <a:ext uri="{FF2B5EF4-FFF2-40B4-BE49-F238E27FC236}">
                <a16:creationId xmlns:a16="http://schemas.microsoft.com/office/drawing/2014/main" id="{E0DFF3C2-B4A8-4831-8570-148080080A83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3392488"/>
            <a:ext cx="8077200" cy="3276600"/>
            <a:chOff x="333" y="2137"/>
            <a:chExt cx="5088" cy="2064"/>
          </a:xfrm>
        </p:grpSpPr>
        <p:pic>
          <p:nvPicPr>
            <p:cNvPr id="54277" name="Picture 17">
              <a:extLst>
                <a:ext uri="{FF2B5EF4-FFF2-40B4-BE49-F238E27FC236}">
                  <a16:creationId xmlns:a16="http://schemas.microsoft.com/office/drawing/2014/main" id="{46E7D4B1-659F-4AB0-92F1-DF88562F4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" y="2586"/>
              <a:ext cx="2832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8" name="Picture 18">
              <a:extLst>
                <a:ext uri="{FF2B5EF4-FFF2-40B4-BE49-F238E27FC236}">
                  <a16:creationId xmlns:a16="http://schemas.microsoft.com/office/drawing/2014/main" id="{1802E0B7-9F3F-4EC0-8AE6-1E951B33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3" y="3218"/>
              <a:ext cx="1968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279" name="Group 13">
              <a:extLst>
                <a:ext uri="{FF2B5EF4-FFF2-40B4-BE49-F238E27FC236}">
                  <a16:creationId xmlns:a16="http://schemas.microsoft.com/office/drawing/2014/main" id="{70139750-B861-4F6A-A040-9FD52A999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3" y="3337"/>
              <a:ext cx="1488" cy="336"/>
              <a:chOff x="3408" y="3312"/>
              <a:chExt cx="1488" cy="336"/>
            </a:xfrm>
          </p:grpSpPr>
          <p:sp>
            <p:nvSpPr>
              <p:cNvPr id="2" name="Oval 11">
                <a:extLst>
                  <a:ext uri="{FF2B5EF4-FFF2-40B4-BE49-F238E27FC236}">
                    <a16:creationId xmlns:a16="http://schemas.microsoft.com/office/drawing/2014/main" id="{B160AF6B-8E7A-446F-AE9C-6785EA71F72B}"/>
                  </a:ext>
                </a:extLst>
              </p:cNvPr>
              <p:cNvSpPr/>
              <p:nvPr/>
            </p:nvSpPr>
            <p:spPr>
              <a:xfrm>
                <a:off x="3408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lang="zh-CN" altLang="en-US" sz="3000" noProof="1">
                  <a:solidFill>
                    <a:schemeClr val="bg2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55312" name="Oval 12">
                <a:extLst>
                  <a:ext uri="{FF2B5EF4-FFF2-40B4-BE49-F238E27FC236}">
                    <a16:creationId xmlns:a16="http://schemas.microsoft.com/office/drawing/2014/main" id="{FA403627-9DDC-4805-A5AA-EE8E67546C64}"/>
                  </a:ext>
                </a:extLst>
              </p:cNvPr>
              <p:cNvSpPr/>
              <p:nvPr/>
            </p:nvSpPr>
            <p:spPr>
              <a:xfrm>
                <a:off x="4176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lang="zh-CN" altLang="en-US" sz="3000" noProof="1">
                  <a:solidFill>
                    <a:schemeClr val="bg2"/>
                  </a:solidFill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55304" name="Oval 15">
              <a:extLst>
                <a:ext uri="{FF2B5EF4-FFF2-40B4-BE49-F238E27FC236}">
                  <a16:creationId xmlns:a16="http://schemas.microsoft.com/office/drawing/2014/main" id="{720B5294-78C4-4727-813C-6734AA96A3D8}"/>
                </a:ext>
              </a:extLst>
            </p:cNvPr>
            <p:cNvSpPr/>
            <p:nvPr/>
          </p:nvSpPr>
          <p:spPr>
            <a:xfrm>
              <a:off x="861" y="2809"/>
              <a:ext cx="768" cy="28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rgbClr val="FF0000"/>
                </a:solidFill>
                <a:ea typeface="华文新魏" panose="02010800040101010101" pitchFamily="2" charset="-122"/>
              </a:endParaRPr>
            </a:p>
          </p:txBody>
        </p:sp>
        <p:pic>
          <p:nvPicPr>
            <p:cNvPr id="54281" name="Picture 16">
              <a:extLst>
                <a:ext uri="{FF2B5EF4-FFF2-40B4-BE49-F238E27FC236}">
                  <a16:creationId xmlns:a16="http://schemas.microsoft.com/office/drawing/2014/main" id="{ADC7FEC2-E3ED-4001-B415-94C72E193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" y="2137"/>
              <a:ext cx="2064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16">
              <a:extLst>
                <a:ext uri="{FF2B5EF4-FFF2-40B4-BE49-F238E27FC236}">
                  <a16:creationId xmlns:a16="http://schemas.microsoft.com/office/drawing/2014/main" id="{D37D3497-8153-48DA-B043-BA63683BCDDA}"/>
                </a:ext>
              </a:extLst>
            </p:cNvPr>
            <p:cNvSpPr/>
            <p:nvPr/>
          </p:nvSpPr>
          <p:spPr>
            <a:xfrm>
              <a:off x="3885" y="2289"/>
              <a:ext cx="720" cy="19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rgbClr val="FF0000"/>
                </a:solidFill>
                <a:ea typeface="华文新魏" panose="02010800040101010101" pitchFamily="2" charset="-122"/>
              </a:endParaRPr>
            </a:p>
          </p:txBody>
        </p:sp>
        <p:grpSp>
          <p:nvGrpSpPr>
            <p:cNvPr id="54283" name="Group 14">
              <a:extLst>
                <a:ext uri="{FF2B5EF4-FFF2-40B4-BE49-F238E27FC236}">
                  <a16:creationId xmlns:a16="http://schemas.microsoft.com/office/drawing/2014/main" id="{E7FF0502-3A79-4D52-9D84-7EF4D6BE9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529"/>
              <a:ext cx="1776" cy="672"/>
              <a:chOff x="2448" y="3504"/>
              <a:chExt cx="1776" cy="672"/>
            </a:xfrm>
          </p:grpSpPr>
          <p:sp>
            <p:nvSpPr>
              <p:cNvPr id="4" name="Oval 7">
                <a:extLst>
                  <a:ext uri="{FF2B5EF4-FFF2-40B4-BE49-F238E27FC236}">
                    <a16:creationId xmlns:a16="http://schemas.microsoft.com/office/drawing/2014/main" id="{B850BE4F-C2AA-4B36-B14A-3BD92747D9B7}"/>
                  </a:ext>
                </a:extLst>
              </p:cNvPr>
              <p:cNvSpPr/>
              <p:nvPr/>
            </p:nvSpPr>
            <p:spPr>
              <a:xfrm>
                <a:off x="2448" y="3840"/>
                <a:ext cx="864" cy="33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ctr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lang="zh-CN" altLang="en-US" sz="3000" noProof="1">
                    <a:solidFill>
                      <a:srgbClr val="FF0000"/>
                    </a:solidFill>
                    <a:ea typeface="华文新魏" panose="02010800040101010101" pitchFamily="2" charset="-122"/>
                    <a:sym typeface="+mn-ea"/>
                  </a:rPr>
                  <a:t>外码</a:t>
                </a:r>
              </a:p>
            </p:txBody>
          </p:sp>
          <p:sp>
            <p:nvSpPr>
              <p:cNvPr id="54285" name="Line 9">
                <a:extLst>
                  <a:ext uri="{FF2B5EF4-FFF2-40B4-BE49-F238E27FC236}">
                    <a16:creationId xmlns:a16="http://schemas.microsoft.com/office/drawing/2014/main" id="{4FA60917-4495-4A2D-AB15-6D540E3CA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504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6" name="Line 10">
                <a:extLst>
                  <a:ext uri="{FF2B5EF4-FFF2-40B4-BE49-F238E27FC236}">
                    <a16:creationId xmlns:a16="http://schemas.microsoft.com/office/drawing/2014/main" id="{5CE5266D-F04D-456D-955D-F313B5484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3600"/>
                <a:ext cx="1056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19A777F1-7248-482F-B7BE-34C3FC5AE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BDE0A0B1-1B42-47FD-B695-00AEECAB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5256212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关系数据模型的完整性约束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实体完整性约束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en-US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是关系模式</a:t>
            </a:r>
            <a:r>
              <a:rPr lang="en-US" altLang="en-US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R(U)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的主属性，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en-US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不能取空值</a:t>
            </a:r>
          </a:p>
          <a:p>
            <a:pPr lvl="3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en-US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R(U)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的任何一个实例关系中不存在任何元组在</a:t>
            </a:r>
            <a:r>
              <a:rPr lang="en-US" altLang="en-US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上的值为空值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保证主属性不空与关系模式用主码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唯一识别元组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是统一的</a:t>
            </a:r>
          </a:p>
        </p:txBody>
      </p:sp>
      <p:pic>
        <p:nvPicPr>
          <p:cNvPr id="264198" name="Picture 6">
            <a:extLst>
              <a:ext uri="{FF2B5EF4-FFF2-40B4-BE49-F238E27FC236}">
                <a16:creationId xmlns:a16="http://schemas.microsoft.com/office/drawing/2014/main" id="{6D56C8B3-6E5D-4553-8A3A-A20E2665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4673600"/>
            <a:ext cx="2789237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209" name="Text Box 17">
            <a:extLst>
              <a:ext uri="{FF2B5EF4-FFF2-40B4-BE49-F238E27FC236}">
                <a16:creationId xmlns:a16="http://schemas.microsoft.com/office/drawing/2014/main" id="{36C37217-645C-42CE-8105-1FF5637DDC7C}"/>
              </a:ext>
            </a:extLst>
          </p:cNvPr>
          <p:cNvSpPr txBox="1"/>
          <p:nvPr/>
        </p:nvSpPr>
        <p:spPr>
          <a:xfrm>
            <a:off x="1446213" y="5376863"/>
            <a:ext cx="3516312" cy="40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学生编号和课程编号不能为空</a:t>
            </a:r>
          </a:p>
        </p:txBody>
      </p:sp>
      <p:grpSp>
        <p:nvGrpSpPr>
          <p:cNvPr id="264212" name="Group 20">
            <a:extLst>
              <a:ext uri="{FF2B5EF4-FFF2-40B4-BE49-F238E27FC236}">
                <a16:creationId xmlns:a16="http://schemas.microsoft.com/office/drawing/2014/main" id="{379D31BF-E0A8-4D87-8826-DBC6908488D0}"/>
              </a:ext>
            </a:extLst>
          </p:cNvPr>
          <p:cNvGrpSpPr>
            <a:grpSpLocks/>
          </p:cNvGrpSpPr>
          <p:nvPr/>
        </p:nvGrpSpPr>
        <p:grpSpPr bwMode="auto">
          <a:xfrm>
            <a:off x="3130550" y="4802188"/>
            <a:ext cx="4297363" cy="441325"/>
            <a:chOff x="249" y="3022"/>
            <a:chExt cx="2707" cy="278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D58CFA71-C938-4840-ACB4-8B3FB8F20392}"/>
                </a:ext>
              </a:extLst>
            </p:cNvPr>
            <p:cNvSpPr/>
            <p:nvPr/>
          </p:nvSpPr>
          <p:spPr>
            <a:xfrm>
              <a:off x="249" y="3031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400" noProof="1">
                  <a:solidFill>
                    <a:srgbClr val="FF0000"/>
                  </a:solidFill>
                  <a:ea typeface="华文新魏" panose="02010800040101010101" pitchFamily="2" charset="-122"/>
                  <a:sym typeface="+mn-ea"/>
                </a:rPr>
                <a:t>主码</a:t>
              </a:r>
            </a:p>
          </p:txBody>
        </p:sp>
        <p:sp>
          <p:nvSpPr>
            <p:cNvPr id="56328" name="Oval 12">
              <a:extLst>
                <a:ext uri="{FF2B5EF4-FFF2-40B4-BE49-F238E27FC236}">
                  <a16:creationId xmlns:a16="http://schemas.microsoft.com/office/drawing/2014/main" id="{E127F672-B4F8-43A4-93AD-55BDECE1F074}"/>
                </a:ext>
              </a:extLst>
            </p:cNvPr>
            <p:cNvSpPr/>
            <p:nvPr/>
          </p:nvSpPr>
          <p:spPr>
            <a:xfrm>
              <a:off x="1564" y="3022"/>
              <a:ext cx="1392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55305" name="Line 10">
              <a:extLst>
                <a:ext uri="{FF2B5EF4-FFF2-40B4-BE49-F238E27FC236}">
                  <a16:creationId xmlns:a16="http://schemas.microsoft.com/office/drawing/2014/main" id="{4C697794-040B-4F4D-A489-0AA92A496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3143"/>
              <a:ext cx="544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>
            <a:extLst>
              <a:ext uri="{FF2B5EF4-FFF2-40B4-BE49-F238E27FC236}">
                <a16:creationId xmlns:a16="http://schemas.microsoft.com/office/drawing/2014/main" id="{24773D10-1DDE-4074-8269-C5BCF983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4400" b="1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2.2.2 </a:t>
            </a:r>
            <a:r>
              <a:rPr lang="zh-CN" altLang="en-US" sz="4400" b="1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完整性约束</a:t>
            </a:r>
          </a:p>
        </p:txBody>
      </p:sp>
      <p:sp>
        <p:nvSpPr>
          <p:cNvPr id="290821" name="Rectangle 5">
            <a:extLst>
              <a:ext uri="{FF2B5EF4-FFF2-40B4-BE49-F238E27FC236}">
                <a16:creationId xmlns:a16="http://schemas.microsoft.com/office/drawing/2014/main" id="{AC70B7C6-1FC6-40C7-BFD1-5ECB9C9FF61F}"/>
              </a:ext>
            </a:extLst>
          </p:cNvPr>
          <p:cNvSpPr/>
          <p:nvPr/>
        </p:nvSpPr>
        <p:spPr>
          <a:xfrm>
            <a:off x="381000" y="1341438"/>
            <a:ext cx="8601075" cy="52562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关系数据模型的完整性约束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参照完整性约束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定义了主码与外码之间的规则</a:t>
            </a:r>
            <a:endParaRPr lang="en-US" altLang="zh-CN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楷体_GB2312"/>
            </a:endParaRP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要求在参照关系中任意元组在特定属性上的取值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必然等于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被参照关系中某个元组在特定属性上的取值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即：设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X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是关系模式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R(U)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关于关系模式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S(U’)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的外码</a:t>
            </a:r>
            <a:r>
              <a:rPr lang="en-US" altLang="zh-CN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.  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如果</a:t>
            </a:r>
            <a:r>
              <a:rPr lang="en-US" altLang="zh-CN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x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是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R(U)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的关系实例的一个元组的外码值，则</a:t>
            </a:r>
            <a:r>
              <a:rPr lang="en-US" altLang="zh-CN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S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(U’)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实例中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必存在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一个元组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T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，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T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在</a:t>
            </a:r>
            <a:r>
              <a:rPr lang="en-US" altLang="en-US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X</a:t>
            </a: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上的值为</a:t>
            </a:r>
            <a:r>
              <a:rPr lang="en-US" altLang="zh-CN" sz="24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x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例如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endParaRPr lang="zh-CN" alt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/>
              <a:cs typeface="楷体_GB2312"/>
              <a:sym typeface="楷体_GB2312"/>
            </a:endParaRP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endParaRPr lang="zh-CN" altLang="en-US" sz="2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/>
              <a:cs typeface="楷体_GB2312"/>
              <a:sym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>
            <a:extLst>
              <a:ext uri="{FF2B5EF4-FFF2-40B4-BE49-F238E27FC236}">
                <a16:creationId xmlns:a16="http://schemas.microsoft.com/office/drawing/2014/main" id="{0C3496EA-1B35-4C08-8E74-4761CD616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412875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r:id="rId3" imgW="7760208" imgH="5452872" progId="Word.Document.8">
                  <p:embed/>
                </p:oleObj>
              </mc:Choice>
              <mc:Fallback>
                <p:oleObj r:id="rId3" imgW="7760208" imgH="5452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5">
            <a:extLst>
              <a:ext uri="{FF2B5EF4-FFF2-40B4-BE49-F238E27FC236}">
                <a16:creationId xmlns:a16="http://schemas.microsoft.com/office/drawing/2014/main" id="{DAE3A4F5-1867-4F61-A166-D04A39F01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4545013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r:id="rId5" imgW="7760208" imgH="4443984" progId="Word.Document.8">
                  <p:embed/>
                </p:oleObj>
              </mc:Choice>
              <mc:Fallback>
                <p:oleObj r:id="rId5" imgW="7760208" imgH="44439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545013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6">
            <a:extLst>
              <a:ext uri="{FF2B5EF4-FFF2-40B4-BE49-F238E27FC236}">
                <a16:creationId xmlns:a16="http://schemas.microsoft.com/office/drawing/2014/main" id="{62326805-EB72-4003-A9C2-46AA772014D7}"/>
              </a:ext>
            </a:extLst>
          </p:cNvPr>
          <p:cNvSpPr txBox="1"/>
          <p:nvPr/>
        </p:nvSpPr>
        <p:spPr>
          <a:xfrm>
            <a:off x="827088" y="908050"/>
            <a:ext cx="5040312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学生（</a:t>
            </a:r>
            <a:r>
              <a:rPr lang="zh-CN" altLang="en-US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学号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，姓名，性别，专业号，年龄）</a:t>
            </a:r>
          </a:p>
        </p:txBody>
      </p:sp>
      <p:sp>
        <p:nvSpPr>
          <p:cNvPr id="58373" name="Text Box 7">
            <a:extLst>
              <a:ext uri="{FF2B5EF4-FFF2-40B4-BE49-F238E27FC236}">
                <a16:creationId xmlns:a16="http://schemas.microsoft.com/office/drawing/2014/main" id="{D6EE3FE2-D3BB-4519-9137-8360F2BA679D}"/>
              </a:ext>
            </a:extLst>
          </p:cNvPr>
          <p:cNvSpPr txBox="1"/>
          <p:nvPr/>
        </p:nvSpPr>
        <p:spPr>
          <a:xfrm>
            <a:off x="682625" y="3970338"/>
            <a:ext cx="2995613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专业（</a:t>
            </a:r>
            <a:r>
              <a:rPr lang="zh-CN" altLang="en-US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专业号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，专业名）</a:t>
            </a:r>
          </a:p>
        </p:txBody>
      </p:sp>
      <p:grpSp>
        <p:nvGrpSpPr>
          <p:cNvPr id="292880" name="Group 16">
            <a:extLst>
              <a:ext uri="{FF2B5EF4-FFF2-40B4-BE49-F238E27FC236}">
                <a16:creationId xmlns:a16="http://schemas.microsoft.com/office/drawing/2014/main" id="{28F42B36-39D2-4705-9BD0-2A104895160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933825"/>
            <a:ext cx="4751387" cy="930275"/>
            <a:chOff x="703" y="2659"/>
            <a:chExt cx="2993" cy="586"/>
          </a:xfrm>
        </p:grpSpPr>
        <p:sp>
          <p:nvSpPr>
            <p:cNvPr id="58381" name="Oval 7">
              <a:extLst>
                <a:ext uri="{FF2B5EF4-FFF2-40B4-BE49-F238E27FC236}">
                  <a16:creationId xmlns:a16="http://schemas.microsoft.com/office/drawing/2014/main" id="{55C60F5D-4F0C-4CEA-9C1C-5D056E8A5DFE}"/>
                </a:ext>
              </a:extLst>
            </p:cNvPr>
            <p:cNvSpPr/>
            <p:nvPr/>
          </p:nvSpPr>
          <p:spPr>
            <a:xfrm>
              <a:off x="2925" y="2659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400" noProof="1">
                  <a:solidFill>
                    <a:srgbClr val="FF0000"/>
                  </a:solidFill>
                  <a:ea typeface="华文新魏" panose="02010800040101010101" pitchFamily="2" charset="-122"/>
                  <a:sym typeface="+mn-ea"/>
                </a:rPr>
                <a:t>主码</a:t>
              </a:r>
            </a:p>
          </p:txBody>
        </p:sp>
        <p:sp>
          <p:nvSpPr>
            <p:cNvPr id="58382" name="Oval 12">
              <a:extLst>
                <a:ext uri="{FF2B5EF4-FFF2-40B4-BE49-F238E27FC236}">
                  <a16:creationId xmlns:a16="http://schemas.microsoft.com/office/drawing/2014/main" id="{7C438BA2-E67E-4050-A443-14FC55D2F166}"/>
                </a:ext>
              </a:extLst>
            </p:cNvPr>
            <p:cNvSpPr/>
            <p:nvPr/>
          </p:nvSpPr>
          <p:spPr>
            <a:xfrm>
              <a:off x="703" y="2976"/>
              <a:ext cx="680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57359" name="Line 10">
              <a:extLst>
                <a:ext uri="{FF2B5EF4-FFF2-40B4-BE49-F238E27FC236}">
                  <a16:creationId xmlns:a16="http://schemas.microsoft.com/office/drawing/2014/main" id="{BBEF577E-4A68-44DF-9441-99B2237BB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840"/>
              <a:ext cx="1496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2881" name="Group 17">
            <a:extLst>
              <a:ext uri="{FF2B5EF4-FFF2-40B4-BE49-F238E27FC236}">
                <a16:creationId xmlns:a16="http://schemas.microsoft.com/office/drawing/2014/main" id="{E6B678E9-1F06-45B3-8236-EEAF260F7ABE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1319213"/>
            <a:ext cx="3671888" cy="952500"/>
            <a:chOff x="2971" y="831"/>
            <a:chExt cx="2313" cy="600"/>
          </a:xfrm>
        </p:grpSpPr>
        <p:sp>
          <p:nvSpPr>
            <p:cNvPr id="58378" name="Oval 7">
              <a:extLst>
                <a:ext uri="{FF2B5EF4-FFF2-40B4-BE49-F238E27FC236}">
                  <a16:creationId xmlns:a16="http://schemas.microsoft.com/office/drawing/2014/main" id="{6F97C785-F6A3-4194-9CF0-0CAB76569651}"/>
                </a:ext>
              </a:extLst>
            </p:cNvPr>
            <p:cNvSpPr/>
            <p:nvPr/>
          </p:nvSpPr>
          <p:spPr>
            <a:xfrm>
              <a:off x="4513" y="1162"/>
              <a:ext cx="771" cy="269"/>
            </a:xfrm>
            <a:prstGeom prst="ellipse">
              <a:avLst/>
            </a:prstGeom>
            <a:solidFill>
              <a:srgbClr val="FFFF66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400" noProof="1">
                  <a:solidFill>
                    <a:srgbClr val="FF0000"/>
                  </a:solidFill>
                  <a:ea typeface="华文新魏" panose="02010800040101010101" pitchFamily="2" charset="-122"/>
                  <a:sym typeface="+mn-ea"/>
                </a:rPr>
                <a:t>外码</a:t>
              </a:r>
            </a:p>
          </p:txBody>
        </p:sp>
        <p:sp>
          <p:nvSpPr>
            <p:cNvPr id="58379" name="Oval 12">
              <a:extLst>
                <a:ext uri="{FF2B5EF4-FFF2-40B4-BE49-F238E27FC236}">
                  <a16:creationId xmlns:a16="http://schemas.microsoft.com/office/drawing/2014/main" id="{FE52D49D-5CC7-41EB-AF49-924E05369917}"/>
                </a:ext>
              </a:extLst>
            </p:cNvPr>
            <p:cNvSpPr/>
            <p:nvPr/>
          </p:nvSpPr>
          <p:spPr>
            <a:xfrm>
              <a:off x="2971" y="831"/>
              <a:ext cx="771" cy="269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57356" name="Line 10">
              <a:extLst>
                <a:ext uri="{FF2B5EF4-FFF2-40B4-BE49-F238E27FC236}">
                  <a16:creationId xmlns:a16="http://schemas.microsoft.com/office/drawing/2014/main" id="{0358A2BA-41F3-4624-A290-F1BE0DF04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026"/>
              <a:ext cx="817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2882" name="Text Box 18">
            <a:extLst>
              <a:ext uri="{FF2B5EF4-FFF2-40B4-BE49-F238E27FC236}">
                <a16:creationId xmlns:a16="http://schemas.microsoft.com/office/drawing/2014/main" id="{4A8E755F-DF1E-476B-A0A1-AED76A3A63F9}"/>
              </a:ext>
            </a:extLst>
          </p:cNvPr>
          <p:cNvSpPr txBox="1"/>
          <p:nvPr/>
        </p:nvSpPr>
        <p:spPr>
          <a:xfrm>
            <a:off x="2062163" y="4824413"/>
            <a:ext cx="7081837" cy="13239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学生关系中每个元组的“专业号”属性只能取下面两类值：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</a:t>
            </a:r>
            <a:r>
              <a:rPr lang="zh-CN" altLang="zh-CN" sz="20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zh-CN" altLang="en-US" sz="20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）空值，表示尚未给该学生分配专业；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</a:t>
            </a:r>
            <a:r>
              <a:rPr lang="zh-CN" altLang="zh-CN" sz="20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lang="zh-CN" altLang="en-US" sz="20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）非空值，这时该值必须是专业关系中某个元组的“专业号”值，表示该学生不可能分配到一个不存在的专业中</a:t>
            </a:r>
          </a:p>
        </p:txBody>
      </p:sp>
      <p:sp>
        <p:nvSpPr>
          <p:cNvPr id="58377" name="Text Box 19">
            <a:extLst>
              <a:ext uri="{FF2B5EF4-FFF2-40B4-BE49-F238E27FC236}">
                <a16:creationId xmlns:a16="http://schemas.microsoft.com/office/drawing/2014/main" id="{E50D0637-1F18-4F1B-88A4-FA6F5BC00B25}"/>
              </a:ext>
            </a:extLst>
          </p:cNvPr>
          <p:cNvSpPr txBox="1"/>
          <p:nvPr/>
        </p:nvSpPr>
        <p:spPr>
          <a:xfrm>
            <a:off x="1187450" y="188913"/>
            <a:ext cx="71755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例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>
            <a:extLst>
              <a:ext uri="{FF2B5EF4-FFF2-40B4-BE49-F238E27FC236}">
                <a16:creationId xmlns:a16="http://schemas.microsoft.com/office/drawing/2014/main" id="{ABAFD332-51B9-4015-B9E7-EE5AFB5D43F2}"/>
              </a:ext>
            </a:extLst>
          </p:cNvPr>
          <p:cNvSpPr txBox="1"/>
          <p:nvPr/>
        </p:nvSpPr>
        <p:spPr>
          <a:xfrm>
            <a:off x="1187450" y="188913"/>
            <a:ext cx="717550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例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</a:t>
            </a:r>
          </a:p>
        </p:txBody>
      </p:sp>
      <p:grpSp>
        <p:nvGrpSpPr>
          <p:cNvPr id="58371" name="Group 5">
            <a:extLst>
              <a:ext uri="{FF2B5EF4-FFF2-40B4-BE49-F238E27FC236}">
                <a16:creationId xmlns:a16="http://schemas.microsoft.com/office/drawing/2014/main" id="{F00C3ED3-D1FD-4C91-B63D-ACA97EBF2E3E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439738"/>
            <a:ext cx="8077200" cy="3276600"/>
            <a:chOff x="333" y="2137"/>
            <a:chExt cx="5088" cy="2064"/>
          </a:xfrm>
        </p:grpSpPr>
        <p:pic>
          <p:nvPicPr>
            <p:cNvPr id="58377" name="Picture 6">
              <a:extLst>
                <a:ext uri="{FF2B5EF4-FFF2-40B4-BE49-F238E27FC236}">
                  <a16:creationId xmlns:a16="http://schemas.microsoft.com/office/drawing/2014/main" id="{A0CDD9E8-9B1D-46FE-B324-8C49EE1A2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" y="2586"/>
              <a:ext cx="2832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8" name="Picture 7">
              <a:extLst>
                <a:ext uri="{FF2B5EF4-FFF2-40B4-BE49-F238E27FC236}">
                  <a16:creationId xmlns:a16="http://schemas.microsoft.com/office/drawing/2014/main" id="{D8115FA3-7835-46EE-AE6E-AEC549A4A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3" y="3218"/>
              <a:ext cx="1968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379" name="Group 13">
              <a:extLst>
                <a:ext uri="{FF2B5EF4-FFF2-40B4-BE49-F238E27FC236}">
                  <a16:creationId xmlns:a16="http://schemas.microsoft.com/office/drawing/2014/main" id="{5FA68BEF-8035-44CC-BBC8-F70C45DE0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3" y="3337"/>
              <a:ext cx="1488" cy="336"/>
              <a:chOff x="3408" y="3312"/>
              <a:chExt cx="1488" cy="336"/>
            </a:xfrm>
          </p:grpSpPr>
          <p:sp>
            <p:nvSpPr>
              <p:cNvPr id="59411" name="Oval 11">
                <a:extLst>
                  <a:ext uri="{FF2B5EF4-FFF2-40B4-BE49-F238E27FC236}">
                    <a16:creationId xmlns:a16="http://schemas.microsoft.com/office/drawing/2014/main" id="{F55F9F81-608D-4EE6-A8FE-B0053047483C}"/>
                  </a:ext>
                </a:extLst>
              </p:cNvPr>
              <p:cNvSpPr/>
              <p:nvPr/>
            </p:nvSpPr>
            <p:spPr>
              <a:xfrm>
                <a:off x="3408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lang="zh-CN" altLang="en-US" sz="3000" noProof="1">
                  <a:solidFill>
                    <a:schemeClr val="bg2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59412" name="Oval 12">
                <a:extLst>
                  <a:ext uri="{FF2B5EF4-FFF2-40B4-BE49-F238E27FC236}">
                    <a16:creationId xmlns:a16="http://schemas.microsoft.com/office/drawing/2014/main" id="{5F5A29ED-985B-4BA4-9A4E-6FFBB02B6824}"/>
                  </a:ext>
                </a:extLst>
              </p:cNvPr>
              <p:cNvSpPr/>
              <p:nvPr/>
            </p:nvSpPr>
            <p:spPr>
              <a:xfrm>
                <a:off x="4176" y="3312"/>
                <a:ext cx="720" cy="33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lang="zh-CN" altLang="en-US" sz="3000" noProof="1">
                  <a:solidFill>
                    <a:schemeClr val="bg2"/>
                  </a:solidFill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59404" name="Oval 15">
              <a:extLst>
                <a:ext uri="{FF2B5EF4-FFF2-40B4-BE49-F238E27FC236}">
                  <a16:creationId xmlns:a16="http://schemas.microsoft.com/office/drawing/2014/main" id="{DFF765D7-A90C-4923-B04E-84FD300AF09B}"/>
                </a:ext>
              </a:extLst>
            </p:cNvPr>
            <p:cNvSpPr/>
            <p:nvPr/>
          </p:nvSpPr>
          <p:spPr>
            <a:xfrm>
              <a:off x="861" y="2809"/>
              <a:ext cx="768" cy="28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rgbClr val="FF0000"/>
                </a:solidFill>
                <a:ea typeface="华文新魏" panose="02010800040101010101" pitchFamily="2" charset="-122"/>
              </a:endParaRPr>
            </a:p>
          </p:txBody>
        </p:sp>
        <p:pic>
          <p:nvPicPr>
            <p:cNvPr id="58381" name="Picture 12">
              <a:extLst>
                <a:ext uri="{FF2B5EF4-FFF2-40B4-BE49-F238E27FC236}">
                  <a16:creationId xmlns:a16="http://schemas.microsoft.com/office/drawing/2014/main" id="{17C177BE-C945-4AA8-A879-F291BD89D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" y="2137"/>
              <a:ext cx="2064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6" name="Oval 16">
              <a:extLst>
                <a:ext uri="{FF2B5EF4-FFF2-40B4-BE49-F238E27FC236}">
                  <a16:creationId xmlns:a16="http://schemas.microsoft.com/office/drawing/2014/main" id="{915AB82B-1C1C-4D02-BF2F-FB3EDF9F118C}"/>
                </a:ext>
              </a:extLst>
            </p:cNvPr>
            <p:cNvSpPr/>
            <p:nvPr/>
          </p:nvSpPr>
          <p:spPr>
            <a:xfrm>
              <a:off x="3885" y="2289"/>
              <a:ext cx="720" cy="19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rgbClr val="FF0000"/>
                </a:solidFill>
                <a:ea typeface="华文新魏" panose="02010800040101010101" pitchFamily="2" charset="-122"/>
              </a:endParaRPr>
            </a:p>
          </p:txBody>
        </p:sp>
        <p:grpSp>
          <p:nvGrpSpPr>
            <p:cNvPr id="58383" name="Group 14">
              <a:extLst>
                <a:ext uri="{FF2B5EF4-FFF2-40B4-BE49-F238E27FC236}">
                  <a16:creationId xmlns:a16="http://schemas.microsoft.com/office/drawing/2014/main" id="{87738D74-CD97-4588-8372-0E98643FB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529"/>
              <a:ext cx="1776" cy="672"/>
              <a:chOff x="2448" y="3504"/>
              <a:chExt cx="1776" cy="672"/>
            </a:xfrm>
          </p:grpSpPr>
          <p:sp>
            <p:nvSpPr>
              <p:cNvPr id="59408" name="Oval 7">
                <a:extLst>
                  <a:ext uri="{FF2B5EF4-FFF2-40B4-BE49-F238E27FC236}">
                    <a16:creationId xmlns:a16="http://schemas.microsoft.com/office/drawing/2014/main" id="{4DC1118B-028C-4A35-BBE2-22278D9A8015}"/>
                  </a:ext>
                </a:extLst>
              </p:cNvPr>
              <p:cNvSpPr/>
              <p:nvPr/>
            </p:nvSpPr>
            <p:spPr>
              <a:xfrm>
                <a:off x="2448" y="3840"/>
                <a:ext cx="864" cy="336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ctr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lang="zh-CN" altLang="en-US" sz="3000" noProof="1">
                    <a:solidFill>
                      <a:srgbClr val="FF0000"/>
                    </a:solidFill>
                    <a:ea typeface="华文新魏" panose="02010800040101010101" pitchFamily="2" charset="-122"/>
                    <a:sym typeface="+mn-ea"/>
                  </a:rPr>
                  <a:t>外码</a:t>
                </a:r>
              </a:p>
            </p:txBody>
          </p:sp>
          <p:sp>
            <p:nvSpPr>
              <p:cNvPr id="58385" name="Line 9">
                <a:extLst>
                  <a:ext uri="{FF2B5EF4-FFF2-40B4-BE49-F238E27FC236}">
                    <a16:creationId xmlns:a16="http://schemas.microsoft.com/office/drawing/2014/main" id="{8B2806EA-0C0E-4708-934A-DA2EAA017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504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6" name="Line 10">
                <a:extLst>
                  <a:ext uri="{FF2B5EF4-FFF2-40B4-BE49-F238E27FC236}">
                    <a16:creationId xmlns:a16="http://schemas.microsoft.com/office/drawing/2014/main" id="{0655AA50-0337-4B7C-8DC7-9195B522F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3600"/>
                <a:ext cx="1056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3922" name="Group 34">
            <a:extLst>
              <a:ext uri="{FF2B5EF4-FFF2-40B4-BE49-F238E27FC236}">
                <a16:creationId xmlns:a16="http://schemas.microsoft.com/office/drawing/2014/main" id="{FC259915-D8C1-4E2E-9AC7-0695FF1AEC31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276475"/>
            <a:ext cx="2735262" cy="2376488"/>
            <a:chOff x="3379" y="1434"/>
            <a:chExt cx="1723" cy="1497"/>
          </a:xfrm>
        </p:grpSpPr>
        <p:sp>
          <p:nvSpPr>
            <p:cNvPr id="59398" name="Oval 31">
              <a:extLst>
                <a:ext uri="{FF2B5EF4-FFF2-40B4-BE49-F238E27FC236}">
                  <a16:creationId xmlns:a16="http://schemas.microsoft.com/office/drawing/2014/main" id="{5D2D97E2-02A5-4341-A1CE-C04DFBEE751C}"/>
                </a:ext>
              </a:extLst>
            </p:cNvPr>
            <p:cNvSpPr/>
            <p:nvPr/>
          </p:nvSpPr>
          <p:spPr>
            <a:xfrm>
              <a:off x="3379" y="1434"/>
              <a:ext cx="1723" cy="409"/>
            </a:xfrm>
            <a:prstGeom prst="ellipse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399" name="Oval 32">
              <a:extLst>
                <a:ext uri="{FF2B5EF4-FFF2-40B4-BE49-F238E27FC236}">
                  <a16:creationId xmlns:a16="http://schemas.microsoft.com/office/drawing/2014/main" id="{F6813C57-05BD-42C7-95C5-38FABEEB2A99}"/>
                </a:ext>
              </a:extLst>
            </p:cNvPr>
            <p:cNvSpPr/>
            <p:nvPr/>
          </p:nvSpPr>
          <p:spPr>
            <a:xfrm>
              <a:off x="3379" y="2568"/>
              <a:ext cx="1089" cy="363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3000" noProof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新魏" panose="02010800040101010101" pitchFamily="2" charset="-122"/>
                  <a:sym typeface="+mn-ea"/>
                </a:rPr>
                <a:t>主码</a:t>
              </a:r>
            </a:p>
          </p:txBody>
        </p:sp>
        <p:sp>
          <p:nvSpPr>
            <p:cNvPr id="58376" name="Line 33">
              <a:extLst>
                <a:ext uri="{FF2B5EF4-FFF2-40B4-BE49-F238E27FC236}">
                  <a16:creationId xmlns:a16="http://schemas.microsoft.com/office/drawing/2014/main" id="{45AAAC57-1072-43D8-B915-330094D1E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1842"/>
              <a:ext cx="181" cy="72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3923" name="Text Box 35">
            <a:extLst>
              <a:ext uri="{FF2B5EF4-FFF2-40B4-BE49-F238E27FC236}">
                <a16:creationId xmlns:a16="http://schemas.microsoft.com/office/drawing/2014/main" id="{B13A5E0E-F728-4399-BCFC-5B3C584AAC8B}"/>
              </a:ext>
            </a:extLst>
          </p:cNvPr>
          <p:cNvSpPr txBox="1"/>
          <p:nvPr/>
        </p:nvSpPr>
        <p:spPr>
          <a:xfrm>
            <a:off x="684213" y="5084763"/>
            <a:ext cx="7993062" cy="1196975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由于“学号”和“课程号”是</a:t>
            </a:r>
            <a:r>
              <a:rPr lang="en-US" altLang="zh-CN" sz="24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Grade</a:t>
            </a:r>
            <a:r>
              <a:rPr lang="zh-CN" altLang="en-US" sz="2400" noProof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关系中的主属性，按照实体完整性和关联完整性规则，它们只能取相应被参照关系中已经存在的主码值。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A879701B-C96C-464A-B6ED-6F4CD73E0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2.2.2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完整性约束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DF2A2F0-0D43-442E-89FF-8DFC01FA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关系数据模型的完整性约束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其它类型的约束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语义完整性约束</a:t>
            </a:r>
          </a:p>
          <a:p>
            <a:pPr lvl="3">
              <a:defRPr/>
            </a:pPr>
            <a:r>
              <a:rPr lang="en-US" altLang="zh-CN" noProof="1"/>
              <a:t>Based on application semantics</a:t>
            </a:r>
          </a:p>
          <a:p>
            <a:pPr lvl="3">
              <a:defRPr/>
            </a:pPr>
            <a:r>
              <a:rPr lang="en-US" altLang="zh-CN" noProof="1"/>
              <a:t>A </a:t>
            </a:r>
            <a:r>
              <a:rPr lang="en-US" altLang="zh-CN" i="1" noProof="1"/>
              <a:t>constraint specification language</a:t>
            </a:r>
            <a:r>
              <a:rPr lang="en-US" altLang="zh-CN" noProof="1"/>
              <a:t> may have to be used to express these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函数依赖</a:t>
            </a:r>
          </a:p>
          <a:p>
            <a:pPr lvl="3">
              <a:defRPr/>
            </a:pPr>
            <a:r>
              <a:rPr lang="en-US" altLang="zh-CN" noProof="1"/>
              <a:t>The value X determines the value of Y</a:t>
            </a:r>
            <a:endParaRPr lang="zh-CN" altLang="en-US" noProof="1"/>
          </a:p>
          <a:p>
            <a:pPr lvl="3">
              <a:defRPr/>
            </a:pPr>
            <a:endParaRPr lang="zh-CN" altLang="en-US" sz="2200" b="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B39DAB2-A31A-4E0D-A59D-5B60FF5DABC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12A995BE-9284-42DB-B66B-F8AD108D9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ea typeface="华文新魏" panose="02010800040101010101" pitchFamily="2" charset="-122"/>
                <a:cs typeface="+mn-cs"/>
              </a:rPr>
              <a:t>关系模型</a:t>
            </a:r>
          </a:p>
          <a:p>
            <a:pPr>
              <a:defRPr/>
            </a:pPr>
            <a:r>
              <a:rPr kumimoji="1" lang="zh-CN" altLang="en-US" sz="3600" dirty="0">
                <a:solidFill>
                  <a:srgbClr val="000000"/>
                </a:solidFill>
                <a:effectLst/>
                <a:ea typeface="华文新魏" panose="02010800040101010101" pitchFamily="2" charset="-122"/>
                <a:cs typeface="+mn-cs"/>
              </a:rPr>
              <a:t>关系运算</a:t>
            </a:r>
            <a:endParaRPr kumimoji="1" lang="en-US" altLang="zh-CN" sz="3600" dirty="0">
              <a:solidFill>
                <a:srgbClr val="000000"/>
              </a:solidFill>
              <a:effectLst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9E6F2E8-2F4B-4896-BB07-9C75D6C15D0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en-US" altLang="zh-CN" noProof="1">
                <a:latin typeface="华文行楷" panose="02010800040101010101" pitchFamily="2" charset="-122"/>
                <a:ea typeface="华文行楷" panose="02010800040101010101" pitchFamily="2" charset="-122"/>
              </a:rPr>
              <a:t>2.1 </a:t>
            </a: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关系数据库简介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C163D2A0-A066-4F15-BD55-084036E4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3838"/>
            <a:ext cx="8615363" cy="4525962"/>
          </a:xfrm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1960</a:t>
            </a:r>
            <a:r>
              <a:rPr lang="zh-CN" altLang="en-US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年代的数据库</a:t>
            </a:r>
            <a:endParaRPr lang="en-US" altLang="zh-CN" noProof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层次和网络数据库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层次网络数据模型</a:t>
            </a:r>
            <a:endParaRPr lang="en-US" altLang="zh-CN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存在的问题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层次数据库：多对多联系表示不自然、对插入和删除操作的限制多、查询子女节点必须通过父亲节点、面向过程</a:t>
            </a:r>
            <a:endParaRPr lang="en-US" altLang="zh-CN" noProof="1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网状数据库：结构比较复杂，不利于最终用户掌握、</a:t>
            </a:r>
            <a:r>
              <a:rPr lang="en-US" altLang="zh-CN" noProof="1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DDL</a:t>
            </a:r>
            <a:r>
              <a:rPr lang="zh-CN" altLang="en-US" noProof="1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noProof="1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DML</a:t>
            </a:r>
            <a:r>
              <a:rPr lang="zh-CN" altLang="en-US" noProof="1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语言复杂，用户不容易使用、面向过程</a:t>
            </a:r>
          </a:p>
          <a:p>
            <a:pPr lvl="2">
              <a:defRPr/>
            </a:pP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215">
            <a:extLst>
              <a:ext uri="{FF2B5EF4-FFF2-40B4-BE49-F238E27FC236}">
                <a16:creationId xmlns:a16="http://schemas.microsoft.com/office/drawing/2014/main" id="{5D39D214-4658-4D6E-B4E8-102DF218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30" y="3519010"/>
            <a:ext cx="5416550" cy="1701800"/>
          </a:xfrm>
          <a:prstGeom prst="rect">
            <a:avLst/>
          </a:prstGeom>
          <a:solidFill>
            <a:srgbClr val="FFE9FF"/>
          </a:solidFill>
          <a:ln w="9525" algn="ctr">
            <a:solidFill>
              <a:srgbClr val="00800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marL="342900" indent="-342900"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en-US" altLang="zh-CN" sz="4800" b="1" dirty="0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Relational Database</a:t>
            </a:r>
          </a:p>
          <a:p>
            <a:pPr marL="342900" indent="-342900"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en-US" altLang="zh-CN" sz="4800" b="1" dirty="0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Systems come!!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4">
            <a:extLst>
              <a:ext uri="{FF2B5EF4-FFF2-40B4-BE49-F238E27FC236}">
                <a16:creationId xmlns:a16="http://schemas.microsoft.com/office/drawing/2014/main" id="{93629215-6269-4088-9E37-29528623C6D5}"/>
              </a:ext>
            </a:extLst>
          </p:cNvPr>
          <p:cNvSpPr/>
          <p:nvPr/>
        </p:nvSpPr>
        <p:spPr>
          <a:xfrm>
            <a:off x="2555875" y="1928813"/>
            <a:ext cx="4608513" cy="212248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ts val="35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4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关系数据</a:t>
            </a:r>
            <a:endParaRPr lang="en-US" altLang="zh-CN" sz="44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ts val="35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4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模型</a:t>
            </a:r>
            <a:endParaRPr lang="en-US" altLang="zh-CN" sz="44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6C5DD770-D5E6-46E4-9D11-7F8B817AF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484563"/>
            <a:ext cx="4394200" cy="1516062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342900" indent="-342900" algn="ctr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dirty="0">
                <a:solidFill>
                  <a:schemeClr val="bg1">
                    <a:lumMod val="75000"/>
                  </a:schemeClr>
                </a:solidFill>
                <a:ea typeface="华文新魏" panose="02010800040101010101" pitchFamily="2" charset="-122"/>
                <a:sym typeface="+mn-ea"/>
              </a:rPr>
              <a:t>数据结构</a:t>
            </a:r>
            <a:endParaRPr kumimoji="1" lang="en-US" altLang="zh-CN" sz="3000" b="1" dirty="0">
              <a:solidFill>
                <a:schemeClr val="bg1">
                  <a:lumMod val="75000"/>
                </a:schemeClr>
              </a:solidFill>
              <a:ea typeface="华文新魏" panose="02010800040101010101" pitchFamily="2" charset="-122"/>
              <a:sym typeface="+mn-ea"/>
            </a:endParaRPr>
          </a:p>
          <a:p>
            <a:pPr marL="342900" indent="-342900" algn="ctr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dirty="0">
                <a:solidFill>
                  <a:schemeClr val="bg1">
                    <a:lumMod val="75000"/>
                  </a:schemeClr>
                </a:solidFill>
                <a:ea typeface="华文新魏" panose="02010800040101010101" pitchFamily="2" charset="-122"/>
                <a:sym typeface="+mn-ea"/>
              </a:rPr>
              <a:t>完整性约束</a:t>
            </a:r>
            <a:endParaRPr kumimoji="1" lang="en-US" altLang="zh-CN" sz="3000" b="1" dirty="0">
              <a:solidFill>
                <a:schemeClr val="bg1">
                  <a:lumMod val="75000"/>
                </a:schemeClr>
              </a:solidFill>
              <a:ea typeface="华文新魏" panose="02010800040101010101" pitchFamily="2" charset="-122"/>
              <a:sym typeface="+mn-ea"/>
            </a:endParaRPr>
          </a:p>
          <a:p>
            <a:pPr marL="342900" indent="-342900" algn="ctr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3000" b="1" dirty="0">
                <a:ea typeface="华文新魏" panose="02010800040101010101" pitchFamily="2" charset="-122"/>
                <a:sym typeface="+mn-ea"/>
              </a:rPr>
              <a:t>关系运算</a:t>
            </a:r>
            <a:endParaRPr kumimoji="1" lang="en-US" altLang="zh-CN" sz="3000" b="1" dirty="0"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264FC2E3-55B5-4B62-AE6A-B08815255D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关系运算</a:t>
            </a:r>
          </a:p>
        </p:txBody>
      </p:sp>
      <p:grpSp>
        <p:nvGrpSpPr>
          <p:cNvPr id="62467" name="组合 8">
            <a:extLst>
              <a:ext uri="{FF2B5EF4-FFF2-40B4-BE49-F238E27FC236}">
                <a16:creationId xmlns:a16="http://schemas.microsoft.com/office/drawing/2014/main" id="{24ACE793-80C8-434B-B4CF-839F18018AC1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928813"/>
            <a:ext cx="2928938" cy="785812"/>
            <a:chOff x="3286116" y="2000240"/>
            <a:chExt cx="2928958" cy="78581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46DAEA24-0582-4AB9-A657-71B3ED46EA7E}"/>
                </a:ext>
              </a:extLst>
            </p:cNvPr>
            <p:cNvSpPr/>
            <p:nvPr/>
          </p:nvSpPr>
          <p:spPr bwMode="auto">
            <a:xfrm>
              <a:off x="3286116" y="2000240"/>
              <a:ext cx="2928958" cy="78581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indent="-342900"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en-US" altLang="en-US" sz="3000" b="1" noProof="1">
                <a:solidFill>
                  <a:schemeClr val="bg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3519" name="TextBox 5">
              <a:extLst>
                <a:ext uri="{FF2B5EF4-FFF2-40B4-BE49-F238E27FC236}">
                  <a16:creationId xmlns:a16="http://schemas.microsoft.com/office/drawing/2014/main" id="{21EF1028-4D3D-4CD6-B03F-F7502B642474}"/>
                </a:ext>
              </a:extLst>
            </p:cNvPr>
            <p:cNvSpPr txBox="1"/>
            <p:nvPr/>
          </p:nvSpPr>
          <p:spPr>
            <a:xfrm>
              <a:off x="3714744" y="2071678"/>
              <a:ext cx="2032014" cy="7016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3600" noProof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关系运算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0FDE6A-0367-4434-9081-E60F0B5CCC61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714625"/>
            <a:ext cx="6000750" cy="1444625"/>
            <a:chOff x="1214414" y="2714620"/>
            <a:chExt cx="6000792" cy="1445389"/>
          </a:xfrm>
        </p:grpSpPr>
        <p:grpSp>
          <p:nvGrpSpPr>
            <p:cNvPr id="62483" name="组合 15">
              <a:extLst>
                <a:ext uri="{FF2B5EF4-FFF2-40B4-BE49-F238E27FC236}">
                  <a16:creationId xmlns:a16="http://schemas.microsoft.com/office/drawing/2014/main" id="{96E5B9C1-BB89-4070-B49B-12837EAE8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414" y="3429000"/>
              <a:ext cx="2643206" cy="731009"/>
              <a:chOff x="1214414" y="3429000"/>
              <a:chExt cx="2643206" cy="731009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E08678FD-5B90-4477-A284-C8EC00B49FE3}"/>
                  </a:ext>
                </a:extLst>
              </p:cNvPr>
              <p:cNvSpPr/>
              <p:nvPr/>
            </p:nvSpPr>
            <p:spPr bwMode="auto">
              <a:xfrm>
                <a:off x="1214414" y="3429000"/>
                <a:ext cx="2643206" cy="714380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indent="-342900"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lang="en-US" altLang="en-US" sz="3000" b="1" noProof="1">
                  <a:solidFill>
                    <a:schemeClr val="bg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63515" name="TextBox 7">
                <a:extLst>
                  <a:ext uri="{FF2B5EF4-FFF2-40B4-BE49-F238E27FC236}">
                    <a16:creationId xmlns:a16="http://schemas.microsoft.com/office/drawing/2014/main" id="{D4EFD728-D9FC-4F4A-A290-3A0768687F68}"/>
                  </a:ext>
                </a:extLst>
              </p:cNvPr>
              <p:cNvSpPr txBox="1"/>
              <p:nvPr/>
            </p:nvSpPr>
            <p:spPr>
              <a:xfrm>
                <a:off x="1468416" y="3457963"/>
                <a:ext cx="2032014" cy="70204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lang="zh-CN" altLang="en-US" sz="3600" noProof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+mn-ea"/>
                  </a:rPr>
                  <a:t>关系代数</a:t>
                </a:r>
              </a:p>
            </p:txBody>
          </p:sp>
        </p:grpSp>
        <p:grpSp>
          <p:nvGrpSpPr>
            <p:cNvPr id="62484" name="组合 16">
              <a:extLst>
                <a:ext uri="{FF2B5EF4-FFF2-40B4-BE49-F238E27FC236}">
                  <a16:creationId xmlns:a16="http://schemas.microsoft.com/office/drawing/2014/main" id="{1092D549-DD9F-45DD-915D-FA86B9F84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429000"/>
              <a:ext cx="2643206" cy="731009"/>
              <a:chOff x="5072066" y="3429000"/>
              <a:chExt cx="2643206" cy="731009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9059B6A4-EC70-46D6-BD52-6AAAFFB1589E}"/>
                  </a:ext>
                </a:extLst>
              </p:cNvPr>
              <p:cNvSpPr/>
              <p:nvPr/>
            </p:nvSpPr>
            <p:spPr bwMode="auto">
              <a:xfrm>
                <a:off x="5072066" y="3429000"/>
                <a:ext cx="2643206" cy="714380"/>
              </a:xfrm>
              <a:prstGeom prst="roundRect">
                <a:avLst/>
              </a:prstGeom>
              <a:solidFill>
                <a:srgbClr val="FFFFC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indent="-342900"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endParaRPr lang="en-US" altLang="en-US" sz="3000" b="1" noProof="1">
                  <a:solidFill>
                    <a:schemeClr val="bg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63511" name="TextBox 10">
                <a:extLst>
                  <a:ext uri="{FF2B5EF4-FFF2-40B4-BE49-F238E27FC236}">
                    <a16:creationId xmlns:a16="http://schemas.microsoft.com/office/drawing/2014/main" id="{DC7C0DE5-6371-47E9-9707-6EADFD3CD1BA}"/>
                  </a:ext>
                </a:extLst>
              </p:cNvPr>
              <p:cNvSpPr txBox="1"/>
              <p:nvPr/>
            </p:nvSpPr>
            <p:spPr>
              <a:xfrm>
                <a:off x="5413380" y="3457963"/>
                <a:ext cx="2032014" cy="70204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lang="zh-CN" altLang="en-US" sz="3600" noProof="1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+mn-ea"/>
                  </a:rPr>
                  <a:t>关系演算</a:t>
                </a:r>
              </a:p>
            </p:txBody>
          </p: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E6A2FE7-B595-43DE-8133-77E2B4A9B50C}"/>
                </a:ext>
              </a:extLst>
            </p:cNvPr>
            <p:cNvCxnSpPr/>
            <p:nvPr/>
          </p:nvCxnSpPr>
          <p:spPr bwMode="auto">
            <a:xfrm rot="10800000" flipV="1">
              <a:off x="2562210" y="2714620"/>
              <a:ext cx="1295409" cy="7147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8A2BB3E-7178-4B02-891D-89D3720268E7}"/>
                </a:ext>
              </a:extLst>
            </p:cNvPr>
            <p:cNvCxnSpPr>
              <a:endCxn id="63511" idx="0"/>
            </p:cNvCxnSpPr>
            <p:nvPr/>
          </p:nvCxnSpPr>
          <p:spPr bwMode="auto">
            <a:xfrm>
              <a:off x="4929190" y="2714620"/>
              <a:ext cx="1000132" cy="7433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CC4B88C-D96F-4792-B7A9-22793EC00F75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4114800"/>
            <a:ext cx="5715000" cy="1473200"/>
            <a:chOff x="2928926" y="4114352"/>
            <a:chExt cx="5715040" cy="1474627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B838E172-7000-453D-9286-638704CDF706}"/>
                </a:ext>
              </a:extLst>
            </p:cNvPr>
            <p:cNvSpPr/>
            <p:nvPr/>
          </p:nvSpPr>
          <p:spPr bwMode="auto">
            <a:xfrm>
              <a:off x="6000760" y="4857760"/>
              <a:ext cx="2643206" cy="71438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indent="-342900"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en-US" altLang="en-US" sz="3000" b="1" noProof="1">
                <a:solidFill>
                  <a:schemeClr val="bg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DEA9A92F-DBBD-4EA3-9918-ABD846DF6F14}"/>
                </a:ext>
              </a:extLst>
            </p:cNvPr>
            <p:cNvSpPr txBox="1"/>
            <p:nvPr/>
          </p:nvSpPr>
          <p:spPr>
            <a:xfrm>
              <a:off x="6500826" y="4858022"/>
              <a:ext cx="1570048" cy="7023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3600" noProof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域演算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7789F5EB-7EBE-400E-A792-B4227E98C48B}"/>
                </a:ext>
              </a:extLst>
            </p:cNvPr>
            <p:cNvSpPr/>
            <p:nvPr/>
          </p:nvSpPr>
          <p:spPr bwMode="auto">
            <a:xfrm>
              <a:off x="2928926" y="4857760"/>
              <a:ext cx="2643206" cy="71438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indent="-342900"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en-US" altLang="en-US" sz="3000" b="1" noProof="1">
                <a:solidFill>
                  <a:schemeClr val="bg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3501" name="TextBox 14">
              <a:extLst>
                <a:ext uri="{FF2B5EF4-FFF2-40B4-BE49-F238E27FC236}">
                  <a16:creationId xmlns:a16="http://schemas.microsoft.com/office/drawing/2014/main" id="{F221D9C6-FAA8-4594-9293-17A417CA5104}"/>
                </a:ext>
              </a:extLst>
            </p:cNvPr>
            <p:cNvSpPr txBox="1"/>
            <p:nvPr/>
          </p:nvSpPr>
          <p:spPr>
            <a:xfrm>
              <a:off x="3270240" y="4886624"/>
              <a:ext cx="2032014" cy="7023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3600" noProof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元组演算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43B1D6F-D12C-4D0C-8E72-090FE2B5781E}"/>
                </a:ext>
              </a:extLst>
            </p:cNvPr>
            <p:cNvCxnSpPr>
              <a:endCxn id="63511" idx="0"/>
            </p:cNvCxnSpPr>
            <p:nvPr/>
          </p:nvCxnSpPr>
          <p:spPr bwMode="auto">
            <a:xfrm rot="10800000" flipV="1">
              <a:off x="4205285" y="4142955"/>
              <a:ext cx="1295409" cy="7150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0B2B3AC-7249-4C90-ADCD-A333EC06471F}"/>
                </a:ext>
              </a:extLst>
            </p:cNvPr>
            <p:cNvCxnSpPr>
              <a:endCxn id="63511" idx="0"/>
            </p:cNvCxnSpPr>
            <p:nvPr/>
          </p:nvCxnSpPr>
          <p:spPr bwMode="auto">
            <a:xfrm>
              <a:off x="6215074" y="4114352"/>
              <a:ext cx="1000132" cy="74367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0164787-7D66-42C5-B683-C6B88284FB41}"/>
              </a:ext>
            </a:extLst>
          </p:cNvPr>
          <p:cNvSpPr txBox="1"/>
          <p:nvPr/>
        </p:nvSpPr>
        <p:spPr>
          <a:xfrm>
            <a:off x="968375" y="4286250"/>
            <a:ext cx="2032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过程语言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DC2435-EA22-4380-B751-85C53E2D9636}"/>
              </a:ext>
            </a:extLst>
          </p:cNvPr>
          <p:cNvSpPr txBox="1"/>
          <p:nvPr/>
        </p:nvSpPr>
        <p:spPr>
          <a:xfrm>
            <a:off x="4751388" y="5735638"/>
            <a:ext cx="264318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非过程语言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EC85C1-44FE-4794-8791-EDBEE55E1D3E}"/>
              </a:ext>
            </a:extLst>
          </p:cNvPr>
          <p:cNvSpPr txBox="1"/>
          <p:nvPr/>
        </p:nvSpPr>
        <p:spPr>
          <a:xfrm>
            <a:off x="341313" y="1179513"/>
            <a:ext cx="84613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关系模型的形式查询语言，是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5C55EAE1-8317-4778-B1AE-1BF43354DA7E}"/>
              </a:ext>
            </a:extLst>
          </p:cNvPr>
          <p:cNvSpPr/>
          <p:nvPr/>
        </p:nvSpPr>
        <p:spPr>
          <a:xfrm>
            <a:off x="2268538" y="2560638"/>
            <a:ext cx="5329237" cy="1905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defTabSz="0" eaLnBrk="1" hangingPunct="1">
              <a:lnSpc>
                <a:spcPct val="11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lang="en-US" altLang="zh-CN" noProof="1">
                <a:solidFill>
                  <a:schemeClr val="bg2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noProof="1">
                <a:ea typeface="华文新魏" panose="02010800040101010101" pitchFamily="2" charset="-122"/>
                <a:sym typeface="+mn-ea"/>
              </a:rPr>
              <a:t>关系代数</a:t>
            </a:r>
            <a:endParaRPr lang="en-US" altLang="zh-CN" noProof="1">
              <a:ea typeface="华文新魏" panose="02010800040101010101" pitchFamily="2" charset="-122"/>
              <a:sym typeface="+mn-ea"/>
            </a:endParaRPr>
          </a:p>
          <a:p>
            <a:pPr marL="0" indent="0" defTabSz="0" eaLnBrk="1" hangingPunct="1">
              <a:lnSpc>
                <a:spcPct val="11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lang="en-US" altLang="zh-CN" noProof="1">
                <a:solidFill>
                  <a:srgbClr val="808080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noProof="1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元组演算</a:t>
            </a:r>
            <a:endParaRPr lang="en-US" altLang="zh-CN" noProof="1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  <a:p>
            <a:pPr marL="0" indent="0" defTabSz="0" eaLnBrk="1" hangingPunct="1">
              <a:lnSpc>
                <a:spcPct val="11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103971725" algn="l"/>
              </a:tabLst>
              <a:defRPr/>
            </a:pPr>
            <a:r>
              <a:rPr lang="en-US" altLang="zh-CN" noProof="1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noProof="1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域演算</a:t>
            </a:r>
            <a:endParaRPr lang="en-US" altLang="zh-CN" noProof="1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1FDFCF92-B510-42BD-917F-5A98008F7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2.3.1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053E35C-3EE4-4A64-8DB5-26A641CA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518318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查询语言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(query language)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用户用来从数据库中请求获取信息的语言</a:t>
            </a:r>
            <a:r>
              <a:rPr lang="en-US" altLang="zh-CN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分为如下两类</a:t>
            </a:r>
            <a:endParaRPr lang="en-US" altLang="zh-CN" sz="2600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过程化语言</a:t>
            </a:r>
            <a:r>
              <a:rPr lang="en-US" altLang="zh-CN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(procedural language): </a:t>
            </a: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用户指导系统执行一系列操作以计算所需结果。</a:t>
            </a:r>
            <a:endParaRPr lang="en-US" altLang="zh-CN" sz="2600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非过程语言</a:t>
            </a:r>
            <a:r>
              <a:rPr lang="en-US" altLang="zh-CN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(nonprocedural language):</a:t>
            </a: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用户只需描述所需信息，而不用给出获取信息的具体过程。</a:t>
            </a:r>
            <a:endParaRPr lang="en-US" altLang="zh-CN" sz="2600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altLang="zh-CN" sz="2600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(Relational algebra)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是一种</a:t>
            </a:r>
            <a:r>
              <a:rPr lang="zh-CN" altLang="en-US" sz="2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过程化查询语言</a:t>
            </a:r>
            <a:endParaRPr lang="en-US" altLang="zh-CN" sz="2600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包括一个运算集合，这些运算以</a:t>
            </a:r>
            <a:r>
              <a:rPr lang="zh-CN" altLang="en-US" sz="2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一个或两个关系为输入</a:t>
            </a: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，产生一个新的</a:t>
            </a:r>
            <a:r>
              <a:rPr lang="zh-CN" altLang="en-US" sz="2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zh-CN" altLang="en-US" sz="26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作为结果</a:t>
            </a:r>
            <a:endParaRPr lang="en-US" altLang="zh-CN" sz="2600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2A4ADC9D-417D-4589-B017-DFD8D8C34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2.3.1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32EE01F-CC0C-4534-8696-C2313B4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518318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六种基本运算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endParaRPr lang="en-US" altLang="zh-CN" sz="26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投影（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project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</a:t>
            </a:r>
            <a:endParaRPr lang="en-US" altLang="zh-CN" sz="26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endParaRPr lang="en-US" altLang="zh-CN" sz="26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差（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difference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6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笛卡尔积（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Cartesian product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重命名（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rename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endParaRPr lang="en-US" altLang="zh-CN" sz="26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其他运算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intersection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6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自然连接（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 join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6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除（</a:t>
            </a:r>
            <a:r>
              <a:rPr lang="en-US" altLang="zh-CN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Division</a:t>
            </a:r>
            <a:r>
              <a:rPr lang="zh-CN" altLang="en-US" sz="2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60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多个关系运算组合成一个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关系代数表达式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(relational-algebra expression)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其他运算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可由基本运算定义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，不增加关系代数表达能力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B8FC7417-0A2E-4270-9B81-28B79829F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AB287F9-8C52-473B-8081-E530877B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6500"/>
            <a:ext cx="8636000" cy="5111750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选择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(Select)</a:t>
            </a:r>
          </a:p>
          <a:p>
            <a:pPr lvl="1">
              <a:defRPr/>
            </a:pP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p(t)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}</a:t>
            </a:r>
          </a:p>
          <a:p>
            <a:pPr lvl="1">
              <a:defRPr/>
            </a:pP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称为选择谓词</a:t>
            </a:r>
            <a:endParaRPr lang="en-US" altLang="zh-CN" sz="2400" i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是由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, , 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连接的若干元子表达式构成的公式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元子表达式的形式为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:</a:t>
            </a:r>
          </a:p>
          <a:p>
            <a:pPr lvl="2">
              <a:buFontTx/>
              <a:buNone/>
              <a:defRPr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           &lt;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属性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属性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&gt;    </a:t>
            </a:r>
          </a:p>
          <a:p>
            <a:pPr lvl="2">
              <a:buFontTx/>
              <a:buNone/>
              <a:defRPr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&lt;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属性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  &lt;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常数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&gt;</a:t>
            </a:r>
          </a:p>
          <a:p>
            <a:pPr lvl="2">
              <a:buFontTx/>
              <a:buNone/>
              <a:defRPr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常数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&lt;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属性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&gt;</a:t>
            </a:r>
          </a:p>
          <a:p>
            <a:pPr lvl="2">
              <a:buFontTx/>
              <a:buNone/>
              <a:defRPr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其中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∈{=, , &gt;, . &lt;. }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3C575C37-4B5D-4F31-89FC-0D5A0EB4E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5D8CF68-6AB6-4E67-9E0F-ABCBE5E8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4450"/>
            <a:ext cx="8583613" cy="1323975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1 </a:t>
            </a:r>
          </a:p>
        </p:txBody>
      </p:sp>
      <p:grpSp>
        <p:nvGrpSpPr>
          <p:cNvPr id="67588" name="Group 6">
            <a:extLst>
              <a:ext uri="{FF2B5EF4-FFF2-40B4-BE49-F238E27FC236}">
                <a16:creationId xmlns:a16="http://schemas.microsoft.com/office/drawing/2014/main" id="{CA664408-4696-48A1-8E1E-8A8EE5D4FFD8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1887538"/>
            <a:ext cx="2044700" cy="2214562"/>
            <a:chOff x="2208" y="760"/>
            <a:chExt cx="1152" cy="1304"/>
          </a:xfrm>
        </p:grpSpPr>
        <p:sp>
          <p:nvSpPr>
            <p:cNvPr id="68627" name="Rectangle 7">
              <a:extLst>
                <a:ext uri="{FF2B5EF4-FFF2-40B4-BE49-F238E27FC236}">
                  <a16:creationId xmlns:a16="http://schemas.microsoft.com/office/drawing/2014/main" id="{7F3DC20A-97BB-472E-81FA-C4CA7E285182}"/>
                </a:ext>
              </a:extLst>
            </p:cNvPr>
            <p:cNvSpPr/>
            <p:nvPr/>
          </p:nvSpPr>
          <p:spPr>
            <a:xfrm>
              <a:off x="2208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+mn-ea"/>
                </a:rPr>
                <a:t>A</a:t>
              </a:r>
            </a:p>
          </p:txBody>
        </p:sp>
        <p:sp>
          <p:nvSpPr>
            <p:cNvPr id="68628" name="Rectangle 8">
              <a:extLst>
                <a:ext uri="{FF2B5EF4-FFF2-40B4-BE49-F238E27FC236}">
                  <a16:creationId xmlns:a16="http://schemas.microsoft.com/office/drawing/2014/main" id="{3C87CEBB-30BC-4112-B5FA-87040A6A24C1}"/>
                </a:ext>
              </a:extLst>
            </p:cNvPr>
            <p:cNvSpPr/>
            <p:nvPr/>
          </p:nvSpPr>
          <p:spPr>
            <a:xfrm>
              <a:off x="2496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+mn-ea"/>
                </a:rPr>
                <a:t>B</a:t>
              </a:r>
            </a:p>
          </p:txBody>
        </p:sp>
        <p:sp>
          <p:nvSpPr>
            <p:cNvPr id="68629" name="Rectangle 9">
              <a:extLst>
                <a:ext uri="{FF2B5EF4-FFF2-40B4-BE49-F238E27FC236}">
                  <a16:creationId xmlns:a16="http://schemas.microsoft.com/office/drawing/2014/main" id="{EAD521B3-6914-44B6-905C-FFFC3D5ABF01}"/>
                </a:ext>
              </a:extLst>
            </p:cNvPr>
            <p:cNvSpPr/>
            <p:nvPr/>
          </p:nvSpPr>
          <p:spPr>
            <a:xfrm>
              <a:off x="2784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+mn-ea"/>
                </a:rPr>
                <a:t>C</a:t>
              </a:r>
            </a:p>
          </p:txBody>
        </p:sp>
        <p:sp>
          <p:nvSpPr>
            <p:cNvPr id="68630" name="Rectangle 10">
              <a:extLst>
                <a:ext uri="{FF2B5EF4-FFF2-40B4-BE49-F238E27FC236}">
                  <a16:creationId xmlns:a16="http://schemas.microsoft.com/office/drawing/2014/main" id="{54D10AFB-D643-42BC-ABCF-F83F84FFD332}"/>
                </a:ext>
              </a:extLst>
            </p:cNvPr>
            <p:cNvSpPr/>
            <p:nvPr/>
          </p:nvSpPr>
          <p:spPr>
            <a:xfrm>
              <a:off x="3072" y="7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+mn-ea"/>
                </a:rPr>
                <a:t>D</a:t>
              </a:r>
            </a:p>
          </p:txBody>
        </p:sp>
        <p:sp>
          <p:nvSpPr>
            <p:cNvPr id="68631" name="Rectangle 11">
              <a:extLst>
                <a:ext uri="{FF2B5EF4-FFF2-40B4-BE49-F238E27FC236}">
                  <a16:creationId xmlns:a16="http://schemas.microsoft.com/office/drawing/2014/main" id="{FC19E462-1E83-468C-8E4D-CCECD37D46B9}"/>
                </a:ext>
              </a:extLst>
            </p:cNvPr>
            <p:cNvSpPr/>
            <p:nvPr/>
          </p:nvSpPr>
          <p:spPr>
            <a:xfrm>
              <a:off x="2208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32" name="Rectangle 12">
              <a:extLst>
                <a:ext uri="{FF2B5EF4-FFF2-40B4-BE49-F238E27FC236}">
                  <a16:creationId xmlns:a16="http://schemas.microsoft.com/office/drawing/2014/main" id="{57CE185B-A846-481E-A16A-EE306C2D10E1}"/>
                </a:ext>
              </a:extLst>
            </p:cNvPr>
            <p:cNvSpPr/>
            <p:nvPr/>
          </p:nvSpPr>
          <p:spPr>
            <a:xfrm>
              <a:off x="2496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33" name="Rectangle 13">
              <a:extLst>
                <a:ext uri="{FF2B5EF4-FFF2-40B4-BE49-F238E27FC236}">
                  <a16:creationId xmlns:a16="http://schemas.microsoft.com/office/drawing/2014/main" id="{B7B6B1BB-8682-4D86-B8AA-066168A2CFE2}"/>
                </a:ext>
              </a:extLst>
            </p:cNvPr>
            <p:cNvSpPr/>
            <p:nvPr/>
          </p:nvSpPr>
          <p:spPr>
            <a:xfrm>
              <a:off x="2784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5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12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68634" name="Rectangle 14">
              <a:extLst>
                <a:ext uri="{FF2B5EF4-FFF2-40B4-BE49-F238E27FC236}">
                  <a16:creationId xmlns:a16="http://schemas.microsoft.com/office/drawing/2014/main" id="{D5710DB9-9238-4BDC-9ED8-F621C630076B}"/>
                </a:ext>
              </a:extLst>
            </p:cNvPr>
            <p:cNvSpPr/>
            <p:nvPr/>
          </p:nvSpPr>
          <p:spPr>
            <a:xfrm>
              <a:off x="3072" y="1008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7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7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sym typeface="Symbol" panose="05050102010706020507" pitchFamily="18" charset="2"/>
                </a:rPr>
                <a:t>10</a:t>
              </a:r>
            </a:p>
          </p:txBody>
        </p:sp>
      </p:grpSp>
      <p:grpSp>
        <p:nvGrpSpPr>
          <p:cNvPr id="1433616" name="Group 16">
            <a:extLst>
              <a:ext uri="{FF2B5EF4-FFF2-40B4-BE49-F238E27FC236}">
                <a16:creationId xmlns:a16="http://schemas.microsoft.com/office/drawing/2014/main" id="{25CF54E7-3D06-44D2-A09B-0F06C8FE8943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2120900"/>
            <a:ext cx="1971675" cy="1739900"/>
            <a:chOff x="2256" y="2728"/>
            <a:chExt cx="1152" cy="824"/>
          </a:xfrm>
        </p:grpSpPr>
        <p:sp>
          <p:nvSpPr>
            <p:cNvPr id="68619" name="Rectangle 17">
              <a:extLst>
                <a:ext uri="{FF2B5EF4-FFF2-40B4-BE49-F238E27FC236}">
                  <a16:creationId xmlns:a16="http://schemas.microsoft.com/office/drawing/2014/main" id="{3E12F061-CDBE-404D-96FB-DC32EC309649}"/>
                </a:ext>
              </a:extLst>
            </p:cNvPr>
            <p:cNvSpPr/>
            <p:nvPr/>
          </p:nvSpPr>
          <p:spPr>
            <a:xfrm>
              <a:off x="2256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68620" name="Rectangle 18">
              <a:extLst>
                <a:ext uri="{FF2B5EF4-FFF2-40B4-BE49-F238E27FC236}">
                  <a16:creationId xmlns:a16="http://schemas.microsoft.com/office/drawing/2014/main" id="{846EA1FE-D932-461A-81AA-EA8605026446}"/>
                </a:ext>
              </a:extLst>
            </p:cNvPr>
            <p:cNvSpPr/>
            <p:nvPr/>
          </p:nvSpPr>
          <p:spPr>
            <a:xfrm>
              <a:off x="2544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68621" name="Rectangle 19">
              <a:extLst>
                <a:ext uri="{FF2B5EF4-FFF2-40B4-BE49-F238E27FC236}">
                  <a16:creationId xmlns:a16="http://schemas.microsoft.com/office/drawing/2014/main" id="{7833CA32-75D6-43D2-B15B-BF9CE10C4593}"/>
                </a:ext>
              </a:extLst>
            </p:cNvPr>
            <p:cNvSpPr/>
            <p:nvPr/>
          </p:nvSpPr>
          <p:spPr>
            <a:xfrm>
              <a:off x="2832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68622" name="Rectangle 20">
              <a:extLst>
                <a:ext uri="{FF2B5EF4-FFF2-40B4-BE49-F238E27FC236}">
                  <a16:creationId xmlns:a16="http://schemas.microsoft.com/office/drawing/2014/main" id="{CE50D0F1-8B5F-4C11-BB46-30ACE3C70B4B}"/>
                </a:ext>
              </a:extLst>
            </p:cNvPr>
            <p:cNvSpPr/>
            <p:nvPr/>
          </p:nvSpPr>
          <p:spPr>
            <a:xfrm>
              <a:off x="3120" y="272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68623" name="Rectangle 21">
              <a:extLst>
                <a:ext uri="{FF2B5EF4-FFF2-40B4-BE49-F238E27FC236}">
                  <a16:creationId xmlns:a16="http://schemas.microsoft.com/office/drawing/2014/main" id="{FC511AD2-3903-4E5F-B54E-1A90D5296911}"/>
                </a:ext>
              </a:extLst>
            </p:cNvPr>
            <p:cNvSpPr/>
            <p:nvPr/>
          </p:nvSpPr>
          <p:spPr>
            <a:xfrm>
              <a:off x="2256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24" name="Rectangle 22">
              <a:extLst>
                <a:ext uri="{FF2B5EF4-FFF2-40B4-BE49-F238E27FC236}">
                  <a16:creationId xmlns:a16="http://schemas.microsoft.com/office/drawing/2014/main" id="{40B60F37-B259-4E8E-9E11-6FE7BB17F000}"/>
                </a:ext>
              </a:extLst>
            </p:cNvPr>
            <p:cNvSpPr/>
            <p:nvPr/>
          </p:nvSpPr>
          <p:spPr>
            <a:xfrm>
              <a:off x="2544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68625" name="Rectangle 23">
              <a:extLst>
                <a:ext uri="{FF2B5EF4-FFF2-40B4-BE49-F238E27FC236}">
                  <a16:creationId xmlns:a16="http://schemas.microsoft.com/office/drawing/2014/main" id="{7B8ED272-6BFC-40A4-959E-76CF6CBD417D}"/>
                </a:ext>
              </a:extLst>
            </p:cNvPr>
            <p:cNvSpPr/>
            <p:nvPr/>
          </p:nvSpPr>
          <p:spPr>
            <a:xfrm>
              <a:off x="2832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23</a:t>
              </a:r>
            </a:p>
          </p:txBody>
        </p:sp>
        <p:sp>
          <p:nvSpPr>
            <p:cNvPr id="68626" name="Rectangle 24">
              <a:extLst>
                <a:ext uri="{FF2B5EF4-FFF2-40B4-BE49-F238E27FC236}">
                  <a16:creationId xmlns:a16="http://schemas.microsoft.com/office/drawing/2014/main" id="{4A664FF5-688C-43D5-A88E-DD28156E3649}"/>
                </a:ext>
              </a:extLst>
            </p:cNvPr>
            <p:cNvSpPr/>
            <p:nvPr/>
          </p:nvSpPr>
          <p:spPr>
            <a:xfrm>
              <a:off x="3120" y="2976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7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</p:txBody>
        </p:sp>
      </p:grpSp>
      <p:sp>
        <p:nvSpPr>
          <p:cNvPr id="68614" name="Text Box 22">
            <a:extLst>
              <a:ext uri="{FF2B5EF4-FFF2-40B4-BE49-F238E27FC236}">
                <a16:creationId xmlns:a16="http://schemas.microsoft.com/office/drawing/2014/main" id="{8AFA2B6A-2C50-4999-89FA-EEE052243C35}"/>
              </a:ext>
            </a:extLst>
          </p:cNvPr>
          <p:cNvSpPr txBox="1"/>
          <p:nvPr/>
        </p:nvSpPr>
        <p:spPr>
          <a:xfrm>
            <a:off x="1265238" y="4191000"/>
            <a:ext cx="1187450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R:</a:t>
            </a:r>
          </a:p>
        </p:txBody>
      </p:sp>
      <p:sp>
        <p:nvSpPr>
          <p:cNvPr id="270359" name="Text Box 23">
            <a:extLst>
              <a:ext uri="{FF2B5EF4-FFF2-40B4-BE49-F238E27FC236}">
                <a16:creationId xmlns:a16="http://schemas.microsoft.com/office/drawing/2014/main" id="{404707C6-1466-41EA-A67A-2B1EE06BD436}"/>
              </a:ext>
            </a:extLst>
          </p:cNvPr>
          <p:cNvSpPr txBox="1"/>
          <p:nvPr/>
        </p:nvSpPr>
        <p:spPr>
          <a:xfrm>
            <a:off x="3446463" y="2500313"/>
            <a:ext cx="20208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  <a:sym typeface="Symbol" panose="05050102010706020507" pitchFamily="18" charset="2"/>
              </a:rPr>
              <a:t></a:t>
            </a:r>
            <a:r>
              <a:rPr lang="en-US" altLang="zh-CN" sz="2400" b="1" i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  <a:sym typeface="Symbol" panose="05050102010706020507" pitchFamily="18" charset="2"/>
              </a:rPr>
              <a:t>A=B ^ D &gt; 5</a:t>
            </a:r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  <a:sym typeface="Symbol" panose="05050102010706020507" pitchFamily="18" charset="2"/>
              </a:rPr>
              <a:t> (</a:t>
            </a:r>
            <a:r>
              <a:rPr lang="en-US" altLang="zh-CN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  <a:sym typeface="Symbol" panose="05050102010706020507" pitchFamily="18" charset="2"/>
              </a:rPr>
              <a:t>R</a:t>
            </a:r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  <a:sym typeface="Symbol" panose="05050102010706020507" pitchFamily="18" charset="2"/>
              </a:rPr>
              <a:t>):</a:t>
            </a:r>
            <a:endParaRPr lang="en-US" altLang="zh-CN" sz="2400" b="1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270360" name="Text Box 24">
            <a:extLst>
              <a:ext uri="{FF2B5EF4-FFF2-40B4-BE49-F238E27FC236}">
                <a16:creationId xmlns:a16="http://schemas.microsoft.com/office/drawing/2014/main" id="{86431D53-DB53-4DC2-934F-3EE928DBFE9C}"/>
              </a:ext>
            </a:extLst>
          </p:cNvPr>
          <p:cNvSpPr txBox="1"/>
          <p:nvPr/>
        </p:nvSpPr>
        <p:spPr>
          <a:xfrm>
            <a:off x="3446463" y="3114675"/>
            <a:ext cx="2232025" cy="1196975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结果关系与原关系具有相同的模式</a:t>
            </a:r>
            <a:endParaRPr lang="zh-CN" altLang="zh-CN" sz="2400" noProof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90736D4-31D9-45CB-908B-C50CE27A9267}"/>
              </a:ext>
            </a:extLst>
          </p:cNvPr>
          <p:cNvSpPr txBox="1"/>
          <p:nvPr/>
        </p:nvSpPr>
        <p:spPr>
          <a:xfrm>
            <a:off x="476250" y="4670425"/>
            <a:ext cx="4545013" cy="13239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例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 2 </a:t>
            </a:r>
          </a:p>
          <a:p>
            <a:pPr>
              <a:defRPr/>
            </a:pPr>
            <a:r>
              <a:rPr lang="zh-CN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            </a:t>
            </a:r>
            <a:r>
              <a:rPr lang="zh-CN" altLang="en-US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姓名</a:t>
            </a:r>
            <a:r>
              <a:rPr lang="zh-CN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=“</a:t>
            </a:r>
            <a:r>
              <a:rPr lang="zh-CN" altLang="en-US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常红</a:t>
            </a:r>
            <a:r>
              <a:rPr lang="zh-CN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Student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楷体_GB2312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9E000B34-27A8-4A78-8946-379410DE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4778375"/>
            <a:ext cx="44958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9" grpId="0"/>
      <p:bldP spid="270360" grpId="0" animBg="1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>
            <a:extLst>
              <a:ext uri="{FF2B5EF4-FFF2-40B4-BE49-F238E27FC236}">
                <a16:creationId xmlns:a16="http://schemas.microsoft.com/office/drawing/2014/main" id="{4A844891-A3B7-4A79-9677-4985B99B6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9353039F-1CEB-47A9-885C-FF8342CEAA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719263"/>
            <a:ext cx="8439150" cy="3824287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投影</a:t>
            </a: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(Project)</a:t>
            </a:r>
          </a:p>
          <a:p>
            <a:pPr marL="0" indent="0">
              <a:buFontTx/>
              <a:buNone/>
              <a:defRPr/>
            </a:pPr>
            <a:endParaRPr kumimoji="1"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indent="0">
              <a:buFontTx/>
              <a:buNone/>
              <a:defRPr/>
            </a:pPr>
            <a:endParaRPr kumimoji="1" lang="zh-CN" altLang="en-US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kumimoji="1" lang="en-US" altLang="zh-CN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1" lang="en-US" altLang="zh-CN" sz="2400" i="1" baseline="-250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en-US" altLang="zh-CN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 …, </a:t>
            </a:r>
            <a:r>
              <a:rPr kumimoji="1" lang="en-US" altLang="zh-CN" sz="2400" i="1" dirty="0" err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1" lang="en-US" altLang="zh-CN" sz="2400" i="1" baseline="-25000" dirty="0" err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1" lang="en-US" altLang="zh-CN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是属性名、</a:t>
            </a:r>
            <a:r>
              <a:rPr kumimoji="1" lang="en-US" altLang="zh-CN" sz="2400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zh-CN" altLang="en-US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为关系名</a:t>
            </a:r>
            <a:endParaRPr kumimoji="1" lang="en-US" altLang="zh-CN" sz="2400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返回所选择的</a:t>
            </a:r>
            <a:r>
              <a:rPr kumimoji="1" lang="en-US" altLang="zh-CN" sz="2400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1" lang="zh-CN" altLang="en-US" sz="240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个列</a:t>
            </a:r>
            <a:endParaRPr kumimoji="1" lang="en-US" altLang="zh-CN" sz="2400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删去重复元组</a:t>
            </a:r>
            <a:endParaRPr kumimoji="1" lang="en-US" altLang="zh-CN" sz="2400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B4BB6F68-067A-4A64-9591-BCA84CAF374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2528888"/>
          <a:ext cx="1943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r:id="rId3" imgW="838928" imgH="241510" progId="Equation.DSMT4">
                  <p:embed/>
                </p:oleObj>
              </mc:Choice>
              <mc:Fallback>
                <p:oleObj r:id="rId3" imgW="838928" imgH="24151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28888"/>
                        <a:ext cx="1943100" cy="5603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CB74E095-6C3E-4141-88E7-E0B02F2CB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119063"/>
            <a:ext cx="8153400" cy="1066801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65D2FC1-8C4D-468E-93FD-53038D8A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89025"/>
            <a:ext cx="8229600" cy="1108075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grpSp>
        <p:nvGrpSpPr>
          <p:cNvPr id="69636" name="Group 26">
            <a:extLst>
              <a:ext uri="{FF2B5EF4-FFF2-40B4-BE49-F238E27FC236}">
                <a16:creationId xmlns:a16="http://schemas.microsoft.com/office/drawing/2014/main" id="{175AB3BA-3FC5-4217-9995-C30204D874F3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673225"/>
            <a:ext cx="1371600" cy="2082800"/>
            <a:chOff x="1936" y="608"/>
            <a:chExt cx="864" cy="1312"/>
          </a:xfrm>
        </p:grpSpPr>
        <p:sp>
          <p:nvSpPr>
            <p:cNvPr id="70677" name="Rectangle 27">
              <a:extLst>
                <a:ext uri="{FF2B5EF4-FFF2-40B4-BE49-F238E27FC236}">
                  <a16:creationId xmlns:a16="http://schemas.microsoft.com/office/drawing/2014/main" id="{5C7E1D10-E4B1-4120-982C-124AD2F46882}"/>
                </a:ext>
              </a:extLst>
            </p:cNvPr>
            <p:cNvSpPr/>
            <p:nvPr/>
          </p:nvSpPr>
          <p:spPr>
            <a:xfrm>
              <a:off x="1936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0678" name="Rectangle 28">
              <a:extLst>
                <a:ext uri="{FF2B5EF4-FFF2-40B4-BE49-F238E27FC236}">
                  <a16:creationId xmlns:a16="http://schemas.microsoft.com/office/drawing/2014/main" id="{6940328A-6307-4358-9FA5-E96DACF331A0}"/>
                </a:ext>
              </a:extLst>
            </p:cNvPr>
            <p:cNvSpPr/>
            <p:nvPr/>
          </p:nvSpPr>
          <p:spPr>
            <a:xfrm>
              <a:off x="2224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0679" name="Rectangle 29">
              <a:extLst>
                <a:ext uri="{FF2B5EF4-FFF2-40B4-BE49-F238E27FC236}">
                  <a16:creationId xmlns:a16="http://schemas.microsoft.com/office/drawing/2014/main" id="{73CB2D7B-0328-4DC1-9717-3ACE57821F37}"/>
                </a:ext>
              </a:extLst>
            </p:cNvPr>
            <p:cNvSpPr/>
            <p:nvPr/>
          </p:nvSpPr>
          <p:spPr>
            <a:xfrm>
              <a:off x="2512" y="60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70680" name="Rectangle 30">
              <a:extLst>
                <a:ext uri="{FF2B5EF4-FFF2-40B4-BE49-F238E27FC236}">
                  <a16:creationId xmlns:a16="http://schemas.microsoft.com/office/drawing/2014/main" id="{878EE3F1-F2F4-4A3E-87B4-6E1CD73CBEA0}"/>
                </a:ext>
              </a:extLst>
            </p:cNvPr>
            <p:cNvSpPr/>
            <p:nvPr/>
          </p:nvSpPr>
          <p:spPr>
            <a:xfrm>
              <a:off x="1936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81" name="Rectangle 31">
              <a:extLst>
                <a:ext uri="{FF2B5EF4-FFF2-40B4-BE49-F238E27FC236}">
                  <a16:creationId xmlns:a16="http://schemas.microsoft.com/office/drawing/2014/main" id="{37E55939-79D9-4ED7-8697-F422B96E484B}"/>
                </a:ext>
              </a:extLst>
            </p:cNvPr>
            <p:cNvSpPr/>
            <p:nvPr/>
          </p:nvSpPr>
          <p:spPr>
            <a:xfrm>
              <a:off x="2224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40</a:t>
              </a:r>
            </a:p>
          </p:txBody>
        </p:sp>
        <p:sp>
          <p:nvSpPr>
            <p:cNvPr id="70682" name="Rectangle 32">
              <a:extLst>
                <a:ext uri="{FF2B5EF4-FFF2-40B4-BE49-F238E27FC236}">
                  <a16:creationId xmlns:a16="http://schemas.microsoft.com/office/drawing/2014/main" id="{511538CA-9B6E-4496-B470-000D6BA531E0}"/>
                </a:ext>
              </a:extLst>
            </p:cNvPr>
            <p:cNvSpPr/>
            <p:nvPr/>
          </p:nvSpPr>
          <p:spPr>
            <a:xfrm>
              <a:off x="2512" y="864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3" name="组合 1">
            <a:extLst>
              <a:ext uri="{FF2B5EF4-FFF2-40B4-BE49-F238E27FC236}">
                <a16:creationId xmlns:a16="http://schemas.microsoft.com/office/drawing/2014/main" id="{2BDE5F4D-A2A8-45E4-9E8C-C0046D5B29BA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1666875"/>
            <a:ext cx="914400" cy="2070100"/>
            <a:chOff x="4797425" y="4527550"/>
            <a:chExt cx="914400" cy="2070100"/>
          </a:xfrm>
        </p:grpSpPr>
        <p:sp>
          <p:nvSpPr>
            <p:cNvPr id="70673" name="Rectangle 34">
              <a:extLst>
                <a:ext uri="{FF2B5EF4-FFF2-40B4-BE49-F238E27FC236}">
                  <a16:creationId xmlns:a16="http://schemas.microsoft.com/office/drawing/2014/main" id="{1940F85A-D85F-4E62-A15D-0CB0DD1259D0}"/>
                </a:ext>
              </a:extLst>
            </p:cNvPr>
            <p:cNvSpPr/>
            <p:nvPr/>
          </p:nvSpPr>
          <p:spPr>
            <a:xfrm>
              <a:off x="4797425" y="45275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0674" name="Rectangle 35">
              <a:extLst>
                <a:ext uri="{FF2B5EF4-FFF2-40B4-BE49-F238E27FC236}">
                  <a16:creationId xmlns:a16="http://schemas.microsoft.com/office/drawing/2014/main" id="{BE7DA4B3-00B2-417E-9DEA-C778679EAA83}"/>
                </a:ext>
              </a:extLst>
            </p:cNvPr>
            <p:cNvSpPr/>
            <p:nvPr/>
          </p:nvSpPr>
          <p:spPr>
            <a:xfrm>
              <a:off x="5254625" y="45275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70675" name="Rectangle 36">
              <a:extLst>
                <a:ext uri="{FF2B5EF4-FFF2-40B4-BE49-F238E27FC236}">
                  <a16:creationId xmlns:a16="http://schemas.microsoft.com/office/drawing/2014/main" id="{F53B0348-6CCB-4447-964F-7AB1958A6AD4}"/>
                </a:ext>
              </a:extLst>
            </p:cNvPr>
            <p:cNvSpPr/>
            <p:nvPr/>
          </p:nvSpPr>
          <p:spPr>
            <a:xfrm>
              <a:off x="4797425" y="492125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76" name="Rectangle 37">
              <a:extLst>
                <a:ext uri="{FF2B5EF4-FFF2-40B4-BE49-F238E27FC236}">
                  <a16:creationId xmlns:a16="http://schemas.microsoft.com/office/drawing/2014/main" id="{83DB8939-0574-4E54-AA62-7061D189E669}"/>
                </a:ext>
              </a:extLst>
            </p:cNvPr>
            <p:cNvSpPr/>
            <p:nvPr/>
          </p:nvSpPr>
          <p:spPr>
            <a:xfrm>
              <a:off x="5254625" y="4921250"/>
              <a:ext cx="457200" cy="167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272400" name="Text Box 38">
            <a:extLst>
              <a:ext uri="{FF2B5EF4-FFF2-40B4-BE49-F238E27FC236}">
                <a16:creationId xmlns:a16="http://schemas.microsoft.com/office/drawing/2014/main" id="{54B64987-F1AA-48FD-ADAA-F7CCDDDCF89E}"/>
              </a:ext>
            </a:extLst>
          </p:cNvPr>
          <p:cNvSpPr txBox="1"/>
          <p:nvPr/>
        </p:nvSpPr>
        <p:spPr>
          <a:xfrm>
            <a:off x="5664200" y="2590800"/>
            <a:ext cx="355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zh-CN" sz="2400" noProof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=</a:t>
            </a: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7FCD32DA-4501-478A-812B-69E9457B51E9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1882775"/>
            <a:ext cx="914400" cy="1612900"/>
            <a:chOff x="6321425" y="4768850"/>
            <a:chExt cx="914400" cy="1612900"/>
          </a:xfrm>
        </p:grpSpPr>
        <p:sp>
          <p:nvSpPr>
            <p:cNvPr id="70669" name="Rectangle 39">
              <a:extLst>
                <a:ext uri="{FF2B5EF4-FFF2-40B4-BE49-F238E27FC236}">
                  <a16:creationId xmlns:a16="http://schemas.microsoft.com/office/drawing/2014/main" id="{31425F14-04A1-4EE0-9B46-3C0301D2F678}"/>
                </a:ext>
              </a:extLst>
            </p:cNvPr>
            <p:cNvSpPr/>
            <p:nvPr/>
          </p:nvSpPr>
          <p:spPr>
            <a:xfrm>
              <a:off x="6321425" y="47688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0670" name="Rectangle 40">
              <a:extLst>
                <a:ext uri="{FF2B5EF4-FFF2-40B4-BE49-F238E27FC236}">
                  <a16:creationId xmlns:a16="http://schemas.microsoft.com/office/drawing/2014/main" id="{252BC02C-17F5-4573-A36E-F0DBA52556A9}"/>
                </a:ext>
              </a:extLst>
            </p:cNvPr>
            <p:cNvSpPr/>
            <p:nvPr/>
          </p:nvSpPr>
          <p:spPr>
            <a:xfrm>
              <a:off x="6778625" y="476885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70671" name="Rectangle 41">
              <a:extLst>
                <a:ext uri="{FF2B5EF4-FFF2-40B4-BE49-F238E27FC236}">
                  <a16:creationId xmlns:a16="http://schemas.microsoft.com/office/drawing/2014/main" id="{56110DEB-1AE0-4BDB-AE72-B103FB42A1D2}"/>
                </a:ext>
              </a:extLst>
            </p:cNvPr>
            <p:cNvSpPr/>
            <p:nvPr/>
          </p:nvSpPr>
          <p:spPr>
            <a:xfrm>
              <a:off x="6321425" y="516255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0672" name="Rectangle 42">
              <a:extLst>
                <a:ext uri="{FF2B5EF4-FFF2-40B4-BE49-F238E27FC236}">
                  <a16:creationId xmlns:a16="http://schemas.microsoft.com/office/drawing/2014/main" id="{5CD20E3E-CC60-4126-A792-00E6DA11FA4B}"/>
                </a:ext>
              </a:extLst>
            </p:cNvPr>
            <p:cNvSpPr/>
            <p:nvPr/>
          </p:nvSpPr>
          <p:spPr>
            <a:xfrm>
              <a:off x="6778625" y="516255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70664" name="Text Box 21">
            <a:extLst>
              <a:ext uri="{FF2B5EF4-FFF2-40B4-BE49-F238E27FC236}">
                <a16:creationId xmlns:a16="http://schemas.microsoft.com/office/drawing/2014/main" id="{F8139749-2898-4C79-A358-C4B42917CCD3}"/>
              </a:ext>
            </a:extLst>
          </p:cNvPr>
          <p:cNvSpPr txBox="1"/>
          <p:nvPr/>
        </p:nvSpPr>
        <p:spPr>
          <a:xfrm>
            <a:off x="746125" y="3781425"/>
            <a:ext cx="1189038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zh-CN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R: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397776" name="Text Box 16">
            <a:extLst>
              <a:ext uri="{FF2B5EF4-FFF2-40B4-BE49-F238E27FC236}">
                <a16:creationId xmlns:a16="http://schemas.microsoft.com/office/drawing/2014/main" id="{597A9486-B170-4E43-9E5C-48DFC952E348}"/>
              </a:ext>
            </a:extLst>
          </p:cNvPr>
          <p:cNvSpPr txBox="1"/>
          <p:nvPr/>
        </p:nvSpPr>
        <p:spPr>
          <a:xfrm>
            <a:off x="2141538" y="2349500"/>
            <a:ext cx="1922462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indent="-230505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noProof="1">
                <a:solidFill>
                  <a:srgbClr val="0000FF"/>
                </a:solidFill>
                <a:sym typeface="Symbol" panose="05050102010706020507" pitchFamily="18" charset="2"/>
              </a:rPr>
              <a:t></a:t>
            </a:r>
            <a:r>
              <a:rPr lang="en-US" altLang="zh-CN" sz="2400" i="1" baseline="-25000" noProof="1">
                <a:solidFill>
                  <a:srgbClr val="0000FF"/>
                </a:solidFill>
                <a:sym typeface="+mn-ea"/>
              </a:rPr>
              <a:t>A,C</a:t>
            </a:r>
            <a:r>
              <a:rPr lang="en-US" altLang="zh-CN" sz="2400" baseline="-25000" noProof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400" noProof="1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zh-CN" sz="2400" i="1" noProof="1">
                <a:solidFill>
                  <a:srgbClr val="0000FF"/>
                </a:solidFill>
                <a:sym typeface="+mn-ea"/>
              </a:rPr>
              <a:t>R</a:t>
            </a:r>
            <a:r>
              <a:rPr lang="en-US" altLang="zh-CN" sz="2400" noProof="1">
                <a:solidFill>
                  <a:srgbClr val="0000FF"/>
                </a:solidFill>
                <a:sym typeface="+mn-ea"/>
              </a:rPr>
              <a:t>):</a:t>
            </a:r>
          </a:p>
        </p:txBody>
      </p:sp>
      <p:sp>
        <p:nvSpPr>
          <p:cNvPr id="272408" name="Text Box 24">
            <a:extLst>
              <a:ext uri="{FF2B5EF4-FFF2-40B4-BE49-F238E27FC236}">
                <a16:creationId xmlns:a16="http://schemas.microsoft.com/office/drawing/2014/main" id="{7A84A2D4-07D0-4A61-8F97-40388D0EAE21}"/>
              </a:ext>
            </a:extLst>
          </p:cNvPr>
          <p:cNvSpPr txBox="1"/>
          <p:nvPr/>
        </p:nvSpPr>
        <p:spPr>
          <a:xfrm>
            <a:off x="4737100" y="2030413"/>
            <a:ext cx="2041525" cy="461962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删除重复元组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4357E57-54B7-4B7E-A5A7-DB79F0050E90}"/>
              </a:ext>
            </a:extLst>
          </p:cNvPr>
          <p:cNvSpPr txBox="1"/>
          <p:nvPr/>
        </p:nvSpPr>
        <p:spPr>
          <a:xfrm>
            <a:off x="431800" y="4373563"/>
            <a:ext cx="8229600" cy="1108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4572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例</a:t>
            </a:r>
            <a:r>
              <a:rPr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2</a:t>
            </a:r>
          </a:p>
          <a:p>
            <a:pPr marL="0" lvl="1">
              <a:defRPr/>
            </a:pPr>
            <a:r>
              <a:rPr lang="zh-CN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                </a:t>
            </a:r>
            <a:r>
              <a:rPr lang="zh-CN" altLang="en-US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楷体_GB2312"/>
              </a:rPr>
              <a:t>专业</a:t>
            </a:r>
            <a:r>
              <a:rPr lang="zh-CN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楷体_GB2312"/>
              </a:rPr>
              <a:t> (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楷体_GB2312"/>
              </a:rPr>
              <a:t>Student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楷体_GB2312"/>
              </a:rPr>
              <a:t>)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楷体_GB2312"/>
            </a:endParaRPr>
          </a:p>
          <a:p>
            <a:pPr>
              <a:defRPr/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楷体_GB2312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2A7EA612-E64C-45B4-BB9F-AFACAA84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910138"/>
            <a:ext cx="44958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 animBg="1"/>
      <p:bldP spid="1397776" grpId="0"/>
      <p:bldP spid="272408" grpId="0" animBg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88E44206-C189-457E-839C-87FD1FDB2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0AFAB2CD-E732-477D-BB0D-330AA82A9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12175" cy="4924425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sz="280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  <a:r>
              <a:rPr lang="en-US" altLang="zh-CN" sz="280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(Union)</a:t>
            </a:r>
          </a:p>
          <a:p>
            <a:pPr lvl="1"/>
            <a:r>
              <a:rPr lang="en-US" altLang="zh-CN" i="1">
                <a:solidFill>
                  <a:srgbClr val="0000FF"/>
                </a:solidFill>
                <a:effectLst/>
              </a:rPr>
              <a:t>R</a:t>
            </a:r>
            <a:r>
              <a:rPr lang="en-US" altLang="zh-CN">
                <a:solidFill>
                  <a:srgbClr val="0000FF"/>
                </a:solidFill>
                <a:effectLst/>
              </a:rPr>
              <a:t> </a:t>
            </a:r>
            <a:r>
              <a:rPr lang="en-US" altLang="zh-CN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 </a:t>
            </a:r>
            <a:r>
              <a:rPr lang="en-US" altLang="zh-CN" i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= { </a:t>
            </a:r>
            <a:r>
              <a:rPr lang="en-US" altLang="zh-CN" i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| </a:t>
            </a:r>
            <a:r>
              <a:rPr lang="en-US" altLang="zh-CN" i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or</a:t>
            </a:r>
            <a:r>
              <a:rPr lang="en-US" altLang="zh-CN" i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t</a:t>
            </a:r>
            <a:r>
              <a:rPr lang="en-US" altLang="zh-CN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 </a:t>
            </a:r>
            <a:r>
              <a:rPr lang="en-US" altLang="zh-CN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}</a:t>
            </a:r>
          </a:p>
          <a:p>
            <a:pPr lvl="1">
              <a:buFontTx/>
              <a:buNone/>
            </a:pPr>
            <a:endParaRPr lang="en-US" altLang="zh-CN">
              <a:solidFill>
                <a:srgbClr val="0000FF"/>
              </a:solidFill>
              <a:effectLst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zh-CN" altLang="en-US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注意：我们必须保证做并运算的关系是相容的</a:t>
            </a:r>
            <a:endParaRPr lang="en-US" altLang="zh-CN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的属性个数需相同</a:t>
            </a:r>
            <a:r>
              <a:rPr lang="en-US" altLang="zh-CN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同元的</a:t>
            </a:r>
            <a:r>
              <a:rPr lang="en-US" altLang="zh-CN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对于所有的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个属性的域和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个属性域相同</a:t>
            </a:r>
            <a:endParaRPr lang="en-US" altLang="zh-CN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4BAE2B7-CFDC-4223-A5F1-8B9D1D7B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36613"/>
          </a:xfrm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什么是关系数据库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84182" name="Rectangle 86">
            <a:extLst>
              <a:ext uri="{FF2B5EF4-FFF2-40B4-BE49-F238E27FC236}">
                <a16:creationId xmlns:a16="http://schemas.microsoft.com/office/drawing/2014/main" id="{2EA3416B-41D4-47FF-BA02-215AA836F7A3}"/>
              </a:ext>
            </a:extLst>
          </p:cNvPr>
          <p:cNvSpPr/>
          <p:nvPr/>
        </p:nvSpPr>
        <p:spPr>
          <a:xfrm>
            <a:off x="4557713" y="873125"/>
            <a:ext cx="4502150" cy="59563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zh-CN" sz="3000" noProof="1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1284165" name="Rectangle 69">
            <a:extLst>
              <a:ext uri="{FF2B5EF4-FFF2-40B4-BE49-F238E27FC236}">
                <a16:creationId xmlns:a16="http://schemas.microsoft.com/office/drawing/2014/main" id="{2CE524B4-BD60-40AA-8ABF-AF72F8DA1B04}"/>
              </a:ext>
            </a:extLst>
          </p:cNvPr>
          <p:cNvSpPr/>
          <p:nvPr/>
        </p:nvSpPr>
        <p:spPr>
          <a:xfrm>
            <a:off x="414338" y="2614613"/>
            <a:ext cx="3743325" cy="4214812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zh-CN" sz="3000" noProof="1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222261" name="Group 53">
            <a:extLst>
              <a:ext uri="{FF2B5EF4-FFF2-40B4-BE49-F238E27FC236}">
                <a16:creationId xmlns:a16="http://schemas.microsoft.com/office/drawing/2014/main" id="{C366610E-DEC7-4E57-BA37-A59E9D9B654D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365625"/>
          <a:ext cx="2736850" cy="1554180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4164" name="AutoShape 68">
            <a:extLst>
              <a:ext uri="{FF2B5EF4-FFF2-40B4-BE49-F238E27FC236}">
                <a16:creationId xmlns:a16="http://schemas.microsoft.com/office/drawing/2014/main" id="{9AD2CABD-6D2C-4E2F-9055-AEBA7F5E3423}"/>
              </a:ext>
            </a:extLst>
          </p:cNvPr>
          <p:cNvSpPr/>
          <p:nvPr/>
        </p:nvSpPr>
        <p:spPr>
          <a:xfrm>
            <a:off x="612775" y="2786063"/>
            <a:ext cx="3240088" cy="1368425"/>
          </a:xfrm>
          <a:prstGeom prst="cloudCallout">
            <a:avLst>
              <a:gd name="adj1" fmla="val -32852"/>
              <a:gd name="adj2" fmla="val 10556"/>
            </a:avLst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3000" noProof="1">
                <a:solidFill>
                  <a:schemeClr val="bg2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sz="30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关系</a:t>
            </a:r>
            <a:endParaRPr lang="en-US" altLang="zh-CN" sz="30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0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运算符</a:t>
            </a:r>
            <a:endParaRPr lang="en-US" altLang="zh-CN" sz="30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67" name="Text Box 71">
            <a:extLst>
              <a:ext uri="{FF2B5EF4-FFF2-40B4-BE49-F238E27FC236}">
                <a16:creationId xmlns:a16="http://schemas.microsoft.com/office/drawing/2014/main" id="{89479FCF-044B-4827-A160-7E34730C8013}"/>
              </a:ext>
            </a:extLst>
          </p:cNvPr>
          <p:cNvSpPr txBox="1"/>
          <p:nvPr/>
        </p:nvSpPr>
        <p:spPr>
          <a:xfrm>
            <a:off x="522288" y="6072188"/>
            <a:ext cx="3549650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600" noProof="1">
                <a:solidFill>
                  <a:srgbClr val="FF0000"/>
                </a:solidFill>
                <a:ea typeface="华文新魏" panose="02010800040101010101" pitchFamily="2" charset="-122"/>
                <a:sym typeface="+mn-ea"/>
              </a:rPr>
              <a:t>关系模型</a:t>
            </a:r>
            <a:endParaRPr lang="en-US" altLang="zh-CN" sz="3600" noProof="1">
              <a:solidFill>
                <a:srgbClr val="FF0000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69" name="Text Box 73">
            <a:extLst>
              <a:ext uri="{FF2B5EF4-FFF2-40B4-BE49-F238E27FC236}">
                <a16:creationId xmlns:a16="http://schemas.microsoft.com/office/drawing/2014/main" id="{3D3D8E7D-3C28-49AA-8798-013B4C45AA9E}"/>
              </a:ext>
            </a:extLst>
          </p:cNvPr>
          <p:cNvSpPr txBox="1"/>
          <p:nvPr/>
        </p:nvSpPr>
        <p:spPr>
          <a:xfrm>
            <a:off x="1576388" y="5072063"/>
            <a:ext cx="1416050" cy="479425"/>
          </a:xfrm>
          <a:prstGeom prst="rect">
            <a:avLst/>
          </a:prstGeom>
          <a:solidFill>
            <a:srgbClr val="66FFFF"/>
          </a:solidFill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数据结构</a:t>
            </a:r>
            <a:endParaRPr lang="en-US" altLang="zh-CN" sz="2400" noProof="1">
              <a:solidFill>
                <a:srgbClr val="0000FF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70" name="AutoShape 74">
            <a:extLst>
              <a:ext uri="{FF2B5EF4-FFF2-40B4-BE49-F238E27FC236}">
                <a16:creationId xmlns:a16="http://schemas.microsoft.com/office/drawing/2014/main" id="{571735D6-33F8-4712-825A-015CC0C79757}"/>
              </a:ext>
            </a:extLst>
          </p:cNvPr>
          <p:cNvSpPr/>
          <p:nvPr/>
        </p:nvSpPr>
        <p:spPr>
          <a:xfrm>
            <a:off x="73025" y="928688"/>
            <a:ext cx="4427538" cy="1500187"/>
          </a:xfrm>
          <a:prstGeom prst="ribbon">
            <a:avLst>
              <a:gd name="adj1" fmla="val 12500"/>
              <a:gd name="adj2" fmla="val 50000"/>
            </a:avLst>
          </a:prstGeom>
          <a:solidFill>
            <a:srgbClr val="66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600" noProof="1">
                <a:solidFill>
                  <a:schemeClr val="bg2"/>
                </a:solidFill>
                <a:ea typeface="华文新魏" panose="02010800040101010101" pitchFamily="2" charset="-122"/>
                <a:sym typeface="+mn-ea"/>
              </a:rPr>
              <a:t>查询语言</a:t>
            </a:r>
            <a:endParaRPr lang="en-US" altLang="zh-CN" sz="3600" noProof="1">
              <a:solidFill>
                <a:schemeClr val="bg2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71" name="AutoShape 75">
            <a:extLst>
              <a:ext uri="{FF2B5EF4-FFF2-40B4-BE49-F238E27FC236}">
                <a16:creationId xmlns:a16="http://schemas.microsoft.com/office/drawing/2014/main" id="{5E60ADDA-2CFA-4F4B-AF06-F0471AE8DB1F}"/>
              </a:ext>
            </a:extLst>
          </p:cNvPr>
          <p:cNvSpPr/>
          <p:nvPr/>
        </p:nvSpPr>
        <p:spPr>
          <a:xfrm>
            <a:off x="4762500" y="4259263"/>
            <a:ext cx="3024188" cy="1071562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0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存储方法</a:t>
            </a:r>
            <a:endParaRPr lang="en-US" altLang="zh-CN" sz="3000" noProof="1">
              <a:solidFill>
                <a:srgbClr val="0000FF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73" name="Rectangle 77" descr="信纸">
            <a:extLst>
              <a:ext uri="{FF2B5EF4-FFF2-40B4-BE49-F238E27FC236}">
                <a16:creationId xmlns:a16="http://schemas.microsoft.com/office/drawing/2014/main" id="{D774E0AF-7090-4D69-9EA5-D79E335B4FA9}"/>
              </a:ext>
            </a:extLst>
          </p:cNvPr>
          <p:cNvSpPr/>
          <p:nvPr/>
        </p:nvSpPr>
        <p:spPr>
          <a:xfrm>
            <a:off x="4894263" y="3187700"/>
            <a:ext cx="2881312" cy="1008063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关系运算</a:t>
            </a:r>
            <a:endParaRPr lang="en-US" altLang="zh-CN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算法</a:t>
            </a:r>
            <a:endParaRPr lang="en-US" altLang="zh-CN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75" name="Text Box 79" descr="信纸">
            <a:extLst>
              <a:ext uri="{FF2B5EF4-FFF2-40B4-BE49-F238E27FC236}">
                <a16:creationId xmlns:a16="http://schemas.microsoft.com/office/drawing/2014/main" id="{71D724D9-4F9E-4BA2-BF74-15EBA7D51C89}"/>
              </a:ext>
            </a:extLst>
          </p:cNvPr>
          <p:cNvSpPr txBox="1"/>
          <p:nvPr/>
        </p:nvSpPr>
        <p:spPr>
          <a:xfrm>
            <a:off x="4879975" y="1187450"/>
            <a:ext cx="2879725" cy="1766888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noProof="1">
                <a:solidFill>
                  <a:schemeClr val="bg2"/>
                </a:solidFill>
                <a:ea typeface="华文新魏" panose="02010800040101010101" pitchFamily="2" charset="-122"/>
                <a:sym typeface="+mn-ea"/>
              </a:rPr>
              <a:t>查询</a:t>
            </a:r>
            <a:endParaRPr lang="en-US" altLang="zh-CN" noProof="1">
              <a:solidFill>
                <a:schemeClr val="bg2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noProof="1">
                <a:solidFill>
                  <a:schemeClr val="bg2"/>
                </a:solidFill>
                <a:ea typeface="华文新魏" panose="02010800040101010101" pitchFamily="2" charset="-122"/>
                <a:sym typeface="+mn-ea"/>
              </a:rPr>
              <a:t>优化</a:t>
            </a:r>
            <a:endParaRPr lang="en-US" altLang="zh-CN" noProof="1">
              <a:solidFill>
                <a:schemeClr val="bg2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noProof="1">
                <a:solidFill>
                  <a:schemeClr val="bg2"/>
                </a:solidFill>
                <a:ea typeface="华文新魏" panose="02010800040101010101" pitchFamily="2" charset="-122"/>
                <a:sym typeface="+mn-ea"/>
              </a:rPr>
              <a:t>查询</a:t>
            </a:r>
            <a:endParaRPr lang="en-US" altLang="zh-CN" noProof="1">
              <a:solidFill>
                <a:schemeClr val="bg2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noProof="1">
                <a:solidFill>
                  <a:schemeClr val="bg2"/>
                </a:solidFill>
                <a:ea typeface="华文新魏" panose="02010800040101010101" pitchFamily="2" charset="-122"/>
                <a:sym typeface="+mn-ea"/>
              </a:rPr>
              <a:t>处理</a:t>
            </a:r>
            <a:endParaRPr lang="en-US" altLang="zh-CN" noProof="1">
              <a:solidFill>
                <a:schemeClr val="bg2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79" name="Rectangle 83">
            <a:extLst>
              <a:ext uri="{FF2B5EF4-FFF2-40B4-BE49-F238E27FC236}">
                <a16:creationId xmlns:a16="http://schemas.microsoft.com/office/drawing/2014/main" id="{71E436BE-DA64-47AD-810D-C6D3B1353F1E}"/>
              </a:ext>
            </a:extLst>
          </p:cNvPr>
          <p:cNvSpPr/>
          <p:nvPr/>
        </p:nvSpPr>
        <p:spPr>
          <a:xfrm>
            <a:off x="5240338" y="2087563"/>
            <a:ext cx="2160587" cy="7921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en-US" sz="3000" noProof="1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1284180" name="Rectangle 84">
            <a:extLst>
              <a:ext uri="{FF2B5EF4-FFF2-40B4-BE49-F238E27FC236}">
                <a16:creationId xmlns:a16="http://schemas.microsoft.com/office/drawing/2014/main" id="{62B0A7BA-7ACF-4670-94BC-AB72F5EED011}"/>
              </a:ext>
            </a:extLst>
          </p:cNvPr>
          <p:cNvSpPr/>
          <p:nvPr/>
        </p:nvSpPr>
        <p:spPr>
          <a:xfrm>
            <a:off x="5095875" y="1216025"/>
            <a:ext cx="2447925" cy="8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en-US" sz="3000" noProof="1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1284181" name="Text Box 85" descr="信纸">
            <a:extLst>
              <a:ext uri="{FF2B5EF4-FFF2-40B4-BE49-F238E27FC236}">
                <a16:creationId xmlns:a16="http://schemas.microsoft.com/office/drawing/2014/main" id="{EB769AF5-CE62-4D6E-B9B3-456AB1FF4D15}"/>
              </a:ext>
            </a:extLst>
          </p:cNvPr>
          <p:cNvSpPr txBox="1"/>
          <p:nvPr/>
        </p:nvSpPr>
        <p:spPr>
          <a:xfrm>
            <a:off x="8066088" y="1058863"/>
            <a:ext cx="727075" cy="4349750"/>
          </a:xfrm>
          <a:prstGeom prst="rect">
            <a:avLst/>
          </a:prstGeom>
          <a:blipFill rotWithShape="1">
            <a:blip r:embed="rId2"/>
          </a:blip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vert="eaVert"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noProof="1">
                <a:solidFill>
                  <a:srgbClr val="000066"/>
                </a:solidFill>
                <a:ea typeface="华文新魏" panose="02010800040101010101" pitchFamily="2" charset="-122"/>
                <a:sym typeface="+mn-ea"/>
              </a:rPr>
              <a:t>             </a:t>
            </a:r>
            <a:r>
              <a:rPr lang="zh-CN" altLang="en-US" noProof="1">
                <a:solidFill>
                  <a:srgbClr val="000066"/>
                </a:solidFill>
                <a:ea typeface="华文新魏" panose="02010800040101010101" pitchFamily="2" charset="-122"/>
                <a:sym typeface="+mn-ea"/>
              </a:rPr>
              <a:t>事物处理</a:t>
            </a:r>
            <a:endParaRPr lang="en-US" altLang="zh-CN" noProof="1">
              <a:solidFill>
                <a:srgbClr val="000066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84" name="Text Box 88">
            <a:extLst>
              <a:ext uri="{FF2B5EF4-FFF2-40B4-BE49-F238E27FC236}">
                <a16:creationId xmlns:a16="http://schemas.microsoft.com/office/drawing/2014/main" id="{7478B849-D7BE-4FEE-935B-7985FBC430DE}"/>
              </a:ext>
            </a:extLst>
          </p:cNvPr>
          <p:cNvSpPr txBox="1"/>
          <p:nvPr/>
        </p:nvSpPr>
        <p:spPr>
          <a:xfrm>
            <a:off x="5499100" y="6286500"/>
            <a:ext cx="2493963" cy="673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600" noProof="1">
                <a:solidFill>
                  <a:srgbClr val="FF0000"/>
                </a:solidFill>
                <a:ea typeface="华文新魏" panose="02010800040101010101" pitchFamily="2" charset="-122"/>
                <a:sym typeface="+mn-ea"/>
              </a:rPr>
              <a:t>关系数据库</a:t>
            </a:r>
            <a:endParaRPr lang="en-US" altLang="zh-CN" sz="3600" noProof="1">
              <a:solidFill>
                <a:srgbClr val="FF0000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284185" name="AutoShape 89">
            <a:extLst>
              <a:ext uri="{FF2B5EF4-FFF2-40B4-BE49-F238E27FC236}">
                <a16:creationId xmlns:a16="http://schemas.microsoft.com/office/drawing/2014/main" id="{AB93409A-8F4E-47FB-8406-9D6F7C0A9E3F}"/>
              </a:ext>
            </a:extLst>
          </p:cNvPr>
          <p:cNvSpPr/>
          <p:nvPr/>
        </p:nvSpPr>
        <p:spPr>
          <a:xfrm>
            <a:off x="3635375" y="471487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en-US" sz="3000" noProof="1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1284186" name="AutoShape 90">
            <a:extLst>
              <a:ext uri="{FF2B5EF4-FFF2-40B4-BE49-F238E27FC236}">
                <a16:creationId xmlns:a16="http://schemas.microsoft.com/office/drawing/2014/main" id="{87C28A16-A933-4CC5-A3DB-A34E090E3FB8}"/>
              </a:ext>
            </a:extLst>
          </p:cNvPr>
          <p:cNvSpPr/>
          <p:nvPr/>
        </p:nvSpPr>
        <p:spPr>
          <a:xfrm>
            <a:off x="3643313" y="3357563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en-US" sz="3000" noProof="1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1284187" name="AutoShape 91">
            <a:extLst>
              <a:ext uri="{FF2B5EF4-FFF2-40B4-BE49-F238E27FC236}">
                <a16:creationId xmlns:a16="http://schemas.microsoft.com/office/drawing/2014/main" id="{270A95BC-D327-43D4-B97A-D771E6401FE5}"/>
              </a:ext>
            </a:extLst>
          </p:cNvPr>
          <p:cNvSpPr/>
          <p:nvPr/>
        </p:nvSpPr>
        <p:spPr>
          <a:xfrm>
            <a:off x="3694113" y="1571625"/>
            <a:ext cx="1152525" cy="288925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lang="zh-CN" altLang="en-US" sz="3000" noProof="1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4D5BEA-D2F9-4FB8-BD42-14AAE059A298}"/>
              </a:ext>
            </a:extLst>
          </p:cNvPr>
          <p:cNvGrpSpPr>
            <a:grpSpLocks/>
          </p:cNvGrpSpPr>
          <p:nvPr/>
        </p:nvGrpSpPr>
        <p:grpSpPr bwMode="auto">
          <a:xfrm>
            <a:off x="4797425" y="5241925"/>
            <a:ext cx="4041775" cy="1128713"/>
            <a:chOff x="3454459" y="3599486"/>
            <a:chExt cx="3086349" cy="1127760"/>
          </a:xfrm>
        </p:grpSpPr>
        <p:sp>
          <p:nvSpPr>
            <p:cNvPr id="24" name="Text Box 79">
              <a:extLst>
                <a:ext uri="{FF2B5EF4-FFF2-40B4-BE49-F238E27FC236}">
                  <a16:creationId xmlns:a16="http://schemas.microsoft.com/office/drawing/2014/main" id="{FABB3047-8DF0-4EBF-A3B5-9088F17A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28" y="3786190"/>
              <a:ext cx="1500198" cy="40588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  <a:flatTx/>
            </a:bodyPr>
            <a:lstStyle/>
            <a:p>
              <a:pPr algn="ctr" eaLnBrk="1" hangingPunct="1">
                <a:lnSpc>
                  <a:spcPts val="2400"/>
                </a:lnSpc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solidFill>
                    <a:srgbClr val="800000"/>
                  </a:solidFill>
                  <a:ea typeface="华文新魏" panose="02010800040101010101" pitchFamily="2" charset="-122"/>
                  <a:cs typeface="Times New Roman" panose="02020603050405020304" pitchFamily="18" charset="0"/>
                </a:rPr>
                <a:t>并发控制</a:t>
              </a:r>
              <a:endParaRPr kumimoji="1" lang="en-US" altLang="zh-CN" sz="2800" b="1" dirty="0">
                <a:solidFill>
                  <a:srgbClr val="800000"/>
                </a:solidFill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79">
              <a:extLst>
                <a:ext uri="{FF2B5EF4-FFF2-40B4-BE49-F238E27FC236}">
                  <a16:creationId xmlns:a16="http://schemas.microsoft.com/office/drawing/2014/main" id="{35F161C3-A8A5-457B-8C96-52759F915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0" y="3786190"/>
              <a:ext cx="1500198" cy="40588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  <a:flatTx/>
            </a:bodyPr>
            <a:lstStyle/>
            <a:p>
              <a:pPr algn="ctr" eaLnBrk="1" hangingPunct="1">
                <a:lnSpc>
                  <a:spcPts val="2400"/>
                </a:lnSpc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solidFill>
                    <a:srgbClr val="800000"/>
                  </a:solidFill>
                  <a:ea typeface="华文新魏" panose="02010800040101010101" pitchFamily="2" charset="-122"/>
                  <a:cs typeface="Times New Roman" panose="02020603050405020304" pitchFamily="18" charset="0"/>
                </a:rPr>
                <a:t>安全检查</a:t>
              </a:r>
              <a:endParaRPr kumimoji="1" lang="en-US" altLang="zh-CN" sz="2800" b="1" dirty="0">
                <a:solidFill>
                  <a:srgbClr val="800000"/>
                </a:solidFill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77">
              <a:extLst>
                <a:ext uri="{FF2B5EF4-FFF2-40B4-BE49-F238E27FC236}">
                  <a16:creationId xmlns:a16="http://schemas.microsoft.com/office/drawing/2014/main" id="{E6A77E35-6205-419A-ABBF-CE0F5E25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0" y="4214818"/>
              <a:ext cx="3000396" cy="42862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>
              <a:flatTx/>
            </a:bodyPr>
            <a:lstStyle/>
            <a:p>
              <a:pPr marL="342900" indent="-342900" algn="ctr" eaLnBrk="1" hangingPunct="1">
                <a:lnSpc>
                  <a:spcPct val="90000"/>
                </a:lnSpc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solidFill>
                    <a:srgbClr val="800000"/>
                  </a:solidFill>
                  <a:ea typeface="华文新魏" panose="02010800040101010101" pitchFamily="2" charset="-122"/>
                  <a:cs typeface="Times New Roman" panose="02020603050405020304" pitchFamily="18" charset="0"/>
                </a:rPr>
                <a:t>数据字典子系统</a:t>
              </a:r>
              <a:endParaRPr kumimoji="1" lang="en-US" altLang="zh-CN" sz="2800" b="1" dirty="0">
                <a:solidFill>
                  <a:srgbClr val="800000"/>
                </a:solidFill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8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8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8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8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8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8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82" grpId="0" animBg="1"/>
      <p:bldP spid="1284165" grpId="0" animBg="1"/>
      <p:bldP spid="1284164" grpId="0" animBg="1"/>
      <p:bldP spid="1284167" grpId="0"/>
      <p:bldP spid="1284169" grpId="0" animBg="1"/>
      <p:bldP spid="1284170" grpId="0" animBg="1"/>
      <p:bldP spid="1284171" grpId="0" animBg="1"/>
      <p:bldP spid="1284173" grpId="0" animBg="1"/>
      <p:bldP spid="1284175" grpId="0" animBg="1"/>
      <p:bldP spid="1284179" grpId="0" animBg="1"/>
      <p:bldP spid="1284180" grpId="0" animBg="1"/>
      <p:bldP spid="1284181" grpId="0" animBg="1"/>
      <p:bldP spid="1284184" grpId="0"/>
      <p:bldP spid="1284185" grpId="0" animBg="1"/>
      <p:bldP spid="1284186" grpId="0" animBg="1"/>
      <p:bldP spid="12841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9B9B23C8-F1CD-49DA-9D03-C6793C7D1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B44191E-21E6-46B1-9D5E-4A86ACE5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771650"/>
            <a:ext cx="8229600" cy="1108075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lang="en-US" altLang="zh-CN" noProof="1"/>
          </a:p>
        </p:txBody>
      </p:sp>
      <p:grpSp>
        <p:nvGrpSpPr>
          <p:cNvPr id="71684" name="Group 24">
            <a:extLst>
              <a:ext uri="{FF2B5EF4-FFF2-40B4-BE49-F238E27FC236}">
                <a16:creationId xmlns:a16="http://schemas.microsoft.com/office/drawing/2014/main" id="{E3D66627-EC4D-4828-A112-22968BC43595}"/>
              </a:ext>
            </a:extLst>
          </p:cNvPr>
          <p:cNvGrpSpPr>
            <a:grpSpLocks/>
          </p:cNvGrpSpPr>
          <p:nvPr/>
        </p:nvGrpSpPr>
        <p:grpSpPr bwMode="auto">
          <a:xfrm>
            <a:off x="1169988" y="2843213"/>
            <a:ext cx="2476500" cy="2046287"/>
            <a:chOff x="1944" y="667"/>
            <a:chExt cx="1560" cy="1289"/>
          </a:xfrm>
        </p:grpSpPr>
        <p:sp>
          <p:nvSpPr>
            <p:cNvPr id="72717" name="Rectangle 25">
              <a:extLst>
                <a:ext uri="{FF2B5EF4-FFF2-40B4-BE49-F238E27FC236}">
                  <a16:creationId xmlns:a16="http://schemas.microsoft.com/office/drawing/2014/main" id="{15A05036-5318-4015-986A-82DD94E2D290}"/>
                </a:ext>
              </a:extLst>
            </p:cNvPr>
            <p:cNvSpPr/>
            <p:nvPr/>
          </p:nvSpPr>
          <p:spPr>
            <a:xfrm>
              <a:off x="1944" y="667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2718" name="Rectangle 26">
              <a:extLst>
                <a:ext uri="{FF2B5EF4-FFF2-40B4-BE49-F238E27FC236}">
                  <a16:creationId xmlns:a16="http://schemas.microsoft.com/office/drawing/2014/main" id="{D7B13DBF-4A93-46E5-A307-365C7FFBD321}"/>
                </a:ext>
              </a:extLst>
            </p:cNvPr>
            <p:cNvSpPr/>
            <p:nvPr/>
          </p:nvSpPr>
          <p:spPr>
            <a:xfrm>
              <a:off x="2232" y="667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2719" name="Rectangle 27">
              <a:extLst>
                <a:ext uri="{FF2B5EF4-FFF2-40B4-BE49-F238E27FC236}">
                  <a16:creationId xmlns:a16="http://schemas.microsoft.com/office/drawing/2014/main" id="{7A8C8610-3A7D-4F74-869F-FAA6FA43B745}"/>
                </a:ext>
              </a:extLst>
            </p:cNvPr>
            <p:cNvSpPr/>
            <p:nvPr/>
          </p:nvSpPr>
          <p:spPr>
            <a:xfrm>
              <a:off x="1944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20" name="Rectangle 28">
              <a:extLst>
                <a:ext uri="{FF2B5EF4-FFF2-40B4-BE49-F238E27FC236}">
                  <a16:creationId xmlns:a16="http://schemas.microsoft.com/office/drawing/2014/main" id="{D35AB0D9-B2BF-46B3-82A8-9FCE6BD8EB1D}"/>
                </a:ext>
              </a:extLst>
            </p:cNvPr>
            <p:cNvSpPr/>
            <p:nvPr/>
          </p:nvSpPr>
          <p:spPr>
            <a:xfrm>
              <a:off x="2232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72721" name="Rectangle 29">
              <a:extLst>
                <a:ext uri="{FF2B5EF4-FFF2-40B4-BE49-F238E27FC236}">
                  <a16:creationId xmlns:a16="http://schemas.microsoft.com/office/drawing/2014/main" id="{668E2F23-5866-494A-8CA5-412CA5E187DA}"/>
                </a:ext>
              </a:extLst>
            </p:cNvPr>
            <p:cNvSpPr/>
            <p:nvPr/>
          </p:nvSpPr>
          <p:spPr>
            <a:xfrm>
              <a:off x="2928" y="7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2722" name="Rectangle 30">
              <a:extLst>
                <a:ext uri="{FF2B5EF4-FFF2-40B4-BE49-F238E27FC236}">
                  <a16:creationId xmlns:a16="http://schemas.microsoft.com/office/drawing/2014/main" id="{5BBA7123-3A3E-43B1-8EA1-2F62EF9E8A30}"/>
                </a:ext>
              </a:extLst>
            </p:cNvPr>
            <p:cNvSpPr/>
            <p:nvPr/>
          </p:nvSpPr>
          <p:spPr>
            <a:xfrm>
              <a:off x="3216" y="7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2723" name="Rectangle 31">
              <a:extLst>
                <a:ext uri="{FF2B5EF4-FFF2-40B4-BE49-F238E27FC236}">
                  <a16:creationId xmlns:a16="http://schemas.microsoft.com/office/drawing/2014/main" id="{0AF27FDF-4EBC-43DE-BFDD-7D919BE76D3A}"/>
                </a:ext>
              </a:extLst>
            </p:cNvPr>
            <p:cNvSpPr/>
            <p:nvPr/>
          </p:nvSpPr>
          <p:spPr>
            <a:xfrm>
              <a:off x="2928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24" name="Rectangle 32">
              <a:extLst>
                <a:ext uri="{FF2B5EF4-FFF2-40B4-BE49-F238E27FC236}">
                  <a16:creationId xmlns:a16="http://schemas.microsoft.com/office/drawing/2014/main" id="{100A0023-712C-4955-A5BF-44A61651FA33}"/>
                </a:ext>
              </a:extLst>
            </p:cNvPr>
            <p:cNvSpPr/>
            <p:nvPr/>
          </p:nvSpPr>
          <p:spPr>
            <a:xfrm>
              <a:off x="3216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72725" name="Text Box 33">
              <a:extLst>
                <a:ext uri="{FF2B5EF4-FFF2-40B4-BE49-F238E27FC236}">
                  <a16:creationId xmlns:a16="http://schemas.microsoft.com/office/drawing/2014/main" id="{2C632E41-7EB7-4E66-BC9A-3595C93A292F}"/>
                </a:ext>
              </a:extLst>
            </p:cNvPr>
            <p:cNvSpPr txBox="1"/>
            <p:nvPr/>
          </p:nvSpPr>
          <p:spPr>
            <a:xfrm>
              <a:off x="2111" y="1668"/>
              <a:ext cx="2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72726" name="Text Box 34">
              <a:extLst>
                <a:ext uri="{FF2B5EF4-FFF2-40B4-BE49-F238E27FC236}">
                  <a16:creationId xmlns:a16="http://schemas.microsoft.com/office/drawing/2014/main" id="{8FBFD727-8488-41D2-886E-2F175910C397}"/>
                </a:ext>
              </a:extLst>
            </p:cNvPr>
            <p:cNvSpPr txBox="1"/>
            <p:nvPr/>
          </p:nvSpPr>
          <p:spPr>
            <a:xfrm>
              <a:off x="3091" y="1628"/>
              <a:ext cx="223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grpSp>
        <p:nvGrpSpPr>
          <p:cNvPr id="1436707" name="Group 35">
            <a:extLst>
              <a:ext uri="{FF2B5EF4-FFF2-40B4-BE49-F238E27FC236}">
                <a16:creationId xmlns:a16="http://schemas.microsoft.com/office/drawing/2014/main" id="{24827E51-7199-4A9C-8929-1DEDA8C80DF8}"/>
              </a:ext>
            </a:extLst>
          </p:cNvPr>
          <p:cNvGrpSpPr>
            <a:grpSpLocks/>
          </p:cNvGrpSpPr>
          <p:nvPr/>
        </p:nvGrpSpPr>
        <p:grpSpPr bwMode="auto">
          <a:xfrm>
            <a:off x="5988050" y="2708275"/>
            <a:ext cx="914400" cy="2044700"/>
            <a:chOff x="2616" y="2264"/>
            <a:chExt cx="576" cy="1288"/>
          </a:xfrm>
        </p:grpSpPr>
        <p:sp>
          <p:nvSpPr>
            <p:cNvPr id="72713" name="Rectangle 36">
              <a:extLst>
                <a:ext uri="{FF2B5EF4-FFF2-40B4-BE49-F238E27FC236}">
                  <a16:creationId xmlns:a16="http://schemas.microsoft.com/office/drawing/2014/main" id="{CDC85589-1D7C-4189-AEDB-BA15179C3250}"/>
                </a:ext>
              </a:extLst>
            </p:cNvPr>
            <p:cNvSpPr/>
            <p:nvPr/>
          </p:nvSpPr>
          <p:spPr>
            <a:xfrm>
              <a:off x="2616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2714" name="Rectangle 37">
              <a:extLst>
                <a:ext uri="{FF2B5EF4-FFF2-40B4-BE49-F238E27FC236}">
                  <a16:creationId xmlns:a16="http://schemas.microsoft.com/office/drawing/2014/main" id="{4C6776EA-413F-4E90-BAF5-C9D8290AC256}"/>
                </a:ext>
              </a:extLst>
            </p:cNvPr>
            <p:cNvSpPr/>
            <p:nvPr/>
          </p:nvSpPr>
          <p:spPr>
            <a:xfrm>
              <a:off x="2904" y="2264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2715" name="Rectangle 38">
              <a:extLst>
                <a:ext uri="{FF2B5EF4-FFF2-40B4-BE49-F238E27FC236}">
                  <a16:creationId xmlns:a16="http://schemas.microsoft.com/office/drawing/2014/main" id="{82839177-E7D0-4A26-A1E8-CD01F1C672BC}"/>
                </a:ext>
              </a:extLst>
            </p:cNvPr>
            <p:cNvSpPr/>
            <p:nvPr/>
          </p:nvSpPr>
          <p:spPr>
            <a:xfrm>
              <a:off x="2616" y="24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2716" name="Rectangle 39">
              <a:extLst>
                <a:ext uri="{FF2B5EF4-FFF2-40B4-BE49-F238E27FC236}">
                  <a16:creationId xmlns:a16="http://schemas.microsoft.com/office/drawing/2014/main" id="{52DF7F8F-780B-4DC0-B25B-43EAB1F57988}"/>
                </a:ext>
              </a:extLst>
            </p:cNvPr>
            <p:cNvSpPr/>
            <p:nvPr/>
          </p:nvSpPr>
          <p:spPr>
            <a:xfrm>
              <a:off x="2904" y="2496"/>
              <a:ext cx="288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72710" name="Text Box 20">
            <a:extLst>
              <a:ext uri="{FF2B5EF4-FFF2-40B4-BE49-F238E27FC236}">
                <a16:creationId xmlns:a16="http://schemas.microsoft.com/office/drawing/2014/main" id="{2D1B816D-D0F6-45C3-9A57-3F7038DC48DB}"/>
              </a:ext>
            </a:extLst>
          </p:cNvPr>
          <p:cNvSpPr txBox="1"/>
          <p:nvPr/>
        </p:nvSpPr>
        <p:spPr>
          <a:xfrm>
            <a:off x="1627188" y="4887913"/>
            <a:ext cx="1643062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 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S</a:t>
            </a:r>
          </a:p>
        </p:txBody>
      </p:sp>
      <p:sp>
        <p:nvSpPr>
          <p:cNvPr id="1436678" name="Text Box 6">
            <a:extLst>
              <a:ext uri="{FF2B5EF4-FFF2-40B4-BE49-F238E27FC236}">
                <a16:creationId xmlns:a16="http://schemas.microsoft.com/office/drawing/2014/main" id="{0E517D97-3456-4C93-9992-B210068751B8}"/>
              </a:ext>
            </a:extLst>
          </p:cNvPr>
          <p:cNvSpPr txBox="1"/>
          <p:nvPr/>
        </p:nvSpPr>
        <p:spPr>
          <a:xfrm>
            <a:off x="3986213" y="3433763"/>
            <a:ext cx="1706562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230505" indent="-23050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R 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S</a:t>
            </a:r>
            <a:r>
              <a:rPr lang="en-US" altLang="zh-CN" sz="3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+mn-ea"/>
              </a:rPr>
              <a:t>:</a:t>
            </a:r>
            <a:endParaRPr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+mn-ea"/>
            </a:endParaRPr>
          </a:p>
        </p:txBody>
      </p:sp>
      <p:sp>
        <p:nvSpPr>
          <p:cNvPr id="275478" name="Text Box 22">
            <a:extLst>
              <a:ext uri="{FF2B5EF4-FFF2-40B4-BE49-F238E27FC236}">
                <a16:creationId xmlns:a16="http://schemas.microsoft.com/office/drawing/2014/main" id="{F52FB747-4CA3-4351-BBC3-19366D0159E4}"/>
              </a:ext>
            </a:extLst>
          </p:cNvPr>
          <p:cNvSpPr txBox="1"/>
          <p:nvPr/>
        </p:nvSpPr>
        <p:spPr>
          <a:xfrm>
            <a:off x="5580063" y="5454650"/>
            <a:ext cx="1730375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无重复元组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8" grpId="0"/>
      <p:bldP spid="2754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D120DB32-4925-4EE2-BC93-D659C2BF0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61EA8B1D-31DD-423D-B6F8-B1AEF6819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差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(Difference)</a:t>
            </a:r>
          </a:p>
          <a:p>
            <a:pPr lvl="1">
              <a:defRPr/>
            </a:pPr>
            <a:r>
              <a:rPr kumimoji="1" lang="en-US" altLang="zh-CN" i="1" dirty="0">
                <a:solidFill>
                  <a:srgbClr val="0000FF"/>
                </a:solidFill>
                <a:effectLst/>
              </a:rPr>
              <a:t>R</a:t>
            </a:r>
            <a:r>
              <a:rPr kumimoji="1" lang="en-US" altLang="zh-CN" dirty="0">
                <a:solidFill>
                  <a:srgbClr val="0000FF"/>
                </a:solidFill>
                <a:effectLst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-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</a:t>
            </a:r>
            <a:r>
              <a:rPr kumimoji="1"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= {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|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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R</a:t>
            </a:r>
            <a:r>
              <a:rPr kumimoji="1"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and</a:t>
            </a:r>
            <a:r>
              <a:rPr kumimoji="1"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</a:t>
            </a:r>
            <a:r>
              <a:rPr kumimoji="1" lang="en-US" altLang="zh-CN" i="1" dirty="0" err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t</a:t>
            </a:r>
            <a:r>
              <a:rPr kumimoji="1" lang="en-US" altLang="zh-CN" dirty="0" err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</a:t>
            </a:r>
            <a:r>
              <a:rPr kumimoji="1" lang="en-US" altLang="zh-CN" i="1" dirty="0" err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S</a:t>
            </a:r>
            <a:r>
              <a:rPr kumimoji="1" lang="en-US" altLang="zh-CN" i="1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}</a:t>
            </a:r>
          </a:p>
          <a:p>
            <a:pPr marL="457200" lvl="1" indent="0">
              <a:buFontTx/>
              <a:buNone/>
              <a:defRPr/>
            </a:pPr>
            <a:endParaRPr kumimoji="1" lang="en-US" altLang="zh-CN" dirty="0">
              <a:solidFill>
                <a:srgbClr val="FF0000"/>
              </a:solidFill>
              <a:effectLst/>
              <a:sym typeface="Symbol" panose="05050102010706020507" pitchFamily="18" charset="2"/>
            </a:endParaRPr>
          </a:p>
          <a:p>
            <a:pPr marL="457200" lvl="1" indent="0">
              <a:buFontTx/>
              <a:buNone/>
              <a:defRPr/>
            </a:pPr>
            <a:r>
              <a:rPr kumimoji="1"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</a:t>
            </a:r>
            <a:endParaRPr kumimoji="1"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defRPr/>
            </a:pPr>
            <a:r>
              <a:rPr kumimoji="1"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差运算的关系是相容的</a:t>
            </a:r>
            <a:endParaRPr kumimoji="1"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FF8D9FCF-F13E-4CFF-9297-669BC1EAD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F1C6F84-AA79-4F4B-B7DF-CB69C4AE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108075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lang="en-US" altLang="zh-CN" noProof="1"/>
          </a:p>
        </p:txBody>
      </p:sp>
      <p:grpSp>
        <p:nvGrpSpPr>
          <p:cNvPr id="73732" name="Group 7">
            <a:extLst>
              <a:ext uri="{FF2B5EF4-FFF2-40B4-BE49-F238E27FC236}">
                <a16:creationId xmlns:a16="http://schemas.microsoft.com/office/drawing/2014/main" id="{B17117E5-C6E1-4745-8D64-7FDE77B54570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2438400"/>
            <a:ext cx="2476500" cy="2028825"/>
            <a:chOff x="1944" y="678"/>
            <a:chExt cx="1560" cy="1278"/>
          </a:xfrm>
        </p:grpSpPr>
        <p:sp>
          <p:nvSpPr>
            <p:cNvPr id="74765" name="Rectangle 8">
              <a:extLst>
                <a:ext uri="{FF2B5EF4-FFF2-40B4-BE49-F238E27FC236}">
                  <a16:creationId xmlns:a16="http://schemas.microsoft.com/office/drawing/2014/main" id="{A7A4BF52-DC4F-45EA-AF58-69794A27BE75}"/>
                </a:ext>
              </a:extLst>
            </p:cNvPr>
            <p:cNvSpPr/>
            <p:nvPr/>
          </p:nvSpPr>
          <p:spPr>
            <a:xfrm>
              <a:off x="1944" y="67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4766" name="Rectangle 9">
              <a:extLst>
                <a:ext uri="{FF2B5EF4-FFF2-40B4-BE49-F238E27FC236}">
                  <a16:creationId xmlns:a16="http://schemas.microsoft.com/office/drawing/2014/main" id="{9D44E8A5-E75D-4234-93CB-8550EF12F02C}"/>
                </a:ext>
              </a:extLst>
            </p:cNvPr>
            <p:cNvSpPr/>
            <p:nvPr/>
          </p:nvSpPr>
          <p:spPr>
            <a:xfrm>
              <a:off x="2232" y="678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4767" name="Rectangle 10">
              <a:extLst>
                <a:ext uri="{FF2B5EF4-FFF2-40B4-BE49-F238E27FC236}">
                  <a16:creationId xmlns:a16="http://schemas.microsoft.com/office/drawing/2014/main" id="{EFA80D2A-DEC9-473B-BAD6-37773DC1EA37}"/>
                </a:ext>
              </a:extLst>
            </p:cNvPr>
            <p:cNvSpPr/>
            <p:nvPr/>
          </p:nvSpPr>
          <p:spPr>
            <a:xfrm>
              <a:off x="1944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68" name="Rectangle 11">
              <a:extLst>
                <a:ext uri="{FF2B5EF4-FFF2-40B4-BE49-F238E27FC236}">
                  <a16:creationId xmlns:a16="http://schemas.microsoft.com/office/drawing/2014/main" id="{D71DFB21-8412-4455-BFBE-1062D1C1D674}"/>
                </a:ext>
              </a:extLst>
            </p:cNvPr>
            <p:cNvSpPr/>
            <p:nvPr/>
          </p:nvSpPr>
          <p:spPr>
            <a:xfrm>
              <a:off x="2232" y="912"/>
              <a:ext cx="288" cy="8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74769" name="Rectangle 12">
              <a:extLst>
                <a:ext uri="{FF2B5EF4-FFF2-40B4-BE49-F238E27FC236}">
                  <a16:creationId xmlns:a16="http://schemas.microsoft.com/office/drawing/2014/main" id="{89DC6D50-5FD9-4724-988E-C8AAC3A08CF3}"/>
                </a:ext>
              </a:extLst>
            </p:cNvPr>
            <p:cNvSpPr/>
            <p:nvPr/>
          </p:nvSpPr>
          <p:spPr>
            <a:xfrm>
              <a:off x="2928" y="79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4770" name="Rectangle 13">
              <a:extLst>
                <a:ext uri="{FF2B5EF4-FFF2-40B4-BE49-F238E27FC236}">
                  <a16:creationId xmlns:a16="http://schemas.microsoft.com/office/drawing/2014/main" id="{FB2C33D0-965C-4D68-A3AB-F87C89F58568}"/>
                </a:ext>
              </a:extLst>
            </p:cNvPr>
            <p:cNvSpPr/>
            <p:nvPr/>
          </p:nvSpPr>
          <p:spPr>
            <a:xfrm>
              <a:off x="3216" y="79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4771" name="Rectangle 14">
              <a:extLst>
                <a:ext uri="{FF2B5EF4-FFF2-40B4-BE49-F238E27FC236}">
                  <a16:creationId xmlns:a16="http://schemas.microsoft.com/office/drawing/2014/main" id="{CF8C0601-C2A3-4385-ADAC-720729FB1BE9}"/>
                </a:ext>
              </a:extLst>
            </p:cNvPr>
            <p:cNvSpPr/>
            <p:nvPr/>
          </p:nvSpPr>
          <p:spPr>
            <a:xfrm>
              <a:off x="2928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72" name="Rectangle 15">
              <a:extLst>
                <a:ext uri="{FF2B5EF4-FFF2-40B4-BE49-F238E27FC236}">
                  <a16:creationId xmlns:a16="http://schemas.microsoft.com/office/drawing/2014/main" id="{0ADD74DC-17CF-424B-8C15-2F91E4BD51B3}"/>
                </a:ext>
              </a:extLst>
            </p:cNvPr>
            <p:cNvSpPr/>
            <p:nvPr/>
          </p:nvSpPr>
          <p:spPr>
            <a:xfrm>
              <a:off x="3216" y="1032"/>
              <a:ext cx="288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74773" name="Text Box 16">
              <a:extLst>
                <a:ext uri="{FF2B5EF4-FFF2-40B4-BE49-F238E27FC236}">
                  <a16:creationId xmlns:a16="http://schemas.microsoft.com/office/drawing/2014/main" id="{18037CB9-2DCB-495A-8A42-C5BE286ABFE0}"/>
                </a:ext>
              </a:extLst>
            </p:cNvPr>
            <p:cNvSpPr txBox="1"/>
            <p:nvPr/>
          </p:nvSpPr>
          <p:spPr>
            <a:xfrm>
              <a:off x="2111" y="1668"/>
              <a:ext cx="2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74774" name="Text Box 17">
              <a:extLst>
                <a:ext uri="{FF2B5EF4-FFF2-40B4-BE49-F238E27FC236}">
                  <a16:creationId xmlns:a16="http://schemas.microsoft.com/office/drawing/2014/main" id="{3D2F50FD-76B6-454F-B461-F3650C2EA097}"/>
                </a:ext>
              </a:extLst>
            </p:cNvPr>
            <p:cNvSpPr txBox="1"/>
            <p:nvPr/>
          </p:nvSpPr>
          <p:spPr>
            <a:xfrm>
              <a:off x="3091" y="1628"/>
              <a:ext cx="223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grpSp>
        <p:nvGrpSpPr>
          <p:cNvPr id="1438743" name="Group 23">
            <a:extLst>
              <a:ext uri="{FF2B5EF4-FFF2-40B4-BE49-F238E27FC236}">
                <a16:creationId xmlns:a16="http://schemas.microsoft.com/office/drawing/2014/main" id="{2E351570-9468-4091-A813-FAB43F4C3EDA}"/>
              </a:ext>
            </a:extLst>
          </p:cNvPr>
          <p:cNvGrpSpPr>
            <a:grpSpLocks/>
          </p:cNvGrpSpPr>
          <p:nvPr/>
        </p:nvGrpSpPr>
        <p:grpSpPr bwMode="auto">
          <a:xfrm>
            <a:off x="5848350" y="2771775"/>
            <a:ext cx="914400" cy="1270000"/>
            <a:chOff x="2640" y="2464"/>
            <a:chExt cx="576" cy="800"/>
          </a:xfrm>
        </p:grpSpPr>
        <p:sp>
          <p:nvSpPr>
            <p:cNvPr id="74761" name="Rectangle 24">
              <a:extLst>
                <a:ext uri="{FF2B5EF4-FFF2-40B4-BE49-F238E27FC236}">
                  <a16:creationId xmlns:a16="http://schemas.microsoft.com/office/drawing/2014/main" id="{0F256ECE-B014-4D42-8E30-2C1821BC1BB4}"/>
                </a:ext>
              </a:extLst>
            </p:cNvPr>
            <p:cNvSpPr/>
            <p:nvPr/>
          </p:nvSpPr>
          <p:spPr>
            <a:xfrm>
              <a:off x="2640" y="2464"/>
              <a:ext cx="288" cy="288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4762" name="Rectangle 25">
              <a:extLst>
                <a:ext uri="{FF2B5EF4-FFF2-40B4-BE49-F238E27FC236}">
                  <a16:creationId xmlns:a16="http://schemas.microsoft.com/office/drawing/2014/main" id="{43ABC54D-618B-4E7E-A4FD-4FEECBCF1CED}"/>
                </a:ext>
              </a:extLst>
            </p:cNvPr>
            <p:cNvSpPr/>
            <p:nvPr/>
          </p:nvSpPr>
          <p:spPr>
            <a:xfrm>
              <a:off x="2928" y="2464"/>
              <a:ext cx="288" cy="288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4763" name="Rectangle 26">
              <a:extLst>
                <a:ext uri="{FF2B5EF4-FFF2-40B4-BE49-F238E27FC236}">
                  <a16:creationId xmlns:a16="http://schemas.microsoft.com/office/drawing/2014/main" id="{EAB244CB-FA84-4977-975B-45314E0DB855}"/>
                </a:ext>
              </a:extLst>
            </p:cNvPr>
            <p:cNvSpPr/>
            <p:nvPr/>
          </p:nvSpPr>
          <p:spPr>
            <a:xfrm>
              <a:off x="2640" y="2688"/>
              <a:ext cx="288" cy="576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4764" name="Rectangle 27">
              <a:extLst>
                <a:ext uri="{FF2B5EF4-FFF2-40B4-BE49-F238E27FC236}">
                  <a16:creationId xmlns:a16="http://schemas.microsoft.com/office/drawing/2014/main" id="{6237A78D-A0B4-45A6-951A-C2AA8FCB68D7}"/>
                </a:ext>
              </a:extLst>
            </p:cNvPr>
            <p:cNvSpPr/>
            <p:nvPr/>
          </p:nvSpPr>
          <p:spPr>
            <a:xfrm>
              <a:off x="2928" y="2688"/>
              <a:ext cx="288" cy="576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74758" name="Text Box 20">
            <a:extLst>
              <a:ext uri="{FF2B5EF4-FFF2-40B4-BE49-F238E27FC236}">
                <a16:creationId xmlns:a16="http://schemas.microsoft.com/office/drawing/2014/main" id="{01CD5C44-23A0-4350-B8D1-12D3E87B3FEC}"/>
              </a:ext>
            </a:extLst>
          </p:cNvPr>
          <p:cNvSpPr txBox="1"/>
          <p:nvPr/>
        </p:nvSpPr>
        <p:spPr>
          <a:xfrm>
            <a:off x="1557338" y="4419600"/>
            <a:ext cx="1643062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关系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 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  <a:sym typeface="+mn-ea"/>
              </a:rPr>
              <a:t>、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S</a:t>
            </a:r>
          </a:p>
        </p:txBody>
      </p:sp>
      <p:sp>
        <p:nvSpPr>
          <p:cNvPr id="1438726" name="Text Box 6">
            <a:extLst>
              <a:ext uri="{FF2B5EF4-FFF2-40B4-BE49-F238E27FC236}">
                <a16:creationId xmlns:a16="http://schemas.microsoft.com/office/drawing/2014/main" id="{5B5E4C59-3B9F-4ECB-BEEE-4BF4779A5D0B}"/>
              </a:ext>
            </a:extLst>
          </p:cNvPr>
          <p:cNvSpPr txBox="1"/>
          <p:nvPr/>
        </p:nvSpPr>
        <p:spPr>
          <a:xfrm>
            <a:off x="4165600" y="3182938"/>
            <a:ext cx="19224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230505" indent="-23050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R 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-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S</a:t>
            </a:r>
            <a:r>
              <a:rPr lang="en-US" altLang="zh-CN" sz="3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+mn-ea"/>
              </a:rPr>
              <a:t>:</a:t>
            </a:r>
            <a:endParaRPr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+mn-ea"/>
            </a:endParaRPr>
          </a:p>
        </p:txBody>
      </p:sp>
      <p:sp>
        <p:nvSpPr>
          <p:cNvPr id="277526" name="Text Box 22">
            <a:extLst>
              <a:ext uri="{FF2B5EF4-FFF2-40B4-BE49-F238E27FC236}">
                <a16:creationId xmlns:a16="http://schemas.microsoft.com/office/drawing/2014/main" id="{1BC30D2E-438F-4E5D-86A5-DB9C819A2B56}"/>
              </a:ext>
            </a:extLst>
          </p:cNvPr>
          <p:cNvSpPr txBox="1"/>
          <p:nvPr/>
        </p:nvSpPr>
        <p:spPr>
          <a:xfrm>
            <a:off x="2427288" y="5229225"/>
            <a:ext cx="3649662" cy="461963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*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R-S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与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S-R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结果是不同的！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6" grpId="0"/>
      <p:bldP spid="2775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75158964-D1FF-4D0A-86E7-1DAFD2375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A8B5128A-3696-41A7-9D1B-7B1A2CDB1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23963"/>
            <a:ext cx="8512175" cy="4525962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笛卡尔积</a:t>
            </a:r>
            <a:r>
              <a:rPr lang="en-US" altLang="zh-CN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(Cartesian product)</a:t>
            </a:r>
            <a:endParaRPr lang="en-US" altLang="zh-CN" i="1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= {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tq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| 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}</a:t>
            </a:r>
          </a:p>
          <a:p>
            <a:pPr lvl="1"/>
            <a:r>
              <a:rPr lang="zh-CN" altLang="en-US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使得我们可以将任意两个关系的信息组合在一起</a:t>
            </a:r>
            <a:endParaRPr lang="en-US" altLang="zh-CN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中有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个元组，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中有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个元组，则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i="1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中有</a:t>
            </a:r>
            <a:r>
              <a:rPr lang="en-US" altLang="zh-CN" i="1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i="1" baseline="-2500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×n</a:t>
            </a:r>
            <a:r>
              <a:rPr lang="en-US" altLang="zh-CN" i="1" baseline="-2500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个元组</a:t>
            </a:r>
            <a:endParaRPr lang="en-US" altLang="zh-CN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endParaRPr lang="en-US" altLang="zh-CN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zh-CN" altLang="en-US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</a:t>
            </a:r>
            <a:endParaRPr lang="en-US" altLang="zh-CN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关系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的属性是不相交的</a:t>
            </a:r>
            <a:endParaRPr lang="en-US" altLang="zh-CN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如果关系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的属性相交，则需要进行重命名 </a:t>
            </a:r>
            <a:endParaRPr lang="en-US" altLang="zh-CN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(</a:t>
            </a:r>
            <a:r>
              <a:rPr lang="zh-CN" altLang="en-US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可以将关系名称附加到该属性上</a:t>
            </a:r>
            <a:r>
              <a:rPr lang="en-US" altLang="zh-CN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zh-CN">
              <a:solidFill>
                <a:srgbClr val="0000FF"/>
              </a:solidFill>
              <a:effectLst/>
              <a:sym typeface="Symbol" panose="05050102010706020507" pitchFamily="18" charset="2"/>
            </a:endParaRPr>
          </a:p>
          <a:p>
            <a:endParaRPr lang="zh-CN" alt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2383D7F6-DBFC-441D-A1EF-EAA98F76C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C4A1385-197B-4A3D-9ADA-982509F9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118110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lang="en-US" altLang="zh-CN" noProof="1"/>
          </a:p>
        </p:txBody>
      </p:sp>
      <p:grpSp>
        <p:nvGrpSpPr>
          <p:cNvPr id="75780" name="组合 1">
            <a:extLst>
              <a:ext uri="{FF2B5EF4-FFF2-40B4-BE49-F238E27FC236}">
                <a16:creationId xmlns:a16="http://schemas.microsoft.com/office/drawing/2014/main" id="{66E5747E-A1EB-4341-8A51-1742CECCAE3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411413"/>
            <a:ext cx="2632075" cy="2143125"/>
            <a:chOff x="1801723" y="1956715"/>
            <a:chExt cx="2631222" cy="2143125"/>
          </a:xfrm>
        </p:grpSpPr>
        <p:sp>
          <p:nvSpPr>
            <p:cNvPr id="76818" name="Rectangle 24">
              <a:extLst>
                <a:ext uri="{FF2B5EF4-FFF2-40B4-BE49-F238E27FC236}">
                  <a16:creationId xmlns:a16="http://schemas.microsoft.com/office/drawing/2014/main" id="{EFFA5256-3D67-4D85-97D3-20FFFA9D6324}"/>
                </a:ext>
              </a:extLst>
            </p:cNvPr>
            <p:cNvSpPr/>
            <p:nvPr/>
          </p:nvSpPr>
          <p:spPr>
            <a:xfrm>
              <a:off x="18017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6819" name="Rectangle 25">
              <a:extLst>
                <a:ext uri="{FF2B5EF4-FFF2-40B4-BE49-F238E27FC236}">
                  <a16:creationId xmlns:a16="http://schemas.microsoft.com/office/drawing/2014/main" id="{AD3C335F-63B5-40AA-9B08-A82F5289EA34}"/>
                </a:ext>
              </a:extLst>
            </p:cNvPr>
            <p:cNvSpPr/>
            <p:nvPr/>
          </p:nvSpPr>
          <p:spPr>
            <a:xfrm>
              <a:off x="22651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6820" name="Rectangle 26">
              <a:extLst>
                <a:ext uri="{FF2B5EF4-FFF2-40B4-BE49-F238E27FC236}">
                  <a16:creationId xmlns:a16="http://schemas.microsoft.com/office/drawing/2014/main" id="{2CB40EF5-7785-4694-88A6-D3B2DC203421}"/>
                </a:ext>
              </a:extLst>
            </p:cNvPr>
            <p:cNvSpPr/>
            <p:nvPr/>
          </p:nvSpPr>
          <p:spPr>
            <a:xfrm>
              <a:off x="18017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6821" name="Rectangle 27">
              <a:extLst>
                <a:ext uri="{FF2B5EF4-FFF2-40B4-BE49-F238E27FC236}">
                  <a16:creationId xmlns:a16="http://schemas.microsoft.com/office/drawing/2014/main" id="{74020C3B-06F9-48DC-9055-2D02B61FD23E}"/>
                </a:ext>
              </a:extLst>
            </p:cNvPr>
            <p:cNvSpPr/>
            <p:nvPr/>
          </p:nvSpPr>
          <p:spPr>
            <a:xfrm>
              <a:off x="22651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6822" name="Rectangle 28">
              <a:extLst>
                <a:ext uri="{FF2B5EF4-FFF2-40B4-BE49-F238E27FC236}">
                  <a16:creationId xmlns:a16="http://schemas.microsoft.com/office/drawing/2014/main" id="{ADA77D14-28F3-4655-A215-C76A5C56968C}"/>
                </a:ext>
              </a:extLst>
            </p:cNvPr>
            <p:cNvSpPr/>
            <p:nvPr/>
          </p:nvSpPr>
          <p:spPr>
            <a:xfrm>
              <a:off x="3041159" y="1956715"/>
              <a:ext cx="464986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76823" name="Rectangle 29">
              <a:extLst>
                <a:ext uri="{FF2B5EF4-FFF2-40B4-BE49-F238E27FC236}">
                  <a16:creationId xmlns:a16="http://schemas.microsoft.com/office/drawing/2014/main" id="{AE66B410-A6D6-4CC2-B0DD-66AD403A67C8}"/>
                </a:ext>
              </a:extLst>
            </p:cNvPr>
            <p:cNvSpPr/>
            <p:nvPr/>
          </p:nvSpPr>
          <p:spPr>
            <a:xfrm>
              <a:off x="35061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76824" name="Rectangle 30">
              <a:extLst>
                <a:ext uri="{FF2B5EF4-FFF2-40B4-BE49-F238E27FC236}">
                  <a16:creationId xmlns:a16="http://schemas.microsoft.com/office/drawing/2014/main" id="{8B401699-C711-4E31-AF35-B19DD0A25D27}"/>
                </a:ext>
              </a:extLst>
            </p:cNvPr>
            <p:cNvSpPr/>
            <p:nvPr/>
          </p:nvSpPr>
          <p:spPr>
            <a:xfrm>
              <a:off x="3041159" y="2366290"/>
              <a:ext cx="464986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6825" name="Rectangle 31">
              <a:extLst>
                <a:ext uri="{FF2B5EF4-FFF2-40B4-BE49-F238E27FC236}">
                  <a16:creationId xmlns:a16="http://schemas.microsoft.com/office/drawing/2014/main" id="{53777EA7-58F9-43B2-86DB-C577E6EA6162}"/>
                </a:ext>
              </a:extLst>
            </p:cNvPr>
            <p:cNvSpPr/>
            <p:nvPr/>
          </p:nvSpPr>
          <p:spPr>
            <a:xfrm>
              <a:off x="35061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20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6826" name="Rectangle 32">
              <a:extLst>
                <a:ext uri="{FF2B5EF4-FFF2-40B4-BE49-F238E27FC236}">
                  <a16:creationId xmlns:a16="http://schemas.microsoft.com/office/drawing/2014/main" id="{5F452D26-E5A6-413A-AE55-60CF2C2D2645}"/>
                </a:ext>
              </a:extLst>
            </p:cNvPr>
            <p:cNvSpPr/>
            <p:nvPr/>
          </p:nvSpPr>
          <p:spPr>
            <a:xfrm>
              <a:off x="39695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76827" name="Rectangle 33">
              <a:extLst>
                <a:ext uri="{FF2B5EF4-FFF2-40B4-BE49-F238E27FC236}">
                  <a16:creationId xmlns:a16="http://schemas.microsoft.com/office/drawing/2014/main" id="{B4D4677B-393D-49B5-A975-B3DACD5A8F58}"/>
                </a:ext>
              </a:extLst>
            </p:cNvPr>
            <p:cNvSpPr/>
            <p:nvPr/>
          </p:nvSpPr>
          <p:spPr>
            <a:xfrm>
              <a:off x="39695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76828" name="Text Box 34">
              <a:extLst>
                <a:ext uri="{FF2B5EF4-FFF2-40B4-BE49-F238E27FC236}">
                  <a16:creationId xmlns:a16="http://schemas.microsoft.com/office/drawing/2014/main" id="{1AA0550F-5C2A-4F1C-98BA-AA3D1B4B669F}"/>
                </a:ext>
              </a:extLst>
            </p:cNvPr>
            <p:cNvSpPr txBox="1"/>
            <p:nvPr/>
          </p:nvSpPr>
          <p:spPr>
            <a:xfrm>
              <a:off x="2050880" y="3152102"/>
              <a:ext cx="387224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76829" name="Text Box 35">
              <a:extLst>
                <a:ext uri="{FF2B5EF4-FFF2-40B4-BE49-F238E27FC236}">
                  <a16:creationId xmlns:a16="http://schemas.microsoft.com/office/drawing/2014/main" id="{A0DBFEEC-E6D2-41DA-A7EC-A0B9A5C10232}"/>
                </a:ext>
              </a:extLst>
            </p:cNvPr>
            <p:cNvSpPr txBox="1"/>
            <p:nvPr/>
          </p:nvSpPr>
          <p:spPr>
            <a:xfrm>
              <a:off x="3615648" y="3642640"/>
              <a:ext cx="353897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grpSp>
        <p:nvGrpSpPr>
          <p:cNvPr id="1439780" name="Group 36">
            <a:extLst>
              <a:ext uri="{FF2B5EF4-FFF2-40B4-BE49-F238E27FC236}">
                <a16:creationId xmlns:a16="http://schemas.microsoft.com/office/drawing/2014/main" id="{4BE120A2-1781-4789-9F6E-DADBDD15FF97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1962150"/>
            <a:ext cx="2286000" cy="2952750"/>
            <a:chOff x="1776" y="2120"/>
            <a:chExt cx="1440" cy="1624"/>
          </a:xfrm>
        </p:grpSpPr>
        <p:sp>
          <p:nvSpPr>
            <p:cNvPr id="76808" name="Rectangle 37">
              <a:extLst>
                <a:ext uri="{FF2B5EF4-FFF2-40B4-BE49-F238E27FC236}">
                  <a16:creationId xmlns:a16="http://schemas.microsoft.com/office/drawing/2014/main" id="{B03398BB-43D8-4794-89A7-FF1D46C5140B}"/>
                </a:ext>
              </a:extLst>
            </p:cNvPr>
            <p:cNvSpPr/>
            <p:nvPr/>
          </p:nvSpPr>
          <p:spPr>
            <a:xfrm>
              <a:off x="1776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6809" name="Rectangle 38">
              <a:extLst>
                <a:ext uri="{FF2B5EF4-FFF2-40B4-BE49-F238E27FC236}">
                  <a16:creationId xmlns:a16="http://schemas.microsoft.com/office/drawing/2014/main" id="{64EE6EEB-0D69-4065-B840-C6C9D85433A2}"/>
                </a:ext>
              </a:extLst>
            </p:cNvPr>
            <p:cNvSpPr/>
            <p:nvPr/>
          </p:nvSpPr>
          <p:spPr>
            <a:xfrm>
              <a:off x="2064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6810" name="Rectangle 39">
              <a:extLst>
                <a:ext uri="{FF2B5EF4-FFF2-40B4-BE49-F238E27FC236}">
                  <a16:creationId xmlns:a16="http://schemas.microsoft.com/office/drawing/2014/main" id="{2BF8FF35-3B1C-43AB-AE8A-829C98F541FC}"/>
                </a:ext>
              </a:extLst>
            </p:cNvPr>
            <p:cNvSpPr/>
            <p:nvPr/>
          </p:nvSpPr>
          <p:spPr>
            <a:xfrm>
              <a:off x="1776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6811" name="Rectangle 40">
              <a:extLst>
                <a:ext uri="{FF2B5EF4-FFF2-40B4-BE49-F238E27FC236}">
                  <a16:creationId xmlns:a16="http://schemas.microsoft.com/office/drawing/2014/main" id="{9A7BDF8B-47B9-4735-8082-E0570FBC4426}"/>
                </a:ext>
              </a:extLst>
            </p:cNvPr>
            <p:cNvSpPr/>
            <p:nvPr/>
          </p:nvSpPr>
          <p:spPr>
            <a:xfrm>
              <a:off x="2064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6812" name="Rectangle 41">
              <a:extLst>
                <a:ext uri="{FF2B5EF4-FFF2-40B4-BE49-F238E27FC236}">
                  <a16:creationId xmlns:a16="http://schemas.microsoft.com/office/drawing/2014/main" id="{DD6A2565-5B09-49B9-9008-4DDFBB991577}"/>
                </a:ext>
              </a:extLst>
            </p:cNvPr>
            <p:cNvSpPr/>
            <p:nvPr/>
          </p:nvSpPr>
          <p:spPr>
            <a:xfrm>
              <a:off x="2352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76813" name="Rectangle 42">
              <a:extLst>
                <a:ext uri="{FF2B5EF4-FFF2-40B4-BE49-F238E27FC236}">
                  <a16:creationId xmlns:a16="http://schemas.microsoft.com/office/drawing/2014/main" id="{BE54050E-4C17-4B04-A241-88A603E76502}"/>
                </a:ext>
              </a:extLst>
            </p:cNvPr>
            <p:cNvSpPr/>
            <p:nvPr/>
          </p:nvSpPr>
          <p:spPr>
            <a:xfrm>
              <a:off x="2640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76814" name="Rectangle 43">
              <a:extLst>
                <a:ext uri="{FF2B5EF4-FFF2-40B4-BE49-F238E27FC236}">
                  <a16:creationId xmlns:a16="http://schemas.microsoft.com/office/drawing/2014/main" id="{2D24BE65-E94B-4C8A-BBA6-1A24DF6B4639}"/>
                </a:ext>
              </a:extLst>
            </p:cNvPr>
            <p:cNvSpPr/>
            <p:nvPr/>
          </p:nvSpPr>
          <p:spPr>
            <a:xfrm>
              <a:off x="2352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6815" name="Rectangle 44">
              <a:extLst>
                <a:ext uri="{FF2B5EF4-FFF2-40B4-BE49-F238E27FC236}">
                  <a16:creationId xmlns:a16="http://schemas.microsoft.com/office/drawing/2014/main" id="{BEA93737-B075-4FD8-8361-AF790416A797}"/>
                </a:ext>
              </a:extLst>
            </p:cNvPr>
            <p:cNvSpPr/>
            <p:nvPr/>
          </p:nvSpPr>
          <p:spPr>
            <a:xfrm>
              <a:off x="2640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6816" name="Rectangle 45">
              <a:extLst>
                <a:ext uri="{FF2B5EF4-FFF2-40B4-BE49-F238E27FC236}">
                  <a16:creationId xmlns:a16="http://schemas.microsoft.com/office/drawing/2014/main" id="{9D7AE25F-94BA-4AF7-AF07-118DFA159979}"/>
                </a:ext>
              </a:extLst>
            </p:cNvPr>
            <p:cNvSpPr/>
            <p:nvPr/>
          </p:nvSpPr>
          <p:spPr>
            <a:xfrm>
              <a:off x="2928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76817" name="Rectangle 46">
              <a:extLst>
                <a:ext uri="{FF2B5EF4-FFF2-40B4-BE49-F238E27FC236}">
                  <a16:creationId xmlns:a16="http://schemas.microsoft.com/office/drawing/2014/main" id="{C3EA2AF6-F13C-4DB4-9965-86ACE13BE9C5}"/>
                </a:ext>
              </a:extLst>
            </p:cNvPr>
            <p:cNvSpPr/>
            <p:nvPr/>
          </p:nvSpPr>
          <p:spPr>
            <a:xfrm>
              <a:off x="2928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76806" name="Text Box 28">
            <a:extLst>
              <a:ext uri="{FF2B5EF4-FFF2-40B4-BE49-F238E27FC236}">
                <a16:creationId xmlns:a16="http://schemas.microsoft.com/office/drawing/2014/main" id="{0710B325-4807-4D52-AF22-ED3079F2473C}"/>
              </a:ext>
            </a:extLst>
          </p:cNvPr>
          <p:cNvSpPr txBox="1"/>
          <p:nvPr/>
        </p:nvSpPr>
        <p:spPr>
          <a:xfrm>
            <a:off x="522288" y="4592638"/>
            <a:ext cx="1744662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zh-CN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 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S: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439750" name="Text Box 6">
            <a:extLst>
              <a:ext uri="{FF2B5EF4-FFF2-40B4-BE49-F238E27FC236}">
                <a16:creationId xmlns:a16="http://schemas.microsoft.com/office/drawing/2014/main" id="{2AE42295-4172-498C-8270-C79FAF82EF3D}"/>
              </a:ext>
            </a:extLst>
          </p:cNvPr>
          <p:cNvSpPr txBox="1"/>
          <p:nvPr/>
        </p:nvSpPr>
        <p:spPr>
          <a:xfrm>
            <a:off x="3311525" y="3114675"/>
            <a:ext cx="1417638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indent="-230505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i="1" noProof="1">
                <a:solidFill>
                  <a:srgbClr val="0000FF"/>
                </a:solidFill>
                <a:sym typeface="+mn-ea"/>
              </a:rPr>
              <a:t>R </a:t>
            </a:r>
            <a:r>
              <a:rPr lang="en-US" altLang="zh-CN" sz="2800" i="1" noProof="1">
                <a:solidFill>
                  <a:srgbClr val="0000FF"/>
                </a:solidFill>
                <a:sym typeface="Symbol" panose="05050102010706020507" pitchFamily="18" charset="2"/>
              </a:rPr>
              <a:t> S</a:t>
            </a:r>
            <a:r>
              <a:rPr lang="en-US" altLang="zh-CN" sz="30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505AA405-135A-451F-B464-3220DF3FA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A87BDAF-9B8C-4139-9F11-DEC18908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118110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lang="en-US" altLang="zh-CN" noProof="1"/>
          </a:p>
        </p:txBody>
      </p:sp>
      <p:grpSp>
        <p:nvGrpSpPr>
          <p:cNvPr id="76804" name="组合 1">
            <a:extLst>
              <a:ext uri="{FF2B5EF4-FFF2-40B4-BE49-F238E27FC236}">
                <a16:creationId xmlns:a16="http://schemas.microsoft.com/office/drawing/2014/main" id="{1471A4FE-389B-48F2-81F3-B165914662C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411413"/>
            <a:ext cx="2632075" cy="2143125"/>
            <a:chOff x="1801723" y="1956715"/>
            <a:chExt cx="2631222" cy="2143125"/>
          </a:xfrm>
        </p:grpSpPr>
        <p:sp>
          <p:nvSpPr>
            <p:cNvPr id="77842" name="Rectangle 24">
              <a:extLst>
                <a:ext uri="{FF2B5EF4-FFF2-40B4-BE49-F238E27FC236}">
                  <a16:creationId xmlns:a16="http://schemas.microsoft.com/office/drawing/2014/main" id="{5D00D363-CBD6-4817-8461-42767BD932A2}"/>
                </a:ext>
              </a:extLst>
            </p:cNvPr>
            <p:cNvSpPr/>
            <p:nvPr/>
          </p:nvSpPr>
          <p:spPr>
            <a:xfrm>
              <a:off x="18017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7843" name="Rectangle 25">
              <a:extLst>
                <a:ext uri="{FF2B5EF4-FFF2-40B4-BE49-F238E27FC236}">
                  <a16:creationId xmlns:a16="http://schemas.microsoft.com/office/drawing/2014/main" id="{60AF78BF-9710-4AB2-98F8-1BF2338ED751}"/>
                </a:ext>
              </a:extLst>
            </p:cNvPr>
            <p:cNvSpPr/>
            <p:nvPr/>
          </p:nvSpPr>
          <p:spPr>
            <a:xfrm>
              <a:off x="2265123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7844" name="Rectangle 26">
              <a:extLst>
                <a:ext uri="{FF2B5EF4-FFF2-40B4-BE49-F238E27FC236}">
                  <a16:creationId xmlns:a16="http://schemas.microsoft.com/office/drawing/2014/main" id="{67A7C345-E9C9-4DE9-9A7C-BDA783BECDCB}"/>
                </a:ext>
              </a:extLst>
            </p:cNvPr>
            <p:cNvSpPr/>
            <p:nvPr/>
          </p:nvSpPr>
          <p:spPr>
            <a:xfrm>
              <a:off x="18017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7845" name="Rectangle 27">
              <a:extLst>
                <a:ext uri="{FF2B5EF4-FFF2-40B4-BE49-F238E27FC236}">
                  <a16:creationId xmlns:a16="http://schemas.microsoft.com/office/drawing/2014/main" id="{F5B2FACD-4886-4A7A-BB95-D473873C5458}"/>
                </a:ext>
              </a:extLst>
            </p:cNvPr>
            <p:cNvSpPr/>
            <p:nvPr/>
          </p:nvSpPr>
          <p:spPr>
            <a:xfrm>
              <a:off x="2265123" y="2366290"/>
              <a:ext cx="463400" cy="81756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7846" name="Rectangle 28">
              <a:extLst>
                <a:ext uri="{FF2B5EF4-FFF2-40B4-BE49-F238E27FC236}">
                  <a16:creationId xmlns:a16="http://schemas.microsoft.com/office/drawing/2014/main" id="{EB33FA1A-7ED2-4A07-92D6-059133D13250}"/>
                </a:ext>
              </a:extLst>
            </p:cNvPr>
            <p:cNvSpPr/>
            <p:nvPr/>
          </p:nvSpPr>
          <p:spPr>
            <a:xfrm>
              <a:off x="3041159" y="1956715"/>
              <a:ext cx="464986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77847" name="Rectangle 29">
              <a:extLst>
                <a:ext uri="{FF2B5EF4-FFF2-40B4-BE49-F238E27FC236}">
                  <a16:creationId xmlns:a16="http://schemas.microsoft.com/office/drawing/2014/main" id="{BC771006-2DA9-4244-A436-2D6491A7AE5F}"/>
                </a:ext>
              </a:extLst>
            </p:cNvPr>
            <p:cNvSpPr/>
            <p:nvPr/>
          </p:nvSpPr>
          <p:spPr>
            <a:xfrm>
              <a:off x="35061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77848" name="Rectangle 30">
              <a:extLst>
                <a:ext uri="{FF2B5EF4-FFF2-40B4-BE49-F238E27FC236}">
                  <a16:creationId xmlns:a16="http://schemas.microsoft.com/office/drawing/2014/main" id="{987F1BEA-A98D-4C87-8ED1-E9EE61D2122F}"/>
                </a:ext>
              </a:extLst>
            </p:cNvPr>
            <p:cNvSpPr/>
            <p:nvPr/>
          </p:nvSpPr>
          <p:spPr>
            <a:xfrm>
              <a:off x="3041159" y="2366290"/>
              <a:ext cx="464986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7849" name="Rectangle 31">
              <a:extLst>
                <a:ext uri="{FF2B5EF4-FFF2-40B4-BE49-F238E27FC236}">
                  <a16:creationId xmlns:a16="http://schemas.microsoft.com/office/drawing/2014/main" id="{10B79250-A531-4B8D-8075-FB7BA288380A}"/>
                </a:ext>
              </a:extLst>
            </p:cNvPr>
            <p:cNvSpPr/>
            <p:nvPr/>
          </p:nvSpPr>
          <p:spPr>
            <a:xfrm>
              <a:off x="35061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20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7850" name="Rectangle 32">
              <a:extLst>
                <a:ext uri="{FF2B5EF4-FFF2-40B4-BE49-F238E27FC236}">
                  <a16:creationId xmlns:a16="http://schemas.microsoft.com/office/drawing/2014/main" id="{02C11086-4261-46EC-B41C-368C481F3918}"/>
                </a:ext>
              </a:extLst>
            </p:cNvPr>
            <p:cNvSpPr/>
            <p:nvPr/>
          </p:nvSpPr>
          <p:spPr>
            <a:xfrm>
              <a:off x="3969545" y="1956715"/>
              <a:ext cx="463400" cy="49053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77851" name="Rectangle 33">
              <a:extLst>
                <a:ext uri="{FF2B5EF4-FFF2-40B4-BE49-F238E27FC236}">
                  <a16:creationId xmlns:a16="http://schemas.microsoft.com/office/drawing/2014/main" id="{F0E0AD16-9E83-4C7E-9F67-D825CD50863D}"/>
                </a:ext>
              </a:extLst>
            </p:cNvPr>
            <p:cNvSpPr/>
            <p:nvPr/>
          </p:nvSpPr>
          <p:spPr>
            <a:xfrm>
              <a:off x="3969545" y="2366290"/>
              <a:ext cx="463400" cy="1309687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77852" name="Text Box 34">
              <a:extLst>
                <a:ext uri="{FF2B5EF4-FFF2-40B4-BE49-F238E27FC236}">
                  <a16:creationId xmlns:a16="http://schemas.microsoft.com/office/drawing/2014/main" id="{4948B089-F9DD-4118-BCAD-90F3FD599E89}"/>
                </a:ext>
              </a:extLst>
            </p:cNvPr>
            <p:cNvSpPr txBox="1"/>
            <p:nvPr/>
          </p:nvSpPr>
          <p:spPr>
            <a:xfrm>
              <a:off x="2050880" y="3152102"/>
              <a:ext cx="387224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77853" name="Text Box 35">
              <a:extLst>
                <a:ext uri="{FF2B5EF4-FFF2-40B4-BE49-F238E27FC236}">
                  <a16:creationId xmlns:a16="http://schemas.microsoft.com/office/drawing/2014/main" id="{B8C94EE3-720C-4A95-860D-37780DED129B}"/>
                </a:ext>
              </a:extLst>
            </p:cNvPr>
            <p:cNvSpPr txBox="1"/>
            <p:nvPr/>
          </p:nvSpPr>
          <p:spPr>
            <a:xfrm>
              <a:off x="3615648" y="3642640"/>
              <a:ext cx="353897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grpSp>
        <p:nvGrpSpPr>
          <p:cNvPr id="1439780" name="Group 36">
            <a:extLst>
              <a:ext uri="{FF2B5EF4-FFF2-40B4-BE49-F238E27FC236}">
                <a16:creationId xmlns:a16="http://schemas.microsoft.com/office/drawing/2014/main" id="{5E8FB881-358D-4EA9-86F4-68E66D34A29A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1962150"/>
            <a:ext cx="3082925" cy="2952750"/>
            <a:chOff x="1776" y="2120"/>
            <a:chExt cx="1440" cy="1624"/>
          </a:xfrm>
        </p:grpSpPr>
        <p:sp>
          <p:nvSpPr>
            <p:cNvPr id="77832" name="Rectangle 37">
              <a:extLst>
                <a:ext uri="{FF2B5EF4-FFF2-40B4-BE49-F238E27FC236}">
                  <a16:creationId xmlns:a16="http://schemas.microsoft.com/office/drawing/2014/main" id="{432FAE41-69D5-4794-B04E-DE4828126E02}"/>
                </a:ext>
              </a:extLst>
            </p:cNvPr>
            <p:cNvSpPr/>
            <p:nvPr/>
          </p:nvSpPr>
          <p:spPr>
            <a:xfrm>
              <a:off x="1776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R.A</a:t>
              </a:r>
            </a:p>
          </p:txBody>
        </p:sp>
        <p:sp>
          <p:nvSpPr>
            <p:cNvPr id="77833" name="Rectangle 38">
              <a:extLst>
                <a:ext uri="{FF2B5EF4-FFF2-40B4-BE49-F238E27FC236}">
                  <a16:creationId xmlns:a16="http://schemas.microsoft.com/office/drawing/2014/main" id="{814FF198-CC93-412C-BE6F-C8961C69C19F}"/>
                </a:ext>
              </a:extLst>
            </p:cNvPr>
            <p:cNvSpPr/>
            <p:nvPr/>
          </p:nvSpPr>
          <p:spPr>
            <a:xfrm>
              <a:off x="2064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R.B</a:t>
              </a:r>
            </a:p>
          </p:txBody>
        </p:sp>
        <p:sp>
          <p:nvSpPr>
            <p:cNvPr id="77834" name="Rectangle 39">
              <a:extLst>
                <a:ext uri="{FF2B5EF4-FFF2-40B4-BE49-F238E27FC236}">
                  <a16:creationId xmlns:a16="http://schemas.microsoft.com/office/drawing/2014/main" id="{BCAD6796-AEFD-4BB4-83F7-1C7C3BC8C536}"/>
                </a:ext>
              </a:extLst>
            </p:cNvPr>
            <p:cNvSpPr/>
            <p:nvPr/>
          </p:nvSpPr>
          <p:spPr>
            <a:xfrm>
              <a:off x="1776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77835" name="Rectangle 40">
              <a:extLst>
                <a:ext uri="{FF2B5EF4-FFF2-40B4-BE49-F238E27FC236}">
                  <a16:creationId xmlns:a16="http://schemas.microsoft.com/office/drawing/2014/main" id="{4A9C116F-2821-4ABB-A3CF-B66E44E156E5}"/>
                </a:ext>
              </a:extLst>
            </p:cNvPr>
            <p:cNvSpPr/>
            <p:nvPr/>
          </p:nvSpPr>
          <p:spPr>
            <a:xfrm>
              <a:off x="2064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7836" name="Rectangle 41">
              <a:extLst>
                <a:ext uri="{FF2B5EF4-FFF2-40B4-BE49-F238E27FC236}">
                  <a16:creationId xmlns:a16="http://schemas.microsoft.com/office/drawing/2014/main" id="{8AE1BEB7-2759-4110-8FA3-75343B0FFD3C}"/>
                </a:ext>
              </a:extLst>
            </p:cNvPr>
            <p:cNvSpPr/>
            <p:nvPr/>
          </p:nvSpPr>
          <p:spPr>
            <a:xfrm>
              <a:off x="2352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S.A</a:t>
              </a:r>
            </a:p>
          </p:txBody>
        </p:sp>
        <p:sp>
          <p:nvSpPr>
            <p:cNvPr id="77837" name="Rectangle 42">
              <a:extLst>
                <a:ext uri="{FF2B5EF4-FFF2-40B4-BE49-F238E27FC236}">
                  <a16:creationId xmlns:a16="http://schemas.microsoft.com/office/drawing/2014/main" id="{FD73AE3D-3030-4279-A74E-0305CCB52294}"/>
                </a:ext>
              </a:extLst>
            </p:cNvPr>
            <p:cNvSpPr/>
            <p:nvPr/>
          </p:nvSpPr>
          <p:spPr>
            <a:xfrm>
              <a:off x="2640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S.B</a:t>
              </a:r>
            </a:p>
          </p:txBody>
        </p:sp>
        <p:sp>
          <p:nvSpPr>
            <p:cNvPr id="77838" name="Rectangle 43">
              <a:extLst>
                <a:ext uri="{FF2B5EF4-FFF2-40B4-BE49-F238E27FC236}">
                  <a16:creationId xmlns:a16="http://schemas.microsoft.com/office/drawing/2014/main" id="{0631120D-5D08-4E07-B8DB-C939E64EC0AD}"/>
                </a:ext>
              </a:extLst>
            </p:cNvPr>
            <p:cNvSpPr/>
            <p:nvPr/>
          </p:nvSpPr>
          <p:spPr>
            <a:xfrm>
              <a:off x="2352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77839" name="Rectangle 44">
              <a:extLst>
                <a:ext uri="{FF2B5EF4-FFF2-40B4-BE49-F238E27FC236}">
                  <a16:creationId xmlns:a16="http://schemas.microsoft.com/office/drawing/2014/main" id="{F9B414FC-0FB3-45A4-B42D-7A92C0FBC8CC}"/>
                </a:ext>
              </a:extLst>
            </p:cNvPr>
            <p:cNvSpPr/>
            <p:nvPr/>
          </p:nvSpPr>
          <p:spPr>
            <a:xfrm>
              <a:off x="2640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20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77840" name="Rectangle 45">
              <a:extLst>
                <a:ext uri="{FF2B5EF4-FFF2-40B4-BE49-F238E27FC236}">
                  <a16:creationId xmlns:a16="http://schemas.microsoft.com/office/drawing/2014/main" id="{CEB6EE49-4D30-4F30-8374-3A90DC0FBEBB}"/>
                </a:ext>
              </a:extLst>
            </p:cNvPr>
            <p:cNvSpPr/>
            <p:nvPr/>
          </p:nvSpPr>
          <p:spPr>
            <a:xfrm>
              <a:off x="2928" y="2120"/>
              <a:ext cx="288" cy="33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77841" name="Rectangle 46">
              <a:extLst>
                <a:ext uri="{FF2B5EF4-FFF2-40B4-BE49-F238E27FC236}">
                  <a16:creationId xmlns:a16="http://schemas.microsoft.com/office/drawing/2014/main" id="{30FE07F3-5979-4B93-B55D-C235ED1CAC11}"/>
                </a:ext>
              </a:extLst>
            </p:cNvPr>
            <p:cNvSpPr/>
            <p:nvPr/>
          </p:nvSpPr>
          <p:spPr>
            <a:xfrm>
              <a:off x="2928" y="2400"/>
              <a:ext cx="288" cy="134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77830" name="Text Box 28">
            <a:extLst>
              <a:ext uri="{FF2B5EF4-FFF2-40B4-BE49-F238E27FC236}">
                <a16:creationId xmlns:a16="http://schemas.microsoft.com/office/drawing/2014/main" id="{4D622ED4-DF77-423C-84E5-D8D1F3A03238}"/>
              </a:ext>
            </a:extLst>
          </p:cNvPr>
          <p:cNvSpPr txBox="1"/>
          <p:nvPr/>
        </p:nvSpPr>
        <p:spPr>
          <a:xfrm>
            <a:off x="522288" y="4592638"/>
            <a:ext cx="1744662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zh-CN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 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S: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439750" name="Text Box 6">
            <a:extLst>
              <a:ext uri="{FF2B5EF4-FFF2-40B4-BE49-F238E27FC236}">
                <a16:creationId xmlns:a16="http://schemas.microsoft.com/office/drawing/2014/main" id="{E43EF635-E8B0-4A17-BE0C-9E9416538B85}"/>
              </a:ext>
            </a:extLst>
          </p:cNvPr>
          <p:cNvSpPr txBox="1"/>
          <p:nvPr/>
        </p:nvSpPr>
        <p:spPr>
          <a:xfrm>
            <a:off x="3311525" y="3114675"/>
            <a:ext cx="1417638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indent="-230505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i="1" noProof="1">
                <a:solidFill>
                  <a:srgbClr val="0000FF"/>
                </a:solidFill>
                <a:sym typeface="+mn-ea"/>
              </a:rPr>
              <a:t>R </a:t>
            </a:r>
            <a:r>
              <a:rPr lang="en-US" altLang="zh-CN" sz="2800" i="1" noProof="1">
                <a:solidFill>
                  <a:srgbClr val="0000FF"/>
                </a:solidFill>
                <a:sym typeface="Symbol" panose="05050102010706020507" pitchFamily="18" charset="2"/>
              </a:rPr>
              <a:t> S</a:t>
            </a:r>
            <a:r>
              <a:rPr lang="en-US" altLang="zh-CN" sz="30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5" name="Rectangle 5">
            <a:extLst>
              <a:ext uri="{FF2B5EF4-FFF2-40B4-BE49-F238E27FC236}">
                <a16:creationId xmlns:a16="http://schemas.microsoft.com/office/drawing/2014/main" id="{9E6837B1-47E6-4EED-9FA4-570026490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六种基本操作符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AFA805D6-594D-4593-912C-59D446B5A8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358900"/>
            <a:ext cx="8439150" cy="4525963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更名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(Rename)</a:t>
            </a:r>
          </a:p>
          <a:p>
            <a:pPr lvl="1">
              <a:defRPr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表示将关系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重新命名为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，且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的各个属性按从左到右顺序分别命名为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 , A</a:t>
            </a:r>
            <a:r>
              <a:rPr lang="en-US" altLang="zh-CN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 , …., A</a:t>
            </a:r>
            <a:r>
              <a:rPr lang="en-US" altLang="zh-CN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具有完全相同的元组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1"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如果只修改关系名，不改属性名，则：</a:t>
            </a:r>
            <a:r>
              <a:rPr lang="en-US" altLang="zh-CN" sz="240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7828" name="Object 7">
            <a:extLst>
              <a:ext uri="{FF2B5EF4-FFF2-40B4-BE49-F238E27FC236}">
                <a16:creationId xmlns:a16="http://schemas.microsoft.com/office/drawing/2014/main" id="{7F950E9B-D7EC-4DE8-8C84-3B22F17BCB7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1989138"/>
          <a:ext cx="31146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r:id="rId3" imgW="825858" imgH="215994" progId="Equation.3">
                  <p:embed/>
                </p:oleObj>
              </mc:Choice>
              <mc:Fallback>
                <p:oleObj r:id="rId3" imgW="825858" imgH="215994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31146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">
            <a:extLst>
              <a:ext uri="{FF2B5EF4-FFF2-40B4-BE49-F238E27FC236}">
                <a16:creationId xmlns:a16="http://schemas.microsoft.com/office/drawing/2014/main" id="{090D00DC-A852-4B0F-B247-56AC322A59D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76588" y="5003800"/>
          <a:ext cx="13954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r:id="rId5" imgW="369262" imgH="190997" progId="Equation.3">
                  <p:embed/>
                </p:oleObj>
              </mc:Choice>
              <mc:Fallback>
                <p:oleObj r:id="rId5" imgW="369262" imgH="190997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5003800"/>
                        <a:ext cx="139541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14A2BAEF-30DD-435B-A493-4718E4F9C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299DE56F-1AF7-4D90-A506-2A9ADC0C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58900"/>
            <a:ext cx="8229600" cy="4319588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关系代数的基本运算足以表达任何关系代数查询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但是，如果我们把自己局限于基本运算，某些常用的查询表达出来会显得冗长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因而，我们定义了一些附加运算，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它们不能增加关系代数的表达能力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，却可以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一些常用的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zh-CN" altLang="en-US" sz="2800" noProof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2F716F39-8147-4D98-8A77-665E64ADA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492BE9C9-D22D-4E77-8344-6BC501523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779588"/>
            <a:ext cx="8229600" cy="290988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交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(Intersection)</a:t>
            </a:r>
            <a:endParaRPr kumimoji="1"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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= {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 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|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and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}</a:t>
            </a:r>
          </a:p>
          <a:p>
            <a:pPr marL="457200" lvl="1" indent="0">
              <a:buFontTx/>
              <a:buNone/>
              <a:defRPr/>
            </a:pPr>
            <a:endParaRPr kumimoji="1"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r>
              <a:rPr kumimoji="1"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注意</a:t>
            </a:r>
            <a:endParaRPr kumimoji="1"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defRPr/>
            </a:pPr>
            <a:r>
              <a:rPr kumimoji="1" lang="zh-CN" altLang="en-US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交运算的关系是相容的</a:t>
            </a:r>
            <a:endParaRPr kumimoji="1" lang="en-US" altLang="zh-CN" dirty="0">
              <a:solidFill>
                <a:srgbClr val="C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914400" lvl="2" indent="0">
              <a:buFontTx/>
              <a:buNone/>
              <a:defRPr/>
            </a:pPr>
            <a:endParaRPr kumimoji="1" lang="en-US" altLang="zh-CN" dirty="0">
              <a:solidFill>
                <a:srgbClr val="C00000"/>
              </a:solidFill>
              <a:effectLst/>
            </a:endParaRPr>
          </a:p>
          <a:p>
            <a:pPr>
              <a:defRPr/>
            </a:pPr>
            <a:endParaRPr kumimoji="1" lang="zh-CN" altLang="en-US" sz="2800" dirty="0">
              <a:solidFill>
                <a:srgbClr val="0000FF"/>
              </a:solidFill>
              <a:effectLst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002EB610-E51A-4A13-9643-A867A2C0B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en-US" altLang="zh-CN" dirty="0">
              <a:cs typeface="+mj-cs"/>
            </a:endParaRP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B282FCF6-D8E4-49D8-B051-2A39BAEF45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0" y="1358900"/>
            <a:ext cx="8229600" cy="11080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例：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endParaRPr lang="en-US" altLang="zh-CN" dirty="0">
              <a:effectLst/>
              <a:cs typeface="+mn-cs"/>
            </a:endParaRPr>
          </a:p>
          <a:p>
            <a:pPr>
              <a:defRPr/>
            </a:pPr>
            <a:endParaRPr lang="en-US" altLang="zh-CN" dirty="0">
              <a:effectLst/>
              <a:cs typeface="+mn-cs"/>
            </a:endParaRPr>
          </a:p>
          <a:p>
            <a:pPr>
              <a:defRPr/>
            </a:pPr>
            <a:endParaRPr lang="en-US" altLang="zh-CN" dirty="0">
              <a:effectLst/>
              <a:cs typeface="+mn-cs"/>
            </a:endParaRPr>
          </a:p>
          <a:p>
            <a:pPr>
              <a:defRPr/>
            </a:pPr>
            <a:endParaRPr lang="en-US" altLang="zh-CN" dirty="0">
              <a:effectLst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effectLst/>
              <a:cs typeface="+mn-cs"/>
            </a:endParaRPr>
          </a:p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与基本运算的关系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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– (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– </a:t>
            </a:r>
            <a:r>
              <a:rPr kumimoji="1" lang="en-US" altLang="zh-CN" i="1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kumimoji="1"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1">
              <a:defRPr/>
            </a:pPr>
            <a:endParaRPr lang="en-US" altLang="zh-CN" dirty="0">
              <a:effectLst/>
            </a:endParaRPr>
          </a:p>
        </p:txBody>
      </p:sp>
      <p:grpSp>
        <p:nvGrpSpPr>
          <p:cNvPr id="80900" name="Group 32">
            <a:extLst>
              <a:ext uri="{FF2B5EF4-FFF2-40B4-BE49-F238E27FC236}">
                <a16:creationId xmlns:a16="http://schemas.microsoft.com/office/drawing/2014/main" id="{B9505B02-ED56-4875-BCBD-7D3EA77B98C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2093913"/>
            <a:ext cx="2727325" cy="2058987"/>
            <a:chOff x="1690" y="719"/>
            <a:chExt cx="1718" cy="1051"/>
          </a:xfrm>
        </p:grpSpPr>
        <p:sp>
          <p:nvSpPr>
            <p:cNvPr id="81934" name="Rectangle 33">
              <a:extLst>
                <a:ext uri="{FF2B5EF4-FFF2-40B4-BE49-F238E27FC236}">
                  <a16:creationId xmlns:a16="http://schemas.microsoft.com/office/drawing/2014/main" id="{B2C546C9-F509-4A7B-8354-89D7D214E10A}"/>
                </a:ext>
              </a:extLst>
            </p:cNvPr>
            <p:cNvSpPr/>
            <p:nvPr/>
          </p:nvSpPr>
          <p:spPr>
            <a:xfrm>
              <a:off x="1727" y="727"/>
              <a:ext cx="659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81935" name="Text Box 34">
              <a:extLst>
                <a:ext uri="{FF2B5EF4-FFF2-40B4-BE49-F238E27FC236}">
                  <a16:creationId xmlns:a16="http://schemas.microsoft.com/office/drawing/2014/main" id="{40B12968-E39A-4A86-A7DC-CF5BBA7C31C2}"/>
                </a:ext>
              </a:extLst>
            </p:cNvPr>
            <p:cNvSpPr txBox="1"/>
            <p:nvPr/>
          </p:nvSpPr>
          <p:spPr>
            <a:xfrm>
              <a:off x="1690" y="719"/>
              <a:ext cx="671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A      B</a:t>
              </a:r>
            </a:p>
          </p:txBody>
        </p:sp>
        <p:sp>
          <p:nvSpPr>
            <p:cNvPr id="80912" name="Line 35">
              <a:extLst>
                <a:ext uri="{FF2B5EF4-FFF2-40B4-BE49-F238E27FC236}">
                  <a16:creationId xmlns:a16="http://schemas.microsoft.com/office/drawing/2014/main" id="{5EF09D4C-D8DE-471B-B025-0520D84C2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733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Rectangle 36">
              <a:extLst>
                <a:ext uri="{FF2B5EF4-FFF2-40B4-BE49-F238E27FC236}">
                  <a16:creationId xmlns:a16="http://schemas.microsoft.com/office/drawing/2014/main" id="{52C76CCF-2DEA-401C-94CA-102A4519EF67}"/>
                </a:ext>
              </a:extLst>
            </p:cNvPr>
            <p:cNvSpPr/>
            <p:nvPr/>
          </p:nvSpPr>
          <p:spPr>
            <a:xfrm>
              <a:off x="1726" y="960"/>
              <a:ext cx="662" cy="610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80914" name="Line 37">
              <a:extLst>
                <a:ext uri="{FF2B5EF4-FFF2-40B4-BE49-F238E27FC236}">
                  <a16:creationId xmlns:a16="http://schemas.microsoft.com/office/drawing/2014/main" id="{7F0A6918-5FA1-4282-B633-18422D9F9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960"/>
              <a:ext cx="1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Text Box 38">
              <a:extLst>
                <a:ext uri="{FF2B5EF4-FFF2-40B4-BE49-F238E27FC236}">
                  <a16:creationId xmlns:a16="http://schemas.microsoft.com/office/drawing/2014/main" id="{C95354D8-7758-444C-89AE-AEE4571E6F67}"/>
                </a:ext>
              </a:extLst>
            </p:cNvPr>
            <p:cNvSpPr txBox="1"/>
            <p:nvPr/>
          </p:nvSpPr>
          <p:spPr>
            <a:xfrm>
              <a:off x="1746" y="946"/>
              <a:ext cx="237" cy="5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1940" name="Text Box 39">
              <a:extLst>
                <a:ext uri="{FF2B5EF4-FFF2-40B4-BE49-F238E27FC236}">
                  <a16:creationId xmlns:a16="http://schemas.microsoft.com/office/drawing/2014/main" id="{C44E8C8C-DFA8-4969-943E-CA5E2305CFE6}"/>
                </a:ext>
              </a:extLst>
            </p:cNvPr>
            <p:cNvSpPr txBox="1"/>
            <p:nvPr/>
          </p:nvSpPr>
          <p:spPr>
            <a:xfrm>
              <a:off x="2056" y="961"/>
              <a:ext cx="212" cy="55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1</a:t>
              </a:r>
            </a:p>
          </p:txBody>
        </p:sp>
        <p:sp>
          <p:nvSpPr>
            <p:cNvPr id="81941" name="Rectangle 40">
              <a:extLst>
                <a:ext uri="{FF2B5EF4-FFF2-40B4-BE49-F238E27FC236}">
                  <a16:creationId xmlns:a16="http://schemas.microsoft.com/office/drawing/2014/main" id="{21860DC1-18B9-4E8B-9119-BE14909122DE}"/>
                </a:ext>
              </a:extLst>
            </p:cNvPr>
            <p:cNvSpPr/>
            <p:nvPr/>
          </p:nvSpPr>
          <p:spPr>
            <a:xfrm>
              <a:off x="2749" y="772"/>
              <a:ext cx="659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81942" name="Text Box 41">
              <a:extLst>
                <a:ext uri="{FF2B5EF4-FFF2-40B4-BE49-F238E27FC236}">
                  <a16:creationId xmlns:a16="http://schemas.microsoft.com/office/drawing/2014/main" id="{0368D008-5CCF-4473-9331-3AA17393D583}"/>
                </a:ext>
              </a:extLst>
            </p:cNvPr>
            <p:cNvSpPr txBox="1"/>
            <p:nvPr/>
          </p:nvSpPr>
          <p:spPr>
            <a:xfrm>
              <a:off x="2704" y="764"/>
              <a:ext cx="671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A    B</a:t>
              </a:r>
            </a:p>
          </p:txBody>
        </p:sp>
        <p:sp>
          <p:nvSpPr>
            <p:cNvPr id="80919" name="Line 42">
              <a:extLst>
                <a:ext uri="{FF2B5EF4-FFF2-40B4-BE49-F238E27FC236}">
                  <a16:creationId xmlns:a16="http://schemas.microsoft.com/office/drawing/2014/main" id="{08C0B069-9BDF-4206-8AA9-E64690DDC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7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Rectangle 43">
              <a:extLst>
                <a:ext uri="{FF2B5EF4-FFF2-40B4-BE49-F238E27FC236}">
                  <a16:creationId xmlns:a16="http://schemas.microsoft.com/office/drawing/2014/main" id="{D2701504-CBC2-4C10-82E7-6521FD6C57B7}"/>
                </a:ext>
              </a:extLst>
            </p:cNvPr>
            <p:cNvSpPr/>
            <p:nvPr/>
          </p:nvSpPr>
          <p:spPr>
            <a:xfrm>
              <a:off x="2749" y="1008"/>
              <a:ext cx="659" cy="44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80921" name="Line 44">
              <a:extLst>
                <a:ext uri="{FF2B5EF4-FFF2-40B4-BE49-F238E27FC236}">
                  <a16:creationId xmlns:a16="http://schemas.microsoft.com/office/drawing/2014/main" id="{BE24D4CA-8138-4B16-930F-EC6829EE1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008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45">
              <a:extLst>
                <a:ext uri="{FF2B5EF4-FFF2-40B4-BE49-F238E27FC236}">
                  <a16:creationId xmlns:a16="http://schemas.microsoft.com/office/drawing/2014/main" id="{E333C62F-8C18-43DC-8DF3-393AFD53E57C}"/>
                </a:ext>
              </a:extLst>
            </p:cNvPr>
            <p:cNvSpPr txBox="1"/>
            <p:nvPr/>
          </p:nvSpPr>
          <p:spPr>
            <a:xfrm>
              <a:off x="2790" y="966"/>
              <a:ext cx="237" cy="4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1947" name="Text Box 46">
              <a:extLst>
                <a:ext uri="{FF2B5EF4-FFF2-40B4-BE49-F238E27FC236}">
                  <a16:creationId xmlns:a16="http://schemas.microsoft.com/office/drawing/2014/main" id="{2E9CF54F-1178-4EDD-BBE4-872B49C99D7A}"/>
                </a:ext>
              </a:extLst>
            </p:cNvPr>
            <p:cNvSpPr txBox="1"/>
            <p:nvPr/>
          </p:nvSpPr>
          <p:spPr>
            <a:xfrm>
              <a:off x="3101" y="982"/>
              <a:ext cx="212" cy="4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3</a:t>
              </a:r>
            </a:p>
          </p:txBody>
        </p:sp>
        <p:sp>
          <p:nvSpPr>
            <p:cNvPr id="81948" name="Text Box 47">
              <a:extLst>
                <a:ext uri="{FF2B5EF4-FFF2-40B4-BE49-F238E27FC236}">
                  <a16:creationId xmlns:a16="http://schemas.microsoft.com/office/drawing/2014/main" id="{39CB4470-29FD-441B-84B6-57133B0827A2}"/>
                </a:ext>
              </a:extLst>
            </p:cNvPr>
            <p:cNvSpPr txBox="1"/>
            <p:nvPr/>
          </p:nvSpPr>
          <p:spPr>
            <a:xfrm>
              <a:off x="1881" y="1537"/>
              <a:ext cx="24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endParaRPr lang="en-US" altLang="zh-CN" sz="24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1949" name="Text Box 48">
              <a:extLst>
                <a:ext uri="{FF2B5EF4-FFF2-40B4-BE49-F238E27FC236}">
                  <a16:creationId xmlns:a16="http://schemas.microsoft.com/office/drawing/2014/main" id="{AE4F2509-E638-4877-BACB-D1EA4C748312}"/>
                </a:ext>
              </a:extLst>
            </p:cNvPr>
            <p:cNvSpPr txBox="1"/>
            <p:nvPr/>
          </p:nvSpPr>
          <p:spPr>
            <a:xfrm>
              <a:off x="2928" y="1394"/>
              <a:ext cx="223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  <a:endParaRPr lang="en-US" altLang="zh-CN" sz="24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</p:grpSp>
      <p:grpSp>
        <p:nvGrpSpPr>
          <p:cNvPr id="1442865" name="Group 49">
            <a:extLst>
              <a:ext uri="{FF2B5EF4-FFF2-40B4-BE49-F238E27FC236}">
                <a16:creationId xmlns:a16="http://schemas.microsoft.com/office/drawing/2014/main" id="{EF283296-D758-42E0-BFE2-A3AC05F080BF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2551113"/>
            <a:ext cx="1093787" cy="817562"/>
            <a:chOff x="1567" y="2305"/>
            <a:chExt cx="689" cy="515"/>
          </a:xfrm>
        </p:grpSpPr>
        <p:sp>
          <p:nvSpPr>
            <p:cNvPr id="3" name="Rectangle 50">
              <a:extLst>
                <a:ext uri="{FF2B5EF4-FFF2-40B4-BE49-F238E27FC236}">
                  <a16:creationId xmlns:a16="http://schemas.microsoft.com/office/drawing/2014/main" id="{C9342B18-FFD3-40FB-85DA-7F20B156E232}"/>
                </a:ext>
              </a:extLst>
            </p:cNvPr>
            <p:cNvSpPr/>
            <p:nvPr/>
          </p:nvSpPr>
          <p:spPr>
            <a:xfrm>
              <a:off x="1612" y="2313"/>
              <a:ext cx="644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81929" name="Text Box 51">
              <a:extLst>
                <a:ext uri="{FF2B5EF4-FFF2-40B4-BE49-F238E27FC236}">
                  <a16:creationId xmlns:a16="http://schemas.microsoft.com/office/drawing/2014/main" id="{47C2E49D-F586-41B2-9B83-BBBE9646BFCE}"/>
                </a:ext>
              </a:extLst>
            </p:cNvPr>
            <p:cNvSpPr txBox="1"/>
            <p:nvPr/>
          </p:nvSpPr>
          <p:spPr>
            <a:xfrm>
              <a:off x="1567" y="2305"/>
              <a:ext cx="67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A     B</a:t>
              </a:r>
            </a:p>
          </p:txBody>
        </p:sp>
        <p:sp>
          <p:nvSpPr>
            <p:cNvPr id="80906" name="Line 52">
              <a:extLst>
                <a:ext uri="{FF2B5EF4-FFF2-40B4-BE49-F238E27FC236}">
                  <a16:creationId xmlns:a16="http://schemas.microsoft.com/office/drawing/2014/main" id="{46F9CF9F-5CC1-4D7F-90E3-45CF546CF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4" y="23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1" name="Rectangle 53">
              <a:extLst>
                <a:ext uri="{FF2B5EF4-FFF2-40B4-BE49-F238E27FC236}">
                  <a16:creationId xmlns:a16="http://schemas.microsoft.com/office/drawing/2014/main" id="{B16046D0-F6D3-44D1-9DC2-1173CD838352}"/>
                </a:ext>
              </a:extLst>
            </p:cNvPr>
            <p:cNvSpPr/>
            <p:nvPr/>
          </p:nvSpPr>
          <p:spPr>
            <a:xfrm>
              <a:off x="1611" y="2544"/>
              <a:ext cx="645" cy="276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endParaRPr lang="zh-CN" altLang="en-US" sz="3000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81932" name="Text Box 54">
              <a:extLst>
                <a:ext uri="{FF2B5EF4-FFF2-40B4-BE49-F238E27FC236}">
                  <a16:creationId xmlns:a16="http://schemas.microsoft.com/office/drawing/2014/main" id="{42979150-E8B9-4352-BE27-3FFD8ED2F4BB}"/>
                </a:ext>
              </a:extLst>
            </p:cNvPr>
            <p:cNvSpPr txBox="1"/>
            <p:nvPr/>
          </p:nvSpPr>
          <p:spPr>
            <a:xfrm>
              <a:off x="1591" y="2532"/>
              <a:ext cx="62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      2</a:t>
              </a:r>
              <a:endParaRPr lang="en-US" altLang="zh-CN" sz="24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0909" name="Line 55">
              <a:extLst>
                <a:ext uri="{FF2B5EF4-FFF2-40B4-BE49-F238E27FC236}">
                  <a16:creationId xmlns:a16="http://schemas.microsoft.com/office/drawing/2014/main" id="{D9138BE6-2DAC-4389-A174-01C45F753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3" y="255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Box 28">
            <a:extLst>
              <a:ext uri="{FF2B5EF4-FFF2-40B4-BE49-F238E27FC236}">
                <a16:creationId xmlns:a16="http://schemas.microsoft.com/office/drawing/2014/main" id="{6C009710-7AC7-4810-991B-4677B1586081}"/>
              </a:ext>
            </a:extLst>
          </p:cNvPr>
          <p:cNvSpPr txBox="1"/>
          <p:nvPr/>
        </p:nvSpPr>
        <p:spPr>
          <a:xfrm>
            <a:off x="1106488" y="4248150"/>
            <a:ext cx="1643062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zh-CN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 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442823" name="Text Box 7">
            <a:extLst>
              <a:ext uri="{FF2B5EF4-FFF2-40B4-BE49-F238E27FC236}">
                <a16:creationId xmlns:a16="http://schemas.microsoft.com/office/drawing/2014/main" id="{089A583C-4108-4140-A062-8A42ECA7F3CF}"/>
              </a:ext>
            </a:extLst>
          </p:cNvPr>
          <p:cNvSpPr txBox="1"/>
          <p:nvPr/>
        </p:nvSpPr>
        <p:spPr>
          <a:xfrm>
            <a:off x="3756025" y="2730500"/>
            <a:ext cx="1922463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indent="-230505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i="1" noProof="1">
                <a:solidFill>
                  <a:srgbClr val="0000FF"/>
                </a:solidFill>
                <a:sym typeface="+mn-ea"/>
              </a:rPr>
              <a:t>R </a:t>
            </a:r>
            <a:r>
              <a:rPr lang="en-US" altLang="zh-CN" sz="2800" noProof="1">
                <a:solidFill>
                  <a:srgbClr val="0000FF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i="1" noProof="1">
                <a:solidFill>
                  <a:srgbClr val="0000FF"/>
                </a:solidFill>
                <a:sym typeface="Symbol" panose="05050102010706020507" pitchFamily="18" charset="2"/>
              </a:rPr>
              <a:t> S</a:t>
            </a:r>
            <a:r>
              <a:rPr lang="en-US" altLang="zh-CN" sz="30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DC00E8B-917C-4CED-BAFE-F9AF22FF45B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关系数据库的历史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8875D197-F2A7-4322-8973-6A06A0700D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286625" cy="4924425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70</a:t>
            </a: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年代的关系模型和理论</a:t>
            </a:r>
            <a:r>
              <a:rPr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Relational model and Normalization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en-US" altLang="zh-CN" sz="2000" dirty="0"/>
              <a:t>Proposed by Dr. E.F. Codd in 1970</a:t>
            </a:r>
            <a:r>
              <a:rPr lang="en-US" altLang="zh-CN" sz="2000" dirty="0">
                <a:solidFill>
                  <a:srgbClr val="000066"/>
                </a:solidFill>
              </a:rPr>
              <a:t> </a:t>
            </a:r>
            <a:br>
              <a:rPr lang="en-US" altLang="zh-CN" sz="2000" dirty="0">
                <a:solidFill>
                  <a:srgbClr val="000066"/>
                </a:solidFill>
              </a:rPr>
            </a:br>
            <a:r>
              <a:rPr lang="en-US" altLang="zh-CN" sz="2000" b="0" dirty="0">
                <a:solidFill>
                  <a:srgbClr val="993300"/>
                </a:solidFill>
              </a:rPr>
              <a:t> </a:t>
            </a:r>
            <a:r>
              <a:rPr lang="en-US" altLang="zh-CN" sz="2000" b="0" dirty="0">
                <a:solidFill>
                  <a:srgbClr val="333300"/>
                </a:solidFill>
              </a:rPr>
              <a:t>“</a:t>
            </a:r>
            <a:r>
              <a:rPr lang="en-US" altLang="zh-CN" sz="2000" dirty="0">
                <a:solidFill>
                  <a:srgbClr val="333300"/>
                </a:solidFill>
              </a:rPr>
              <a:t>A Relational Model for Large Shared Data Banks”, Communications of the ACM, 1970.</a:t>
            </a:r>
          </a:p>
          <a:p>
            <a:pPr lvl="2">
              <a:defRPr/>
            </a:pPr>
            <a:r>
              <a:rPr lang="en-US" altLang="zh-CN" sz="2000" dirty="0"/>
              <a:t>Relational algebra and Relational calculus</a:t>
            </a:r>
          </a:p>
          <a:p>
            <a:pPr lvl="2">
              <a:defRPr/>
            </a:pPr>
            <a:r>
              <a:rPr lang="en-US" altLang="zh-CN" sz="2000" dirty="0"/>
              <a:t>Function dependency and Normalization</a:t>
            </a:r>
          </a:p>
          <a:p>
            <a:pPr lvl="2">
              <a:defRPr/>
            </a:pPr>
            <a:r>
              <a:rPr lang="en-US" altLang="zh-CN" sz="2000" dirty="0"/>
              <a:t>Won Turing Award in 1981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Transaction processing theory</a:t>
            </a:r>
          </a:p>
          <a:p>
            <a:pPr lvl="2">
              <a:defRPr/>
            </a:pPr>
            <a:r>
              <a:rPr lang="en-US" altLang="zh-CN" sz="2000" dirty="0"/>
              <a:t>Proposed by James Gray</a:t>
            </a:r>
          </a:p>
          <a:p>
            <a:pPr lvl="2">
              <a:defRPr/>
            </a:pPr>
            <a:r>
              <a:rPr lang="en-US" altLang="zh-CN" sz="2000" dirty="0"/>
              <a:t>Won Turing Award in 1999</a:t>
            </a: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B9F28A-C44F-4C96-B6F3-FACB57F8B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6061"/>
          <a:stretch>
            <a:fillRect/>
          </a:stretch>
        </p:blipFill>
        <p:spPr bwMode="auto">
          <a:xfrm>
            <a:off x="7620267" y="1593119"/>
            <a:ext cx="1057188" cy="1425638"/>
          </a:xfrm>
          <a:prstGeom prst="ellipse">
            <a:avLst/>
          </a:prstGeom>
          <a:ln w="63500" cap="rnd">
            <a:solidFill>
              <a:schemeClr val="accent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256C8-FBDF-4ECA-855E-A036DD9A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035" y="4181794"/>
            <a:ext cx="994838" cy="1352682"/>
          </a:xfrm>
          <a:prstGeom prst="ellipse">
            <a:avLst/>
          </a:prstGeom>
          <a:ln w="63500" cap="rnd">
            <a:solidFill>
              <a:schemeClr val="accent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599D8C38-2316-4682-AF82-FCA072651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8CB53789-5370-4E4B-B2C8-9F2D62318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1314450"/>
            <a:ext cx="8229600" cy="11080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自然连接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(Natural Join)</a:t>
            </a:r>
          </a:p>
          <a:p>
            <a:pPr lvl="1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要求进行笛卡尔积的两个关系在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所有相同属性上的值一致</a:t>
            </a: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lang="en-US" altLang="zh-CN" dirty="0">
              <a:effectLst/>
            </a:endParaRPr>
          </a:p>
        </p:txBody>
      </p:sp>
      <p:grpSp>
        <p:nvGrpSpPr>
          <p:cNvPr id="81924" name="Group 31">
            <a:extLst>
              <a:ext uri="{FF2B5EF4-FFF2-40B4-BE49-F238E27FC236}">
                <a16:creationId xmlns:a16="http://schemas.microsoft.com/office/drawing/2014/main" id="{57C72D68-BF79-42D2-9B3B-12212C2486B7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82967" name="Rectangle 32">
              <a:extLst>
                <a:ext uri="{FF2B5EF4-FFF2-40B4-BE49-F238E27FC236}">
                  <a16:creationId xmlns:a16="http://schemas.microsoft.com/office/drawing/2014/main" id="{A7EC83B7-F4A4-4DE4-9C02-63C0EB441DD6}"/>
                </a:ext>
              </a:extLst>
            </p:cNvPr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82968" name="Rectangle 33">
              <a:extLst>
                <a:ext uri="{FF2B5EF4-FFF2-40B4-BE49-F238E27FC236}">
                  <a16:creationId xmlns:a16="http://schemas.microsoft.com/office/drawing/2014/main" id="{703D6F96-1688-4A0A-A1BB-60AB2DF4848B}"/>
                </a:ext>
              </a:extLst>
            </p:cNvPr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82969" name="Rectangle 34">
              <a:extLst>
                <a:ext uri="{FF2B5EF4-FFF2-40B4-BE49-F238E27FC236}">
                  <a16:creationId xmlns:a16="http://schemas.microsoft.com/office/drawing/2014/main" id="{5E1102F6-1AA0-4ADA-93A2-A0B8C13FE21F}"/>
                </a:ext>
              </a:extLst>
            </p:cNvPr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2970" name="Rectangle 35">
              <a:extLst>
                <a:ext uri="{FF2B5EF4-FFF2-40B4-BE49-F238E27FC236}">
                  <a16:creationId xmlns:a16="http://schemas.microsoft.com/office/drawing/2014/main" id="{DAF852FD-1796-4FF7-8288-37FD1A2A007D}"/>
                </a:ext>
              </a:extLst>
            </p:cNvPr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2971" name="Rectangle 36">
              <a:extLst>
                <a:ext uri="{FF2B5EF4-FFF2-40B4-BE49-F238E27FC236}">
                  <a16:creationId xmlns:a16="http://schemas.microsoft.com/office/drawing/2014/main" id="{619EEB5B-B18B-4BED-A862-72DCBB9848F0}"/>
                </a:ext>
              </a:extLst>
            </p:cNvPr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82972" name="Rectangle 37">
              <a:extLst>
                <a:ext uri="{FF2B5EF4-FFF2-40B4-BE49-F238E27FC236}">
                  <a16:creationId xmlns:a16="http://schemas.microsoft.com/office/drawing/2014/main" id="{EFAF48B3-0224-4282-AE67-D9F8F87A0B66}"/>
                </a:ext>
              </a:extLst>
            </p:cNvPr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82973" name="Rectangle 38">
              <a:extLst>
                <a:ext uri="{FF2B5EF4-FFF2-40B4-BE49-F238E27FC236}">
                  <a16:creationId xmlns:a16="http://schemas.microsoft.com/office/drawing/2014/main" id="{73B15DFD-636F-454A-AEF6-7CF53160C09F}"/>
                </a:ext>
              </a:extLst>
            </p:cNvPr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2974" name="Rectangle 39">
              <a:extLst>
                <a:ext uri="{FF2B5EF4-FFF2-40B4-BE49-F238E27FC236}">
                  <a16:creationId xmlns:a16="http://schemas.microsoft.com/office/drawing/2014/main" id="{40C41EFB-6369-427F-B155-A924AA20B869}"/>
                </a:ext>
              </a:extLst>
            </p:cNvPr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75" name="Rectangle 40">
              <a:extLst>
                <a:ext uri="{FF2B5EF4-FFF2-40B4-BE49-F238E27FC236}">
                  <a16:creationId xmlns:a16="http://schemas.microsoft.com/office/drawing/2014/main" id="{7B520087-2738-49B6-AF31-FD73D06C2F5E}"/>
                </a:ext>
              </a:extLst>
            </p:cNvPr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82976" name="Rectangle 41">
              <a:extLst>
                <a:ext uri="{FF2B5EF4-FFF2-40B4-BE49-F238E27FC236}">
                  <a16:creationId xmlns:a16="http://schemas.microsoft.com/office/drawing/2014/main" id="{307F133B-FBE1-483A-9DBE-541A2778743A}"/>
                </a:ext>
              </a:extLst>
            </p:cNvPr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82977" name="Rectangle 42">
              <a:extLst>
                <a:ext uri="{FF2B5EF4-FFF2-40B4-BE49-F238E27FC236}">
                  <a16:creationId xmlns:a16="http://schemas.microsoft.com/office/drawing/2014/main" id="{8F743E3E-A55C-4B5B-9F5C-0C7FAE9DAB39}"/>
                </a:ext>
              </a:extLst>
            </p:cNvPr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3" name="Rectangle 43">
              <a:extLst>
                <a:ext uri="{FF2B5EF4-FFF2-40B4-BE49-F238E27FC236}">
                  <a16:creationId xmlns:a16="http://schemas.microsoft.com/office/drawing/2014/main" id="{B32DD446-2250-4752-B7B9-8456BB9296D0}"/>
                </a:ext>
              </a:extLst>
            </p:cNvPr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79" name="Rectangle 44">
              <a:extLst>
                <a:ext uri="{FF2B5EF4-FFF2-40B4-BE49-F238E27FC236}">
                  <a16:creationId xmlns:a16="http://schemas.microsoft.com/office/drawing/2014/main" id="{8B5DD988-D72D-4855-87E8-66A660661A54}"/>
                </a:ext>
              </a:extLst>
            </p:cNvPr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82980" name="Rectangle 45">
              <a:extLst>
                <a:ext uri="{FF2B5EF4-FFF2-40B4-BE49-F238E27FC236}">
                  <a16:creationId xmlns:a16="http://schemas.microsoft.com/office/drawing/2014/main" id="{2C699A68-BB05-4B3D-A19C-D65F8941E8E3}"/>
                </a:ext>
              </a:extLst>
            </p:cNvPr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82981" name="Text Box 46">
              <a:extLst>
                <a:ext uri="{FF2B5EF4-FFF2-40B4-BE49-F238E27FC236}">
                  <a16:creationId xmlns:a16="http://schemas.microsoft.com/office/drawing/2014/main" id="{ED0BFF56-D02D-4662-B80D-1D602C63CEFB}"/>
                </a:ext>
              </a:extLst>
            </p:cNvPr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82982" name="Text Box 47">
              <a:extLst>
                <a:ext uri="{FF2B5EF4-FFF2-40B4-BE49-F238E27FC236}">
                  <a16:creationId xmlns:a16="http://schemas.microsoft.com/office/drawing/2014/main" id="{D7786E11-4A8E-4CF2-92FF-E40E98BE2A7C}"/>
                </a:ext>
              </a:extLst>
            </p:cNvPr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sp>
        <p:nvSpPr>
          <p:cNvPr id="82949" name="Text Box 21">
            <a:extLst>
              <a:ext uri="{FF2B5EF4-FFF2-40B4-BE49-F238E27FC236}">
                <a16:creationId xmlns:a16="http://schemas.microsoft.com/office/drawing/2014/main" id="{B06D747F-7E05-4014-A4B3-75CD637F5BC8}"/>
              </a:ext>
            </a:extLst>
          </p:cNvPr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en-US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1444913" name="Group 49">
            <a:extLst>
              <a:ext uri="{FF2B5EF4-FFF2-40B4-BE49-F238E27FC236}">
                <a16:creationId xmlns:a16="http://schemas.microsoft.com/office/drawing/2014/main" id="{E639B1EC-9E2E-43F2-A6E4-A21ACDA6EAF8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3114675"/>
            <a:ext cx="2085975" cy="2328863"/>
            <a:chOff x="2169" y="2734"/>
            <a:chExt cx="1314" cy="1106"/>
          </a:xfrm>
        </p:grpSpPr>
        <p:sp>
          <p:nvSpPr>
            <p:cNvPr id="82957" name="Rectangle 50">
              <a:extLst>
                <a:ext uri="{FF2B5EF4-FFF2-40B4-BE49-F238E27FC236}">
                  <a16:creationId xmlns:a16="http://schemas.microsoft.com/office/drawing/2014/main" id="{C4AF9DE1-02F1-4112-B33F-284C22582F9D}"/>
                </a:ext>
              </a:extLst>
            </p:cNvPr>
            <p:cNvSpPr/>
            <p:nvPr/>
          </p:nvSpPr>
          <p:spPr>
            <a:xfrm>
              <a:off x="2688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82958" name="Rectangle 51">
              <a:extLst>
                <a:ext uri="{FF2B5EF4-FFF2-40B4-BE49-F238E27FC236}">
                  <a16:creationId xmlns:a16="http://schemas.microsoft.com/office/drawing/2014/main" id="{33581DBB-07CF-4F92-AC3F-F25243E72B52}"/>
                </a:ext>
              </a:extLst>
            </p:cNvPr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82959" name="Rectangle 52">
              <a:extLst>
                <a:ext uri="{FF2B5EF4-FFF2-40B4-BE49-F238E27FC236}">
                  <a16:creationId xmlns:a16="http://schemas.microsoft.com/office/drawing/2014/main" id="{6DC03701-6E48-479E-A0AF-CDDF27BF1D93}"/>
                </a:ext>
              </a:extLst>
            </p:cNvPr>
            <p:cNvSpPr/>
            <p:nvPr/>
          </p:nvSpPr>
          <p:spPr>
            <a:xfrm>
              <a:off x="2688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2960" name="Rectangle 53">
              <a:extLst>
                <a:ext uri="{FF2B5EF4-FFF2-40B4-BE49-F238E27FC236}">
                  <a16:creationId xmlns:a16="http://schemas.microsoft.com/office/drawing/2014/main" id="{DA363F3B-EBE2-459B-8664-D0405E8BBBCE}"/>
                </a:ext>
              </a:extLst>
            </p:cNvPr>
            <p:cNvSpPr/>
            <p:nvPr/>
          </p:nvSpPr>
          <p:spPr>
            <a:xfrm>
              <a:off x="2169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2961" name="Rectangle 54">
              <a:extLst>
                <a:ext uri="{FF2B5EF4-FFF2-40B4-BE49-F238E27FC236}">
                  <a16:creationId xmlns:a16="http://schemas.microsoft.com/office/drawing/2014/main" id="{2B7FFFC8-93C0-4F27-9B36-4D0B3558E798}"/>
                </a:ext>
              </a:extLst>
            </p:cNvPr>
            <p:cNvSpPr/>
            <p:nvPr/>
          </p:nvSpPr>
          <p:spPr>
            <a:xfrm>
              <a:off x="2943" y="2734"/>
              <a:ext cx="275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82962" name="Rectangle 55">
              <a:extLst>
                <a:ext uri="{FF2B5EF4-FFF2-40B4-BE49-F238E27FC236}">
                  <a16:creationId xmlns:a16="http://schemas.microsoft.com/office/drawing/2014/main" id="{FFC2956B-E859-452B-8665-F83473E4B606}"/>
                </a:ext>
              </a:extLst>
            </p:cNvPr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82963" name="Rectangle 56">
              <a:extLst>
                <a:ext uri="{FF2B5EF4-FFF2-40B4-BE49-F238E27FC236}">
                  <a16:creationId xmlns:a16="http://schemas.microsoft.com/office/drawing/2014/main" id="{D0034AE9-1A45-4B98-B135-FEE4D0F172D4}"/>
                </a:ext>
              </a:extLst>
            </p:cNvPr>
            <p:cNvSpPr/>
            <p:nvPr/>
          </p:nvSpPr>
          <p:spPr>
            <a:xfrm>
              <a:off x="2943" y="2989"/>
              <a:ext cx="275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2964" name="Rectangle 57">
              <a:extLst>
                <a:ext uri="{FF2B5EF4-FFF2-40B4-BE49-F238E27FC236}">
                  <a16:creationId xmlns:a16="http://schemas.microsoft.com/office/drawing/2014/main" id="{8C888052-5708-4598-AFA6-1E2BCAB42F0F}"/>
                </a:ext>
              </a:extLst>
            </p:cNvPr>
            <p:cNvSpPr/>
            <p:nvPr/>
          </p:nvSpPr>
          <p:spPr>
            <a:xfrm>
              <a:off x="2433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965" name="Rectangle 58">
              <a:extLst>
                <a:ext uri="{FF2B5EF4-FFF2-40B4-BE49-F238E27FC236}">
                  <a16:creationId xmlns:a16="http://schemas.microsoft.com/office/drawing/2014/main" id="{8D54BBF7-AD37-4291-9CF3-22C8F6A30D35}"/>
                </a:ext>
              </a:extLst>
            </p:cNvPr>
            <p:cNvSpPr/>
            <p:nvPr/>
          </p:nvSpPr>
          <p:spPr>
            <a:xfrm>
              <a:off x="320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82966" name="Rectangle 59">
              <a:extLst>
                <a:ext uri="{FF2B5EF4-FFF2-40B4-BE49-F238E27FC236}">
                  <a16:creationId xmlns:a16="http://schemas.microsoft.com/office/drawing/2014/main" id="{8AB623D2-F684-448C-8551-282FBFB4287C}"/>
                </a:ext>
              </a:extLst>
            </p:cNvPr>
            <p:cNvSpPr/>
            <p:nvPr/>
          </p:nvSpPr>
          <p:spPr>
            <a:xfrm>
              <a:off x="3209" y="2989"/>
              <a:ext cx="274" cy="8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</p:txBody>
        </p:sp>
      </p:grpSp>
      <p:grpSp>
        <p:nvGrpSpPr>
          <p:cNvPr id="287782" name="Group 38">
            <a:extLst>
              <a:ext uri="{FF2B5EF4-FFF2-40B4-BE49-F238E27FC236}">
                <a16:creationId xmlns:a16="http://schemas.microsoft.com/office/drawing/2014/main" id="{9369B682-B9B4-4C64-A8BB-7BDC09932AE2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4049713"/>
            <a:ext cx="1922462" cy="549275"/>
            <a:chOff x="793" y="3045"/>
            <a:chExt cx="1211" cy="346"/>
          </a:xfrm>
        </p:grpSpPr>
        <p:sp>
          <p:nvSpPr>
            <p:cNvPr id="82953" name="Text Box 6">
              <a:extLst>
                <a:ext uri="{FF2B5EF4-FFF2-40B4-BE49-F238E27FC236}">
                  <a16:creationId xmlns:a16="http://schemas.microsoft.com/office/drawing/2014/main" id="{38F603A8-1E34-49FA-9BA8-1D18E917B6C0}"/>
                </a:ext>
              </a:extLst>
            </p:cNvPr>
            <p:cNvSpPr txBox="1"/>
            <p:nvPr/>
          </p:nvSpPr>
          <p:spPr>
            <a:xfrm>
              <a:off x="793" y="3045"/>
              <a:ext cx="1211" cy="34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indent="-230505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2800" noProof="1">
                  <a:solidFill>
                    <a:srgbClr val="0000FF"/>
                  </a:solidFill>
                  <a:sym typeface="+mn-ea"/>
                </a:rPr>
                <a:t> </a:t>
              </a:r>
              <a:r>
                <a:rPr lang="en-US" altLang="zh-CN" sz="2800" i="1" noProof="1">
                  <a:solidFill>
                    <a:srgbClr val="0000FF"/>
                  </a:solidFill>
                  <a:sym typeface="+mn-ea"/>
                </a:rPr>
                <a:t>R     </a:t>
              </a:r>
              <a:r>
                <a:rPr lang="en-US" altLang="zh-CN" sz="2800" i="1" noProof="1">
                  <a:solidFill>
                    <a:srgbClr val="0000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sz="3000" noProof="1">
                  <a:solidFill>
                    <a:srgbClr val="0000FF"/>
                  </a:solidFill>
                  <a:ea typeface="华文新魏" panose="02010800040101010101" pitchFamily="2" charset="-122"/>
                  <a:sym typeface="+mn-ea"/>
                </a:rPr>
                <a:t>:</a:t>
              </a:r>
            </a:p>
          </p:txBody>
        </p:sp>
        <p:grpSp>
          <p:nvGrpSpPr>
            <p:cNvPr id="81930" name="Group 37">
              <a:extLst>
                <a:ext uri="{FF2B5EF4-FFF2-40B4-BE49-F238E27FC236}">
                  <a16:creationId xmlns:a16="http://schemas.microsoft.com/office/drawing/2014/main" id="{D2AFC3D0-9CFA-4CDD-9841-FDBE3B82A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3145"/>
              <a:ext cx="215" cy="122"/>
              <a:chOff x="340" y="3626"/>
              <a:chExt cx="272" cy="136"/>
            </a:xfrm>
          </p:grpSpPr>
          <p:sp>
            <p:nvSpPr>
              <p:cNvPr id="82955" name="AutoShape 35">
                <a:extLst>
                  <a:ext uri="{FF2B5EF4-FFF2-40B4-BE49-F238E27FC236}">
                    <a16:creationId xmlns:a16="http://schemas.microsoft.com/office/drawing/2014/main" id="{7ACB0321-A471-4694-9E76-0D5D60861CFB}"/>
                  </a:ext>
                </a:extLst>
              </p:cNvPr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2956" name="AutoShape 36">
                <a:extLst>
                  <a:ext uri="{FF2B5EF4-FFF2-40B4-BE49-F238E27FC236}">
                    <a16:creationId xmlns:a16="http://schemas.microsoft.com/office/drawing/2014/main" id="{A87B2A75-8534-48C3-85E4-BBC62C842D07}"/>
                  </a:ext>
                </a:extLst>
              </p:cNvPr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2" name="七角星 1">
            <a:extLst>
              <a:ext uri="{FF2B5EF4-FFF2-40B4-BE49-F238E27FC236}">
                <a16:creationId xmlns:a16="http://schemas.microsoft.com/office/drawing/2014/main" id="{149CDEC0-2ED7-44BA-ACA9-7B3A8BED9601}"/>
              </a:ext>
            </a:extLst>
          </p:cNvPr>
          <p:cNvSpPr/>
          <p:nvPr/>
        </p:nvSpPr>
        <p:spPr>
          <a:xfrm>
            <a:off x="4076700" y="5313363"/>
            <a:ext cx="2108200" cy="1446212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去除重复属性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2495083-A699-4EAF-9DFD-D34B442EB801}"/>
              </a:ext>
            </a:extLst>
          </p:cNvPr>
          <p:cNvCxnSpPr>
            <a:cxnSpLocks/>
          </p:cNvCxnSpPr>
          <p:nvPr/>
        </p:nvCxnSpPr>
        <p:spPr>
          <a:xfrm>
            <a:off x="781050" y="39243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2D5D56D-E680-4346-95EE-0D020180019E}"/>
              </a:ext>
            </a:extLst>
          </p:cNvPr>
          <p:cNvCxnSpPr>
            <a:cxnSpLocks/>
          </p:cNvCxnSpPr>
          <p:nvPr/>
        </p:nvCxnSpPr>
        <p:spPr>
          <a:xfrm>
            <a:off x="2816225" y="3924300"/>
            <a:ext cx="801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BFBB05-9F2B-49E9-B4C6-EC01E291EE2D}"/>
              </a:ext>
            </a:extLst>
          </p:cNvPr>
          <p:cNvCxnSpPr>
            <a:cxnSpLocks/>
          </p:cNvCxnSpPr>
          <p:nvPr/>
        </p:nvCxnSpPr>
        <p:spPr>
          <a:xfrm>
            <a:off x="2762250" y="4600575"/>
            <a:ext cx="801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F9E15BA-7E71-4E3B-B7D0-3FB9177AE5CD}"/>
              </a:ext>
            </a:extLst>
          </p:cNvPr>
          <p:cNvCxnSpPr>
            <a:cxnSpLocks/>
          </p:cNvCxnSpPr>
          <p:nvPr/>
        </p:nvCxnSpPr>
        <p:spPr>
          <a:xfrm>
            <a:off x="952500" y="4913313"/>
            <a:ext cx="1098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5DFEE5F-118C-44B9-9DC2-BEFA1314851E}"/>
              </a:ext>
            </a:extLst>
          </p:cNvPr>
          <p:cNvCxnSpPr>
            <a:cxnSpLocks/>
          </p:cNvCxnSpPr>
          <p:nvPr/>
        </p:nvCxnSpPr>
        <p:spPr>
          <a:xfrm>
            <a:off x="952500" y="5208588"/>
            <a:ext cx="10985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79D75A2-A249-4E31-B81D-318710B75476}"/>
              </a:ext>
            </a:extLst>
          </p:cNvPr>
          <p:cNvCxnSpPr>
            <a:cxnSpLocks/>
          </p:cNvCxnSpPr>
          <p:nvPr/>
        </p:nvCxnSpPr>
        <p:spPr>
          <a:xfrm>
            <a:off x="2762250" y="4913313"/>
            <a:ext cx="83343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83" name="Rectangle 15">
            <a:extLst>
              <a:ext uri="{FF2B5EF4-FFF2-40B4-BE49-F238E27FC236}">
                <a16:creationId xmlns:a16="http://schemas.microsoft.com/office/drawing/2014/main" id="{9E1C2862-94E4-4BB9-AD0C-A5B7D7E5D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3AE409F4-3A0C-492B-A1A6-932E1952AB9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747000" cy="2233613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自然连接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(Natural Join)</a:t>
            </a:r>
          </a:p>
          <a:p>
            <a:pPr lvl="1">
              <a:defRPr/>
            </a:pP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满足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lvl="2"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属性集合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0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0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i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0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i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0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分别是关系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的属性集合  </a:t>
            </a:r>
          </a:p>
          <a:p>
            <a:pPr lvl="2"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990033"/>
                </a:solidFill>
              </a:rPr>
              <a:t>R</a:t>
            </a:r>
            <a:r>
              <a:rPr lang="en-US" altLang="zh-CN" sz="2000">
                <a:solidFill>
                  <a:srgbClr val="990033"/>
                </a:solidFill>
              </a:rPr>
              <a:t>      </a:t>
            </a:r>
            <a:r>
              <a:rPr lang="en-US" altLang="zh-CN" sz="2000" i="1">
                <a:solidFill>
                  <a:srgbClr val="990033"/>
                </a:solidFill>
              </a:rPr>
              <a:t>S=</a:t>
            </a:r>
          </a:p>
          <a:p>
            <a:pPr lvl="2">
              <a:buFontTx/>
              <a:buNone/>
              <a:defRPr/>
            </a:pPr>
            <a:endParaRPr lang="en-US" altLang="zh-CN" sz="2000">
              <a:solidFill>
                <a:srgbClr val="0000FF"/>
              </a:solidFill>
            </a:endParaRPr>
          </a:p>
          <a:p>
            <a:pPr lvl="2">
              <a:defRPr/>
            </a:pP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82948" name="Group 8">
            <a:extLst>
              <a:ext uri="{FF2B5EF4-FFF2-40B4-BE49-F238E27FC236}">
                <a16:creationId xmlns:a16="http://schemas.microsoft.com/office/drawing/2014/main" id="{62C2B665-6DA7-42AE-9D26-AF0CDA90B6DB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2214563"/>
            <a:ext cx="341313" cy="193675"/>
            <a:chOff x="340" y="3626"/>
            <a:chExt cx="272" cy="136"/>
          </a:xfrm>
        </p:grpSpPr>
        <p:sp>
          <p:nvSpPr>
            <p:cNvPr id="83981" name="AutoShape 9">
              <a:extLst>
                <a:ext uri="{FF2B5EF4-FFF2-40B4-BE49-F238E27FC236}">
                  <a16:creationId xmlns:a16="http://schemas.microsoft.com/office/drawing/2014/main" id="{1BF21539-C82E-483D-A80D-5BBA5F344711}"/>
                </a:ext>
              </a:extLst>
            </p:cNvPr>
            <p:cNvSpPr/>
            <p:nvPr/>
          </p:nvSpPr>
          <p:spPr>
            <a:xfrm rot="5251501">
              <a:off x="338" y="3625"/>
              <a:ext cx="136" cy="138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82" name="AutoShape 10">
              <a:extLst>
                <a:ext uri="{FF2B5EF4-FFF2-40B4-BE49-F238E27FC236}">
                  <a16:creationId xmlns:a16="http://schemas.microsoft.com/office/drawing/2014/main" id="{1BA02E3D-6C5C-4CB4-884B-7D4136D477CB}"/>
                </a:ext>
              </a:extLst>
            </p:cNvPr>
            <p:cNvSpPr/>
            <p:nvPr/>
          </p:nvSpPr>
          <p:spPr>
            <a:xfrm rot="-5400000">
              <a:off x="474" y="3626"/>
              <a:ext cx="136" cy="134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  <p:grpSp>
        <p:nvGrpSpPr>
          <p:cNvPr id="288779" name="Group 11">
            <a:extLst>
              <a:ext uri="{FF2B5EF4-FFF2-40B4-BE49-F238E27FC236}">
                <a16:creationId xmlns:a16="http://schemas.microsoft.com/office/drawing/2014/main" id="{C6248C57-874B-4C35-9270-AFDDF7165C36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3429000"/>
            <a:ext cx="269875" cy="179388"/>
            <a:chOff x="340" y="3626"/>
            <a:chExt cx="272" cy="136"/>
          </a:xfrm>
        </p:grpSpPr>
        <p:sp>
          <p:nvSpPr>
            <p:cNvPr id="83979" name="AutoShape 12">
              <a:extLst>
                <a:ext uri="{FF2B5EF4-FFF2-40B4-BE49-F238E27FC236}">
                  <a16:creationId xmlns:a16="http://schemas.microsoft.com/office/drawing/2014/main" id="{AF66CA79-212F-42F9-9049-C9454E61DB29}"/>
                </a:ext>
              </a:extLst>
            </p:cNvPr>
            <p:cNvSpPr/>
            <p:nvPr/>
          </p:nvSpPr>
          <p:spPr>
            <a:xfrm rot="5251501">
              <a:off x="340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80" name="AutoShape 13">
              <a:extLst>
                <a:ext uri="{FF2B5EF4-FFF2-40B4-BE49-F238E27FC236}">
                  <a16:creationId xmlns:a16="http://schemas.microsoft.com/office/drawing/2014/main" id="{657C3967-56D0-4707-9B99-4AFD86D79124}"/>
                </a:ext>
              </a:extLst>
            </p:cNvPr>
            <p:cNvSpPr/>
            <p:nvPr/>
          </p:nvSpPr>
          <p:spPr>
            <a:xfrm rot="-5400000">
              <a:off x="476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288782" name="Object 14">
            <a:extLst>
              <a:ext uri="{FF2B5EF4-FFF2-40B4-BE49-F238E27FC236}">
                <a16:creationId xmlns:a16="http://schemas.microsoft.com/office/drawing/2014/main" id="{160C81F0-8A4C-4C00-A258-28B8CC696C9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57450" y="3241675"/>
          <a:ext cx="61198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r:id="rId3" imgW="2427807" imgH="228799" progId="Equation.3">
                  <p:embed/>
                </p:oleObj>
              </mc:Choice>
              <mc:Fallback>
                <p:oleObj r:id="rId3" imgW="2427807" imgH="228799" progId="Equation.3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241675"/>
                        <a:ext cx="61198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7" name="Rectangle 19">
            <a:extLst>
              <a:ext uri="{FF2B5EF4-FFF2-40B4-BE49-F238E27FC236}">
                <a16:creationId xmlns:a16="http://schemas.microsoft.com/office/drawing/2014/main" id="{C8F462DA-08A1-4BA1-B160-B7BE8DA46F4E}"/>
              </a:ext>
            </a:extLst>
          </p:cNvPr>
          <p:cNvSpPr/>
          <p:nvPr/>
        </p:nvSpPr>
        <p:spPr>
          <a:xfrm>
            <a:off x="381000" y="4121150"/>
            <a:ext cx="7747000" cy="14684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例</a:t>
            </a:r>
            <a:r>
              <a:rPr lang="zh-CN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楷体_GB2312"/>
              </a:rPr>
              <a:t>:</a:t>
            </a:r>
            <a:r>
              <a:rPr lang="zh-CN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R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 = (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A, B, C, D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),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S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 = (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E, B, D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R      S</a:t>
            </a: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 =</a:t>
            </a:r>
            <a:r>
              <a:rPr lang="en-US" altLang="en-US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？</a:t>
            </a:r>
            <a:endParaRPr lang="en-US" altLang="zh-CN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  <a:sym typeface="楷体_GB2312"/>
            </a:endParaRP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R.A, R.B, R.C, R.D, S.E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R.B = S.B </a:t>
            </a:r>
            <a:r>
              <a:rPr lang="en-US" altLang="zh-CN" sz="24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 R.D = S.D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 (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R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S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楷体_GB2312"/>
              </a:rPr>
              <a:t>))</a:t>
            </a:r>
            <a:endParaRPr lang="en-US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  <a:sym typeface="楷体_GB2312"/>
            </a:endParaRP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5939BE6-23C2-4FA1-9066-840111AEFDE5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4598988"/>
            <a:ext cx="269875" cy="179387"/>
            <a:chOff x="340" y="3626"/>
            <a:chExt cx="272" cy="136"/>
          </a:xfrm>
        </p:grpSpPr>
        <p:sp>
          <p:nvSpPr>
            <p:cNvPr id="83977" name="AutoShape 12">
              <a:extLst>
                <a:ext uri="{FF2B5EF4-FFF2-40B4-BE49-F238E27FC236}">
                  <a16:creationId xmlns:a16="http://schemas.microsoft.com/office/drawing/2014/main" id="{545BE5FF-EAC0-456D-8F67-41059A17714C}"/>
                </a:ext>
              </a:extLst>
            </p:cNvPr>
            <p:cNvSpPr/>
            <p:nvPr/>
          </p:nvSpPr>
          <p:spPr>
            <a:xfrm rot="5251501">
              <a:off x="340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3978" name="AutoShape 13">
              <a:extLst>
                <a:ext uri="{FF2B5EF4-FFF2-40B4-BE49-F238E27FC236}">
                  <a16:creationId xmlns:a16="http://schemas.microsoft.com/office/drawing/2014/main" id="{46BC4FDA-C465-45F9-B3FD-477360312495}"/>
                </a:ext>
              </a:extLst>
            </p:cNvPr>
            <p:cNvSpPr/>
            <p:nvPr/>
          </p:nvSpPr>
          <p:spPr>
            <a:xfrm rot="-5400000">
              <a:off x="476" y="3626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7" name="Rectangle 7">
            <a:extLst>
              <a:ext uri="{FF2B5EF4-FFF2-40B4-BE49-F238E27FC236}">
                <a16:creationId xmlns:a16="http://schemas.microsoft.com/office/drawing/2014/main" id="{1B2C3CD4-1669-48FA-B270-A5EB6BC9E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7089834-C1B0-44EE-9CAC-4319F25CC3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8763000" cy="2143125"/>
          </a:xfrm>
        </p:spPr>
        <p:txBody>
          <a:bodyPr/>
          <a:lstStyle/>
          <a:p>
            <a:pPr>
              <a:defRPr/>
            </a:pPr>
            <a:r>
              <a:rPr lang="zh-CN" altLang="en-US" sz="2800" i="1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8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连接</a:t>
            </a:r>
            <a:r>
              <a:rPr lang="en-US" altLang="zh-CN" sz="28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8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join)</a:t>
            </a:r>
          </a:p>
          <a:p>
            <a:pPr lvl="1">
              <a:defRPr/>
            </a:pP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元关系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kern="12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i="1" kern="12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,…,A</a:t>
            </a:r>
            <a:r>
              <a:rPr lang="en-US" altLang="zh-CN" sz="2400" i="1" kern="12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元关系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i="1" kern="12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 B</a:t>
            </a:r>
            <a:r>
              <a:rPr lang="en-US" altLang="zh-CN" sz="2400" i="1" kern="12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i="1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,…,B</a:t>
            </a:r>
            <a:r>
              <a:rPr lang="en-US" altLang="zh-CN" sz="2400" i="1" kern="12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400" kern="1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kern="12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sz="2400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400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400" i="1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400" kern="12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连接：</a:t>
            </a:r>
          </a:p>
          <a:p>
            <a:pPr lvl="1">
              <a:defRPr/>
            </a:pPr>
            <a:endParaRPr lang="zh-CN" altLang="en-US" sz="2400" kern="12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86738" name="Group 18">
            <a:extLst>
              <a:ext uri="{FF2B5EF4-FFF2-40B4-BE49-F238E27FC236}">
                <a16:creationId xmlns:a16="http://schemas.microsoft.com/office/drawing/2014/main" id="{E16D54A1-D42A-44AD-8706-4D2EB664A44A}"/>
              </a:ext>
            </a:extLst>
          </p:cNvPr>
          <p:cNvGrpSpPr>
            <a:grpSpLocks/>
          </p:cNvGrpSpPr>
          <p:nvPr/>
        </p:nvGrpSpPr>
        <p:grpSpPr bwMode="auto">
          <a:xfrm>
            <a:off x="1241425" y="3032125"/>
            <a:ext cx="2362200" cy="561975"/>
            <a:chOff x="782" y="1910"/>
            <a:chExt cx="1488" cy="354"/>
          </a:xfrm>
        </p:grpSpPr>
        <p:graphicFrame>
          <p:nvGraphicFramePr>
            <p:cNvPr id="83974" name="Object 6">
              <a:extLst>
                <a:ext uri="{FF2B5EF4-FFF2-40B4-BE49-F238E27FC236}">
                  <a16:creationId xmlns:a16="http://schemas.microsoft.com/office/drawing/2014/main" id="{03D9C125-5B0F-4DC8-9B30-76E9E5CB0B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1910"/>
            <a:ext cx="97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4" r:id="rId3" imgW="648826" imgH="228998" progId="Equation.3">
                    <p:embed/>
                  </p:oleObj>
                </mc:Choice>
                <mc:Fallback>
                  <p:oleObj r:id="rId3" imgW="648826" imgH="22899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910"/>
                          <a:ext cx="97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975" name="Group 17">
              <a:extLst>
                <a:ext uri="{FF2B5EF4-FFF2-40B4-BE49-F238E27FC236}">
                  <a16:creationId xmlns:a16="http://schemas.microsoft.com/office/drawing/2014/main" id="{E7629922-4AF8-48AE-86EF-3FC5B128C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" y="1990"/>
              <a:ext cx="510" cy="274"/>
              <a:chOff x="782" y="1990"/>
              <a:chExt cx="510" cy="274"/>
            </a:xfrm>
          </p:grpSpPr>
          <p:grpSp>
            <p:nvGrpSpPr>
              <p:cNvPr id="83976" name="Group 9">
                <a:extLst>
                  <a:ext uri="{FF2B5EF4-FFF2-40B4-BE49-F238E27FC236}">
                    <a16:creationId xmlns:a16="http://schemas.microsoft.com/office/drawing/2014/main" id="{8EAFCAA3-0068-4A8E-8CD2-EAF6173A7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9" y="2032"/>
                <a:ext cx="142" cy="114"/>
                <a:chOff x="340" y="3626"/>
                <a:chExt cx="272" cy="136"/>
              </a:xfrm>
            </p:grpSpPr>
            <p:sp>
              <p:nvSpPr>
                <p:cNvPr id="85004" name="AutoShape 10">
                  <a:extLst>
                    <a:ext uri="{FF2B5EF4-FFF2-40B4-BE49-F238E27FC236}">
                      <a16:creationId xmlns:a16="http://schemas.microsoft.com/office/drawing/2014/main" id="{E0D80A09-7E62-497F-B50C-C03ABD6E81F9}"/>
                    </a:ext>
                  </a:extLst>
                </p:cNvPr>
                <p:cNvSpPr/>
                <p:nvPr/>
              </p:nvSpPr>
              <p:spPr>
                <a:xfrm rot="5251501">
                  <a:off x="340" y="362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85005" name="AutoShape 11">
                  <a:extLst>
                    <a:ext uri="{FF2B5EF4-FFF2-40B4-BE49-F238E27FC236}">
                      <a16:creationId xmlns:a16="http://schemas.microsoft.com/office/drawing/2014/main" id="{10E00E40-EC4E-4BE2-A114-411649A03ADD}"/>
                    </a:ext>
                  </a:extLst>
                </p:cNvPr>
                <p:cNvSpPr/>
                <p:nvPr/>
              </p:nvSpPr>
              <p:spPr>
                <a:xfrm rot="-5400000">
                  <a:off x="476" y="3626"/>
                  <a:ext cx="136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sp>
            <p:nvSpPr>
              <p:cNvPr id="85001" name="Text Box 12">
                <a:extLst>
                  <a:ext uri="{FF2B5EF4-FFF2-40B4-BE49-F238E27FC236}">
                    <a16:creationId xmlns:a16="http://schemas.microsoft.com/office/drawing/2014/main" id="{361425F5-B38B-4328-BBF0-8F0F6F79A57A}"/>
                  </a:ext>
                </a:extLst>
              </p:cNvPr>
              <p:cNvSpPr txBox="1"/>
              <p:nvPr/>
            </p:nvSpPr>
            <p:spPr>
              <a:xfrm>
                <a:off x="782" y="1997"/>
                <a:ext cx="116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0" noProof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R</a:t>
                </a:r>
              </a:p>
            </p:txBody>
          </p:sp>
          <p:sp>
            <p:nvSpPr>
              <p:cNvPr id="85002" name="Text Box 13">
                <a:extLst>
                  <a:ext uri="{FF2B5EF4-FFF2-40B4-BE49-F238E27FC236}">
                    <a16:creationId xmlns:a16="http://schemas.microsoft.com/office/drawing/2014/main" id="{59298D65-22A4-43B0-9469-9F2ECA2EF0DE}"/>
                  </a:ext>
                </a:extLst>
              </p:cNvPr>
              <p:cNvSpPr txBox="1"/>
              <p:nvPr/>
            </p:nvSpPr>
            <p:spPr>
              <a:xfrm>
                <a:off x="974" y="1990"/>
                <a:ext cx="318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0" noProof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S=</a:t>
                </a:r>
              </a:p>
            </p:txBody>
          </p:sp>
          <p:sp>
            <p:nvSpPr>
              <p:cNvPr id="85003" name="Text Box 16">
                <a:extLst>
                  <a:ext uri="{FF2B5EF4-FFF2-40B4-BE49-F238E27FC236}">
                    <a16:creationId xmlns:a16="http://schemas.microsoft.com/office/drawing/2014/main" id="{5344D2E5-1F67-4500-B9E7-E435915054AD}"/>
                  </a:ext>
                </a:extLst>
              </p:cNvPr>
              <p:cNvSpPr txBox="1"/>
              <p:nvPr/>
            </p:nvSpPr>
            <p:spPr>
              <a:xfrm>
                <a:off x="930" y="2130"/>
                <a:ext cx="81" cy="13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0" i="1" noProof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C</a:t>
                </a:r>
              </a:p>
            </p:txBody>
          </p:sp>
        </p:grpSp>
      </p:grpSp>
      <p:sp>
        <p:nvSpPr>
          <p:cNvPr id="286739" name="Rectangle 19">
            <a:extLst>
              <a:ext uri="{FF2B5EF4-FFF2-40B4-BE49-F238E27FC236}">
                <a16:creationId xmlns:a16="http://schemas.microsoft.com/office/drawing/2014/main" id="{F7A96BC3-D975-47A2-B8DD-DA4EAF930FB8}"/>
              </a:ext>
            </a:extLst>
          </p:cNvPr>
          <p:cNvSpPr/>
          <p:nvPr/>
        </p:nvSpPr>
        <p:spPr>
          <a:xfrm>
            <a:off x="381000" y="3716338"/>
            <a:ext cx="8512175" cy="2278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lvl="1"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其中，</a:t>
            </a:r>
            <a:endParaRPr lang="zh-CN" altLang="zh-CN" sz="2400" i="1" noProof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2">
              <a:defRPr/>
            </a:pPr>
            <a:r>
              <a:rPr lang="en-US" altLang="zh-CN" sz="20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是由</a:t>
            </a:r>
            <a:r>
              <a:rPr lang="zh-CN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, , </a:t>
            </a:r>
            <a:r>
              <a:rPr lang="zh-CN" altLang="zh-CN" sz="20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连接若干原子公式构成的</a:t>
            </a:r>
            <a:endParaRPr lang="zh-CN" altLang="zh-CN" sz="2000" i="1" noProof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2">
              <a:defRPr/>
            </a:pP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原子公式为</a:t>
            </a:r>
            <a:endParaRPr lang="zh-CN" altLang="zh-CN" sz="2000" noProof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2">
              <a:buFontTx/>
              <a:buNone/>
              <a:defRPr/>
            </a:pPr>
            <a:r>
              <a:rPr lang="en-US" altLang="zh-CN" sz="20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R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sz="20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</a:t>
            </a:r>
            <a:r>
              <a:rPr lang="en-US" altLang="zh-CN" sz="2000" i="1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r>
              <a:rPr lang="en-US" altLang="zh-CN" sz="20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 S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sz="20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</a:t>
            </a:r>
            <a:r>
              <a:rPr lang="en-US" altLang="zh-CN" sz="2000" i="1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j</a:t>
            </a:r>
            <a:endParaRPr lang="en-US" altLang="zh-CN" sz="2000" i="1" noProof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3">
              <a:defRPr/>
            </a:pPr>
            <a:r>
              <a:rPr lang="en-US" altLang="zh-CN" sz="18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</a:t>
            </a:r>
            <a:r>
              <a:rPr lang="en-US" altLang="zh-CN" sz="1800" i="1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</a:t>
            </a:r>
            <a:r>
              <a:rPr lang="en-US" altLang="zh-CN" sz="18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的属性， </a:t>
            </a:r>
            <a:r>
              <a:rPr lang="en-US" altLang="zh-CN" sz="18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</a:t>
            </a:r>
            <a:r>
              <a:rPr lang="en-US" altLang="zh-CN" sz="1800" i="1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j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</a:t>
            </a:r>
            <a:r>
              <a:rPr lang="en-US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的属性，</a:t>
            </a:r>
            <a:r>
              <a:rPr lang="en-US" altLang="zh-CN" sz="18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</a:t>
            </a:r>
            <a:r>
              <a:rPr lang="en-US" altLang="zh-CN" sz="1800" i="1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和</a:t>
            </a:r>
            <a:r>
              <a:rPr lang="en-US" altLang="zh-CN" sz="18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</a:t>
            </a:r>
            <a:r>
              <a:rPr lang="en-US" altLang="zh-CN" sz="1800" i="1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j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的值域具有相同的数据类型</a:t>
            </a:r>
          </a:p>
          <a:p>
            <a:pPr lvl="3">
              <a:defRPr/>
            </a:pPr>
            <a:r>
              <a:rPr lang="zh-CN" altLang="zh-CN" sz="18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zh-CN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{=,  ≠, &gt;, &lt;, ≤, ≥}</a:t>
            </a:r>
            <a:endParaRPr lang="zh-CN" altLang="en-US" sz="1800" noProof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175F282D-5BF5-421D-9344-B1AB4DA1A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B3757C9-2916-4B53-8E32-ECC7E462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例：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85701" name="Picture 5">
            <a:extLst>
              <a:ext uri="{FF2B5EF4-FFF2-40B4-BE49-F238E27FC236}">
                <a16:creationId xmlns:a16="http://schemas.microsoft.com/office/drawing/2014/main" id="{5C013689-16F3-48F5-8934-9B84CA15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49500"/>
            <a:ext cx="68580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DD4ED7B2-8EE1-4B56-BB53-93E0F15EE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B222CE-816F-40EF-B030-7013BE9F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58900"/>
            <a:ext cx="90201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AC2EBA-D4AF-4D84-AE1D-ACEDA593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006725"/>
            <a:ext cx="73453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8911B3-876A-425D-9C94-AF8DC6D60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598988"/>
            <a:ext cx="82962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11E66909-414C-4A6A-B080-ECC903F49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0DE2CC28-254E-4335-AB1F-366A60A1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8900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外连接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(outer-join)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连接运算的扩展，用以处理缺失值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左外连接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         )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取出左侧关系中所有与右侧关系的任一元组都不匹配的元组，用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空值填充所有来自右侧关系的属性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再把所产生的元组加到自然连接的结果中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右外连接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         )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取出右侧关系中所有与左侧关系的任一元组都不匹配的元组，用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空值填充所有来自左侧关系的属性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再把所产生的元组加到自然连接的结果中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365F17-3253-4F9F-8050-266797E93CCF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2598738"/>
            <a:ext cx="495300" cy="200025"/>
            <a:chOff x="1961710" y="4536875"/>
            <a:chExt cx="495055" cy="200864"/>
          </a:xfrm>
        </p:grpSpPr>
        <p:grpSp>
          <p:nvGrpSpPr>
            <p:cNvPr id="87051" name="Group 8">
              <a:extLst>
                <a:ext uri="{FF2B5EF4-FFF2-40B4-BE49-F238E27FC236}">
                  <a16:creationId xmlns:a16="http://schemas.microsoft.com/office/drawing/2014/main" id="{AAD397D1-E3D0-4A8D-A6F9-DB53FF279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5452" y="4540470"/>
              <a:ext cx="341313" cy="193675"/>
              <a:chOff x="340" y="3626"/>
              <a:chExt cx="272" cy="136"/>
            </a:xfrm>
          </p:grpSpPr>
          <p:sp>
            <p:nvSpPr>
              <p:cNvPr id="88078" name="AutoShape 9">
                <a:extLst>
                  <a:ext uri="{FF2B5EF4-FFF2-40B4-BE49-F238E27FC236}">
                    <a16:creationId xmlns:a16="http://schemas.microsoft.com/office/drawing/2014/main" id="{0C08963B-AAA3-4CF8-A095-BB12BA6A7D3E}"/>
                  </a:ext>
                </a:extLst>
              </p:cNvPr>
              <p:cNvSpPr/>
              <p:nvPr/>
            </p:nvSpPr>
            <p:spPr>
              <a:xfrm rot="5251501">
                <a:off x="327" y="3618"/>
                <a:ext cx="142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88079" name="AutoShape 10">
                <a:extLst>
                  <a:ext uri="{FF2B5EF4-FFF2-40B4-BE49-F238E27FC236}">
                    <a16:creationId xmlns:a16="http://schemas.microsoft.com/office/drawing/2014/main" id="{0970594B-90AF-4937-B470-4EEA37151FDA}"/>
                  </a:ext>
                </a:extLst>
              </p:cNvPr>
              <p:cNvSpPr/>
              <p:nvPr/>
            </p:nvSpPr>
            <p:spPr>
              <a:xfrm rot="-5400000">
                <a:off x="461" y="3619"/>
                <a:ext cx="144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113396-09C6-48D9-97F0-06BF437164A2}"/>
                </a:ext>
              </a:extLst>
            </p:cNvPr>
            <p:cNvCxnSpPr>
              <a:endCxn id="88078" idx="2"/>
            </p:cNvCxnSpPr>
            <p:nvPr/>
          </p:nvCxnSpPr>
          <p:spPr>
            <a:xfrm>
              <a:off x="1961710" y="4536875"/>
              <a:ext cx="149151" cy="7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1B1C306-ADF8-4255-A919-0D1A750475AE}"/>
                </a:ext>
              </a:extLst>
            </p:cNvPr>
            <p:cNvCxnSpPr>
              <a:endCxn id="88078" idx="4"/>
            </p:cNvCxnSpPr>
            <p:nvPr/>
          </p:nvCxnSpPr>
          <p:spPr>
            <a:xfrm>
              <a:off x="1961710" y="4734551"/>
              <a:ext cx="158671" cy="3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810F358-EA80-41E8-89A9-878333546AE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041650" y="4352925"/>
            <a:ext cx="495300" cy="201613"/>
            <a:chOff x="1961710" y="4536875"/>
            <a:chExt cx="495055" cy="200864"/>
          </a:xfrm>
        </p:grpSpPr>
        <p:grpSp>
          <p:nvGrpSpPr>
            <p:cNvPr id="87046" name="Group 8">
              <a:extLst>
                <a:ext uri="{FF2B5EF4-FFF2-40B4-BE49-F238E27FC236}">
                  <a16:creationId xmlns:a16="http://schemas.microsoft.com/office/drawing/2014/main" id="{443923EF-31A8-4FDE-A5AE-8EB95D2FD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5452" y="4540470"/>
              <a:ext cx="341313" cy="193675"/>
              <a:chOff x="340" y="3626"/>
              <a:chExt cx="272" cy="136"/>
            </a:xfrm>
          </p:grpSpPr>
          <p:sp>
            <p:nvSpPr>
              <p:cNvPr id="88073" name="AutoShape 9">
                <a:extLst>
                  <a:ext uri="{FF2B5EF4-FFF2-40B4-BE49-F238E27FC236}">
                    <a16:creationId xmlns:a16="http://schemas.microsoft.com/office/drawing/2014/main" id="{8BBD0F35-1AA2-4A3E-855F-AD3077D153EA}"/>
                  </a:ext>
                </a:extLst>
              </p:cNvPr>
              <p:cNvSpPr/>
              <p:nvPr/>
            </p:nvSpPr>
            <p:spPr>
              <a:xfrm rot="5251501">
                <a:off x="347" y="3613"/>
                <a:ext cx="144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2" name="AutoShape 10">
                <a:extLst>
                  <a:ext uri="{FF2B5EF4-FFF2-40B4-BE49-F238E27FC236}">
                    <a16:creationId xmlns:a16="http://schemas.microsoft.com/office/drawing/2014/main" id="{5FC8CB1F-57AC-4C7D-B15B-36C1950569DD}"/>
                  </a:ext>
                </a:extLst>
              </p:cNvPr>
              <p:cNvSpPr/>
              <p:nvPr/>
            </p:nvSpPr>
            <p:spPr>
              <a:xfrm rot="-5400000">
                <a:off x="486" y="3615"/>
                <a:ext cx="143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734D402-6F76-4303-A280-A1FDE99D3F5B}"/>
                </a:ext>
              </a:extLst>
            </p:cNvPr>
            <p:cNvCxnSpPr>
              <a:endCxn id="88073" idx="2"/>
            </p:cNvCxnSpPr>
            <p:nvPr/>
          </p:nvCxnSpPr>
          <p:spPr>
            <a:xfrm>
              <a:off x="1961710" y="4536875"/>
              <a:ext cx="149151" cy="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5FA4A73-3C3C-4DA5-862C-49D283DB93AE}"/>
                </a:ext>
              </a:extLst>
            </p:cNvPr>
            <p:cNvCxnSpPr>
              <a:endCxn id="88073" idx="4"/>
            </p:cNvCxnSpPr>
            <p:nvPr/>
          </p:nvCxnSpPr>
          <p:spPr>
            <a:xfrm>
              <a:off x="1988684" y="4707688"/>
              <a:ext cx="158671" cy="3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2268DA36-E037-4191-BE2C-915B721D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B2DA52E-2633-488F-B92B-C65431EB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62865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左外连接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8068" name="Group 31">
            <a:extLst>
              <a:ext uri="{FF2B5EF4-FFF2-40B4-BE49-F238E27FC236}">
                <a16:creationId xmlns:a16="http://schemas.microsoft.com/office/drawing/2014/main" id="{DEB30EA1-B698-4252-B132-14EE6931F2F7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89113" name="Rectangle 32">
              <a:extLst>
                <a:ext uri="{FF2B5EF4-FFF2-40B4-BE49-F238E27FC236}">
                  <a16:creationId xmlns:a16="http://schemas.microsoft.com/office/drawing/2014/main" id="{11DB1A77-9D55-484B-88FC-DE82D08421B0}"/>
                </a:ext>
              </a:extLst>
            </p:cNvPr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89114" name="Rectangle 33">
              <a:extLst>
                <a:ext uri="{FF2B5EF4-FFF2-40B4-BE49-F238E27FC236}">
                  <a16:creationId xmlns:a16="http://schemas.microsoft.com/office/drawing/2014/main" id="{8B3983AC-2D0B-40E8-B413-B64206B1FFBF}"/>
                </a:ext>
              </a:extLst>
            </p:cNvPr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89115" name="Rectangle 34">
              <a:extLst>
                <a:ext uri="{FF2B5EF4-FFF2-40B4-BE49-F238E27FC236}">
                  <a16:creationId xmlns:a16="http://schemas.microsoft.com/office/drawing/2014/main" id="{89D4ADD3-AE27-4F34-B9AE-CA226CF3FD26}"/>
                </a:ext>
              </a:extLst>
            </p:cNvPr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89116" name="Rectangle 35">
              <a:extLst>
                <a:ext uri="{FF2B5EF4-FFF2-40B4-BE49-F238E27FC236}">
                  <a16:creationId xmlns:a16="http://schemas.microsoft.com/office/drawing/2014/main" id="{DA9739A4-7EB5-4A29-8535-C8714E296B6B}"/>
                </a:ext>
              </a:extLst>
            </p:cNvPr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9117" name="Rectangle 36">
              <a:extLst>
                <a:ext uri="{FF2B5EF4-FFF2-40B4-BE49-F238E27FC236}">
                  <a16:creationId xmlns:a16="http://schemas.microsoft.com/office/drawing/2014/main" id="{6576854B-9B8C-4050-A7CD-59867C91341A}"/>
                </a:ext>
              </a:extLst>
            </p:cNvPr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89118" name="Rectangle 37">
              <a:extLst>
                <a:ext uri="{FF2B5EF4-FFF2-40B4-BE49-F238E27FC236}">
                  <a16:creationId xmlns:a16="http://schemas.microsoft.com/office/drawing/2014/main" id="{1E59536F-3E13-4685-B49C-CBD8BC2619F6}"/>
                </a:ext>
              </a:extLst>
            </p:cNvPr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89119" name="Rectangle 38">
              <a:extLst>
                <a:ext uri="{FF2B5EF4-FFF2-40B4-BE49-F238E27FC236}">
                  <a16:creationId xmlns:a16="http://schemas.microsoft.com/office/drawing/2014/main" id="{F8D63E15-FA44-4EC9-BD3E-A665623B19A3}"/>
                </a:ext>
              </a:extLst>
            </p:cNvPr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89120" name="Rectangle 39">
              <a:extLst>
                <a:ext uri="{FF2B5EF4-FFF2-40B4-BE49-F238E27FC236}">
                  <a16:creationId xmlns:a16="http://schemas.microsoft.com/office/drawing/2014/main" id="{A8C3D9BE-B05F-4838-8A5B-3148077E41C6}"/>
                </a:ext>
              </a:extLst>
            </p:cNvPr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21" name="Rectangle 40">
              <a:extLst>
                <a:ext uri="{FF2B5EF4-FFF2-40B4-BE49-F238E27FC236}">
                  <a16:creationId xmlns:a16="http://schemas.microsoft.com/office/drawing/2014/main" id="{84EC402F-C6DE-44C7-A66C-B8EB2446C62D}"/>
                </a:ext>
              </a:extLst>
            </p:cNvPr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4" name="Rectangle 41">
              <a:extLst>
                <a:ext uri="{FF2B5EF4-FFF2-40B4-BE49-F238E27FC236}">
                  <a16:creationId xmlns:a16="http://schemas.microsoft.com/office/drawing/2014/main" id="{89DF16E8-D69D-49B8-861A-A84A52448BE1}"/>
                </a:ext>
              </a:extLst>
            </p:cNvPr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ECC0E29E-C10E-4429-9180-E1837AA75C13}"/>
                </a:ext>
              </a:extLst>
            </p:cNvPr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89124" name="Rectangle 43">
              <a:extLst>
                <a:ext uri="{FF2B5EF4-FFF2-40B4-BE49-F238E27FC236}">
                  <a16:creationId xmlns:a16="http://schemas.microsoft.com/office/drawing/2014/main" id="{7BB0232A-DF09-465A-BBBD-D4B5DC04B5AC}"/>
                </a:ext>
              </a:extLst>
            </p:cNvPr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25" name="Rectangle 44">
              <a:extLst>
                <a:ext uri="{FF2B5EF4-FFF2-40B4-BE49-F238E27FC236}">
                  <a16:creationId xmlns:a16="http://schemas.microsoft.com/office/drawing/2014/main" id="{7C238C40-81A0-45AD-ADF4-BEC8325221F0}"/>
                </a:ext>
              </a:extLst>
            </p:cNvPr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89126" name="Rectangle 45">
              <a:extLst>
                <a:ext uri="{FF2B5EF4-FFF2-40B4-BE49-F238E27FC236}">
                  <a16:creationId xmlns:a16="http://schemas.microsoft.com/office/drawing/2014/main" id="{9B381687-5F4B-40C6-AB64-B9581D4A2D8F}"/>
                </a:ext>
              </a:extLst>
            </p:cNvPr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89127" name="Text Box 46">
              <a:extLst>
                <a:ext uri="{FF2B5EF4-FFF2-40B4-BE49-F238E27FC236}">
                  <a16:creationId xmlns:a16="http://schemas.microsoft.com/office/drawing/2014/main" id="{D4E6CA96-1267-4C1C-9E3B-3699F81124F2}"/>
                </a:ext>
              </a:extLst>
            </p:cNvPr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89128" name="Text Box 47">
              <a:extLst>
                <a:ext uri="{FF2B5EF4-FFF2-40B4-BE49-F238E27FC236}">
                  <a16:creationId xmlns:a16="http://schemas.microsoft.com/office/drawing/2014/main" id="{4AFD4C68-F64B-48A7-A0F1-9EF5C450177F}"/>
                </a:ext>
              </a:extLst>
            </p:cNvPr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sp>
        <p:nvSpPr>
          <p:cNvPr id="89093" name="Text Box 21">
            <a:extLst>
              <a:ext uri="{FF2B5EF4-FFF2-40B4-BE49-F238E27FC236}">
                <a16:creationId xmlns:a16="http://schemas.microsoft.com/office/drawing/2014/main" id="{697BF61D-4021-46D2-B0FF-2BC4F3BB29AF}"/>
              </a:ext>
            </a:extLst>
          </p:cNvPr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en-US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1444913" name="Group 49">
            <a:extLst>
              <a:ext uri="{FF2B5EF4-FFF2-40B4-BE49-F238E27FC236}">
                <a16:creationId xmlns:a16="http://schemas.microsoft.com/office/drawing/2014/main" id="{A9F0FBB4-A8FE-40F5-86B9-DDBEDCA814C4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2619375"/>
            <a:ext cx="2265363" cy="3149600"/>
            <a:chOff x="2169" y="2734"/>
            <a:chExt cx="1427" cy="1496"/>
          </a:xfrm>
        </p:grpSpPr>
        <p:sp>
          <p:nvSpPr>
            <p:cNvPr id="89103" name="Rectangle 50">
              <a:extLst>
                <a:ext uri="{FF2B5EF4-FFF2-40B4-BE49-F238E27FC236}">
                  <a16:creationId xmlns:a16="http://schemas.microsoft.com/office/drawing/2014/main" id="{036BC098-AB4A-448C-8F9C-7844CC48438F}"/>
                </a:ext>
              </a:extLst>
            </p:cNvPr>
            <p:cNvSpPr/>
            <p:nvPr/>
          </p:nvSpPr>
          <p:spPr>
            <a:xfrm>
              <a:off x="2688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89104" name="Rectangle 51">
              <a:extLst>
                <a:ext uri="{FF2B5EF4-FFF2-40B4-BE49-F238E27FC236}">
                  <a16:creationId xmlns:a16="http://schemas.microsoft.com/office/drawing/2014/main" id="{DBBE5B72-3413-4E9F-9516-31E1760F106A}"/>
                </a:ext>
              </a:extLst>
            </p:cNvPr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89105" name="Rectangle 52">
              <a:extLst>
                <a:ext uri="{FF2B5EF4-FFF2-40B4-BE49-F238E27FC236}">
                  <a16:creationId xmlns:a16="http://schemas.microsoft.com/office/drawing/2014/main" id="{7E5FFFCB-062D-41A1-A3D6-1B8E7F87AAE3}"/>
                </a:ext>
              </a:extLst>
            </p:cNvPr>
            <p:cNvSpPr/>
            <p:nvPr/>
          </p:nvSpPr>
          <p:spPr>
            <a:xfrm>
              <a:off x="2688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89106" name="Rectangle 53">
              <a:extLst>
                <a:ext uri="{FF2B5EF4-FFF2-40B4-BE49-F238E27FC236}">
                  <a16:creationId xmlns:a16="http://schemas.microsoft.com/office/drawing/2014/main" id="{EC3AEC0B-C25F-4B6B-99CB-BEF57033D3C6}"/>
                </a:ext>
              </a:extLst>
            </p:cNvPr>
            <p:cNvSpPr/>
            <p:nvPr/>
          </p:nvSpPr>
          <p:spPr>
            <a:xfrm>
              <a:off x="2169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9107" name="Rectangle 54">
              <a:extLst>
                <a:ext uri="{FF2B5EF4-FFF2-40B4-BE49-F238E27FC236}">
                  <a16:creationId xmlns:a16="http://schemas.microsoft.com/office/drawing/2014/main" id="{4A4C65A1-A5EF-460F-A6F0-36017935C158}"/>
                </a:ext>
              </a:extLst>
            </p:cNvPr>
            <p:cNvSpPr/>
            <p:nvPr/>
          </p:nvSpPr>
          <p:spPr>
            <a:xfrm>
              <a:off x="2943" y="2734"/>
              <a:ext cx="275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89108" name="Rectangle 55">
              <a:extLst>
                <a:ext uri="{FF2B5EF4-FFF2-40B4-BE49-F238E27FC236}">
                  <a16:creationId xmlns:a16="http://schemas.microsoft.com/office/drawing/2014/main" id="{090A4264-727A-44A0-AFA2-41F845AD6102}"/>
                </a:ext>
              </a:extLst>
            </p:cNvPr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89109" name="Rectangle 56">
              <a:extLst>
                <a:ext uri="{FF2B5EF4-FFF2-40B4-BE49-F238E27FC236}">
                  <a16:creationId xmlns:a16="http://schemas.microsoft.com/office/drawing/2014/main" id="{A60D2894-3DA5-4E61-A2E0-D4982FFE0CD7}"/>
                </a:ext>
              </a:extLst>
            </p:cNvPr>
            <p:cNvSpPr/>
            <p:nvPr/>
          </p:nvSpPr>
          <p:spPr>
            <a:xfrm>
              <a:off x="2943" y="2989"/>
              <a:ext cx="275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89110" name="Rectangle 57">
              <a:extLst>
                <a:ext uri="{FF2B5EF4-FFF2-40B4-BE49-F238E27FC236}">
                  <a16:creationId xmlns:a16="http://schemas.microsoft.com/office/drawing/2014/main" id="{0165F407-BA2A-4C98-90DE-FC0160851BF7}"/>
                </a:ext>
              </a:extLst>
            </p:cNvPr>
            <p:cNvSpPr/>
            <p:nvPr/>
          </p:nvSpPr>
          <p:spPr>
            <a:xfrm>
              <a:off x="2433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9111" name="Rectangle 58">
              <a:extLst>
                <a:ext uri="{FF2B5EF4-FFF2-40B4-BE49-F238E27FC236}">
                  <a16:creationId xmlns:a16="http://schemas.microsoft.com/office/drawing/2014/main" id="{DD2867FA-F033-430D-B0B2-67C7B3070740}"/>
                </a:ext>
              </a:extLst>
            </p:cNvPr>
            <p:cNvSpPr/>
            <p:nvPr/>
          </p:nvSpPr>
          <p:spPr>
            <a:xfrm>
              <a:off x="3209" y="2734"/>
              <a:ext cx="387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89112" name="Rectangle 59">
              <a:extLst>
                <a:ext uri="{FF2B5EF4-FFF2-40B4-BE49-F238E27FC236}">
                  <a16:creationId xmlns:a16="http://schemas.microsoft.com/office/drawing/2014/main" id="{CDB48E0E-D249-4FC1-B301-E99092EDE295}"/>
                </a:ext>
              </a:extLst>
            </p:cNvPr>
            <p:cNvSpPr/>
            <p:nvPr/>
          </p:nvSpPr>
          <p:spPr>
            <a:xfrm>
              <a:off x="3209" y="2989"/>
              <a:ext cx="387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047576-50B3-454F-BA9C-4766963D19D3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4048125"/>
            <a:ext cx="1922462" cy="554038"/>
            <a:chOff x="4404733" y="4047493"/>
            <a:chExt cx="1922462" cy="553998"/>
          </a:xfrm>
        </p:grpSpPr>
        <p:sp>
          <p:nvSpPr>
            <p:cNvPr id="89096" name="Text Box 6">
              <a:extLst>
                <a:ext uri="{FF2B5EF4-FFF2-40B4-BE49-F238E27FC236}">
                  <a16:creationId xmlns:a16="http://schemas.microsoft.com/office/drawing/2014/main" id="{0DDBA8E9-34AE-4AA1-BD43-21583013024A}"/>
                </a:ext>
              </a:extLst>
            </p:cNvPr>
            <p:cNvSpPr txBox="1"/>
            <p:nvPr/>
          </p:nvSpPr>
          <p:spPr>
            <a:xfrm>
              <a:off x="4404733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indent="-230505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2800" noProof="1">
                  <a:solidFill>
                    <a:srgbClr val="0000FF"/>
                  </a:solidFill>
                  <a:sym typeface="+mn-ea"/>
                </a:rPr>
                <a:t> </a:t>
              </a:r>
              <a:r>
                <a:rPr lang="en-US" altLang="zh-CN" sz="2800" i="1" noProof="1">
                  <a:solidFill>
                    <a:srgbClr val="0000FF"/>
                  </a:solidFill>
                  <a:sym typeface="+mn-ea"/>
                </a:rPr>
                <a:t>R       </a:t>
              </a:r>
              <a:r>
                <a:rPr lang="en-US" altLang="zh-CN" sz="2800" i="1" noProof="1">
                  <a:solidFill>
                    <a:srgbClr val="0000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sz="3000" noProof="1">
                  <a:solidFill>
                    <a:srgbClr val="0000FF"/>
                  </a:solidFill>
                  <a:ea typeface="华文新魏" panose="02010800040101010101" pitchFamily="2" charset="-122"/>
                  <a:sym typeface="Symbol" panose="05050102010706020507" pitchFamily="18" charset="2"/>
                </a:rPr>
                <a:t>=</a:t>
              </a:r>
              <a:endParaRPr lang="en-US" altLang="zh-CN" sz="30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endParaRPr>
            </a:p>
          </p:txBody>
        </p:sp>
        <p:grpSp>
          <p:nvGrpSpPr>
            <p:cNvPr id="88079" name="组合 38">
              <a:extLst>
                <a:ext uri="{FF2B5EF4-FFF2-40B4-BE49-F238E27FC236}">
                  <a16:creationId xmlns:a16="http://schemas.microsoft.com/office/drawing/2014/main" id="{196C9A61-5BC0-4F56-88C5-8B72B50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1655" y="4234187"/>
              <a:ext cx="495055" cy="200864"/>
              <a:chOff x="1961710" y="4536875"/>
              <a:chExt cx="495055" cy="200864"/>
            </a:xfrm>
          </p:grpSpPr>
          <p:grpSp>
            <p:nvGrpSpPr>
              <p:cNvPr id="88080" name="Group 8">
                <a:extLst>
                  <a:ext uri="{FF2B5EF4-FFF2-40B4-BE49-F238E27FC236}">
                    <a16:creationId xmlns:a16="http://schemas.microsoft.com/office/drawing/2014/main" id="{57028394-8398-4531-B165-AFB9A9CA55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89101" name="AutoShape 9">
                  <a:extLst>
                    <a:ext uri="{FF2B5EF4-FFF2-40B4-BE49-F238E27FC236}">
                      <a16:creationId xmlns:a16="http://schemas.microsoft.com/office/drawing/2014/main" id="{4A9C155C-325C-4059-9DF7-1ABA4B85B50A}"/>
                    </a:ext>
                  </a:extLst>
                </p:cNvPr>
                <p:cNvSpPr/>
                <p:nvPr/>
              </p:nvSpPr>
              <p:spPr>
                <a:xfrm rot="5251501">
                  <a:off x="338" y="3625"/>
                  <a:ext cx="136" cy="138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89102" name="AutoShape 10">
                  <a:extLst>
                    <a:ext uri="{FF2B5EF4-FFF2-40B4-BE49-F238E27FC236}">
                      <a16:creationId xmlns:a16="http://schemas.microsoft.com/office/drawing/2014/main" id="{02914F2D-BBAC-4C6B-B006-5E4F40A89BF5}"/>
                    </a:ext>
                  </a:extLst>
                </p:cNvPr>
                <p:cNvSpPr/>
                <p:nvPr/>
              </p:nvSpPr>
              <p:spPr>
                <a:xfrm rot="-5400000">
                  <a:off x="474" y="3626"/>
                  <a:ext cx="136" cy="134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6BFC851-12F1-4BE7-9384-E5CDA3D585CF}"/>
                  </a:ext>
                </a:extLst>
              </p:cNvPr>
              <p:cNvCxnSpPr>
                <a:endCxn id="89101" idx="2"/>
              </p:cNvCxnSpPr>
              <p:nvPr/>
            </p:nvCxnSpPr>
            <p:spPr>
              <a:xfrm>
                <a:off x="1961350" y="4537493"/>
                <a:ext cx="149225" cy="79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FCF8F6F-1F9A-4A72-A5BF-8C8EAAF59689}"/>
                  </a:ext>
                </a:extLst>
              </p:cNvPr>
              <p:cNvCxnSpPr>
                <a:endCxn id="89101" idx="4"/>
              </p:cNvCxnSpPr>
              <p:nvPr/>
            </p:nvCxnSpPr>
            <p:spPr>
              <a:xfrm>
                <a:off x="1961350" y="4734328"/>
                <a:ext cx="15875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C371BF0-5A11-4AD4-A070-05807E7B3370}"/>
              </a:ext>
            </a:extLst>
          </p:cNvPr>
          <p:cNvCxnSpPr>
            <a:cxnSpLocks/>
          </p:cNvCxnSpPr>
          <p:nvPr/>
        </p:nvCxnSpPr>
        <p:spPr>
          <a:xfrm>
            <a:off x="781050" y="39243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B73EDA5-1AD8-4907-9F93-241CE6DE568F}"/>
              </a:ext>
            </a:extLst>
          </p:cNvPr>
          <p:cNvCxnSpPr>
            <a:cxnSpLocks/>
          </p:cNvCxnSpPr>
          <p:nvPr/>
        </p:nvCxnSpPr>
        <p:spPr>
          <a:xfrm>
            <a:off x="2816225" y="3924300"/>
            <a:ext cx="801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945A93B-28D3-416B-967B-952AE2B11444}"/>
              </a:ext>
            </a:extLst>
          </p:cNvPr>
          <p:cNvCxnSpPr>
            <a:cxnSpLocks/>
          </p:cNvCxnSpPr>
          <p:nvPr/>
        </p:nvCxnSpPr>
        <p:spPr>
          <a:xfrm>
            <a:off x="2762250" y="4600575"/>
            <a:ext cx="8016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5F1C0E-2430-4ECC-A6C6-3325F20718C8}"/>
              </a:ext>
            </a:extLst>
          </p:cNvPr>
          <p:cNvCxnSpPr>
            <a:cxnSpLocks/>
          </p:cNvCxnSpPr>
          <p:nvPr/>
        </p:nvCxnSpPr>
        <p:spPr>
          <a:xfrm>
            <a:off x="952500" y="4913313"/>
            <a:ext cx="1098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0F9E2BF-8A89-47DF-A047-C8A4D1CC6ECE}"/>
              </a:ext>
            </a:extLst>
          </p:cNvPr>
          <p:cNvCxnSpPr>
            <a:cxnSpLocks/>
          </p:cNvCxnSpPr>
          <p:nvPr/>
        </p:nvCxnSpPr>
        <p:spPr>
          <a:xfrm>
            <a:off x="952500" y="5208588"/>
            <a:ext cx="10985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66A2D6A-27C9-4965-A13D-33DB4EA7A5A2}"/>
              </a:ext>
            </a:extLst>
          </p:cNvPr>
          <p:cNvCxnSpPr>
            <a:cxnSpLocks/>
          </p:cNvCxnSpPr>
          <p:nvPr/>
        </p:nvCxnSpPr>
        <p:spPr>
          <a:xfrm>
            <a:off x="2762250" y="4913313"/>
            <a:ext cx="83343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A3AAB39C-7BFA-42FA-BF74-3241D6EDF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EF0ED9A-8A9B-4743-B621-7D7850BF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62865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右外连接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9092" name="Group 31">
            <a:extLst>
              <a:ext uri="{FF2B5EF4-FFF2-40B4-BE49-F238E27FC236}">
                <a16:creationId xmlns:a16="http://schemas.microsoft.com/office/drawing/2014/main" id="{9B8296D1-303D-4D3D-B221-B7DD1852520B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121025"/>
            <a:ext cx="3733800" cy="2647950"/>
            <a:chOff x="1056" y="1056"/>
            <a:chExt cx="2352" cy="1398"/>
          </a:xfrm>
        </p:grpSpPr>
        <p:sp>
          <p:nvSpPr>
            <p:cNvPr id="90137" name="Rectangle 32">
              <a:extLst>
                <a:ext uri="{FF2B5EF4-FFF2-40B4-BE49-F238E27FC236}">
                  <a16:creationId xmlns:a16="http://schemas.microsoft.com/office/drawing/2014/main" id="{5E28C485-F65C-4656-81A4-F8AE1B2053BD}"/>
                </a:ext>
              </a:extLst>
            </p:cNvPr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90138" name="Rectangle 33">
              <a:extLst>
                <a:ext uri="{FF2B5EF4-FFF2-40B4-BE49-F238E27FC236}">
                  <a16:creationId xmlns:a16="http://schemas.microsoft.com/office/drawing/2014/main" id="{C62F4C20-546B-48E5-AE33-0B2B7487278D}"/>
                </a:ext>
              </a:extLst>
            </p:cNvPr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90139" name="Rectangle 34">
              <a:extLst>
                <a:ext uri="{FF2B5EF4-FFF2-40B4-BE49-F238E27FC236}">
                  <a16:creationId xmlns:a16="http://schemas.microsoft.com/office/drawing/2014/main" id="{88303D6A-F3FA-4A74-87C0-15CE7A0E4D4E}"/>
                </a:ext>
              </a:extLst>
            </p:cNvPr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90140" name="Rectangle 35">
              <a:extLst>
                <a:ext uri="{FF2B5EF4-FFF2-40B4-BE49-F238E27FC236}">
                  <a16:creationId xmlns:a16="http://schemas.microsoft.com/office/drawing/2014/main" id="{5D82E760-1570-4F1A-BA5D-FD45DFAAD025}"/>
                </a:ext>
              </a:extLst>
            </p:cNvPr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0141" name="Rectangle 36">
              <a:extLst>
                <a:ext uri="{FF2B5EF4-FFF2-40B4-BE49-F238E27FC236}">
                  <a16:creationId xmlns:a16="http://schemas.microsoft.com/office/drawing/2014/main" id="{5A8766C6-B14F-4BB1-BB49-9FA2DCAA56AE}"/>
                </a:ext>
              </a:extLst>
            </p:cNvPr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90142" name="Rectangle 37">
              <a:extLst>
                <a:ext uri="{FF2B5EF4-FFF2-40B4-BE49-F238E27FC236}">
                  <a16:creationId xmlns:a16="http://schemas.microsoft.com/office/drawing/2014/main" id="{B518B2B5-4C71-4DAC-839D-6BB3FD88899C}"/>
                </a:ext>
              </a:extLst>
            </p:cNvPr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90143" name="Rectangle 38">
              <a:extLst>
                <a:ext uri="{FF2B5EF4-FFF2-40B4-BE49-F238E27FC236}">
                  <a16:creationId xmlns:a16="http://schemas.microsoft.com/office/drawing/2014/main" id="{0C724CB3-95EA-46C5-BE5B-ED3B7107DF36}"/>
                </a:ext>
              </a:extLst>
            </p:cNvPr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0144" name="Rectangle 39">
              <a:extLst>
                <a:ext uri="{FF2B5EF4-FFF2-40B4-BE49-F238E27FC236}">
                  <a16:creationId xmlns:a16="http://schemas.microsoft.com/office/drawing/2014/main" id="{E71EF42D-357B-4C47-9D10-681527D16B77}"/>
                </a:ext>
              </a:extLst>
            </p:cNvPr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45" name="Rectangle 40">
              <a:extLst>
                <a:ext uri="{FF2B5EF4-FFF2-40B4-BE49-F238E27FC236}">
                  <a16:creationId xmlns:a16="http://schemas.microsoft.com/office/drawing/2014/main" id="{E257D780-C5C3-4001-AFF5-8E9CA7D25289}"/>
                </a:ext>
              </a:extLst>
            </p:cNvPr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4" name="Rectangle 41">
              <a:extLst>
                <a:ext uri="{FF2B5EF4-FFF2-40B4-BE49-F238E27FC236}">
                  <a16:creationId xmlns:a16="http://schemas.microsoft.com/office/drawing/2014/main" id="{0FBE3CA7-19D8-4D44-8A65-EC2212240C47}"/>
                </a:ext>
              </a:extLst>
            </p:cNvPr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AB5DE36A-11D0-4828-B59B-8CE05617EF9E}"/>
                </a:ext>
              </a:extLst>
            </p:cNvPr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90148" name="Rectangle 43">
              <a:extLst>
                <a:ext uri="{FF2B5EF4-FFF2-40B4-BE49-F238E27FC236}">
                  <a16:creationId xmlns:a16="http://schemas.microsoft.com/office/drawing/2014/main" id="{32E68855-B0EA-4451-A9AF-F2A03CF51168}"/>
                </a:ext>
              </a:extLst>
            </p:cNvPr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49" name="Rectangle 44">
              <a:extLst>
                <a:ext uri="{FF2B5EF4-FFF2-40B4-BE49-F238E27FC236}">
                  <a16:creationId xmlns:a16="http://schemas.microsoft.com/office/drawing/2014/main" id="{BB406E56-5C86-4B00-8F84-5E08057548A2}"/>
                </a:ext>
              </a:extLst>
            </p:cNvPr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90150" name="Rectangle 45">
              <a:extLst>
                <a:ext uri="{FF2B5EF4-FFF2-40B4-BE49-F238E27FC236}">
                  <a16:creationId xmlns:a16="http://schemas.microsoft.com/office/drawing/2014/main" id="{301B4E40-A2DE-477C-90BA-1C3ED6DBD6A6}"/>
                </a:ext>
              </a:extLst>
            </p:cNvPr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90151" name="Text Box 46">
              <a:extLst>
                <a:ext uri="{FF2B5EF4-FFF2-40B4-BE49-F238E27FC236}">
                  <a16:creationId xmlns:a16="http://schemas.microsoft.com/office/drawing/2014/main" id="{70421A4A-BE13-49B9-AC29-41606A60CC88}"/>
                </a:ext>
              </a:extLst>
            </p:cNvPr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90152" name="Text Box 47">
              <a:extLst>
                <a:ext uri="{FF2B5EF4-FFF2-40B4-BE49-F238E27FC236}">
                  <a16:creationId xmlns:a16="http://schemas.microsoft.com/office/drawing/2014/main" id="{1D835CEA-1CDE-4F93-9EA1-902966CA7EA4}"/>
                </a:ext>
              </a:extLst>
            </p:cNvPr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sp>
        <p:nvSpPr>
          <p:cNvPr id="90117" name="Text Box 21">
            <a:extLst>
              <a:ext uri="{FF2B5EF4-FFF2-40B4-BE49-F238E27FC236}">
                <a16:creationId xmlns:a16="http://schemas.microsoft.com/office/drawing/2014/main" id="{AF8BB001-628C-4032-957B-9A91094BA56A}"/>
              </a:ext>
            </a:extLst>
          </p:cNvPr>
          <p:cNvSpPr txBox="1"/>
          <p:nvPr/>
        </p:nvSpPr>
        <p:spPr>
          <a:xfrm>
            <a:off x="1425575" y="5937250"/>
            <a:ext cx="1489075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en-US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1444913" name="Group 49">
            <a:extLst>
              <a:ext uri="{FF2B5EF4-FFF2-40B4-BE49-F238E27FC236}">
                <a16:creationId xmlns:a16="http://schemas.microsoft.com/office/drawing/2014/main" id="{357DE90B-6C79-4B8A-AF96-AF757899B9DD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2619375"/>
            <a:ext cx="2513013" cy="3149600"/>
            <a:chOff x="2169" y="2734"/>
            <a:chExt cx="1583" cy="1496"/>
          </a:xfrm>
        </p:grpSpPr>
        <p:sp>
          <p:nvSpPr>
            <p:cNvPr id="90127" name="Rectangle 50">
              <a:extLst>
                <a:ext uri="{FF2B5EF4-FFF2-40B4-BE49-F238E27FC236}">
                  <a16:creationId xmlns:a16="http://schemas.microsoft.com/office/drawing/2014/main" id="{550DEC40-5963-4825-BD7A-5F0141F6E27A}"/>
                </a:ext>
              </a:extLst>
            </p:cNvPr>
            <p:cNvSpPr/>
            <p:nvPr/>
          </p:nvSpPr>
          <p:spPr>
            <a:xfrm>
              <a:off x="2688" y="2734"/>
              <a:ext cx="393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90128" name="Rectangle 51">
              <a:extLst>
                <a:ext uri="{FF2B5EF4-FFF2-40B4-BE49-F238E27FC236}">
                  <a16:creationId xmlns:a16="http://schemas.microsoft.com/office/drawing/2014/main" id="{8161646C-27CA-4465-9EA9-AAD67193D895}"/>
                </a:ext>
              </a:extLst>
            </p:cNvPr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90129" name="Rectangle 52">
              <a:extLst>
                <a:ext uri="{FF2B5EF4-FFF2-40B4-BE49-F238E27FC236}">
                  <a16:creationId xmlns:a16="http://schemas.microsoft.com/office/drawing/2014/main" id="{575A8A9F-FEE1-4666-A417-D75F1F1C6B2D}"/>
                </a:ext>
              </a:extLst>
            </p:cNvPr>
            <p:cNvSpPr/>
            <p:nvPr/>
          </p:nvSpPr>
          <p:spPr>
            <a:xfrm>
              <a:off x="2688" y="2989"/>
              <a:ext cx="393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90130" name="Rectangle 53">
              <a:extLst>
                <a:ext uri="{FF2B5EF4-FFF2-40B4-BE49-F238E27FC236}">
                  <a16:creationId xmlns:a16="http://schemas.microsoft.com/office/drawing/2014/main" id="{0C7B2774-CF2D-487C-8CCE-1DF2C843A460}"/>
                </a:ext>
              </a:extLst>
            </p:cNvPr>
            <p:cNvSpPr/>
            <p:nvPr/>
          </p:nvSpPr>
          <p:spPr>
            <a:xfrm>
              <a:off x="2169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0131" name="Rectangle 54">
              <a:extLst>
                <a:ext uri="{FF2B5EF4-FFF2-40B4-BE49-F238E27FC236}">
                  <a16:creationId xmlns:a16="http://schemas.microsoft.com/office/drawing/2014/main" id="{AE175005-1C74-44B8-8017-A9E86CFB991D}"/>
                </a:ext>
              </a:extLst>
            </p:cNvPr>
            <p:cNvSpPr/>
            <p:nvPr/>
          </p:nvSpPr>
          <p:spPr>
            <a:xfrm>
              <a:off x="3081" y="2734"/>
              <a:ext cx="392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90132" name="Rectangle 55">
              <a:extLst>
                <a:ext uri="{FF2B5EF4-FFF2-40B4-BE49-F238E27FC236}">
                  <a16:creationId xmlns:a16="http://schemas.microsoft.com/office/drawing/2014/main" id="{725B1B56-69AD-4E1F-B265-847436CCB3AF}"/>
                </a:ext>
              </a:extLst>
            </p:cNvPr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90133" name="Rectangle 56">
              <a:extLst>
                <a:ext uri="{FF2B5EF4-FFF2-40B4-BE49-F238E27FC236}">
                  <a16:creationId xmlns:a16="http://schemas.microsoft.com/office/drawing/2014/main" id="{A177DAEB-7B14-4911-887F-5F67E2A39190}"/>
                </a:ext>
              </a:extLst>
            </p:cNvPr>
            <p:cNvSpPr/>
            <p:nvPr/>
          </p:nvSpPr>
          <p:spPr>
            <a:xfrm>
              <a:off x="3081" y="2989"/>
              <a:ext cx="392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90134" name="Rectangle 57">
              <a:extLst>
                <a:ext uri="{FF2B5EF4-FFF2-40B4-BE49-F238E27FC236}">
                  <a16:creationId xmlns:a16="http://schemas.microsoft.com/office/drawing/2014/main" id="{B73C950E-E9AA-4B81-94FE-02A493E821D1}"/>
                </a:ext>
              </a:extLst>
            </p:cNvPr>
            <p:cNvSpPr/>
            <p:nvPr/>
          </p:nvSpPr>
          <p:spPr>
            <a:xfrm>
              <a:off x="2433" y="2989"/>
              <a:ext cx="274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0135" name="Rectangle 58">
              <a:extLst>
                <a:ext uri="{FF2B5EF4-FFF2-40B4-BE49-F238E27FC236}">
                  <a16:creationId xmlns:a16="http://schemas.microsoft.com/office/drawing/2014/main" id="{DB28DFF8-9FDC-48E1-80B0-5118317933B4}"/>
                </a:ext>
              </a:extLst>
            </p:cNvPr>
            <p:cNvSpPr/>
            <p:nvPr/>
          </p:nvSpPr>
          <p:spPr>
            <a:xfrm>
              <a:off x="3473" y="2734"/>
              <a:ext cx="279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90136" name="Rectangle 59">
              <a:extLst>
                <a:ext uri="{FF2B5EF4-FFF2-40B4-BE49-F238E27FC236}">
                  <a16:creationId xmlns:a16="http://schemas.microsoft.com/office/drawing/2014/main" id="{062DC072-9702-4EFE-B248-0421BD3A482F}"/>
                </a:ext>
              </a:extLst>
            </p:cNvPr>
            <p:cNvSpPr/>
            <p:nvPr/>
          </p:nvSpPr>
          <p:spPr>
            <a:xfrm>
              <a:off x="3473" y="2989"/>
              <a:ext cx="279" cy="124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</a:t>
              </a:r>
            </a:p>
          </p:txBody>
        </p:sp>
      </p:grpSp>
      <p:grpSp>
        <p:nvGrpSpPr>
          <p:cNvPr id="3" name="组合 1">
            <a:extLst>
              <a:ext uri="{FF2B5EF4-FFF2-40B4-BE49-F238E27FC236}">
                <a16:creationId xmlns:a16="http://schemas.microsoft.com/office/drawing/2014/main" id="{FD466B82-13E0-4DC2-91DA-2CF409656242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4048125"/>
            <a:ext cx="1922462" cy="554038"/>
            <a:chOff x="4404733" y="4047493"/>
            <a:chExt cx="1922462" cy="553998"/>
          </a:xfrm>
        </p:grpSpPr>
        <p:sp>
          <p:nvSpPr>
            <p:cNvPr id="90120" name="Text Box 6">
              <a:extLst>
                <a:ext uri="{FF2B5EF4-FFF2-40B4-BE49-F238E27FC236}">
                  <a16:creationId xmlns:a16="http://schemas.microsoft.com/office/drawing/2014/main" id="{6E694EA5-A458-4063-9DA3-71B3CF3CFE07}"/>
                </a:ext>
              </a:extLst>
            </p:cNvPr>
            <p:cNvSpPr txBox="1"/>
            <p:nvPr/>
          </p:nvSpPr>
          <p:spPr>
            <a:xfrm>
              <a:off x="4404733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indent="-230505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2800" noProof="1">
                  <a:solidFill>
                    <a:srgbClr val="0000FF"/>
                  </a:solidFill>
                  <a:sym typeface="+mn-ea"/>
                </a:rPr>
                <a:t> </a:t>
              </a:r>
              <a:r>
                <a:rPr lang="en-US" altLang="zh-CN" sz="2800" i="1" noProof="1">
                  <a:solidFill>
                    <a:srgbClr val="0000FF"/>
                  </a:solidFill>
                  <a:sym typeface="+mn-ea"/>
                </a:rPr>
                <a:t>R       </a:t>
              </a:r>
              <a:r>
                <a:rPr lang="en-US" altLang="zh-CN" sz="2800" i="1" noProof="1">
                  <a:solidFill>
                    <a:srgbClr val="0000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sz="3000" noProof="1">
                  <a:solidFill>
                    <a:srgbClr val="0000FF"/>
                  </a:solidFill>
                  <a:ea typeface="华文新魏" panose="02010800040101010101" pitchFamily="2" charset="-122"/>
                  <a:sym typeface="Symbol" panose="05050102010706020507" pitchFamily="18" charset="2"/>
                </a:rPr>
                <a:t>=</a:t>
              </a:r>
              <a:endParaRPr lang="en-US" altLang="zh-CN" sz="30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endParaRPr>
            </a:p>
          </p:txBody>
        </p:sp>
        <p:grpSp>
          <p:nvGrpSpPr>
            <p:cNvPr id="89097" name="组合 38">
              <a:extLst>
                <a:ext uri="{FF2B5EF4-FFF2-40B4-BE49-F238E27FC236}">
                  <a16:creationId xmlns:a16="http://schemas.microsoft.com/office/drawing/2014/main" id="{526DE9A5-AC5F-4A2C-8B64-831BA3BE033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41655" y="4234187"/>
              <a:ext cx="495055" cy="200864"/>
              <a:chOff x="1961710" y="4536875"/>
              <a:chExt cx="495055" cy="200864"/>
            </a:xfrm>
          </p:grpSpPr>
          <p:grpSp>
            <p:nvGrpSpPr>
              <p:cNvPr id="89098" name="Group 8">
                <a:extLst>
                  <a:ext uri="{FF2B5EF4-FFF2-40B4-BE49-F238E27FC236}">
                    <a16:creationId xmlns:a16="http://schemas.microsoft.com/office/drawing/2014/main" id="{EC5EB3CD-4B24-4CA8-91C3-4F7EF8C888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90125" name="AutoShape 9">
                  <a:extLst>
                    <a:ext uri="{FF2B5EF4-FFF2-40B4-BE49-F238E27FC236}">
                      <a16:creationId xmlns:a16="http://schemas.microsoft.com/office/drawing/2014/main" id="{454D52CE-5929-4F32-945B-960F476092C8}"/>
                    </a:ext>
                  </a:extLst>
                </p:cNvPr>
                <p:cNvSpPr/>
                <p:nvPr/>
              </p:nvSpPr>
              <p:spPr>
                <a:xfrm rot="5251501">
                  <a:off x="367" y="3626"/>
                  <a:ext cx="136" cy="138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90126" name="AutoShape 10">
                  <a:extLst>
                    <a:ext uri="{FF2B5EF4-FFF2-40B4-BE49-F238E27FC236}">
                      <a16:creationId xmlns:a16="http://schemas.microsoft.com/office/drawing/2014/main" id="{CC999D96-976B-4309-B37B-938FF622D271}"/>
                    </a:ext>
                  </a:extLst>
                </p:cNvPr>
                <p:cNvSpPr/>
                <p:nvPr/>
              </p:nvSpPr>
              <p:spPr>
                <a:xfrm rot="-5400000">
                  <a:off x="495" y="3618"/>
                  <a:ext cx="136" cy="134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900580D-7370-4982-9CA0-BFC4B17DD6D3}"/>
                  </a:ext>
                </a:extLst>
              </p:cNvPr>
              <p:cNvCxnSpPr>
                <a:endCxn id="90125" idx="2"/>
              </p:cNvCxnSpPr>
              <p:nvPr/>
            </p:nvCxnSpPr>
            <p:spPr>
              <a:xfrm>
                <a:off x="1988812" y="4564096"/>
                <a:ext cx="149225" cy="79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B0421C0D-EFA5-482B-B9F4-F2761BF59DA5}"/>
                  </a:ext>
                </a:extLst>
              </p:cNvPr>
              <p:cNvCxnSpPr>
                <a:endCxn id="90125" idx="4"/>
              </p:cNvCxnSpPr>
              <p:nvPr/>
            </p:nvCxnSpPr>
            <p:spPr>
              <a:xfrm>
                <a:off x="1988812" y="4733946"/>
                <a:ext cx="15875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AFDD0259-5D88-4AA6-A6A8-55A675B4D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AA3ED90-18C2-42E3-9ED1-0B50EABE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8900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全外连接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          )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左外连接与右外连接的并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0116" name="组合 5">
            <a:extLst>
              <a:ext uri="{FF2B5EF4-FFF2-40B4-BE49-F238E27FC236}">
                <a16:creationId xmlns:a16="http://schemas.microsoft.com/office/drawing/2014/main" id="{30151896-D634-4EA3-B075-7D24840C5C07}"/>
              </a:ext>
            </a:extLst>
          </p:cNvPr>
          <p:cNvGrpSpPr>
            <a:grpSpLocks/>
          </p:cNvGrpSpPr>
          <p:nvPr/>
        </p:nvGrpSpPr>
        <p:grpSpPr bwMode="auto">
          <a:xfrm>
            <a:off x="2703513" y="1584325"/>
            <a:ext cx="676275" cy="200025"/>
            <a:chOff x="3671900" y="1448780"/>
            <a:chExt cx="675075" cy="200864"/>
          </a:xfrm>
        </p:grpSpPr>
        <p:grpSp>
          <p:nvGrpSpPr>
            <p:cNvPr id="90157" name="组合 17">
              <a:extLst>
                <a:ext uri="{FF2B5EF4-FFF2-40B4-BE49-F238E27FC236}">
                  <a16:creationId xmlns:a16="http://schemas.microsoft.com/office/drawing/2014/main" id="{6B10F66F-6E72-4291-8647-81541CB62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900" y="1448780"/>
              <a:ext cx="495055" cy="200864"/>
              <a:chOff x="1961710" y="4536875"/>
              <a:chExt cx="495055" cy="200864"/>
            </a:xfrm>
          </p:grpSpPr>
          <p:grpSp>
            <p:nvGrpSpPr>
              <p:cNvPr id="90160" name="Group 8">
                <a:extLst>
                  <a:ext uri="{FF2B5EF4-FFF2-40B4-BE49-F238E27FC236}">
                    <a16:creationId xmlns:a16="http://schemas.microsoft.com/office/drawing/2014/main" id="{D7BFBAC7-4BCA-4FF1-AD66-71EEA9C47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5452" y="4540470"/>
                <a:ext cx="341313" cy="193675"/>
                <a:chOff x="340" y="3626"/>
                <a:chExt cx="272" cy="136"/>
              </a:xfrm>
            </p:grpSpPr>
            <p:sp>
              <p:nvSpPr>
                <p:cNvPr id="91187" name="AutoShape 9">
                  <a:extLst>
                    <a:ext uri="{FF2B5EF4-FFF2-40B4-BE49-F238E27FC236}">
                      <a16:creationId xmlns:a16="http://schemas.microsoft.com/office/drawing/2014/main" id="{050D1573-6C40-48DF-A811-72C31CD7D1D5}"/>
                    </a:ext>
                  </a:extLst>
                </p:cNvPr>
                <p:cNvSpPr/>
                <p:nvPr/>
              </p:nvSpPr>
              <p:spPr>
                <a:xfrm rot="5251501">
                  <a:off x="331" y="3617"/>
                  <a:ext cx="146" cy="135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91188" name="AutoShape 10">
                  <a:extLst>
                    <a:ext uri="{FF2B5EF4-FFF2-40B4-BE49-F238E27FC236}">
                      <a16:creationId xmlns:a16="http://schemas.microsoft.com/office/drawing/2014/main" id="{7C6137C8-8489-49EC-A971-AE868253ECCF}"/>
                    </a:ext>
                  </a:extLst>
                </p:cNvPr>
                <p:cNvSpPr/>
                <p:nvPr/>
              </p:nvSpPr>
              <p:spPr>
                <a:xfrm rot="-5400000">
                  <a:off x="462" y="3616"/>
                  <a:ext cx="143" cy="134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楷体_GB2312"/>
                    <a:cs typeface="楷体_GB2312"/>
                  </a:endParaRPr>
                </a:p>
              </p:txBody>
            </p:sp>
          </p:grp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4C1C46BA-B75A-49EE-8285-CBB614F8C94A}"/>
                  </a:ext>
                </a:extLst>
              </p:cNvPr>
              <p:cNvCxnSpPr>
                <a:endCxn id="91187" idx="2"/>
              </p:cNvCxnSpPr>
              <p:nvPr/>
            </p:nvCxnSpPr>
            <p:spPr>
              <a:xfrm>
                <a:off x="1961710" y="4536875"/>
                <a:ext cx="148960" cy="7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28E05D3-1CC5-4102-9170-07947185B4B3}"/>
                  </a:ext>
                </a:extLst>
              </p:cNvPr>
              <p:cNvCxnSpPr>
                <a:endCxn id="91187" idx="4"/>
              </p:cNvCxnSpPr>
              <p:nvPr/>
            </p:nvCxnSpPr>
            <p:spPr>
              <a:xfrm>
                <a:off x="1961710" y="4734551"/>
                <a:ext cx="158468" cy="31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80326A2-ABF3-4070-973F-251D680D8D8E}"/>
                </a:ext>
              </a:extLst>
            </p:cNvPr>
            <p:cNvCxnSpPr>
              <a:stCxn id="91188" idx="4"/>
              <a:endCxn id="91187" idx="4"/>
            </p:cNvCxnSpPr>
            <p:nvPr/>
          </p:nvCxnSpPr>
          <p:spPr>
            <a:xfrm flipV="1">
              <a:off x="4166321" y="1448780"/>
              <a:ext cx="180654" cy="3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120F33A-CF97-42EF-9EB3-0546B3F13CDC}"/>
                </a:ext>
              </a:extLst>
            </p:cNvPr>
            <p:cNvCxnSpPr>
              <a:stCxn id="91188" idx="2"/>
              <a:endCxn id="91187" idx="4"/>
            </p:cNvCxnSpPr>
            <p:nvPr/>
          </p:nvCxnSpPr>
          <p:spPr>
            <a:xfrm>
              <a:off x="4166321" y="1646456"/>
              <a:ext cx="1806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1">
            <a:extLst>
              <a:ext uri="{FF2B5EF4-FFF2-40B4-BE49-F238E27FC236}">
                <a16:creationId xmlns:a16="http://schemas.microsoft.com/office/drawing/2014/main" id="{2DCF2ED9-5E6A-4F75-B004-D9151FB26821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3121025"/>
            <a:ext cx="3733800" cy="2647950"/>
            <a:chOff x="1056" y="1056"/>
            <a:chExt cx="2352" cy="1398"/>
          </a:xfrm>
        </p:grpSpPr>
        <p:sp>
          <p:nvSpPr>
            <p:cNvPr id="91165" name="Rectangle 32">
              <a:extLst>
                <a:ext uri="{FF2B5EF4-FFF2-40B4-BE49-F238E27FC236}">
                  <a16:creationId xmlns:a16="http://schemas.microsoft.com/office/drawing/2014/main" id="{A8C3CF21-A7D4-415E-B2CA-BC77B6BB40F5}"/>
                </a:ext>
              </a:extLst>
            </p:cNvPr>
            <p:cNvSpPr/>
            <p:nvPr/>
          </p:nvSpPr>
          <p:spPr>
            <a:xfrm>
              <a:off x="1056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91166" name="Rectangle 33">
              <a:extLst>
                <a:ext uri="{FF2B5EF4-FFF2-40B4-BE49-F238E27FC236}">
                  <a16:creationId xmlns:a16="http://schemas.microsoft.com/office/drawing/2014/main" id="{5277991F-46FF-4D36-8724-F3FC674AC1C2}"/>
                </a:ext>
              </a:extLst>
            </p:cNvPr>
            <p:cNvSpPr/>
            <p:nvPr/>
          </p:nvSpPr>
          <p:spPr>
            <a:xfrm>
              <a:off x="13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91167" name="Rectangle 34">
              <a:extLst>
                <a:ext uri="{FF2B5EF4-FFF2-40B4-BE49-F238E27FC236}">
                  <a16:creationId xmlns:a16="http://schemas.microsoft.com/office/drawing/2014/main" id="{63D2E0A8-3C30-4811-8CDE-4B6AE5EAEC7D}"/>
                </a:ext>
              </a:extLst>
            </p:cNvPr>
            <p:cNvSpPr/>
            <p:nvPr/>
          </p:nvSpPr>
          <p:spPr>
            <a:xfrm>
              <a:off x="1056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91168" name="Rectangle 35">
              <a:extLst>
                <a:ext uri="{FF2B5EF4-FFF2-40B4-BE49-F238E27FC236}">
                  <a16:creationId xmlns:a16="http://schemas.microsoft.com/office/drawing/2014/main" id="{AE4297DA-D92D-46B9-B835-172580FF60BB}"/>
                </a:ext>
              </a:extLst>
            </p:cNvPr>
            <p:cNvSpPr/>
            <p:nvPr/>
          </p:nvSpPr>
          <p:spPr>
            <a:xfrm>
              <a:off x="1344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1169" name="Rectangle 36">
              <a:extLst>
                <a:ext uri="{FF2B5EF4-FFF2-40B4-BE49-F238E27FC236}">
                  <a16:creationId xmlns:a16="http://schemas.microsoft.com/office/drawing/2014/main" id="{FE966867-005C-4571-B992-A985519F7611}"/>
                </a:ext>
              </a:extLst>
            </p:cNvPr>
            <p:cNvSpPr/>
            <p:nvPr/>
          </p:nvSpPr>
          <p:spPr>
            <a:xfrm>
              <a:off x="16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91170" name="Rectangle 37">
              <a:extLst>
                <a:ext uri="{FF2B5EF4-FFF2-40B4-BE49-F238E27FC236}">
                  <a16:creationId xmlns:a16="http://schemas.microsoft.com/office/drawing/2014/main" id="{53A21F53-770F-48DE-879F-6C6D58AD66A8}"/>
                </a:ext>
              </a:extLst>
            </p:cNvPr>
            <p:cNvSpPr/>
            <p:nvPr/>
          </p:nvSpPr>
          <p:spPr>
            <a:xfrm>
              <a:off x="19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91171" name="Rectangle 38">
              <a:extLst>
                <a:ext uri="{FF2B5EF4-FFF2-40B4-BE49-F238E27FC236}">
                  <a16:creationId xmlns:a16="http://schemas.microsoft.com/office/drawing/2014/main" id="{70963FE3-C5EB-4853-B7E2-055291A287E4}"/>
                </a:ext>
              </a:extLst>
            </p:cNvPr>
            <p:cNvSpPr/>
            <p:nvPr/>
          </p:nvSpPr>
          <p:spPr>
            <a:xfrm>
              <a:off x="1632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1172" name="Rectangle 39">
              <a:extLst>
                <a:ext uri="{FF2B5EF4-FFF2-40B4-BE49-F238E27FC236}">
                  <a16:creationId xmlns:a16="http://schemas.microsoft.com/office/drawing/2014/main" id="{F8E4E263-D1DF-4CA6-BF75-D7A803925362}"/>
                </a:ext>
              </a:extLst>
            </p:cNvPr>
            <p:cNvSpPr/>
            <p:nvPr/>
          </p:nvSpPr>
          <p:spPr>
            <a:xfrm>
              <a:off x="1920" y="1305"/>
              <a:ext cx="288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73" name="Rectangle 40">
              <a:extLst>
                <a:ext uri="{FF2B5EF4-FFF2-40B4-BE49-F238E27FC236}">
                  <a16:creationId xmlns:a16="http://schemas.microsoft.com/office/drawing/2014/main" id="{E5B9E100-15AB-456F-BB9C-92CCC30A214C}"/>
                </a:ext>
              </a:extLst>
            </p:cNvPr>
            <p:cNvSpPr/>
            <p:nvPr/>
          </p:nvSpPr>
          <p:spPr>
            <a:xfrm>
              <a:off x="2544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91174" name="Rectangle 41">
              <a:extLst>
                <a:ext uri="{FF2B5EF4-FFF2-40B4-BE49-F238E27FC236}">
                  <a16:creationId xmlns:a16="http://schemas.microsoft.com/office/drawing/2014/main" id="{DEE509FA-FA3F-412E-B0E4-3FC30EE14AFE}"/>
                </a:ext>
              </a:extLst>
            </p:cNvPr>
            <p:cNvSpPr/>
            <p:nvPr/>
          </p:nvSpPr>
          <p:spPr>
            <a:xfrm>
              <a:off x="2544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1175" name="Rectangle 42">
              <a:extLst>
                <a:ext uri="{FF2B5EF4-FFF2-40B4-BE49-F238E27FC236}">
                  <a16:creationId xmlns:a16="http://schemas.microsoft.com/office/drawing/2014/main" id="{8C6FFF7A-AA12-4473-8B81-215CC5E98563}"/>
                </a:ext>
              </a:extLst>
            </p:cNvPr>
            <p:cNvSpPr/>
            <p:nvPr/>
          </p:nvSpPr>
          <p:spPr>
            <a:xfrm>
              <a:off x="2832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91176" name="Rectangle 43">
              <a:extLst>
                <a:ext uri="{FF2B5EF4-FFF2-40B4-BE49-F238E27FC236}">
                  <a16:creationId xmlns:a16="http://schemas.microsoft.com/office/drawing/2014/main" id="{EFDC3555-536D-4D94-A519-A35337185EBB}"/>
                </a:ext>
              </a:extLst>
            </p:cNvPr>
            <p:cNvSpPr/>
            <p:nvPr/>
          </p:nvSpPr>
          <p:spPr>
            <a:xfrm>
              <a:off x="2832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77" name="Rectangle 44">
              <a:extLst>
                <a:ext uri="{FF2B5EF4-FFF2-40B4-BE49-F238E27FC236}">
                  <a16:creationId xmlns:a16="http://schemas.microsoft.com/office/drawing/2014/main" id="{E8B2FA17-1CF7-4955-A98D-FC6D971919DC}"/>
                </a:ext>
              </a:extLst>
            </p:cNvPr>
            <p:cNvSpPr/>
            <p:nvPr/>
          </p:nvSpPr>
          <p:spPr>
            <a:xfrm>
              <a:off x="3120" y="1056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91178" name="Rectangle 45">
              <a:extLst>
                <a:ext uri="{FF2B5EF4-FFF2-40B4-BE49-F238E27FC236}">
                  <a16:creationId xmlns:a16="http://schemas.microsoft.com/office/drawing/2014/main" id="{6BB975BA-75D3-44B4-AD91-3F5DAE1A680B}"/>
                </a:ext>
              </a:extLst>
            </p:cNvPr>
            <p:cNvSpPr/>
            <p:nvPr/>
          </p:nvSpPr>
          <p:spPr>
            <a:xfrm>
              <a:off x="3120" y="1296"/>
              <a:ext cx="288" cy="9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</a:t>
              </a:r>
            </a:p>
          </p:txBody>
        </p:sp>
        <p:sp>
          <p:nvSpPr>
            <p:cNvPr id="4" name="Text Box 46">
              <a:extLst>
                <a:ext uri="{FF2B5EF4-FFF2-40B4-BE49-F238E27FC236}">
                  <a16:creationId xmlns:a16="http://schemas.microsoft.com/office/drawing/2014/main" id="{6FCA66F9-CBAF-4A42-940A-00984D508C30}"/>
                </a:ext>
              </a:extLst>
            </p:cNvPr>
            <p:cNvSpPr txBox="1"/>
            <p:nvPr/>
          </p:nvSpPr>
          <p:spPr>
            <a:xfrm>
              <a:off x="1449" y="2164"/>
              <a:ext cx="244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sp>
          <p:nvSpPr>
            <p:cNvPr id="6" name="Text Box 47">
              <a:extLst>
                <a:ext uri="{FF2B5EF4-FFF2-40B4-BE49-F238E27FC236}">
                  <a16:creationId xmlns:a16="http://schemas.microsoft.com/office/drawing/2014/main" id="{FD476B7D-E0A4-43DD-B3A1-206DC463C11C}"/>
                </a:ext>
              </a:extLst>
            </p:cNvPr>
            <p:cNvSpPr txBox="1"/>
            <p:nvPr/>
          </p:nvSpPr>
          <p:spPr>
            <a:xfrm>
              <a:off x="2863" y="2213"/>
              <a:ext cx="223" cy="2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</a:p>
          </p:txBody>
        </p:sp>
      </p:grpSp>
      <p:sp>
        <p:nvSpPr>
          <p:cNvPr id="44" name="Text Box 21">
            <a:extLst>
              <a:ext uri="{FF2B5EF4-FFF2-40B4-BE49-F238E27FC236}">
                <a16:creationId xmlns:a16="http://schemas.microsoft.com/office/drawing/2014/main" id="{DEF16DD0-2F30-4C38-BC75-1B776D4F9F88}"/>
              </a:ext>
            </a:extLst>
          </p:cNvPr>
          <p:cNvSpPr txBox="1"/>
          <p:nvPr/>
        </p:nvSpPr>
        <p:spPr>
          <a:xfrm>
            <a:off x="1566863" y="5937250"/>
            <a:ext cx="1490662" cy="461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en-US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400" i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endParaRPr lang="en-US" altLang="en-US" sz="2400" i="1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45" name="Group 49">
            <a:extLst>
              <a:ext uri="{FF2B5EF4-FFF2-40B4-BE49-F238E27FC236}">
                <a16:creationId xmlns:a16="http://schemas.microsoft.com/office/drawing/2014/main" id="{8CE409E3-D0E6-4564-8E83-8BC691E5D836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2393950"/>
            <a:ext cx="2722563" cy="3779838"/>
            <a:chOff x="2169" y="2734"/>
            <a:chExt cx="1715" cy="1795"/>
          </a:xfrm>
        </p:grpSpPr>
        <p:sp>
          <p:nvSpPr>
            <p:cNvPr id="91155" name="Rectangle 50">
              <a:extLst>
                <a:ext uri="{FF2B5EF4-FFF2-40B4-BE49-F238E27FC236}">
                  <a16:creationId xmlns:a16="http://schemas.microsoft.com/office/drawing/2014/main" id="{17103E9B-7AF0-4175-82A6-405EA9B7AAC1}"/>
                </a:ext>
              </a:extLst>
            </p:cNvPr>
            <p:cNvSpPr/>
            <p:nvPr/>
          </p:nvSpPr>
          <p:spPr>
            <a:xfrm>
              <a:off x="2688" y="2734"/>
              <a:ext cx="393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91156" name="Rectangle 51">
              <a:extLst>
                <a:ext uri="{FF2B5EF4-FFF2-40B4-BE49-F238E27FC236}">
                  <a16:creationId xmlns:a16="http://schemas.microsoft.com/office/drawing/2014/main" id="{6B01FAC5-8EC5-40F4-A6F9-93E40EA26051}"/>
                </a:ext>
              </a:extLst>
            </p:cNvPr>
            <p:cNvSpPr/>
            <p:nvPr/>
          </p:nvSpPr>
          <p:spPr>
            <a:xfrm>
              <a:off x="2169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91157" name="Rectangle 52">
              <a:extLst>
                <a:ext uri="{FF2B5EF4-FFF2-40B4-BE49-F238E27FC236}">
                  <a16:creationId xmlns:a16="http://schemas.microsoft.com/office/drawing/2014/main" id="{E4A4D00D-B360-442B-B5AE-4E48C3377712}"/>
                </a:ext>
              </a:extLst>
            </p:cNvPr>
            <p:cNvSpPr/>
            <p:nvPr/>
          </p:nvSpPr>
          <p:spPr>
            <a:xfrm>
              <a:off x="2688" y="2989"/>
              <a:ext cx="393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91158" name="Rectangle 53">
              <a:extLst>
                <a:ext uri="{FF2B5EF4-FFF2-40B4-BE49-F238E27FC236}">
                  <a16:creationId xmlns:a16="http://schemas.microsoft.com/office/drawing/2014/main" id="{53EA9D03-C484-4649-B09A-8DB865F69CB9}"/>
                </a:ext>
              </a:extLst>
            </p:cNvPr>
            <p:cNvSpPr/>
            <p:nvPr/>
          </p:nvSpPr>
          <p:spPr>
            <a:xfrm>
              <a:off x="2169" y="2989"/>
              <a:ext cx="274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1159" name="Rectangle 54">
              <a:extLst>
                <a:ext uri="{FF2B5EF4-FFF2-40B4-BE49-F238E27FC236}">
                  <a16:creationId xmlns:a16="http://schemas.microsoft.com/office/drawing/2014/main" id="{1AF61559-A9B6-472D-B0F4-61D6583FA059}"/>
                </a:ext>
              </a:extLst>
            </p:cNvPr>
            <p:cNvSpPr/>
            <p:nvPr/>
          </p:nvSpPr>
          <p:spPr>
            <a:xfrm>
              <a:off x="3081" y="2734"/>
              <a:ext cx="392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91160" name="Rectangle 55">
              <a:extLst>
                <a:ext uri="{FF2B5EF4-FFF2-40B4-BE49-F238E27FC236}">
                  <a16:creationId xmlns:a16="http://schemas.microsoft.com/office/drawing/2014/main" id="{6EE041A6-7F16-40D0-B09D-2241CC124CBC}"/>
                </a:ext>
              </a:extLst>
            </p:cNvPr>
            <p:cNvSpPr/>
            <p:nvPr/>
          </p:nvSpPr>
          <p:spPr>
            <a:xfrm>
              <a:off x="2433" y="2734"/>
              <a:ext cx="274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D</a:t>
              </a:r>
            </a:p>
          </p:txBody>
        </p:sp>
        <p:sp>
          <p:nvSpPr>
            <p:cNvPr id="91161" name="Rectangle 56">
              <a:extLst>
                <a:ext uri="{FF2B5EF4-FFF2-40B4-BE49-F238E27FC236}">
                  <a16:creationId xmlns:a16="http://schemas.microsoft.com/office/drawing/2014/main" id="{253B7AB8-2478-4B5F-A4B7-4FF1E74E6F60}"/>
                </a:ext>
              </a:extLst>
            </p:cNvPr>
            <p:cNvSpPr/>
            <p:nvPr/>
          </p:nvSpPr>
          <p:spPr>
            <a:xfrm>
              <a:off x="3081" y="2989"/>
              <a:ext cx="392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2400" i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91162" name="Rectangle 57">
              <a:extLst>
                <a:ext uri="{FF2B5EF4-FFF2-40B4-BE49-F238E27FC236}">
                  <a16:creationId xmlns:a16="http://schemas.microsoft.com/office/drawing/2014/main" id="{BD41409F-60E9-46D9-BC77-3CC7E4E1FE59}"/>
                </a:ext>
              </a:extLst>
            </p:cNvPr>
            <p:cNvSpPr/>
            <p:nvPr/>
          </p:nvSpPr>
          <p:spPr>
            <a:xfrm>
              <a:off x="2433" y="2989"/>
              <a:ext cx="274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1163" name="Rectangle 58">
              <a:extLst>
                <a:ext uri="{FF2B5EF4-FFF2-40B4-BE49-F238E27FC236}">
                  <a16:creationId xmlns:a16="http://schemas.microsoft.com/office/drawing/2014/main" id="{1D4BE535-73D7-4A93-AE36-8ACB6BA44367}"/>
                </a:ext>
              </a:extLst>
            </p:cNvPr>
            <p:cNvSpPr/>
            <p:nvPr/>
          </p:nvSpPr>
          <p:spPr>
            <a:xfrm>
              <a:off x="3473" y="2734"/>
              <a:ext cx="411" cy="31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E</a:t>
              </a:r>
            </a:p>
          </p:txBody>
        </p:sp>
        <p:sp>
          <p:nvSpPr>
            <p:cNvPr id="91164" name="Rectangle 59">
              <a:extLst>
                <a:ext uri="{FF2B5EF4-FFF2-40B4-BE49-F238E27FC236}">
                  <a16:creationId xmlns:a16="http://schemas.microsoft.com/office/drawing/2014/main" id="{5596EB2A-4FBF-4C9B-BF4F-F9860C43BDE3}"/>
                </a:ext>
              </a:extLst>
            </p:cNvPr>
            <p:cNvSpPr/>
            <p:nvPr/>
          </p:nvSpPr>
          <p:spPr>
            <a:xfrm>
              <a:off x="3473" y="2989"/>
              <a:ext cx="411" cy="15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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null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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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90FE45-8B3F-41AB-AC00-0E6A3E8C1650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4048125"/>
            <a:ext cx="1922463" cy="554038"/>
            <a:chOff x="4256965" y="4047493"/>
            <a:chExt cx="1922462" cy="553998"/>
          </a:xfrm>
        </p:grpSpPr>
        <p:sp>
          <p:nvSpPr>
            <p:cNvPr id="91145" name="Text Box 6">
              <a:extLst>
                <a:ext uri="{FF2B5EF4-FFF2-40B4-BE49-F238E27FC236}">
                  <a16:creationId xmlns:a16="http://schemas.microsoft.com/office/drawing/2014/main" id="{4EBE5139-D1D2-4A59-8453-228320FD101C}"/>
                </a:ext>
              </a:extLst>
            </p:cNvPr>
            <p:cNvSpPr txBox="1"/>
            <p:nvPr/>
          </p:nvSpPr>
          <p:spPr>
            <a:xfrm>
              <a:off x="4256965" y="4047493"/>
              <a:ext cx="1922462" cy="5539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230505" indent="-230505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2800" noProof="1">
                  <a:solidFill>
                    <a:srgbClr val="0000FF"/>
                  </a:solidFill>
                  <a:sym typeface="+mn-ea"/>
                </a:rPr>
                <a:t> </a:t>
              </a:r>
              <a:r>
                <a:rPr lang="en-US" altLang="zh-CN" sz="2800" i="1" noProof="1">
                  <a:solidFill>
                    <a:srgbClr val="0000FF"/>
                  </a:solidFill>
                  <a:sym typeface="+mn-ea"/>
                </a:rPr>
                <a:t>R         </a:t>
              </a:r>
              <a:r>
                <a:rPr lang="en-US" altLang="zh-CN" sz="2800" i="1" noProof="1">
                  <a:solidFill>
                    <a:srgbClr val="0000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sz="3000" noProof="1">
                  <a:solidFill>
                    <a:srgbClr val="0000FF"/>
                  </a:solidFill>
                  <a:ea typeface="华文新魏" panose="02010800040101010101" pitchFamily="2" charset="-122"/>
                  <a:sym typeface="Symbol" panose="05050102010706020507" pitchFamily="18" charset="2"/>
                </a:rPr>
                <a:t>=</a:t>
              </a:r>
              <a:endParaRPr lang="en-US" altLang="zh-CN" sz="3000" noProof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endParaRPr>
            </a:p>
          </p:txBody>
        </p:sp>
        <p:grpSp>
          <p:nvGrpSpPr>
            <p:cNvPr id="90122" name="组合 63">
              <a:extLst>
                <a:ext uri="{FF2B5EF4-FFF2-40B4-BE49-F238E27FC236}">
                  <a16:creationId xmlns:a16="http://schemas.microsoft.com/office/drawing/2014/main" id="{32EC604A-D3C9-4237-8460-8A93C05D3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7015" y="4263251"/>
              <a:ext cx="675075" cy="200864"/>
              <a:chOff x="3671900" y="1448780"/>
              <a:chExt cx="675075" cy="200864"/>
            </a:xfrm>
          </p:grpSpPr>
          <p:grpSp>
            <p:nvGrpSpPr>
              <p:cNvPr id="90123" name="组合 64">
                <a:extLst>
                  <a:ext uri="{FF2B5EF4-FFF2-40B4-BE49-F238E27FC236}">
                    <a16:creationId xmlns:a16="http://schemas.microsoft.com/office/drawing/2014/main" id="{E0D8FC87-0F65-4D7F-9F72-71850C6E74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1900" y="1448780"/>
                <a:ext cx="495055" cy="200864"/>
                <a:chOff x="1961710" y="4536875"/>
                <a:chExt cx="495055" cy="200864"/>
              </a:xfrm>
            </p:grpSpPr>
            <p:grpSp>
              <p:nvGrpSpPr>
                <p:cNvPr id="90126" name="Group 8">
                  <a:extLst>
                    <a:ext uri="{FF2B5EF4-FFF2-40B4-BE49-F238E27FC236}">
                      <a16:creationId xmlns:a16="http://schemas.microsoft.com/office/drawing/2014/main" id="{C478EF7A-31BF-420A-9FF3-26A50D46FB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5452" y="4540470"/>
                  <a:ext cx="341313" cy="193675"/>
                  <a:chOff x="340" y="3626"/>
                  <a:chExt cx="272" cy="136"/>
                </a:xfrm>
              </p:grpSpPr>
              <p:sp>
                <p:nvSpPr>
                  <p:cNvPr id="91153" name="AutoShape 9">
                    <a:extLst>
                      <a:ext uri="{FF2B5EF4-FFF2-40B4-BE49-F238E27FC236}">
                        <a16:creationId xmlns:a16="http://schemas.microsoft.com/office/drawing/2014/main" id="{1EDC0851-A63F-4E7D-8DB3-34F559918621}"/>
                      </a:ext>
                    </a:extLst>
                  </p:cNvPr>
                  <p:cNvSpPr/>
                  <p:nvPr/>
                </p:nvSpPr>
                <p:spPr>
                  <a:xfrm rot="5251501">
                    <a:off x="338" y="3624"/>
                    <a:ext cx="136" cy="13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B0604020202020204" pitchFamily="34" charset="0"/>
                      <a:ea typeface="楷体_GB2312"/>
                      <a:cs typeface="楷体_GB2312"/>
                    </a:endParaRPr>
                  </a:p>
                </p:txBody>
              </p:sp>
              <p:sp>
                <p:nvSpPr>
                  <p:cNvPr id="91154" name="AutoShape 10">
                    <a:extLst>
                      <a:ext uri="{FF2B5EF4-FFF2-40B4-BE49-F238E27FC236}">
                        <a16:creationId xmlns:a16="http://schemas.microsoft.com/office/drawing/2014/main" id="{B1277B0D-62A0-4AEC-B9DE-233298B86EEC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474" y="3626"/>
                    <a:ext cx="136" cy="13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B0604020202020204" pitchFamily="34" charset="0"/>
                      <a:ea typeface="楷体_GB2312"/>
                      <a:cs typeface="楷体_GB2312"/>
                    </a:endParaRPr>
                  </a:p>
                </p:txBody>
              </p:sp>
            </p:grp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03C8B19D-0888-4925-A0DD-308B160E7ECE}"/>
                    </a:ext>
                  </a:extLst>
                </p:cNvPr>
                <p:cNvCxnSpPr>
                  <a:stCxn id="91188" idx="2"/>
                  <a:endCxn id="91153" idx="2"/>
                </p:cNvCxnSpPr>
                <p:nvPr/>
              </p:nvCxnSpPr>
              <p:spPr>
                <a:xfrm>
                  <a:off x="1960923" y="4537001"/>
                  <a:ext cx="149225" cy="79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965FF242-FE3C-4B51-90B4-3992691B1C0E}"/>
                    </a:ext>
                  </a:extLst>
                </p:cNvPr>
                <p:cNvCxnSpPr>
                  <a:stCxn id="91188" idx="2"/>
                  <a:endCxn id="91153" idx="4"/>
                </p:cNvCxnSpPr>
                <p:nvPr/>
              </p:nvCxnSpPr>
              <p:spPr>
                <a:xfrm>
                  <a:off x="1960923" y="4733836"/>
                  <a:ext cx="158750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CEF90719-7E05-4CFB-9CD5-36AC5E068361}"/>
                  </a:ext>
                </a:extLst>
              </p:cNvPr>
              <p:cNvCxnSpPr>
                <a:stCxn id="91154" idx="4"/>
                <a:endCxn id="91153" idx="4"/>
              </p:cNvCxnSpPr>
              <p:nvPr/>
            </p:nvCxnSpPr>
            <p:spPr>
              <a:xfrm flipV="1">
                <a:off x="4166413" y="1448906"/>
                <a:ext cx="180975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F58066A2-284C-4BE2-A6C6-9305073C5DCB}"/>
                  </a:ext>
                </a:extLst>
              </p:cNvPr>
              <p:cNvCxnSpPr>
                <a:stCxn id="91154" idx="2"/>
                <a:endCxn id="91153" idx="4"/>
              </p:cNvCxnSpPr>
              <p:nvPr/>
            </p:nvCxnSpPr>
            <p:spPr>
              <a:xfrm>
                <a:off x="4166413" y="1645741"/>
                <a:ext cx="1809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E1E8A948-9EF5-4AE0-8B76-37A6D134E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E41B32-4DE8-4324-9062-DE8912A8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449388"/>
            <a:ext cx="86423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8E0DBA-BC08-40F3-942A-7C062690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111500"/>
            <a:ext cx="7858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4A0514-E746-43B0-BFFE-CD5C129A1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103688"/>
            <a:ext cx="7781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D310488-BDFA-4945-AE9B-00E0C7A271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关系数据库的历史</a:t>
            </a:r>
            <a:endParaRPr lang="zh-CN" altLang="en-US" noProof="1"/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5D333D1F-AB40-45AD-8289-78E0A9378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1600200"/>
            <a:ext cx="7080250" cy="4525963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RDBMS prototype systems in 1970’s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i="1" dirty="0">
                <a:solidFill>
                  <a:srgbClr val="0000FF"/>
                </a:solidFill>
              </a:rPr>
              <a:t>System R</a:t>
            </a:r>
            <a:r>
              <a:rPr lang="en-US" altLang="zh-CN" sz="2400" dirty="0">
                <a:solidFill>
                  <a:srgbClr val="0000FF"/>
                </a:solidFill>
              </a:rPr>
              <a:t> in IBM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i="1" dirty="0">
                <a:solidFill>
                  <a:srgbClr val="0000FF"/>
                </a:solidFill>
              </a:rPr>
              <a:t>INGRES</a:t>
            </a:r>
            <a:r>
              <a:rPr lang="en-US" altLang="zh-CN" sz="2400" b="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 in UC Berkeley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Era of RDBMS: 1980’s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Commercial</a:t>
            </a:r>
            <a:r>
              <a:rPr lang="en-US" altLang="zh-CN" sz="2400" dirty="0">
                <a:solidFill>
                  <a:srgbClr val="0000FF"/>
                </a:solidFill>
              </a:rPr>
              <a:t> RDBMS in 1980’s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 </a:t>
            </a:r>
            <a:r>
              <a:rPr lang="en-US" altLang="zh-CN" sz="2000" dirty="0"/>
              <a:t>DB2</a:t>
            </a:r>
            <a:r>
              <a:rPr lang="zh-CN" altLang="en-US" sz="2000" dirty="0"/>
              <a:t>、</a:t>
            </a:r>
            <a:r>
              <a:rPr lang="en-US" altLang="zh-CN" sz="2000" dirty="0"/>
              <a:t>Ingres</a:t>
            </a:r>
            <a:r>
              <a:rPr lang="zh-CN" altLang="en-US" sz="2000" dirty="0"/>
              <a:t>、</a:t>
            </a:r>
            <a:r>
              <a:rPr lang="en-US" altLang="zh-CN" sz="2000" dirty="0"/>
              <a:t>Oracle</a:t>
            </a:r>
            <a:r>
              <a:rPr lang="zh-CN" altLang="en-US" sz="2000" dirty="0"/>
              <a:t>、</a:t>
            </a:r>
            <a:r>
              <a:rPr lang="en-US" altLang="zh-CN" sz="2000" dirty="0"/>
              <a:t>Sybase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RDBMSs are widely used</a:t>
            </a:r>
            <a:r>
              <a:rPr lang="en-US" altLang="zh-CN" sz="2400" dirty="0">
                <a:solidFill>
                  <a:srgbClr val="000066"/>
                </a:solidFill>
              </a:rPr>
              <a:t> 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Era of Post-RDBMS: end of 1980’s</a:t>
            </a:r>
            <a:endParaRPr lang="en-US" altLang="zh-CN" sz="2800" dirty="0"/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Logic-based RDBMS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Non-1NF RDBMS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Expert RDBMS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……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8D2C20D9-EA47-4BAE-8166-B30A20F4B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E2E19011-A988-48FC-8530-CEB45EB9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除操作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(division)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是两个关系</a:t>
            </a:r>
            <a:endParaRPr lang="en-US" altLang="zh-CN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X=U(R)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(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1, …, 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 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1, …, 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Bn 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Y=U(S)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(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1, …, 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Bn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Z=X-Y = 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1, …, 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i="1" noProof="1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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的属性为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1, …,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Am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R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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{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| 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  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  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tu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 }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tu</a:t>
            </a:r>
            <a:r>
              <a:rPr lang="en-US" altLang="zh-CN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是指元组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与元组</a:t>
            </a:r>
            <a:r>
              <a:rPr lang="en-US" altLang="zh-CN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相连接构成的新元组</a:t>
            </a:r>
            <a:endParaRPr lang="en-US" altLang="zh-CN" noProof="1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21F3641D-8FD1-4AB8-940C-F079C7AED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附加的关系代数运算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00A40765-D762-4F81-863B-6500571B8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413" y="2398713"/>
            <a:ext cx="8229600" cy="1198562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en-US" altLang="zh-CN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effectLst/>
            </a:endParaRPr>
          </a:p>
          <a:p>
            <a:endParaRPr lang="en-US" altLang="zh-CN">
              <a:effectLst/>
            </a:endParaRPr>
          </a:p>
          <a:p>
            <a:endParaRPr lang="en-US" altLang="zh-CN">
              <a:effectLst/>
            </a:endParaRPr>
          </a:p>
          <a:p>
            <a:pPr lvl="1">
              <a:buFontTx/>
              <a:buNone/>
            </a:pPr>
            <a:endParaRPr lang="en-US" altLang="zh-CN">
              <a:effectLst/>
            </a:endParaRPr>
          </a:p>
          <a:p>
            <a:pPr lvl="1">
              <a:buFontTx/>
              <a:buNone/>
            </a:pPr>
            <a:endParaRPr lang="en-US" altLang="zh-CN">
              <a:effectLst/>
            </a:endParaRPr>
          </a:p>
          <a:p>
            <a:pPr lvl="1"/>
            <a:r>
              <a:rPr lang="en-US" altLang="zh-CN" i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 S =</a:t>
            </a:r>
            <a:r>
              <a:rPr lang="en-US" altLang="zh-CN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(R)</a:t>
            </a:r>
            <a:r>
              <a:rPr lang="en-US" altLang="zh-CN" i="1">
                <a:solidFill>
                  <a:srgbClr val="FF0000"/>
                </a:solidFill>
                <a:effectLst/>
              </a:rPr>
              <a:t> – </a:t>
            </a:r>
            <a:r>
              <a:rPr lang="en-US" altLang="zh-CN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(( </a:t>
            </a:r>
            <a:r>
              <a:rPr lang="en-US" altLang="zh-CN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</a:t>
            </a:r>
            <a:r>
              <a:rPr lang="en-US" altLang="zh-CN" i="1" baseline="-2500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Z</a:t>
            </a:r>
            <a:r>
              <a:rPr lang="en-US" altLang="zh-CN" i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(R)</a:t>
            </a:r>
            <a:r>
              <a:rPr lang="en-US" altLang="zh-CN" i="1">
                <a:solidFill>
                  <a:srgbClr val="FF0000"/>
                </a:solidFill>
                <a:effectLst/>
              </a:rPr>
              <a:t>×S) – </a:t>
            </a:r>
            <a:r>
              <a:rPr lang="en-US" altLang="zh-CN" i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R)</a:t>
            </a:r>
            <a:endParaRPr lang="zh-CN" altLang="en-US" i="1">
              <a:solidFill>
                <a:srgbClr val="FF0000"/>
              </a:solidFill>
              <a:effectLst/>
              <a:sym typeface="Symbol" panose="05050102010706020507" pitchFamily="18" charset="2"/>
            </a:endParaRPr>
          </a:p>
        </p:txBody>
      </p:sp>
      <p:grpSp>
        <p:nvGrpSpPr>
          <p:cNvPr id="94212" name="Group 36">
            <a:extLst>
              <a:ext uri="{FF2B5EF4-FFF2-40B4-BE49-F238E27FC236}">
                <a16:creationId xmlns:a16="http://schemas.microsoft.com/office/drawing/2014/main" id="{BCD4FD31-5FCA-4170-9641-29D5425B500B}"/>
              </a:ext>
            </a:extLst>
          </p:cNvPr>
          <p:cNvGrpSpPr>
            <a:grpSpLocks/>
          </p:cNvGrpSpPr>
          <p:nvPr/>
        </p:nvGrpSpPr>
        <p:grpSpPr bwMode="auto">
          <a:xfrm>
            <a:off x="1601788" y="2154238"/>
            <a:ext cx="1943100" cy="3690937"/>
            <a:chOff x="2184" y="752"/>
            <a:chExt cx="1224" cy="2473"/>
          </a:xfrm>
        </p:grpSpPr>
        <p:sp>
          <p:nvSpPr>
            <p:cNvPr id="95242" name="Rectangle 37">
              <a:extLst>
                <a:ext uri="{FF2B5EF4-FFF2-40B4-BE49-F238E27FC236}">
                  <a16:creationId xmlns:a16="http://schemas.microsoft.com/office/drawing/2014/main" id="{10FEB3AF-CA84-4BE7-9893-07C23DEE982B}"/>
                </a:ext>
              </a:extLst>
            </p:cNvPr>
            <p:cNvSpPr/>
            <p:nvPr/>
          </p:nvSpPr>
          <p:spPr>
            <a:xfrm>
              <a:off x="2184" y="752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95243" name="Rectangle 38">
              <a:extLst>
                <a:ext uri="{FF2B5EF4-FFF2-40B4-BE49-F238E27FC236}">
                  <a16:creationId xmlns:a16="http://schemas.microsoft.com/office/drawing/2014/main" id="{AD75974A-60F9-4466-A576-51A378955545}"/>
                </a:ext>
              </a:extLst>
            </p:cNvPr>
            <p:cNvSpPr/>
            <p:nvPr/>
          </p:nvSpPr>
          <p:spPr>
            <a:xfrm>
              <a:off x="2472" y="752"/>
              <a:ext cx="288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B</a:t>
              </a:r>
            </a:p>
          </p:txBody>
        </p:sp>
        <p:sp>
          <p:nvSpPr>
            <p:cNvPr id="95244" name="Rectangle 39">
              <a:extLst>
                <a:ext uri="{FF2B5EF4-FFF2-40B4-BE49-F238E27FC236}">
                  <a16:creationId xmlns:a16="http://schemas.microsoft.com/office/drawing/2014/main" id="{CCF8108A-B300-4546-8DB8-BA154B1297CA}"/>
                </a:ext>
              </a:extLst>
            </p:cNvPr>
            <p:cNvSpPr/>
            <p:nvPr/>
          </p:nvSpPr>
          <p:spPr>
            <a:xfrm>
              <a:off x="2184" y="1008"/>
              <a:ext cx="288" cy="196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c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e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e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95245" name="Rectangle 40">
              <a:extLst>
                <a:ext uri="{FF2B5EF4-FFF2-40B4-BE49-F238E27FC236}">
                  <a16:creationId xmlns:a16="http://schemas.microsoft.com/office/drawing/2014/main" id="{1F02DFA7-0240-456C-82F8-3ADA02BB4124}"/>
                </a:ext>
              </a:extLst>
            </p:cNvPr>
            <p:cNvSpPr/>
            <p:nvPr/>
          </p:nvSpPr>
          <p:spPr>
            <a:xfrm>
              <a:off x="2472" y="1008"/>
              <a:ext cx="288" cy="196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4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6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5246" name="Text Box 41">
              <a:extLst>
                <a:ext uri="{FF2B5EF4-FFF2-40B4-BE49-F238E27FC236}">
                  <a16:creationId xmlns:a16="http://schemas.microsoft.com/office/drawing/2014/main" id="{100E4191-3144-4A65-9F3B-5B2694285E26}"/>
                </a:ext>
              </a:extLst>
            </p:cNvPr>
            <p:cNvSpPr txBox="1"/>
            <p:nvPr/>
          </p:nvSpPr>
          <p:spPr>
            <a:xfrm>
              <a:off x="2347" y="2959"/>
              <a:ext cx="223" cy="2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</a:p>
          </p:txBody>
        </p:sp>
        <p:grpSp>
          <p:nvGrpSpPr>
            <p:cNvPr id="94228" name="Group 42">
              <a:extLst>
                <a:ext uri="{FF2B5EF4-FFF2-40B4-BE49-F238E27FC236}">
                  <a16:creationId xmlns:a16="http://schemas.microsoft.com/office/drawing/2014/main" id="{2004F554-0A68-49D3-A882-22D4E61AE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68"/>
              <a:ext cx="288" cy="1018"/>
              <a:chOff x="3336" y="864"/>
              <a:chExt cx="288" cy="1018"/>
            </a:xfrm>
          </p:grpSpPr>
          <p:sp>
            <p:nvSpPr>
              <p:cNvPr id="95248" name="Rectangle 43">
                <a:extLst>
                  <a:ext uri="{FF2B5EF4-FFF2-40B4-BE49-F238E27FC236}">
                    <a16:creationId xmlns:a16="http://schemas.microsoft.com/office/drawing/2014/main" id="{401484C7-3AE7-45BC-A851-8F79DBB67A0E}"/>
                  </a:ext>
                </a:extLst>
              </p:cNvPr>
              <p:cNvSpPr/>
              <p:nvPr/>
            </p:nvSpPr>
            <p:spPr>
              <a:xfrm>
                <a:off x="3336" y="86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i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+mn-ea"/>
                  </a:rPr>
                  <a:t>B</a:t>
                </a:r>
              </a:p>
            </p:txBody>
          </p:sp>
          <p:sp>
            <p:nvSpPr>
              <p:cNvPr id="95249" name="Rectangle 44">
                <a:extLst>
                  <a:ext uri="{FF2B5EF4-FFF2-40B4-BE49-F238E27FC236}">
                    <a16:creationId xmlns:a16="http://schemas.microsoft.com/office/drawing/2014/main" id="{21C9D1E2-47B0-461C-8791-C7ED41E148D7}"/>
                  </a:ext>
                </a:extLst>
              </p:cNvPr>
              <p:cNvSpPr/>
              <p:nvPr/>
            </p:nvSpPr>
            <p:spPr>
              <a:xfrm>
                <a:off x="3336" y="1104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zh-CN" sz="2000" i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zh-CN" sz="2000" i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95250" name="Text Box 45">
                <a:extLst>
                  <a:ext uri="{FF2B5EF4-FFF2-40B4-BE49-F238E27FC236}">
                    <a16:creationId xmlns:a16="http://schemas.microsoft.com/office/drawing/2014/main" id="{F7901289-0165-42BC-A435-8E26457B7428}"/>
                  </a:ext>
                </a:extLst>
              </p:cNvPr>
              <p:cNvSpPr txBox="1"/>
              <p:nvPr/>
            </p:nvSpPr>
            <p:spPr>
              <a:xfrm>
                <a:off x="3376" y="1616"/>
                <a:ext cx="205" cy="2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000" i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S</a:t>
                </a:r>
              </a:p>
            </p:txBody>
          </p:sp>
        </p:grpSp>
      </p:grpSp>
      <p:grpSp>
        <p:nvGrpSpPr>
          <p:cNvPr id="1446958" name="Group 46">
            <a:extLst>
              <a:ext uri="{FF2B5EF4-FFF2-40B4-BE49-F238E27FC236}">
                <a16:creationId xmlns:a16="http://schemas.microsoft.com/office/drawing/2014/main" id="{3FE6E277-5751-4EA5-8539-6A12D1BE39E1}"/>
              </a:ext>
            </a:extLst>
          </p:cNvPr>
          <p:cNvGrpSpPr>
            <a:grpSpLocks/>
          </p:cNvGrpSpPr>
          <p:nvPr/>
        </p:nvGrpSpPr>
        <p:grpSpPr bwMode="auto">
          <a:xfrm>
            <a:off x="7227888" y="2282825"/>
            <a:ext cx="457200" cy="1143000"/>
            <a:chOff x="1632" y="3072"/>
            <a:chExt cx="288" cy="720"/>
          </a:xfrm>
        </p:grpSpPr>
        <p:sp>
          <p:nvSpPr>
            <p:cNvPr id="95240" name="Rectangle 47">
              <a:extLst>
                <a:ext uri="{FF2B5EF4-FFF2-40B4-BE49-F238E27FC236}">
                  <a16:creationId xmlns:a16="http://schemas.microsoft.com/office/drawing/2014/main" id="{F4616777-B21A-4E17-9968-A8A4D61C70A0}"/>
                </a:ext>
              </a:extLst>
            </p:cNvPr>
            <p:cNvSpPr/>
            <p:nvPr/>
          </p:nvSpPr>
          <p:spPr>
            <a:xfrm>
              <a:off x="1632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2" name="Rectangle 48">
              <a:extLst>
                <a:ext uri="{FF2B5EF4-FFF2-40B4-BE49-F238E27FC236}">
                  <a16:creationId xmlns:a16="http://schemas.microsoft.com/office/drawing/2014/main" id="{D965C321-9BA2-4AED-869A-BB6E50C29FF7}"/>
                </a:ext>
              </a:extLst>
            </p:cNvPr>
            <p:cNvSpPr/>
            <p:nvPr/>
          </p:nvSpPr>
          <p:spPr>
            <a:xfrm>
              <a:off x="1632" y="3312"/>
              <a:ext cx="288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1446918" name="Text Box 6">
            <a:extLst>
              <a:ext uri="{FF2B5EF4-FFF2-40B4-BE49-F238E27FC236}">
                <a16:creationId xmlns:a16="http://schemas.microsoft.com/office/drawing/2014/main" id="{9D7765AF-83FA-4AB8-85C5-246E0A4F36D9}"/>
              </a:ext>
            </a:extLst>
          </p:cNvPr>
          <p:cNvSpPr txBox="1"/>
          <p:nvPr/>
        </p:nvSpPr>
        <p:spPr>
          <a:xfrm>
            <a:off x="5067300" y="2300288"/>
            <a:ext cx="1558925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230505" indent="-230505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i="1" noProof="1">
                <a:solidFill>
                  <a:srgbClr val="0000FF"/>
                </a:solidFill>
                <a:sym typeface="+mn-ea"/>
              </a:rPr>
              <a:t>R </a:t>
            </a:r>
            <a:r>
              <a:rPr lang="en-US" altLang="zh-CN" sz="3000" noProof="1">
                <a:solidFill>
                  <a:srgbClr val="0000FF"/>
                </a:solidFill>
                <a:sym typeface="Symbol" panose="05050102010706020507" pitchFamily="18" charset="2"/>
              </a:rPr>
              <a:t></a:t>
            </a:r>
            <a:r>
              <a:rPr lang="en-US" altLang="zh-CN" sz="2800" i="1" noProof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i="1" noProof="1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sz="3000" noProof="1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=</a:t>
            </a:r>
            <a:endParaRPr lang="en-US" altLang="zh-CN" sz="3000" noProof="1">
              <a:solidFill>
                <a:srgbClr val="0000FF"/>
              </a:solidFill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94215" name="文本框 19">
            <a:extLst>
              <a:ext uri="{FF2B5EF4-FFF2-40B4-BE49-F238E27FC236}">
                <a16:creationId xmlns:a16="http://schemas.microsoft.com/office/drawing/2014/main" id="{FD41C6B5-478E-49E0-8CCE-F559A97C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174750"/>
            <a:ext cx="79644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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= {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| 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  </a:t>
            </a:r>
            <a:r>
              <a:rPr lang="en-US" altLang="zh-CN" i="1" baseline="-25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  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tu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 }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tu</a:t>
            </a:r>
            <a:r>
              <a:rPr lang="en-US" altLang="zh-CN" sz="2800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是指元组</a:t>
            </a:r>
            <a:r>
              <a:rPr lang="en-US" altLang="zh-CN" sz="2800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与元组</a:t>
            </a:r>
            <a:r>
              <a:rPr lang="en-US" altLang="zh-CN" sz="2800" i="1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2800" noProof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相连接构成的新元组</a:t>
            </a:r>
            <a:endParaRPr lang="zh-CN" altLang="zh-CN" sz="2800" noProof="1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177AFC-EF4A-46C6-9089-314005122F16}"/>
              </a:ext>
            </a:extLst>
          </p:cNvPr>
          <p:cNvGrpSpPr>
            <a:grpSpLocks/>
          </p:cNvGrpSpPr>
          <p:nvPr/>
        </p:nvGrpSpPr>
        <p:grpSpPr bwMode="auto">
          <a:xfrm>
            <a:off x="5538788" y="3060700"/>
            <a:ext cx="457200" cy="2241550"/>
            <a:chOff x="4182303" y="3603277"/>
            <a:chExt cx="457200" cy="2241268"/>
          </a:xfrm>
        </p:grpSpPr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C78B3EEC-5D1B-4D72-9AD1-9D37AC0A03CE}"/>
                </a:ext>
              </a:extLst>
            </p:cNvPr>
            <p:cNvSpPr/>
            <p:nvPr/>
          </p:nvSpPr>
          <p:spPr bwMode="auto">
            <a:xfrm>
              <a:off x="4182303" y="3603277"/>
              <a:ext cx="457200" cy="45714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+mn-ea"/>
                </a:rPr>
                <a:t>A</a:t>
              </a: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40FA5B3E-D4F8-40B3-80A3-A40E9AD42DD7}"/>
                </a:ext>
              </a:extLst>
            </p:cNvPr>
            <p:cNvSpPr/>
            <p:nvPr/>
          </p:nvSpPr>
          <p:spPr bwMode="auto">
            <a:xfrm>
              <a:off x="4182303" y="4060419"/>
              <a:ext cx="457200" cy="178412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8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c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d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e</a:t>
              </a:r>
            </a:p>
          </p:txBody>
        </p:sp>
      </p:grpSp>
      <p:sp>
        <p:nvSpPr>
          <p:cNvPr id="24" name="Text Box 45">
            <a:extLst>
              <a:ext uri="{FF2B5EF4-FFF2-40B4-BE49-F238E27FC236}">
                <a16:creationId xmlns:a16="http://schemas.microsoft.com/office/drawing/2014/main" id="{F34E3619-1455-4138-8B06-88DECFAF19FB}"/>
              </a:ext>
            </a:extLst>
          </p:cNvPr>
          <p:cNvSpPr txBox="1"/>
          <p:nvPr/>
        </p:nvSpPr>
        <p:spPr bwMode="auto">
          <a:xfrm>
            <a:off x="5624513" y="5359400"/>
            <a:ext cx="371475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000" i="1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3FCC-1C81-4141-84F6-A537B0CA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5205413"/>
            <a:ext cx="157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(R </a:t>
            </a:r>
            <a:r>
              <a:rPr lang="en-US" altLang="zh-CN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 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S)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 ×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的子集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4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8" grpId="0"/>
      <p:bldP spid="2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60B1E8D4-48F2-4EC4-8838-5EF4EED73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扩展的关系代数运算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97283" name="文本框 1">
            <a:extLst>
              <a:ext uri="{FF2B5EF4-FFF2-40B4-BE49-F238E27FC236}">
                <a16:creationId xmlns:a16="http://schemas.microsoft.com/office/drawing/2014/main" id="{CC2FB01D-3C71-4558-A698-86F564D9810D}"/>
              </a:ext>
            </a:extLst>
          </p:cNvPr>
          <p:cNvSpPr txBox="1"/>
          <p:nvPr/>
        </p:nvSpPr>
        <p:spPr>
          <a:xfrm>
            <a:off x="1062038" y="1943100"/>
            <a:ext cx="184150" cy="401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000" b="0" noProof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F449A2-48A3-4D51-99EC-F28F78E9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1133475"/>
            <a:ext cx="9029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609E8D-EFC9-429C-A52C-7AC56994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41550"/>
            <a:ext cx="81724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4223E5-43A2-415B-9575-B1A61C3D6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3698875"/>
            <a:ext cx="83248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E0270-1906-4D04-9D8E-FC0EDBD7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308725"/>
            <a:ext cx="45529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A493F4FC-EEF4-4AE2-A239-E58DEEBF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利用关系代数表示查询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D097B09-C8B6-4D1C-9BFD-DB27160F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银行信息数据库实例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56133" name="Rectangle 5">
            <a:extLst>
              <a:ext uri="{FF2B5EF4-FFF2-40B4-BE49-F238E27FC236}">
                <a16:creationId xmlns:a16="http://schemas.microsoft.com/office/drawing/2014/main" id="{7061360F-96A6-4F28-85F0-EECE86CFA5A8}"/>
              </a:ext>
            </a:extLst>
          </p:cNvPr>
          <p:cNvSpPr/>
          <p:nvPr/>
        </p:nvSpPr>
        <p:spPr>
          <a:xfrm>
            <a:off x="260350" y="2349500"/>
            <a:ext cx="8704263" cy="31686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银行关系：</a:t>
            </a:r>
            <a:r>
              <a:rPr lang="en-US" altLang="zh-CN" sz="28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branch (branch_name, branch_city, assets)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客户关系：</a:t>
            </a:r>
            <a:r>
              <a:rPr lang="en-US" altLang="zh-CN" sz="28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customer (c_name, c_street, c_city)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账户：</a:t>
            </a:r>
            <a:r>
              <a:rPr lang="en-US" altLang="zh-CN" sz="28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account (account_number, branch_name, balance)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贷款：</a:t>
            </a:r>
            <a:r>
              <a:rPr lang="en-US" altLang="zh-CN" sz="28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loan (loan_number, branch_name, amount)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存款人：</a:t>
            </a:r>
            <a:r>
              <a:rPr lang="en-US" altLang="zh-CN" sz="28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depositor (c_name, account_number)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贷款人：</a:t>
            </a:r>
            <a:r>
              <a:rPr lang="en-US" altLang="zh-CN" sz="28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borrower (c_name,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>
            <a:extLst>
              <a:ext uri="{FF2B5EF4-FFF2-40B4-BE49-F238E27FC236}">
                <a16:creationId xmlns:a16="http://schemas.microsoft.com/office/drawing/2014/main" id="{4F719C39-334E-4C5D-B96F-26BE13FC74B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1456133" name="Rectangle 5">
            <a:extLst>
              <a:ext uri="{FF2B5EF4-FFF2-40B4-BE49-F238E27FC236}">
                <a16:creationId xmlns:a16="http://schemas.microsoft.com/office/drawing/2014/main" id="{B6BC5D06-7DEC-4C7F-995B-513485F144AE}"/>
              </a:ext>
            </a:extLst>
          </p:cNvPr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branch (branch_name, branch_city, assets)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客户：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customer (c_name, c_street, c_city)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账户：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account (account_number, branch_name, balance)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loan (loan_number, branch_name, amount)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存款人：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depositor (c_name, account_number)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borrower (c_name, loan_number)</a:t>
            </a:r>
          </a:p>
        </p:txBody>
      </p:sp>
      <p:sp>
        <p:nvSpPr>
          <p:cNvPr id="1457157" name="Rectangle 5">
            <a:extLst>
              <a:ext uri="{FF2B5EF4-FFF2-40B4-BE49-F238E27FC236}">
                <a16:creationId xmlns:a16="http://schemas.microsoft.com/office/drawing/2014/main" id="{DA835945-6785-4795-88FD-13EAF9F46437}"/>
              </a:ext>
            </a:extLst>
          </p:cNvPr>
          <p:cNvSpPr/>
          <p:nvPr/>
        </p:nvSpPr>
        <p:spPr>
          <a:xfrm>
            <a:off x="785813" y="2309813"/>
            <a:ext cx="7912100" cy="558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查询所有额度超过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$1200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的贷款信息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57158" name="Text Box 6">
            <a:extLst>
              <a:ext uri="{FF2B5EF4-FFF2-40B4-BE49-F238E27FC236}">
                <a16:creationId xmlns:a16="http://schemas.microsoft.com/office/drawing/2014/main" id="{3A60BAD4-2D99-450F-9177-DFD1B07A65F9}"/>
              </a:ext>
            </a:extLst>
          </p:cNvPr>
          <p:cNvSpPr txBox="1"/>
          <p:nvPr/>
        </p:nvSpPr>
        <p:spPr>
          <a:xfrm>
            <a:off x="801688" y="2851150"/>
            <a:ext cx="7761287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查询所有额度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超过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$1200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的贷款号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457161" name="Rectangle 9">
            <a:extLst>
              <a:ext uri="{FF2B5EF4-FFF2-40B4-BE49-F238E27FC236}">
                <a16:creationId xmlns:a16="http://schemas.microsoft.com/office/drawing/2014/main" id="{95BD0824-CC66-4293-B04B-2E5A8B99601E}"/>
              </a:ext>
            </a:extLst>
          </p:cNvPr>
          <p:cNvSpPr/>
          <p:nvPr/>
        </p:nvSpPr>
        <p:spPr>
          <a:xfrm>
            <a:off x="801688" y="3475038"/>
            <a:ext cx="7661275" cy="5699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查询在银行中贷过款或存过款的客户名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FB05E2E-D0C9-46A2-A3E4-96BF814F2A08}"/>
              </a:ext>
            </a:extLst>
          </p:cNvPr>
          <p:cNvSpPr/>
          <p:nvPr/>
        </p:nvSpPr>
        <p:spPr>
          <a:xfrm>
            <a:off x="801688" y="4149725"/>
            <a:ext cx="7848600" cy="1139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查询所有在银行中贷过款的客户名、贷款号、贷款额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9551480-F448-409E-95FF-4C03F119654F}"/>
              </a:ext>
            </a:extLst>
          </p:cNvPr>
          <p:cNvSpPr/>
          <p:nvPr/>
        </p:nvSpPr>
        <p:spPr>
          <a:xfrm>
            <a:off x="774700" y="4778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查询所有即在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“Downtown”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银行有存款账户又在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“Uptown”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银行有存款账户的所有客户名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>
            <a:extLst>
              <a:ext uri="{FF2B5EF4-FFF2-40B4-BE49-F238E27FC236}">
                <a16:creationId xmlns:a16="http://schemas.microsoft.com/office/drawing/2014/main" id="{D6482973-6570-43BA-A23D-796D94736C4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1456133" name="Rectangle 5">
            <a:extLst>
              <a:ext uri="{FF2B5EF4-FFF2-40B4-BE49-F238E27FC236}">
                <a16:creationId xmlns:a16="http://schemas.microsoft.com/office/drawing/2014/main" id="{097A5A4B-E4CA-417B-8376-8B959356ACEC}"/>
              </a:ext>
            </a:extLst>
          </p:cNvPr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branch (branch_name, branch_city, assets)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客户：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customer (c_name, c_street, c_city)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账户：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account (account_number, branch_name, balance)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loan (loan_number, branch_name, amount)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存款人：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depositor (c_name, account_number)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borrower (c_name, loan_number)</a:t>
            </a:r>
          </a:p>
        </p:txBody>
      </p:sp>
      <p:sp>
        <p:nvSpPr>
          <p:cNvPr id="1457157" name="Rectangle 5">
            <a:extLst>
              <a:ext uri="{FF2B5EF4-FFF2-40B4-BE49-F238E27FC236}">
                <a16:creationId xmlns:a16="http://schemas.microsoft.com/office/drawing/2014/main" id="{1DC66388-A914-4F28-9FE8-A272A8CCC304}"/>
              </a:ext>
            </a:extLst>
          </p:cNvPr>
          <p:cNvSpPr/>
          <p:nvPr/>
        </p:nvSpPr>
        <p:spPr>
          <a:xfrm>
            <a:off x="785813" y="2309813"/>
            <a:ext cx="7912100" cy="558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查询所有额度超过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$1200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的贷款信息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57158" name="Text Box 6">
            <a:extLst>
              <a:ext uri="{FF2B5EF4-FFF2-40B4-BE49-F238E27FC236}">
                <a16:creationId xmlns:a16="http://schemas.microsoft.com/office/drawing/2014/main" id="{1211BAA8-F69C-472F-B0A0-DCFAC710D7F5}"/>
              </a:ext>
            </a:extLst>
          </p:cNvPr>
          <p:cNvSpPr txBox="1"/>
          <p:nvPr/>
        </p:nvSpPr>
        <p:spPr>
          <a:xfrm>
            <a:off x="812800" y="3389313"/>
            <a:ext cx="7761288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查询所有额度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超过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$1200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的贷款号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457159" name="Text Box 7">
            <a:extLst>
              <a:ext uri="{FF2B5EF4-FFF2-40B4-BE49-F238E27FC236}">
                <a16:creationId xmlns:a16="http://schemas.microsoft.com/office/drawing/2014/main" id="{D8A6F4B4-A176-4D5D-863E-EEA4355377A4}"/>
              </a:ext>
            </a:extLst>
          </p:cNvPr>
          <p:cNvSpPr txBox="1"/>
          <p:nvPr/>
        </p:nvSpPr>
        <p:spPr>
          <a:xfrm>
            <a:off x="2411413" y="2708275"/>
            <a:ext cx="2884487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amount 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&gt; 1200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+mn-ea"/>
            </a:endParaRPr>
          </a:p>
        </p:txBody>
      </p:sp>
      <p:sp>
        <p:nvSpPr>
          <p:cNvPr id="1457160" name="Text Box 8">
            <a:extLst>
              <a:ext uri="{FF2B5EF4-FFF2-40B4-BE49-F238E27FC236}">
                <a16:creationId xmlns:a16="http://schemas.microsoft.com/office/drawing/2014/main" id="{AB8D947B-6DEF-4B5E-8D70-C2CC5FEA6499}"/>
              </a:ext>
            </a:extLst>
          </p:cNvPr>
          <p:cNvSpPr txBox="1"/>
          <p:nvPr/>
        </p:nvSpPr>
        <p:spPr>
          <a:xfrm>
            <a:off x="1843088" y="4325938"/>
            <a:ext cx="4875212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loan_number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amount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&gt; 1200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))</a:t>
            </a:r>
            <a:endParaRPr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+mn-ea"/>
            </a:endParaRPr>
          </a:p>
        </p:txBody>
      </p:sp>
      <p:sp>
        <p:nvSpPr>
          <p:cNvPr id="1457161" name="Rectangle 9">
            <a:extLst>
              <a:ext uri="{FF2B5EF4-FFF2-40B4-BE49-F238E27FC236}">
                <a16:creationId xmlns:a16="http://schemas.microsoft.com/office/drawing/2014/main" id="{1B39F650-4523-45EA-9B04-D48C65FADE35}"/>
              </a:ext>
            </a:extLst>
          </p:cNvPr>
          <p:cNvSpPr/>
          <p:nvPr/>
        </p:nvSpPr>
        <p:spPr>
          <a:xfrm>
            <a:off x="857250" y="4973638"/>
            <a:ext cx="7661275" cy="5699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查询在银行中贷过款或存过款的客户名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457162" name="Text Box 10">
            <a:extLst>
              <a:ext uri="{FF2B5EF4-FFF2-40B4-BE49-F238E27FC236}">
                <a16:creationId xmlns:a16="http://schemas.microsoft.com/office/drawing/2014/main" id="{D7FF46F3-CCB8-486C-8B05-26C2445F4987}"/>
              </a:ext>
            </a:extLst>
          </p:cNvPr>
          <p:cNvSpPr txBox="1"/>
          <p:nvPr/>
        </p:nvSpPr>
        <p:spPr>
          <a:xfrm>
            <a:off x="1284288" y="5634038"/>
            <a:ext cx="6569075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Tx/>
              <a:buNone/>
              <a:defRPr/>
            </a:pP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c_name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borrower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)  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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c_name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depositor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楷体_GB231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212D9D7-703E-4CFA-BFAA-B1461C00FF8B}"/>
              </a:ext>
            </a:extLst>
          </p:cNvPr>
          <p:cNvCxnSpPr/>
          <p:nvPr/>
        </p:nvCxnSpPr>
        <p:spPr>
          <a:xfrm>
            <a:off x="2411413" y="1493871"/>
            <a:ext cx="47707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F370D92-B888-4789-9A87-8449BD73C905}"/>
              </a:ext>
            </a:extLst>
          </p:cNvPr>
          <p:cNvCxnSpPr/>
          <p:nvPr/>
        </p:nvCxnSpPr>
        <p:spPr>
          <a:xfrm>
            <a:off x="3041898" y="1448868"/>
            <a:ext cx="1440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13CC18-B9E0-4956-8075-6742C44D9042}"/>
              </a:ext>
            </a:extLst>
          </p:cNvPr>
          <p:cNvCxnSpPr/>
          <p:nvPr/>
        </p:nvCxnSpPr>
        <p:spPr>
          <a:xfrm>
            <a:off x="3716943" y="1853895"/>
            <a:ext cx="10350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0BBD12D-C42E-4722-83F2-DE33BD431B10}"/>
              </a:ext>
            </a:extLst>
          </p:cNvPr>
          <p:cNvCxnSpPr/>
          <p:nvPr/>
        </p:nvCxnSpPr>
        <p:spPr>
          <a:xfrm>
            <a:off x="3716943" y="2222332"/>
            <a:ext cx="10350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4F7B29-4DB8-4E68-90F9-85F80517F9C7}"/>
              </a:ext>
            </a:extLst>
          </p:cNvPr>
          <p:cNvSpPr txBox="1"/>
          <p:nvPr/>
        </p:nvSpPr>
        <p:spPr>
          <a:xfrm>
            <a:off x="1643274" y="6309192"/>
            <a:ext cx="647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换成“且”，可以看出附加操作的作用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3" grpId="0" animBg="1"/>
      <p:bldP spid="1457157" grpId="0"/>
      <p:bldP spid="1457158" grpId="0"/>
      <p:bldP spid="1457159" grpId="0"/>
      <p:bldP spid="1457160" grpId="0"/>
      <p:bldP spid="1457161" grpId="0"/>
      <p:bldP spid="1457162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E61E6537-4289-449D-92F3-3F5FE29FD0A3}"/>
              </a:ext>
            </a:extLst>
          </p:cNvPr>
          <p:cNvSpPr/>
          <p:nvPr/>
        </p:nvSpPr>
        <p:spPr>
          <a:xfrm>
            <a:off x="1071563" y="3098800"/>
            <a:ext cx="7848600" cy="1139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查询所有在银行中贷过款的客户名、贷款号、贷款额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304142" name="Group 14">
            <a:extLst>
              <a:ext uri="{FF2B5EF4-FFF2-40B4-BE49-F238E27FC236}">
                <a16:creationId xmlns:a16="http://schemas.microsoft.com/office/drawing/2014/main" id="{425AB699-7F6B-4794-8777-20F071647D55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3789363"/>
            <a:ext cx="7208838" cy="519112"/>
            <a:chOff x="697" y="2443"/>
            <a:chExt cx="4541" cy="327"/>
          </a:xfrm>
        </p:grpSpPr>
        <p:sp>
          <p:nvSpPr>
            <p:cNvPr id="102405" name="Text Box 7">
              <a:extLst>
                <a:ext uri="{FF2B5EF4-FFF2-40B4-BE49-F238E27FC236}">
                  <a16:creationId xmlns:a16="http://schemas.microsoft.com/office/drawing/2014/main" id="{C8669269-F803-43FE-B8D8-D553888E773B}"/>
                </a:ext>
              </a:extLst>
            </p:cNvPr>
            <p:cNvSpPr txBox="1"/>
            <p:nvPr/>
          </p:nvSpPr>
          <p:spPr>
            <a:xfrm>
              <a:off x="697" y="2443"/>
              <a:ext cx="4541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r">
                <a:spcBef>
                  <a:spcPct val="35000"/>
                </a:spcBef>
                <a:buClr>
                  <a:srgbClr val="CC6600"/>
                </a:buClr>
                <a:buSzPct val="105000"/>
                <a:buFontTx/>
                <a:buNone/>
                <a:defRPr/>
              </a:pPr>
              <a:r>
                <a:rPr lang="en-US" altLang="zh-CN" sz="28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lang="en-US" altLang="zh-CN" sz="28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c_name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, </a:t>
              </a:r>
              <a:r>
                <a:rPr lang="en-US" altLang="zh-CN" sz="28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loan_number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, amount </a:t>
              </a:r>
              <a:r>
                <a:rPr lang="en-US" altLang="zh-CN" sz="28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(borrower     loan)</a:t>
              </a:r>
              <a:endPara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楷体_GB2312"/>
              </a:endParaRPr>
            </a:p>
          </p:txBody>
        </p:sp>
        <p:grpSp>
          <p:nvGrpSpPr>
            <p:cNvPr id="102406" name="Group 11">
              <a:extLst>
                <a:ext uri="{FF2B5EF4-FFF2-40B4-BE49-F238E27FC236}">
                  <a16:creationId xmlns:a16="http://schemas.microsoft.com/office/drawing/2014/main" id="{DCB21332-0011-4F49-AC47-D2502A7D4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2585"/>
              <a:ext cx="215" cy="122"/>
              <a:chOff x="340" y="3626"/>
              <a:chExt cx="272" cy="136"/>
            </a:xfrm>
          </p:grpSpPr>
          <p:sp>
            <p:nvSpPr>
              <p:cNvPr id="102407" name="AutoShape 12">
                <a:extLst>
                  <a:ext uri="{FF2B5EF4-FFF2-40B4-BE49-F238E27FC236}">
                    <a16:creationId xmlns:a16="http://schemas.microsoft.com/office/drawing/2014/main" id="{3C6F9314-E85F-4E5A-BDB9-57E969E18C17}"/>
                  </a:ext>
                </a:extLst>
              </p:cNvPr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2408" name="AutoShape 13">
                <a:extLst>
                  <a:ext uri="{FF2B5EF4-FFF2-40B4-BE49-F238E27FC236}">
                    <a16:creationId xmlns:a16="http://schemas.microsoft.com/office/drawing/2014/main" id="{303EAFBE-E721-4751-A220-3E8A97B81C19}"/>
                  </a:ext>
                </a:extLst>
              </p:cNvPr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61D7DC7F-8A2C-4433-B652-C0CC8164EBB4}"/>
              </a:ext>
            </a:extLst>
          </p:cNvPr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branch (branch_name, branch_city, assets)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客户：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customer (c_name, c_street, c_city)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账户：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account (account_number, branch_name, balance)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loan (loan_number, branch_name, amount)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存款人：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depositor (c_name, account_number)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borrower (c_name, loan_number)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57F6FE1-F937-4FD4-98A9-E8D95398425C}"/>
              </a:ext>
            </a:extLst>
          </p:cNvPr>
          <p:cNvCxnSpPr/>
          <p:nvPr/>
        </p:nvCxnSpPr>
        <p:spPr>
          <a:xfrm>
            <a:off x="3041898" y="1493871"/>
            <a:ext cx="1440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5EE4AB5-CB0F-4F40-9308-BB619518E6C0}"/>
              </a:ext>
            </a:extLst>
          </p:cNvPr>
          <p:cNvCxnSpPr>
            <a:cxnSpLocks/>
          </p:cNvCxnSpPr>
          <p:nvPr/>
        </p:nvCxnSpPr>
        <p:spPr>
          <a:xfrm>
            <a:off x="6202129" y="1448868"/>
            <a:ext cx="973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90B25B5-9B11-46E6-9047-D7BCBB905EF2}"/>
              </a:ext>
            </a:extLst>
          </p:cNvPr>
          <p:cNvCxnSpPr>
            <a:cxnSpLocks/>
          </p:cNvCxnSpPr>
          <p:nvPr/>
        </p:nvCxnSpPr>
        <p:spPr>
          <a:xfrm>
            <a:off x="3759375" y="2228785"/>
            <a:ext cx="973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>
            <a:extLst>
              <a:ext uri="{FF2B5EF4-FFF2-40B4-BE49-F238E27FC236}">
                <a16:creationId xmlns:a16="http://schemas.microsoft.com/office/drawing/2014/main" id="{C1800427-3F5F-4B43-846E-DA44D4E65102}"/>
              </a:ext>
            </a:extLst>
          </p:cNvPr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查询所有即在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“Downtown”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银行有存款账户又在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“Uptown”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银行有存款账户的所有客户名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305173" name="Group 21">
            <a:extLst>
              <a:ext uri="{FF2B5EF4-FFF2-40B4-BE49-F238E27FC236}">
                <a16:creationId xmlns:a16="http://schemas.microsoft.com/office/drawing/2014/main" id="{0EDB4CCE-CE2D-4AB7-9577-C4FFD6BF0EE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419475"/>
            <a:ext cx="8077200" cy="822325"/>
            <a:chOff x="405" y="2154"/>
            <a:chExt cx="5088" cy="518"/>
          </a:xfrm>
        </p:grpSpPr>
        <p:sp>
          <p:nvSpPr>
            <p:cNvPr id="103434" name="Text Box 4">
              <a:extLst>
                <a:ext uri="{FF2B5EF4-FFF2-40B4-BE49-F238E27FC236}">
                  <a16:creationId xmlns:a16="http://schemas.microsoft.com/office/drawing/2014/main" id="{20B72C4F-562E-46F5-826E-68D6B2C12E0A}"/>
                </a:ext>
              </a:extLst>
            </p:cNvPr>
            <p:cNvSpPr txBox="1"/>
            <p:nvPr/>
          </p:nvSpPr>
          <p:spPr>
            <a:xfrm>
              <a:off x="405" y="2154"/>
              <a:ext cx="5088" cy="51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92150" indent="-23495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35000"/>
                </a:spcBef>
                <a:buClr>
                  <a:srgbClr val="CC6600"/>
                </a:buClr>
                <a:buSzPct val="80000"/>
                <a:buFontTx/>
                <a:buNone/>
                <a:defRPr/>
              </a:pP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lang="en-US" altLang="zh-CN" sz="24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c_name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24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branch_name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</a:t>
              </a:r>
              <a:r>
                <a:rPr lang="en-US" altLang="zh-CN" sz="2400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= “Downtown”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     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account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))  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</a:t>
              </a:r>
              <a:r>
                <a:rPr lang="en-US" altLang="zh-CN" sz="24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c_name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24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branch_name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</a:t>
              </a:r>
              <a:r>
                <a:rPr lang="en-US" altLang="zh-CN" sz="2400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= “Uptown”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    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account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))</a:t>
              </a:r>
              <a:endPara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楷体_GB2312"/>
              </a:endParaRPr>
            </a:p>
          </p:txBody>
        </p:sp>
        <p:grpSp>
          <p:nvGrpSpPr>
            <p:cNvPr id="103435" name="Group 11">
              <a:extLst>
                <a:ext uri="{FF2B5EF4-FFF2-40B4-BE49-F238E27FC236}">
                  <a16:creationId xmlns:a16="http://schemas.microsoft.com/office/drawing/2014/main" id="{B93FC08E-78E3-41F1-9921-5E2A16829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6" y="2245"/>
              <a:ext cx="215" cy="122"/>
              <a:chOff x="340" y="3626"/>
              <a:chExt cx="272" cy="136"/>
            </a:xfrm>
          </p:grpSpPr>
          <p:sp>
            <p:nvSpPr>
              <p:cNvPr id="103439" name="AutoShape 12">
                <a:extLst>
                  <a:ext uri="{FF2B5EF4-FFF2-40B4-BE49-F238E27FC236}">
                    <a16:creationId xmlns:a16="http://schemas.microsoft.com/office/drawing/2014/main" id="{F08D2C63-B2B4-4B71-B391-5F6F79065914}"/>
                  </a:ext>
                </a:extLst>
              </p:cNvPr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40" name="AutoShape 13">
                <a:extLst>
                  <a:ext uri="{FF2B5EF4-FFF2-40B4-BE49-F238E27FC236}">
                    <a16:creationId xmlns:a16="http://schemas.microsoft.com/office/drawing/2014/main" id="{488EAD49-92A1-4F81-A4EB-FA874FDF536F}"/>
                  </a:ext>
                </a:extLst>
              </p:cNvPr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  <p:grpSp>
          <p:nvGrpSpPr>
            <p:cNvPr id="103436" name="Group 14">
              <a:extLst>
                <a:ext uri="{FF2B5EF4-FFF2-40B4-BE49-F238E27FC236}">
                  <a16:creationId xmlns:a16="http://schemas.microsoft.com/office/drawing/2014/main" id="{9B36606B-0332-4E3E-A2D1-00E7AB5F4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7" y="2500"/>
              <a:ext cx="215" cy="122"/>
              <a:chOff x="340" y="3626"/>
              <a:chExt cx="272" cy="136"/>
            </a:xfrm>
          </p:grpSpPr>
          <p:sp>
            <p:nvSpPr>
              <p:cNvPr id="103437" name="AutoShape 15">
                <a:extLst>
                  <a:ext uri="{FF2B5EF4-FFF2-40B4-BE49-F238E27FC236}">
                    <a16:creationId xmlns:a16="http://schemas.microsoft.com/office/drawing/2014/main" id="{A0C8B13C-389B-4458-8E9A-F23DB34CD8BB}"/>
                  </a:ext>
                </a:extLst>
              </p:cNvPr>
              <p:cNvSpPr/>
              <p:nvPr/>
            </p:nvSpPr>
            <p:spPr>
              <a:xfrm rot="5251501">
                <a:off x="338" y="3625"/>
                <a:ext cx="136" cy="13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38" name="AutoShape 16">
                <a:extLst>
                  <a:ext uri="{FF2B5EF4-FFF2-40B4-BE49-F238E27FC236}">
                    <a16:creationId xmlns:a16="http://schemas.microsoft.com/office/drawing/2014/main" id="{462314E2-09D0-43A2-9338-454F1B1A844C}"/>
                  </a:ext>
                </a:extLst>
              </p:cNvPr>
              <p:cNvSpPr/>
              <p:nvPr/>
            </p:nvSpPr>
            <p:spPr>
              <a:xfrm rot="-5400000">
                <a:off x="474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A5058E-2A06-431D-B476-0E2E166C9CE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598988"/>
            <a:ext cx="8604250" cy="1041400"/>
            <a:chOff x="539750" y="4598988"/>
            <a:chExt cx="8604250" cy="1041408"/>
          </a:xfrm>
        </p:grpSpPr>
        <p:sp>
          <p:nvSpPr>
            <p:cNvPr id="103430" name="Text Box 7">
              <a:extLst>
                <a:ext uri="{FF2B5EF4-FFF2-40B4-BE49-F238E27FC236}">
                  <a16:creationId xmlns:a16="http://schemas.microsoft.com/office/drawing/2014/main" id="{6716CC1A-3C94-43FA-BC2B-C9AFFF7F537C}"/>
                </a:ext>
              </a:extLst>
            </p:cNvPr>
            <p:cNvSpPr txBox="1"/>
            <p:nvPr/>
          </p:nvSpPr>
          <p:spPr>
            <a:xfrm>
              <a:off x="539750" y="4598988"/>
              <a:ext cx="8604250" cy="104140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36600" indent="-27940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Tx/>
                <a:buNone/>
                <a:defRPr/>
              </a:pP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</a:t>
              </a:r>
              <a:r>
                <a:rPr lang="en-US" altLang="zh-CN" sz="24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c_name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, </a:t>
              </a:r>
              <a:r>
                <a:rPr lang="en-US" altLang="zh-CN" sz="24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branch_name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楷体_GB2312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depositor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    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account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)  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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temp(</a:t>
              </a:r>
              <a:r>
                <a:rPr lang="en-US" altLang="zh-CN" sz="2400" b="1" i="1" baseline="-25000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branch_name</a:t>
              </a:r>
              <a:r>
                <a:rPr lang="en-US" altLang="zh-CN" sz="2400" b="1" i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)</a:t>
              </a:r>
              <a:r>
                <a:rPr lang="en-US" altLang="zh-CN" sz="2400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({(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“Downtown”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)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,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“Uptown” 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)})</a:t>
              </a:r>
              <a:r>
                <a:rPr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/>
                  <a:cs typeface="楷体_GB2312"/>
                  <a:sym typeface="Symbol" panose="05050102010706020507" pitchFamily="18" charset="2"/>
                </a:rPr>
                <a:t>  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grpSp>
          <p:nvGrpSpPr>
            <p:cNvPr id="103431" name="Group 17">
              <a:extLst>
                <a:ext uri="{FF2B5EF4-FFF2-40B4-BE49-F238E27FC236}">
                  <a16:creationId xmlns:a16="http://schemas.microsoft.com/office/drawing/2014/main" id="{6CB4E6C8-D191-46D5-B621-776D4435B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1743" y="4824413"/>
              <a:ext cx="356370" cy="193675"/>
              <a:chOff x="1320" y="3626"/>
              <a:chExt cx="284" cy="136"/>
            </a:xfrm>
          </p:grpSpPr>
          <p:sp>
            <p:nvSpPr>
              <p:cNvPr id="103432" name="AutoShape 18">
                <a:extLst>
                  <a:ext uri="{FF2B5EF4-FFF2-40B4-BE49-F238E27FC236}">
                    <a16:creationId xmlns:a16="http://schemas.microsoft.com/office/drawing/2014/main" id="{A8A57BD2-3F5B-45F8-AED1-E52ADA03AE70}"/>
                  </a:ext>
                </a:extLst>
              </p:cNvPr>
              <p:cNvSpPr/>
              <p:nvPr/>
            </p:nvSpPr>
            <p:spPr>
              <a:xfrm rot="5251501">
                <a:off x="1311" y="3623"/>
                <a:ext cx="136" cy="133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03433" name="AutoShape 19">
                <a:extLst>
                  <a:ext uri="{FF2B5EF4-FFF2-40B4-BE49-F238E27FC236}">
                    <a16:creationId xmlns:a16="http://schemas.microsoft.com/office/drawing/2014/main" id="{260DE239-E495-4A02-9FB9-3D91FF69DB68}"/>
                  </a:ext>
                </a:extLst>
              </p:cNvPr>
              <p:cNvSpPr/>
              <p:nvPr/>
            </p:nvSpPr>
            <p:spPr>
              <a:xfrm rot="-5400000">
                <a:off x="1466" y="3626"/>
                <a:ext cx="136" cy="134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E5C9ECFE-538A-47DF-9C66-04A65F7496DF}"/>
              </a:ext>
            </a:extLst>
          </p:cNvPr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银行：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branch (branch_name, branch_city, assets)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客户：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customer (c_name, c_street, c_city)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账户：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account (account_number, branch_name, balance)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loan (loan_number, branch_name, amount)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存款人：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depositor (c_name, account_number)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000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贷款人：</a:t>
            </a:r>
            <a:r>
              <a:rPr lang="en-US" altLang="zh-CN" sz="2000" i="1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borrower (c_name, loan_number)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23E8A1-31C9-4416-B269-22EFD9B98269}"/>
              </a:ext>
            </a:extLst>
          </p:cNvPr>
          <p:cNvCxnSpPr>
            <a:cxnSpLocks/>
          </p:cNvCxnSpPr>
          <p:nvPr/>
        </p:nvCxnSpPr>
        <p:spPr>
          <a:xfrm>
            <a:off x="3806949" y="1853895"/>
            <a:ext cx="941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FFF1110-0BA5-4DAE-931D-3CDADE41D4A7}"/>
              </a:ext>
            </a:extLst>
          </p:cNvPr>
          <p:cNvCxnSpPr>
            <a:cxnSpLocks/>
          </p:cNvCxnSpPr>
          <p:nvPr/>
        </p:nvCxnSpPr>
        <p:spPr>
          <a:xfrm>
            <a:off x="5332496" y="1133847"/>
            <a:ext cx="1534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6992425-6A70-4F04-B4FD-1D474013CC9C}"/>
              </a:ext>
            </a:extLst>
          </p:cNvPr>
          <p:cNvCxnSpPr>
            <a:cxnSpLocks/>
          </p:cNvCxnSpPr>
          <p:nvPr/>
        </p:nvCxnSpPr>
        <p:spPr>
          <a:xfrm>
            <a:off x="3391921" y="1133847"/>
            <a:ext cx="185512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6E30880-9EBD-4DB3-B8A2-3E696A6641A0}"/>
              </a:ext>
            </a:extLst>
          </p:cNvPr>
          <p:cNvCxnSpPr>
            <a:cxnSpLocks/>
          </p:cNvCxnSpPr>
          <p:nvPr/>
        </p:nvCxnSpPr>
        <p:spPr>
          <a:xfrm>
            <a:off x="4810201" y="1853895"/>
            <a:ext cx="185512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4" name="Rectangle 4">
            <a:extLst>
              <a:ext uri="{FF2B5EF4-FFF2-40B4-BE49-F238E27FC236}">
                <a16:creationId xmlns:a16="http://schemas.microsoft.com/office/drawing/2014/main" id="{58286503-52EE-42C4-BA7A-19C775EB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555875"/>
            <a:ext cx="5329237" cy="1914525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800000"/>
            </a:solidFill>
            <a:miter lim="800000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kumimoji="1" lang="zh-CN" altLang="en-US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关系代数</a:t>
            </a:r>
            <a:endParaRPr kumimoji="1" lang="en-US" altLang="zh-CN" sz="3200" b="1" dirty="0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新魏" panose="02010800040101010101" pitchFamily="2" charset="-122"/>
                <a:sym typeface="+mn-ea"/>
              </a:rPr>
              <a:t>元组演算</a:t>
            </a:r>
            <a:endParaRPr kumimoji="1"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ea typeface="华文新魏" panose="02010800040101010101" pitchFamily="2" charset="-122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kumimoji="1" lang="zh-CN" altLang="en-US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域演算</a:t>
            </a:r>
            <a:endParaRPr kumimoji="1" lang="en-US" altLang="zh-CN" sz="3200" b="1" dirty="0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93928326-DD19-4279-BC88-28D291D82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元组关系演算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FFCB28D8-2017-407D-8C24-7FEC5CBDE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" y="1468438"/>
            <a:ext cx="8982075" cy="45259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元组关系演算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(Tuple relational calculus)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非过程化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的查询语言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只需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描述所需信息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，而不给出获得该信息的具体过程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元组关系演算表达式为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lvl="1" indent="0">
              <a:buFontTx/>
              <a:buNone/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</a:t>
            </a:r>
            <a:r>
              <a:rPr kumimoji="1" lang="en-US" altLang="zh-CN" dirty="0">
                <a:solidFill>
                  <a:srgbClr val="FF0000"/>
                </a:solidFill>
                <a:effectLst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ffectLst/>
              </a:rPr>
              <a:t>t</a:t>
            </a:r>
            <a:r>
              <a:rPr kumimoji="1" lang="en-US" altLang="zh-CN" dirty="0">
                <a:solidFill>
                  <a:srgbClr val="FF0000"/>
                </a:solidFill>
                <a:effectLst/>
              </a:rPr>
              <a:t> | </a:t>
            </a:r>
            <a:r>
              <a:rPr kumimoji="1" lang="en-US" altLang="zh-CN" i="1" dirty="0">
                <a:solidFill>
                  <a:srgbClr val="FF0000"/>
                </a:solidFill>
                <a:effectLst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ffectLst/>
              </a:rPr>
              <a:t> (</a:t>
            </a:r>
            <a:r>
              <a:rPr kumimoji="1" lang="en-US" altLang="zh-CN" i="1" dirty="0">
                <a:solidFill>
                  <a:srgbClr val="FF0000"/>
                </a:solidFill>
                <a:effectLst/>
              </a:rPr>
              <a:t>t </a:t>
            </a:r>
            <a:r>
              <a:rPr kumimoji="1" lang="en-US" altLang="zh-CN" dirty="0">
                <a:solidFill>
                  <a:srgbClr val="FF0000"/>
                </a:solidFill>
                <a:effectLst/>
              </a:rPr>
              <a:t>) }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是所有使得公式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为真的元组</a:t>
            </a:r>
            <a:r>
              <a:rPr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集合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kumimoji="1"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 </a:t>
            </a: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表示元组</a:t>
            </a: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kumimoji="1"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属于关系</a:t>
            </a: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endParaRPr kumimoji="1" lang="en-US" altLang="zh-CN" i="1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kumimoji="1"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表示元组变量</a:t>
            </a:r>
            <a:r>
              <a:rPr kumimoji="1"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t[A]</a:t>
            </a:r>
            <a:r>
              <a:rPr kumimoji="1"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表示元组</a:t>
            </a: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kumimoji="1"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的在</a:t>
            </a:r>
            <a:r>
              <a:rPr kumimoji="1" lang="en-US" altLang="zh-CN" i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1"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属性上的取值</a:t>
            </a:r>
            <a:endParaRPr kumimoji="1" lang="en-US" altLang="zh-CN" i="1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zh-CN" altLang="en-US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0D5ACEF-137F-485C-8F74-5EB3069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F2D712A8-0E37-428F-8811-3BFD0DE6A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600200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  <a:endParaRPr kumimoji="1" lang="en-US" altLang="zh-CN" sz="3600" dirty="0">
              <a:solidFill>
                <a:schemeClr val="bg1">
                  <a:lumMod val="85000"/>
                </a:schemeClr>
              </a:solidFill>
              <a:effectLst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zh-CN" altLang="en-US" sz="3600" dirty="0">
                <a:solidFill>
                  <a:srgbClr val="000000"/>
                </a:solidFill>
                <a:effectLst/>
                <a:ea typeface="华文新魏" panose="02010800040101010101" pitchFamily="2" charset="-122"/>
                <a:cs typeface="+mn-cs"/>
              </a:rPr>
              <a:t>关系模型</a:t>
            </a: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85000"/>
                  </a:schemeClr>
                </a:solidFill>
                <a:effectLst/>
                <a:ea typeface="华文新魏" panose="02010800040101010101" pitchFamily="2" charset="-122"/>
                <a:cs typeface="+mn-cs"/>
              </a:rPr>
              <a:t>关系运算</a:t>
            </a:r>
            <a:endParaRPr kumimoji="1" lang="en-US" altLang="zh-CN" sz="3600" dirty="0">
              <a:solidFill>
                <a:schemeClr val="bg1">
                  <a:lumMod val="85000"/>
                </a:schemeClr>
              </a:solidFill>
              <a:effectLst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ED7A8518-F99E-45B7-8B1A-6C4514665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元组关系演算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053BA3-AC9C-4488-BF8B-6AE0934C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17638"/>
            <a:ext cx="83629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04B0C5-29D4-4A80-8A47-633D42E3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528888"/>
            <a:ext cx="9048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0B97CDC9-12FA-4FDB-A4C6-8591F69B6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元组关系演算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687DA5-96F8-4414-878C-49BEA21056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0962" y="1493871"/>
            <a:ext cx="8982075" cy="4525962"/>
          </a:xfrm>
          <a:blipFill>
            <a:blip r:embed="rId3"/>
            <a:stretch>
              <a:fillRect l="-1289" t="-1750" r="-68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8C85C9-2A67-454D-9927-526DAB31BF5D}"/>
                  </a:ext>
                </a:extLst>
              </p:cNvPr>
              <p:cNvSpPr txBox="1"/>
              <p:nvPr/>
            </p:nvSpPr>
            <p:spPr>
              <a:xfrm>
                <a:off x="990600" y="5184117"/>
                <a:ext cx="760550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3333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楷体_GB2312"/>
                      </a:rPr>
                      <m:t>∃</m:t>
                    </m:r>
                    <m:r>
                      <a:rPr lang="en-US" altLang="zh-CN" sz="2800" b="1">
                        <a:solidFill>
                          <a:srgbClr val="3333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楷体_GB2312"/>
                      </a:rPr>
                      <m:t>𝑡</m:t>
                    </m:r>
                    <m:r>
                      <a:rPr lang="en-US" altLang="zh-CN" sz="2800" b="1">
                        <a:solidFill>
                          <a:srgbClr val="3333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楷体_GB2312"/>
                      </a:rPr>
                      <m:t>∈</m:t>
                    </m:r>
                    <m:r>
                      <a:rPr lang="en-US" altLang="zh-CN" sz="2800" b="1">
                        <a:solidFill>
                          <a:srgbClr val="3333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楷体_GB2312"/>
                      </a:rPr>
                      <m:t>𝑟</m:t>
                    </m:r>
                    <m:d>
                      <m:dPr>
                        <m:ctrlPr>
                          <a:rPr lang="en-US" altLang="zh-CN" sz="2800" b="1">
                            <a:solidFill>
                              <a:srgbClr val="3333FF"/>
                            </a:solidFill>
                            <a:latin typeface="华文新魏" panose="02010800040101010101" pitchFamily="2" charset="-122"/>
                            <a:ea typeface="华文新魏" panose="02010800040101010101" pitchFamily="2" charset="-122"/>
                            <a:cs typeface="楷体_GB2312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3333FF"/>
                            </a:solidFill>
                            <a:latin typeface="华文新魏" panose="02010800040101010101" pitchFamily="2" charset="-122"/>
                            <a:ea typeface="华文新魏" panose="02010800040101010101" pitchFamily="2" charset="-122"/>
                            <a:cs typeface="楷体_GB2312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800" b="1">
                                <a:solidFill>
                                  <a:srgbClr val="3333FF"/>
                                </a:solidFill>
                                <a:latin typeface="华文新魏" panose="02010800040101010101" pitchFamily="2" charset="-122"/>
                                <a:ea typeface="华文新魏" panose="02010800040101010101" pitchFamily="2" charset="-122"/>
                                <a:cs typeface="楷体_GB2312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rgbClr val="3333FF"/>
                                </a:solidFill>
                                <a:latin typeface="华文新魏" panose="02010800040101010101" pitchFamily="2" charset="-122"/>
                                <a:ea typeface="华文新魏" panose="02010800040101010101" pitchFamily="2" charset="-122"/>
                                <a:cs typeface="楷体_GB231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</a:rPr>
                  <a:t>：存在一个元组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1" dirty="0">
                        <a:solidFill>
                          <a:srgbClr val="3333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楷体_GB2312"/>
                      </a:rPr>
                      <m:t>t</m:t>
                    </m:r>
                    <m:r>
                      <a:rPr lang="en-US" altLang="zh-CN" sz="2800" b="1" dirty="0">
                        <a:solidFill>
                          <a:srgbClr val="3333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楷体_GB2312"/>
                      </a:rPr>
                      <m:t>∈</m:t>
                    </m:r>
                    <m:r>
                      <a:rPr lang="en-US" altLang="zh-CN" sz="2800" b="1" dirty="0">
                        <a:solidFill>
                          <a:srgbClr val="3333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楷体_GB2312"/>
                      </a:rPr>
                      <m:t>𝑟</m:t>
                    </m:r>
                  </m:oMath>
                </a14:m>
                <a:r>
                  <a:rPr lang="en-US" altLang="zh-CN" sz="2800" b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</a:rPr>
                  <a:t>, </a:t>
                </a:r>
                <a:r>
                  <a:rPr lang="zh-CN" altLang="en-US" sz="2800" b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</a:rPr>
                  <a:t>且使得公式</a:t>
                </a:r>
                <a:r>
                  <a:rPr lang="en-US" altLang="zh-CN" sz="2800" b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</a:rPr>
                  <a:t>Q(t)</a:t>
                </a:r>
                <a:r>
                  <a:rPr lang="zh-CN" altLang="en-US" sz="2800" b="1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楷体_GB2312"/>
                  </a:rPr>
                  <a:t>为真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8C85C9-2A67-454D-9927-526DAB31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84117"/>
                <a:ext cx="7605507" cy="1009572"/>
              </a:xfrm>
              <a:prstGeom prst="rect">
                <a:avLst/>
              </a:prstGeom>
              <a:blipFill>
                <a:blip r:embed="rId4"/>
                <a:stretch>
                  <a:fillRect l="-1684" t="-1807" b="-16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9DB1DF00-A339-41B9-8D31-6A1C324E6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关系代数与元组演算的转化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32E73247-73C7-4C6B-BE3F-39D3D198FD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" y="1468438"/>
            <a:ext cx="8910638" cy="45259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选择操作 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{t | R(t) ⋀ F}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：其中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是指查询条件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。选择操作只是在原有的表上，将满足特定性质的元组提取出来，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并没有形成新的表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投影操作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{t| ∃u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  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 (t[ </a:t>
            </a:r>
            <a:r>
              <a:rPr lang="en-US" altLang="zh-CN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] = u[ j ])}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：其中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=1,2,...,</a:t>
            </a:r>
            <a:r>
              <a:rPr lang="en-US" altLang="zh-CN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n,j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∈[1,countA(R)])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。即为，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∃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u ∈ R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，满足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t[ </a:t>
            </a:r>
            <a:r>
              <a:rPr lang="en-US" altLang="zh-CN" dirty="0" err="1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] = u[ j ]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投影是建立了一个新的表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，这个表中的列来自于原表中的属性列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感兴趣的、被选取出来的列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>
            <a:extLst>
              <a:ext uri="{FF2B5EF4-FFF2-40B4-BE49-F238E27FC236}">
                <a16:creationId xmlns:a16="http://schemas.microsoft.com/office/drawing/2014/main" id="{D5F068C0-8FE4-4C24-811D-15630CCFCA69}"/>
              </a:ext>
            </a:extLst>
          </p:cNvPr>
          <p:cNvSpPr/>
          <p:nvPr/>
        </p:nvSpPr>
        <p:spPr>
          <a:xfrm>
            <a:off x="1871663" y="53975"/>
            <a:ext cx="5770562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branch (branch_name, branch_city, assets)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customer (c_name, c_street, c_city)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account (account_number, branch_name, balance)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loan (loan_number, branch_name, amount)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depositor (c_name, account_number)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borrower (c_name, loan_number)</a:t>
            </a:r>
          </a:p>
        </p:txBody>
      </p:sp>
      <p:sp>
        <p:nvSpPr>
          <p:cNvPr id="1462276" name="Rectangle 4">
            <a:extLst>
              <a:ext uri="{FF2B5EF4-FFF2-40B4-BE49-F238E27FC236}">
                <a16:creationId xmlns:a16="http://schemas.microsoft.com/office/drawing/2014/main" id="{FFFF7E62-809A-422C-AF2E-001E0C74B601}"/>
              </a:ext>
            </a:extLst>
          </p:cNvPr>
          <p:cNvSpPr/>
          <p:nvPr/>
        </p:nvSpPr>
        <p:spPr>
          <a:xfrm>
            <a:off x="1071563" y="2584450"/>
            <a:ext cx="7593012" cy="844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查询所有贷款额度超过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$1200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贷款号、银行名、贷款额度</a:t>
            </a:r>
            <a:endParaRPr lang="en-US" altLang="zh-CN" sz="2800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62277" name="Text Box 5">
            <a:extLst>
              <a:ext uri="{FF2B5EF4-FFF2-40B4-BE49-F238E27FC236}">
                <a16:creationId xmlns:a16="http://schemas.microsoft.com/office/drawing/2014/main" id="{179C524A-E851-42E0-B1C2-9986EFCB4521}"/>
              </a:ext>
            </a:extLst>
          </p:cNvPr>
          <p:cNvSpPr txBox="1"/>
          <p:nvPr/>
        </p:nvSpPr>
        <p:spPr>
          <a:xfrm>
            <a:off x="1076325" y="4391025"/>
            <a:ext cx="7804150" cy="15605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查询所有贷款额度超过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$1200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的贷款号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{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t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|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s</a:t>
            </a:r>
            <a:r>
              <a:rPr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(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t[</a:t>
            </a:r>
            <a:r>
              <a:rPr lang="en-US" altLang="zh-CN" sz="24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loan_number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]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s[</a:t>
            </a:r>
            <a:r>
              <a:rPr lang="en-US" altLang="zh-CN" sz="24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loan_number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]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                           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s[amount]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1200)}</a:t>
            </a:r>
            <a:endParaRPr lang="en-US" altLang="zh-CN" sz="2400" i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2278" name="Text Box 6">
            <a:extLst>
              <a:ext uri="{FF2B5EF4-FFF2-40B4-BE49-F238E27FC236}">
                <a16:creationId xmlns:a16="http://schemas.microsoft.com/office/drawing/2014/main" id="{48D0F708-3F17-4ABE-953C-24F45EC48CD8}"/>
              </a:ext>
            </a:extLst>
          </p:cNvPr>
          <p:cNvSpPr txBox="1"/>
          <p:nvPr/>
        </p:nvSpPr>
        <p:spPr>
          <a:xfrm>
            <a:off x="2232025" y="3473450"/>
            <a:ext cx="42592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{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t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|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t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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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t[amount]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 1200}</a:t>
            </a:r>
            <a:endParaRPr lang="en-US" altLang="zh-CN" sz="24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6" grpId="0"/>
      <p:bldP spid="146227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4" name="Rectangle 4">
            <a:extLst>
              <a:ext uri="{FF2B5EF4-FFF2-40B4-BE49-F238E27FC236}">
                <a16:creationId xmlns:a16="http://schemas.microsoft.com/office/drawing/2014/main" id="{32DAAEC0-811B-423F-816D-86618F6D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555875"/>
            <a:ext cx="5329237" cy="1914525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800000"/>
            </a:solidFill>
            <a:miter lim="800000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kumimoji="1" lang="zh-CN" altLang="en-US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关系代数</a:t>
            </a:r>
            <a:endParaRPr kumimoji="1" lang="en-US" altLang="zh-CN" sz="3200" b="1" dirty="0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en-US" altLang="zh-CN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 </a:t>
            </a:r>
            <a:r>
              <a:rPr kumimoji="1" lang="zh-CN" altLang="en-US" sz="3200" b="1" dirty="0">
                <a:solidFill>
                  <a:srgbClr val="B2B2B2"/>
                </a:solidFill>
                <a:ea typeface="华文新魏" panose="02010800040101010101" pitchFamily="2" charset="-122"/>
                <a:sym typeface="+mn-ea"/>
              </a:rPr>
              <a:t>元组演算</a:t>
            </a:r>
            <a:endParaRPr kumimoji="1" lang="en-US" altLang="zh-CN" sz="3200" b="1" dirty="0">
              <a:solidFill>
                <a:srgbClr val="B2B2B2"/>
              </a:solidFill>
              <a:ea typeface="华文新魏" panose="02010800040101010101" pitchFamily="2" charset="-122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tabLst>
                <a:tab pos="-66675" algn="l"/>
              </a:tabLst>
              <a:defRPr/>
            </a:pPr>
            <a:r>
              <a:rPr kumimoji="1"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新魏" panose="02010800040101010101" pitchFamily="2" charset="-122"/>
                <a:sym typeface="+mn-ea"/>
              </a:rPr>
              <a:t> 域演算</a:t>
            </a:r>
            <a:endParaRPr kumimoji="1"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9DDA6F75-9BC2-4874-A5E7-1BC19432F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域关系演算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5EA9693-131A-427A-9A07-62553940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403350"/>
            <a:ext cx="8229600" cy="5114925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域演算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(Domain relational calculus)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与元组演算联系紧密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使用从属性域中取值的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域变量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，而不是整个元组的值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形式化定义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 </a:t>
            </a:r>
            <a:r>
              <a:rPr lang="en-US" altLang="zh-CN" sz="2800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aseline="-25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x</a:t>
            </a:r>
            <a:r>
              <a:rPr lang="en-US" altLang="zh-CN" sz="2800" baseline="-25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…, x</a:t>
            </a:r>
            <a:r>
              <a:rPr lang="en-US" altLang="zh-CN" sz="2800" baseline="-25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 | </a:t>
            </a:r>
            <a:r>
              <a:rPr lang="en-US" altLang="zh-CN" sz="2800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aseline="-25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aseline="-25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i="1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…, x</a:t>
            </a:r>
            <a:r>
              <a:rPr lang="en-US" altLang="zh-CN" sz="2800" baseline="-25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)}</a:t>
            </a:r>
            <a:endParaRPr lang="en-US" altLang="zh-CN" sz="2800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250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x</a:t>
            </a:r>
            <a:r>
              <a:rPr lang="en-US" altLang="zh-CN" baseline="-250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…, x</a:t>
            </a:r>
            <a:r>
              <a:rPr lang="en-US" altLang="zh-CN" baseline="-250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分别是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域变量</a:t>
            </a:r>
          </a:p>
          <a:p>
            <a:pPr lvl="1">
              <a:defRPr/>
            </a:pP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是由原子公式构成的公式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查询结果是所有包含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&lt;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i="1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, …, x</a:t>
            </a:r>
            <a:r>
              <a:rPr lang="en-US" altLang="zh-CN" i="1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的元组，并且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i="1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, …, x</a:t>
            </a:r>
            <a:r>
              <a:rPr lang="en-US" altLang="zh-CN" i="1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使得公式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i="1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 noProof="1">
                <a:latin typeface="华文新魏" panose="02010800040101010101" pitchFamily="2" charset="-122"/>
                <a:ea typeface="华文新魏" panose="02010800040101010101" pitchFamily="2" charset="-122"/>
              </a:rPr>
              <a:t>, …, x</a:t>
            </a:r>
            <a:r>
              <a:rPr lang="en-US" altLang="zh-CN" i="1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为真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9FB95CE8-AAD6-48B5-8B8E-F7B79BDAA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域关系演算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8ABB5EB-012A-4299-87C9-3EF28E6D309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6514" y="1223754"/>
            <a:ext cx="8686737" cy="5114925"/>
          </a:xfrm>
          <a:prstGeom prst="rect">
            <a:avLst/>
          </a:prstGeom>
          <a:blipFill rotWithShape="0">
            <a:blip r:embed="rId3"/>
            <a:stretch>
              <a:fillRect l="-1614" r="-842"/>
            </a:stretch>
          </a:blipFill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>
            <a:extLst>
              <a:ext uri="{FF2B5EF4-FFF2-40B4-BE49-F238E27FC236}">
                <a16:creationId xmlns:a16="http://schemas.microsoft.com/office/drawing/2014/main" id="{71BB2ECE-6803-4291-BDC9-D181FC3FA1FA}"/>
              </a:ext>
            </a:extLst>
          </p:cNvPr>
          <p:cNvSpPr/>
          <p:nvPr/>
        </p:nvSpPr>
        <p:spPr>
          <a:xfrm>
            <a:off x="1871663" y="53975"/>
            <a:ext cx="5770562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branch (branch_name, branch_city, assets)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customer (c_name, c_street, c_city)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account (account_number, branch_name, balance)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loan (loan_number, branch_name, amount)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depositor (c_name, account_number)</a:t>
            </a:r>
          </a:p>
          <a:p>
            <a:pPr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000" i="1" noProof="1">
                <a:solidFill>
                  <a:srgbClr val="0000FF"/>
                </a:solidFill>
                <a:sym typeface="+mn-ea"/>
              </a:rPr>
              <a:t>borrower (c_name, loan_number)</a:t>
            </a:r>
          </a:p>
        </p:txBody>
      </p:sp>
      <p:sp>
        <p:nvSpPr>
          <p:cNvPr id="1465352" name="Rectangle 8">
            <a:extLst>
              <a:ext uri="{FF2B5EF4-FFF2-40B4-BE49-F238E27FC236}">
                <a16:creationId xmlns:a16="http://schemas.microsoft.com/office/drawing/2014/main" id="{B515F92B-69B4-4F21-A1C8-6CA3BCF285BE}"/>
              </a:ext>
            </a:extLst>
          </p:cNvPr>
          <p:cNvSpPr/>
          <p:nvPr/>
        </p:nvSpPr>
        <p:spPr>
          <a:xfrm>
            <a:off x="857250" y="2619375"/>
            <a:ext cx="7704138" cy="7889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查询所有贷款额度超过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$1200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贷款号、银行名、贷款额度</a:t>
            </a:r>
            <a:endParaRPr lang="en-US" altLang="zh-CN" sz="2800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2400" noProof="1"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1465355" name="Text Box 11">
            <a:extLst>
              <a:ext uri="{FF2B5EF4-FFF2-40B4-BE49-F238E27FC236}">
                <a16:creationId xmlns:a16="http://schemas.microsoft.com/office/drawing/2014/main" id="{FC18BC61-26EF-4E6F-B435-66D1DAC1C8CA}"/>
              </a:ext>
            </a:extLst>
          </p:cNvPr>
          <p:cNvSpPr txBox="1"/>
          <p:nvPr/>
        </p:nvSpPr>
        <p:spPr>
          <a:xfrm>
            <a:off x="1285875" y="5499100"/>
            <a:ext cx="7381875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  {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c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 | 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l, b, a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(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c, l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borrower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 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l, b, a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  </a:t>
            </a:r>
          </a:p>
          <a:p>
            <a:pPr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                 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&gt; 1200)}</a:t>
            </a:r>
            <a:endParaRPr lang="en-US" altLang="zh-CN" sz="24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65356" name="Text Box 12">
            <a:extLst>
              <a:ext uri="{FF2B5EF4-FFF2-40B4-BE49-F238E27FC236}">
                <a16:creationId xmlns:a16="http://schemas.microsoft.com/office/drawing/2014/main" id="{87978279-FBEA-430A-A76E-C98842627F55}"/>
              </a:ext>
            </a:extLst>
          </p:cNvPr>
          <p:cNvSpPr txBox="1"/>
          <p:nvPr/>
        </p:nvSpPr>
        <p:spPr>
          <a:xfrm>
            <a:off x="792163" y="4733925"/>
            <a:ext cx="8080375" cy="4810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查询至少有一支贷款额度超过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$1200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的客户姓名</a:t>
            </a:r>
            <a:endParaRPr lang="en-US" altLang="zh-CN" sz="2800" noProof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65357" name="Text Box 13">
            <a:extLst>
              <a:ext uri="{FF2B5EF4-FFF2-40B4-BE49-F238E27FC236}">
                <a16:creationId xmlns:a16="http://schemas.microsoft.com/office/drawing/2014/main" id="{D07B95D8-C134-48AB-9A51-A2292960B864}"/>
              </a:ext>
            </a:extLst>
          </p:cNvPr>
          <p:cNvSpPr txBox="1"/>
          <p:nvPr/>
        </p:nvSpPr>
        <p:spPr>
          <a:xfrm>
            <a:off x="1827213" y="3736975"/>
            <a:ext cx="5432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ea"/>
              </a:rPr>
              <a:t> {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 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b, a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 |  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b, a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  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loan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  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anose="05050102010706020507" pitchFamily="18" charset="2"/>
              </a:rPr>
              <a:t>&gt; 1200}</a:t>
            </a:r>
            <a:endParaRPr lang="en-US" altLang="zh-CN" sz="24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楷体_GB231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52" grpId="0"/>
      <p:bldP spid="1465355" grpId="0"/>
      <p:bldP spid="1465356" grpId="0"/>
      <p:bldP spid="146535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C2953318-8D17-4312-846A-BC2D89D64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关系运算的安全性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5787F9E1-21EF-46C9-B817-C5B3B4AC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安全关系运算系统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如果一个关系运算系统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不产生无限关系和无穷验证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则这个运算是安全的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关系代数系统安全吗？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安全！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有限关系上的关系代数操作结果都不会导致无限关系和无穷验证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zh-CN" altLang="en-US" noProof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>
            <a:extLst>
              <a:ext uri="{FF2B5EF4-FFF2-40B4-BE49-F238E27FC236}">
                <a16:creationId xmlns:a16="http://schemas.microsoft.com/office/drawing/2014/main" id="{3FF21DBD-CB9E-4DA1-974B-FD9C4632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algn="r">
              <a:defRPr/>
            </a:pPr>
            <a:r>
              <a:rPr lang="zh-CN" altLang="en-US" sz="4400" b="1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关系运算的安全性</a:t>
            </a:r>
          </a:p>
        </p:txBody>
      </p:sp>
      <p:sp>
        <p:nvSpPr>
          <p:cNvPr id="316421" name="Rectangle 5">
            <a:extLst>
              <a:ext uri="{FF2B5EF4-FFF2-40B4-BE49-F238E27FC236}">
                <a16:creationId xmlns:a16="http://schemas.microsoft.com/office/drawing/2014/main" id="{07530920-7DF4-4B14-8630-4D0999FAB758}"/>
              </a:ext>
            </a:extLst>
          </p:cNvPr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元组关系演算和域关系演算系统安全吗？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不安全！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元组演算公式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|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EMPLOYEE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)}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是无限集合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域关系演算公式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{&lt;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,t</a:t>
            </a:r>
            <a:r>
              <a:rPr lang="en-US" altLang="en-US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&gt;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|&lt;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,t</a:t>
            </a:r>
            <a:r>
              <a:rPr lang="en-US" altLang="en-US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&gt;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∨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&gt;9}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也是无限集合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若</a:t>
            </a: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定义域无穷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判断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{t|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)}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为真需无穷验证</a:t>
            </a:r>
          </a:p>
          <a:p>
            <a:pPr>
              <a:lnSpc>
                <a:spcPct val="120000"/>
              </a:lnSpc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20000"/>
              </a:lnSpc>
              <a:defRPr/>
            </a:pP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316422" name="Text Box 6">
            <a:extLst>
              <a:ext uri="{FF2B5EF4-FFF2-40B4-BE49-F238E27FC236}">
                <a16:creationId xmlns:a16="http://schemas.microsoft.com/office/drawing/2014/main" id="{FE9E7609-D28C-49A7-B220-7FD13680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884738"/>
            <a:ext cx="5233988" cy="955675"/>
          </a:xfrm>
          <a:prstGeom prst="rect">
            <a:avLst/>
          </a:prstGeom>
          <a:solidFill>
            <a:srgbClr val="FFFFE9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  <a:cs typeface="楷体_GB2312"/>
                <a:sym typeface="+mn-ea"/>
              </a:rPr>
              <a:t>引入元组关系公式的域的概念，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  <a:cs typeface="楷体_GB2312"/>
                <a:sym typeface="+mn-ea"/>
              </a:rPr>
              <a:t>对关系演算进行限制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E96CF-2F06-4DDD-B359-CCC2CB2C307A}"/>
              </a:ext>
            </a:extLst>
          </p:cNvPr>
          <p:cNvSpPr txBox="1"/>
          <p:nvPr/>
        </p:nvSpPr>
        <p:spPr>
          <a:xfrm>
            <a:off x="792163" y="5938838"/>
            <a:ext cx="7570787" cy="4603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只有那些安全的元组关系演算表达式才被认为是允许的</a:t>
            </a:r>
          </a:p>
        </p:txBody>
      </p:sp>
      <p:graphicFrame>
        <p:nvGraphicFramePr>
          <p:cNvPr id="115718" name="对象 2">
            <a:extLst>
              <a:ext uri="{FF2B5EF4-FFF2-40B4-BE49-F238E27FC236}">
                <a16:creationId xmlns:a16="http://schemas.microsoft.com/office/drawing/2014/main" id="{7EE8E007-B73F-4E34-88B7-49373CACD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2924175"/>
          <a:ext cx="379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r:id="rId3" imgW="126725" imgH="152070" progId="Equation.DSMT4">
                  <p:embed/>
                </p:oleObj>
              </mc:Choice>
              <mc:Fallback>
                <p:oleObj r:id="rId3" imgW="126725" imgH="15207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2924175"/>
                        <a:ext cx="3794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2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9D21B4DA-EE3A-4F25-B59A-DEB84ED66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2.2 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关系数据模型</a:t>
            </a:r>
          </a:p>
        </p:txBody>
      </p:sp>
      <p:sp>
        <p:nvSpPr>
          <p:cNvPr id="30723" name="Oval 5">
            <a:extLst>
              <a:ext uri="{FF2B5EF4-FFF2-40B4-BE49-F238E27FC236}">
                <a16:creationId xmlns:a16="http://schemas.microsoft.com/office/drawing/2014/main" id="{311D0923-C425-4807-A162-ED829E057C8B}"/>
              </a:ext>
            </a:extLst>
          </p:cNvPr>
          <p:cNvSpPr/>
          <p:nvPr/>
        </p:nvSpPr>
        <p:spPr>
          <a:xfrm>
            <a:off x="142875" y="3143250"/>
            <a:ext cx="3071813" cy="2143125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0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关系数据</a:t>
            </a:r>
            <a:endParaRPr lang="en-US" altLang="zh-CN" sz="40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  <a:p>
            <a:pPr algn="ctr"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4000" noProof="1">
                <a:solidFill>
                  <a:srgbClr val="800000"/>
                </a:solidFill>
                <a:ea typeface="华文新魏" panose="02010800040101010101" pitchFamily="2" charset="-122"/>
                <a:sym typeface="+mn-ea"/>
              </a:rPr>
              <a:t>模型</a:t>
            </a:r>
            <a:endParaRPr lang="en-US" altLang="zh-CN" sz="4000" noProof="1">
              <a:solidFill>
                <a:srgbClr val="800000"/>
              </a:solidFill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D3EC41-0577-4872-9445-B4F2C4ACD13E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3357563"/>
            <a:ext cx="5786437" cy="1714500"/>
            <a:chOff x="3214678" y="3357562"/>
            <a:chExt cx="5786478" cy="1714512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342930F-51F6-4966-9C2C-49B8024D7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3" y="3357562"/>
              <a:ext cx="5214973" cy="17145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800" b="1" dirty="0">
                  <a:solidFill>
                    <a:srgbClr val="800000"/>
                  </a:solidFill>
                  <a:sym typeface="+mn-ea"/>
                </a:rPr>
                <a:t>完整性约束规则</a:t>
              </a:r>
              <a:endParaRPr kumimoji="1" lang="en-US" altLang="zh-CN" sz="2800" b="1" dirty="0">
                <a:solidFill>
                  <a:srgbClr val="800000"/>
                </a:solidFill>
                <a:sym typeface="+mn-ea"/>
              </a:endParaRPr>
            </a:p>
            <a:p>
              <a:pPr marL="685800" lvl="1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dirty="0">
                  <a:solidFill>
                    <a:srgbClr val="0000FF"/>
                  </a:solidFill>
                  <a:sym typeface="+mn-ea"/>
                </a:rPr>
                <a:t> </a:t>
              </a:r>
              <a:r>
                <a:rPr kumimoji="1" lang="zh-CN" altLang="en-US" sz="2600" b="1" dirty="0">
                  <a:solidFill>
                    <a:srgbClr val="000099"/>
                  </a:solidFill>
                  <a:sym typeface="+mn-ea"/>
                </a:rPr>
                <a:t>数据需遵循的规则</a:t>
              </a:r>
              <a:endParaRPr kumimoji="1" lang="en-US" altLang="zh-CN" sz="2600" b="1" dirty="0">
                <a:solidFill>
                  <a:srgbClr val="000099"/>
                </a:solidFill>
                <a:sym typeface="+mn-ea"/>
              </a:endParaRPr>
            </a:p>
            <a:p>
              <a:pPr marL="685800" lvl="1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dirty="0">
                  <a:solidFill>
                    <a:srgbClr val="000099"/>
                  </a:solidFill>
                  <a:sym typeface="+mn-ea"/>
                </a:rPr>
                <a:t> </a:t>
              </a:r>
              <a:r>
                <a:rPr kumimoji="1" lang="zh-CN" altLang="en-US" sz="2600" b="1" dirty="0">
                  <a:solidFill>
                    <a:srgbClr val="000099"/>
                  </a:solidFill>
                  <a:sym typeface="+mn-ea"/>
                </a:rPr>
                <a:t>联系需遵循的规则</a:t>
              </a:r>
              <a:endParaRPr kumimoji="1" lang="en-US" altLang="zh-CN" sz="2600" b="1" dirty="0">
                <a:solidFill>
                  <a:srgbClr val="000099"/>
                </a:solidFill>
                <a:sym typeface="+mn-ea"/>
              </a:endParaRPr>
            </a:p>
          </p:txBody>
        </p:sp>
        <p:sp>
          <p:nvSpPr>
            <p:cNvPr id="8" name="右箭头 7">
              <a:extLst>
                <a:ext uri="{FF2B5EF4-FFF2-40B4-BE49-F238E27FC236}">
                  <a16:creationId xmlns:a16="http://schemas.microsoft.com/office/drawing/2014/main" id="{8296C6FF-9FB3-430B-B316-B5B191A6F77E}"/>
                </a:ext>
              </a:extLst>
            </p:cNvPr>
            <p:cNvSpPr/>
            <p:nvPr/>
          </p:nvSpPr>
          <p:spPr bwMode="auto">
            <a:xfrm flipV="1">
              <a:off x="3214678" y="4143379"/>
              <a:ext cx="571504" cy="285752"/>
            </a:xfrm>
            <a:prstGeom prst="righ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9E7E7D2-3443-4C25-A928-F9C867D19B17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428750"/>
            <a:ext cx="6286500" cy="1785938"/>
            <a:chOff x="1500166" y="1428736"/>
            <a:chExt cx="6286544" cy="1785950"/>
          </a:xfrm>
        </p:grpSpPr>
        <p:sp>
          <p:nvSpPr>
            <p:cNvPr id="1421316" name="Rectangle 4">
              <a:extLst>
                <a:ext uri="{FF2B5EF4-FFF2-40B4-BE49-F238E27FC236}">
                  <a16:creationId xmlns:a16="http://schemas.microsoft.com/office/drawing/2014/main" id="{02B15C32-23CB-4F49-BCD9-F7F966C9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5" y="1428736"/>
              <a:ext cx="5241905" cy="178595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en-US" altLang="zh-CN" sz="2800" b="1" dirty="0">
                  <a:solidFill>
                    <a:srgbClr val="800000"/>
                  </a:solidFill>
                  <a:sym typeface="+mn-ea"/>
                </a:rPr>
                <a:t> </a:t>
              </a:r>
              <a:r>
                <a:rPr kumimoji="1" lang="zh-CN" altLang="en-US" sz="2800" b="1" dirty="0">
                  <a:solidFill>
                    <a:srgbClr val="800000"/>
                  </a:solidFill>
                  <a:sym typeface="+mn-ea"/>
                </a:rPr>
                <a:t>关系数据结构</a:t>
              </a:r>
              <a:endParaRPr kumimoji="1" lang="en-US" altLang="zh-CN" sz="2800" b="1" dirty="0">
                <a:solidFill>
                  <a:srgbClr val="800000"/>
                </a:solidFill>
                <a:sym typeface="+mn-ea"/>
              </a:endParaRPr>
            </a:p>
            <a:p>
              <a:pPr marL="685800" lvl="1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sym typeface="+mn-ea"/>
                </a:rPr>
                <a:t> </a:t>
              </a:r>
              <a:r>
                <a:rPr kumimoji="1" lang="zh-CN" altLang="en-US" sz="2600" b="1" dirty="0">
                  <a:solidFill>
                    <a:srgbClr val="000099"/>
                  </a:solidFill>
                  <a:sym typeface="+mn-ea"/>
                </a:rPr>
                <a:t>如何描述真实世界的实体</a:t>
              </a:r>
              <a:endParaRPr kumimoji="1" lang="en-US" altLang="zh-CN" sz="2600" b="1" dirty="0">
                <a:solidFill>
                  <a:srgbClr val="000099"/>
                </a:solidFill>
                <a:sym typeface="+mn-ea"/>
              </a:endParaRPr>
            </a:p>
            <a:p>
              <a:pPr marL="685800" lvl="1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dirty="0">
                  <a:solidFill>
                    <a:srgbClr val="000099"/>
                  </a:solidFill>
                  <a:sym typeface="+mn-ea"/>
                </a:rPr>
                <a:t> </a:t>
              </a:r>
              <a:r>
                <a:rPr kumimoji="1" lang="zh-CN" altLang="en-US" sz="2600" b="1" dirty="0">
                  <a:solidFill>
                    <a:srgbClr val="000099"/>
                  </a:solidFill>
                  <a:sym typeface="+mn-ea"/>
                </a:rPr>
                <a:t>如何描述实体之间的关系</a:t>
              </a:r>
              <a:endParaRPr kumimoji="1" lang="en-US" altLang="zh-CN" sz="2600" b="1" dirty="0">
                <a:solidFill>
                  <a:srgbClr val="000099"/>
                </a:solidFill>
                <a:sym typeface="+mn-ea"/>
              </a:endParaRPr>
            </a:p>
          </p:txBody>
        </p:sp>
        <p:sp>
          <p:nvSpPr>
            <p:cNvPr id="10" name="圆角右箭头 9">
              <a:extLst>
                <a:ext uri="{FF2B5EF4-FFF2-40B4-BE49-F238E27FC236}">
                  <a16:creationId xmlns:a16="http://schemas.microsoft.com/office/drawing/2014/main" id="{98518516-ABE3-41DC-AE36-8D38AFC36EF3}"/>
                </a:ext>
              </a:extLst>
            </p:cNvPr>
            <p:cNvSpPr/>
            <p:nvPr/>
          </p:nvSpPr>
          <p:spPr bwMode="auto">
            <a:xfrm>
              <a:off x="1500166" y="2357430"/>
              <a:ext cx="1071569" cy="785817"/>
            </a:xfrm>
            <a:prstGeom prst="ben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94CDDB-11FE-42B7-83E9-D0D08C094491}"/>
              </a:ext>
            </a:extLst>
          </p:cNvPr>
          <p:cNvGrpSpPr>
            <a:grpSpLocks/>
          </p:cNvGrpSpPr>
          <p:nvPr/>
        </p:nvGrpSpPr>
        <p:grpSpPr bwMode="auto">
          <a:xfrm>
            <a:off x="1443038" y="5286375"/>
            <a:ext cx="6272212" cy="1400175"/>
            <a:chOff x="1443242" y="5286388"/>
            <a:chExt cx="6272030" cy="1400173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AA6095C-C28A-4598-9C50-62A2C72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230" y="5286388"/>
              <a:ext cx="5188042" cy="1400173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228600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800" b="1" dirty="0">
                  <a:solidFill>
                    <a:srgbClr val="800000"/>
                  </a:solidFill>
                  <a:sym typeface="+mn-ea"/>
                </a:rPr>
                <a:t>运算符集合</a:t>
              </a:r>
              <a:endParaRPr kumimoji="1" lang="en-US" altLang="zh-CN" sz="2800" b="1" dirty="0">
                <a:solidFill>
                  <a:srgbClr val="800000"/>
                </a:solidFill>
                <a:sym typeface="+mn-ea"/>
              </a:endParaRPr>
            </a:p>
            <a:p>
              <a:pPr marL="685800" lvl="1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sym typeface="+mn-ea"/>
                </a:rPr>
                <a:t>  </a:t>
              </a:r>
              <a:r>
                <a:rPr kumimoji="1" lang="zh-CN" altLang="en-US" sz="2600" b="1" dirty="0">
                  <a:solidFill>
                    <a:srgbClr val="000099"/>
                  </a:solidFill>
                  <a:sym typeface="+mn-ea"/>
                </a:rPr>
                <a:t>操纵数据</a:t>
              </a:r>
              <a:endParaRPr kumimoji="1" lang="en-US" altLang="zh-CN" sz="2600" b="1" dirty="0">
                <a:solidFill>
                  <a:srgbClr val="000099"/>
                </a:solidFill>
                <a:sym typeface="+mn-ea"/>
              </a:endParaRPr>
            </a:p>
            <a:p>
              <a:pPr marL="685800" lvl="1" indent="-228600" eaLnBrk="1" hangingPunct="1">
                <a:buClr>
                  <a:srgbClr val="CC3300"/>
                </a:buClr>
                <a:buFont typeface="Wingdings" panose="05000000000000000000" pitchFamily="2" charset="2"/>
                <a:buChar char="ü"/>
                <a:defRPr/>
              </a:pPr>
              <a:r>
                <a:rPr kumimoji="1" lang="en-US" altLang="zh-CN" sz="2600" b="1" dirty="0">
                  <a:solidFill>
                    <a:srgbClr val="000099"/>
                  </a:solidFill>
                  <a:sym typeface="+mn-ea"/>
                </a:rPr>
                <a:t>  </a:t>
              </a:r>
              <a:r>
                <a:rPr kumimoji="1" lang="zh-CN" altLang="en-US" sz="2600" b="1" dirty="0">
                  <a:solidFill>
                    <a:srgbClr val="000099"/>
                  </a:solidFill>
                  <a:sym typeface="+mn-ea"/>
                </a:rPr>
                <a:t>支持查询</a:t>
              </a:r>
              <a:endParaRPr kumimoji="1" lang="en-US" altLang="zh-CN" sz="2600" b="1" dirty="0">
                <a:solidFill>
                  <a:srgbClr val="000099"/>
                </a:solidFill>
                <a:sym typeface="+mn-ea"/>
              </a:endParaRPr>
            </a:p>
          </p:txBody>
        </p:sp>
        <p:sp>
          <p:nvSpPr>
            <p:cNvPr id="12" name="圆角右箭头 11">
              <a:extLst>
                <a:ext uri="{FF2B5EF4-FFF2-40B4-BE49-F238E27FC236}">
                  <a16:creationId xmlns:a16="http://schemas.microsoft.com/office/drawing/2014/main" id="{D705AF3E-2C69-457C-8E61-B652BAEFA045}"/>
                </a:ext>
              </a:extLst>
            </p:cNvPr>
            <p:cNvSpPr/>
            <p:nvPr/>
          </p:nvSpPr>
          <p:spPr bwMode="auto">
            <a:xfrm flipV="1">
              <a:off x="1443242" y="5286388"/>
              <a:ext cx="1071531" cy="785812"/>
            </a:xfrm>
            <a:prstGeom prst="bent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91F90B5F-C100-4A37-B1A3-42AA7DF73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75" y="0"/>
            <a:ext cx="7858125" cy="1066800"/>
          </a:xfrm>
        </p:spPr>
        <p:txBody>
          <a:bodyPr/>
          <a:lstStyle/>
          <a:p>
            <a:pPr>
              <a:defRPr/>
            </a:pPr>
            <a:r>
              <a:rPr kumimoji="1" lang="zh-CN" altLang="en-US" sz="4000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关系代数、元组和域演算的等价性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7C0682-813F-49E8-B7F5-13566AC2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691563" cy="4525963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下述三者是等价的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基本关系代数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不包括扩展关系代数运算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限制在安全表达式范围内的元组关系演算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限制在安全表达式范围内的域关系演算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*注意：没有任何一个元组关系演算、域关系演算等价于聚集运算，但是它们可以扩展以支持聚集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0C76EEA-9699-459B-9B41-1081B2FE73A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D2B2BF64-AB33-466F-875C-A1280838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600200"/>
            <a:ext cx="8775700" cy="4484688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本章重点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关系、属性、元组、码等关系数据结构基本概念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实体完整性、参照完整性、用户定义完整性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DABF437-98DB-49E1-A65E-BB8DBA70FE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A6E0BD-5646-4D56-98DF-A344BCAE45CA}" type="datetime1">
              <a:rPr lang="zh-CN" altLang="en-US"/>
              <a:pPr>
                <a:defRPr/>
              </a:pPr>
              <a:t>2023/2/24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2215964-A8E4-4E53-BE8C-A6D592FE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9263B31-E731-4F32-B655-73965BE7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02CD3-DF09-40AB-8F74-EE72F81D5C7D}" type="slidenum">
              <a:rPr lang="zh-CN" altLang="en-US"/>
              <a:pPr>
                <a:defRPr/>
              </a:pPr>
              <a:t>92</a:t>
            </a:fld>
            <a:endParaRPr lang="zh-CN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6BE4383-AC65-4FC3-8862-A61C60C87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j-cs"/>
            </a:endParaRPr>
          </a:p>
        </p:txBody>
      </p:sp>
      <p:graphicFrame>
        <p:nvGraphicFramePr>
          <p:cNvPr id="123910" name="Object 4">
            <a:extLst>
              <a:ext uri="{FF2B5EF4-FFF2-40B4-BE49-F238E27FC236}">
                <a16:creationId xmlns:a16="http://schemas.microsoft.com/office/drawing/2014/main" id="{042E60DC-5DCB-40C1-9301-7FD901C1EDC4}"/>
              </a:ext>
            </a:extLst>
          </p:cNvPr>
          <p:cNvGraphicFramePr>
            <a:graphicFrameLocks/>
          </p:cNvGraphicFramePr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r:id="rId4" imgW="7833665" imgH="7839151" progId="">
                  <p:embed/>
                </p:oleObj>
              </mc:Choice>
              <mc:Fallback>
                <p:oleObj r:id="rId4" imgW="7833665" imgH="7839151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>
            <a:extLst>
              <a:ext uri="{FF2B5EF4-FFF2-40B4-BE49-F238E27FC236}">
                <a16:creationId xmlns:a16="http://schemas.microsoft.com/office/drawing/2014/main" id="{2B06F5D9-1981-4D3E-9E27-BE5476FC5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924175"/>
            <a:ext cx="184150" cy="769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zh-CN" sz="4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3912" name="Picture 7">
            <a:extLst>
              <a:ext uri="{FF2B5EF4-FFF2-40B4-BE49-F238E27FC236}">
                <a16:creationId xmlns:a16="http://schemas.microsoft.com/office/drawing/2014/main" id="{B7D57BA0-B1AB-47A0-8DD3-9782818C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3878263"/>
            <a:ext cx="14001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3" name="TextBox 2">
            <a:extLst>
              <a:ext uri="{FF2B5EF4-FFF2-40B4-BE49-F238E27FC236}">
                <a16:creationId xmlns:a16="http://schemas.microsoft.com/office/drawing/2014/main" id="{A2110575-736B-4422-A63E-86360B81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2041525"/>
            <a:ext cx="37353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We will go to the Next Section: —— Query Languages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Pages>0</Pages>
  <Words>5886</Words>
  <Characters>0</Characters>
  <Application>Microsoft Office PowerPoint</Application>
  <DocSecurity>0</DocSecurity>
  <PresentationFormat>全屏显示(4:3)</PresentationFormat>
  <Lines>0</Lines>
  <Paragraphs>1432</Paragraphs>
  <Slides>92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92</vt:i4>
      </vt:variant>
    </vt:vector>
  </HeadingPairs>
  <TitlesOfParts>
    <vt:vector size="111" baseType="lpstr">
      <vt:lpstr>Times New Roman</vt:lpstr>
      <vt:lpstr>宋体</vt:lpstr>
      <vt:lpstr>Arial</vt:lpstr>
      <vt:lpstr>楷体_GB2312</vt:lpstr>
      <vt:lpstr>Comic Sans MS</vt:lpstr>
      <vt:lpstr>+mn-ea</vt:lpstr>
      <vt:lpstr>华文行楷</vt:lpstr>
      <vt:lpstr>华文新魏</vt:lpstr>
      <vt:lpstr>Gulim</vt:lpstr>
      <vt:lpstr>Monotype Sorts</vt:lpstr>
      <vt:lpstr>Wingdings</vt:lpstr>
      <vt:lpstr>Symbol</vt:lpstr>
      <vt:lpstr>Helvetica</vt:lpstr>
      <vt:lpstr>Calibri</vt:lpstr>
      <vt:lpstr>Autumn2003-4</vt:lpstr>
      <vt:lpstr>1_Autumn2003-4</vt:lpstr>
      <vt:lpstr>Microsoft Word 97 - 2003 Document</vt:lpstr>
      <vt:lpstr>MathType 6.0 Equation</vt:lpstr>
      <vt:lpstr>Microsoft Equation 3.0</vt:lpstr>
      <vt:lpstr>       物联网与泛在智能研究中心</vt:lpstr>
      <vt:lpstr>目录</vt:lpstr>
      <vt:lpstr>PowerPoint 演示文稿</vt:lpstr>
      <vt:lpstr>2.1 关系数据库简介</vt:lpstr>
      <vt:lpstr>什么是关系数据库</vt:lpstr>
      <vt:lpstr>关系数据库的历史</vt:lpstr>
      <vt:lpstr>关系数据库的历史</vt:lpstr>
      <vt:lpstr>目录</vt:lpstr>
      <vt:lpstr>2.2 关系数据模型</vt:lpstr>
      <vt:lpstr>PowerPoint 演示文稿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2.2.1 数据结构</vt:lpstr>
      <vt:lpstr>PowerPoint 演示文稿</vt:lpstr>
      <vt:lpstr>PowerPoint 演示文稿</vt:lpstr>
      <vt:lpstr>2.2.2 完整性约束</vt:lpstr>
      <vt:lpstr>2.2.2 完整性约束</vt:lpstr>
      <vt:lpstr>2.2.2 完整性约束</vt:lpstr>
      <vt:lpstr>2.2.2 完整性约束</vt:lpstr>
      <vt:lpstr>2.2.2 完整性约束</vt:lpstr>
      <vt:lpstr>2.2.2 完整性约束</vt:lpstr>
      <vt:lpstr>PowerPoint 演示文稿</vt:lpstr>
      <vt:lpstr>PowerPoint 演示文稿</vt:lpstr>
      <vt:lpstr>PowerPoint 演示文稿</vt:lpstr>
      <vt:lpstr>2.2.2 完整性约束</vt:lpstr>
      <vt:lpstr>目录</vt:lpstr>
      <vt:lpstr>PowerPoint 演示文稿</vt:lpstr>
      <vt:lpstr>2.3关系运算</vt:lpstr>
      <vt:lpstr>PowerPoint 演示文稿</vt:lpstr>
      <vt:lpstr>2.3.1关系代数</vt:lpstr>
      <vt:lpstr>2.3.1关系代数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六种基本操作符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附加的关系代数运算</vt:lpstr>
      <vt:lpstr>扩展的关系代数运算</vt:lpstr>
      <vt:lpstr>利用关系代数表示查询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元组关系演算</vt:lpstr>
      <vt:lpstr>元组关系演算</vt:lpstr>
      <vt:lpstr>元组关系演算</vt:lpstr>
      <vt:lpstr>关系代数与元组演算的转化</vt:lpstr>
      <vt:lpstr>PowerPoint 演示文稿</vt:lpstr>
      <vt:lpstr>PowerPoint 演示文稿</vt:lpstr>
      <vt:lpstr>域关系演算</vt:lpstr>
      <vt:lpstr>域关系演算</vt:lpstr>
      <vt:lpstr>PowerPoint 演示文稿</vt:lpstr>
      <vt:lpstr>关系运算的安全性</vt:lpstr>
      <vt:lpstr>PowerPoint 演示文稿</vt:lpstr>
      <vt:lpstr>关系代数、元组和域演算的等价性</vt:lpstr>
      <vt:lpstr>总结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基础篇 第二章 关系数据库系统</dc:title>
  <dc:subject/>
  <dc:creator>HAO ZHANG</dc:creator>
  <cp:keywords/>
  <dc:description/>
  <cp:lastModifiedBy>ZHANG HAO</cp:lastModifiedBy>
  <cp:revision>41</cp:revision>
  <dcterms:created xsi:type="dcterms:W3CDTF">2016-03-09T08:05:12Z</dcterms:created>
  <dcterms:modified xsi:type="dcterms:W3CDTF">2023-02-24T01:31:18Z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