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7"/>
  </p:notesMasterIdLst>
  <p:sldIdLst>
    <p:sldId id="382" r:id="rId2"/>
    <p:sldId id="560" r:id="rId3"/>
    <p:sldId id="561" r:id="rId4"/>
    <p:sldId id="466" r:id="rId5"/>
    <p:sldId id="469" r:id="rId6"/>
    <p:sldId id="559" r:id="rId7"/>
    <p:sldId id="558" r:id="rId8"/>
    <p:sldId id="557" r:id="rId9"/>
    <p:sldId id="470" r:id="rId10"/>
    <p:sldId id="562" r:id="rId11"/>
    <p:sldId id="473" r:id="rId12"/>
    <p:sldId id="474" r:id="rId13"/>
    <p:sldId id="563" r:id="rId14"/>
    <p:sldId id="695" r:id="rId15"/>
    <p:sldId id="475" r:id="rId16"/>
    <p:sldId id="476" r:id="rId17"/>
    <p:sldId id="477" r:id="rId18"/>
    <p:sldId id="581" r:id="rId19"/>
    <p:sldId id="582" r:id="rId20"/>
    <p:sldId id="478" r:id="rId21"/>
    <p:sldId id="576" r:id="rId22"/>
    <p:sldId id="577" r:id="rId23"/>
    <p:sldId id="578" r:id="rId24"/>
    <p:sldId id="579" r:id="rId25"/>
    <p:sldId id="706" r:id="rId26"/>
    <p:sldId id="564" r:id="rId27"/>
    <p:sldId id="481" r:id="rId28"/>
    <p:sldId id="697" r:id="rId29"/>
    <p:sldId id="707" r:id="rId30"/>
    <p:sldId id="482" r:id="rId31"/>
    <p:sldId id="483" r:id="rId32"/>
    <p:sldId id="565" r:id="rId33"/>
    <p:sldId id="513" r:id="rId34"/>
    <p:sldId id="514" r:id="rId35"/>
    <p:sldId id="515" r:id="rId36"/>
    <p:sldId id="484" r:id="rId37"/>
    <p:sldId id="516" r:id="rId38"/>
    <p:sldId id="508" r:id="rId39"/>
    <p:sldId id="517" r:id="rId40"/>
    <p:sldId id="518" r:id="rId41"/>
    <p:sldId id="519" r:id="rId42"/>
    <p:sldId id="520" r:id="rId43"/>
    <p:sldId id="509" r:id="rId44"/>
    <p:sldId id="510" r:id="rId45"/>
    <p:sldId id="511" r:id="rId46"/>
    <p:sldId id="525" r:id="rId47"/>
    <p:sldId id="485" r:id="rId48"/>
    <p:sldId id="524" r:id="rId49"/>
    <p:sldId id="526" r:id="rId50"/>
    <p:sldId id="527" r:id="rId51"/>
    <p:sldId id="512" r:id="rId52"/>
    <p:sldId id="528" r:id="rId53"/>
    <p:sldId id="531" r:id="rId54"/>
    <p:sldId id="529" r:id="rId55"/>
    <p:sldId id="530" r:id="rId56"/>
    <p:sldId id="486" r:id="rId57"/>
    <p:sldId id="553" r:id="rId58"/>
    <p:sldId id="566" r:id="rId59"/>
    <p:sldId id="487" r:id="rId60"/>
    <p:sldId id="567" r:id="rId61"/>
    <p:sldId id="532" r:id="rId62"/>
    <p:sldId id="533" r:id="rId63"/>
    <p:sldId id="488" r:id="rId64"/>
    <p:sldId id="700" r:id="rId65"/>
    <p:sldId id="701" r:id="rId66"/>
    <p:sldId id="568" r:id="rId67"/>
    <p:sldId id="536" r:id="rId68"/>
    <p:sldId id="569" r:id="rId69"/>
    <p:sldId id="538" r:id="rId70"/>
    <p:sldId id="490" r:id="rId71"/>
    <p:sldId id="492" r:id="rId72"/>
    <p:sldId id="655" r:id="rId73"/>
    <p:sldId id="570" r:id="rId74"/>
    <p:sldId id="541" r:id="rId75"/>
    <p:sldId id="494" r:id="rId76"/>
    <p:sldId id="495" r:id="rId77"/>
    <p:sldId id="496" r:id="rId78"/>
    <p:sldId id="571" r:id="rId79"/>
    <p:sldId id="504" r:id="rId80"/>
    <p:sldId id="547" r:id="rId81"/>
    <p:sldId id="545" r:id="rId82"/>
    <p:sldId id="546" r:id="rId83"/>
    <p:sldId id="548" r:id="rId84"/>
    <p:sldId id="542" r:id="rId85"/>
    <p:sldId id="549" r:id="rId86"/>
    <p:sldId id="550" r:id="rId87"/>
    <p:sldId id="572" r:id="rId88"/>
    <p:sldId id="691" r:id="rId89"/>
    <p:sldId id="692" r:id="rId90"/>
    <p:sldId id="693" r:id="rId91"/>
    <p:sldId id="687" r:id="rId92"/>
    <p:sldId id="688" r:id="rId93"/>
    <p:sldId id="689" r:id="rId94"/>
    <p:sldId id="690" r:id="rId95"/>
    <p:sldId id="702" r:id="rId96"/>
    <p:sldId id="580" r:id="rId97"/>
    <p:sldId id="573" r:id="rId98"/>
    <p:sldId id="575" r:id="rId99"/>
    <p:sldId id="694" r:id="rId100"/>
    <p:sldId id="584" r:id="rId101"/>
    <p:sldId id="585" r:id="rId102"/>
    <p:sldId id="704" r:id="rId103"/>
    <p:sldId id="586" r:id="rId104"/>
    <p:sldId id="507" r:id="rId105"/>
    <p:sldId id="287" r:id="rId10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9900"/>
    <a:srgbClr val="99FFCC"/>
    <a:srgbClr val="FFFFCC"/>
    <a:srgbClr val="990033"/>
    <a:srgbClr val="66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8" autoAdjust="0"/>
    <p:restoredTop sz="90482" autoAdjust="0"/>
  </p:normalViewPr>
  <p:slideViewPr>
    <p:cSldViewPr>
      <p:cViewPr varScale="1">
        <p:scale>
          <a:sx n="115" d="100"/>
          <a:sy n="115" d="100"/>
        </p:scale>
        <p:origin x="906" y="114"/>
      </p:cViewPr>
      <p:guideLst>
        <p:guide orient="horz" pos="215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C3173EE-9E36-4530-97DE-9A55A8DC2D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5156476-B9F7-44F7-ACB6-2B45A356B2E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304215-CFE9-4C80-9D4F-034FEBF6DBC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38B75DE-CEE6-44FE-A780-98DFD03129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23CD4E9A-CB49-4F9D-B17D-C1E75C2B17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2F4FC56-259F-44EB-AD23-110C416FD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00CC54AC-97CB-4E13-9950-F96720A478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25A9EE5B-2B47-442A-834C-27A26D434DC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D7D1FD-67D2-47E8-B86B-F0A0C01D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defRPr/>
            </a:pPr>
            <a:r>
              <a:rPr kumimoji="1" lang="en-US" altLang="zh-CN" dirty="0"/>
              <a:t>Primary key</a:t>
            </a:r>
            <a:r>
              <a:rPr kumimoji="1" lang="zh-CN" altLang="en-US" dirty="0"/>
              <a:t>的说明可以与属性说明合在一起，例如：</a:t>
            </a:r>
            <a:endParaRPr kumimoji="1" lang="en-US" altLang="zh-CN" dirty="0"/>
          </a:p>
          <a:p>
            <a:pPr marL="285750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CREATE  TABLE  Student</a:t>
            </a:r>
            <a:endParaRPr kumimoji="1"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( Name             VARCHAR(15) Primary key,    </a:t>
            </a:r>
            <a:endParaRPr kumimoji="1"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SSN                CHAR(9)   NOT NULL,</a:t>
            </a:r>
            <a:endParaRPr kumimoji="1"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</a:t>
            </a: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Year                INTEGER, </a:t>
            </a: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</a:t>
            </a:r>
            <a:r>
              <a:rPr kumimoji="1" lang="en-US" altLang="zh-CN" sz="18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Speciality</a:t>
            </a: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     VARCHAR(30)</a:t>
            </a: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Department    VARCHAR(30)</a:t>
            </a:r>
            <a:r>
              <a:rPr kumimoji="1"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)</a:t>
            </a:r>
            <a:endParaRPr kumimoji="1"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dirty="0"/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8477F4B8-F6B7-49A1-A451-D82F19F40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B94037-CA39-4065-ADCA-B2049067FDDF}" type="slidenum">
              <a:rPr lang="zh-CN" altLang="en-US" sz="1200"/>
              <a:pPr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57A6BC51-19CF-4B18-B631-1D73056B5E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DEC7BCB5-3440-4E5B-9E75-44D5D74627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不区分大小写。</a:t>
            </a:r>
            <a:endParaRPr lang="en-US" altLang="zh-CN" dirty="0"/>
          </a:p>
          <a:p>
            <a:r>
              <a:rPr lang="en-US" altLang="zh-CN" dirty="0"/>
              <a:t>SQL</a:t>
            </a:r>
            <a:r>
              <a:rPr lang="zh-CN" altLang="en-US" dirty="0"/>
              <a:t>允许查询结果表中有重复元组，如果不允许出现重复元组，则必须用“</a:t>
            </a:r>
            <a:r>
              <a:rPr lang="en-US" altLang="zh-CN" dirty="0"/>
              <a:t>DISTINCT</a:t>
            </a:r>
            <a:r>
              <a:rPr lang="zh-CN" altLang="en-US" dirty="0"/>
              <a:t>”去重。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ALL</a:t>
            </a:r>
            <a:r>
              <a:rPr lang="zh-CN" altLang="en-US" dirty="0"/>
              <a:t>意指列出所有，不去重。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8810ABD8-EEBC-4A22-B81C-95121DA73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9FFD5E-8DD5-480A-9621-44B8B1632EFE}" type="slidenum">
              <a:rPr lang="zh-CN" altLang="en-US" sz="120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9812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57A6BC51-19CF-4B18-B631-1D73056B5E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DEC7BCB5-3440-4E5B-9E75-44D5D74627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8810ABD8-EEBC-4A22-B81C-95121DA73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9FFD5E-8DD5-480A-9621-44B8B1632EFE}" type="slidenum">
              <a:rPr lang="zh-CN" altLang="en-US" sz="1200"/>
              <a:pPr/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28436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CC54AC-97CB-4E13-9950-F96720A47882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71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CC54AC-97CB-4E13-9950-F96720A47882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564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418843CF-65FA-4CF9-9C78-AEA6F6501A1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93990E56-4F1A-4083-A135-6CEFBA5F9A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E4B91DEA-12C7-4FB1-8446-70C5FA7EAC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BF32AF-628D-411D-AA20-061AA631F163}" type="slidenum">
              <a:rPr lang="zh-CN" altLang="en-US" sz="1200"/>
              <a:pPr/>
              <a:t>58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CC54AC-97CB-4E13-9950-F96720A47882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20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C50DA85E-D342-4425-9BE0-CE6A98AF5C5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44B9EB7C-1B1C-443B-941F-88D06AA0FE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56F3F3F-A450-49F1-8193-9E36760E1C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898258-AF32-440E-BA0A-7F7FD317650C}" type="slidenum">
              <a:rPr lang="zh-CN" altLang="en-US" sz="1200"/>
              <a:pPr/>
              <a:t>94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>
            <a:extLst>
              <a:ext uri="{FF2B5EF4-FFF2-40B4-BE49-F238E27FC236}">
                <a16:creationId xmlns:a16="http://schemas.microsoft.com/office/drawing/2014/main" id="{9C034437-DBD5-4B01-83C5-DF7CD7A1A33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0595" name="备注占位符 2">
            <a:extLst>
              <a:ext uri="{FF2B5EF4-FFF2-40B4-BE49-F238E27FC236}">
                <a16:creationId xmlns:a16="http://schemas.microsoft.com/office/drawing/2014/main" id="{5CCE25DA-9043-4A47-A9B8-A41EF8BB91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596" name="灯片编号占位符 3">
            <a:extLst>
              <a:ext uri="{FF2B5EF4-FFF2-40B4-BE49-F238E27FC236}">
                <a16:creationId xmlns:a16="http://schemas.microsoft.com/office/drawing/2014/main" id="{08FB2116-D9BE-4A76-BFD8-178362A4E1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C15079-720D-4718-8321-D13EBA8B9FFF}" type="slidenum">
              <a:rPr lang="zh-CN" altLang="en-US" sz="1200"/>
              <a:pPr/>
              <a:t>100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>
            <a:extLst>
              <a:ext uri="{FF2B5EF4-FFF2-40B4-BE49-F238E27FC236}">
                <a16:creationId xmlns:a16="http://schemas.microsoft.com/office/drawing/2014/main" id="{B67D47D2-5645-4A42-8FAB-35AC753A3C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43" name="备注占位符 2">
            <a:extLst>
              <a:ext uri="{FF2B5EF4-FFF2-40B4-BE49-F238E27FC236}">
                <a16:creationId xmlns:a16="http://schemas.microsoft.com/office/drawing/2014/main" id="{4F41C75B-0C81-4F3A-BE42-1963FAF055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44" name="灯片编号占位符 3">
            <a:extLst>
              <a:ext uri="{FF2B5EF4-FFF2-40B4-BE49-F238E27FC236}">
                <a16:creationId xmlns:a16="http://schemas.microsoft.com/office/drawing/2014/main" id="{B6FB1BBF-E2E6-405F-BD18-98C5095B6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9A84EB-345C-48DB-ABCF-2A8B7C343D20}" type="slidenum">
              <a:rPr lang="zh-CN" altLang="en-US" sz="1200"/>
              <a:pPr/>
              <a:t>101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>
            <a:extLst>
              <a:ext uri="{FF2B5EF4-FFF2-40B4-BE49-F238E27FC236}">
                <a16:creationId xmlns:a16="http://schemas.microsoft.com/office/drawing/2014/main" id="{B67D47D2-5645-4A42-8FAB-35AC753A3C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43" name="备注占位符 2">
            <a:extLst>
              <a:ext uri="{FF2B5EF4-FFF2-40B4-BE49-F238E27FC236}">
                <a16:creationId xmlns:a16="http://schemas.microsoft.com/office/drawing/2014/main" id="{4F41C75B-0C81-4F3A-BE42-1963FAF055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44" name="灯片编号占位符 3">
            <a:extLst>
              <a:ext uri="{FF2B5EF4-FFF2-40B4-BE49-F238E27FC236}">
                <a16:creationId xmlns:a16="http://schemas.microsoft.com/office/drawing/2014/main" id="{B6FB1BBF-E2E6-405F-BD18-98C5095B6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9A84EB-345C-48DB-ABCF-2A8B7C343D20}" type="slidenum">
              <a:rPr lang="zh-CN" altLang="en-US" sz="1200"/>
              <a:pPr/>
              <a:t>102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1269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E363397D-D117-4022-927E-57A9E6513C5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896B0B-584F-4013-B777-6930C107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defRPr/>
            </a:pPr>
            <a:r>
              <a:rPr kumimoji="1" lang="en-US" altLang="zh-CN" dirty="0"/>
              <a:t>Primary key</a:t>
            </a:r>
            <a:r>
              <a:rPr kumimoji="1" lang="zh-CN" altLang="en-US" dirty="0"/>
              <a:t>的说明可以与属性说明合在一起，例如：</a:t>
            </a:r>
            <a:endParaRPr kumimoji="1" lang="en-US" altLang="zh-CN" dirty="0"/>
          </a:p>
          <a:p>
            <a:pPr marL="285750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CREATE  TABLE  Student</a:t>
            </a:r>
            <a:endParaRPr kumimoji="1"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( Name             VARCHAR(15) Primary key,    </a:t>
            </a:r>
            <a:endParaRPr kumimoji="1"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SSN                CHAR(9)   NOT NULL,</a:t>
            </a:r>
            <a:endParaRPr kumimoji="1"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</a:t>
            </a: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Year                INTEGER, </a:t>
            </a: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</a:t>
            </a:r>
            <a:r>
              <a:rPr kumimoji="1" lang="en-US" altLang="zh-CN" sz="18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Speciality</a:t>
            </a: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     VARCHAR(30)</a:t>
            </a: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Department    VARCHAR(30)</a:t>
            </a:r>
            <a:r>
              <a:rPr kumimoji="1"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)</a:t>
            </a:r>
            <a:endParaRPr kumimoji="1"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dirty="0"/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DC6CB9F1-243E-4EAD-A0AA-24AB53CE08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AB816D-3001-43E5-A2EB-5CA051CD5C76}" type="slidenum">
              <a:rPr lang="zh-CN" altLang="en-US" sz="1200"/>
              <a:pPr/>
              <a:t>13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18DD2E05-34D1-4D86-821F-6AF7E968D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8D39F4-6F63-4D25-A502-98765C6FD718}" type="slidenum">
              <a:rPr lang="zh-CN" altLang="en-US" sz="1200"/>
              <a:pPr/>
              <a:t>105</a:t>
            </a:fld>
            <a:endParaRPr lang="zh-CN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DE5E7C5B-49A1-4F64-9774-29E879CC86D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C364907F-C5B8-496E-8109-569E4ADEBD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E363397D-D117-4022-927E-57A9E6513C5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896B0B-584F-4013-B777-6930C107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>
              <a:defRPr/>
            </a:pPr>
            <a:r>
              <a:rPr kumimoji="1" lang="en-US" altLang="zh-CN" dirty="0"/>
              <a:t>Primary key</a:t>
            </a:r>
            <a:r>
              <a:rPr kumimoji="1" lang="zh-CN" altLang="en-US" dirty="0"/>
              <a:t>的说明可以与属性说明合在一起，例如：</a:t>
            </a:r>
            <a:endParaRPr kumimoji="1" lang="en-US" altLang="zh-CN" dirty="0"/>
          </a:p>
          <a:p>
            <a:pPr marL="285750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CREATE  TABLE  Student</a:t>
            </a:r>
            <a:endParaRPr kumimoji="1"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( Name             VARCHAR(15) Primary key,    </a:t>
            </a:r>
            <a:endParaRPr kumimoji="1"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SSN                CHAR(9)   NOT NULL,</a:t>
            </a:r>
            <a:endParaRPr kumimoji="1"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</a:t>
            </a: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Year                INTEGER, </a:t>
            </a: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</a:t>
            </a:r>
            <a:r>
              <a:rPr kumimoji="1" lang="en-US" altLang="zh-CN" sz="18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Speciality</a:t>
            </a: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     VARCHAR(30)</a:t>
            </a: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</a:p>
          <a:p>
            <a:pPr marL="742950" lvl="1" indent="-285750" algn="just" fontAlgn="b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kumimoji="1"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Department    VARCHAR(30)</a:t>
            </a:r>
            <a:r>
              <a:rPr kumimoji="1"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)</a:t>
            </a:r>
            <a:endParaRPr kumimoji="1"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dirty="0"/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DC6CB9F1-243E-4EAD-A0AA-24AB53CE08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AB816D-3001-43E5-A2EB-5CA051CD5C76}" type="slidenum">
              <a:rPr lang="zh-CN" altLang="en-US" sz="120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378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558A5FD8-B1F4-45F1-A7FF-353202CAF53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BC046C62-9E49-43CE-A7B0-51C325C7CD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1D4C8674-ACA9-40A1-A91E-31F892A58E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0561C7-5845-423F-AE00-17D26A7D4577}" type="slidenum">
              <a:rPr lang="zh-CN" altLang="en-US" sz="1200"/>
              <a:pPr/>
              <a:t>21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21C0592-BACE-4118-86F7-C3606A3031B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C1BD498B-A439-406E-8ECA-8DD877F542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视图中的列使用的名称。</a:t>
            </a:r>
          </a:p>
          <a:p>
            <a:r>
              <a:rPr lang="zh-CN" altLang="en-US"/>
              <a:t>仅在下列情况下需要列名：列是从算术表达式、函数或常量派生的；两个或更多的列可能会具有相同的名称（通常是由于联接的原因）；</a:t>
            </a:r>
          </a:p>
          <a:p>
            <a:r>
              <a:rPr lang="zh-CN" altLang="en-US"/>
              <a:t>视图中的某个列的指定名称不同于其派生来源列的名称。还可以在</a:t>
            </a:r>
            <a:r>
              <a:rPr lang="en-US" altLang="zh-CN"/>
              <a:t>SELECT </a:t>
            </a:r>
            <a:r>
              <a:rPr lang="zh-CN" altLang="en-US"/>
              <a:t>语句中分配列名。 </a:t>
            </a:r>
          </a:p>
          <a:p>
            <a:r>
              <a:rPr lang="zh-CN" altLang="en-US"/>
              <a:t>如果未指定</a:t>
            </a:r>
            <a:r>
              <a:rPr lang="en-US" altLang="zh-CN" i="1"/>
              <a:t>column</a:t>
            </a:r>
            <a:r>
              <a:rPr lang="zh-CN" altLang="en-US"/>
              <a:t>，则视图列将获得与</a:t>
            </a:r>
            <a:r>
              <a:rPr lang="en-US" altLang="zh-CN"/>
              <a:t>SELECT </a:t>
            </a:r>
            <a:r>
              <a:rPr lang="zh-CN" altLang="en-US"/>
              <a:t>语句中的列相同的名称</a:t>
            </a:r>
            <a:endParaRPr lang="en-US" altLang="zh-CN"/>
          </a:p>
          <a:p>
            <a:endParaRPr lang="en-US" altLang="zh-CN"/>
          </a:p>
          <a:p>
            <a:r>
              <a:rPr lang="zh-CN" altLang="en-US" b="1">
                <a:ea typeface="楷体_GB2312"/>
                <a:cs typeface="楷体_GB2312"/>
              </a:rPr>
              <a:t>例如：</a:t>
            </a:r>
            <a:r>
              <a:rPr lang="en-US" altLang="zh-CN" b="1">
                <a:ea typeface="楷体_GB2312"/>
                <a:cs typeface="楷体_GB2312"/>
              </a:rPr>
              <a:t>CREATE VIEW CS_Student</a:t>
            </a:r>
            <a:r>
              <a:rPr lang="zh-CN" altLang="en-US" b="1">
                <a:ea typeface="楷体_GB2312"/>
                <a:cs typeface="楷体_GB2312"/>
              </a:rPr>
              <a:t>（</a:t>
            </a:r>
            <a:r>
              <a:rPr lang="en-US" altLang="zh-CN" b="1">
                <a:ea typeface="楷体_GB2312"/>
                <a:cs typeface="楷体_GB2312"/>
              </a:rPr>
              <a:t>S_no, S_name,S_age</a:t>
            </a:r>
            <a:r>
              <a:rPr lang="zh-CN" altLang="en-US" b="1">
                <a:ea typeface="楷体_GB2312"/>
                <a:cs typeface="楷体_GB2312"/>
              </a:rPr>
              <a:t>）</a:t>
            </a:r>
            <a:endParaRPr lang="en-US" altLang="zh-CN" b="1">
              <a:ea typeface="楷体_GB2312"/>
              <a:cs typeface="楷体_GB2312"/>
            </a:endParaRPr>
          </a:p>
          <a:p>
            <a:r>
              <a:rPr lang="en-US" altLang="zh-CN" b="1">
                <a:ea typeface="楷体_GB2312"/>
                <a:cs typeface="楷体_GB2312"/>
              </a:rPr>
              <a:t>               AS </a:t>
            </a:r>
          </a:p>
          <a:p>
            <a:r>
              <a:rPr lang="en-US" altLang="zh-CN" b="1">
                <a:ea typeface="楷体_GB2312"/>
                <a:cs typeface="楷体_GB2312"/>
              </a:rPr>
              <a:t>               SELECT Sno</a:t>
            </a:r>
            <a:r>
              <a:rPr lang="zh-CN" altLang="en-US" b="1">
                <a:ea typeface="楷体_GB2312"/>
                <a:cs typeface="楷体_GB2312"/>
              </a:rPr>
              <a:t>，</a:t>
            </a:r>
            <a:r>
              <a:rPr lang="en-US" altLang="zh-CN" b="1">
                <a:ea typeface="楷体_GB2312"/>
                <a:cs typeface="楷体_GB2312"/>
              </a:rPr>
              <a:t>Sname</a:t>
            </a:r>
            <a:r>
              <a:rPr lang="zh-CN" altLang="en-US" b="1">
                <a:ea typeface="楷体_GB2312"/>
                <a:cs typeface="楷体_GB2312"/>
              </a:rPr>
              <a:t>，</a:t>
            </a:r>
            <a:r>
              <a:rPr lang="en-US" altLang="zh-CN" b="1">
                <a:ea typeface="楷体_GB2312"/>
                <a:cs typeface="楷体_GB2312"/>
              </a:rPr>
              <a:t>Sage</a:t>
            </a:r>
          </a:p>
          <a:p>
            <a:r>
              <a:rPr lang="en-US" altLang="zh-CN" b="1">
                <a:ea typeface="楷体_GB2312"/>
                <a:cs typeface="楷体_GB2312"/>
              </a:rPr>
              <a:t>               FROM  Student</a:t>
            </a:r>
          </a:p>
          <a:p>
            <a:r>
              <a:rPr lang="en-US" altLang="zh-CN" b="1">
                <a:ea typeface="楷体_GB2312"/>
                <a:cs typeface="楷体_GB2312"/>
              </a:rPr>
              <a:t>               WHERE  Sdept= ‘CS'</a:t>
            </a:r>
            <a:r>
              <a:rPr lang="zh-CN" altLang="en-US" b="1">
                <a:ea typeface="楷体_GB2312"/>
                <a:cs typeface="楷体_GB2312"/>
              </a:rPr>
              <a:t>；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B182FF2D-FADE-4BEE-ACA1-1E479E5D19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763174-C98D-4246-AE74-1DAD9065500E}" type="slidenum">
              <a:rPr lang="zh-CN" altLang="en-US" sz="1200"/>
              <a:pPr/>
              <a:t>22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DA563E2C-413D-488F-8325-9B6ACD9A18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55AB1015-98FB-448B-BC37-3707B914E2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B12B4C07-333B-4B17-9104-25668A169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6E727C-52A2-46EF-B10C-0534C4FEF807}" type="slidenum">
              <a:rPr lang="zh-CN" altLang="en-US" sz="1200"/>
              <a:pPr/>
              <a:t>23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8007CFFD-DC1A-4F8B-BE3F-DE87A8DF2BE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48E7C34B-71D7-4D2D-A6E3-5D3C86CA3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467AA6DB-78E4-46AB-B7F7-76BBBA674E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4D284C-D449-4167-920F-B3D8A4EDBECB}" type="slidenum">
              <a:rPr lang="zh-CN" altLang="en-US" sz="1200"/>
              <a:pPr/>
              <a:t>24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8007CFFD-DC1A-4F8B-BE3F-DE87A8DF2BE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48E7C34B-71D7-4D2D-A6E3-5D3C86CA3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467AA6DB-78E4-46AB-B7F7-76BBBA674E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4D284C-D449-4167-920F-B3D8A4EDBECB}" type="slidenum">
              <a:rPr lang="zh-CN" altLang="en-US" sz="120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40990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57A6BC51-19CF-4B18-B631-1D73056B5E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DEC7BCB5-3440-4E5B-9E75-44D5D74627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不区分大小写。</a:t>
            </a:r>
            <a:endParaRPr lang="en-US" altLang="zh-CN" dirty="0"/>
          </a:p>
          <a:p>
            <a:r>
              <a:rPr lang="en-US" altLang="zh-CN" dirty="0"/>
              <a:t>SQL</a:t>
            </a:r>
            <a:r>
              <a:rPr lang="zh-CN" altLang="en-US" dirty="0"/>
              <a:t>允许查询结果表中有重复元组，如果不允许出现重复元组，则必须用“</a:t>
            </a:r>
            <a:r>
              <a:rPr lang="en-US" altLang="zh-CN" dirty="0"/>
              <a:t>DISTINCT</a:t>
            </a:r>
            <a:r>
              <a:rPr lang="zh-CN" altLang="en-US" dirty="0"/>
              <a:t>”去重。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ALL</a:t>
            </a:r>
            <a:r>
              <a:rPr lang="zh-CN" altLang="en-US" dirty="0"/>
              <a:t>意指列出所有，不去重。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8810ABD8-EEBC-4A22-B81C-95121DA73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9FFD5E-8DD5-480A-9621-44B8B1632EFE}" type="slidenum">
              <a:rPr lang="zh-CN" altLang="en-US" sz="1200"/>
              <a:pPr/>
              <a:t>27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ADD0A6D-D891-4EA0-8768-A8E821459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>
            <a:noFill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海量数据计算研究中心</a:t>
            </a:r>
            <a:endParaRPr lang="en-US" altLang="zh-CN" sz="3600" b="1">
              <a:solidFill>
                <a:srgbClr val="0066FF"/>
              </a:solidFill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5" name="Picture 2" descr="j0296302">
            <a:extLst>
              <a:ext uri="{FF2B5EF4-FFF2-40B4-BE49-F238E27FC236}">
                <a16:creationId xmlns:a16="http://schemas.microsoft.com/office/drawing/2014/main" id="{030FFEA7-0C48-4A50-B681-14C9BE1E3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3388"/>
            <a:ext cx="1838325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DADEF63-5F37-4EB4-8208-EDEDCB8BE4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3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895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7FD092-D791-4D21-B23D-BA8B2371D8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37E6F-06FB-42AD-A2F2-CE180A94CAAF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19A76B5-F4E0-49C9-9DD7-3CD89BA3F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6906601-002B-4CF5-A4CA-BD6F0490C0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3FFBA-F873-4990-AC3D-969289168D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3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E53437-6EA2-44E0-B5C0-D14AEA98E8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5232C-A3A9-4955-B4CF-892C02636894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42DD06A-B92C-4311-B8FB-591A90317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943D561-807B-4D7D-9DBA-374155255C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C3EC4-4890-46D8-944D-AD8C881117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35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CF01EA-B4E7-45C3-AF05-6184DB0117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88FF8-9FCC-4397-82F2-7983417D8C1C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DE5945D-6529-4434-9B04-EBDB2A555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B1DD394-4CC2-46DC-94E7-64DC89263E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AEC99-9537-41F0-91A0-A0B26FEFA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4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F60607-85D3-4DB4-91CF-1C0F437B1F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F1D5B-CEFB-44D1-A6C9-E0499DCB0566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EF66FEB-0ABF-40E3-B4BA-FE109572C4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2B55DC1-078F-4A04-A5C4-15D0BE1500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92C5E-42F6-4B7C-9F53-771F081B24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0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168DD1-14AB-4DD0-9263-665104316E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FC998-4E77-4C1E-9607-3D46602B3B08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C9AB258-3634-4631-97DB-2C69A232DD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8D9AD33-E83D-4A03-B79F-D59599D31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FDC4E-1B33-4B26-8EEC-0F71207F11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88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97E47DD-141F-463E-B102-4DFF2A086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A0179-486E-480F-98D4-623881813BB1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29014A-D9EA-4A8F-965D-643084F7AA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79B00E-F1DB-44CB-A941-5F222E830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8E415-7251-45E9-9335-10ED55D3A3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9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ED572E-2FEF-4FC0-A01B-2A91DE1EAC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8E2E0-380E-4D04-B451-D40E5CCD067B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DA2619F-6AC2-4627-B194-C9DA42E977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0C45FB6-895C-4692-BE63-4A157536E7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0B388-0AE5-44A9-ABF0-ECB5372D2F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0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F22580-96E6-4546-9816-66D7B6757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FDCD5-8E15-4056-9309-6219020B884C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7782AF2-C730-462F-A7F1-505ACDB1FC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254272F-1442-4930-81AC-09EDF13AB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B7485-1861-4A02-BA8A-90B5417B3E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8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6571EC-403A-4ECD-BB64-E7582C1938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F4BA5-8ADD-440D-9BE9-9CA366690E2C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C4B2E6A-AD0A-49E8-BA43-520A00FBFC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52EAB1C-7C14-4D9C-9BBB-939BFC0F1D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16161-47B8-44EA-B4EC-416235987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2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0A00F2-59D5-4B59-8CE7-285EF5E2D3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03C31-884C-4374-B009-FA42CE7C6560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2E329-6E17-48FE-A7AE-4CF75E57C7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BFC6F5-9113-4287-87CE-401CC42D1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2C872-51F7-4AF9-9BC7-565CC6A430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4510861-BFA6-4E82-A375-C9B705AEA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D2230-E1AC-4A32-A225-E1CE268BDEC2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3FD145A-830F-4011-9F85-5CD67A50F8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D16DED3-3F2B-49CE-A252-D3144AC87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ECA73-5582-4447-9918-8AFE9D5E1D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2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5663A7D-F65E-4CE2-82CE-143FEC0BD7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00D0D-1163-47FD-9D86-7129343E8982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1719127-BF8C-412F-88EE-77B4D8D9E5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5822091-9A3F-44A6-BA71-737C95D8C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173F3-2F12-41E0-B011-AF2EED472F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8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ADCF92-8B31-4C21-B2F0-C262CE02B3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80FFB-CFE6-4FFB-8C7B-85E823217481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B43E5C1-0E12-4DFB-A835-1E4178F8A1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2F1DEC8-9512-4F67-A79F-70E9CE9DF4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DDCC-B9BD-46CC-B213-2F6521D44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63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75EAF7-3CE0-457E-84AE-6633DB21A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1A691-C9BF-43A5-A0B9-70830C5331D0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BE91782-2231-4D20-AB10-0AA6D4A16C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1542CF4-D0A9-490B-8C31-857931AD3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5223E-C94F-48B5-8113-F2D9586B57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>
            <a:extLst>
              <a:ext uri="{FF2B5EF4-FFF2-40B4-BE49-F238E27FC236}">
                <a16:creationId xmlns:a16="http://schemas.microsoft.com/office/drawing/2014/main" id="{AD12E4B5-63EB-43CF-8D6D-FCBDC4C68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5225"/>
            <a:ext cx="83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>
            <a:extLst>
              <a:ext uri="{FF2B5EF4-FFF2-40B4-BE49-F238E27FC236}">
                <a16:creationId xmlns:a16="http://schemas.microsoft.com/office/drawing/2014/main" id="{375AA929-B338-4C1F-A716-9B8025EDB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C318D70-1D11-4E96-9A8F-B42675AD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D6523DB-7FF5-4D97-BD19-7D991DA1CE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3FD381-960B-424E-A52B-B54921E7E65D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A878E0A-03AE-4599-A564-A543B7BBE4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83C823B2-9AE0-4E29-A47B-BE4AFFF000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1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8BED997B-CC89-4667-B81F-A5E4A682E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Picture 9">
            <a:extLst>
              <a:ext uri="{FF2B5EF4-FFF2-40B4-BE49-F238E27FC236}">
                <a16:creationId xmlns:a16="http://schemas.microsoft.com/office/drawing/2014/main" id="{DDCBF608-D14E-4B75-8191-EF591D7256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0668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1" descr="j0296302">
            <a:extLst>
              <a:ext uri="{FF2B5EF4-FFF2-40B4-BE49-F238E27FC236}">
                <a16:creationId xmlns:a16="http://schemas.microsoft.com/office/drawing/2014/main" id="{61B779B6-DF06-46FC-AF9E-0D50A34D34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457950" y="1076325"/>
            <a:ext cx="251460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+mj-ea"/>
          <a:cs typeface="楷体_GB231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8986992A-D3B8-4BF6-BFC6-9C18C4AE3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3200" dirty="0">
                <a:solidFill>
                  <a:srgbClr val="0000FF"/>
                </a:solidFill>
                <a:cs typeface="+mn-cs"/>
              </a:rPr>
              <a:t>       物联网与泛在智能研究中心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AA92E52-2239-4A33-B33D-C32D68C4A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997325"/>
            <a:ext cx="4752975" cy="144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主讲：张 浩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22D144-5791-42D3-B5DE-282DC2519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2760662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4400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基础篇</a:t>
            </a:r>
            <a:br>
              <a:rPr lang="en-US" altLang="zh-CN" sz="4400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zh-CN" altLang="en-US" sz="4400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第三章 结构化查询语言</a:t>
            </a:r>
            <a:r>
              <a:rPr lang="en-US" altLang="zh-CN" sz="4400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SQL</a:t>
            </a:r>
            <a:endParaRPr lang="zh-CN" altLang="en-US" sz="4400"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F8EA76E-C932-4BBF-B66C-33A3AD23911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en-US" altLang="zh-CN" noProof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B7FEC56D-9CA8-4CBB-B421-A7E09657BE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6488" y="1225550"/>
            <a:ext cx="7921625" cy="3124200"/>
          </a:xfrm>
        </p:spPr>
        <p:txBody>
          <a:bodyPr/>
          <a:lstStyle/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</a:p>
          <a:p>
            <a:pPr>
              <a:defRPr/>
            </a:pPr>
            <a:r>
              <a:rPr kumimoji="1" lang="en-US" altLang="zh-CN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>
              <a:defRPr/>
            </a:pP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嵌入式</a:t>
            </a: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</a:p>
          <a:p>
            <a:pPr>
              <a:defRPr/>
            </a:pPr>
            <a:endParaRPr kumimoji="1" lang="zh-CN" altLang="en-US" sz="3600" dirty="0">
              <a:solidFill>
                <a:schemeClr val="bg1">
                  <a:lumMod val="6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498E3BBE-FF88-4126-B4A2-447184D49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嵌入式</a:t>
            </a: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28E5EC65-7C6A-438B-8650-4C6EFF476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512175" cy="4525963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嵌入式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</a:p>
          <a:p>
            <a:pPr lvl="1">
              <a:defRPr/>
            </a:pPr>
            <a:r>
              <a:rPr lang="zh-CN" altLang="en-US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可以在程序设计语言中使用的</a:t>
            </a:r>
            <a:r>
              <a:rPr lang="en-US" altLang="zh-CN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</a:t>
            </a:r>
            <a:endParaRPr lang="en-US" altLang="zh-CN" noProof="1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这种程序设计语言称为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宿主语言</a:t>
            </a:r>
            <a:endParaRPr lang="en-US" altLang="zh-CN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嵌入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语句的宿主语言源程序的编译执行</a:t>
            </a:r>
          </a:p>
          <a:p>
            <a:pPr lvl="1">
              <a:defRPr/>
            </a:pPr>
            <a:r>
              <a:rPr lang="zh-CN" altLang="en-US" noProof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预编译阶段</a:t>
            </a:r>
          </a:p>
          <a:p>
            <a:pPr lvl="1">
              <a:defRPr/>
            </a:pPr>
            <a:r>
              <a:rPr lang="zh-CN" altLang="en-US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编译阶段</a:t>
            </a:r>
          </a:p>
          <a:p>
            <a:pPr lvl="1">
              <a:defRPr/>
            </a:pPr>
            <a:r>
              <a:rPr lang="zh-CN" altLang="en-US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连接装配阶段</a:t>
            </a:r>
          </a:p>
          <a:p>
            <a:pPr lvl="1">
              <a:defRPr/>
            </a:pPr>
            <a:r>
              <a:rPr lang="zh-CN" altLang="en-US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执行阶段</a:t>
            </a:r>
            <a:endParaRPr lang="zh-CN" altLang="en-US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组合 24">
            <a:extLst>
              <a:ext uri="{FF2B5EF4-FFF2-40B4-BE49-F238E27FC236}">
                <a16:creationId xmlns:a16="http://schemas.microsoft.com/office/drawing/2014/main" id="{50E04E39-FEE1-4E53-BEA6-AA33DA679287}"/>
              </a:ext>
            </a:extLst>
          </p:cNvPr>
          <p:cNvGrpSpPr>
            <a:grpSpLocks/>
          </p:cNvGrpSpPr>
          <p:nvPr/>
        </p:nvGrpSpPr>
        <p:grpSpPr bwMode="auto">
          <a:xfrm>
            <a:off x="102219" y="1546225"/>
            <a:ext cx="7827344" cy="5286375"/>
            <a:chOff x="-469332" y="1546952"/>
            <a:chExt cx="7827414" cy="5285033"/>
          </a:xfrm>
        </p:grpSpPr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88ECC1A1-6B56-4531-BD4E-4A3C72735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051" y="3276888"/>
              <a:ext cx="0" cy="609445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7EAFB26E-885F-490B-BA34-C0DE86910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389" y="4343417"/>
              <a:ext cx="0" cy="609445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FC6303D0-CAC7-4B5A-96B7-20A053F33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389" y="5409946"/>
              <a:ext cx="0" cy="685626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grpSp>
          <p:nvGrpSpPr>
            <p:cNvPr id="111623" name="Group 4">
              <a:extLst>
                <a:ext uri="{FF2B5EF4-FFF2-40B4-BE49-F238E27FC236}">
                  <a16:creationId xmlns:a16="http://schemas.microsoft.com/office/drawing/2014/main" id="{2790FADF-41E5-4DD7-8074-321A2C343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5499" y="2578604"/>
              <a:ext cx="2106083" cy="956497"/>
              <a:chOff x="2598" y="2050"/>
              <a:chExt cx="1130" cy="436"/>
            </a:xfrm>
          </p:grpSpPr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49E030BA-B344-41D5-A2A7-6E5B63BED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86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just" ea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>
                  <a:solidFill>
                    <a:schemeClr val="bg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03459" name="Text Box 6">
                <a:extLst>
                  <a:ext uri="{FF2B5EF4-FFF2-40B4-BE49-F238E27FC236}">
                    <a16:creationId xmlns:a16="http://schemas.microsoft.com/office/drawing/2014/main" id="{9DBFAD24-3AA2-408B-96ED-274F69D969BB}"/>
                  </a:ext>
                </a:extLst>
              </p:cNvPr>
              <p:cNvSpPr txBox="1"/>
              <p:nvPr/>
            </p:nvSpPr>
            <p:spPr>
              <a:xfrm>
                <a:off x="2768" y="2112"/>
                <a:ext cx="960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indent="0" algn="just" eaLnBrk="1" hangingPunct="1">
                  <a:lnSpc>
                    <a:spcPct val="110000"/>
                  </a:lnSpc>
                  <a:spcBef>
                    <a:spcPct val="50000"/>
                  </a:spcBef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lang="zh-CN" altLang="en-US" sz="2800" b="0" noProof="1">
                    <a:ea typeface="华文新魏" panose="02010800040101010101" pitchFamily="2" charset="-122"/>
                  </a:rPr>
                  <a:t>预编译</a:t>
                </a:r>
              </a:p>
            </p:txBody>
          </p:sp>
        </p:grp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CC9F7FDB-01F1-4BAE-9259-6077C2FB0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188" y="1858023"/>
              <a:ext cx="0" cy="837987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03433" name="Text Box 8">
              <a:extLst>
                <a:ext uri="{FF2B5EF4-FFF2-40B4-BE49-F238E27FC236}">
                  <a16:creationId xmlns:a16="http://schemas.microsoft.com/office/drawing/2014/main" id="{E7939313-0D35-4FE6-867A-EDB12C18532E}"/>
                </a:ext>
              </a:extLst>
            </p:cNvPr>
            <p:cNvSpPr txBox="1"/>
            <p:nvPr/>
          </p:nvSpPr>
          <p:spPr>
            <a:xfrm>
              <a:off x="2571726" y="1546952"/>
              <a:ext cx="2895626" cy="81100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ctr" eaLnBrk="1" hangingPunct="1">
                <a:lnSpc>
                  <a:spcPts val="2800"/>
                </a:lnSpc>
                <a:spcBef>
                  <a:spcPct val="0"/>
                </a:spcBef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lang="zh-CN" altLang="en-US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包含</a:t>
              </a:r>
              <a:r>
                <a:rPr lang="en-US" altLang="zh-CN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SQL</a:t>
              </a:r>
              <a:r>
                <a:rPr lang="zh-CN" altLang="en-US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语句的宿主语言源程序</a:t>
              </a:r>
            </a:p>
          </p:txBody>
        </p:sp>
        <p:grpSp>
          <p:nvGrpSpPr>
            <p:cNvPr id="111626" name="Group 9">
              <a:extLst>
                <a:ext uri="{FF2B5EF4-FFF2-40B4-BE49-F238E27FC236}">
                  <a16:creationId xmlns:a16="http://schemas.microsoft.com/office/drawing/2014/main" id="{B0827712-0760-476E-A4CB-88CAF69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9615" y="3748581"/>
              <a:ext cx="2093889" cy="870953"/>
              <a:chOff x="2599" y="2039"/>
              <a:chExt cx="1129" cy="462"/>
            </a:xfrm>
          </p:grpSpPr>
          <p:sp>
            <p:nvSpPr>
              <p:cNvPr id="8" name="Rectangle 10">
                <a:extLst>
                  <a:ext uri="{FF2B5EF4-FFF2-40B4-BE49-F238E27FC236}">
                    <a16:creationId xmlns:a16="http://schemas.microsoft.com/office/drawing/2014/main" id="{658B3B32-044E-4D92-9758-1387DA0E3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86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just" ea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>
                  <a:solidFill>
                    <a:schemeClr val="bg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03455" name="Text Box 11">
                <a:extLst>
                  <a:ext uri="{FF2B5EF4-FFF2-40B4-BE49-F238E27FC236}">
                    <a16:creationId xmlns:a16="http://schemas.microsoft.com/office/drawing/2014/main" id="{E488A2CA-B4AA-41ED-B15F-FD08100D79E4}"/>
                  </a:ext>
                </a:extLst>
              </p:cNvPr>
              <p:cNvSpPr txBox="1"/>
              <p:nvPr/>
            </p:nvSpPr>
            <p:spPr>
              <a:xfrm>
                <a:off x="2768" y="2112"/>
                <a:ext cx="960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indent="0" algn="just" eaLnBrk="1" hangingPunct="1">
                  <a:lnSpc>
                    <a:spcPct val="110000"/>
                  </a:lnSpc>
                  <a:spcBef>
                    <a:spcPct val="50000"/>
                  </a:spcBef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lang="zh-CN" altLang="en-US" sz="2400" b="0" noProof="1">
                    <a:solidFill>
                      <a:schemeClr val="bg2"/>
                    </a:solidFill>
                    <a:ea typeface="华文新魏" panose="02010800040101010101" pitchFamily="2" charset="-122"/>
                  </a:rPr>
                  <a:t> </a:t>
                </a:r>
                <a:r>
                  <a:rPr lang="zh-CN" altLang="en-US" sz="2800" b="0" noProof="1">
                    <a:ea typeface="华文新魏" panose="02010800040101010101" pitchFamily="2" charset="-122"/>
                  </a:rPr>
                  <a:t>编译</a:t>
                </a:r>
              </a:p>
            </p:txBody>
          </p:sp>
        </p:grpSp>
        <p:grpSp>
          <p:nvGrpSpPr>
            <p:cNvPr id="111627" name="Group 12">
              <a:extLst>
                <a:ext uri="{FF2B5EF4-FFF2-40B4-BE49-F238E27FC236}">
                  <a16:creationId xmlns:a16="http://schemas.microsoft.com/office/drawing/2014/main" id="{9BB84FDB-3DEA-4325-8D73-8003536E1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2916" y="5960974"/>
              <a:ext cx="1877712" cy="871011"/>
              <a:chOff x="2589" y="2041"/>
              <a:chExt cx="1139" cy="458"/>
            </a:xfrm>
          </p:grpSpPr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FFC74EF4-DCE3-469C-B55B-327438CBF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86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just" ea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>
                  <a:solidFill>
                    <a:schemeClr val="bg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03451" name="Text Box 14">
                <a:extLst>
                  <a:ext uri="{FF2B5EF4-FFF2-40B4-BE49-F238E27FC236}">
                    <a16:creationId xmlns:a16="http://schemas.microsoft.com/office/drawing/2014/main" id="{1D29E782-D2B3-40E8-ADEA-8F964243CB9D}"/>
                  </a:ext>
                </a:extLst>
              </p:cNvPr>
              <p:cNvSpPr txBox="1"/>
              <p:nvPr/>
            </p:nvSpPr>
            <p:spPr>
              <a:xfrm>
                <a:off x="2768" y="2112"/>
                <a:ext cx="960" cy="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indent="0" algn="just" eaLnBrk="1" hangingPunct="1">
                  <a:lnSpc>
                    <a:spcPct val="110000"/>
                  </a:lnSpc>
                  <a:spcBef>
                    <a:spcPct val="50000"/>
                  </a:spcBef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lang="zh-CN" altLang="en-US" sz="2400" b="0" noProof="1">
                    <a:solidFill>
                      <a:schemeClr val="bg2"/>
                    </a:solidFill>
                    <a:ea typeface="华文新魏" panose="02010800040101010101" pitchFamily="2" charset="-122"/>
                  </a:rPr>
                  <a:t>  </a:t>
                </a:r>
                <a:r>
                  <a:rPr lang="zh-CN" altLang="en-US" sz="2800" b="0" noProof="1">
                    <a:ea typeface="华文新魏" panose="02010800040101010101" pitchFamily="2" charset="-122"/>
                  </a:rPr>
                  <a:t>执行</a:t>
                </a:r>
              </a:p>
            </p:txBody>
          </p:sp>
        </p:grp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44447A2F-4794-465C-BC2F-60943D865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240" y="4929198"/>
              <a:ext cx="1714512" cy="6191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A8587F2A-080A-476A-85E2-20C59D22F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240" y="4929198"/>
              <a:ext cx="1857388" cy="54425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1" lang="zh-CN" altLang="en-US" sz="2800">
                  <a:latin typeface="Times New Roman" panose="02020603050405020304" pitchFamily="18" charset="0"/>
                  <a:ea typeface="华文新魏" panose="02010800040101010101" pitchFamily="2" charset="-122"/>
                </a:rPr>
                <a:t>连接分配</a:t>
              </a:r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02B14902-D07A-49C0-BE62-60F55C742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174" y="4571959"/>
              <a:ext cx="1143010" cy="0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wrap="none"/>
            <a:lstStyle/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95883A5C-0C87-4FE0-877D-54B24A425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185" y="4571959"/>
              <a:ext cx="0" cy="380903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algn="just"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03444" name="Text Box 24">
              <a:extLst>
                <a:ext uri="{FF2B5EF4-FFF2-40B4-BE49-F238E27FC236}">
                  <a16:creationId xmlns:a16="http://schemas.microsoft.com/office/drawing/2014/main" id="{34CEAAC6-21A6-4F4F-A021-F214E4F61826}"/>
                </a:ext>
              </a:extLst>
            </p:cNvPr>
            <p:cNvSpPr txBox="1"/>
            <p:nvPr/>
          </p:nvSpPr>
          <p:spPr>
            <a:xfrm>
              <a:off x="4000489" y="3300695"/>
              <a:ext cx="3357593" cy="5126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lang="zh-CN" altLang="en-US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包含</a:t>
              </a:r>
              <a:r>
                <a:rPr lang="en-US" altLang="zh-CN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SQL</a:t>
              </a:r>
              <a:r>
                <a:rPr lang="zh-CN" altLang="en-US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函数调用</a:t>
              </a:r>
            </a:p>
          </p:txBody>
        </p:sp>
        <p:sp>
          <p:nvSpPr>
            <p:cNvPr id="103445" name="Text Box 25">
              <a:extLst>
                <a:ext uri="{FF2B5EF4-FFF2-40B4-BE49-F238E27FC236}">
                  <a16:creationId xmlns:a16="http://schemas.microsoft.com/office/drawing/2014/main" id="{89E74267-7603-45A0-88DD-EFC320D7CEFB}"/>
                </a:ext>
              </a:extLst>
            </p:cNvPr>
            <p:cNvSpPr txBox="1"/>
            <p:nvPr/>
          </p:nvSpPr>
          <p:spPr>
            <a:xfrm>
              <a:off x="757198" y="4286281"/>
              <a:ext cx="2171719" cy="51263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r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lang="en-US" altLang="zh-CN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SQL</a:t>
              </a:r>
              <a:r>
                <a:rPr lang="zh-CN" altLang="en-US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函数库</a:t>
              </a:r>
            </a:p>
          </p:txBody>
        </p:sp>
        <p:sp>
          <p:nvSpPr>
            <p:cNvPr id="103446" name="Text Box 26">
              <a:extLst>
                <a:ext uri="{FF2B5EF4-FFF2-40B4-BE49-F238E27FC236}">
                  <a16:creationId xmlns:a16="http://schemas.microsoft.com/office/drawing/2014/main" id="{4EFD9409-42A0-43BD-8158-5324FC3862E1}"/>
                </a:ext>
              </a:extLst>
            </p:cNvPr>
            <p:cNvSpPr txBox="1"/>
            <p:nvPr/>
          </p:nvSpPr>
          <p:spPr>
            <a:xfrm>
              <a:off x="4000489" y="4414837"/>
              <a:ext cx="1857392" cy="5110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lang="zh-CN" altLang="en-US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目标程序</a:t>
              </a:r>
            </a:p>
          </p:txBody>
        </p:sp>
        <p:sp>
          <p:nvSpPr>
            <p:cNvPr id="103447" name="Text Box 27">
              <a:extLst>
                <a:ext uri="{FF2B5EF4-FFF2-40B4-BE49-F238E27FC236}">
                  <a16:creationId xmlns:a16="http://schemas.microsoft.com/office/drawing/2014/main" id="{B943CE10-7FB3-4A38-BFF0-1EB35667200B}"/>
                </a:ext>
              </a:extLst>
            </p:cNvPr>
            <p:cNvSpPr txBox="1"/>
            <p:nvPr/>
          </p:nvSpPr>
          <p:spPr>
            <a:xfrm>
              <a:off x="4000489" y="5500411"/>
              <a:ext cx="2895626" cy="5126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lang="zh-CN" altLang="en-US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可执行程序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A81225FA-49A0-492E-AD5A-DFF8568BBFBD}"/>
                </a:ext>
              </a:extLst>
            </p:cNvPr>
            <p:cNvSpPr txBox="1"/>
            <p:nvPr/>
          </p:nvSpPr>
          <p:spPr>
            <a:xfrm>
              <a:off x="-469332" y="2182469"/>
              <a:ext cx="3357593" cy="18204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just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lang="zh-CN" altLang="en-US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将嵌入的</a:t>
              </a:r>
              <a:r>
                <a:rPr lang="en-US" altLang="zh-CN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SQL</a:t>
              </a:r>
              <a:r>
                <a:rPr lang="zh-CN" altLang="en-US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请求替换为宿主语言的申明和运行执行的数据库访问过程调用</a:t>
              </a: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D9DC6F5A-B7FE-49A0-A85C-3BCEBB0C4946}"/>
                </a:ext>
              </a:extLst>
            </p:cNvPr>
            <p:cNvSpPr txBox="1"/>
            <p:nvPr/>
          </p:nvSpPr>
          <p:spPr>
            <a:xfrm>
              <a:off x="-264063" y="4798914"/>
              <a:ext cx="2860847" cy="13918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indent="0" algn="r"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lang="zh-CN" altLang="en-US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执行任何</a:t>
              </a:r>
              <a:r>
                <a:rPr lang="en-US" altLang="zh-CN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SQL</a:t>
              </a:r>
              <a:r>
                <a:rPr lang="zh-CN" altLang="en-US" sz="2600" b="0" noProof="1">
                  <a:solidFill>
                    <a:srgbClr val="0000CC"/>
                  </a:solidFill>
                  <a:ea typeface="华文新魏" panose="02010800040101010101" pitchFamily="2" charset="-122"/>
                </a:rPr>
                <a:t>语句之前，程序必须已经先连接到数据库</a:t>
              </a:r>
            </a:p>
          </p:txBody>
        </p:sp>
      </p:grpSp>
      <p:pic>
        <p:nvPicPr>
          <p:cNvPr id="111619" name="图片 1">
            <a:extLst>
              <a:ext uri="{FF2B5EF4-FFF2-40B4-BE49-F238E27FC236}">
                <a16:creationId xmlns:a16="http://schemas.microsoft.com/office/drawing/2014/main" id="{2EF42565-6BBB-413B-A77A-F64BA08A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7938"/>
            <a:ext cx="843756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图片 1">
            <a:extLst>
              <a:ext uri="{FF2B5EF4-FFF2-40B4-BE49-F238E27FC236}">
                <a16:creationId xmlns:a16="http://schemas.microsoft.com/office/drawing/2014/main" id="{2EF42565-6BBB-413B-A77A-F64BA08A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7938"/>
            <a:ext cx="843756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33747C9D-92FC-4C24-81C8-657C56535820}"/>
              </a:ext>
            </a:extLst>
          </p:cNvPr>
          <p:cNvSpPr txBox="1"/>
          <p:nvPr/>
        </p:nvSpPr>
        <p:spPr>
          <a:xfrm>
            <a:off x="116703" y="880157"/>
            <a:ext cx="6345423" cy="594008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EXEC SQL INCLUDE SQLCA;</a:t>
            </a:r>
          </a:p>
          <a:p>
            <a:r>
              <a:rPr lang="en-US" altLang="zh-CN" dirty="0"/>
              <a:t>main( 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db_init</a:t>
            </a:r>
            <a:r>
              <a:rPr lang="en-US" altLang="zh-CN" dirty="0"/>
              <a:t>( &amp;</a:t>
            </a:r>
            <a:r>
              <a:rPr lang="en-US" altLang="zh-CN" dirty="0" err="1"/>
              <a:t>sqlca</a:t>
            </a:r>
            <a:r>
              <a:rPr lang="en-US" altLang="zh-CN" dirty="0"/>
              <a:t> );</a:t>
            </a:r>
          </a:p>
          <a:p>
            <a:r>
              <a:rPr lang="en-US" altLang="zh-CN" dirty="0"/>
              <a:t>   EXEC SQL WHENEVER SQLERROR GOTO error;</a:t>
            </a:r>
          </a:p>
          <a:p>
            <a:r>
              <a:rPr lang="en-US" altLang="zh-CN" dirty="0"/>
              <a:t>   EXEC SQL CONNECT "DBA" IDENTIFIED BY "</a:t>
            </a:r>
            <a:r>
              <a:rPr lang="en-US" altLang="zh-CN" dirty="0" err="1"/>
              <a:t>sql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EXEC SQL UPDATE employee</a:t>
            </a:r>
          </a:p>
          <a:p>
            <a:r>
              <a:rPr lang="en-US" altLang="zh-CN" dirty="0"/>
              <a:t>      SET </a:t>
            </a:r>
            <a:r>
              <a:rPr lang="en-US" altLang="zh-CN" dirty="0" err="1"/>
              <a:t>emp_lname</a:t>
            </a:r>
            <a:r>
              <a:rPr lang="en-US" altLang="zh-CN" dirty="0"/>
              <a:t> = 'Johnson'</a:t>
            </a:r>
          </a:p>
          <a:p>
            <a:r>
              <a:rPr lang="en-US" altLang="zh-CN" dirty="0"/>
              <a:t>      WHERE </a:t>
            </a:r>
            <a:r>
              <a:rPr lang="en-US" altLang="zh-CN" dirty="0" err="1"/>
              <a:t>emp_id</a:t>
            </a:r>
            <a:r>
              <a:rPr lang="en-US" altLang="zh-CN" dirty="0"/>
              <a:t> = 195;</a:t>
            </a:r>
          </a:p>
          <a:p>
            <a:r>
              <a:rPr lang="en-US" altLang="zh-CN" dirty="0"/>
              <a:t>   EXEC SQL COMMIT;</a:t>
            </a:r>
          </a:p>
          <a:p>
            <a:r>
              <a:rPr lang="en-US" altLang="zh-CN" dirty="0"/>
              <a:t>   EXEC SQL DISCONNECT;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db_fini</a:t>
            </a:r>
            <a:r>
              <a:rPr lang="en-US" altLang="zh-CN" dirty="0"/>
              <a:t>( &amp;</a:t>
            </a:r>
            <a:r>
              <a:rPr lang="en-US" altLang="zh-CN" dirty="0" err="1"/>
              <a:t>sqlca</a:t>
            </a:r>
            <a:r>
              <a:rPr lang="en-US" altLang="zh-CN" dirty="0"/>
              <a:t> );</a:t>
            </a:r>
          </a:p>
          <a:p>
            <a:r>
              <a:rPr lang="en-US" altLang="zh-CN" dirty="0"/>
              <a:t>   return( 0 );</a:t>
            </a:r>
          </a:p>
          <a:p>
            <a:r>
              <a:rPr lang="en-US" altLang="zh-CN" dirty="0"/>
              <a:t>   error: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 "update unsuccessful: </a:t>
            </a:r>
            <a:r>
              <a:rPr lang="en-US" altLang="zh-CN" dirty="0" err="1"/>
              <a:t>sqlcode</a:t>
            </a:r>
            <a:r>
              <a:rPr lang="en-US" altLang="zh-CN" dirty="0"/>
              <a:t> = %</a:t>
            </a:r>
            <a:r>
              <a:rPr lang="en-US" altLang="zh-CN" dirty="0" err="1"/>
              <a:t>ld</a:t>
            </a:r>
            <a:r>
              <a:rPr lang="en-US" altLang="zh-CN" dirty="0"/>
              <a:t>\n",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sqlca.sqlcode</a:t>
            </a:r>
            <a:r>
              <a:rPr lang="en-US" altLang="zh-CN" dirty="0"/>
              <a:t> );</a:t>
            </a:r>
          </a:p>
          <a:p>
            <a:r>
              <a:rPr lang="en-US" altLang="zh-CN" dirty="0"/>
              <a:t>      return( -1 );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09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038DAAC9-56E8-4752-B492-9A9A22FD4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嵌入式</a:t>
            </a: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763210FF-0053-4585-97BF-41D91162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512175" cy="4525963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宿主语言与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语言之间的数据传输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宿主变量: 嵌入式</a:t>
            </a:r>
            <a:r>
              <a:rPr lang="en-US" altLang="zh-CN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可以引用的语言变量</a:t>
            </a:r>
            <a:endParaRPr lang="en-US" altLang="zh-CN" noProof="1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游标:  存储查询结果集合</a:t>
            </a:r>
            <a:endParaRPr lang="en-US" altLang="zh-CN" noProof="1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zh-CN" altLang="en-US" b="0" noProof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每个查询语句对应于一个游标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定义游标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: 一个游标与一个查询语句关联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打开游标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: 执行与游标相关联的查询语句,查询结果集合被存储到游标的数据区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从游标读查询结果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: 每次读一个元组, 游标指针自动指向下一个结果元组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关闭游标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: 停止使用游标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652A70A3-0016-4CD3-8EED-5F0C5D87D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小结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12BE8A07-DC5F-49F8-81FC-3310D0E0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22396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语言</a:t>
            </a:r>
            <a:endParaRPr lang="en-US" altLang="zh-CN" sz="28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数据定义；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数据查询；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数据修改；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完整性约束；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视图；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授权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嵌入式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</a:p>
          <a:p>
            <a:pPr>
              <a:defRPr/>
            </a:pP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本章重点</a:t>
            </a:r>
          </a:p>
          <a:p>
            <a:pPr lvl="1">
              <a:defRPr/>
            </a:pPr>
            <a:r>
              <a:rPr lang="zh-CN" altLang="en-US" sz="2400" noProof="1">
                <a:solidFill>
                  <a:srgbClr val="99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熟练使用</a:t>
            </a:r>
            <a:r>
              <a:rPr lang="en-US" altLang="zh-CN" sz="2400" noProof="1">
                <a:solidFill>
                  <a:srgbClr val="99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2400" noProof="1">
                <a:solidFill>
                  <a:srgbClr val="99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进行数据定义、数据查询、数据修改</a:t>
            </a:r>
            <a:endParaRPr lang="en-US" altLang="zh-CN" sz="2400" noProof="1">
              <a:solidFill>
                <a:srgbClr val="99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sz="2400" noProof="1">
                <a:solidFill>
                  <a:srgbClr val="99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掌握完整性约束、视图操作</a:t>
            </a:r>
            <a:endParaRPr lang="zh-CN" altLang="en-US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endParaRPr lang="en-US" altLang="zh-CN" sz="24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A5C3DEC-CB4E-4907-9E18-775915057C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A6E0BD-5646-4D56-98DF-A344BCAE45CA}" type="datetime1">
              <a:rPr lang="zh-CN" altLang="en-US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2E3DBB9-1FA0-484F-8F0C-DA910034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64F6432-59B0-4E91-8AC2-8EFBB73A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B54A6-3149-45FE-B263-CF1943085A0E}" type="slidenum">
              <a:rPr lang="zh-CN" altLang="en-US"/>
              <a:pPr>
                <a:defRPr/>
              </a:pPr>
              <a:t>105</a:t>
            </a:fld>
            <a:endParaRPr lang="zh-CN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19AC81B-6C6C-4989-BCAB-7E09D1FF6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j-cs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E637967-86CC-49BA-98D8-6BE6DF32CA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cs typeface="+mn-cs"/>
            </a:endParaRPr>
          </a:p>
        </p:txBody>
      </p:sp>
      <p:graphicFrame>
        <p:nvGraphicFramePr>
          <p:cNvPr id="115719" name="Object 4">
            <a:extLst>
              <a:ext uri="{FF2B5EF4-FFF2-40B4-BE49-F238E27FC236}">
                <a16:creationId xmlns:a16="http://schemas.microsoft.com/office/drawing/2014/main" id="{7A915C60-BC30-49A7-819E-74B8056AB0FE}"/>
              </a:ext>
            </a:extLst>
          </p:cNvPr>
          <p:cNvGraphicFramePr>
            <a:graphicFrameLocks/>
          </p:cNvGraphicFramePr>
          <p:nvPr/>
        </p:nvGraphicFramePr>
        <p:xfrm>
          <a:off x="792163" y="2312988"/>
          <a:ext cx="28082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6" r:id="rId4" imgW="7833665" imgH="7839151" progId="">
                  <p:embed/>
                </p:oleObj>
              </mc:Choice>
              <mc:Fallback>
                <p:oleObj r:id="rId4" imgW="7833665" imgH="7839151" progId="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312988"/>
                        <a:ext cx="2808287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5720" name="Picture 5">
            <a:extLst>
              <a:ext uri="{FF2B5EF4-FFF2-40B4-BE49-F238E27FC236}">
                <a16:creationId xmlns:a16="http://schemas.microsoft.com/office/drawing/2014/main" id="{EC74DA09-91F6-4625-BE2D-69EC7E18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916113"/>
            <a:ext cx="5003800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Text Box 6">
            <a:extLst>
              <a:ext uri="{FF2B5EF4-FFF2-40B4-BE49-F238E27FC236}">
                <a16:creationId xmlns:a16="http://schemas.microsoft.com/office/drawing/2014/main" id="{591FC8D6-F0B4-445D-AF53-5173E18D5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924175"/>
            <a:ext cx="3425825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Next Chapter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1CD5AE30-BDDF-470B-B563-77D78A8C8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BD8EC7E1-AA53-4F2E-A8C2-EB7C6F85A3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556625" cy="4843463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的数据定义语句（</a:t>
            </a:r>
            <a:r>
              <a:rPr lang="en-US" altLang="zh-CN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DDL）</a:t>
            </a: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包括以下语句：</a:t>
            </a:r>
          </a:p>
          <a:p>
            <a:pPr>
              <a:defRPr/>
            </a:pPr>
            <a:endParaRPr lang="zh-CN" altLang="en-US" sz="2800" dirty="0">
              <a:effectLst/>
              <a:latin typeface="楷体_GB2312" pitchFamily="49" charset="-122"/>
              <a:cs typeface="+mn-cs"/>
            </a:endParaRPr>
          </a:p>
          <a:p>
            <a:pPr>
              <a:defRPr/>
            </a:pPr>
            <a:endParaRPr lang="zh-CN" altLang="en-US" sz="2800" dirty="0">
              <a:effectLst/>
              <a:latin typeface="楷体_GB2312" pitchFamily="49" charset="-122"/>
              <a:cs typeface="+mn-cs"/>
            </a:endParaRPr>
          </a:p>
          <a:p>
            <a:pPr>
              <a:defRPr/>
            </a:pPr>
            <a:endParaRPr lang="zh-CN" altLang="en-US" sz="2800" dirty="0">
              <a:effectLst/>
              <a:latin typeface="楷体_GB2312" pitchFamily="49" charset="-122"/>
              <a:cs typeface="+mn-cs"/>
            </a:endParaRPr>
          </a:p>
          <a:p>
            <a:pPr>
              <a:defRPr/>
            </a:pPr>
            <a:endParaRPr lang="zh-CN" altLang="en-US" sz="2800" dirty="0">
              <a:effectLst/>
              <a:latin typeface="楷体_GB2312" pitchFamily="49" charset="-122"/>
              <a:cs typeface="+mn-cs"/>
            </a:endParaRPr>
          </a:p>
          <a:p>
            <a:pPr>
              <a:defRPr/>
            </a:pPr>
            <a:endParaRPr lang="zh-CN" altLang="en-US" sz="2800" dirty="0">
              <a:effectLst/>
              <a:latin typeface="楷体_GB2312" pitchFamily="49" charset="-122"/>
              <a:cs typeface="+mn-cs"/>
            </a:endParaRPr>
          </a:p>
          <a:p>
            <a:pPr>
              <a:defRPr/>
            </a:pPr>
            <a:endParaRPr lang="zh-CN" altLang="en-US" sz="2800" dirty="0">
              <a:effectLst/>
              <a:latin typeface="楷体_GB2312" pitchFamily="49" charset="-122"/>
              <a:cs typeface="+mn-cs"/>
            </a:endParaRPr>
          </a:p>
          <a:p>
            <a:pPr>
              <a:defRPr/>
            </a:pPr>
            <a:r>
              <a:rPr kumimoji="1" lang="zh-CN" altLang="en-US" sz="2800" dirty="0">
                <a:solidFill>
                  <a:srgbClr val="FF33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注意：索引无修改语句！</a:t>
            </a:r>
            <a:endParaRPr kumimoji="1" lang="en-US" altLang="zh-CN" sz="2800" dirty="0">
              <a:solidFill>
                <a:srgbClr val="FF3300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zh-CN" altLang="en-US" sz="2800" dirty="0">
                <a:solidFill>
                  <a:srgbClr val="FF33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视图通常是不能修改的（</a:t>
            </a:r>
            <a:r>
              <a:rPr kumimoji="1" lang="en-US" altLang="zh-CN" sz="2800" dirty="0">
                <a:solidFill>
                  <a:srgbClr val="FF33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ALTER  VIEW</a:t>
            </a:r>
            <a:r>
              <a:rPr kumimoji="1" lang="zh-CN" altLang="en-US" sz="2800" dirty="0">
                <a:solidFill>
                  <a:srgbClr val="FF33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），但一些数据库会提供这个功能，在部分条件下允许修改</a:t>
            </a:r>
            <a:endParaRPr kumimoji="1" lang="en-US" altLang="zh-CN" sz="2800" dirty="0">
              <a:solidFill>
                <a:srgbClr val="FF3300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indent="0">
              <a:buFontTx/>
              <a:buNone/>
              <a:defRPr/>
            </a:pPr>
            <a:endParaRPr kumimoji="1" lang="zh-CN" altLang="en-US" sz="2800" dirty="0">
              <a:solidFill>
                <a:srgbClr val="FF3300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aphicFrame>
        <p:nvGraphicFramePr>
          <p:cNvPr id="15364" name="内容占位符 15363">
            <a:extLst>
              <a:ext uri="{FF2B5EF4-FFF2-40B4-BE49-F238E27FC236}">
                <a16:creationId xmlns:a16="http://schemas.microsoft.com/office/drawing/2014/main" id="{362FBFD4-6AD4-4395-B236-BDA1AB7E582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4485574"/>
              </p:ext>
            </p:extLst>
          </p:nvPr>
        </p:nvGraphicFramePr>
        <p:xfrm>
          <a:off x="792163" y="2619375"/>
          <a:ext cx="8178800" cy="2459038"/>
        </p:xfrm>
        <a:graphic>
          <a:graphicData uri="http://schemas.openxmlformats.org/drawingml/2006/table">
            <a:tbl>
              <a:tblPr/>
              <a:tblGrid>
                <a:gridCol w="116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en-US" sz="2400" b="1" dirty="0">
                        <a:latin typeface="楷体_GB2312"/>
                        <a:ea typeface="楷体_GB231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创建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删除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修改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表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CTEATE TABLE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DROP TABLE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ALTER TABLE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视图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CTEATE VIEW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DROP VIEW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*</a:t>
                      </a:r>
                      <a:endParaRPr lang="zh-CN" altLang="en-US" sz="2400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索引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CTEATE INDEX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DROP INDEX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en-US" sz="2400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E6A6AD23-DA41-4EE1-9390-63EFA07D4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CD3ED4A0-C273-4DEB-AC43-815B59867C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763" y="1179513"/>
            <a:ext cx="8229600" cy="3014662"/>
          </a:xfrm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zh-CN" altLang="en-US" sz="280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建立关系模式(</a:t>
            </a:r>
            <a:r>
              <a:rPr lang="en-US" altLang="zh-CN" sz="280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CREATE TABLE)</a:t>
            </a:r>
            <a:r>
              <a:rPr lang="zh-CN" altLang="en-US" sz="280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的语法格式</a:t>
            </a:r>
            <a:endParaRPr lang="zh-CN" altLang="en-US" sz="240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>
                <a:effectLst/>
              </a:rPr>
              <a:t>     </a:t>
            </a:r>
            <a:r>
              <a:rPr lang="zh-CN" altLang="en-US" sz="2400">
                <a:effectLst/>
              </a:rPr>
              <a:t>	  </a:t>
            </a:r>
            <a:r>
              <a:rPr lang="en-US" altLang="zh-CN" sz="2000">
                <a:solidFill>
                  <a:srgbClr val="A50021"/>
                </a:solidFill>
                <a:effectLst/>
              </a:rPr>
              <a:t>CREATE TABLE  &lt;</a:t>
            </a:r>
            <a:r>
              <a:rPr lang="zh-CN" altLang="en-US" sz="2000">
                <a:solidFill>
                  <a:srgbClr val="A50021"/>
                </a:solidFill>
                <a:effectLst/>
              </a:rPr>
              <a:t>关系名&gt;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>
                <a:solidFill>
                  <a:srgbClr val="A50021"/>
                </a:solidFill>
                <a:effectLst/>
              </a:rPr>
              <a:t>			(&lt;属性名&gt; &lt;属性类型&gt;[</a:t>
            </a:r>
            <a:r>
              <a:rPr lang="en-US" altLang="zh-CN" sz="2000">
                <a:solidFill>
                  <a:srgbClr val="A50021"/>
                </a:solidFill>
                <a:effectLst/>
              </a:rPr>
              <a:t>NOT NULL], ... 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>
                <a:solidFill>
                  <a:srgbClr val="A50021"/>
                </a:solidFill>
                <a:effectLst/>
              </a:rPr>
              <a:t>		 	&lt;属性名&gt; &lt;属性类型&gt;[</a:t>
            </a:r>
            <a:r>
              <a:rPr lang="en-US" altLang="zh-CN" sz="2000">
                <a:solidFill>
                  <a:srgbClr val="A50021"/>
                </a:solidFill>
                <a:effectLst/>
              </a:rPr>
              <a:t>NOT NULL],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rgbClr val="A50021"/>
                </a:solidFill>
                <a:effectLst/>
              </a:rPr>
              <a:t>                                      </a:t>
            </a:r>
            <a:r>
              <a:rPr lang="zh-CN" altLang="en-US" sz="2000">
                <a:solidFill>
                  <a:srgbClr val="A50021"/>
                </a:solidFill>
                <a:effectLst/>
              </a:rPr>
              <a:t>完整性约束</a:t>
            </a:r>
            <a:r>
              <a:rPr lang="en-US" altLang="zh-CN" sz="2000">
                <a:solidFill>
                  <a:srgbClr val="A50021"/>
                </a:solidFill>
                <a:effectLst/>
              </a:rPr>
              <a:t>1</a:t>
            </a:r>
            <a:r>
              <a:rPr lang="zh-CN" altLang="en-US" sz="2000">
                <a:solidFill>
                  <a:srgbClr val="A50021"/>
                </a:solidFill>
                <a:effectLst/>
              </a:rPr>
              <a:t>，完整性约束</a:t>
            </a:r>
            <a:r>
              <a:rPr lang="en-US" altLang="zh-CN" sz="2000">
                <a:solidFill>
                  <a:srgbClr val="A50021"/>
                </a:solidFill>
                <a:effectLst/>
              </a:rPr>
              <a:t>2,…);</a:t>
            </a:r>
          </a:p>
          <a:p>
            <a:pPr lvl="1">
              <a:lnSpc>
                <a:spcPct val="80000"/>
              </a:lnSpc>
            </a:pPr>
            <a:r>
              <a:rPr lang="zh-CN" altLang="en-US" sz="240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功能：建立一个新关系模式，定义关系模式的每个属性的数据类型和长度。</a:t>
            </a:r>
          </a:p>
          <a:p>
            <a:pPr lvl="1">
              <a:lnSpc>
                <a:spcPct val="80000"/>
              </a:lnSpc>
            </a:pPr>
            <a:r>
              <a:rPr lang="zh-CN" altLang="en-US" sz="240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701D000D-2401-4CF3-BBCD-3FC5225F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3024188"/>
            <a:ext cx="4933950" cy="2222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285750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  TABLE  Student</a:t>
            </a:r>
            <a:endParaRPr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(SSN                CHAR(9)   NOT NULL,</a:t>
            </a:r>
            <a:endParaRPr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Name             VARCHAR(15) NOT NULL ,    </a:t>
            </a:r>
            <a:endParaRPr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Year                INTEGER, 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Specialty       VARCHAR(30)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Department    VARCHAR(30),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Primary key (SSN)</a:t>
            </a:r>
            <a:r>
              <a:rPr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FB05AB-C66D-40B7-B260-B8BAFD0E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4673600"/>
            <a:ext cx="4889500" cy="2044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285750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  TABLE  Grade</a:t>
            </a:r>
            <a:endParaRPr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 SSN                      CHAR(9)   NOT NULL,</a:t>
            </a:r>
            <a:endParaRPr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CNO                     CHAR(7)   NOT NULL, 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Score                    INTEGER,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Primary key (SSN, CNO),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foreign key(SSN) references Student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foreign key(CNO) references Course</a:t>
            </a:r>
            <a:r>
              <a:rPr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DAA48AA-FAF0-45AB-AF90-B59A33C3AFF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endParaRPr lang="zh-CN" altLang="en-US" noProof="1"/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F5E09C9E-F935-46DE-86E5-1DCA1466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2214563"/>
            <a:ext cx="8229600" cy="3014662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sz="2800" noProof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Create Table </a:t>
            </a:r>
            <a:r>
              <a:rPr lang="zh-CN" altLang="en-US" sz="2800" noProof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命令后面用分号</a:t>
            </a:r>
            <a:r>
              <a:rPr lang="en-US" altLang="zh-CN" sz="2800" noProof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(;)</a:t>
            </a:r>
            <a:r>
              <a:rPr lang="zh-CN" altLang="en-US" sz="2800" noProof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结束</a:t>
            </a:r>
            <a:endParaRPr lang="en-US" altLang="zh-CN" sz="2800" noProof="1">
              <a:solidFill>
                <a:srgbClr val="008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完整性约束</a:t>
            </a:r>
            <a:endParaRPr lang="en-US" altLang="zh-CN" sz="2800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primary key(A</a:t>
            </a:r>
            <a:r>
              <a:rPr lang="en-US" altLang="zh-CN" sz="24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4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,..A</a:t>
            </a:r>
            <a:r>
              <a:rPr lang="en-US" altLang="zh-CN" sz="24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：声明属性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4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4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,..A</a:t>
            </a:r>
            <a:r>
              <a:rPr lang="en-US" altLang="zh-CN" sz="24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构成关系的主码，主码属性必须是</a:t>
            </a:r>
            <a:r>
              <a:rPr lang="zh-CN" altLang="en-US" sz="24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非空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zh-CN" altLang="en-US" sz="24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唯一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foreign key(A</a:t>
            </a:r>
            <a:r>
              <a:rPr lang="en-US" altLang="zh-CN" sz="24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4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,..A</a:t>
            </a:r>
            <a:r>
              <a:rPr lang="en-US" altLang="zh-CN" sz="24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) references: 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声明表示关系中任意元组在属性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4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4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,..A</a:t>
            </a:r>
            <a:r>
              <a:rPr lang="en-US" altLang="zh-CN" sz="2400" baseline="-25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上的取值必须对应于关系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中某元组在主码属性上的取值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not null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：在该属性上不允许为空值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zh-CN" altLang="en-US" noProof="1">
                <a:ea typeface="Times New Roman" panose="02020603050405020304" pitchFamily="18" charset="0"/>
              </a:rPr>
              <a:t>     </a:t>
            </a:r>
            <a:r>
              <a:rPr lang="zh-CN" altLang="en-US" sz="2400" noProof="1">
                <a:ea typeface="Times New Roman" panose="02020603050405020304" pitchFamily="18" charset="0"/>
              </a:rPr>
              <a:t>	</a:t>
            </a:r>
            <a:endParaRPr lang="zh-CN" altLang="en-US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1F2F8-BFFE-43E0-84F5-7311041E2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4925"/>
            <a:ext cx="4889500" cy="2044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285750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  TABLE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Grade</a:t>
            </a:r>
            <a:endParaRPr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 SSN                      </a:t>
            </a:r>
            <a:r>
              <a:rPr lang="en-US" altLang="zh-CN" sz="1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CHAR(9)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CNO                     </a:t>
            </a:r>
            <a:r>
              <a:rPr lang="en-US" altLang="zh-CN" sz="1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CHAR(7)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Score                    </a:t>
            </a:r>
            <a:r>
              <a:rPr lang="en-US" altLang="zh-CN" sz="1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(SSN, CNO),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(SSN)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foreign key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(CNO)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Course)</a:t>
            </a:r>
            <a:r>
              <a:rPr lang="en-US" altLang="zh-CN" sz="1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DAA48AA-FAF0-45AB-AF90-B59A33C3AFF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endParaRPr lang="zh-CN" altLang="en-US" noProof="1"/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F5E09C9E-F935-46DE-86E5-1DCA1466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84" y="1764569"/>
            <a:ext cx="8939432" cy="490464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noProof="1">
                <a:solidFill>
                  <a:srgbClr val="FF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属性类型</a:t>
            </a:r>
            <a:endParaRPr lang="en-US" altLang="zh-CN" sz="2800" noProof="1">
              <a:solidFill>
                <a:srgbClr val="FF99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TINYINT,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SMALLINT, MEDIUMINT,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INT/INTEGER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BIGINT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CN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1byte, 2bytes, 3bytes, 4bytes, 8bytes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FLOAT(n)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, REAL, DOUBLE PRECISION</a:t>
            </a:r>
          </a:p>
          <a:p>
            <a:pPr lvl="2">
              <a:lnSpc>
                <a:spcPct val="80000"/>
              </a:lnSpc>
              <a:defRPr/>
            </a:pPr>
            <a:r>
              <a:rPr lang="zh-CN" altLang="en-US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精度至少为</a:t>
            </a:r>
            <a:r>
              <a:rPr lang="en-US" altLang="zh-CN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NUMERIC(p, s)/DECIMAL(p, s)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CN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位有效数字，小数点后</a:t>
            </a:r>
            <a:r>
              <a:rPr lang="en-US" altLang="zh-CN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endParaRPr lang="en-US" altLang="zh-CN" sz="20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BOOLEAN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CHAR(n), VARCHAR(n)</a:t>
            </a:r>
          </a:p>
          <a:p>
            <a:pPr lvl="2">
              <a:lnSpc>
                <a:spcPct val="80000"/>
              </a:lnSpc>
              <a:defRPr/>
            </a:pPr>
            <a:r>
              <a:rPr lang="zh-CN" altLang="en-US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定长，变长（最长为</a:t>
            </a:r>
            <a:r>
              <a:rPr lang="en-US" altLang="zh-CN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n bytes</a:t>
            </a:r>
            <a:r>
              <a:rPr lang="zh-CN" altLang="en-US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0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DATE, TIME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CN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YYYY-MM-DD, HH:MM:SS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TEXT, BINARY(n), VARBINARY(n)</a:t>
            </a:r>
          </a:p>
          <a:p>
            <a:pPr lvl="2">
              <a:lnSpc>
                <a:spcPct val="80000"/>
              </a:lnSpc>
              <a:defRPr/>
            </a:pPr>
            <a:r>
              <a:rPr lang="zh-CN" altLang="en-US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文本，二进制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1F2F8-BFFE-43E0-84F5-7311041E2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4925"/>
            <a:ext cx="4889500" cy="2044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285750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  TABLE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Grade</a:t>
            </a:r>
            <a:endParaRPr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 SSN                      </a:t>
            </a:r>
            <a:r>
              <a:rPr lang="en-US" altLang="zh-CN" sz="1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CHAR(9)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1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CNO                     </a:t>
            </a:r>
            <a:r>
              <a:rPr lang="en-US" altLang="zh-CN" sz="1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CHAR(7)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Score                    </a:t>
            </a:r>
            <a:r>
              <a:rPr lang="en-US" altLang="zh-CN" sz="1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(SSN, CNO),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(SSN)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</a:p>
          <a:p>
            <a:pPr marL="742950" lvl="1" indent="-285750" algn="just" eaLnBrk="1" fontAlgn="b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foreign key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(CNO)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zh-CN" sz="1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Course)</a:t>
            </a:r>
            <a:r>
              <a:rPr lang="en-US" altLang="zh-CN" sz="1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0EF8ED-49E8-480D-AB66-9B026A5892E3}"/>
              </a:ext>
            </a:extLst>
          </p:cNvPr>
          <p:cNvSpPr txBox="1"/>
          <p:nvPr/>
        </p:nvSpPr>
        <p:spPr>
          <a:xfrm>
            <a:off x="4797015" y="4689084"/>
            <a:ext cx="3977371" cy="45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有些数据库规定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为字符</a:t>
            </a:r>
          </a:p>
        </p:txBody>
      </p:sp>
    </p:spTree>
    <p:extLst>
      <p:ext uri="{BB962C8B-B14F-4D97-AF65-F5344CB8AC3E}">
        <p14:creationId xmlns:p14="http://schemas.microsoft.com/office/powerpoint/2010/main" val="12201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A4649783-AC80-4F18-8905-1EC80E94F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33D7968-0122-4F9F-BEF9-B622BCD7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2324100"/>
          </a:xfrm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修改关系模式(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ALTER TABLE)</a:t>
            </a:r>
          </a:p>
          <a:p>
            <a:pPr lvl="1" algn="just" fontAlgn="b"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语法格式：</a:t>
            </a:r>
          </a:p>
          <a:p>
            <a:pPr lvl="1" algn="ctr" fontAlgn="b">
              <a:buFontTx/>
              <a:buNone/>
              <a:defRPr/>
            </a:pPr>
            <a:r>
              <a:rPr lang="en-US" altLang="zh-CN" sz="2000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ALTER TABLE &lt;</a:t>
            </a:r>
            <a:r>
              <a:rPr lang="zh-CN" altLang="en-US" sz="2000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关系名&gt; </a:t>
            </a:r>
            <a:r>
              <a:rPr lang="en-US" altLang="zh-CN" sz="2000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ADD|DROP &lt;</a:t>
            </a:r>
            <a:r>
              <a:rPr lang="zh-CN" altLang="en-US" sz="2000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列名&gt;&lt;列类型&gt;</a:t>
            </a:r>
          </a:p>
          <a:p>
            <a:pPr lvl="1" fontAlgn="b">
              <a:defRPr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功能：</a:t>
            </a:r>
          </a:p>
          <a:p>
            <a:pPr lvl="2" fontAlgn="b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在一个关系模式中增加或删除一个属性。 </a:t>
            </a:r>
          </a:p>
          <a:p>
            <a:pPr>
              <a:defRPr/>
            </a:pPr>
            <a:endParaRPr lang="zh-CN" altLang="en-US" sz="2000" dirty="0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id="{B6DB82FD-0AC8-44A1-A77B-C2CC9396F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3810000"/>
            <a:ext cx="8229600" cy="228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lvl="1" indent="-285750" fontAlgn="b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</a:p>
          <a:p>
            <a:pPr marL="1143000" lvl="2" indent="-228600" fontAlgn="b">
              <a:spcBef>
                <a:spcPct val="20000"/>
              </a:spcBef>
              <a:buFontTx/>
              <a:buChar char="•"/>
              <a:defRPr/>
            </a:pPr>
            <a:r>
              <a:rPr lang="zh-CN" altLang="en-US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关系模式中增加一个属性</a:t>
            </a:r>
            <a:r>
              <a:rPr lang="en-US" altLang="zh-CN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Age</a:t>
            </a:r>
          </a:p>
          <a:p>
            <a:pPr marL="1143000" lvl="2" indent="-228600" algn="ctr" eaLnBrk="1" fontAlgn="b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46117" name="Rectangle 5">
            <a:extLst>
              <a:ext uri="{FF2B5EF4-FFF2-40B4-BE49-F238E27FC236}">
                <a16:creationId xmlns:a16="http://schemas.microsoft.com/office/drawing/2014/main" id="{CC985B09-9CEB-4CE3-B8B5-9B5E8043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4706938"/>
            <a:ext cx="8229600" cy="477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ctr" eaLnBrk="1" fontAlgn="b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ALTER TABLE Student ADD Age INTEGER</a:t>
            </a:r>
            <a:endParaRPr lang="en-US" altLang="zh-CN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46118" name="Rectangle 6">
            <a:extLst>
              <a:ext uri="{FF2B5EF4-FFF2-40B4-BE49-F238E27FC236}">
                <a16:creationId xmlns:a16="http://schemas.microsoft.com/office/drawing/2014/main" id="{433537E0-A505-4C2A-A16D-1B829706B070}"/>
              </a:ext>
            </a:extLst>
          </p:cNvPr>
          <p:cNvSpPr/>
          <p:nvPr/>
        </p:nvSpPr>
        <p:spPr>
          <a:xfrm>
            <a:off x="798513" y="5164138"/>
            <a:ext cx="8229600" cy="5603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lvl="1" fontAlgn="b">
              <a:buFont typeface="Arial" panose="020B0604020202020204" pitchFamily="34" charset="0"/>
              <a:buChar char="•"/>
              <a:defRPr/>
            </a:pP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Student</a:t>
            </a: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关系模式中删除属性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Age        </a:t>
            </a:r>
          </a:p>
        </p:txBody>
      </p:sp>
      <p:sp>
        <p:nvSpPr>
          <p:cNvPr id="346119" name="Rectangle 7">
            <a:extLst>
              <a:ext uri="{FF2B5EF4-FFF2-40B4-BE49-F238E27FC236}">
                <a16:creationId xmlns:a16="http://schemas.microsoft.com/office/drawing/2014/main" id="{0710435F-E68E-4294-883F-5FDE69296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88" y="5622925"/>
            <a:ext cx="5688012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143000" lvl="2" indent="-228600" eaLnBrk="1" fontAlgn="b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ALTER TABLE Student DROP 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/>
      <p:bldP spid="346117" grpId="0"/>
      <p:bldP spid="346118" grpId="0"/>
      <p:bldP spid="3461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FDB44709-1B7F-4DB1-885D-D725F81F2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7937C69A-F118-42A1-A176-39785115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1358900"/>
            <a:ext cx="8229600" cy="3419475"/>
          </a:xfrm>
        </p:spPr>
        <p:txBody>
          <a:bodyPr/>
          <a:lstStyle/>
          <a:p>
            <a:pPr>
              <a:defRPr/>
            </a:pP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删除关系模式(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DROP TABLE)</a:t>
            </a:r>
          </a:p>
          <a:p>
            <a:pPr lvl="1" algn="just" fontAlgn="b"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语法格式</a:t>
            </a:r>
          </a:p>
          <a:p>
            <a:pPr lvl="1" algn="just" fontAlgn="b">
              <a:buFontTx/>
              <a:buNone/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    	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DROP TABLE 〈</a:t>
            </a: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关系名〉</a:t>
            </a:r>
          </a:p>
          <a:p>
            <a:pPr lvl="1" fontAlgn="b"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功能：</a:t>
            </a:r>
          </a:p>
          <a:p>
            <a:pPr lvl="2" fontAlgn="b">
              <a:defRPr/>
            </a:pP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删除一个关系</a:t>
            </a:r>
          </a:p>
          <a:p>
            <a:pPr lvl="1" fontAlgn="b"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例如：</a:t>
            </a:r>
          </a:p>
          <a:p>
            <a:pPr lvl="2" fontAlgn="b">
              <a:buFontTx/>
              <a:buNone/>
              <a:defRPr/>
            </a:pPr>
            <a:r>
              <a:rPr lang="zh-CN" altLang="en-US" noProof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删除关系</a:t>
            </a:r>
            <a:r>
              <a:rPr lang="en-US" altLang="zh-CN" noProof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Student</a:t>
            </a:r>
            <a:endParaRPr lang="zh-CN" altLang="en-US" noProof="1">
              <a:solidFill>
                <a:srgbClr val="3333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7141" name="Rectangle 5">
            <a:extLst>
              <a:ext uri="{FF2B5EF4-FFF2-40B4-BE49-F238E27FC236}">
                <a16:creationId xmlns:a16="http://schemas.microsoft.com/office/drawing/2014/main" id="{8065A004-03A4-400B-9BEF-AE23B1368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598988"/>
            <a:ext cx="7924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342900" indent="-3429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algn="just" eaLnBrk="1" fontAlgn="b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		</a:t>
            </a:r>
            <a:r>
              <a:rPr lang="en-US" altLang="zh-CN" sz="2400" b="1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 TABLE Student </a:t>
            </a:r>
          </a:p>
        </p:txBody>
      </p:sp>
      <p:sp>
        <p:nvSpPr>
          <p:cNvPr id="2" name="左箭头标注 1">
            <a:extLst>
              <a:ext uri="{FF2B5EF4-FFF2-40B4-BE49-F238E27FC236}">
                <a16:creationId xmlns:a16="http://schemas.microsoft.com/office/drawing/2014/main" id="{270E651E-C8F0-4409-A404-1B05B7808B5D}"/>
              </a:ext>
            </a:extLst>
          </p:cNvPr>
          <p:cNvSpPr/>
          <p:nvPr/>
        </p:nvSpPr>
        <p:spPr>
          <a:xfrm>
            <a:off x="5111750" y="2079625"/>
            <a:ext cx="3825875" cy="3105150"/>
          </a:xfrm>
          <a:prstGeom prst="lef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不仅删除关系的所有元组，</a:t>
            </a:r>
            <a:endParaRPr lang="en-US" altLang="zh-CN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还删除关系模式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47163025-CA3D-490D-9AE9-569CD1B11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90762DEB-EE34-477F-8D57-91B187B8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1314450"/>
            <a:ext cx="8229600" cy="42291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建立索引(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CREATE INDEX)</a:t>
            </a:r>
          </a:p>
          <a:p>
            <a:pPr lvl="1" algn="just" fontAlgn="b">
              <a:lnSpc>
                <a:spcPct val="9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语法格式：</a:t>
            </a:r>
          </a:p>
          <a:p>
            <a:pPr lvl="1" algn="just" fontAlgn="b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CREATE [UNIQUE] INDEX 〈</a:t>
            </a: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索引名〉 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ON 〈</a:t>
            </a: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关系名〉(〈列名〉[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ORDER], ...,〈</a:t>
            </a: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列名〉[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ORDER]) [CLUSTER]</a:t>
            </a:r>
            <a:endParaRPr lang="zh-CN" altLang="en-US" sz="2000" noProof="1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fontAlgn="b">
              <a:lnSpc>
                <a:spcPct val="9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功能：</a:t>
            </a:r>
          </a:p>
          <a:p>
            <a:pPr lvl="2" algn="just" fontAlgn="b">
              <a:lnSpc>
                <a:spcPct val="90000"/>
              </a:lnSpc>
              <a:defRPr/>
            </a:pP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在一个指定关系的指定属性上建立索引。</a:t>
            </a:r>
          </a:p>
          <a:p>
            <a:pPr lvl="2" algn="just" fontAlgn="b">
              <a:lnSpc>
                <a:spcPct val="90000"/>
              </a:lnSpc>
              <a:defRPr/>
            </a:pP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ORDER:ASC </a:t>
            </a: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DESC</a:t>
            </a:r>
          </a:p>
          <a:p>
            <a:pPr lvl="2" algn="just" fontAlgn="b">
              <a:lnSpc>
                <a:spcPct val="90000"/>
              </a:lnSpc>
              <a:defRPr/>
            </a:pP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CLUSTER:</a:t>
            </a: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是否为聚集索引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存放的顺序和列中的顺序一样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000" noProof="1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fontAlgn="b">
              <a:lnSpc>
                <a:spcPct val="9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例如，</a:t>
            </a:r>
          </a:p>
          <a:p>
            <a:pPr lvl="2" algn="just" fontAlgn="b">
              <a:lnSpc>
                <a:spcPct val="90000"/>
              </a:lnSpc>
              <a:buFontTx/>
              <a:buNone/>
              <a:defRPr/>
            </a:pP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在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Student</a:t>
            </a: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关系上以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SSN</a:t>
            </a: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属性为索引属性，建立一个聚集索引，索引文件名字为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SSN_INDEX，</a:t>
            </a: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并说明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SSN</a:t>
            </a: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是主码属性，索引按照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SSN</a:t>
            </a: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的值递增排序</a:t>
            </a:r>
          </a:p>
        </p:txBody>
      </p:sp>
      <p:sp>
        <p:nvSpPr>
          <p:cNvPr id="348164" name="Rectangle 4">
            <a:extLst>
              <a:ext uri="{FF2B5EF4-FFF2-40B4-BE49-F238E27FC236}">
                <a16:creationId xmlns:a16="http://schemas.microsoft.com/office/drawing/2014/main" id="{1EB336D2-9CBE-4103-BF91-9D6FCE8A2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678488"/>
            <a:ext cx="79248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600200" lvl="3" indent="-228600" algn="just" eaLnBrk="1" fontAlgn="b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CREATE UNIQUE INDEX SSN_INDEX ON Student(SSN ASC) CLUSTER </a:t>
            </a:r>
            <a:endParaRPr lang="zh-CN" altLang="en-US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矩形标注 4">
            <a:extLst>
              <a:ext uri="{FF2B5EF4-FFF2-40B4-BE49-F238E27FC236}">
                <a16:creationId xmlns:a16="http://schemas.microsoft.com/office/drawing/2014/main" id="{E5692A62-DD34-4752-83D4-7F12DFFDC897}"/>
              </a:ext>
            </a:extLst>
          </p:cNvPr>
          <p:cNvSpPr/>
          <p:nvPr/>
        </p:nvSpPr>
        <p:spPr>
          <a:xfrm>
            <a:off x="5416550" y="1428750"/>
            <a:ext cx="3155950" cy="755650"/>
          </a:xfrm>
          <a:prstGeom prst="wedgeRectCallout">
            <a:avLst>
              <a:gd name="adj1" fmla="val -121182"/>
              <a:gd name="adj2" fmla="val 675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noProof="1">
                <a:solidFill>
                  <a:srgbClr val="FF0000"/>
                </a:solidFill>
              </a:rPr>
              <a:t>表示索引属性或属性组是主码属性，即不允许重复值出现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表格 23553">
            <a:extLst>
              <a:ext uri="{FF2B5EF4-FFF2-40B4-BE49-F238E27FC236}">
                <a16:creationId xmlns:a16="http://schemas.microsoft.com/office/drawing/2014/main" id="{43284644-18E5-453E-A806-94CC71ED212F}"/>
              </a:ext>
            </a:extLst>
          </p:cNvPr>
          <p:cNvGraphicFramePr/>
          <p:nvPr/>
        </p:nvGraphicFramePr>
        <p:xfrm>
          <a:off x="0" y="0"/>
          <a:ext cx="5400675" cy="6523042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22" marB="45722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200215130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200215133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200215200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200215210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200215211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200215213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200215234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200215235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200220123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200220123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200230123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200230123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200230123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张三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李斯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王五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刘华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IS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EE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EE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VE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VE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VE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FC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FC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292" name="Rectangle 4">
            <a:extLst>
              <a:ext uri="{FF2B5EF4-FFF2-40B4-BE49-F238E27FC236}">
                <a16:creationId xmlns:a16="http://schemas.microsoft.com/office/drawing/2014/main" id="{2C1FCEE0-C265-4229-91C9-A83020BE23ED}"/>
              </a:ext>
            </a:extLst>
          </p:cNvPr>
          <p:cNvSpPr txBox="1"/>
          <p:nvPr/>
        </p:nvSpPr>
        <p:spPr>
          <a:xfrm>
            <a:off x="5651500" y="368300"/>
            <a:ext cx="3349625" cy="1260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eaLnBrk="1" hangingPunct="1">
              <a:lnSpc>
                <a:spcPts val="3200"/>
              </a:lnSpc>
              <a:buClr>
                <a:schemeClr val="hlink"/>
              </a:buClr>
              <a:buFont typeface="Monotype Sorts"/>
              <a:buNone/>
              <a:defRPr/>
            </a:pPr>
            <a:r>
              <a:rPr lang="en-US" altLang="zh-CN" sz="1800" noProof="1">
                <a:solidFill>
                  <a:srgbClr val="0000CC"/>
                </a:solidFill>
                <a:ea typeface="华文行楷" panose="02010800040101010101" pitchFamily="2" charset="-122"/>
              </a:rPr>
              <a:t>   Select </a:t>
            </a:r>
            <a:r>
              <a:rPr lang="en-US" altLang="zh-CN" sz="1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*  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</a:t>
            </a:r>
            <a:r>
              <a:rPr lang="en-US" altLang="zh-CN" sz="1800" noProof="1">
                <a:solidFill>
                  <a:srgbClr val="0000CC"/>
                </a:solidFill>
                <a:ea typeface="华文行楷" panose="02010800040101010101" pitchFamily="2" charset="-122"/>
              </a:rPr>
              <a:t>From </a:t>
            </a:r>
            <a:r>
              <a:rPr lang="en-US" altLang="zh-CN" sz="1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student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</a:t>
            </a:r>
            <a:r>
              <a:rPr lang="en-US" altLang="zh-CN" sz="1800" noProof="1">
                <a:solidFill>
                  <a:srgbClr val="0000CC"/>
                </a:solidFill>
                <a:ea typeface="华文行楷" panose="02010800040101010101" pitchFamily="2" charset="-122"/>
              </a:rPr>
              <a:t>Where </a:t>
            </a:r>
            <a:r>
              <a:rPr lang="en-US" altLang="zh-CN" sz="1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sdept </a:t>
            </a:r>
            <a:r>
              <a:rPr lang="en-US" altLang="zh-CN" sz="1800" noProof="1">
                <a:solidFill>
                  <a:srgbClr val="C00000"/>
                </a:solidFill>
                <a:ea typeface="华文行楷" panose="02010800040101010101" pitchFamily="2" charset="-122"/>
              </a:rPr>
              <a:t>in</a:t>
            </a:r>
            <a:r>
              <a:rPr lang="en-US" altLang="zh-CN" sz="1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(’MA’，’CS’);</a:t>
            </a:r>
          </a:p>
        </p:txBody>
      </p:sp>
      <p:sp>
        <p:nvSpPr>
          <p:cNvPr id="395321" name="Rectangle 57">
            <a:extLst>
              <a:ext uri="{FF2B5EF4-FFF2-40B4-BE49-F238E27FC236}">
                <a16:creationId xmlns:a16="http://schemas.microsoft.com/office/drawing/2014/main" id="{BDEF4CFE-6308-4AC5-A136-120BAB515853}"/>
              </a:ext>
            </a:extLst>
          </p:cNvPr>
          <p:cNvSpPr/>
          <p:nvPr/>
        </p:nvSpPr>
        <p:spPr>
          <a:xfrm>
            <a:off x="5157788" y="1989138"/>
            <a:ext cx="3824287" cy="22494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RDBMS</a:t>
            </a: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执行该查询的一种可能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过程：</a:t>
            </a:r>
          </a:p>
          <a:p>
            <a:pPr lvl="1" algn="just">
              <a:lnSpc>
                <a:spcPct val="80000"/>
              </a:lnSpc>
            </a:pPr>
            <a:r>
              <a:rPr lang="zh-CN" altLang="en-US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en-US" altLang="zh-CN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Student</a:t>
            </a:r>
            <a:r>
              <a:rPr lang="zh-CN" altLang="en-US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表进行全表扫描，取出一个元组，检查该元组在</a:t>
            </a:r>
            <a:r>
              <a:rPr lang="en-US" altLang="zh-CN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Sdept</a:t>
            </a:r>
            <a:r>
              <a:rPr lang="zh-CN" altLang="en-US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列的值是否等于’</a:t>
            </a:r>
            <a:r>
              <a:rPr lang="en-US" altLang="zh-CN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CS’</a:t>
            </a:r>
            <a:r>
              <a:rPr lang="zh-CN" altLang="en-US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zh-CN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’</a:t>
            </a:r>
            <a:r>
              <a:rPr lang="en-US" altLang="zh-CN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MA’</a:t>
            </a:r>
            <a:r>
              <a:rPr lang="zh-CN" altLang="en-US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。如果相等，则取出</a:t>
            </a:r>
            <a:r>
              <a:rPr lang="en-US" altLang="zh-CN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Sname</a:t>
            </a:r>
            <a:r>
              <a:rPr lang="zh-CN" altLang="en-US" sz="1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列的值形成一个新元组输出，否则跳过该元组，取下一个元组。</a:t>
            </a:r>
          </a:p>
        </p:txBody>
      </p:sp>
      <p:sp>
        <p:nvSpPr>
          <p:cNvPr id="3" name="七角星 2">
            <a:extLst>
              <a:ext uri="{FF2B5EF4-FFF2-40B4-BE49-F238E27FC236}">
                <a16:creationId xmlns:a16="http://schemas.microsoft.com/office/drawing/2014/main" id="{E684A2A3-049E-4D65-86F8-31A90D6F55D1}"/>
              </a:ext>
            </a:extLst>
          </p:cNvPr>
          <p:cNvSpPr/>
          <p:nvPr/>
        </p:nvSpPr>
        <p:spPr>
          <a:xfrm>
            <a:off x="6597650" y="4581525"/>
            <a:ext cx="1844675" cy="166528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顺序</a:t>
            </a:r>
            <a:endParaRPr lang="en-US" altLang="zh-CN" sz="24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扫描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2" grpId="0" animBg="1"/>
      <p:bldP spid="395321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25">
            <a:extLst>
              <a:ext uri="{FF2B5EF4-FFF2-40B4-BE49-F238E27FC236}">
                <a16:creationId xmlns:a16="http://schemas.microsoft.com/office/drawing/2014/main" id="{0E84167F-6832-4B4A-A5D0-AEC13D345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763713"/>
            <a:ext cx="838200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126">
            <a:extLst>
              <a:ext uri="{FF2B5EF4-FFF2-40B4-BE49-F238E27FC236}">
                <a16:creationId xmlns:a16="http://schemas.microsoft.com/office/drawing/2014/main" id="{24B3CEC6-40D2-49A3-BC63-FDFA5BB459A8}"/>
              </a:ext>
            </a:extLst>
          </p:cNvPr>
          <p:cNvSpPr txBox="1"/>
          <p:nvPr/>
        </p:nvSpPr>
        <p:spPr>
          <a:xfrm>
            <a:off x="420688" y="1179513"/>
            <a:ext cx="6326187" cy="4921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600" noProof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为加快查找速度，在</a:t>
            </a:r>
            <a:r>
              <a:rPr lang="en-US" altLang="zh-CN" sz="2600" noProof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Sdept</a:t>
            </a:r>
            <a:r>
              <a:rPr lang="zh-CN" altLang="en-US" sz="2600" noProof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属性上建立索引</a:t>
            </a:r>
          </a:p>
        </p:txBody>
      </p:sp>
      <p:sp>
        <p:nvSpPr>
          <p:cNvPr id="24580" name="Text Box 127">
            <a:extLst>
              <a:ext uri="{FF2B5EF4-FFF2-40B4-BE49-F238E27FC236}">
                <a16:creationId xmlns:a16="http://schemas.microsoft.com/office/drawing/2014/main" id="{8509FA2D-FF46-43C7-A29B-F0A07EC9AE17}"/>
              </a:ext>
            </a:extLst>
          </p:cNvPr>
          <p:cNvSpPr txBox="1"/>
          <p:nvPr/>
        </p:nvSpPr>
        <p:spPr>
          <a:xfrm>
            <a:off x="3536950" y="2798763"/>
            <a:ext cx="354013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CS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4581" name="Text Box 128">
            <a:extLst>
              <a:ext uri="{FF2B5EF4-FFF2-40B4-BE49-F238E27FC236}">
                <a16:creationId xmlns:a16="http://schemas.microsoft.com/office/drawing/2014/main" id="{6D2862BF-2EEF-4C38-AC23-C55EDEF60691}"/>
              </a:ext>
            </a:extLst>
          </p:cNvPr>
          <p:cNvSpPr txBox="1"/>
          <p:nvPr/>
        </p:nvSpPr>
        <p:spPr>
          <a:xfrm>
            <a:off x="5067300" y="2843213"/>
            <a:ext cx="354013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CS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4582" name="Text Box 129">
            <a:extLst>
              <a:ext uri="{FF2B5EF4-FFF2-40B4-BE49-F238E27FC236}">
                <a16:creationId xmlns:a16="http://schemas.microsoft.com/office/drawing/2014/main" id="{B74CB7C2-4591-4E58-8510-5C3849AE65C2}"/>
              </a:ext>
            </a:extLst>
          </p:cNvPr>
          <p:cNvSpPr txBox="1"/>
          <p:nvPr/>
        </p:nvSpPr>
        <p:spPr>
          <a:xfrm>
            <a:off x="7812088" y="2843213"/>
            <a:ext cx="354012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CS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4583" name="Text Box 130">
            <a:extLst>
              <a:ext uri="{FF2B5EF4-FFF2-40B4-BE49-F238E27FC236}">
                <a16:creationId xmlns:a16="http://schemas.microsoft.com/office/drawing/2014/main" id="{2F2224C0-9080-486B-A4EC-E8F491B63C92}"/>
              </a:ext>
            </a:extLst>
          </p:cNvPr>
          <p:cNvSpPr txBox="1"/>
          <p:nvPr/>
        </p:nvSpPr>
        <p:spPr>
          <a:xfrm>
            <a:off x="3446463" y="5724525"/>
            <a:ext cx="192881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简单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HASH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索引</a:t>
            </a:r>
          </a:p>
        </p:txBody>
      </p:sp>
      <p:sp>
        <p:nvSpPr>
          <p:cNvPr id="24584" name="Text Box 131">
            <a:extLst>
              <a:ext uri="{FF2B5EF4-FFF2-40B4-BE49-F238E27FC236}">
                <a16:creationId xmlns:a16="http://schemas.microsoft.com/office/drawing/2014/main" id="{F406C3EA-CCE5-4642-BF37-CA8888CC4012}"/>
              </a:ext>
            </a:extLst>
          </p:cNvPr>
          <p:cNvSpPr txBox="1"/>
          <p:nvPr/>
        </p:nvSpPr>
        <p:spPr>
          <a:xfrm>
            <a:off x="3509963" y="4778375"/>
            <a:ext cx="381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MA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4585" name="Text Box 132">
            <a:extLst>
              <a:ext uri="{FF2B5EF4-FFF2-40B4-BE49-F238E27FC236}">
                <a16:creationId xmlns:a16="http://schemas.microsoft.com/office/drawing/2014/main" id="{03564EC0-71A0-4B12-B56C-CDE862AD5535}"/>
              </a:ext>
            </a:extLst>
          </p:cNvPr>
          <p:cNvSpPr txBox="1"/>
          <p:nvPr/>
        </p:nvSpPr>
        <p:spPr>
          <a:xfrm>
            <a:off x="4976813" y="4778375"/>
            <a:ext cx="381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MA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4586" name="Text Box 133">
            <a:extLst>
              <a:ext uri="{FF2B5EF4-FFF2-40B4-BE49-F238E27FC236}">
                <a16:creationId xmlns:a16="http://schemas.microsoft.com/office/drawing/2014/main" id="{7902A27A-80C2-4F1B-9901-2D4AFA96A64A}"/>
              </a:ext>
            </a:extLst>
          </p:cNvPr>
          <p:cNvSpPr txBox="1"/>
          <p:nvPr/>
        </p:nvSpPr>
        <p:spPr>
          <a:xfrm>
            <a:off x="7721600" y="4778375"/>
            <a:ext cx="381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MA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8EECD3A-2389-4569-8E1F-E4F36CEAD71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en-US" altLang="zh-CN" noProof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C0A62FB-1F1C-4C85-A100-D6C3C245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39825"/>
            <a:ext cx="7921625" cy="3124200"/>
          </a:xfrm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3600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查询语言概览</a:t>
            </a:r>
            <a:endParaRPr lang="en-US" altLang="zh-CN" sz="3600" noProof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en-US" altLang="zh-CN" sz="3600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3600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数据定义</a:t>
            </a:r>
          </a:p>
          <a:p>
            <a:pPr>
              <a:defRPr/>
            </a:pPr>
            <a:r>
              <a:rPr lang="en-US" altLang="zh-CN" sz="3600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3600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endParaRPr lang="en-US" altLang="zh-CN" sz="3600" noProof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en-US" altLang="zh-CN" sz="3600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3600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数据库的修改</a:t>
            </a:r>
            <a:endParaRPr lang="en-US" altLang="zh-CN" sz="3600" noProof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kumimoji="1" lang="en-US" altLang="zh-CN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>
              <a:defRPr/>
            </a:pPr>
            <a:r>
              <a:rPr kumimoji="1" lang="en-US" altLang="zh-CN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>
              <a:defRPr/>
            </a:pPr>
            <a:r>
              <a:rPr lang="en-US" altLang="zh-CN" sz="3600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3600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数据库授权机制</a:t>
            </a:r>
            <a:endParaRPr lang="en-US" altLang="zh-CN" sz="3600" noProof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sz="3600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嵌入式</a:t>
            </a:r>
            <a:r>
              <a:rPr lang="en-US" altLang="zh-CN" sz="3600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3600" noProof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简介</a:t>
            </a:r>
            <a:endParaRPr lang="en-US" altLang="zh-CN" sz="3600" noProof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9DD071CA-5096-47D3-946B-F1A554654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B7207DD4-5AFD-40DC-8F8B-9CFD93FD7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30892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删除索引(</a:t>
            </a:r>
            <a:r>
              <a:rPr lang="en-US" altLang="zh-CN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DROP INDEX)</a:t>
            </a: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</a:p>
          <a:p>
            <a:pPr lvl="1" algn="just" fontAlgn="b">
              <a:lnSpc>
                <a:spcPct val="90000"/>
              </a:lnSpc>
              <a:defRPr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语法格式：</a:t>
            </a:r>
          </a:p>
          <a:p>
            <a:pPr algn="just" fontAlgn="b">
              <a:buFontTx/>
              <a:buNone/>
              <a:defRPr/>
            </a:pP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	           </a:t>
            </a:r>
            <a:r>
              <a:rPr lang="en-US" altLang="zh-CN" sz="2000" dirty="0">
                <a:solidFill>
                  <a:srgbClr val="A5002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DROP INDEX 〈</a:t>
            </a:r>
            <a:r>
              <a:rPr lang="zh-CN" altLang="en-US" sz="2000" dirty="0">
                <a:solidFill>
                  <a:srgbClr val="A5002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索引名〉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 algn="just" fontAlgn="b">
              <a:defRPr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功能：</a:t>
            </a:r>
          </a:p>
          <a:p>
            <a:pPr lvl="2" algn="just" fontAlgn="b">
              <a:defRPr/>
            </a:pPr>
            <a:r>
              <a:rPr lang="zh-CN" altLang="en-US" sz="2000" dirty="0">
                <a:solidFill>
                  <a:srgbClr val="A5002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删除索引</a:t>
            </a:r>
          </a:p>
          <a:p>
            <a:pPr lvl="1" algn="just" fontAlgn="b">
              <a:defRPr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例如，</a:t>
            </a:r>
          </a:p>
          <a:p>
            <a:pPr lvl="3" algn="just" fontAlgn="b">
              <a:buFontTx/>
              <a:buNone/>
              <a:defRPr/>
            </a:pPr>
            <a:r>
              <a:rPr lang="zh-CN" altLang="en-US" dirty="0">
                <a:solidFill>
                  <a:srgbClr val="99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删除索引</a:t>
            </a:r>
            <a:r>
              <a:rPr lang="en-US" altLang="zh-CN" dirty="0">
                <a:solidFill>
                  <a:srgbClr val="99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SSN_INDEX</a:t>
            </a:r>
            <a:endParaRPr lang="zh-CN" altLang="en-US" dirty="0">
              <a:solidFill>
                <a:srgbClr val="99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9188" name="Rectangle 4">
            <a:extLst>
              <a:ext uri="{FF2B5EF4-FFF2-40B4-BE49-F238E27FC236}">
                <a16:creationId xmlns:a16="http://schemas.microsoft.com/office/drawing/2014/main" id="{4A60A904-5BD0-447F-BE1F-E18F7BF87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692650"/>
            <a:ext cx="79248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143000" lvl="2" indent="-228600" algn="just" eaLnBrk="1" fontAlgn="b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		DROP  INDEX  SSN_INDEX</a:t>
            </a:r>
            <a:endParaRPr lang="zh-CN" altLang="en-US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664F55EA-6851-443B-8E3F-E30100898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3D97FCDD-D743-4D06-B04A-172397BF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3475"/>
            <a:ext cx="9117013" cy="4525963"/>
          </a:xfrm>
        </p:spPr>
        <p:txBody>
          <a:bodyPr/>
          <a:lstStyle/>
          <a:p>
            <a:pPr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语言定义视图</a:t>
            </a:r>
          </a:p>
          <a:p>
            <a:pPr lvl="1"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Why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让所有用户都看到整个逻辑是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不合适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的，出于安全考虑，可能需要向用户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隐藏特定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的数据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希望创建一个比逻辑模型更符合用户直觉的个人化关系集合</a:t>
            </a:r>
          </a:p>
          <a:p>
            <a:pPr lvl="1"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What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允许通过查询来定义“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虚关系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从一个或几个基本表（或视图）导出的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虚关系</a:t>
            </a:r>
            <a:r>
              <a:rPr lang="en-US" altLang="zh-CN" noProof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视图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视图本身不保存数据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，数据仍保存在基本表中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若概念模式发生变化，只需要对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VIEW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重新定义视图到概念模式的映射，从而实现逻辑数据独立性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91E1BCE7-FCF1-4412-9911-72C712496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语言视图定义机制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0E18BEF-02CF-436B-8AD5-622EDDD37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89500"/>
          </a:xfrm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定义视图</a:t>
            </a:r>
          </a:p>
          <a:p>
            <a:pPr lvl="1">
              <a:buFontTx/>
              <a:buNone/>
              <a:defRPr/>
            </a:pPr>
            <a:r>
              <a:rPr lang="en-US" altLang="zh-CN" sz="2400"/>
              <a:t>CREATE  VIEW  &lt;</a:t>
            </a:r>
            <a:r>
              <a:rPr lang="zh-CN" altLang="en-US" sz="2400"/>
              <a:t>视图名</a:t>
            </a:r>
            <a:r>
              <a:rPr lang="en-US" altLang="zh-CN" sz="2400"/>
              <a:t>&gt;  </a:t>
            </a:r>
          </a:p>
          <a:p>
            <a:pPr lvl="1">
              <a:buFontTx/>
              <a:buNone/>
              <a:defRPr/>
            </a:pPr>
            <a:r>
              <a:rPr lang="en-US" altLang="zh-CN" sz="2400"/>
              <a:t>                                       [(&lt;</a:t>
            </a:r>
            <a:r>
              <a:rPr lang="zh-CN" altLang="en-US" sz="2400"/>
              <a:t>列名</a:t>
            </a:r>
            <a:r>
              <a:rPr lang="en-US" altLang="zh-CN" sz="2400"/>
              <a:t>&gt; [</a:t>
            </a:r>
            <a:r>
              <a:rPr lang="zh-CN" altLang="en-US" sz="2400"/>
              <a:t>，</a:t>
            </a:r>
            <a:r>
              <a:rPr lang="en-US" altLang="zh-CN" sz="2400"/>
              <a:t>&lt;</a:t>
            </a:r>
            <a:r>
              <a:rPr lang="zh-CN" altLang="en-US" sz="2400"/>
              <a:t>列名</a:t>
            </a:r>
            <a:r>
              <a:rPr lang="en-US" altLang="zh-CN" sz="2400"/>
              <a:t>&gt;]…)]</a:t>
            </a:r>
          </a:p>
          <a:p>
            <a:pPr lvl="1">
              <a:buFontTx/>
              <a:buNone/>
              <a:defRPr/>
            </a:pPr>
            <a:r>
              <a:rPr lang="en-US" altLang="zh-CN" sz="2400"/>
              <a:t>                 AS  &lt;</a:t>
            </a:r>
            <a:r>
              <a:rPr lang="zh-CN" altLang="en-US" sz="2400"/>
              <a:t>子查询</a:t>
            </a:r>
            <a:r>
              <a:rPr lang="en-US" altLang="zh-CN" sz="2400"/>
              <a:t>&gt;</a:t>
            </a:r>
          </a:p>
          <a:p>
            <a:pPr lvl="1">
              <a:buFontTx/>
              <a:buNone/>
              <a:defRPr/>
            </a:pPr>
            <a:r>
              <a:rPr lang="en-US" altLang="zh-CN" sz="2400"/>
              <a:t>                 [WITH  CHECK  OPTION]</a:t>
            </a:r>
            <a:r>
              <a:rPr lang="zh-CN" altLang="en-US" sz="2400"/>
              <a:t>；</a:t>
            </a:r>
          </a:p>
          <a:p>
            <a:pPr lvl="1">
              <a:defRPr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说明</a:t>
            </a:r>
          </a:p>
          <a:p>
            <a:pPr lvl="2">
              <a:defRPr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组成视图的属性列名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或全部省略或全部指定</a:t>
            </a:r>
          </a:p>
          <a:p>
            <a:pPr lvl="2">
              <a:defRPr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子查询：合法的查询表达式</a:t>
            </a:r>
            <a:endParaRPr lang="zh-CN" altLang="en-US" sz="20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WITH CHECK OPTION</a:t>
            </a:r>
          </a:p>
          <a:p>
            <a:pPr lvl="3">
              <a:defRPr/>
            </a:pP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透过视图进行增删改操作时，不得破坏视图定义中的谓词条件（即子查询中的条件表达式）</a:t>
            </a:r>
          </a:p>
        </p:txBody>
      </p:sp>
      <p:sp>
        <p:nvSpPr>
          <p:cNvPr id="419844" name="Text Box 4">
            <a:extLst>
              <a:ext uri="{FF2B5EF4-FFF2-40B4-BE49-F238E27FC236}">
                <a16:creationId xmlns:a16="http://schemas.microsoft.com/office/drawing/2014/main" id="{523FD9EB-A639-4658-AA87-CBD508764248}"/>
              </a:ext>
            </a:extLst>
          </p:cNvPr>
          <p:cNvSpPr txBox="1"/>
          <p:nvPr/>
        </p:nvSpPr>
        <p:spPr>
          <a:xfrm>
            <a:off x="1481138" y="4103688"/>
            <a:ext cx="6030912" cy="22923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建立计算机系学生的视图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rPr>
              <a:t>        </a:t>
            </a:r>
            <a:r>
              <a:rPr lang="en-US" altLang="zh-CN" sz="2400" noProof="1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rPr>
              <a:t>CREATE VIEW CS_Student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rPr>
              <a:t>               AS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rPr>
              <a:t>               SELECT Sno</a:t>
            </a:r>
            <a:r>
              <a:rPr lang="en-US" altLang="en-US" sz="2400" noProof="1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rPr>
              <a:t>，</a:t>
            </a:r>
            <a:r>
              <a:rPr lang="en-US" altLang="zh-CN" sz="2400" noProof="1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rPr>
              <a:t>Sname</a:t>
            </a:r>
            <a:r>
              <a:rPr lang="en-US" altLang="en-US" sz="2400" noProof="1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rPr>
              <a:t>，</a:t>
            </a:r>
            <a:r>
              <a:rPr lang="en-US" altLang="zh-CN" sz="2400" noProof="1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rPr>
              <a:t>Sage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rPr>
              <a:t>               FROM  Student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rPr>
              <a:t>               WHERE  Sdept= ‘CS'</a:t>
            </a:r>
            <a:r>
              <a:rPr lang="en-US" altLang="en-US" sz="2400" noProof="1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rPr>
              <a:t>；</a:t>
            </a:r>
          </a:p>
        </p:txBody>
      </p:sp>
      <p:sp>
        <p:nvSpPr>
          <p:cNvPr id="419845" name="Text Box 5">
            <a:extLst>
              <a:ext uri="{FF2B5EF4-FFF2-40B4-BE49-F238E27FC236}">
                <a16:creationId xmlns:a16="http://schemas.microsoft.com/office/drawing/2014/main" id="{F49F1530-BB65-45A6-825A-AFAE58DA2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1933575"/>
            <a:ext cx="7470775" cy="1809750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  <a:r>
              <a:rPr lang="en-US" altLang="zh-CN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DBMS</a:t>
            </a:r>
            <a:r>
              <a:rPr lang="zh-CN" altLang="en-US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r>
              <a:rPr lang="en-US" altLang="zh-CN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CREATE VIEW</a:t>
            </a:r>
            <a:r>
              <a:rPr lang="zh-CN" altLang="en-US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语句时只是把视图的</a:t>
            </a:r>
            <a:r>
              <a:rPr lang="zh-CN" altLang="en-US" sz="28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定义存入数据字典</a:t>
            </a:r>
            <a:r>
              <a:rPr lang="zh-CN" altLang="en-US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，并不执行其中的</a:t>
            </a:r>
            <a:r>
              <a:rPr lang="en-US" altLang="zh-CN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SELECT</a:t>
            </a:r>
            <a:r>
              <a:rPr lang="zh-CN" altLang="en-US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语句。</a:t>
            </a:r>
            <a:r>
              <a:rPr lang="zh-CN" altLang="en-US" sz="28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只是在对视图查询时</a:t>
            </a:r>
            <a:r>
              <a:rPr lang="zh-CN" altLang="en-US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，才按视图的定义从基本表中将数据查出</a:t>
            </a:r>
            <a:r>
              <a:rPr lang="zh-CN" altLang="en-US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  <p:bldP spid="4198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64CE8-641B-41B8-B8BA-64E0498404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A6804E-1491-45CE-A639-62EFADEA9DEF}" type="datetime1">
              <a:rPr lang="zh-CN" altLang="en-US" smtClean="0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1CB3-C238-4753-98A2-D32B64DB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1176C-C09B-468E-ACF3-8EB0903A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CD6C7-C7B0-4936-8CE4-1E28E49A7AC0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  <p:graphicFrame>
        <p:nvGraphicFramePr>
          <p:cNvPr id="30725" name="表格 30724">
            <a:extLst>
              <a:ext uri="{FF2B5EF4-FFF2-40B4-BE49-F238E27FC236}">
                <a16:creationId xmlns:a16="http://schemas.microsoft.com/office/drawing/2014/main" id="{FC0FBB04-A83F-4AB6-B41B-F125676EAAE0}"/>
              </a:ext>
            </a:extLst>
          </p:cNvPr>
          <p:cNvGraphicFramePr/>
          <p:nvPr/>
        </p:nvGraphicFramePr>
        <p:xfrm>
          <a:off x="0" y="0"/>
          <a:ext cx="5400675" cy="2378075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637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200215130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200215133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200215200</a:t>
                      </a:r>
                    </a:p>
                  </a:txBody>
                  <a:tcPr marT="45732" marB="45732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张三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李斯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王五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刘华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IS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43" name="Text Box 4">
            <a:extLst>
              <a:ext uri="{FF2B5EF4-FFF2-40B4-BE49-F238E27FC236}">
                <a16:creationId xmlns:a16="http://schemas.microsoft.com/office/drawing/2014/main" id="{3475EE08-EE11-4327-8468-698E5343E09C}"/>
              </a:ext>
            </a:extLst>
          </p:cNvPr>
          <p:cNvSpPr txBox="1"/>
          <p:nvPr/>
        </p:nvSpPr>
        <p:spPr>
          <a:xfrm>
            <a:off x="0" y="2798763"/>
            <a:ext cx="5246688" cy="19399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CREATE VIEW CS_Student</a:t>
            </a:r>
            <a:endParaRPr lang="en-US" altLang="zh-CN" sz="2400" b="1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      AS </a:t>
            </a:r>
            <a:endParaRPr lang="en-US" altLang="zh-CN" sz="2400" b="1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      SELECT Sno</a:t>
            </a: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Sname</a:t>
            </a: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Sage</a:t>
            </a:r>
            <a:endParaRPr lang="en-US" altLang="zh-CN" sz="2400" b="1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      FROM  Student</a:t>
            </a:r>
            <a:endParaRPr lang="en-US" altLang="zh-CN" sz="2400" b="1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      WHERE  Sdept= ‘CS'</a:t>
            </a: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400" b="1" noProof="1"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83E3BE0-55D3-4B67-9A86-63F4190762D2}"/>
              </a:ext>
            </a:extLst>
          </p:cNvPr>
          <p:cNvSpPr txBox="1"/>
          <p:nvPr/>
        </p:nvSpPr>
        <p:spPr>
          <a:xfrm>
            <a:off x="0" y="4868863"/>
            <a:ext cx="6102350" cy="18907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查询计算机系年龄不大于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岁的学生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*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CS_student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Where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Sage&lt;=20;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Char char="n"/>
              <a:defRPr/>
            </a:pPr>
            <a:endParaRPr lang="zh-CN" altLang="en-US" sz="2800" b="0" noProof="1">
              <a:solidFill>
                <a:srgbClr val="0000CC"/>
              </a:solidFill>
              <a:ea typeface="华文行楷" panose="02010800040101010101" pitchFamily="2" charset="-122"/>
            </a:endParaRPr>
          </a:p>
        </p:txBody>
      </p:sp>
      <p:graphicFrame>
        <p:nvGraphicFramePr>
          <p:cNvPr id="30745" name="表格 30744">
            <a:extLst>
              <a:ext uri="{FF2B5EF4-FFF2-40B4-BE49-F238E27FC236}">
                <a16:creationId xmlns:a16="http://schemas.microsoft.com/office/drawing/2014/main" id="{B37DB011-0508-4D9B-9E0D-104C85E78AA4}"/>
              </a:ext>
            </a:extLst>
          </p:cNvPr>
          <p:cNvGraphicFramePr/>
          <p:nvPr/>
        </p:nvGraphicFramePr>
        <p:xfrm>
          <a:off x="0" y="2349500"/>
          <a:ext cx="5400675" cy="358775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200215150</a:t>
                      </a:r>
                    </a:p>
                  </a:txBody>
                  <a:tcPr marT="45559" marB="45559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李南</a:t>
                      </a:r>
                    </a:p>
                  </a:txBody>
                  <a:tcPr marT="45559" marB="4555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</a:txBody>
                  <a:tcPr marT="45559" marB="4555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</a:txBody>
                  <a:tcPr marT="45559" marB="4555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</a:txBody>
                  <a:tcPr marT="45559" marB="4555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24">
            <a:extLst>
              <a:ext uri="{FF2B5EF4-FFF2-40B4-BE49-F238E27FC236}">
                <a16:creationId xmlns:a16="http://schemas.microsoft.com/office/drawing/2014/main" id="{417F0E7E-4826-4206-BC36-B43B6CFDB12F}"/>
              </a:ext>
            </a:extLst>
          </p:cNvPr>
          <p:cNvSpPr/>
          <p:nvPr/>
        </p:nvSpPr>
        <p:spPr>
          <a:xfrm>
            <a:off x="5472113" y="2798763"/>
            <a:ext cx="3671887" cy="1755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输出结果：</a:t>
            </a:r>
            <a:endParaRPr lang="zh-CN" altLang="en-US" b="1" noProof="1"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Sno        Sname         Sage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None/>
              <a:defRPr/>
            </a:pPr>
            <a:r>
              <a:rPr lang="en-US" altLang="zh-CN" sz="1800" b="1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200215121</a:t>
            </a:r>
            <a:r>
              <a:rPr lang="en-US" altLang="zh-CN" sz="1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1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李勇   </a:t>
            </a:r>
            <a:r>
              <a:rPr lang="en-US" altLang="zh-CN" sz="1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   20</a:t>
            </a:r>
            <a:endParaRPr lang="en-US" altLang="zh-CN" sz="1800" b="1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1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200215122       </a:t>
            </a:r>
            <a:r>
              <a:rPr lang="zh-CN" altLang="en-US" sz="1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刘晨       </a:t>
            </a:r>
            <a:r>
              <a:rPr lang="en-US" altLang="zh-CN" sz="1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19</a:t>
            </a:r>
            <a:endParaRPr lang="en-US" altLang="zh-CN" sz="1800" b="1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1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200215128    </a:t>
            </a:r>
            <a:r>
              <a:rPr lang="en-US" altLang="zh-CN" sz="1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1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张三       </a:t>
            </a:r>
            <a:r>
              <a:rPr lang="en-US" altLang="zh-CN" sz="1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20                      </a:t>
            </a:r>
            <a:endParaRPr lang="en-US" altLang="zh-CN" sz="1800" b="1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2B888384-4FDB-43F2-9E28-00EDDBD861EE}"/>
              </a:ext>
            </a:extLst>
          </p:cNvPr>
          <p:cNvSpPr/>
          <p:nvPr/>
        </p:nvSpPr>
        <p:spPr>
          <a:xfrm>
            <a:off x="5472113" y="4464050"/>
            <a:ext cx="3671887" cy="3603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>
              <a:buFontTx/>
              <a:buNone/>
            </a:pPr>
            <a:r>
              <a:rPr lang="zh-CN" altLang="zh-CN" sz="18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200215150       </a:t>
            </a:r>
            <a:r>
              <a:rPr lang="zh-CN" altLang="en-US" sz="18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李南       </a:t>
            </a:r>
            <a:r>
              <a:rPr lang="zh-CN" altLang="zh-CN" sz="18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      20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EFBAAF43-3690-42EB-9152-76D130462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语言视图定义机制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066F23E-F326-47FC-BD77-0DB96DD2C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删除视图</a:t>
            </a:r>
          </a:p>
          <a:p>
            <a:pPr lvl="1">
              <a:buFontTx/>
              <a:buNone/>
              <a:defRPr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DROP  VIEW  &lt;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视图名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 [CASCADE]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lvl="1"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</a:t>
            </a:r>
          </a:p>
          <a:p>
            <a:pPr lvl="2"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该语句从数据字典中删除指定的视图定义</a:t>
            </a:r>
          </a:p>
          <a:p>
            <a:pPr lvl="2"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如果没有指定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CASCADE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选项，而该视图上定义了其他视图，该语句将被拒绝执行。 </a:t>
            </a:r>
          </a:p>
          <a:p>
            <a:pPr lvl="2"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指定了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CASCADE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选项，该视图和由它导出的所有视图一起删除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420868" name="Text Box 4">
            <a:extLst>
              <a:ext uri="{FF2B5EF4-FFF2-40B4-BE49-F238E27FC236}">
                <a16:creationId xmlns:a16="http://schemas.microsoft.com/office/drawing/2014/main" id="{8829EFC7-B1BE-49FB-AAA8-EFF3E3D5239F}"/>
              </a:ext>
            </a:extLst>
          </p:cNvPr>
          <p:cNvSpPr txBox="1"/>
          <p:nvPr/>
        </p:nvSpPr>
        <p:spPr>
          <a:xfrm>
            <a:off x="2097088" y="5408613"/>
            <a:ext cx="4306887" cy="83026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删除视图</a:t>
            </a: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CS_Student</a:t>
            </a:r>
            <a:endParaRPr lang="en-US" altLang="zh-CN" sz="2400" b="1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DROP VIEW CS_Student</a:t>
            </a:r>
            <a:r>
              <a:rPr lang="zh-CN" altLang="en-US" sz="24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400" b="1" noProof="1"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EFBAAF43-3690-42EB-9152-76D130462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语言视图定义机制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066F23E-F326-47FC-BD77-0DB96DD2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15" y="1277035"/>
            <a:ext cx="8229600" cy="4525963"/>
          </a:xfrm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物化视图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视图通常是虚拟的表，但某些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DBMS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允许物理上存储视图中的数据，这样的视图称为物化视图。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物化视图上的关系发生改变，物化视图必须被更新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优点：查询效率高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缺点：维护代价大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E02AF6-94AD-492E-8727-2B9EF840A9F4}"/>
              </a:ext>
            </a:extLst>
          </p:cNvPr>
          <p:cNvSpPr txBox="1"/>
          <p:nvPr/>
        </p:nvSpPr>
        <p:spPr>
          <a:xfrm>
            <a:off x="881754" y="5184117"/>
            <a:ext cx="79655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CREATE MATERIALIZED  VIEW  &lt;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视图名</a:t>
            </a:r>
            <a:r>
              <a:rPr lang="en-US" altLang="zh-CN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r>
              <a:rPr lang="en-US" altLang="zh-CN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DROP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MATERIALIZED  VIEW  &lt;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视图名</a:t>
            </a:r>
            <a:r>
              <a:rPr lang="en-US" altLang="zh-CN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r>
              <a:rPr lang="en-US" altLang="zh-CN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REFRESH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MATERIALIZED  VIEW  &lt;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视图名</a:t>
            </a:r>
            <a:r>
              <a:rPr lang="en-US" altLang="zh-CN" sz="2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6975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397664F-A0B5-42A0-8124-A8D112214590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en-US" altLang="zh-CN" noProof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C4E7A5EB-AD25-4D96-8EEE-E6FA99284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6488" y="1131888"/>
            <a:ext cx="7921625" cy="3124200"/>
          </a:xfrm>
        </p:spPr>
        <p:txBody>
          <a:bodyPr/>
          <a:lstStyle/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>
              <a:defRPr/>
            </a:pPr>
            <a:r>
              <a:rPr kumimoji="1" lang="en-US" altLang="zh-CN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>
              <a:defRPr/>
            </a:pP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嵌入式</a:t>
            </a: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</a:p>
          <a:p>
            <a:pPr>
              <a:defRPr/>
            </a:pPr>
            <a:endParaRPr kumimoji="1" lang="zh-CN" altLang="en-US" sz="3600" dirty="0">
              <a:solidFill>
                <a:schemeClr val="bg1">
                  <a:lumMod val="6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E8DAD8D0-AB0E-463D-AF10-154A2A631CFA}"/>
              </a:ext>
            </a:extLst>
          </p:cNvPr>
          <p:cNvSpPr txBox="1">
            <a:spLocks noChangeArrowheads="1"/>
          </p:cNvSpPr>
          <p:nvPr/>
        </p:nvSpPr>
        <p:spPr>
          <a:xfrm>
            <a:off x="18888" y="2586232"/>
            <a:ext cx="9105900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SELECT 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[DISTINCT/ALL] 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2400" b="1" kern="800" spc="-30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列表达式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zh-CN" altLang="en-US" sz="2400" b="1" spc="-3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[, &lt;</a:t>
            </a:r>
            <a:r>
              <a:rPr kumimoji="1" lang="zh-CN" altLang="en-US" sz="2400" b="1" kern="600" spc="-3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列表达式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zh-CN" altLang="en-US" sz="2400" b="1" spc="-3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]]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</a:t>
            </a:r>
            <a:endParaRPr kumimoji="1" lang="zh-CN" altLang="en-US" sz="2400" b="1" dirty="0">
              <a:solidFill>
                <a:srgbClr val="CC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FROM &lt;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表名&gt;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[&lt;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&gt;]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&lt;表名&gt;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[&lt;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&gt;]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400" b="1" baseline="-25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1~n</a:t>
            </a:r>
            <a:endParaRPr kumimoji="1" lang="zh-CN" altLang="en-US" sz="24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WHERE &lt;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条件表达式&gt;]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GROUP BY &lt;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分组属性表&gt;  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HAVING &lt;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条件表达式&gt; ]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ORDER BY &lt;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列名&gt; 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ORDER]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,…, &lt;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列名&gt; 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ORDER]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]；</a:t>
            </a:r>
            <a:endParaRPr kumimoji="1" lang="zh-CN" altLang="en-US" sz="2400" b="1" dirty="0">
              <a:solidFill>
                <a:srgbClr val="CC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5B934C23-3887-4D2B-9DA3-8AC3534EC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FAF8BD6A-CDB6-459E-BE94-3E3A984D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一般语法格式</a:t>
            </a:r>
          </a:p>
        </p:txBody>
      </p:sp>
      <p:sp>
        <p:nvSpPr>
          <p:cNvPr id="7" name="AutoShape 1030">
            <a:extLst>
              <a:ext uri="{FF2B5EF4-FFF2-40B4-BE49-F238E27FC236}">
                <a16:creationId xmlns:a16="http://schemas.microsoft.com/office/drawing/2014/main" id="{498D819C-E383-4C15-BC96-5FDB0BE0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9" y="1598597"/>
            <a:ext cx="2895600" cy="914400"/>
          </a:xfrm>
          <a:prstGeom prst="wedgeEllipseCallout">
            <a:avLst>
              <a:gd name="adj1" fmla="val -41282"/>
              <a:gd name="adj2" fmla="val 8003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algn="just" eaLnBrk="1" hangingPunct="1"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指定要显示的属性列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2F473ABD-C71E-4440-87BB-7C5C4AAA4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28" y="1938327"/>
            <a:ext cx="3643338" cy="990600"/>
          </a:xfrm>
          <a:prstGeom prst="wedgeEllipseCallout">
            <a:avLst>
              <a:gd name="adj1" fmla="val -31250"/>
              <a:gd name="adj2" fmla="val 91505"/>
            </a:avLst>
          </a:prstGeom>
          <a:solidFill>
            <a:srgbClr val="FFCCCC"/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lvl="1" algn="just" eaLnBrk="1" hangingPunct="1"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指定查询对象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基本表或视图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3B088415-CACF-4BD2-B933-71C2024F2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1" y="2701927"/>
            <a:ext cx="3286147" cy="842962"/>
          </a:xfrm>
          <a:prstGeom prst="wedgeEllipseCallout">
            <a:avLst>
              <a:gd name="adj1" fmla="val -44620"/>
              <a:gd name="adj2" fmla="val 80037"/>
            </a:avLst>
          </a:prstGeom>
          <a:solidFill>
            <a:schemeClr val="bg2">
              <a:lumMod val="25000"/>
              <a:lumOff val="75000"/>
            </a:schemeClr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lvl="1" algn="just" eaLnBrk="1" hangingPunct="1"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指定查询条件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4469FE1C-208A-4248-A420-E0C49692F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28" y="1995478"/>
            <a:ext cx="4500593" cy="1928826"/>
          </a:xfrm>
          <a:prstGeom prst="wedgeEllipseCallout">
            <a:avLst>
              <a:gd name="adj1" fmla="val -58815"/>
              <a:gd name="adj2" fmla="val 63202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lvl="1" algn="just" eaLnBrk="1" hangingPunct="1">
              <a:lnSpc>
                <a:spcPts val="25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对查询结果按指定列值分组，该属性列值相等的元组为一个组。通常在每组中作用集函数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62AC8F6B-A4E5-4FA0-81FD-E7960EEC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4" y="2990855"/>
            <a:ext cx="3505199" cy="914400"/>
          </a:xfrm>
          <a:prstGeom prst="wedgeEllipseCallout">
            <a:avLst>
              <a:gd name="adj1" fmla="val -70516"/>
              <a:gd name="adj2" fmla="val 80037"/>
            </a:avLst>
          </a:prstGeom>
          <a:solidFill>
            <a:srgbClr val="99FFCC"/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algn="just" eaLnBrk="1" hangingPunct="1"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筛选出满足指定条件的组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D5F86F8F-DB45-4174-B9BB-E961FAE2C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4866470"/>
            <a:ext cx="4724400" cy="1171588"/>
          </a:xfrm>
          <a:prstGeom prst="wedgeEllipseCallout">
            <a:avLst>
              <a:gd name="adj1" fmla="val -72075"/>
              <a:gd name="adj2" fmla="val -77392"/>
            </a:avLst>
          </a:prstGeom>
          <a:solidFill>
            <a:srgbClr val="66FFFF"/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algn="just" eaLnBrk="1" hangingPunct="1">
              <a:lnSpc>
                <a:spcPts val="26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对查询结果表按指定列值的升序或降序排序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E8DAD8D0-AB0E-463D-AF10-154A2A631CFA}"/>
              </a:ext>
            </a:extLst>
          </p:cNvPr>
          <p:cNvSpPr txBox="1">
            <a:spLocks noChangeArrowheads="1"/>
          </p:cNvSpPr>
          <p:nvPr/>
        </p:nvSpPr>
        <p:spPr>
          <a:xfrm>
            <a:off x="19050" y="1178850"/>
            <a:ext cx="9105900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SELECT 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[DISTINCT/ALL] 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2400" b="1" kern="800" spc="-30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列表达式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zh-CN" altLang="en-US" sz="2400" b="1" spc="-3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[, &lt;</a:t>
            </a:r>
            <a:r>
              <a:rPr kumimoji="1" lang="zh-CN" altLang="en-US" sz="2400" b="1" kern="600" spc="-3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列表达式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zh-CN" altLang="en-US" sz="2400" b="1" spc="-3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]]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…</a:t>
            </a:r>
            <a:endParaRPr kumimoji="1" lang="zh-CN" altLang="en-US" sz="2400" b="1" dirty="0">
              <a:solidFill>
                <a:srgbClr val="CC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FROM &lt;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表名&gt;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[&lt;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&gt;]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&lt;表名&gt;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[&lt;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&gt;]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400" b="1" baseline="-25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1~n</a:t>
            </a:r>
            <a:endParaRPr kumimoji="1" lang="zh-CN" altLang="en-US" sz="24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WHERE &lt;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条件表达式&gt;]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GROUP BY &lt;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分组属性表&gt;  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HAVING &lt;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条件表达式&gt; ]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ORDER BY &lt;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列名&gt; 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ORDER]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,…, &lt;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列名&gt; 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ORDER]</a:t>
            </a:r>
            <a:r>
              <a: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]；</a:t>
            </a:r>
            <a:endParaRPr kumimoji="1" lang="zh-CN" altLang="en-US" sz="2400" b="1" dirty="0">
              <a:solidFill>
                <a:srgbClr val="CC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5B934C23-3887-4D2B-9DA3-8AC3534EC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FAF8BD6A-CDB6-459E-BE94-3E3A984D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005543"/>
            <a:ext cx="8229600" cy="2120620"/>
          </a:xfrm>
        </p:spPr>
        <p:txBody>
          <a:bodyPr/>
          <a:lstStyle/>
          <a:p>
            <a:pPr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关键字，列名不区分大小写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换行和缩进均不敏感，一个语句的结束标志是“；”</a:t>
            </a:r>
          </a:p>
        </p:txBody>
      </p:sp>
    </p:spTree>
    <p:extLst>
      <p:ext uri="{BB962C8B-B14F-4D97-AF65-F5344CB8AC3E}">
        <p14:creationId xmlns:p14="http://schemas.microsoft.com/office/powerpoint/2010/main" val="27669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5B934C23-3887-4D2B-9DA3-8AC3534EC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A425EC-52BF-4793-8EFE-406A8638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30" y="782011"/>
            <a:ext cx="8229600" cy="2120620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注：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大小写问题（来源：互联网）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719E04-8CF7-4610-AEE4-52FD83790DA1}"/>
              </a:ext>
            </a:extLst>
          </p:cNvPr>
          <p:cNvSpPr txBox="1"/>
          <p:nvPr/>
        </p:nvSpPr>
        <p:spPr>
          <a:xfrm>
            <a:off x="792090" y="1270941"/>
            <a:ext cx="7830865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列名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列的别名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索引名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存储过程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事件名称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在所有的情况下均是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忽略大小写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的；</a:t>
            </a:r>
          </a:p>
          <a:p>
            <a:pPr marL="342900" indent="-342900">
              <a:spcBef>
                <a:spcPct val="20000"/>
              </a:spcBef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变量名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也是严格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区分大小写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11B1F-66F5-48EF-9BDC-A620A1958227}"/>
              </a:ext>
            </a:extLst>
          </p:cNvPr>
          <p:cNvSpPr txBox="1"/>
          <p:nvPr/>
        </p:nvSpPr>
        <p:spPr>
          <a:xfrm>
            <a:off x="668157" y="2528331"/>
            <a:ext cx="8279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对于</a:t>
            </a:r>
            <a:r>
              <a:rPr lang="zh-CN" altLang="en-US" dirty="0"/>
              <a:t>库名</a:t>
            </a:r>
            <a:r>
              <a:rPr lang="en-US" altLang="zh-CN" dirty="0"/>
              <a:t>/</a:t>
            </a:r>
            <a:r>
              <a:rPr lang="zh-CN" altLang="en-US" dirty="0"/>
              <a:t>表名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下都不区分</a:t>
            </a:r>
            <a:r>
              <a:rPr lang="zh-CN" altLang="en-US" dirty="0">
                <a:solidFill>
                  <a:schemeClr val="tx1"/>
                </a:solidFill>
              </a:rPr>
              <a:t>大小写；</a:t>
            </a:r>
            <a:r>
              <a:rPr lang="en-US" altLang="zh-CN" dirty="0">
                <a:solidFill>
                  <a:schemeClr val="tx1"/>
                </a:solidFill>
              </a:rPr>
              <a:t>			           </a:t>
            </a:r>
            <a:r>
              <a:rPr lang="en-US" altLang="zh-CN" dirty="0"/>
              <a:t>Linux</a:t>
            </a:r>
            <a:r>
              <a:rPr lang="zh-CN" altLang="en-US" dirty="0"/>
              <a:t>下区分</a:t>
            </a:r>
            <a:r>
              <a:rPr lang="zh-CN" altLang="en-US" dirty="0">
                <a:solidFill>
                  <a:schemeClr val="tx1"/>
                </a:solidFill>
              </a:rPr>
              <a:t>大小写。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41004D-27EF-48FE-A2DF-A6BC551C67B5}"/>
              </a:ext>
            </a:extLst>
          </p:cNvPr>
          <p:cNvSpPr txBox="1"/>
          <p:nvPr/>
        </p:nvSpPr>
        <p:spPr>
          <a:xfrm>
            <a:off x="280076" y="3197222"/>
            <a:ext cx="85267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indent="0">
              <a:spcBef>
                <a:spcPct val="20000"/>
              </a:spcBef>
              <a:buNone/>
              <a:defRPr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dirty="0"/>
              <a:t>MySQL </a:t>
            </a:r>
            <a:r>
              <a:rPr lang="zh-CN" altLang="en-US" dirty="0"/>
              <a:t>还提供了 </a:t>
            </a:r>
            <a:r>
              <a:rPr lang="en-US" altLang="zh-CN" dirty="0" err="1">
                <a:solidFill>
                  <a:srgbClr val="FF0000"/>
                </a:solidFill>
              </a:rPr>
              <a:t>lower_case_table_names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系统变量</a:t>
            </a:r>
            <a:r>
              <a:rPr lang="zh-CN" altLang="en-US" dirty="0"/>
              <a:t>，该参数会影响表和数据库名称在磁盘上的存储方式以及在 </a:t>
            </a:r>
            <a:r>
              <a:rPr lang="en-US" altLang="zh-CN" dirty="0"/>
              <a:t>MySQL </a:t>
            </a:r>
            <a:r>
              <a:rPr lang="zh-CN" altLang="en-US" dirty="0"/>
              <a:t>中的使用方式，在 </a:t>
            </a:r>
            <a:r>
              <a:rPr lang="en-US" altLang="zh-CN" dirty="0"/>
              <a:t>Linux </a:t>
            </a:r>
            <a:r>
              <a:rPr lang="zh-CN" altLang="en-US" dirty="0"/>
              <a:t>系统，该参数默认为 </a:t>
            </a:r>
            <a:r>
              <a:rPr lang="en-US" altLang="zh-CN" dirty="0"/>
              <a:t>0 </a:t>
            </a:r>
            <a:r>
              <a:rPr lang="zh-CN" altLang="en-US" dirty="0"/>
              <a:t>，在 </a:t>
            </a:r>
            <a:r>
              <a:rPr lang="en-US" altLang="zh-CN" dirty="0"/>
              <a:t>Windows </a:t>
            </a:r>
            <a:r>
              <a:rPr lang="zh-CN" altLang="en-US" dirty="0"/>
              <a:t>系统，默认值为 </a:t>
            </a:r>
            <a:r>
              <a:rPr lang="en-US" altLang="zh-CN" dirty="0"/>
              <a:t>1 </a:t>
            </a:r>
            <a:r>
              <a:rPr lang="zh-CN" altLang="en-US" dirty="0"/>
              <a:t>，在 </a:t>
            </a:r>
            <a:r>
              <a:rPr lang="en-US" altLang="zh-CN" dirty="0"/>
              <a:t>macOS </a:t>
            </a:r>
            <a:r>
              <a:rPr lang="zh-CN" altLang="en-US" dirty="0"/>
              <a:t>系统，默认值为 </a:t>
            </a:r>
            <a:r>
              <a:rPr lang="en-US" altLang="zh-CN" dirty="0"/>
              <a:t>2 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2995FF0-11B9-4451-986B-1055770D7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16528"/>
              </p:ext>
            </p:extLst>
          </p:nvPr>
        </p:nvGraphicFramePr>
        <p:xfrm>
          <a:off x="206709" y="4756362"/>
          <a:ext cx="8471254" cy="2101638"/>
        </p:xfrm>
        <a:graphic>
          <a:graphicData uri="http://schemas.openxmlformats.org/drawingml/2006/table">
            <a:tbl>
              <a:tblPr/>
              <a:tblGrid>
                <a:gridCol w="582179">
                  <a:extLst>
                    <a:ext uri="{9D8B030D-6E8A-4147-A177-3AD203B41FA5}">
                      <a16:colId xmlns:a16="http://schemas.microsoft.com/office/drawing/2014/main" val="785781692"/>
                    </a:ext>
                  </a:extLst>
                </a:gridCol>
                <a:gridCol w="7889075">
                  <a:extLst>
                    <a:ext uri="{9D8B030D-6E8A-4147-A177-3AD203B41FA5}">
                      <a16:colId xmlns:a16="http://schemas.microsoft.com/office/drawing/2014/main" val="4249373253"/>
                    </a:ext>
                  </a:extLst>
                </a:gridCol>
              </a:tblGrid>
              <a:tr h="547158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effectLst/>
                        </a:rPr>
                        <a:t>0</a:t>
                      </a:r>
                    </a:p>
                  </a:txBody>
                  <a:tcPr marL="152400" marR="152400" marT="114300" marB="114300" anchor="ctr">
                    <a:lnL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effectLst/>
                        </a:rPr>
                        <a:t>库表名以创建语句中指定的字母大小写存储在磁盘上，</a:t>
                      </a:r>
                      <a:r>
                        <a:rPr lang="zh-CN" altLang="en-US" b="0" dirty="0">
                          <a:solidFill>
                            <a:srgbClr val="FF0000"/>
                          </a:solidFill>
                          <a:effectLst/>
                        </a:rPr>
                        <a:t>名称比较区分大小写</a:t>
                      </a:r>
                      <a:r>
                        <a:rPr lang="zh-CN" altLang="en-US" b="0" dirty="0">
                          <a:effectLst/>
                        </a:rPr>
                        <a:t>。</a:t>
                      </a:r>
                    </a:p>
                  </a:txBody>
                  <a:tcPr marL="152400" marR="152400" marT="114300" marB="114300" anchor="ctr">
                    <a:lnL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48412"/>
                  </a:ext>
                </a:extLst>
              </a:tr>
              <a:tr h="740272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effectLst/>
                        </a:rPr>
                        <a:t>1</a:t>
                      </a:r>
                    </a:p>
                  </a:txBody>
                  <a:tcPr marL="152400" marR="152400" marT="114300" marB="114300" anchor="ctr">
                    <a:lnL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effectLst/>
                        </a:rPr>
                        <a:t>库表名以小写形式存储在磁盘上，</a:t>
                      </a:r>
                      <a:r>
                        <a:rPr lang="zh-CN" altLang="en-US" b="0" dirty="0">
                          <a:solidFill>
                            <a:srgbClr val="FF0000"/>
                          </a:solidFill>
                          <a:effectLst/>
                        </a:rPr>
                        <a:t>名称比较不区分大小写</a:t>
                      </a:r>
                      <a:r>
                        <a:rPr lang="zh-CN" altLang="en-US" b="0" dirty="0">
                          <a:effectLst/>
                        </a:rPr>
                        <a:t>。</a:t>
                      </a:r>
                      <a:r>
                        <a:rPr lang="en-US" altLang="zh-CN" b="0" dirty="0">
                          <a:effectLst/>
                        </a:rPr>
                        <a:t>MySQL </a:t>
                      </a:r>
                      <a:r>
                        <a:rPr lang="zh-CN" altLang="en-US" b="0" dirty="0">
                          <a:effectLst/>
                        </a:rPr>
                        <a:t>在存储和查找时将所有表名转换为小写。此行为也适用于数据库名称和表别名。</a:t>
                      </a:r>
                    </a:p>
                  </a:txBody>
                  <a:tcPr marL="152400" marR="152400" marT="114300" marB="114300" anchor="ctr">
                    <a:lnL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209598"/>
                  </a:ext>
                </a:extLst>
              </a:tr>
              <a:tr h="547158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effectLst/>
                        </a:rPr>
                        <a:t>2</a:t>
                      </a:r>
                    </a:p>
                  </a:txBody>
                  <a:tcPr marL="152400" marR="152400" marT="114300" marB="114300" anchor="ctr">
                    <a:lnL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effectLst/>
                        </a:rPr>
                        <a:t>库表名以创建语句中指定的字母大小写存储在磁盘上，但是 </a:t>
                      </a:r>
                      <a:r>
                        <a:rPr lang="en-US" altLang="zh-CN" b="0" dirty="0">
                          <a:effectLst/>
                        </a:rPr>
                        <a:t>MySQL </a:t>
                      </a:r>
                      <a:r>
                        <a:rPr lang="zh-CN" altLang="en-US" b="0" dirty="0">
                          <a:effectLst/>
                        </a:rPr>
                        <a:t>在查找时将它们转换为小写。</a:t>
                      </a:r>
                      <a:r>
                        <a:rPr lang="zh-CN" altLang="en-US" b="0" dirty="0">
                          <a:solidFill>
                            <a:srgbClr val="FF0000"/>
                          </a:solidFill>
                          <a:effectLst/>
                        </a:rPr>
                        <a:t>名称比较不区分大小写</a:t>
                      </a:r>
                      <a:r>
                        <a:rPr lang="zh-CN" altLang="en-US" b="0" dirty="0">
                          <a:effectLst/>
                        </a:rPr>
                        <a:t>。</a:t>
                      </a:r>
                    </a:p>
                  </a:txBody>
                  <a:tcPr marL="152400" marR="152400" marT="114300" marB="114300" anchor="ctr">
                    <a:lnL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6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16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8B3ECDF-F54F-4B51-8F01-32ABE825B48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en-US" altLang="zh-CN" noProof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54C3B1AE-08E5-49A1-865C-A12A0C155D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208088"/>
            <a:ext cx="7921625" cy="3124200"/>
          </a:xfrm>
        </p:spPr>
        <p:txBody>
          <a:bodyPr/>
          <a:lstStyle/>
          <a:p>
            <a:pPr>
              <a:defRPr/>
            </a:pPr>
            <a:r>
              <a:rPr kumimoji="1" lang="en-US" altLang="zh-CN" sz="360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dirty="0">
              <a:solidFill>
                <a:srgbClr val="0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>
              <a:defRPr/>
            </a:pP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嵌入式</a:t>
            </a: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</a:p>
          <a:p>
            <a:pPr>
              <a:defRPr/>
            </a:pPr>
            <a:endParaRPr kumimoji="1" lang="zh-CN" altLang="en-US" sz="3600" dirty="0">
              <a:solidFill>
                <a:schemeClr val="bg1">
                  <a:lumMod val="6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5915C082-BF85-4DBE-9372-1966D2DF5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B38BA58-9FEF-46E3-8D32-5D10826694B2}"/>
              </a:ext>
            </a:extLst>
          </p:cNvPr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lang="zh-CN" altLang="en-US" sz="320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lang="zh-CN" altLang="en-US" sz="320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lang="zh-CN" altLang="en-US" sz="320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lang="zh-CN" altLang="en-US" sz="2800" noProof="1">
              <a:solidFill>
                <a:srgbClr val="FF0000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表格 38913">
            <a:extLst>
              <a:ext uri="{FF2B5EF4-FFF2-40B4-BE49-F238E27FC236}">
                <a16:creationId xmlns:a16="http://schemas.microsoft.com/office/drawing/2014/main" id="{C88BF610-B7B1-4579-89A6-13D8D9CF301C}"/>
              </a:ext>
            </a:extLst>
          </p:cNvPr>
          <p:cNvGraphicFramePr/>
          <p:nvPr/>
        </p:nvGraphicFramePr>
        <p:xfrm>
          <a:off x="1062038" y="684213"/>
          <a:ext cx="7326313" cy="1554216"/>
        </p:xfrm>
        <a:graphic>
          <a:graphicData uri="http://schemas.openxmlformats.org/drawingml/2006/table">
            <a:tbl>
              <a:tblPr/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926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4" marB="45654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36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54" marB="45654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32" name="Rectangle 28">
            <a:extLst>
              <a:ext uri="{FF2B5EF4-FFF2-40B4-BE49-F238E27FC236}">
                <a16:creationId xmlns:a16="http://schemas.microsoft.com/office/drawing/2014/main" id="{AFFAA24B-C32E-4E2B-9F16-3974D83EA32B}"/>
              </a:ext>
            </a:extLst>
          </p:cNvPr>
          <p:cNvSpPr/>
          <p:nvPr/>
        </p:nvSpPr>
        <p:spPr>
          <a:xfrm>
            <a:off x="1646238" y="188913"/>
            <a:ext cx="5105400" cy="4778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Student(Sno</a:t>
            </a:r>
            <a:r>
              <a:rPr lang="zh-CN" altLang="en-US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Sname</a:t>
            </a:r>
            <a:r>
              <a:rPr lang="zh-CN" altLang="en-US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Ssex</a:t>
            </a:r>
            <a:r>
              <a:rPr lang="zh-CN" altLang="en-US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Sage</a:t>
            </a:r>
            <a:r>
              <a:rPr lang="zh-CN" altLang="en-US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Sdept)</a:t>
            </a:r>
          </a:p>
        </p:txBody>
      </p:sp>
      <p:sp>
        <p:nvSpPr>
          <p:cNvPr id="38933" name="Rectangle 24">
            <a:extLst>
              <a:ext uri="{FF2B5EF4-FFF2-40B4-BE49-F238E27FC236}">
                <a16:creationId xmlns:a16="http://schemas.microsoft.com/office/drawing/2014/main" id="{F7ADCD57-07C6-47DC-9C7E-9811B656632B}"/>
              </a:ext>
            </a:extLst>
          </p:cNvPr>
          <p:cNvSpPr/>
          <p:nvPr/>
        </p:nvSpPr>
        <p:spPr>
          <a:xfrm>
            <a:off x="161925" y="3159125"/>
            <a:ext cx="4140200" cy="5286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Course(Cno, Cname, Cpno, Ccredit)</a:t>
            </a:r>
          </a:p>
        </p:txBody>
      </p:sp>
      <p:graphicFrame>
        <p:nvGraphicFramePr>
          <p:cNvPr id="38934" name="表格 38933">
            <a:extLst>
              <a:ext uri="{FF2B5EF4-FFF2-40B4-BE49-F238E27FC236}">
                <a16:creationId xmlns:a16="http://schemas.microsoft.com/office/drawing/2014/main" id="{A39B6470-4341-48D5-81A3-57E936FE0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25462"/>
              </p:ext>
            </p:extLst>
          </p:nvPr>
        </p:nvGraphicFramePr>
        <p:xfrm>
          <a:off x="161925" y="3659188"/>
          <a:ext cx="4724400" cy="3055937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8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Cno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Cpno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Ccredit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8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数据库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数学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信息系统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操作系统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数据结构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数据处理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PASCAL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null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null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3399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21">
            <a:extLst>
              <a:ext uri="{FF2B5EF4-FFF2-40B4-BE49-F238E27FC236}">
                <a16:creationId xmlns:a16="http://schemas.microsoft.com/office/drawing/2014/main" id="{E2F5F956-F508-4F88-B51F-9FD7295F75CD}"/>
              </a:ext>
            </a:extLst>
          </p:cNvPr>
          <p:cNvSpPr/>
          <p:nvPr/>
        </p:nvSpPr>
        <p:spPr>
          <a:xfrm>
            <a:off x="5651500" y="3024188"/>
            <a:ext cx="2970213" cy="539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SC(Sno</a:t>
            </a:r>
            <a:r>
              <a:rPr lang="zh-CN" altLang="en-US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Cno</a:t>
            </a:r>
            <a:r>
              <a:rPr lang="zh-CN" altLang="en-US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Grade) </a:t>
            </a:r>
          </a:p>
        </p:txBody>
      </p:sp>
      <p:graphicFrame>
        <p:nvGraphicFramePr>
          <p:cNvPr id="3" name="表格 38949">
            <a:extLst>
              <a:ext uri="{FF2B5EF4-FFF2-40B4-BE49-F238E27FC236}">
                <a16:creationId xmlns:a16="http://schemas.microsoft.com/office/drawing/2014/main" id="{810D177F-0F8A-40C1-87D2-E57C0971E827}"/>
              </a:ext>
            </a:extLst>
          </p:cNvPr>
          <p:cNvGraphicFramePr/>
          <p:nvPr/>
        </p:nvGraphicFramePr>
        <p:xfrm>
          <a:off x="5110163" y="3654425"/>
          <a:ext cx="3916363" cy="2928938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1688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38" name="Line 71">
            <a:extLst>
              <a:ext uri="{FF2B5EF4-FFF2-40B4-BE49-F238E27FC236}">
                <a16:creationId xmlns:a16="http://schemas.microsoft.com/office/drawing/2014/main" id="{999C55C3-C779-43BB-B933-27E47F14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88925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9" name="Line 72">
            <a:extLst>
              <a:ext uri="{FF2B5EF4-FFF2-40B4-BE49-F238E27FC236}">
                <a16:creationId xmlns:a16="http://schemas.microsoft.com/office/drawing/2014/main" id="{6C0F25A4-0CC0-4ED5-A35E-790E243C5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1263" y="2889250"/>
            <a:ext cx="0" cy="396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CF52A280-0279-4ADC-88AE-A3A1FA5D2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073879D-E0C1-4515-A017-C674786C1BD4}"/>
              </a:ext>
            </a:extLst>
          </p:cNvPr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lang="zh-CN" altLang="en-US" sz="320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lang="zh-CN" altLang="en-US" sz="320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lang="zh-CN" altLang="en-US" sz="320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lang="zh-CN" altLang="en-US" sz="2800" noProof="1">
              <a:solidFill>
                <a:srgbClr val="A6A6A6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08B454C8-5490-4E48-8BA5-7C2A40124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3.3.1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9DEF9AC-189F-4D3A-ADE3-1F3F31F3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单表查询</a:t>
            </a:r>
          </a:p>
          <a:p>
            <a:pPr algn="just">
              <a:buFontTx/>
              <a:buNone/>
              <a:defRPr/>
            </a:pP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    查询仅涉及一个表，是一种最简单的查询操作</a:t>
            </a:r>
            <a:endParaRPr lang="zh-CN" altLang="en-US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选择表中的若干列</a:t>
            </a:r>
          </a:p>
          <a:p>
            <a:pPr lvl="1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选择表中的若干元组</a:t>
            </a:r>
          </a:p>
          <a:p>
            <a:pPr lvl="1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对查询结果排序</a:t>
            </a:r>
          </a:p>
          <a:p>
            <a:pPr lvl="1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使用聚集函数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对查询结果分组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E6FF9B6A-99AA-4874-BED1-6F70972FB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3.3.1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E05AB6AF-C196-4909-82B3-0B38BE0D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07" y="1600200"/>
            <a:ext cx="8685578" cy="4525963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选择表中的若干列</a:t>
            </a:r>
          </a:p>
          <a:p>
            <a:pPr marL="648000" lvl="1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对应于投影运算</a:t>
            </a:r>
          </a:p>
          <a:p>
            <a:pPr marL="648000" lvl="1" algn="just">
              <a:spcBef>
                <a:spcPct val="80000"/>
              </a:spcBef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变化方式主要表现在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SELECT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子句的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列表达式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</a:p>
          <a:p>
            <a:pPr lvl="2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查询指定列</a:t>
            </a:r>
          </a:p>
          <a:p>
            <a:pPr lvl="2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查询全部列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查询经过计算的值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7044B2C9-B596-4ED5-B85F-CA7E984C3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</a:t>
            </a: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选择表中的若干列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B95004A8-E125-41BF-9F27-A2326749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58900"/>
            <a:ext cx="8229600" cy="28257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查询指定列</a:t>
            </a:r>
          </a:p>
          <a:p>
            <a:pPr lvl="1" algn="just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SELECT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子句的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列表达式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中指定要查询的属性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 	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列表达式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中各个列的先后顺序可以与表中的逻辑顺序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不一致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。即用户可以根据应用的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需要改变列的显示顺序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1D0C2-653A-4C9F-A0C7-E5E28ED6EB07}"/>
              </a:ext>
            </a:extLst>
          </p:cNvPr>
          <p:cNvSpPr txBox="1"/>
          <p:nvPr/>
        </p:nvSpPr>
        <p:spPr>
          <a:xfrm>
            <a:off x="1149350" y="5340350"/>
            <a:ext cx="6534150" cy="9334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chemeClr val="hlink"/>
              </a:buClr>
              <a:buFont typeface="Monotype Sorts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 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Sno, Sname </a:t>
            </a:r>
          </a:p>
          <a:p>
            <a:pPr marL="0" indent="0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student;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ED0CBFF5-6F22-4836-A5DE-A74FCF0DCA7C}"/>
              </a:ext>
            </a:extLst>
          </p:cNvPr>
          <p:cNvSpPr/>
          <p:nvPr/>
        </p:nvSpPr>
        <p:spPr>
          <a:xfrm>
            <a:off x="1638300" y="4273550"/>
            <a:ext cx="6045200" cy="977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</a:pPr>
            <a:r>
              <a:rPr lang="en-US" altLang="zh-CN" sz="24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Student(Sno</a:t>
            </a:r>
            <a:r>
              <a:rPr lang="en-US" altLang="en-US" sz="24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，</a:t>
            </a:r>
            <a:r>
              <a:rPr lang="en-US" altLang="zh-CN" sz="24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Sname</a:t>
            </a:r>
            <a:r>
              <a:rPr lang="en-US" altLang="en-US" sz="24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，</a:t>
            </a:r>
            <a:r>
              <a:rPr lang="en-US" altLang="zh-CN" sz="24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Ssex</a:t>
            </a:r>
            <a:r>
              <a:rPr lang="en-US" altLang="en-US" sz="24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，</a:t>
            </a:r>
            <a:r>
              <a:rPr lang="en-US" altLang="zh-CN" sz="24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Sage</a:t>
            </a:r>
            <a:r>
              <a:rPr lang="en-US" altLang="en-US" sz="24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，</a:t>
            </a:r>
            <a:r>
              <a:rPr lang="en-US" altLang="zh-CN" sz="24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Sdept)</a:t>
            </a:r>
          </a:p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Tx/>
              <a:buNone/>
            </a:pP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例1.  </a:t>
            </a: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查询全体学生的学号与姓名</a:t>
            </a:r>
            <a:r>
              <a:rPr lang="zh-CN" altLang="en-US" sz="2400" b="0" noProof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</a:p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</a:pPr>
            <a:endParaRPr lang="zh-CN" altLang="zh-CN" sz="2400" noProof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2E8A535A-BC72-4D0C-81E6-6335F6B4054F}"/>
              </a:ext>
            </a:extLst>
          </p:cNvPr>
          <p:cNvSpPr txBox="1"/>
          <p:nvPr/>
        </p:nvSpPr>
        <p:spPr>
          <a:xfrm>
            <a:off x="260350" y="4575175"/>
            <a:ext cx="8631238" cy="1031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              Select  Sno</a:t>
            </a:r>
            <a:r>
              <a:rPr lang="en-US" altLang="en-US" sz="28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，</a:t>
            </a:r>
            <a:r>
              <a:rPr lang="en-US" altLang="zh-CN" sz="28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Sname</a:t>
            </a:r>
            <a:r>
              <a:rPr lang="en-US" altLang="en-US" sz="28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，</a:t>
            </a:r>
            <a:r>
              <a:rPr lang="en-US" altLang="zh-CN" sz="28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Ssex</a:t>
            </a:r>
            <a:r>
              <a:rPr lang="en-US" altLang="en-US" sz="28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，</a:t>
            </a:r>
            <a:r>
              <a:rPr lang="en-US" altLang="zh-CN" sz="28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Sage</a:t>
            </a:r>
            <a:r>
              <a:rPr lang="en-US" altLang="en-US" sz="28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，</a:t>
            </a:r>
            <a:r>
              <a:rPr lang="en-US" altLang="zh-CN" sz="28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Sdept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sz="28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    From Student;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                   </a:t>
            </a:r>
            <a:endParaRPr lang="en-US" altLang="zh-CN" sz="2800" noProof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</p:txBody>
      </p:sp>
      <p:sp>
        <p:nvSpPr>
          <p:cNvPr id="44035" name="Rectangle 28">
            <a:extLst>
              <a:ext uri="{FF2B5EF4-FFF2-40B4-BE49-F238E27FC236}">
                <a16:creationId xmlns:a16="http://schemas.microsoft.com/office/drawing/2014/main" id="{8C62F99C-983B-4A5D-8E00-FB810484CF68}"/>
              </a:ext>
            </a:extLst>
          </p:cNvPr>
          <p:cNvSpPr/>
          <p:nvPr/>
        </p:nvSpPr>
        <p:spPr>
          <a:xfrm>
            <a:off x="5337175" y="279400"/>
            <a:ext cx="1081088" cy="4778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Student</a:t>
            </a:r>
          </a:p>
        </p:txBody>
      </p:sp>
      <p:graphicFrame>
        <p:nvGraphicFramePr>
          <p:cNvPr id="44036" name="表格占位符 44035">
            <a:extLst>
              <a:ext uri="{FF2B5EF4-FFF2-40B4-BE49-F238E27FC236}">
                <a16:creationId xmlns:a16="http://schemas.microsoft.com/office/drawing/2014/main" id="{9E0FBBD0-88FC-464D-9437-139C68472399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432050" y="819150"/>
          <a:ext cx="6711950" cy="1554216"/>
        </p:xfrm>
        <a:graphic>
          <a:graphicData uri="http://schemas.openxmlformats.org/drawingml/2006/table">
            <a:tbl>
              <a:tblPr/>
              <a:tblGrid>
                <a:gridCol w="143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927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4" marB="45654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36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54" marB="45654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5361" name="Text Box 33">
            <a:extLst>
              <a:ext uri="{FF2B5EF4-FFF2-40B4-BE49-F238E27FC236}">
                <a16:creationId xmlns:a16="http://schemas.microsoft.com/office/drawing/2014/main" id="{FA564D62-56C8-4587-B512-BF68A4B03193}"/>
              </a:ext>
            </a:extLst>
          </p:cNvPr>
          <p:cNvSpPr txBox="1"/>
          <p:nvPr/>
        </p:nvSpPr>
        <p:spPr>
          <a:xfrm>
            <a:off x="82550" y="5727700"/>
            <a:ext cx="56705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或：</a:t>
            </a:r>
            <a:r>
              <a:rPr lang="en-US" altLang="zh-CN" sz="2800" b="1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Select  *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 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noProof="1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From Student;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FFB556-057C-4FAE-A6EC-4108DA5A2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95550"/>
            <a:ext cx="8229600" cy="2178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40000"/>
              </a:spcBef>
              <a:spcAft>
                <a:spcPct val="40000"/>
              </a:spcAft>
              <a:buFontTx/>
              <a:buChar char="•"/>
              <a:defRPr/>
            </a:pPr>
            <a:r>
              <a:rPr lang="zh-CN" altLang="en-US" sz="32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查询全部列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800" b="1" kern="0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SELECT</a:t>
            </a:r>
            <a:r>
              <a:rPr lang="zh-CN" altLang="en-US" sz="2800" b="1" kern="0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关键字后面列出所有列名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 kern="0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当列的显示顺序与其在基表中的顺序相同时，也可以</a:t>
            </a:r>
            <a:r>
              <a:rPr lang="zh-CN" altLang="en-US" sz="2800" b="1" kern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简单地将</a:t>
            </a:r>
            <a:r>
              <a:rPr lang="en-US" altLang="zh-CN" sz="2800" b="1" kern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sz="2800" b="1" kern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目标列表达式</a:t>
            </a:r>
            <a:r>
              <a:rPr lang="en-US" altLang="zh-CN" sz="2800" b="1" kern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 kern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指定为 *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5361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88FC1767-2045-40FC-9850-E232DBDFA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选择表中的若干列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493E22A-54D3-4C45-A929-61AD71F5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查询经过计算的值</a:t>
            </a:r>
          </a:p>
          <a:p>
            <a:pPr lvl="1" algn="just"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SELECT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子句的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列表达式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选为表达式</a:t>
            </a:r>
          </a:p>
          <a:p>
            <a:pPr lvl="2" algn="just">
              <a:defRPr/>
            </a:pP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算术表达式</a:t>
            </a:r>
          </a:p>
          <a:p>
            <a:pPr lvl="2" algn="just">
              <a:defRPr/>
            </a:pP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字符串常量</a:t>
            </a:r>
          </a:p>
          <a:p>
            <a:pPr lvl="2" algn="just">
              <a:defRPr/>
            </a:pP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</a:p>
          <a:p>
            <a:pPr lvl="2" algn="just">
              <a:defRPr/>
            </a:pP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A461F1E3-8350-4C29-8CD1-7516B4072C8A}"/>
              </a:ext>
            </a:extLst>
          </p:cNvPr>
          <p:cNvSpPr txBox="1"/>
          <p:nvPr/>
        </p:nvSpPr>
        <p:spPr>
          <a:xfrm>
            <a:off x="431800" y="2619375"/>
            <a:ext cx="8286750" cy="1800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eaLnBrk="1" hangingPunct="1">
              <a:spcBef>
                <a:spcPct val="40000"/>
              </a:spcBef>
              <a:buClr>
                <a:schemeClr val="hlink"/>
              </a:buClr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例2.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查询全体学生的姓名、出生年份</a:t>
            </a:r>
          </a:p>
          <a:p>
            <a:pPr marL="0" indent="0"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ea typeface="华文行楷" panose="02010800040101010101" pitchFamily="2" charset="-122"/>
              </a:rPr>
              <a:t> 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sname，2023-sage </a:t>
            </a:r>
          </a:p>
          <a:p>
            <a:pPr marL="0" indent="0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student                </a:t>
            </a:r>
          </a:p>
        </p:txBody>
      </p:sp>
      <p:sp>
        <p:nvSpPr>
          <p:cNvPr id="46083" name="Rectangle 28">
            <a:extLst>
              <a:ext uri="{FF2B5EF4-FFF2-40B4-BE49-F238E27FC236}">
                <a16:creationId xmlns:a16="http://schemas.microsoft.com/office/drawing/2014/main" id="{E53421BD-61AC-4FF1-B03D-59FC0149D508}"/>
              </a:ext>
            </a:extLst>
          </p:cNvPr>
          <p:cNvSpPr/>
          <p:nvPr/>
        </p:nvSpPr>
        <p:spPr>
          <a:xfrm>
            <a:off x="5337175" y="279400"/>
            <a:ext cx="1081088" cy="4778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Student</a:t>
            </a:r>
          </a:p>
        </p:txBody>
      </p:sp>
      <p:graphicFrame>
        <p:nvGraphicFramePr>
          <p:cNvPr id="46084" name="表格 46083">
            <a:extLst>
              <a:ext uri="{FF2B5EF4-FFF2-40B4-BE49-F238E27FC236}">
                <a16:creationId xmlns:a16="http://schemas.microsoft.com/office/drawing/2014/main" id="{59CE9B27-7DDB-4535-B6A9-8CECF8845E47}"/>
              </a:ext>
            </a:extLst>
          </p:cNvPr>
          <p:cNvGraphicFramePr/>
          <p:nvPr/>
        </p:nvGraphicFramePr>
        <p:xfrm>
          <a:off x="2432050" y="819150"/>
          <a:ext cx="6711950" cy="1554216"/>
        </p:xfrm>
        <a:graphic>
          <a:graphicData uri="http://schemas.openxmlformats.org/drawingml/2006/table">
            <a:tbl>
              <a:tblPr/>
              <a:tblGrid>
                <a:gridCol w="143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927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4" marB="45654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36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54" marB="45654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932" name="Text Box 28">
            <a:extLst>
              <a:ext uri="{FF2B5EF4-FFF2-40B4-BE49-F238E27FC236}">
                <a16:creationId xmlns:a16="http://schemas.microsoft.com/office/drawing/2014/main" id="{139C0409-8204-47F1-9B80-C56026E4B2BC}"/>
              </a:ext>
            </a:extLst>
          </p:cNvPr>
          <p:cNvSpPr txBox="1"/>
          <p:nvPr/>
        </p:nvSpPr>
        <p:spPr>
          <a:xfrm>
            <a:off x="2636838" y="4329113"/>
            <a:ext cx="4859337" cy="1938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输出结果：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              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Sname   2023-Sage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             ---------    -------------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               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李勇      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2003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               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刘晨      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2004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               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王敏      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2005              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8" name="Rectangle 4">
            <a:extLst>
              <a:ext uri="{FF2B5EF4-FFF2-40B4-BE49-F238E27FC236}">
                <a16:creationId xmlns:a16="http://schemas.microsoft.com/office/drawing/2014/main" id="{40498C3C-535E-44B8-97C2-620729E0F28A}"/>
              </a:ext>
            </a:extLst>
          </p:cNvPr>
          <p:cNvSpPr/>
          <p:nvPr/>
        </p:nvSpPr>
        <p:spPr>
          <a:xfrm>
            <a:off x="657225" y="2484438"/>
            <a:ext cx="7875588" cy="212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查询全体学生的姓名、出生年份和所在系，要求用小写字母表示所在系名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Select  </a:t>
            </a:r>
            <a:r>
              <a:rPr lang="en-US" altLang="zh-CN" sz="28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Sname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，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2023-Sage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，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LOWER(</a:t>
            </a:r>
            <a:r>
              <a:rPr lang="en-US" altLang="zh-CN" sz="28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Sdept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)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From  Student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；</a:t>
            </a:r>
            <a:r>
              <a:rPr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47107" name="Rectangle 28">
            <a:extLst>
              <a:ext uri="{FF2B5EF4-FFF2-40B4-BE49-F238E27FC236}">
                <a16:creationId xmlns:a16="http://schemas.microsoft.com/office/drawing/2014/main" id="{9026877A-AD33-4DC4-9A93-3CF61C0A3281}"/>
              </a:ext>
            </a:extLst>
          </p:cNvPr>
          <p:cNvSpPr/>
          <p:nvPr/>
        </p:nvSpPr>
        <p:spPr>
          <a:xfrm>
            <a:off x="5337175" y="279400"/>
            <a:ext cx="1081088" cy="4778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2000" noProof="1">
                <a:solidFill>
                  <a:srgbClr val="0000CC"/>
                </a:solidFill>
                <a:ea typeface="华文新魏" panose="02010800040101010101" pitchFamily="2" charset="-122"/>
              </a:rPr>
              <a:t>Student</a:t>
            </a:r>
          </a:p>
        </p:txBody>
      </p:sp>
      <p:graphicFrame>
        <p:nvGraphicFramePr>
          <p:cNvPr id="47108" name="表格 47107">
            <a:extLst>
              <a:ext uri="{FF2B5EF4-FFF2-40B4-BE49-F238E27FC236}">
                <a16:creationId xmlns:a16="http://schemas.microsoft.com/office/drawing/2014/main" id="{E0CCB718-A883-4987-A4F6-437FF4FA30A0}"/>
              </a:ext>
            </a:extLst>
          </p:cNvPr>
          <p:cNvGraphicFramePr/>
          <p:nvPr/>
        </p:nvGraphicFramePr>
        <p:xfrm>
          <a:off x="2432050" y="819150"/>
          <a:ext cx="6711950" cy="1554216"/>
        </p:xfrm>
        <a:graphic>
          <a:graphicData uri="http://schemas.openxmlformats.org/drawingml/2006/table">
            <a:tbl>
              <a:tblPr/>
              <a:tblGrid>
                <a:gridCol w="143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927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4" marB="45654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36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54" marB="45654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54" marB="45654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168" name="Rectangle 24">
            <a:extLst>
              <a:ext uri="{FF2B5EF4-FFF2-40B4-BE49-F238E27FC236}">
                <a16:creationId xmlns:a16="http://schemas.microsoft.com/office/drawing/2014/main" id="{2BDCA8BE-205C-4525-B32D-94958ABA79A0}"/>
              </a:ext>
            </a:extLst>
          </p:cNvPr>
          <p:cNvSpPr/>
          <p:nvPr/>
        </p:nvSpPr>
        <p:spPr>
          <a:xfrm>
            <a:off x="1816100" y="4806950"/>
            <a:ext cx="6435725" cy="1854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输出结果：</a:t>
            </a:r>
            <a:endParaRPr lang="zh-CN" altLang="en-US" b="1" noProof="1"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Sname      2023-Sage      LOWER(Sdept)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李勇       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2003               cs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刘晨       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2004               cs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王敏       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2005               ma       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0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4A90666C-5C65-4482-ADEB-D870236E6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330A0B21-593C-42B7-87FB-BF4BD529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153400" cy="4525963"/>
          </a:xfrm>
        </p:spPr>
        <p:txBody>
          <a:bodyPr/>
          <a:lstStyle/>
          <a:p>
            <a:pPr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语言：结构化查询语言</a:t>
            </a:r>
            <a:endParaRPr lang="en-US" altLang="zh-CN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最早的版本是由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IBM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开发的，最初被叫做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Sequel</a:t>
            </a:r>
          </a:p>
          <a:p>
            <a:pPr lvl="1"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世纪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70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年代早期作为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System R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项目的一部分</a:t>
            </a:r>
            <a:endParaRPr lang="en-US" altLang="zh-CN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目前被各种数据库系统广泛使用，已经很明显地确立了自己作为标准的关系数据库查询语言的地位</a:t>
            </a:r>
          </a:p>
          <a:p>
            <a:pPr>
              <a:defRPr/>
            </a:pPr>
            <a:endParaRPr lang="zh-CN" altLang="en-US" sz="2800" noProof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2" name="Rectangle 4">
            <a:extLst>
              <a:ext uri="{FF2B5EF4-FFF2-40B4-BE49-F238E27FC236}">
                <a16:creationId xmlns:a16="http://schemas.microsoft.com/office/drawing/2014/main" id="{D94764C5-E8E2-4640-B57E-E2A8AEB5F62B}"/>
              </a:ext>
            </a:extLst>
          </p:cNvPr>
          <p:cNvSpPr/>
          <p:nvPr/>
        </p:nvSpPr>
        <p:spPr>
          <a:xfrm>
            <a:off x="566738" y="1403350"/>
            <a:ext cx="8461375" cy="5086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使用列别名改变查询结果的列标题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SELECT Sname  </a:t>
            </a: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as</a:t>
            </a:r>
            <a:r>
              <a:rPr lang="en-US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NAME</a:t>
            </a:r>
            <a:r>
              <a:rPr lang="en-US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，</a:t>
            </a:r>
            <a:r>
              <a:rPr lang="en-US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2021-Sage  </a:t>
            </a: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as</a:t>
            </a:r>
            <a:r>
              <a:rPr lang="en-US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BIRTHDAY</a:t>
            </a:r>
            <a:r>
              <a:rPr lang="en-US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，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         </a:t>
            </a:r>
            <a:r>
              <a:rPr lang="en-US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LOWER(Sdept)   </a:t>
            </a: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as</a:t>
            </a:r>
            <a:r>
              <a:rPr lang="en-US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DEPARTMENT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FROM Student</a:t>
            </a:r>
            <a:r>
              <a:rPr lang="en-US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；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 noProof="1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输出结果：</a:t>
            </a:r>
          </a:p>
          <a:p>
            <a:pPr lvl="1" algn="just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zh-CN" altLang="en-US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</a:t>
            </a:r>
            <a:r>
              <a:rPr lang="en-US" altLang="zh-CN" sz="20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NAME      BIRTHDAY   DEPARTMENT</a:t>
            </a:r>
          </a:p>
          <a:p>
            <a:pPr lvl="1" algn="just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-------       -------------  ------------------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</a:t>
            </a:r>
            <a:r>
              <a:rPr lang="zh-CN" altLang="en-US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李勇          </a:t>
            </a:r>
            <a:r>
              <a:rPr lang="en-US" altLang="zh-CN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2003               cs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</a:t>
            </a:r>
            <a:r>
              <a:rPr lang="zh-CN" altLang="en-US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刘晨          </a:t>
            </a:r>
            <a:r>
              <a:rPr lang="en-US" altLang="zh-CN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2004               cs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</a:t>
            </a:r>
            <a:r>
              <a:rPr lang="zh-CN" altLang="en-US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王名          </a:t>
            </a:r>
            <a:r>
              <a:rPr lang="en-US" altLang="zh-CN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2005             ma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</a:t>
            </a:r>
          </a:p>
        </p:txBody>
      </p:sp>
      <p:pic>
        <p:nvPicPr>
          <p:cNvPr id="47107" name="图片 1">
            <a:extLst>
              <a:ext uri="{FF2B5EF4-FFF2-40B4-BE49-F238E27FC236}">
                <a16:creationId xmlns:a16="http://schemas.microsoft.com/office/drawing/2014/main" id="{27B327EF-9652-4FD6-8297-3EB5E4897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7938"/>
            <a:ext cx="843756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1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1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charRg st="30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1172">
                                            <p:txEl>
                                              <p:charRg st="30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1172">
                                            <p:txEl>
                                              <p:charRg st="30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79A5F304-5528-46C7-B522-992FCB231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</a:t>
            </a: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选择表中若干元组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1B200275-F45B-4C39-8977-20C5716A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选择表中若干元组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查询满足条件的元组 </a:t>
            </a:r>
          </a:p>
          <a:p>
            <a:pPr lvl="2">
              <a:lnSpc>
                <a:spcPct val="120000"/>
              </a:lnSpc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对应于选择运算</a:t>
            </a:r>
          </a:p>
          <a:p>
            <a:pPr lvl="2" algn="just"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WHERE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子句实现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消除取值重复的行</a:t>
            </a:r>
          </a:p>
          <a:p>
            <a:pPr lvl="2" algn="just">
              <a:lnSpc>
                <a:spcPct val="120000"/>
              </a:lnSpc>
              <a:defRPr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DISTINCT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明确要求不消除重复的行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algn="just">
              <a:lnSpc>
                <a:spcPct val="120000"/>
              </a:lnSpc>
              <a:defRPr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ALL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46" name="Rectangle 30">
            <a:extLst>
              <a:ext uri="{FF2B5EF4-FFF2-40B4-BE49-F238E27FC236}">
                <a16:creationId xmlns:a16="http://schemas.microsoft.com/office/drawing/2014/main" id="{58F82C18-16AB-4317-AAD9-E62A6DC16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选择表中若干元组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861195C-AAEB-4383-AEA8-CA7B11065E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7835900" cy="568325"/>
          </a:xfrm>
        </p:spPr>
        <p:txBody>
          <a:bodyPr/>
          <a:lstStyle/>
          <a:p>
            <a:pPr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WHERE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子句常用的查询条件</a:t>
            </a:r>
          </a:p>
        </p:txBody>
      </p:sp>
      <p:graphicFrame>
        <p:nvGraphicFramePr>
          <p:cNvPr id="50180" name="内容占位符 50179">
            <a:extLst>
              <a:ext uri="{FF2B5EF4-FFF2-40B4-BE49-F238E27FC236}">
                <a16:creationId xmlns:a16="http://schemas.microsoft.com/office/drawing/2014/main" id="{73294998-265D-4BAE-AE3D-467A4FBC097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15950" y="2673350"/>
          <a:ext cx="8056563" cy="2809875"/>
        </p:xfrm>
        <a:graphic>
          <a:graphicData uri="http://schemas.openxmlformats.org/drawingml/2006/table">
            <a:tbl>
              <a:tblPr/>
              <a:tblGrid>
                <a:gridCol w="177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查询条件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                 </a:t>
                      </a: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谓词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比较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=，&gt;，&lt;，&gt;=，&lt;=，!=，&lt;&gt;，!&lt;，!&gt;， </a:t>
                      </a: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NOT+</a:t>
                      </a: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上述符号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确定范围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BETWEEN AND， NOT BETWEEN AND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确定集合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IN，NOT IN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空值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IS NULL， IS NOT NULL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多重条件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AND，OR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字符串运算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%</a:t>
                      </a: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，</a:t>
                      </a: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_</a:t>
                      </a: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，</a:t>
                      </a: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upper(),lower(),like</a:t>
                      </a: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，</a:t>
                      </a: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escape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246BD523-C790-4CEB-806B-B80540CEAFE9}"/>
              </a:ext>
            </a:extLst>
          </p:cNvPr>
          <p:cNvSpPr txBox="1"/>
          <p:nvPr/>
        </p:nvSpPr>
        <p:spPr>
          <a:xfrm>
            <a:off x="522288" y="3743325"/>
            <a:ext cx="8286750" cy="1714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eaLnBrk="1" hangingPunct="1">
              <a:spcBef>
                <a:spcPct val="40000"/>
              </a:spcBef>
              <a:buClr>
                <a:schemeClr val="hlink"/>
              </a:buClr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例3.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查询选修过课的学生的学号</a:t>
            </a:r>
          </a:p>
          <a:p>
            <a:pPr marL="0" indent="0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ea typeface="华文行楷" panose="02010800040101010101" pitchFamily="2" charset="-122"/>
              </a:rPr>
              <a:t>                </a:t>
            </a:r>
          </a:p>
          <a:p>
            <a:pPr marL="0" indent="0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ea typeface="华文行楷" panose="02010800040101010101" pitchFamily="2" charset="-122"/>
              </a:rPr>
              <a:t> 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distinct sno </a:t>
            </a:r>
          </a:p>
          <a:p>
            <a:pPr marL="0" indent="0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sc;</a:t>
            </a:r>
          </a:p>
        </p:txBody>
      </p:sp>
      <p:sp>
        <p:nvSpPr>
          <p:cNvPr id="51203" name="Rectangle 28">
            <a:extLst>
              <a:ext uri="{FF2B5EF4-FFF2-40B4-BE49-F238E27FC236}">
                <a16:creationId xmlns:a16="http://schemas.microsoft.com/office/drawing/2014/main" id="{2DA41DF8-9351-42B0-BDA2-BE6855CD87F1}"/>
              </a:ext>
            </a:extLst>
          </p:cNvPr>
          <p:cNvSpPr/>
          <p:nvPr/>
        </p:nvSpPr>
        <p:spPr>
          <a:xfrm>
            <a:off x="2141538" y="458788"/>
            <a:ext cx="1081087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Student</a:t>
            </a:r>
          </a:p>
        </p:txBody>
      </p:sp>
      <p:graphicFrame>
        <p:nvGraphicFramePr>
          <p:cNvPr id="51204" name="表格 51203">
            <a:extLst>
              <a:ext uri="{FF2B5EF4-FFF2-40B4-BE49-F238E27FC236}">
                <a16:creationId xmlns:a16="http://schemas.microsoft.com/office/drawing/2014/main" id="{CC5B0C3C-8266-492D-8697-C9C5C10360C3}"/>
              </a:ext>
            </a:extLst>
          </p:cNvPr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22" name="Rectangle 24">
            <a:extLst>
              <a:ext uri="{FF2B5EF4-FFF2-40B4-BE49-F238E27FC236}">
                <a16:creationId xmlns:a16="http://schemas.microsoft.com/office/drawing/2014/main" id="{7AC9BCB0-E375-44E9-9BAF-1285A2998216}"/>
              </a:ext>
            </a:extLst>
          </p:cNvPr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Course</a:t>
            </a:r>
          </a:p>
        </p:txBody>
      </p:sp>
      <p:graphicFrame>
        <p:nvGraphicFramePr>
          <p:cNvPr id="51223" name="表格 51222">
            <a:extLst>
              <a:ext uri="{FF2B5EF4-FFF2-40B4-BE49-F238E27FC236}">
                <a16:creationId xmlns:a16="http://schemas.microsoft.com/office/drawing/2014/main" id="{42740464-5EAD-4658-BFEE-F502FEAE0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570906"/>
              </p:ext>
            </p:extLst>
          </p:nvPr>
        </p:nvGraphicFramePr>
        <p:xfrm>
          <a:off x="385763" y="1808163"/>
          <a:ext cx="3509963" cy="1214437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null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38" name="Rectangle 21">
            <a:extLst>
              <a:ext uri="{FF2B5EF4-FFF2-40B4-BE49-F238E27FC236}">
                <a16:creationId xmlns:a16="http://schemas.microsoft.com/office/drawing/2014/main" id="{D9912BA1-649C-4856-B9C6-8F7EB365FDF4}"/>
              </a:ext>
            </a:extLst>
          </p:cNvPr>
          <p:cNvSpPr/>
          <p:nvPr/>
        </p:nvSpPr>
        <p:spPr>
          <a:xfrm>
            <a:off x="4437063" y="1898650"/>
            <a:ext cx="58578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51239" name="表格 51238">
            <a:extLst>
              <a:ext uri="{FF2B5EF4-FFF2-40B4-BE49-F238E27FC236}">
                <a16:creationId xmlns:a16="http://schemas.microsoft.com/office/drawing/2014/main" id="{A222E097-1E43-4492-B37B-6C9E38CE2D19}"/>
              </a:ext>
            </a:extLst>
          </p:cNvPr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8">
            <a:extLst>
              <a:ext uri="{FF2B5EF4-FFF2-40B4-BE49-F238E27FC236}">
                <a16:creationId xmlns:a16="http://schemas.microsoft.com/office/drawing/2014/main" id="{675D23F8-A4FA-415A-907E-9329E53045BA}"/>
              </a:ext>
            </a:extLst>
          </p:cNvPr>
          <p:cNvSpPr/>
          <p:nvPr/>
        </p:nvSpPr>
        <p:spPr>
          <a:xfrm>
            <a:off x="2141538" y="458788"/>
            <a:ext cx="1081087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Student</a:t>
            </a:r>
          </a:p>
        </p:txBody>
      </p:sp>
      <p:graphicFrame>
        <p:nvGraphicFramePr>
          <p:cNvPr id="52227" name="表格 52226">
            <a:extLst>
              <a:ext uri="{FF2B5EF4-FFF2-40B4-BE49-F238E27FC236}">
                <a16:creationId xmlns:a16="http://schemas.microsoft.com/office/drawing/2014/main" id="{950E6A4B-3512-47F4-8BC3-97ABB1F08C2C}"/>
              </a:ext>
            </a:extLst>
          </p:cNvPr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45" name="Rectangle 24">
            <a:extLst>
              <a:ext uri="{FF2B5EF4-FFF2-40B4-BE49-F238E27FC236}">
                <a16:creationId xmlns:a16="http://schemas.microsoft.com/office/drawing/2014/main" id="{FEDEEF27-C9CF-4AD1-9F23-F57C7D3926DE}"/>
              </a:ext>
            </a:extLst>
          </p:cNvPr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Course</a:t>
            </a:r>
          </a:p>
        </p:txBody>
      </p:sp>
      <p:graphicFrame>
        <p:nvGraphicFramePr>
          <p:cNvPr id="52246" name="表格 52245">
            <a:extLst>
              <a:ext uri="{FF2B5EF4-FFF2-40B4-BE49-F238E27FC236}">
                <a16:creationId xmlns:a16="http://schemas.microsoft.com/office/drawing/2014/main" id="{E32622F4-A36A-480A-AE4F-4F5464EB0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85245"/>
              </p:ext>
            </p:extLst>
          </p:nvPr>
        </p:nvGraphicFramePr>
        <p:xfrm>
          <a:off x="385763" y="1808163"/>
          <a:ext cx="3509963" cy="1214437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null</a:t>
                      </a: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61" name="Rectangle 21">
            <a:extLst>
              <a:ext uri="{FF2B5EF4-FFF2-40B4-BE49-F238E27FC236}">
                <a16:creationId xmlns:a16="http://schemas.microsoft.com/office/drawing/2014/main" id="{44380613-6549-4547-9B1C-299568F6F41A}"/>
              </a:ext>
            </a:extLst>
          </p:cNvPr>
          <p:cNvSpPr/>
          <p:nvPr/>
        </p:nvSpPr>
        <p:spPr>
          <a:xfrm>
            <a:off x="4437063" y="1898650"/>
            <a:ext cx="58578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52262" name="表格 52261">
            <a:extLst>
              <a:ext uri="{FF2B5EF4-FFF2-40B4-BE49-F238E27FC236}">
                <a16:creationId xmlns:a16="http://schemas.microsoft.com/office/drawing/2014/main" id="{0DA34DAC-0E77-4F36-9D7B-40359315578A}"/>
              </a:ext>
            </a:extLst>
          </p:cNvPr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4">
            <a:extLst>
              <a:ext uri="{FF2B5EF4-FFF2-40B4-BE49-F238E27FC236}">
                <a16:creationId xmlns:a16="http://schemas.microsoft.com/office/drawing/2014/main" id="{46D09A2B-461C-4D97-A953-6D1DFB07D4C6}"/>
              </a:ext>
            </a:extLst>
          </p:cNvPr>
          <p:cNvSpPr txBox="1"/>
          <p:nvPr/>
        </p:nvSpPr>
        <p:spPr>
          <a:xfrm>
            <a:off x="522288" y="3563938"/>
            <a:ext cx="8429625" cy="29733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>
                <a:schemeClr val="hlink"/>
              </a:buClr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例4.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查询年龄在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19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21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之间的学生姓名及性别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8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solidFill>
                  <a:srgbClr val="FF0000"/>
                </a:solidFill>
                <a:ea typeface="华文行楷" panose="02010800040101010101" pitchFamily="2" charset="-122"/>
              </a:rPr>
              <a:t>         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FF0000"/>
                </a:solidFill>
                <a:ea typeface="华文行楷" panose="02010800040101010101" pitchFamily="2" charset="-122"/>
              </a:rPr>
              <a:t>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sname, ssex 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  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student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Where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sage </a:t>
            </a:r>
            <a:r>
              <a:rPr lang="en-US" altLang="zh-CN" sz="2800" noProof="1">
                <a:solidFill>
                  <a:srgbClr val="C00000"/>
                </a:solidFill>
                <a:ea typeface="华文行楷" panose="02010800040101010101" pitchFamily="2" charset="-122"/>
              </a:rPr>
              <a:t>between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19  and 21;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8">
            <a:extLst>
              <a:ext uri="{FF2B5EF4-FFF2-40B4-BE49-F238E27FC236}">
                <a16:creationId xmlns:a16="http://schemas.microsoft.com/office/drawing/2014/main" id="{F18164F8-4B88-4080-A78A-9223EECBD7ED}"/>
              </a:ext>
            </a:extLst>
          </p:cNvPr>
          <p:cNvSpPr/>
          <p:nvPr/>
        </p:nvSpPr>
        <p:spPr>
          <a:xfrm>
            <a:off x="2141538" y="458788"/>
            <a:ext cx="1081087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Student</a:t>
            </a:r>
          </a:p>
        </p:txBody>
      </p:sp>
      <p:graphicFrame>
        <p:nvGraphicFramePr>
          <p:cNvPr id="53251" name="表格 53250">
            <a:extLst>
              <a:ext uri="{FF2B5EF4-FFF2-40B4-BE49-F238E27FC236}">
                <a16:creationId xmlns:a16="http://schemas.microsoft.com/office/drawing/2014/main" id="{E3252A4B-DCC8-4E2B-8BDA-11483A525F8F}"/>
              </a:ext>
            </a:extLst>
          </p:cNvPr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69" name="Rectangle 24">
            <a:extLst>
              <a:ext uri="{FF2B5EF4-FFF2-40B4-BE49-F238E27FC236}">
                <a16:creationId xmlns:a16="http://schemas.microsoft.com/office/drawing/2014/main" id="{FE1B1B0D-4C53-427D-A11D-F7EBB0734195}"/>
              </a:ext>
            </a:extLst>
          </p:cNvPr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Course</a:t>
            </a:r>
          </a:p>
        </p:txBody>
      </p:sp>
      <p:graphicFrame>
        <p:nvGraphicFramePr>
          <p:cNvPr id="53270" name="表格 53269">
            <a:extLst>
              <a:ext uri="{FF2B5EF4-FFF2-40B4-BE49-F238E27FC236}">
                <a16:creationId xmlns:a16="http://schemas.microsoft.com/office/drawing/2014/main" id="{DF1E984A-700E-41CD-92ED-5E6007EF4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688323"/>
              </p:ext>
            </p:extLst>
          </p:nvPr>
        </p:nvGraphicFramePr>
        <p:xfrm>
          <a:off x="385763" y="1808163"/>
          <a:ext cx="3509963" cy="1214437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null</a:t>
                      </a: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85" name="Rectangle 21">
            <a:extLst>
              <a:ext uri="{FF2B5EF4-FFF2-40B4-BE49-F238E27FC236}">
                <a16:creationId xmlns:a16="http://schemas.microsoft.com/office/drawing/2014/main" id="{BA56630F-9815-4255-AC29-1D371E2FAD66}"/>
              </a:ext>
            </a:extLst>
          </p:cNvPr>
          <p:cNvSpPr/>
          <p:nvPr/>
        </p:nvSpPr>
        <p:spPr>
          <a:xfrm>
            <a:off x="4437063" y="1898650"/>
            <a:ext cx="58578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53286" name="表格 53285">
            <a:extLst>
              <a:ext uri="{FF2B5EF4-FFF2-40B4-BE49-F238E27FC236}">
                <a16:creationId xmlns:a16="http://schemas.microsoft.com/office/drawing/2014/main" id="{A8779248-CCE8-4B29-BA42-311C2BD85839}"/>
              </a:ext>
            </a:extLst>
          </p:cNvPr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4">
            <a:extLst>
              <a:ext uri="{FF2B5EF4-FFF2-40B4-BE49-F238E27FC236}">
                <a16:creationId xmlns:a16="http://schemas.microsoft.com/office/drawing/2014/main" id="{CAE26744-73D1-48AB-A15F-F79D425D2DE0}"/>
              </a:ext>
            </a:extLst>
          </p:cNvPr>
          <p:cNvSpPr txBox="1"/>
          <p:nvPr/>
        </p:nvSpPr>
        <p:spPr>
          <a:xfrm>
            <a:off x="522288" y="3519488"/>
            <a:ext cx="8429625" cy="288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ts val="3200"/>
              </a:lnSpc>
              <a:spcBef>
                <a:spcPct val="20000"/>
              </a:spcBef>
              <a:buClr>
                <a:schemeClr val="hlink"/>
              </a:buClr>
              <a:buFont typeface="Monotype Sorts"/>
              <a:buNone/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例5.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查询姓“欧阳”的学生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ts val="32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</a:t>
            </a:r>
          </a:p>
          <a:p>
            <a:pPr eaLnBrk="1" hangingPunct="1">
              <a:lnSpc>
                <a:spcPts val="32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Select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*  </a:t>
            </a:r>
          </a:p>
          <a:p>
            <a:pPr eaLnBrk="1" hangingPunct="1">
              <a:lnSpc>
                <a:spcPts val="32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From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student </a:t>
            </a:r>
          </a:p>
          <a:p>
            <a:pPr eaLnBrk="1" hangingPunct="1">
              <a:lnSpc>
                <a:spcPts val="320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Where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sname 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like 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‘</a:t>
            </a: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欧阳%’;</a:t>
            </a:r>
          </a:p>
        </p:txBody>
      </p:sp>
      <p:sp>
        <p:nvSpPr>
          <p:cNvPr id="384053" name="Text Box 53">
            <a:extLst>
              <a:ext uri="{FF2B5EF4-FFF2-40B4-BE49-F238E27FC236}">
                <a16:creationId xmlns:a16="http://schemas.microsoft.com/office/drawing/2014/main" id="{62534F41-8E2F-4C8F-A20E-88CEA6EE23F2}"/>
              </a:ext>
            </a:extLst>
          </p:cNvPr>
          <p:cNvSpPr txBox="1"/>
          <p:nvPr/>
        </p:nvSpPr>
        <p:spPr>
          <a:xfrm>
            <a:off x="1285875" y="5724525"/>
            <a:ext cx="5446713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说明： 通配符</a:t>
            </a:r>
            <a:r>
              <a:rPr lang="zh-CN" altLang="zh-CN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%</a:t>
            </a:r>
            <a:r>
              <a:rPr lang="zh-CN" altLang="en-US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替代</a:t>
            </a:r>
            <a:r>
              <a:rPr lang="zh-CN" altLang="zh-CN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个或多个字符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         通配符</a:t>
            </a:r>
            <a:r>
              <a:rPr lang="zh-CN" altLang="zh-CN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_</a:t>
            </a:r>
            <a:r>
              <a:rPr lang="zh-CN" altLang="en-US" sz="2400" noProof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仅替代一个字符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AFBECD57-B218-4363-A933-C4C39075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466138" cy="12890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ESCAPE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短语：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当用户要查询的字符串本身就含有 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% 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或 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_ 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时，要使用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ESCAPE '&lt;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换码字符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&gt;' 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短语对通配符进行转义。</a:t>
            </a:r>
          </a:p>
        </p:txBody>
      </p:sp>
      <p:sp>
        <p:nvSpPr>
          <p:cNvPr id="399364" name="Text Box 4">
            <a:extLst>
              <a:ext uri="{FF2B5EF4-FFF2-40B4-BE49-F238E27FC236}">
                <a16:creationId xmlns:a16="http://schemas.microsoft.com/office/drawing/2014/main" id="{3CCE2D70-F0D7-4913-B39F-0878602A1C74}"/>
              </a:ext>
            </a:extLst>
          </p:cNvPr>
          <p:cNvSpPr txBox="1"/>
          <p:nvPr/>
        </p:nvSpPr>
        <p:spPr>
          <a:xfrm>
            <a:off x="971550" y="3203575"/>
            <a:ext cx="50117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lang="en-US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DB_Design</a:t>
            </a: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课程的课程号和学分</a:t>
            </a:r>
          </a:p>
        </p:txBody>
      </p:sp>
      <p:sp>
        <p:nvSpPr>
          <p:cNvPr id="399365" name="Text Box 5">
            <a:extLst>
              <a:ext uri="{FF2B5EF4-FFF2-40B4-BE49-F238E27FC236}">
                <a16:creationId xmlns:a16="http://schemas.microsoft.com/office/drawing/2014/main" id="{C8BF2989-7EF9-4412-9710-000F3D56477A}"/>
              </a:ext>
            </a:extLst>
          </p:cNvPr>
          <p:cNvSpPr txBox="1"/>
          <p:nvPr/>
        </p:nvSpPr>
        <p:spPr>
          <a:xfrm>
            <a:off x="1241425" y="4057650"/>
            <a:ext cx="4246563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SELECT Cno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Ccredit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FROM Course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WHERE Cname LIKE 'DB_Design'</a:t>
            </a:r>
            <a:endParaRPr lang="zh-CN" altLang="en-US" b="1" noProof="1"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399366" name="Rectangle 24">
            <a:extLst>
              <a:ext uri="{FF2B5EF4-FFF2-40B4-BE49-F238E27FC236}">
                <a16:creationId xmlns:a16="http://schemas.microsoft.com/office/drawing/2014/main" id="{A9815341-A03E-4CC7-BA78-E32D0550AC84}"/>
              </a:ext>
            </a:extLst>
          </p:cNvPr>
          <p:cNvSpPr/>
          <p:nvPr/>
        </p:nvSpPr>
        <p:spPr>
          <a:xfrm>
            <a:off x="4995863" y="144463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Course</a:t>
            </a:r>
          </a:p>
        </p:txBody>
      </p:sp>
      <p:graphicFrame>
        <p:nvGraphicFramePr>
          <p:cNvPr id="54278" name="表格 54277">
            <a:extLst>
              <a:ext uri="{FF2B5EF4-FFF2-40B4-BE49-F238E27FC236}">
                <a16:creationId xmlns:a16="http://schemas.microsoft.com/office/drawing/2014/main" id="{7292A901-8076-439A-B01E-A2FA7749B8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28372"/>
              </p:ext>
            </p:extLst>
          </p:nvPr>
        </p:nvGraphicFramePr>
        <p:xfrm>
          <a:off x="4751388" y="549275"/>
          <a:ext cx="4140200" cy="1214438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L="91454" marR="91454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 marL="91454" marR="91454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DB_Design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null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382" name="Text Box 22">
            <a:extLst>
              <a:ext uri="{FF2B5EF4-FFF2-40B4-BE49-F238E27FC236}">
                <a16:creationId xmlns:a16="http://schemas.microsoft.com/office/drawing/2014/main" id="{FC367771-8FEA-4F77-9B19-11D5E3D732A1}"/>
              </a:ext>
            </a:extLst>
          </p:cNvPr>
          <p:cNvSpPr txBox="1"/>
          <p:nvPr/>
        </p:nvSpPr>
        <p:spPr>
          <a:xfrm>
            <a:off x="1252538" y="5273675"/>
            <a:ext cx="4814887" cy="13208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SELECT Cno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Ccredit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FROM     Course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WHERE  Cname LIKE 'DB\_Design'      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                ESCAPE '\'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399383" name="Text Box 23">
            <a:extLst>
              <a:ext uri="{FF2B5EF4-FFF2-40B4-BE49-F238E27FC236}">
                <a16:creationId xmlns:a16="http://schemas.microsoft.com/office/drawing/2014/main" id="{4BC8F92C-FD5D-4743-A8F1-3D54F593DC8E}"/>
              </a:ext>
            </a:extLst>
          </p:cNvPr>
          <p:cNvSpPr txBox="1"/>
          <p:nvPr/>
        </p:nvSpPr>
        <p:spPr>
          <a:xfrm>
            <a:off x="657225" y="3024188"/>
            <a:ext cx="8486775" cy="3786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查询以</a:t>
            </a:r>
            <a:r>
              <a:rPr lang="zh-CN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en-US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DB_”</a:t>
            </a: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开头，且倒数第</a:t>
            </a:r>
            <a:r>
              <a:rPr lang="zh-CN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个字符为 </a:t>
            </a:r>
            <a:r>
              <a:rPr lang="en-US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的课程的详细情况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zh-CN" altLang="en-US" sz="2400" noProof="1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zh-CN" altLang="en-US" sz="2400" noProof="1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zh-CN" altLang="en-US" sz="2400" noProof="1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zh-CN" altLang="en-US" sz="2400" noProof="1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zh-CN" altLang="en-US" sz="2400" noProof="1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zh-CN" altLang="en-US" sz="2400" noProof="1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zh-CN" altLang="en-US" sz="2400" noProof="1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zh-CN" altLang="en-US" sz="2400" noProof="1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zh-CN" altLang="en-US" sz="2400" noProof="1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399384" name="Text Box 24">
            <a:extLst>
              <a:ext uri="{FF2B5EF4-FFF2-40B4-BE49-F238E27FC236}">
                <a16:creationId xmlns:a16="http://schemas.microsoft.com/office/drawing/2014/main" id="{53A8A333-DCE7-4A42-B3CC-5E14329AE876}"/>
              </a:ext>
            </a:extLst>
          </p:cNvPr>
          <p:cNvSpPr txBox="1"/>
          <p:nvPr/>
        </p:nvSpPr>
        <p:spPr>
          <a:xfrm>
            <a:off x="1106488" y="4554538"/>
            <a:ext cx="6038850" cy="10160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SELECT  *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FROM   Course</a:t>
            </a:r>
            <a:endParaRPr lang="en-US" altLang="zh-CN" b="1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WHERE  Cname LIKE  'DB\_%i_ _' ESCAPE ' \ '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  <p:bldP spid="399365" grpId="0"/>
      <p:bldP spid="399366" grpId="0"/>
      <p:bldP spid="399382" grpId="0" animBg="1"/>
      <p:bldP spid="399383" grpId="0" animBg="1"/>
      <p:bldP spid="39938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47B4208-58D2-4FB2-B4B1-3491C8A15FC5}"/>
              </a:ext>
            </a:extLst>
          </p:cNvPr>
          <p:cNvSpPr txBox="1"/>
          <p:nvPr/>
        </p:nvSpPr>
        <p:spPr>
          <a:xfrm>
            <a:off x="385763" y="3654425"/>
            <a:ext cx="8429625" cy="2387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eaLnBrk="1" hangingPunct="1">
              <a:lnSpc>
                <a:spcPts val="3200"/>
              </a:lnSpc>
              <a:buClr>
                <a:schemeClr val="hlink"/>
              </a:buClr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例6.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查询数学系和计算机系的学生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8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solidFill>
                  <a:srgbClr val="FF0000"/>
                </a:solidFill>
                <a:ea typeface="华文行楷" panose="02010800040101010101" pitchFamily="2" charset="-122"/>
              </a:rPr>
              <a:t>         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FF0000"/>
                </a:solidFill>
                <a:ea typeface="华文行楷" panose="02010800040101010101" pitchFamily="2" charset="-122"/>
              </a:rPr>
              <a:t>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*  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student</a:t>
            </a:r>
          </a:p>
          <a:p>
            <a:pPr marL="0" indent="0" eaLnBrk="1" hangingPunct="1">
              <a:lnSpc>
                <a:spcPts val="32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Where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sdept </a:t>
            </a:r>
            <a:r>
              <a:rPr lang="en-US" altLang="zh-CN" sz="2800" noProof="1">
                <a:solidFill>
                  <a:srgbClr val="C00000"/>
                </a:solidFill>
                <a:ea typeface="华文行楷" panose="02010800040101010101" pitchFamily="2" charset="-122"/>
              </a:rPr>
              <a:t>in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(’MA’，’CS’);</a:t>
            </a:r>
          </a:p>
        </p:txBody>
      </p:sp>
      <p:sp>
        <p:nvSpPr>
          <p:cNvPr id="55299" name="Rectangle 28">
            <a:extLst>
              <a:ext uri="{FF2B5EF4-FFF2-40B4-BE49-F238E27FC236}">
                <a16:creationId xmlns:a16="http://schemas.microsoft.com/office/drawing/2014/main" id="{73B169AD-610F-42A8-8245-3B413FE1C259}"/>
              </a:ext>
            </a:extLst>
          </p:cNvPr>
          <p:cNvSpPr/>
          <p:nvPr/>
        </p:nvSpPr>
        <p:spPr>
          <a:xfrm>
            <a:off x="2141538" y="458788"/>
            <a:ext cx="1081087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Student</a:t>
            </a:r>
          </a:p>
        </p:txBody>
      </p:sp>
      <p:graphicFrame>
        <p:nvGraphicFramePr>
          <p:cNvPr id="55300" name="表格 55299">
            <a:extLst>
              <a:ext uri="{FF2B5EF4-FFF2-40B4-BE49-F238E27FC236}">
                <a16:creationId xmlns:a16="http://schemas.microsoft.com/office/drawing/2014/main" id="{E8AB2112-7765-4654-AA31-3C59A98F6B0C}"/>
              </a:ext>
            </a:extLst>
          </p:cNvPr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18" name="Rectangle 24">
            <a:extLst>
              <a:ext uri="{FF2B5EF4-FFF2-40B4-BE49-F238E27FC236}">
                <a16:creationId xmlns:a16="http://schemas.microsoft.com/office/drawing/2014/main" id="{77B84D9B-5D84-4EB7-BC3A-AFEA4048514C}"/>
              </a:ext>
            </a:extLst>
          </p:cNvPr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Course</a:t>
            </a:r>
          </a:p>
        </p:txBody>
      </p:sp>
      <p:graphicFrame>
        <p:nvGraphicFramePr>
          <p:cNvPr id="55319" name="表格 55318">
            <a:extLst>
              <a:ext uri="{FF2B5EF4-FFF2-40B4-BE49-F238E27FC236}">
                <a16:creationId xmlns:a16="http://schemas.microsoft.com/office/drawing/2014/main" id="{6F8585E6-D329-4D51-88E1-243688733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479177"/>
              </p:ext>
            </p:extLst>
          </p:nvPr>
        </p:nvGraphicFramePr>
        <p:xfrm>
          <a:off x="385763" y="1808163"/>
          <a:ext cx="3509963" cy="1214437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null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34" name="Rectangle 21">
            <a:extLst>
              <a:ext uri="{FF2B5EF4-FFF2-40B4-BE49-F238E27FC236}">
                <a16:creationId xmlns:a16="http://schemas.microsoft.com/office/drawing/2014/main" id="{0CBF2F0A-31B1-43DC-B4DD-54DF19271B74}"/>
              </a:ext>
            </a:extLst>
          </p:cNvPr>
          <p:cNvSpPr/>
          <p:nvPr/>
        </p:nvSpPr>
        <p:spPr>
          <a:xfrm>
            <a:off x="4437063" y="1898650"/>
            <a:ext cx="58578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55335" name="表格 55334">
            <a:extLst>
              <a:ext uri="{FF2B5EF4-FFF2-40B4-BE49-F238E27FC236}">
                <a16:creationId xmlns:a16="http://schemas.microsoft.com/office/drawing/2014/main" id="{1F98408D-8726-4A38-BFDC-F8512AF69E4E}"/>
              </a:ext>
            </a:extLst>
          </p:cNvPr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BA301929-999A-4343-9C59-E5C573B4E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--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对查询结果排序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0EEA0987-FD83-417B-B02D-C7D5BE3CC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方法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	使用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ORDER BY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子句</a:t>
            </a:r>
          </a:p>
          <a:p>
            <a:pPr lvl="2" algn="just">
              <a:lnSpc>
                <a:spcPct val="110000"/>
              </a:lnSpc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可以按一个或多个属性列排序</a:t>
            </a:r>
          </a:p>
          <a:p>
            <a:pPr lvl="2" algn="just">
              <a:lnSpc>
                <a:spcPct val="110000"/>
              </a:lnSpc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升序：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ASC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；降序：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DESC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；缺省值为升序</a:t>
            </a:r>
          </a:p>
          <a:p>
            <a:pPr marL="457200" lvl="1" indent="0" algn="just">
              <a:lnSpc>
                <a:spcPct val="110000"/>
              </a:lnSpc>
              <a:buFontTx/>
              <a:buNone/>
              <a:defRPr/>
            </a:pPr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8" name="Text Box 4">
            <a:extLst>
              <a:ext uri="{FF2B5EF4-FFF2-40B4-BE49-F238E27FC236}">
                <a16:creationId xmlns:a16="http://schemas.microsoft.com/office/drawing/2014/main" id="{9D0A22AE-A4A9-41D8-A34F-BA63223CBE58}"/>
              </a:ext>
            </a:extLst>
          </p:cNvPr>
          <p:cNvSpPr txBox="1"/>
          <p:nvPr/>
        </p:nvSpPr>
        <p:spPr>
          <a:xfrm>
            <a:off x="1062038" y="3519488"/>
            <a:ext cx="6456362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查询选修了</a:t>
            </a:r>
            <a:r>
              <a:rPr lang="zh-CN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号课程的学生的学号及其成绩，查询结果按分数降序排列</a:t>
            </a:r>
          </a:p>
        </p:txBody>
      </p:sp>
      <p:sp>
        <p:nvSpPr>
          <p:cNvPr id="57347" name="Rectangle 28">
            <a:extLst>
              <a:ext uri="{FF2B5EF4-FFF2-40B4-BE49-F238E27FC236}">
                <a16:creationId xmlns:a16="http://schemas.microsoft.com/office/drawing/2014/main" id="{BAFE583B-D23B-47BF-B9BA-02C37EE2D2D9}"/>
              </a:ext>
            </a:extLst>
          </p:cNvPr>
          <p:cNvSpPr/>
          <p:nvPr/>
        </p:nvSpPr>
        <p:spPr>
          <a:xfrm>
            <a:off x="2141538" y="458788"/>
            <a:ext cx="1081087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Student</a:t>
            </a:r>
          </a:p>
        </p:txBody>
      </p:sp>
      <p:graphicFrame>
        <p:nvGraphicFramePr>
          <p:cNvPr id="57348" name="表格 57347">
            <a:extLst>
              <a:ext uri="{FF2B5EF4-FFF2-40B4-BE49-F238E27FC236}">
                <a16:creationId xmlns:a16="http://schemas.microsoft.com/office/drawing/2014/main" id="{20469B7D-110F-4B84-A41E-6109E226F318}"/>
              </a:ext>
            </a:extLst>
          </p:cNvPr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366" name="Rectangle 24">
            <a:extLst>
              <a:ext uri="{FF2B5EF4-FFF2-40B4-BE49-F238E27FC236}">
                <a16:creationId xmlns:a16="http://schemas.microsoft.com/office/drawing/2014/main" id="{D980534A-7E52-4D5F-9F3D-27B4F12C3992}"/>
              </a:ext>
            </a:extLst>
          </p:cNvPr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Course</a:t>
            </a:r>
          </a:p>
        </p:txBody>
      </p:sp>
      <p:graphicFrame>
        <p:nvGraphicFramePr>
          <p:cNvPr id="57367" name="表格 57366">
            <a:extLst>
              <a:ext uri="{FF2B5EF4-FFF2-40B4-BE49-F238E27FC236}">
                <a16:creationId xmlns:a16="http://schemas.microsoft.com/office/drawing/2014/main" id="{41BB8817-FA2E-4144-90D6-4769C4723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933431"/>
              </p:ext>
            </p:extLst>
          </p:nvPr>
        </p:nvGraphicFramePr>
        <p:xfrm>
          <a:off x="385763" y="1808163"/>
          <a:ext cx="3509963" cy="1214437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null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382" name="Rectangle 21">
            <a:extLst>
              <a:ext uri="{FF2B5EF4-FFF2-40B4-BE49-F238E27FC236}">
                <a16:creationId xmlns:a16="http://schemas.microsoft.com/office/drawing/2014/main" id="{A55C7A65-D626-4FD5-AD8F-F1657B25DA5C}"/>
              </a:ext>
            </a:extLst>
          </p:cNvPr>
          <p:cNvSpPr/>
          <p:nvPr/>
        </p:nvSpPr>
        <p:spPr>
          <a:xfrm>
            <a:off x="4437063" y="1898650"/>
            <a:ext cx="58578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57383" name="表格 57382">
            <a:extLst>
              <a:ext uri="{FF2B5EF4-FFF2-40B4-BE49-F238E27FC236}">
                <a16:creationId xmlns:a16="http://schemas.microsoft.com/office/drawing/2014/main" id="{B49EEF95-2EEC-4DDB-858C-E14E55115C34}"/>
              </a:ext>
            </a:extLst>
          </p:cNvPr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0437" name="Text Box 53">
            <a:extLst>
              <a:ext uri="{FF2B5EF4-FFF2-40B4-BE49-F238E27FC236}">
                <a16:creationId xmlns:a16="http://schemas.microsoft.com/office/drawing/2014/main" id="{ECE788C5-44FF-4342-B905-B79173C25732}"/>
              </a:ext>
            </a:extLst>
          </p:cNvPr>
          <p:cNvSpPr txBox="1"/>
          <p:nvPr/>
        </p:nvSpPr>
        <p:spPr>
          <a:xfrm>
            <a:off x="1916113" y="4598988"/>
            <a:ext cx="4749800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SELECT   Sno</a:t>
            </a:r>
            <a:r>
              <a:rPr lang="en-US" altLang="en-US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，</a:t>
            </a:r>
            <a:r>
              <a:rPr lang="en-US" altLang="zh-CN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Grade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FROM      SC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WHERE    Cno= ' 3 '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noProof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ORDER BY   Grade DESC;</a:t>
            </a:r>
            <a:endParaRPr lang="en-US" altLang="en-US" noProof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  <p:bldP spid="4004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1B73387F-61D9-45DD-9BFE-01DE08FA8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503C061C-1036-4642-B9E1-B04B3A58A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33475"/>
            <a:ext cx="8229600" cy="4525963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US" altLang="zh-CN" sz="2800" noProof="1">
                <a:latin typeface="华文仿宋" panose="02010600040101010101" pitchFamily="2" charset="-122"/>
                <a:ea typeface="华文仿宋" panose="02010600040101010101" pitchFamily="2" charset="-122"/>
              </a:rPr>
              <a:t>SQL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标准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SQL/86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第一个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标准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由美国国家标准局（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American National Standard Institute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，简称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ANSI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）公布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1987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年国际标准化组织（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International Organization for Standardization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，简称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ISO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）通过</a:t>
            </a:r>
            <a:endParaRPr lang="zh-CN" altLang="en-US" sz="20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SQL/89</a:t>
            </a:r>
            <a:endParaRPr lang="zh-CN" altLang="en-US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SQL/92           </a:t>
            </a:r>
            <a:endParaRPr lang="zh-CN" altLang="en-US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SQL99           </a:t>
            </a:r>
            <a:endParaRPr lang="zh-CN" altLang="en-US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SQL/2003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SQL/2006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SQL/2008 </a:t>
            </a:r>
            <a:endParaRPr lang="zh-CN" altLang="en-US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左箭头标注 1">
            <a:extLst>
              <a:ext uri="{FF2B5EF4-FFF2-40B4-BE49-F238E27FC236}">
                <a16:creationId xmlns:a16="http://schemas.microsoft.com/office/drawing/2014/main" id="{FF52F72D-79A8-411B-8E90-709EE7019B89}"/>
              </a:ext>
            </a:extLst>
          </p:cNvPr>
          <p:cNvSpPr/>
          <p:nvPr/>
        </p:nvSpPr>
        <p:spPr>
          <a:xfrm>
            <a:off x="3041650" y="4103688"/>
            <a:ext cx="2520950" cy="2160587"/>
          </a:xfrm>
          <a:prstGeom prst="lef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参见</a:t>
            </a:r>
            <a:endParaRPr lang="en-US" altLang="zh-CN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参考</a:t>
            </a:r>
            <a:endParaRPr lang="en-US" altLang="zh-CN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6A8D1CDD-26D7-4D74-B713-14F9E6549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—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聚集函数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28125821-364D-4959-A522-9AD8DFC3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4529138"/>
          </a:xfrm>
        </p:spPr>
        <p:txBody>
          <a:bodyPr/>
          <a:lstStyle/>
          <a:p>
            <a:pPr>
              <a:defRPr/>
            </a:pP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聚集函数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COUNT（[DISTINCT | ALL] *）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统计元组个数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计算由查询中</a:t>
            </a:r>
            <a:r>
              <a:rPr lang="en-US" altLang="zh-CN" sz="20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from</a:t>
            </a:r>
            <a:r>
              <a:rPr lang="zh-CN" altLang="en-US" sz="20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子句和</a:t>
            </a:r>
            <a:r>
              <a:rPr lang="en-US" altLang="zh-CN" sz="20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where</a:t>
            </a:r>
            <a:r>
              <a:rPr lang="zh-CN" altLang="en-US" sz="20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子句所创建的关系中的元组个数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COUNT（[DISTINCT | ALL] &lt;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列名&gt;）统计一列中值的个数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计算某一列中值的个数，空值不计入统计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SUM（[DISTINCT | ALL] &lt;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列名&gt;）计算一列值的总和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AVG（[DISTINCT | ALL] &lt;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列名&gt;）计算一列的平均值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MAX（[DISTINCT | ALL] &lt;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列名&gt;）计算一列的最大值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MIN（[DISTINCT | ALL] &lt;</a:t>
            </a: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列名&gt;）计算一列的最小值</a:t>
            </a:r>
          </a:p>
          <a:p>
            <a:pPr lvl="1">
              <a:defRPr/>
            </a:pPr>
            <a:endParaRPr lang="zh-CN" altLang="en-US" sz="24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8">
            <a:extLst>
              <a:ext uri="{FF2B5EF4-FFF2-40B4-BE49-F238E27FC236}">
                <a16:creationId xmlns:a16="http://schemas.microsoft.com/office/drawing/2014/main" id="{587F81AA-5C43-4B25-BEE3-674006AE29C7}"/>
              </a:ext>
            </a:extLst>
          </p:cNvPr>
          <p:cNvSpPr/>
          <p:nvPr/>
        </p:nvSpPr>
        <p:spPr>
          <a:xfrm>
            <a:off x="2141538" y="458788"/>
            <a:ext cx="1081087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Student</a:t>
            </a:r>
          </a:p>
        </p:txBody>
      </p:sp>
      <p:graphicFrame>
        <p:nvGraphicFramePr>
          <p:cNvPr id="59395" name="表格 59394">
            <a:extLst>
              <a:ext uri="{FF2B5EF4-FFF2-40B4-BE49-F238E27FC236}">
                <a16:creationId xmlns:a16="http://schemas.microsoft.com/office/drawing/2014/main" id="{777BCC59-E577-408B-B353-653A10C603C6}"/>
              </a:ext>
            </a:extLst>
          </p:cNvPr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13" name="Rectangle 24">
            <a:extLst>
              <a:ext uri="{FF2B5EF4-FFF2-40B4-BE49-F238E27FC236}">
                <a16:creationId xmlns:a16="http://schemas.microsoft.com/office/drawing/2014/main" id="{08AA571C-842F-41BB-886F-E65293A8CCDB}"/>
              </a:ext>
            </a:extLst>
          </p:cNvPr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Course</a:t>
            </a:r>
          </a:p>
        </p:txBody>
      </p:sp>
      <p:graphicFrame>
        <p:nvGraphicFramePr>
          <p:cNvPr id="59414" name="表格 59413">
            <a:extLst>
              <a:ext uri="{FF2B5EF4-FFF2-40B4-BE49-F238E27FC236}">
                <a16:creationId xmlns:a16="http://schemas.microsoft.com/office/drawing/2014/main" id="{993C297C-9061-41C4-867E-F1B8B4966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284951"/>
              </p:ext>
            </p:extLst>
          </p:nvPr>
        </p:nvGraphicFramePr>
        <p:xfrm>
          <a:off x="385763" y="1808163"/>
          <a:ext cx="3509963" cy="1214437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null</a:t>
                      </a: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29" name="Rectangle 21">
            <a:extLst>
              <a:ext uri="{FF2B5EF4-FFF2-40B4-BE49-F238E27FC236}">
                <a16:creationId xmlns:a16="http://schemas.microsoft.com/office/drawing/2014/main" id="{F6540BC1-C37A-453B-978A-A824B1DD16EA}"/>
              </a:ext>
            </a:extLst>
          </p:cNvPr>
          <p:cNvSpPr/>
          <p:nvPr/>
        </p:nvSpPr>
        <p:spPr>
          <a:xfrm>
            <a:off x="4437063" y="1898650"/>
            <a:ext cx="58578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59430" name="表格 59429">
            <a:extLst>
              <a:ext uri="{FF2B5EF4-FFF2-40B4-BE49-F238E27FC236}">
                <a16:creationId xmlns:a16="http://schemas.microsoft.com/office/drawing/2014/main" id="{4F36F289-7A6C-4B82-9397-1B1C14A8B6E6}"/>
              </a:ext>
            </a:extLst>
          </p:cNvPr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49FCCD65-1B7D-4829-A5B6-B832FC8FA3DA}"/>
              </a:ext>
            </a:extLst>
          </p:cNvPr>
          <p:cNvSpPr txBox="1"/>
          <p:nvPr/>
        </p:nvSpPr>
        <p:spPr>
          <a:xfrm>
            <a:off x="701675" y="3338513"/>
            <a:ext cx="7929563" cy="15763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例7.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统计学生总人数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8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solidFill>
                  <a:schemeClr val="bg2"/>
                </a:solidFill>
                <a:ea typeface="华文行楷" panose="02010800040101010101" pitchFamily="2" charset="-122"/>
              </a:rPr>
              <a:t>        </a:t>
            </a:r>
          </a:p>
          <a:p>
            <a:pPr marL="0" indent="0" algn="just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solidFill>
                  <a:schemeClr val="bg2"/>
                </a:solidFill>
                <a:ea typeface="华文行楷" panose="02010800040101010101" pitchFamily="2" charset="-122"/>
              </a:rPr>
              <a:t>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</a:t>
            </a:r>
            <a:r>
              <a:rPr lang="en-US" altLang="zh-CN" sz="2800" b="0" i="1" noProof="1">
                <a:solidFill>
                  <a:srgbClr val="C00000"/>
                </a:solidFill>
                <a:ea typeface="华文行楷" panose="02010800040101010101" pitchFamily="2" charset="-122"/>
              </a:rPr>
              <a:t>count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(*)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student;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DC8DA72-94DF-4F38-8740-E70D729DCA27}"/>
              </a:ext>
            </a:extLst>
          </p:cNvPr>
          <p:cNvSpPr txBox="1"/>
          <p:nvPr/>
        </p:nvSpPr>
        <p:spPr>
          <a:xfrm>
            <a:off x="701675" y="4959350"/>
            <a:ext cx="7929563" cy="1576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查询选修了课程的学生人数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8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solidFill>
                  <a:schemeClr val="bg2"/>
                </a:solidFill>
                <a:ea typeface="华文行楷" panose="02010800040101010101" pitchFamily="2" charset="-122"/>
              </a:rPr>
              <a:t>        </a:t>
            </a:r>
          </a:p>
          <a:p>
            <a:pPr marL="0" indent="0" algn="just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solidFill>
                  <a:schemeClr val="bg2"/>
                </a:solidFill>
                <a:ea typeface="华文行楷" panose="02010800040101010101" pitchFamily="2" charset="-122"/>
              </a:rPr>
              <a:t>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</a:t>
            </a:r>
            <a:r>
              <a:rPr lang="en-US" altLang="zh-CN" sz="2800" b="0" i="1" noProof="1">
                <a:solidFill>
                  <a:srgbClr val="C00000"/>
                </a:solidFill>
                <a:ea typeface="华文行楷" panose="02010800040101010101" pitchFamily="2" charset="-122"/>
              </a:rPr>
              <a:t>count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(distinct Sno)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SC;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A6499D3A-8417-4C80-8006-67BF777A9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—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对查询结果分组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8977E44-1A88-4A1C-91A2-3846F7E7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512175" cy="4033838"/>
          </a:xfrm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Group By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用途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细化聚集函数的作用对象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未对查询结果分组，聚集函数将作用于整个查询结果</a:t>
            </a:r>
          </a:p>
          <a:p>
            <a:pPr lvl="2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对查询结果分组后，聚集函数将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分别作用于每个组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 descr="3">
            <a:extLst>
              <a:ext uri="{FF2B5EF4-FFF2-40B4-BE49-F238E27FC236}">
                <a16:creationId xmlns:a16="http://schemas.microsoft.com/office/drawing/2014/main" id="{EDAECEE4-4111-4566-8985-940DAE17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224088"/>
            <a:ext cx="5511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FF29D8-F240-421A-BE0B-C7B03ACFC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2708275"/>
            <a:ext cx="17319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>
                <a:solidFill>
                  <a:srgbClr val="FF0000"/>
                </a:solidFill>
              </a:rPr>
              <a:t>分组属性：</a:t>
            </a:r>
            <a:endParaRPr lang="en-US" altLang="zh-CN" sz="2400" b="1">
              <a:solidFill>
                <a:srgbClr val="FF0000"/>
              </a:solidFill>
            </a:endParaRPr>
          </a:p>
          <a:p>
            <a:pPr algn="r"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dept_name</a:t>
            </a:r>
            <a:endParaRPr lang="zh-CN" altLang="en-US" sz="24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9BBBB76-4CE6-4D8F-83F5-CC01B6F1551E}"/>
              </a:ext>
            </a:extLst>
          </p:cNvPr>
          <p:cNvCxnSpPr/>
          <p:nvPr/>
        </p:nvCxnSpPr>
        <p:spPr>
          <a:xfrm>
            <a:off x="927100" y="3022600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64ACF06-B6FC-438A-9ED8-D13C09474CC3}"/>
              </a:ext>
            </a:extLst>
          </p:cNvPr>
          <p:cNvCxnSpPr/>
          <p:nvPr/>
        </p:nvCxnSpPr>
        <p:spPr>
          <a:xfrm>
            <a:off x="927100" y="4013200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6A084C-419F-4173-A0A7-1485359C18AB}"/>
              </a:ext>
            </a:extLst>
          </p:cNvPr>
          <p:cNvCxnSpPr/>
          <p:nvPr/>
        </p:nvCxnSpPr>
        <p:spPr>
          <a:xfrm>
            <a:off x="881063" y="4327525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311F7ED-15EA-4EDD-8EAF-9E8F32232274}"/>
              </a:ext>
            </a:extLst>
          </p:cNvPr>
          <p:cNvCxnSpPr/>
          <p:nvPr/>
        </p:nvCxnSpPr>
        <p:spPr>
          <a:xfrm>
            <a:off x="927100" y="5002213"/>
            <a:ext cx="5378450" cy="15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1E01169-33C9-4A8D-A9E3-55F4F4DAE7AD}"/>
              </a:ext>
            </a:extLst>
          </p:cNvPr>
          <p:cNvCxnSpPr/>
          <p:nvPr/>
        </p:nvCxnSpPr>
        <p:spPr>
          <a:xfrm>
            <a:off x="881063" y="5632450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7F9B876-2686-4A56-BD83-87F4B42D3434}"/>
              </a:ext>
            </a:extLst>
          </p:cNvPr>
          <p:cNvCxnSpPr/>
          <p:nvPr/>
        </p:nvCxnSpPr>
        <p:spPr>
          <a:xfrm>
            <a:off x="881063" y="5949950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68B03C-0E89-41E4-BD06-C4C7BDBCB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788" y="1763713"/>
            <a:ext cx="17319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8000"/>
                </a:solidFill>
              </a:rPr>
              <a:t>聚集属性：</a:t>
            </a:r>
            <a:endParaRPr lang="en-US" altLang="zh-CN" sz="2400" b="1">
              <a:solidFill>
                <a:srgbClr val="008000"/>
              </a:solidFill>
            </a:endParaRPr>
          </a:p>
          <a:p>
            <a:pPr eaLnBrk="1" hangingPunct="1"/>
            <a:r>
              <a:rPr lang="en-US" altLang="zh-CN" sz="2400" b="1" i="1">
                <a:solidFill>
                  <a:srgbClr val="008000"/>
                </a:solidFill>
                <a:latin typeface="Times New Roman" panose="02020603050405020304" pitchFamily="18" charset="0"/>
              </a:rPr>
              <a:t>salary</a:t>
            </a:r>
            <a:endParaRPr lang="zh-CN" altLang="en-US" sz="2400" b="1" i="1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1" name="文本框 1">
            <a:extLst>
              <a:ext uri="{FF2B5EF4-FFF2-40B4-BE49-F238E27FC236}">
                <a16:creationId xmlns:a16="http://schemas.microsoft.com/office/drawing/2014/main" id="{E12811F8-083B-46FA-B925-16D449B6E6D6}"/>
              </a:ext>
            </a:extLst>
          </p:cNvPr>
          <p:cNvSpPr txBox="1"/>
          <p:nvPr/>
        </p:nvSpPr>
        <p:spPr>
          <a:xfrm>
            <a:off x="1196975" y="742950"/>
            <a:ext cx="45005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Select dept_name, avg(salary) from instructor</a:t>
            </a:r>
            <a:endParaRPr lang="en-US" altLang="zh-CN" sz="2400" b="1" noProof="1">
              <a:solidFill>
                <a:srgbClr val="002060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group by dept_name</a:t>
            </a:r>
            <a:endParaRPr lang="zh-CN" altLang="en-US" sz="2400" b="1" noProof="1">
              <a:solidFill>
                <a:srgbClr val="002060"/>
              </a:solidFill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D38EB43-1116-4B16-8CE7-7BD811CE9E91}"/>
              </a:ext>
            </a:extLst>
          </p:cNvPr>
          <p:cNvCxnSpPr/>
          <p:nvPr/>
        </p:nvCxnSpPr>
        <p:spPr>
          <a:xfrm>
            <a:off x="5516563" y="1403350"/>
            <a:ext cx="1665287" cy="630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1">
            <a:extLst>
              <a:ext uri="{FF2B5EF4-FFF2-40B4-BE49-F238E27FC236}">
                <a16:creationId xmlns:a16="http://schemas.microsoft.com/office/drawing/2014/main" id="{D79076C0-E471-4872-A03E-925DF47B28CE}"/>
              </a:ext>
            </a:extLst>
          </p:cNvPr>
          <p:cNvSpPr/>
          <p:nvPr/>
        </p:nvSpPr>
        <p:spPr>
          <a:xfrm>
            <a:off x="881063" y="134938"/>
            <a:ext cx="58578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62467" name="表格 62466">
            <a:extLst>
              <a:ext uri="{FF2B5EF4-FFF2-40B4-BE49-F238E27FC236}">
                <a16:creationId xmlns:a16="http://schemas.microsoft.com/office/drawing/2014/main" id="{3963BFAD-FCAF-496C-94D7-C7AD6E06E972}"/>
              </a:ext>
            </a:extLst>
          </p:cNvPr>
          <p:cNvGraphicFramePr/>
          <p:nvPr/>
        </p:nvGraphicFramePr>
        <p:xfrm>
          <a:off x="1420813" y="0"/>
          <a:ext cx="3375025" cy="2962557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55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3" marB="4565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2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200215124   </a:t>
                      </a:r>
                    </a:p>
                  </a:txBody>
                  <a:tcPr marT="45653" marB="4565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2CCBB1B8-B42D-48FE-9878-B5E232EA7B55}"/>
              </a:ext>
            </a:extLst>
          </p:cNvPr>
          <p:cNvSpPr txBox="1"/>
          <p:nvPr/>
        </p:nvSpPr>
        <p:spPr>
          <a:xfrm>
            <a:off x="836613" y="3563938"/>
            <a:ext cx="7929562" cy="256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例9.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查询各个课程号与相应的选课人次。</a:t>
            </a:r>
          </a:p>
          <a:p>
            <a:pPr marL="0" indent="0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solidFill>
                  <a:schemeClr val="bg2"/>
                </a:solidFill>
                <a:ea typeface="华文行楷" panose="02010800040101010101" pitchFamily="2" charset="-122"/>
              </a:rPr>
              <a:t>        </a:t>
            </a:r>
          </a:p>
          <a:p>
            <a:pPr marL="0" indent="0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solidFill>
                  <a:schemeClr val="bg2"/>
                </a:solidFill>
                <a:ea typeface="华文行楷" panose="02010800040101010101" pitchFamily="2" charset="-122"/>
              </a:rPr>
              <a:t>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Cno, </a:t>
            </a:r>
            <a:r>
              <a:rPr lang="en-US" altLang="zh-CN" sz="2800" b="0" i="1" noProof="1">
                <a:solidFill>
                  <a:srgbClr val="0000CC"/>
                </a:solidFill>
                <a:ea typeface="华文行楷" panose="02010800040101010101" pitchFamily="2" charset="-122"/>
              </a:rPr>
              <a:t>count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(Sno) </a:t>
            </a:r>
          </a:p>
          <a:p>
            <a:pPr marL="0" indent="0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sc </a:t>
            </a:r>
          </a:p>
          <a:p>
            <a:pPr marL="0" indent="0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Group  by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Cno;</a:t>
            </a:r>
          </a:p>
        </p:txBody>
      </p:sp>
      <p:graphicFrame>
        <p:nvGraphicFramePr>
          <p:cNvPr id="62480" name="表格 62479">
            <a:extLst>
              <a:ext uri="{FF2B5EF4-FFF2-40B4-BE49-F238E27FC236}">
                <a16:creationId xmlns:a16="http://schemas.microsoft.com/office/drawing/2014/main" id="{4BE6A510-346C-4724-932D-C3ED1887B01A}"/>
              </a:ext>
            </a:extLst>
          </p:cNvPr>
          <p:cNvGraphicFramePr/>
          <p:nvPr/>
        </p:nvGraphicFramePr>
        <p:xfrm>
          <a:off x="5337175" y="7938"/>
          <a:ext cx="3375025" cy="2962557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55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3" marB="4565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2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200215123</a:t>
                      </a: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</a:txBody>
                  <a:tcPr marT="45653" marB="4565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3557" name="AutoShape 101">
            <a:extLst>
              <a:ext uri="{FF2B5EF4-FFF2-40B4-BE49-F238E27FC236}">
                <a16:creationId xmlns:a16="http://schemas.microsoft.com/office/drawing/2014/main" id="{08C675CB-1DC5-4F36-B109-7BCE57E2DC0E}"/>
              </a:ext>
            </a:extLst>
          </p:cNvPr>
          <p:cNvSpPr/>
          <p:nvPr/>
        </p:nvSpPr>
        <p:spPr>
          <a:xfrm>
            <a:off x="6958013" y="3249613"/>
            <a:ext cx="763587" cy="6746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62493" name="表格 62492">
            <a:extLst>
              <a:ext uri="{FF2B5EF4-FFF2-40B4-BE49-F238E27FC236}">
                <a16:creationId xmlns:a16="http://schemas.microsoft.com/office/drawing/2014/main" id="{BFA63192-77F5-42F5-8E0A-2A55157C3361}"/>
              </a:ext>
            </a:extLst>
          </p:cNvPr>
          <p:cNvGraphicFramePr/>
          <p:nvPr/>
        </p:nvGraphicFramePr>
        <p:xfrm>
          <a:off x="6551613" y="4194175"/>
          <a:ext cx="1936750" cy="1500188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7" marB="45737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Count 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(Sno)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</a:txBody>
                  <a:tcPr marT="45737" marB="45737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5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E3F6850-2D37-4CFB-8B60-FFFFFD1064EA}"/>
              </a:ext>
            </a:extLst>
          </p:cNvPr>
          <p:cNvSpPr txBox="1"/>
          <p:nvPr/>
        </p:nvSpPr>
        <p:spPr>
          <a:xfrm>
            <a:off x="500063" y="3790950"/>
            <a:ext cx="8643937" cy="2652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eaLnBrk="1" hangingPunct="1">
              <a:lnSpc>
                <a:spcPts val="37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0.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查询所有选课学生的学号及平均分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8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ts val="37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ea typeface="华文行楷" panose="02010800040101010101" pitchFamily="2" charset="-122"/>
              </a:rPr>
              <a:t>            </a:t>
            </a:r>
          </a:p>
          <a:p>
            <a:pPr marL="0" indent="0" eaLnBrk="1" hangingPunct="1">
              <a:lnSpc>
                <a:spcPts val="37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ea typeface="华文行楷" panose="02010800040101010101" pitchFamily="2" charset="-122"/>
              </a:rPr>
              <a:t>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sno, </a:t>
            </a:r>
            <a:r>
              <a:rPr lang="en-US" altLang="zh-CN" sz="2800" b="0" i="1" noProof="1">
                <a:solidFill>
                  <a:srgbClr val="800000"/>
                </a:solidFill>
                <a:ea typeface="华文行楷" panose="02010800040101010101" pitchFamily="2" charset="-122"/>
              </a:rPr>
              <a:t>avg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(grade)</a:t>
            </a:r>
          </a:p>
          <a:p>
            <a:pPr marL="0" indent="0" eaLnBrk="1" hangingPunct="1">
              <a:lnSpc>
                <a:spcPts val="37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From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sc</a:t>
            </a:r>
          </a:p>
          <a:p>
            <a:pPr marL="0" indent="0" eaLnBrk="1" hangingPunct="1">
              <a:lnSpc>
                <a:spcPts val="37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Group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by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sno;</a:t>
            </a:r>
            <a:endParaRPr lang="zh-CN" altLang="en-US" sz="2800" b="0" noProof="1">
              <a:solidFill>
                <a:srgbClr val="0000CC"/>
              </a:solidFill>
              <a:ea typeface="华文行楷" panose="02010800040101010101" pitchFamily="2" charset="-122"/>
            </a:endParaRPr>
          </a:p>
        </p:txBody>
      </p:sp>
      <p:sp>
        <p:nvSpPr>
          <p:cNvPr id="63491" name="Rectangle 21">
            <a:extLst>
              <a:ext uri="{FF2B5EF4-FFF2-40B4-BE49-F238E27FC236}">
                <a16:creationId xmlns:a16="http://schemas.microsoft.com/office/drawing/2014/main" id="{FE6138FD-2833-4089-8EBA-D0CC41CB279C}"/>
              </a:ext>
            </a:extLst>
          </p:cNvPr>
          <p:cNvSpPr/>
          <p:nvPr/>
        </p:nvSpPr>
        <p:spPr>
          <a:xfrm>
            <a:off x="881063" y="134938"/>
            <a:ext cx="58578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63492" name="表格 63491">
            <a:extLst>
              <a:ext uri="{FF2B5EF4-FFF2-40B4-BE49-F238E27FC236}">
                <a16:creationId xmlns:a16="http://schemas.microsoft.com/office/drawing/2014/main" id="{C8F30938-E012-4620-AA39-C93EB9905DD0}"/>
              </a:ext>
            </a:extLst>
          </p:cNvPr>
          <p:cNvGraphicFramePr/>
          <p:nvPr/>
        </p:nvGraphicFramePr>
        <p:xfrm>
          <a:off x="1420813" y="0"/>
          <a:ext cx="3375025" cy="2962557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55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3" marB="4565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2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200215124   </a:t>
                      </a:r>
                    </a:p>
                  </a:txBody>
                  <a:tcPr marT="45653" marB="4565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504" name="表格 63503">
            <a:extLst>
              <a:ext uri="{FF2B5EF4-FFF2-40B4-BE49-F238E27FC236}">
                <a16:creationId xmlns:a16="http://schemas.microsoft.com/office/drawing/2014/main" id="{BA26F222-1FA9-4603-938E-D2E312B1EB9C}"/>
              </a:ext>
            </a:extLst>
          </p:cNvPr>
          <p:cNvGraphicFramePr/>
          <p:nvPr/>
        </p:nvGraphicFramePr>
        <p:xfrm>
          <a:off x="5607050" y="53975"/>
          <a:ext cx="3375025" cy="2962557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55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3" marB="4565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2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200215124   </a:t>
                      </a:r>
                    </a:p>
                  </a:txBody>
                  <a:tcPr marT="45653" marB="4565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</a:t>
                      </a: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516" name="表格 63515">
            <a:extLst>
              <a:ext uri="{FF2B5EF4-FFF2-40B4-BE49-F238E27FC236}">
                <a16:creationId xmlns:a16="http://schemas.microsoft.com/office/drawing/2014/main" id="{11B256C7-C32A-4469-9A75-3321C1533433}"/>
              </a:ext>
            </a:extLst>
          </p:cNvPr>
          <p:cNvGraphicFramePr/>
          <p:nvPr/>
        </p:nvGraphicFramePr>
        <p:xfrm>
          <a:off x="6237288" y="4554538"/>
          <a:ext cx="2473325" cy="1792349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269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08" marB="45708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avg</a:t>
                      </a:r>
                      <a:endParaRPr lang="zh-CN" altLang="en-US" sz="1600" b="1" dirty="0">
                        <a:solidFill>
                          <a:srgbClr val="800000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(Grade)</a:t>
                      </a:r>
                    </a:p>
                  </a:txBody>
                  <a:tcPr marT="45708" marB="4570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018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200215124   </a:t>
                      </a:r>
                    </a:p>
                  </a:txBody>
                  <a:tcPr marT="45708" marB="45708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88.5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708" marB="4570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4574" name="AutoShape 94">
            <a:extLst>
              <a:ext uri="{FF2B5EF4-FFF2-40B4-BE49-F238E27FC236}">
                <a16:creationId xmlns:a16="http://schemas.microsoft.com/office/drawing/2014/main" id="{9103CD80-5124-4F6A-8F2C-3952665F9DCD}"/>
              </a:ext>
            </a:extLst>
          </p:cNvPr>
          <p:cNvSpPr/>
          <p:nvPr/>
        </p:nvSpPr>
        <p:spPr>
          <a:xfrm>
            <a:off x="7362825" y="3429000"/>
            <a:ext cx="630238" cy="720725"/>
          </a:xfrm>
          <a:prstGeom prst="downArrow">
            <a:avLst>
              <a:gd name="adj1" fmla="val 50000"/>
              <a:gd name="adj2" fmla="val 28589"/>
            </a:avLst>
          </a:pr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7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35980C3-E613-48CF-B891-16F837045843}"/>
              </a:ext>
            </a:extLst>
          </p:cNvPr>
          <p:cNvSpPr txBox="1"/>
          <p:nvPr/>
        </p:nvSpPr>
        <p:spPr>
          <a:xfrm>
            <a:off x="836613" y="3429000"/>
            <a:ext cx="7929562" cy="2352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en-US" altLang="zh-CN" sz="2800" noProof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查询选修了4门课以上的学生的学号。</a:t>
            </a:r>
          </a:p>
          <a:p>
            <a:pPr marL="0" indent="0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solidFill>
                  <a:schemeClr val="bg2"/>
                </a:solidFill>
                <a:ea typeface="华文行楷" panose="02010800040101010101" pitchFamily="2" charset="-122"/>
              </a:rPr>
              <a:t>         </a:t>
            </a:r>
          </a:p>
          <a:p>
            <a:pPr marL="0" indent="0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chemeClr val="bg2"/>
                </a:solidFill>
                <a:ea typeface="华文行楷" panose="02010800040101010101" pitchFamily="2" charset="-122"/>
              </a:rPr>
              <a:t>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Sno  </a:t>
            </a:r>
          </a:p>
          <a:p>
            <a:pPr marL="0" indent="0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From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SC</a:t>
            </a:r>
          </a:p>
          <a:p>
            <a:pPr marL="0" indent="0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Group by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Sno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Having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800" b="0" i="1" noProof="1">
                <a:solidFill>
                  <a:srgbClr val="0000CC"/>
                </a:solidFill>
                <a:ea typeface="华文行楷" panose="02010800040101010101" pitchFamily="2" charset="-122"/>
              </a:rPr>
              <a:t>count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(*)&gt;4</a:t>
            </a:r>
          </a:p>
        </p:txBody>
      </p:sp>
      <p:sp>
        <p:nvSpPr>
          <p:cNvPr id="64515" name="Rectangle 21">
            <a:extLst>
              <a:ext uri="{FF2B5EF4-FFF2-40B4-BE49-F238E27FC236}">
                <a16:creationId xmlns:a16="http://schemas.microsoft.com/office/drawing/2014/main" id="{53F125C7-9291-4038-A702-AF76CD65F58B}"/>
              </a:ext>
            </a:extLst>
          </p:cNvPr>
          <p:cNvSpPr/>
          <p:nvPr/>
        </p:nvSpPr>
        <p:spPr>
          <a:xfrm>
            <a:off x="1692275" y="134938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64516" name="表格 64515">
            <a:extLst>
              <a:ext uri="{FF2B5EF4-FFF2-40B4-BE49-F238E27FC236}">
                <a16:creationId xmlns:a16="http://schemas.microsoft.com/office/drawing/2014/main" id="{81695954-DAA1-4624-8B9C-9A84424F8944}"/>
              </a:ext>
            </a:extLst>
          </p:cNvPr>
          <p:cNvGraphicFramePr/>
          <p:nvPr/>
        </p:nvGraphicFramePr>
        <p:xfrm>
          <a:off x="2232025" y="0"/>
          <a:ext cx="3375025" cy="2962557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55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3" marB="4565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2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   </a:t>
                      </a:r>
                    </a:p>
                  </a:txBody>
                  <a:tcPr marT="45653" marB="45653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653" marB="4565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24490-D6E2-446C-8003-8EE67C41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6731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kumimoji="1" lang="zh-CN" altLang="en-US" dirty="0">
                <a:solidFill>
                  <a:srgbClr val="0000FF"/>
                </a:solidFill>
                <a:cs typeface="+mn-cs"/>
              </a:rPr>
              <a:t>存款人：</a:t>
            </a:r>
            <a:r>
              <a:rPr kumimoji="1" lang="en-US" altLang="zh-CN" i="1" dirty="0">
                <a:solidFill>
                  <a:srgbClr val="0000FF"/>
                </a:solidFill>
                <a:cs typeface="+mn-cs"/>
              </a:rPr>
              <a:t>depositor (</a:t>
            </a:r>
            <a:r>
              <a:rPr kumimoji="1" lang="en-US" altLang="zh-CN" i="1" dirty="0" err="1">
                <a:solidFill>
                  <a:srgbClr val="0000FF"/>
                </a:solidFill>
                <a:cs typeface="+mn-cs"/>
              </a:rPr>
              <a:t>c_name</a:t>
            </a:r>
            <a:r>
              <a:rPr kumimoji="1" lang="en-US" altLang="zh-CN" i="1" dirty="0">
                <a:solidFill>
                  <a:srgbClr val="0000FF"/>
                </a:solidFill>
                <a:cs typeface="+mn-cs"/>
              </a:rPr>
              <a:t>, </a:t>
            </a:r>
            <a:r>
              <a:rPr kumimoji="1" lang="en-US" altLang="zh-CN" i="1" dirty="0" err="1">
                <a:solidFill>
                  <a:srgbClr val="0000FF"/>
                </a:solidFill>
                <a:cs typeface="+mn-cs"/>
              </a:rPr>
              <a:t>account_number</a:t>
            </a:r>
            <a:r>
              <a:rPr kumimoji="1" lang="en-US" altLang="zh-CN" i="1" dirty="0">
                <a:solidFill>
                  <a:srgbClr val="0000FF"/>
                </a:solidFill>
                <a:cs typeface="+mn-cs"/>
              </a:rPr>
              <a:t>)</a:t>
            </a:r>
          </a:p>
          <a:p>
            <a:pPr>
              <a:defRPr/>
            </a:pPr>
            <a:endParaRPr lang="zh-CN" altLang="en-US" dirty="0">
              <a:cs typeface="+mn-cs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D2A6B-C267-4E63-B084-557B904975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A6804E-1491-45CE-A639-62EFADEA9DEF}" type="datetime1">
              <a:rPr lang="zh-CN" altLang="en-US" smtClean="0"/>
              <a:pPr>
                <a:defRPr/>
              </a:pPr>
              <a:t>2023/3/7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FE088-9634-44DC-BD98-71074AC9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HIT-DBLAB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7839B-F5B0-4CD1-9CEF-EBEF56B6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4EBAB-B846-4BF2-A7ED-06D5BD0591B2}" type="slidenum">
              <a:rPr lang="zh-CN" altLang="en-US"/>
              <a:pPr>
                <a:defRPr/>
              </a:pPr>
              <a:t>57</a:t>
            </a:fld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12B24E-5C1C-4D60-BB94-1B7E581802AE}"/>
              </a:ext>
            </a:extLst>
          </p:cNvPr>
          <p:cNvSpPr txBox="1"/>
          <p:nvPr/>
        </p:nvSpPr>
        <p:spPr>
          <a:xfrm>
            <a:off x="836613" y="3384550"/>
            <a:ext cx="7929562" cy="2352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en-US" altLang="zh-CN" sz="2800" noProof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查询银行中有多少存款用户。</a:t>
            </a:r>
          </a:p>
          <a:p>
            <a:pPr marL="0" indent="0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solidFill>
                  <a:schemeClr val="bg2"/>
                </a:solidFill>
                <a:ea typeface="华文行楷" panose="02010800040101010101" pitchFamily="2" charset="-122"/>
              </a:rPr>
              <a:t>         </a:t>
            </a:r>
          </a:p>
          <a:p>
            <a:pPr marL="0" indent="0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chemeClr val="bg2"/>
                </a:solidFill>
                <a:ea typeface="华文行楷" panose="02010800040101010101" pitchFamily="2" charset="-122"/>
              </a:rPr>
              <a:t>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count(distinct </a:t>
            </a:r>
            <a:r>
              <a:rPr lang="en-US" altLang="zh-CN" sz="2800" b="0" i="1" noProof="1">
                <a:solidFill>
                  <a:srgbClr val="0000CC"/>
                </a:solidFill>
                <a:ea typeface="华文行楷" panose="02010800040101010101" pitchFamily="2" charset="-122"/>
              </a:rPr>
              <a:t>c_name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)  </a:t>
            </a:r>
          </a:p>
          <a:p>
            <a:pPr marL="0" indent="0" eaLnBrk="1" hangingPunct="1">
              <a:lnSpc>
                <a:spcPts val="36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From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800" b="0" i="1" noProof="1">
                <a:solidFill>
                  <a:srgbClr val="0000CC"/>
                </a:solidFill>
                <a:ea typeface="华文行楷" panose="02010800040101010101" pitchFamily="2" charset="-122"/>
              </a:rPr>
              <a:t>depositor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6904DAC-F5B5-46DB-BDD0-B84CB8D3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—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对查询结果分组</a:t>
            </a:r>
            <a:endParaRPr lang="zh-CN" alt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287BDC25-34DD-41D6-8081-CC2F78719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—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对查询结果分组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4471CF83-AA02-41C7-A1F1-D0EA4F604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12175" cy="4033838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</a:p>
          <a:p>
            <a:pPr lvl="1"/>
            <a:r>
              <a:rPr lang="zh-CN" altLang="en-US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需要保证：任何没出现在</a:t>
            </a:r>
            <a:r>
              <a:rPr lang="en-US" altLang="zh-CN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group by</a:t>
            </a:r>
            <a:r>
              <a:rPr lang="zh-CN" altLang="en-US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子句中的属性如果出现在</a:t>
            </a:r>
            <a:r>
              <a:rPr lang="en-US" altLang="zh-CN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select</a:t>
            </a:r>
            <a:r>
              <a:rPr lang="zh-CN" altLang="en-US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子句中的话，</a:t>
            </a:r>
            <a:r>
              <a:rPr lang="zh-CN" altLang="en-US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它只能出现在聚集函数内部</a:t>
            </a:r>
            <a:endParaRPr lang="en-US" altLang="zh-CN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例： </a:t>
            </a:r>
          </a:p>
          <a:p>
            <a:pPr marL="914400" lvl="2" indent="0">
              <a:buFontTx/>
              <a:buNone/>
            </a:pPr>
            <a:r>
              <a:rPr lang="en-US" altLang="zh-CN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en-US" altLang="zh-CN">
                <a:solidFill>
                  <a:srgbClr val="4597A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select </a:t>
            </a:r>
            <a:r>
              <a:rPr lang="en-US" altLang="zh-CN"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dept_name, ID, </a:t>
            </a:r>
            <a:r>
              <a:rPr lang="en-US" altLang="zh-CN">
                <a:solidFill>
                  <a:srgbClr val="4597A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avg</a:t>
            </a:r>
            <a:r>
              <a:rPr lang="en-US" altLang="zh-CN"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(salary)</a:t>
            </a:r>
          </a:p>
          <a:p>
            <a:pPr marL="914400" lvl="2" indent="0">
              <a:buFontTx/>
              <a:buNone/>
            </a:pPr>
            <a:r>
              <a:rPr lang="en-US" altLang="zh-CN"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en-US" altLang="zh-CN">
                <a:solidFill>
                  <a:srgbClr val="4597A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from</a:t>
            </a:r>
            <a:r>
              <a:rPr lang="en-US" altLang="zh-CN"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instructor</a:t>
            </a:r>
          </a:p>
          <a:p>
            <a:pPr marL="914400" lvl="2" indent="0">
              <a:buFontTx/>
              <a:buNone/>
            </a:pPr>
            <a:r>
              <a:rPr lang="en-US" altLang="zh-CN"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en-US" altLang="zh-CN">
                <a:solidFill>
                  <a:srgbClr val="4597A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group by </a:t>
            </a:r>
            <a:r>
              <a:rPr lang="en-US" altLang="zh-CN"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dept_name</a:t>
            </a:r>
            <a:endParaRPr lang="zh-CN" altLang="en-US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 descr="7971_151429039628_1.jpg">
            <a:extLst>
              <a:ext uri="{FF2B5EF4-FFF2-40B4-BE49-F238E27FC236}">
                <a16:creationId xmlns:a16="http://schemas.microsoft.com/office/drawing/2014/main" id="{E8D2173E-ED9A-4327-8724-0C88513F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4103688"/>
            <a:ext cx="13573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CBE6207-4B10-4103-A2B4-B538F6135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4413250"/>
            <a:ext cx="1716088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B7C46DB-31E6-4B9E-B3ED-82B81F529B87}"/>
              </a:ext>
            </a:extLst>
          </p:cNvPr>
          <p:cNvSpPr txBox="1"/>
          <p:nvPr/>
        </p:nvSpPr>
        <p:spPr>
          <a:xfrm>
            <a:off x="500063" y="3384550"/>
            <a:ext cx="8643937" cy="34734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eaLnBrk="1" hangingPunct="1">
              <a:lnSpc>
                <a:spcPts val="37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查询每一年龄上人数超过20的男同学的具</a:t>
            </a:r>
            <a:endParaRPr lang="en-US" altLang="zh-CN" sz="28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ts val="37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体人数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并按年龄从小到大的顺序排列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8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ts val="37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ea typeface="华文行楷" panose="02010800040101010101" pitchFamily="2" charset="-122"/>
              </a:rPr>
              <a:t>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sage, </a:t>
            </a:r>
            <a:r>
              <a:rPr lang="en-US" altLang="zh-CN" sz="2800" b="0" i="1" noProof="1">
                <a:solidFill>
                  <a:srgbClr val="0000CC"/>
                </a:solidFill>
                <a:ea typeface="华文行楷" panose="02010800040101010101" pitchFamily="2" charset="-122"/>
              </a:rPr>
              <a:t>count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(sno)</a:t>
            </a:r>
          </a:p>
          <a:p>
            <a:pPr marL="0" indent="0" eaLnBrk="1" hangingPunct="1">
              <a:lnSpc>
                <a:spcPts val="37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Student </a:t>
            </a:r>
          </a:p>
          <a:p>
            <a:pPr marL="0" indent="0" eaLnBrk="1" hangingPunct="1">
              <a:lnSpc>
                <a:spcPts val="37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Where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ssex=‘M’</a:t>
            </a:r>
          </a:p>
          <a:p>
            <a:pPr marL="0" indent="0" eaLnBrk="1" hangingPunct="1">
              <a:lnSpc>
                <a:spcPts val="37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Group by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sage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Having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800" b="0" i="1" noProof="1">
                <a:solidFill>
                  <a:srgbClr val="0000CC"/>
                </a:solidFill>
                <a:ea typeface="华文行楷" panose="02010800040101010101" pitchFamily="2" charset="-122"/>
              </a:rPr>
              <a:t>count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(*)&gt;20</a:t>
            </a:r>
          </a:p>
          <a:p>
            <a:pPr marL="0" indent="0" eaLnBrk="1" hangingPunct="1">
              <a:lnSpc>
                <a:spcPts val="3700"/>
              </a:lnSpc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Order by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sage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ASC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;</a:t>
            </a:r>
          </a:p>
        </p:txBody>
      </p:sp>
      <p:sp>
        <p:nvSpPr>
          <p:cNvPr id="68611" name="Rectangle 28">
            <a:extLst>
              <a:ext uri="{FF2B5EF4-FFF2-40B4-BE49-F238E27FC236}">
                <a16:creationId xmlns:a16="http://schemas.microsoft.com/office/drawing/2014/main" id="{BE771A29-2E3A-43F3-A9ED-FDCAB2B7E0F7}"/>
              </a:ext>
            </a:extLst>
          </p:cNvPr>
          <p:cNvSpPr/>
          <p:nvPr/>
        </p:nvSpPr>
        <p:spPr>
          <a:xfrm>
            <a:off x="2141538" y="458788"/>
            <a:ext cx="1081087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Student</a:t>
            </a:r>
          </a:p>
        </p:txBody>
      </p:sp>
      <p:graphicFrame>
        <p:nvGraphicFramePr>
          <p:cNvPr id="68612" name="表格 68611">
            <a:extLst>
              <a:ext uri="{FF2B5EF4-FFF2-40B4-BE49-F238E27FC236}">
                <a16:creationId xmlns:a16="http://schemas.microsoft.com/office/drawing/2014/main" id="{E572B060-972D-41E3-B779-7A8CA34F0708}"/>
              </a:ext>
            </a:extLst>
          </p:cNvPr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630" name="Rectangle 24">
            <a:extLst>
              <a:ext uri="{FF2B5EF4-FFF2-40B4-BE49-F238E27FC236}">
                <a16:creationId xmlns:a16="http://schemas.microsoft.com/office/drawing/2014/main" id="{93E7F2EF-69D2-471F-B980-945EB0D3392C}"/>
              </a:ext>
            </a:extLst>
          </p:cNvPr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Course</a:t>
            </a:r>
          </a:p>
        </p:txBody>
      </p:sp>
      <p:graphicFrame>
        <p:nvGraphicFramePr>
          <p:cNvPr id="68631" name="表格 68630">
            <a:extLst>
              <a:ext uri="{FF2B5EF4-FFF2-40B4-BE49-F238E27FC236}">
                <a16:creationId xmlns:a16="http://schemas.microsoft.com/office/drawing/2014/main" id="{761313D1-8C05-484B-81BE-AE80F1B9E6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189898"/>
              </p:ext>
            </p:extLst>
          </p:nvPr>
        </p:nvGraphicFramePr>
        <p:xfrm>
          <a:off x="385763" y="1808163"/>
          <a:ext cx="3509963" cy="1214437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null</a:t>
                      </a: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646" name="Rectangle 21">
            <a:extLst>
              <a:ext uri="{FF2B5EF4-FFF2-40B4-BE49-F238E27FC236}">
                <a16:creationId xmlns:a16="http://schemas.microsoft.com/office/drawing/2014/main" id="{B54CC4B3-9BB8-447D-99B7-0C2FC5930AA8}"/>
              </a:ext>
            </a:extLst>
          </p:cNvPr>
          <p:cNvSpPr/>
          <p:nvPr/>
        </p:nvSpPr>
        <p:spPr>
          <a:xfrm>
            <a:off x="4437063" y="1898650"/>
            <a:ext cx="58578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68647" name="表格 68646">
            <a:extLst>
              <a:ext uri="{FF2B5EF4-FFF2-40B4-BE49-F238E27FC236}">
                <a16:creationId xmlns:a16="http://schemas.microsoft.com/office/drawing/2014/main" id="{F58888F4-3213-4C52-91C8-C4A256959187}"/>
              </a:ext>
            </a:extLst>
          </p:cNvPr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A8689889-5E31-4CE2-8937-2DCA574A7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D46E936-01A6-450A-B68D-E037DD1A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1358900"/>
            <a:ext cx="8229600" cy="479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语言的表达能力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946EC36F-A58A-4E82-BD26-D1632091883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1" y="3314037"/>
            <a:ext cx="2896135" cy="19288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221" name="组合 39">
            <a:extLst>
              <a:ext uri="{FF2B5EF4-FFF2-40B4-BE49-F238E27FC236}">
                <a16:creationId xmlns:a16="http://schemas.microsoft.com/office/drawing/2014/main" id="{41FD9CB1-4104-4271-BC79-60C9AF1E49B7}"/>
              </a:ext>
            </a:extLst>
          </p:cNvPr>
          <p:cNvGrpSpPr>
            <a:grpSpLocks/>
          </p:cNvGrpSpPr>
          <p:nvPr/>
        </p:nvGrpSpPr>
        <p:grpSpPr bwMode="auto">
          <a:xfrm>
            <a:off x="963613" y="1771650"/>
            <a:ext cx="5184775" cy="5043488"/>
            <a:chOff x="678652" y="1600640"/>
            <a:chExt cx="5183264" cy="5043046"/>
          </a:xfrm>
        </p:grpSpPr>
        <p:pic>
          <p:nvPicPr>
            <p:cNvPr id="12" name="图片 11" descr="无标题1.bmp">
              <a:extLst>
                <a:ext uri="{FF2B5EF4-FFF2-40B4-BE49-F238E27FC236}">
                  <a16:creationId xmlns:a16="http://schemas.microsoft.com/office/drawing/2014/main" id="{24BF913A-4DFE-4D16-B4DD-080570A52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652" y="3143248"/>
              <a:ext cx="2893215" cy="192882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图片 12" descr="mp_3368_480_thumb.jpg">
              <a:extLst>
                <a:ext uri="{FF2B5EF4-FFF2-40B4-BE49-F238E27FC236}">
                  <a16:creationId xmlns:a16="http://schemas.microsoft.com/office/drawing/2014/main" id="{86DD854E-0A18-4465-B233-974FFAD5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1033" y="1600640"/>
              <a:ext cx="2574441" cy="171451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" name="图片 14" descr="20109563566297.jpg">
              <a:extLst>
                <a:ext uri="{FF2B5EF4-FFF2-40B4-BE49-F238E27FC236}">
                  <a16:creationId xmlns:a16="http://schemas.microsoft.com/office/drawing/2014/main" id="{13AFD121-77B1-4FF2-8A97-1535582E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rcRect l="46875"/>
            <a:stretch>
              <a:fillRect/>
            </a:stretch>
          </p:blipFill>
          <p:spPr>
            <a:xfrm>
              <a:off x="3357554" y="4929198"/>
              <a:ext cx="2504362" cy="1714488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FEE72CFD-87FD-44C8-B748-11830CAC0F72}"/>
                </a:ext>
              </a:extLst>
            </p:cNvPr>
            <p:cNvGrpSpPr/>
            <p:nvPr/>
          </p:nvGrpSpPr>
          <p:grpSpPr bwMode="auto">
            <a:xfrm>
              <a:off x="3428992" y="3214466"/>
              <a:ext cx="2418996" cy="1787378"/>
              <a:chOff x="1310" y="1776"/>
              <a:chExt cx="1844" cy="1807"/>
            </a:xfrm>
            <a:solidFill>
              <a:srgbClr val="4D4D4D"/>
            </a:solidFill>
          </p:grpSpPr>
          <p:grpSp>
            <p:nvGrpSpPr>
              <p:cNvPr id="17" name="Group 3">
                <a:extLst>
                  <a:ext uri="{FF2B5EF4-FFF2-40B4-BE49-F238E27FC236}">
                    <a16:creationId xmlns:a16="http://schemas.microsoft.com/office/drawing/2014/main" id="{ACC0A46F-66EB-4A32-AFCB-29727BE0930D}"/>
                  </a:ext>
                </a:extLst>
              </p:cNvPr>
              <p:cNvGrpSpPr/>
              <p:nvPr/>
            </p:nvGrpSpPr>
            <p:grpSpPr bwMode="auto">
              <a:xfrm>
                <a:off x="1310" y="1776"/>
                <a:ext cx="1844" cy="1807"/>
                <a:chOff x="1613" y="2007"/>
                <a:chExt cx="1553" cy="1719"/>
              </a:xfrm>
              <a:grpFill/>
            </p:grpSpPr>
            <p:grpSp>
              <p:nvGrpSpPr>
                <p:cNvPr id="19" name="Group 9">
                  <a:extLst>
                    <a:ext uri="{FF2B5EF4-FFF2-40B4-BE49-F238E27FC236}">
                      <a16:creationId xmlns:a16="http://schemas.microsoft.com/office/drawing/2014/main" id="{67F940B5-34CE-4268-B1BB-F989870590D2}"/>
                    </a:ext>
                  </a:extLst>
                </p:cNvPr>
                <p:cNvGrpSpPr/>
                <p:nvPr/>
              </p:nvGrpSpPr>
              <p:grpSpPr bwMode="auto">
                <a:xfrm>
                  <a:off x="1613" y="2007"/>
                  <a:ext cx="1339" cy="1669"/>
                  <a:chOff x="4167" y="1405"/>
                  <a:chExt cx="1339" cy="1669"/>
                </a:xfrm>
                <a:grpFill/>
              </p:grpSpPr>
              <p:sp>
                <p:nvSpPr>
                  <p:cNvPr id="28" name="AutoShape 10">
                    <a:extLst>
                      <a:ext uri="{FF2B5EF4-FFF2-40B4-BE49-F238E27FC236}">
                        <a16:creationId xmlns:a16="http://schemas.microsoft.com/office/drawing/2014/main" id="{9328C735-1569-4603-AAFE-5198CBA448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68" y="1853"/>
                    <a:ext cx="454" cy="681"/>
                  </a:xfrm>
                  <a:prstGeom prst="can">
                    <a:avLst>
                      <a:gd name="adj" fmla="val 37500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29" name="AutoShape 11">
                    <a:extLst>
                      <a:ext uri="{FF2B5EF4-FFF2-40B4-BE49-F238E27FC236}">
                        <a16:creationId xmlns:a16="http://schemas.microsoft.com/office/drawing/2014/main" id="{B5F488C8-3AD2-428A-8253-2005CB0DAD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2393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30" name="AutoShape 12">
                    <a:extLst>
                      <a:ext uri="{FF2B5EF4-FFF2-40B4-BE49-F238E27FC236}">
                        <a16:creationId xmlns:a16="http://schemas.microsoft.com/office/drawing/2014/main" id="{F2A99AED-3B2E-46E3-ABB9-816D4951D8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2294"/>
                    <a:ext cx="454" cy="682"/>
                  </a:xfrm>
                  <a:prstGeom prst="can">
                    <a:avLst>
                      <a:gd name="adj" fmla="val 37555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31" name="AutoShape 13">
                    <a:extLst>
                      <a:ext uri="{FF2B5EF4-FFF2-40B4-BE49-F238E27FC236}">
                        <a16:creationId xmlns:a16="http://schemas.microsoft.com/office/drawing/2014/main" id="{127615F2-6CA2-473D-98F8-F87607299E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" y="1785"/>
                    <a:ext cx="453" cy="681"/>
                  </a:xfrm>
                  <a:prstGeom prst="can">
                    <a:avLst>
                      <a:gd name="adj" fmla="val 37583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32" name="AutoShape 14">
                    <a:extLst>
                      <a:ext uri="{FF2B5EF4-FFF2-40B4-BE49-F238E27FC236}">
                        <a16:creationId xmlns:a16="http://schemas.microsoft.com/office/drawing/2014/main" id="{214F0790-7CD8-47DC-9C46-A098669E7D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31" y="1954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33" name="AutoShape 15">
                    <a:extLst>
                      <a:ext uri="{FF2B5EF4-FFF2-40B4-BE49-F238E27FC236}">
                        <a16:creationId xmlns:a16="http://schemas.microsoft.com/office/drawing/2014/main" id="{4068B1BE-C913-425B-9E60-721E3F596B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51" y="2125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34" name="AutoShape 16">
                    <a:extLst>
                      <a:ext uri="{FF2B5EF4-FFF2-40B4-BE49-F238E27FC236}">
                        <a16:creationId xmlns:a16="http://schemas.microsoft.com/office/drawing/2014/main" id="{4D51EAA5-57E7-4173-B168-A1D9069A70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11" y="2299"/>
                    <a:ext cx="454" cy="682"/>
                  </a:xfrm>
                  <a:prstGeom prst="can">
                    <a:avLst>
                      <a:gd name="adj" fmla="val 37555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35" name="AutoShape 19">
                    <a:extLst>
                      <a:ext uri="{FF2B5EF4-FFF2-40B4-BE49-F238E27FC236}">
                        <a16:creationId xmlns:a16="http://schemas.microsoft.com/office/drawing/2014/main" id="{A9CF59D0-1F04-4DD2-AD21-688EE024FA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0" y="1405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</p:grpSp>
            <p:grpSp>
              <p:nvGrpSpPr>
                <p:cNvPr id="20" name="Group 23">
                  <a:extLst>
                    <a:ext uri="{FF2B5EF4-FFF2-40B4-BE49-F238E27FC236}">
                      <a16:creationId xmlns:a16="http://schemas.microsoft.com/office/drawing/2014/main" id="{C676DD7B-79D5-4BC5-86FE-F7A7B73256B1}"/>
                    </a:ext>
                  </a:extLst>
                </p:cNvPr>
                <p:cNvGrpSpPr/>
                <p:nvPr/>
              </p:nvGrpSpPr>
              <p:grpSpPr bwMode="auto">
                <a:xfrm>
                  <a:off x="1984" y="2013"/>
                  <a:ext cx="1182" cy="1713"/>
                  <a:chOff x="4085" y="1729"/>
                  <a:chExt cx="1182" cy="1713"/>
                </a:xfrm>
                <a:grpFill/>
              </p:grpSpPr>
              <p:sp>
                <p:nvSpPr>
                  <p:cNvPr id="21" name="AutoShape 24">
                    <a:extLst>
                      <a:ext uri="{FF2B5EF4-FFF2-40B4-BE49-F238E27FC236}">
                        <a16:creationId xmlns:a16="http://schemas.microsoft.com/office/drawing/2014/main" id="{83F5807C-5042-4D90-91FC-B97B285B21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7" y="1729"/>
                    <a:ext cx="454" cy="681"/>
                  </a:xfrm>
                  <a:prstGeom prst="can">
                    <a:avLst>
                      <a:gd name="adj" fmla="val 37500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22" name="AutoShape 25">
                    <a:extLst>
                      <a:ext uri="{FF2B5EF4-FFF2-40B4-BE49-F238E27FC236}">
                        <a16:creationId xmlns:a16="http://schemas.microsoft.com/office/drawing/2014/main" id="{C98616E5-FCCE-43C8-B7F8-8A15BC1FB4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68" y="2686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23" name="AutoShape 26">
                    <a:extLst>
                      <a:ext uri="{FF2B5EF4-FFF2-40B4-BE49-F238E27FC236}">
                        <a16:creationId xmlns:a16="http://schemas.microsoft.com/office/drawing/2014/main" id="{3A5D1C0E-8892-47E6-AE31-37A6CDD993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13" y="2404"/>
                    <a:ext cx="454" cy="682"/>
                  </a:xfrm>
                  <a:prstGeom prst="can">
                    <a:avLst>
                      <a:gd name="adj" fmla="val 37555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24" name="AutoShape 27">
                    <a:extLst>
                      <a:ext uri="{FF2B5EF4-FFF2-40B4-BE49-F238E27FC236}">
                        <a16:creationId xmlns:a16="http://schemas.microsoft.com/office/drawing/2014/main" id="{E1629BC1-B707-4CB9-AEE9-2BCB3829AA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77" y="2143"/>
                    <a:ext cx="453" cy="681"/>
                  </a:xfrm>
                  <a:prstGeom prst="can">
                    <a:avLst>
                      <a:gd name="adj" fmla="val 37583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25" name="AutoShape 28">
                    <a:extLst>
                      <a:ext uri="{FF2B5EF4-FFF2-40B4-BE49-F238E27FC236}">
                        <a16:creationId xmlns:a16="http://schemas.microsoft.com/office/drawing/2014/main" id="{2ED919D1-F199-4581-BD69-1829530B9E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2143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26" name="AutoShape 29">
                    <a:extLst>
                      <a:ext uri="{FF2B5EF4-FFF2-40B4-BE49-F238E27FC236}">
                        <a16:creationId xmlns:a16="http://schemas.microsoft.com/office/drawing/2014/main" id="{F20E49B6-15FA-4748-95E7-62AA3BA3FB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5" y="2761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27" name="AutoShape 30">
                    <a:extLst>
                      <a:ext uri="{FF2B5EF4-FFF2-40B4-BE49-F238E27FC236}">
                        <a16:creationId xmlns:a16="http://schemas.microsoft.com/office/drawing/2014/main" id="{048CE689-9BC0-4A6B-8A11-8B0FD41FD8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94" y="2666"/>
                    <a:ext cx="454" cy="682"/>
                  </a:xfrm>
                  <a:prstGeom prst="can">
                    <a:avLst>
                      <a:gd name="adj" fmla="val 37555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algn="just" eaLnBrk="1" hangingPunct="1"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</p:grpSp>
          </p:grpSp>
          <p:sp>
            <p:nvSpPr>
              <p:cNvPr id="18" name="Text Box 35">
                <a:extLst>
                  <a:ext uri="{FF2B5EF4-FFF2-40B4-BE49-F238E27FC236}">
                    <a16:creationId xmlns:a16="http://schemas.microsoft.com/office/drawing/2014/main" id="{538E1BD5-3D5A-4F15-A298-6616D9D9E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7" y="2426"/>
                <a:ext cx="1118" cy="57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 algn="just" ea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r>
                  <a:rPr kumimoji="1"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数据库</a:t>
                </a:r>
                <a:endParaRPr kumimoji="1" lang="zh-CN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38F2842-D528-41D7-AF98-DF84097FCA19}"/>
              </a:ext>
            </a:extLst>
          </p:cNvPr>
          <p:cNvSpPr txBox="1"/>
          <p:nvPr/>
        </p:nvSpPr>
        <p:spPr>
          <a:xfrm>
            <a:off x="7643834" y="2802278"/>
            <a:ext cx="954107" cy="8689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>
            <a:spAutoFit/>
          </a:bodyPr>
          <a:lstStyle/>
          <a:p>
            <a:pPr algn="just" eaLnBrk="1" hangingPunct="1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</a:t>
            </a:r>
            <a:endParaRPr kumimoji="1" lang="en-US" altLang="zh-CN" sz="30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加载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520F49-0A1E-40AB-8537-1796ACD651AF}"/>
              </a:ext>
            </a:extLst>
          </p:cNvPr>
          <p:cNvSpPr txBox="1"/>
          <p:nvPr/>
        </p:nvSpPr>
        <p:spPr>
          <a:xfrm>
            <a:off x="5618157" y="1599532"/>
            <a:ext cx="954107" cy="8689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>
            <a:spAutoFit/>
          </a:bodyPr>
          <a:lstStyle/>
          <a:p>
            <a:pPr algn="just" eaLnBrk="1" hangingPunct="1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</a:t>
            </a:r>
            <a:endParaRPr kumimoji="1" lang="en-US" altLang="zh-CN" sz="30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查询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276E98-D53A-4DAD-8F35-5C0FE25D7868}"/>
              </a:ext>
            </a:extLst>
          </p:cNvPr>
          <p:cNvSpPr txBox="1"/>
          <p:nvPr/>
        </p:nvSpPr>
        <p:spPr>
          <a:xfrm>
            <a:off x="2954109" y="5528620"/>
            <a:ext cx="974947" cy="86177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>
            <a:spAutoFit/>
          </a:bodyPr>
          <a:lstStyle/>
          <a:p>
            <a:pPr algn="just" eaLnBrk="1" hangingPunct="1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</a:t>
            </a:r>
            <a:endParaRPr kumimoji="1" lang="en-US" altLang="zh-CN" sz="30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定义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0B176E-CD56-4BCA-A57D-933C373B5363}"/>
              </a:ext>
            </a:extLst>
          </p:cNvPr>
          <p:cNvSpPr txBox="1"/>
          <p:nvPr/>
        </p:nvSpPr>
        <p:spPr>
          <a:xfrm>
            <a:off x="668093" y="4452532"/>
            <a:ext cx="974947" cy="86177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>
            <a:spAutoFit/>
          </a:bodyPr>
          <a:lstStyle/>
          <a:p>
            <a:pPr algn="just" eaLnBrk="1" hangingPunct="1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</a:t>
            </a:r>
            <a:endParaRPr kumimoji="1" lang="en-US" altLang="zh-CN" sz="30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安全</a:t>
            </a:r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17D9DDE6-9F04-479C-B419-6F6676BCD818}"/>
              </a:ext>
            </a:extLst>
          </p:cNvPr>
          <p:cNvSpPr txBox="1"/>
          <p:nvPr/>
        </p:nvSpPr>
        <p:spPr>
          <a:xfrm>
            <a:off x="3714750" y="5499100"/>
            <a:ext cx="2343150" cy="928688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b="0" noProof="1">
                <a:solidFill>
                  <a:srgbClr val="FF0000"/>
                </a:solidFill>
                <a:ea typeface="华文行楷" panose="02010800040101010101" pitchFamily="2" charset="-122"/>
              </a:rPr>
              <a:t>数据定义机制</a:t>
            </a:r>
            <a:endParaRPr lang="en-US" altLang="zh-CN" sz="2800" b="0" noProof="1">
              <a:solidFill>
                <a:srgbClr val="FF0000"/>
              </a:solidFill>
              <a:ea typeface="华文行楷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b="0" noProof="1">
                <a:solidFill>
                  <a:srgbClr val="FF0000"/>
                </a:solidFill>
                <a:ea typeface="华文行楷" panose="02010800040101010101" pitchFamily="2" charset="-122"/>
              </a:rPr>
              <a:t>视图定义机制</a:t>
            </a:r>
            <a:endParaRPr lang="zh-CN" altLang="en-US" b="0" noProof="1">
              <a:solidFill>
                <a:schemeClr val="bg2"/>
              </a:solidFill>
              <a:ea typeface="华文行楷" panose="02010800040101010101" pitchFamily="2" charset="-122"/>
            </a:endParaRPr>
          </a:p>
        </p:txBody>
      </p: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AABD5695-F947-44F4-9D48-973C32D45C59}"/>
              </a:ext>
            </a:extLst>
          </p:cNvPr>
          <p:cNvSpPr txBox="1"/>
          <p:nvPr/>
        </p:nvSpPr>
        <p:spPr>
          <a:xfrm>
            <a:off x="6357938" y="4000500"/>
            <a:ext cx="2428875" cy="50006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b="0" noProof="1">
                <a:solidFill>
                  <a:srgbClr val="FF0000"/>
                </a:solidFill>
                <a:ea typeface="华文行楷" panose="02010800040101010101" pitchFamily="2" charset="-122"/>
              </a:rPr>
              <a:t>数据插入更新</a:t>
            </a:r>
            <a:endParaRPr lang="zh-CN" altLang="en-US" b="0" noProof="1">
              <a:solidFill>
                <a:schemeClr val="bg2"/>
              </a:solidFill>
              <a:ea typeface="华文行楷" panose="02010800040101010101" pitchFamily="2" charset="-122"/>
            </a:endParaRPr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729230B9-234D-4CBA-B661-6F8DCB70A201}"/>
              </a:ext>
            </a:extLst>
          </p:cNvPr>
          <p:cNvSpPr txBox="1"/>
          <p:nvPr/>
        </p:nvSpPr>
        <p:spPr>
          <a:xfrm>
            <a:off x="3559175" y="2298700"/>
            <a:ext cx="2513013" cy="55721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b="0" noProof="1">
                <a:solidFill>
                  <a:srgbClr val="FF0000"/>
                </a:solidFill>
                <a:ea typeface="华文行楷" panose="02010800040101010101" pitchFamily="2" charset="-122"/>
              </a:rPr>
              <a:t>数据查询机制</a:t>
            </a:r>
            <a:endParaRPr lang="zh-CN" altLang="en-US" b="0" noProof="1">
              <a:solidFill>
                <a:srgbClr val="FF0000"/>
              </a:solidFill>
              <a:ea typeface="华文行楷" panose="02010800040101010101" pitchFamily="2" charset="-122"/>
            </a:endParaRPr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F48BCCF4-BDD6-49FC-BF69-0CA6D9E19391}"/>
              </a:ext>
            </a:extLst>
          </p:cNvPr>
          <p:cNvSpPr txBox="1"/>
          <p:nvPr/>
        </p:nvSpPr>
        <p:spPr>
          <a:xfrm>
            <a:off x="1109663" y="3957638"/>
            <a:ext cx="2490787" cy="5619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b="0" noProof="1">
                <a:solidFill>
                  <a:srgbClr val="FF0000"/>
                </a:solidFill>
                <a:ea typeface="华文行楷" panose="02010800040101010101" pitchFamily="2" charset="-122"/>
              </a:rPr>
              <a:t>安全定义机制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BA078D3D-A214-43A4-B784-34877EE77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490F50F-3491-4FBA-AE36-3177B1118D2D}"/>
              </a:ext>
            </a:extLst>
          </p:cNvPr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lang="zh-CN" altLang="en-US" sz="320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lang="zh-CN" altLang="en-US" sz="320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lang="zh-CN" altLang="en-US" sz="320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lang="zh-CN" altLang="en-US" sz="2800" noProof="1">
              <a:solidFill>
                <a:srgbClr val="A6A6A6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B30275F5-7BFF-4EB6-9517-397AE7488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连接查询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7DD19B21-DBE9-4F49-B302-0E36EA81E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33475"/>
            <a:ext cx="8763000" cy="4525963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同时涉及多个表的查询称为连接查询</a:t>
            </a:r>
          </a:p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连接条件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用来连接两个表的条件称为连接条件或连接谓词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常用格式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[&lt;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表名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1&gt;.]&lt;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列名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1&gt;  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比较运算符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&gt;  [&lt;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表名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2&gt;.]&lt;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列名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2&gt;</a:t>
            </a:r>
          </a:p>
          <a:p>
            <a:pPr lvl="2">
              <a:lnSpc>
                <a:spcPct val="120000"/>
              </a:lnSpc>
              <a:buFontTx/>
              <a:buNone/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比较运算符：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&gt;=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&lt;=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!=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[&lt;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表名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1&gt;.]&lt;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列名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1&gt; BETWEEN [&lt;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表名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2&gt;.]&lt;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列名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2&gt; AND [&lt;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表名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2&gt;.]&lt;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列名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3&gt;</a:t>
            </a:r>
          </a:p>
          <a:p>
            <a:pPr lvl="2">
              <a:defRPr/>
            </a:pPr>
            <a:endParaRPr lang="zh-CN" altLang="en-US" noProof="1"/>
          </a:p>
        </p:txBody>
      </p:sp>
      <p:sp>
        <p:nvSpPr>
          <p:cNvPr id="406532" name="Text Box 4">
            <a:extLst>
              <a:ext uri="{FF2B5EF4-FFF2-40B4-BE49-F238E27FC236}">
                <a16:creationId xmlns:a16="http://schemas.microsoft.com/office/drawing/2014/main" id="{84D3B23A-61D1-446C-AC89-F7522ECE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5903913"/>
            <a:ext cx="6032500" cy="461962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连接条件中的各连接属性类型必须是可比的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8">
            <a:extLst>
              <a:ext uri="{FF2B5EF4-FFF2-40B4-BE49-F238E27FC236}">
                <a16:creationId xmlns:a16="http://schemas.microsoft.com/office/drawing/2014/main" id="{8F5EB77E-034F-45B7-8EAE-75C648E9B634}"/>
              </a:ext>
            </a:extLst>
          </p:cNvPr>
          <p:cNvSpPr/>
          <p:nvPr/>
        </p:nvSpPr>
        <p:spPr>
          <a:xfrm>
            <a:off x="2141538" y="458788"/>
            <a:ext cx="1081087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Student</a:t>
            </a:r>
          </a:p>
        </p:txBody>
      </p:sp>
      <p:graphicFrame>
        <p:nvGraphicFramePr>
          <p:cNvPr id="71683" name="表格 71682">
            <a:extLst>
              <a:ext uri="{FF2B5EF4-FFF2-40B4-BE49-F238E27FC236}">
                <a16:creationId xmlns:a16="http://schemas.microsoft.com/office/drawing/2014/main" id="{559F3B7E-6A63-4BF3-A8E6-6280CD9510C7}"/>
              </a:ext>
            </a:extLst>
          </p:cNvPr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1" name="Rectangle 21">
            <a:extLst>
              <a:ext uri="{FF2B5EF4-FFF2-40B4-BE49-F238E27FC236}">
                <a16:creationId xmlns:a16="http://schemas.microsoft.com/office/drawing/2014/main" id="{100D4F0E-F122-4F18-858E-915EB3BC9FC2}"/>
              </a:ext>
            </a:extLst>
          </p:cNvPr>
          <p:cNvSpPr/>
          <p:nvPr/>
        </p:nvSpPr>
        <p:spPr>
          <a:xfrm>
            <a:off x="4437063" y="1898650"/>
            <a:ext cx="58578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71702" name="表格 71701">
            <a:extLst>
              <a:ext uri="{FF2B5EF4-FFF2-40B4-BE49-F238E27FC236}">
                <a16:creationId xmlns:a16="http://schemas.microsoft.com/office/drawing/2014/main" id="{ABE741AF-25D0-4C35-8C12-579DA81578FB}"/>
              </a:ext>
            </a:extLst>
          </p:cNvPr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273577CC-745F-4ECC-86DF-BC773DE857A6}"/>
              </a:ext>
            </a:extLst>
          </p:cNvPr>
          <p:cNvSpPr txBox="1"/>
          <p:nvPr/>
        </p:nvSpPr>
        <p:spPr>
          <a:xfrm>
            <a:off x="357188" y="3206750"/>
            <a:ext cx="8572500" cy="30527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</a:t>
            </a:r>
            <a:r>
              <a:rPr lang="en-US" altLang="zh-CN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查询选修2号课且成绩90分以上学生姓名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0" noProof="1">
                <a:ea typeface="华文行楷" panose="02010800040101010101" pitchFamily="2" charset="-122"/>
              </a:rPr>
              <a:t>              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0" noProof="1">
                <a:ea typeface="华文行楷" panose="02010800040101010101" pitchFamily="2" charset="-122"/>
              </a:rPr>
              <a:t>              </a:t>
            </a:r>
            <a:r>
              <a:rPr lang="en-US" altLang="zh-CN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sname   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From</a:t>
            </a:r>
            <a:r>
              <a:rPr lang="en-US" altLang="zh-CN" b="0" noProof="1">
                <a:solidFill>
                  <a:srgbClr val="0000CC"/>
                </a:solidFill>
                <a:ea typeface="华文行楷" panose="02010800040101010101" pitchFamily="2" charset="-122"/>
              </a:rPr>
              <a:t>  student,  sc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noProof="1">
                <a:solidFill>
                  <a:srgbClr val="0000CC"/>
                </a:solidFill>
                <a:ea typeface="华文行楷" panose="02010800040101010101" pitchFamily="2" charset="-122"/>
              </a:rPr>
              <a:t>Where </a:t>
            </a:r>
            <a:r>
              <a:rPr lang="en-US" altLang="zh-CN" b="0" noProof="1">
                <a:solidFill>
                  <a:srgbClr val="0000CC"/>
                </a:solidFill>
                <a:ea typeface="华文行楷" panose="02010800040101010101" pitchFamily="2" charset="-122"/>
              </a:rPr>
              <a:t>student.sno=sc.sno and 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             cno=’2’ </a:t>
            </a:r>
            <a:r>
              <a:rPr lang="en-US" altLang="zh-CN" noProof="1">
                <a:solidFill>
                  <a:srgbClr val="0000CC"/>
                </a:solidFill>
                <a:ea typeface="华文行楷" panose="02010800040101010101" pitchFamily="2" charset="-122"/>
              </a:rPr>
              <a:t>and</a:t>
            </a:r>
            <a:r>
              <a:rPr lang="en-US" altLang="zh-CN" b="0" noProof="1">
                <a:solidFill>
                  <a:srgbClr val="0000CC"/>
                </a:solidFill>
                <a:ea typeface="华文行楷" panose="02010800040101010101" pitchFamily="2" charset="-122"/>
              </a:rPr>
              <a:t>  grade&gt;90;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B02C355-CC4E-4EAB-A350-96F769CA9C91}"/>
              </a:ext>
            </a:extLst>
          </p:cNvPr>
          <p:cNvSpPr txBox="1"/>
          <p:nvPr/>
        </p:nvSpPr>
        <p:spPr>
          <a:xfrm>
            <a:off x="296863" y="3563938"/>
            <a:ext cx="8572500" cy="30718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例14.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查询每个学生的学号、姓名、选修的课</a:t>
            </a:r>
            <a:endParaRPr lang="en-US" altLang="zh-CN" sz="28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程名及成绩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0" noProof="1">
                <a:ea typeface="华文行楷" panose="02010800040101010101" pitchFamily="2" charset="-122"/>
              </a:rPr>
              <a:t>              </a:t>
            </a:r>
            <a:r>
              <a:rPr lang="en-US" altLang="zh-CN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student.sno, sname, cname, grade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noProof="1">
                <a:solidFill>
                  <a:srgbClr val="0000CC"/>
                </a:solidFill>
                <a:ea typeface="华文行楷" panose="02010800040101010101" pitchFamily="2" charset="-122"/>
              </a:rPr>
              <a:t>From </a:t>
            </a:r>
            <a:r>
              <a:rPr lang="en-US" altLang="zh-CN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student, sc, course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noProof="1">
                <a:solidFill>
                  <a:srgbClr val="0000CC"/>
                </a:solidFill>
                <a:ea typeface="华文行楷" panose="02010800040101010101" pitchFamily="2" charset="-122"/>
              </a:rPr>
              <a:t>Where</a:t>
            </a:r>
            <a:r>
              <a:rPr lang="en-US" altLang="zh-CN" b="0" noProof="1">
                <a:solidFill>
                  <a:srgbClr val="0000CC"/>
                </a:solidFill>
                <a:ea typeface="华文行楷" panose="02010800040101010101" pitchFamily="2" charset="-122"/>
              </a:rPr>
              <a:t>  student.sno=sc.sno and    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              sc.cno=course.cno;</a:t>
            </a:r>
            <a:endParaRPr lang="zh-CN" altLang="en-US" b="0" noProof="1">
              <a:ea typeface="华文行楷" panose="02010800040101010101" pitchFamily="2" charset="-122"/>
            </a:endParaRPr>
          </a:p>
        </p:txBody>
      </p:sp>
      <p:sp>
        <p:nvSpPr>
          <p:cNvPr id="72707" name="Rectangle 28">
            <a:extLst>
              <a:ext uri="{FF2B5EF4-FFF2-40B4-BE49-F238E27FC236}">
                <a16:creationId xmlns:a16="http://schemas.microsoft.com/office/drawing/2014/main" id="{E9A51FF5-3746-42D1-8D48-AD7266FEB094}"/>
              </a:ext>
            </a:extLst>
          </p:cNvPr>
          <p:cNvSpPr/>
          <p:nvPr/>
        </p:nvSpPr>
        <p:spPr>
          <a:xfrm>
            <a:off x="2141538" y="458788"/>
            <a:ext cx="1081087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Student</a:t>
            </a:r>
          </a:p>
        </p:txBody>
      </p:sp>
      <p:graphicFrame>
        <p:nvGraphicFramePr>
          <p:cNvPr id="72708" name="表格 72707">
            <a:extLst>
              <a:ext uri="{FF2B5EF4-FFF2-40B4-BE49-F238E27FC236}">
                <a16:creationId xmlns:a16="http://schemas.microsoft.com/office/drawing/2014/main" id="{6D38033C-F3AD-4FEC-9468-CF8B46298F97}"/>
              </a:ext>
            </a:extLst>
          </p:cNvPr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726" name="Rectangle 24">
            <a:extLst>
              <a:ext uri="{FF2B5EF4-FFF2-40B4-BE49-F238E27FC236}">
                <a16:creationId xmlns:a16="http://schemas.microsoft.com/office/drawing/2014/main" id="{6E44F893-8C43-4372-B210-82297A4D6B7D}"/>
              </a:ext>
            </a:extLst>
          </p:cNvPr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Course</a:t>
            </a:r>
          </a:p>
        </p:txBody>
      </p:sp>
      <p:graphicFrame>
        <p:nvGraphicFramePr>
          <p:cNvPr id="72727" name="表格 72726">
            <a:extLst>
              <a:ext uri="{FF2B5EF4-FFF2-40B4-BE49-F238E27FC236}">
                <a16:creationId xmlns:a16="http://schemas.microsoft.com/office/drawing/2014/main" id="{A97D75C1-DF9E-439C-A986-F90F8613C2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670954"/>
              </p:ext>
            </p:extLst>
          </p:nvPr>
        </p:nvGraphicFramePr>
        <p:xfrm>
          <a:off x="385763" y="1808163"/>
          <a:ext cx="3509963" cy="1214437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null</a:t>
                      </a: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742" name="Rectangle 21">
            <a:extLst>
              <a:ext uri="{FF2B5EF4-FFF2-40B4-BE49-F238E27FC236}">
                <a16:creationId xmlns:a16="http://schemas.microsoft.com/office/drawing/2014/main" id="{F6E32BF1-F1A4-4069-BF03-2BF19428D1DE}"/>
              </a:ext>
            </a:extLst>
          </p:cNvPr>
          <p:cNvSpPr/>
          <p:nvPr/>
        </p:nvSpPr>
        <p:spPr>
          <a:xfrm>
            <a:off x="4437063" y="1898650"/>
            <a:ext cx="58578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72743" name="表格 72742">
            <a:extLst>
              <a:ext uri="{FF2B5EF4-FFF2-40B4-BE49-F238E27FC236}">
                <a16:creationId xmlns:a16="http://schemas.microsoft.com/office/drawing/2014/main" id="{625FBE16-4499-4C41-A4E3-76789030BFF3}"/>
              </a:ext>
            </a:extLst>
          </p:cNvPr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B30275F5-7BFF-4EB6-9517-397AE7488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连接查询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7DD19B21-DBE9-4F49-B302-0E36EA81E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33476"/>
            <a:ext cx="8763000" cy="630414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自然连接：</a:t>
            </a:r>
            <a:endParaRPr lang="zh-CN" altLang="en-US" noProof="1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B095957-8C76-454C-84DF-0ACBD415A1DE}"/>
              </a:ext>
            </a:extLst>
          </p:cNvPr>
          <p:cNvSpPr txBox="1"/>
          <p:nvPr/>
        </p:nvSpPr>
        <p:spPr>
          <a:xfrm>
            <a:off x="95957" y="3924033"/>
            <a:ext cx="4099497" cy="161734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sname   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student,  sc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Where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student.sno=sc.sno;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70836B-94B5-47A7-B7B3-2FA20748ADB9}"/>
              </a:ext>
            </a:extLst>
          </p:cNvPr>
          <p:cNvSpPr txBox="1"/>
          <p:nvPr/>
        </p:nvSpPr>
        <p:spPr>
          <a:xfrm>
            <a:off x="4211976" y="4014039"/>
            <a:ext cx="4691277" cy="13207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sname   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student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Natural Join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sc;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AC7304E-66BD-4CB3-8A13-D3BF638EC754}"/>
              </a:ext>
            </a:extLst>
          </p:cNvPr>
          <p:cNvSpPr txBox="1"/>
          <p:nvPr/>
        </p:nvSpPr>
        <p:spPr>
          <a:xfrm>
            <a:off x="95957" y="1830566"/>
            <a:ext cx="8976343" cy="161734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A1, A2, …, An   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R1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Natural Join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R2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Natural Join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…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Natural Join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Rm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Where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P;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B3A2202F-9522-4AB7-9BAA-C533AC22B2D4}"/>
              </a:ext>
            </a:extLst>
          </p:cNvPr>
          <p:cNvSpPr/>
          <p:nvPr/>
        </p:nvSpPr>
        <p:spPr>
          <a:xfrm>
            <a:off x="3671940" y="4329060"/>
            <a:ext cx="495033" cy="315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527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B30275F5-7BFF-4EB6-9517-397AE7488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连接查询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7DD19B21-DBE9-4F49-B302-0E36EA81E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33475"/>
            <a:ext cx="8763000" cy="5400731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左外连接：</a:t>
            </a:r>
            <a:r>
              <a:rPr lang="en-US" altLang="zh-CN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Natural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 Left Outer Join</a:t>
            </a:r>
          </a:p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右外连接：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Natural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 Right Outer Join</a:t>
            </a:r>
          </a:p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全外连接：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Natural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 Full Outer Join</a:t>
            </a:r>
          </a:p>
          <a:p>
            <a:pPr marL="0" indent="0">
              <a:buNone/>
              <a:defRPr/>
            </a:pPr>
            <a:endParaRPr lang="en-US" altLang="zh-CN" noProof="1"/>
          </a:p>
          <a:p>
            <a:pPr marL="0" indent="0">
              <a:buNone/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内连接：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[Inner] Join    </a:t>
            </a:r>
          </a:p>
          <a:p>
            <a:pPr marL="0" indent="0">
              <a:buNone/>
              <a:defRPr/>
            </a:pPr>
            <a:endParaRPr lang="zh-CN" altLang="en-US" noProof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B2E5BB-2ED0-4F78-A4C8-36FFFD9F3CCD}"/>
              </a:ext>
            </a:extLst>
          </p:cNvPr>
          <p:cNvSpPr txBox="1"/>
          <p:nvPr/>
        </p:nvSpPr>
        <p:spPr>
          <a:xfrm>
            <a:off x="746744" y="4104045"/>
            <a:ext cx="7425495" cy="103506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defPPr>
              <a:defRPr lang="en-US"/>
            </a:defPPr>
            <a:lvl1pPr marL="0" indent="0" algn="just" eaLnBrk="1" hangingPunct="1"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行楷" panose="02010800040101010101" pitchFamily="2" charset="-12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r>
              <a:rPr lang="en-US" altLang="zh-CN" noProof="1"/>
              <a:t>Select</a:t>
            </a:r>
            <a:r>
              <a:rPr lang="en-US" altLang="zh-CN" b="0" noProof="1"/>
              <a:t>   A1   </a:t>
            </a:r>
          </a:p>
          <a:p>
            <a:r>
              <a:rPr lang="en-US" altLang="zh-CN" noProof="1"/>
              <a:t>From</a:t>
            </a:r>
            <a:r>
              <a:rPr lang="en-US" altLang="zh-CN" b="0" noProof="1"/>
              <a:t>  R1 </a:t>
            </a:r>
            <a:r>
              <a:rPr lang="en-US" altLang="zh-CN" noProof="1"/>
              <a:t>Join</a:t>
            </a:r>
            <a:r>
              <a:rPr lang="en-US" altLang="zh-CN" b="0" noProof="1"/>
              <a:t> R2 </a:t>
            </a:r>
            <a:r>
              <a:rPr lang="en-US" altLang="zh-CN" noProof="1"/>
              <a:t>on</a:t>
            </a:r>
            <a:r>
              <a:rPr lang="en-US" altLang="zh-CN" b="0" noProof="1"/>
              <a:t> R1.ID=R2.ID;</a:t>
            </a:r>
          </a:p>
        </p:txBody>
      </p:sp>
    </p:spTree>
    <p:extLst>
      <p:ext uri="{BB962C8B-B14F-4D97-AF65-F5344CB8AC3E}">
        <p14:creationId xmlns:p14="http://schemas.microsoft.com/office/powerpoint/2010/main" val="17855293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0C00ED75-D42B-4D27-8C8D-8E840C52E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9482C6-74B6-4C7A-B5B2-D0D8824D7D70}"/>
              </a:ext>
            </a:extLst>
          </p:cNvPr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lang="zh-CN" altLang="en-US" sz="320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lang="zh-CN" altLang="en-US" sz="320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lang="zh-CN" altLang="en-US" sz="320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lang="zh-CN" altLang="en-US" sz="2800" noProof="1">
              <a:solidFill>
                <a:srgbClr val="A6A6A6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B11EB5B7-83FF-4005-B5C7-083A542A7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嵌套子查询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D66D17FA-173C-43BE-9263-67D6BCFF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601075" cy="4525963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一个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SELECT-FROM-WHERE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语句称为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一个查询块</a:t>
            </a:r>
          </a:p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将一个查询块嵌套在另一个查询块的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WHERE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子句、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FROM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子句、或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HAVING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短语的条件中的查询称为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嵌套子查询</a:t>
            </a:r>
          </a:p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嵌套查询一般的求解方法：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由里向外处理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，每个子查询在上一级查询处理之前求解，子查询的结果用于建立其父查询的条件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5F85D411-1536-46AC-907C-CFE5FB18E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嵌套子查询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id="{DFB7FE76-50D4-4EEB-B646-C99A20442815}"/>
              </a:ext>
            </a:extLst>
          </p:cNvPr>
          <p:cNvSpPr/>
          <p:nvPr/>
        </p:nvSpPr>
        <p:spPr>
          <a:xfrm>
            <a:off x="522288" y="1493838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endParaRPr lang="zh-CN" altLang="en-US" sz="2800" b="1" noProof="1"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noProof="1"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SELECT Sname		</a:t>
            </a:r>
            <a:r>
              <a:rPr lang="zh-CN" altLang="en-US" sz="2800" b="1" noProof="1"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外层查询</a:t>
            </a:r>
            <a:r>
              <a:rPr lang="en-US" altLang="zh-CN" sz="2800" b="1" noProof="1"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2800" b="1" noProof="1"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父查询</a:t>
            </a:r>
            <a:endParaRPr lang="zh-CN" altLang="en-US" sz="2800" b="1" noProof="1">
              <a:solidFill>
                <a:srgbClr val="3333FF"/>
              </a:solidFill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noProof="1"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FROM Student</a:t>
            </a:r>
            <a:endParaRPr lang="en-US" altLang="zh-CN" sz="2800" b="1" noProof="1">
              <a:solidFill>
                <a:srgbClr val="3333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noProof="1"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WHERE Sno IN</a:t>
            </a:r>
            <a:endParaRPr lang="en-US" altLang="zh-CN" sz="2800" b="1" noProof="1">
              <a:solidFill>
                <a:srgbClr val="3333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zh-CN" altLang="en-US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SELECT Sno</a:t>
            </a:r>
            <a:r>
              <a:rPr lang="zh-CN" altLang="en-US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    内层查询</a:t>
            </a:r>
            <a:r>
              <a:rPr lang="en-US" altLang="zh-CN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子查询</a:t>
            </a:r>
            <a:endParaRPr lang="zh-CN" altLang="en-US" sz="2800" b="1" noProof="1"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en-US" altLang="zh-CN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FROM SC</a:t>
            </a:r>
            <a:endParaRPr lang="en-US" altLang="zh-CN" sz="2800" b="1" noProof="1"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  WHERE Cno= ' 2 '</a:t>
            </a:r>
            <a:r>
              <a:rPr lang="zh-CN" altLang="en-US" sz="2800" b="1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）；</a:t>
            </a:r>
            <a:endParaRPr lang="zh-CN" altLang="en-US" sz="2800" b="1" noProof="1"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zh-CN" altLang="en-US" sz="2800" b="1" noProof="1"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</a:endParaRPr>
          </a:p>
        </p:txBody>
      </p:sp>
      <p:pic>
        <p:nvPicPr>
          <p:cNvPr id="6" name="图片 4" descr="225028_092349072_2.jpg">
            <a:extLst>
              <a:ext uri="{FF2B5EF4-FFF2-40B4-BE49-F238E27FC236}">
                <a16:creationId xmlns:a16="http://schemas.microsoft.com/office/drawing/2014/main" id="{201CD781-F683-4520-B208-B1BC523D4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4402138"/>
            <a:ext cx="22225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81C2D618-D76D-4CF6-A84E-DDEBE9D9E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嵌套子查询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5D86338-7DA5-4C69-B9A7-BC5A6033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子查询的限制</a:t>
            </a:r>
          </a:p>
          <a:p>
            <a:pPr lvl="1">
              <a:defRPr/>
            </a:pPr>
            <a:r>
              <a:rPr lang="zh-CN" altLang="en-US" sz="3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不能使用</a:t>
            </a:r>
            <a:r>
              <a:rPr lang="en-US" altLang="zh-CN" sz="3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ORDER BY</a:t>
            </a:r>
            <a:r>
              <a:rPr lang="zh-CN" altLang="en-US" sz="32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子句</a:t>
            </a:r>
          </a:p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有些嵌套查询可以用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连接运算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替代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2FD3C22F-5213-4316-B6BC-666914E86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A5299C9C-F704-44CA-AC28-8A78F21AD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42988"/>
            <a:ext cx="9144000" cy="4456112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语言有以下几个部分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数据定义语言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(Data-Definition Language, DDL): 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提供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定义关系模式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删除关系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以及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修改关系模式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的命令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数据操纵语言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(Data-Manipulation Language, DML):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提供从数据中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查询信息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、以及在数据中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插入元组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删除元组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修改元组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的能力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完整性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(integrity): 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SQL DDL 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包括定义完整性约束命令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视图定义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(view definition): </a:t>
            </a:r>
            <a:r>
              <a:rPr lang="en-US" altLang="zh-CN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SQL DDL 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包括定义视图的命令</a:t>
            </a:r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endParaRPr lang="zh-CN" altLang="en-US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zh-CN" altLang="en-US" dirty="0">
              <a:effectLst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ABD95FC-2C16-4564-BCE1-AF07D2F76C5E}"/>
              </a:ext>
            </a:extLst>
          </p:cNvPr>
          <p:cNvSpPr txBox="1"/>
          <p:nvPr/>
        </p:nvSpPr>
        <p:spPr>
          <a:xfrm>
            <a:off x="474663" y="1943100"/>
            <a:ext cx="8669337" cy="45989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例1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5.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查询与‘刘晨’在同一个系学习的学生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查询分两步完成：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第一步：确定‘刘晨’所在系名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select  sdept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       from  student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       where  sname=’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刘晨’;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第二步：查找所有’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CS’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系学习的学生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      select  sno,sname,sdept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      from   student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      where  sdept=’CS’;</a:t>
            </a:r>
          </a:p>
        </p:txBody>
      </p:sp>
      <p:sp>
        <p:nvSpPr>
          <p:cNvPr id="77827" name="Rectangle 28">
            <a:extLst>
              <a:ext uri="{FF2B5EF4-FFF2-40B4-BE49-F238E27FC236}">
                <a16:creationId xmlns:a16="http://schemas.microsoft.com/office/drawing/2014/main" id="{B847FE9B-C3F4-40B1-81D6-0EABC340C215}"/>
              </a:ext>
            </a:extLst>
          </p:cNvPr>
          <p:cNvSpPr/>
          <p:nvPr/>
        </p:nvSpPr>
        <p:spPr>
          <a:xfrm>
            <a:off x="2141538" y="458788"/>
            <a:ext cx="1081087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Student</a:t>
            </a:r>
          </a:p>
        </p:txBody>
      </p:sp>
      <p:graphicFrame>
        <p:nvGraphicFramePr>
          <p:cNvPr id="77828" name="表格 77827">
            <a:extLst>
              <a:ext uri="{FF2B5EF4-FFF2-40B4-BE49-F238E27FC236}">
                <a16:creationId xmlns:a16="http://schemas.microsoft.com/office/drawing/2014/main" id="{51655812-05DD-44EF-B0BE-A5001124935D}"/>
              </a:ext>
            </a:extLst>
          </p:cNvPr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B3F3EFA0-486D-4B27-BBA1-0BA754C4D651}"/>
              </a:ext>
            </a:extLst>
          </p:cNvPr>
          <p:cNvSpPr txBox="1"/>
          <p:nvPr/>
        </p:nvSpPr>
        <p:spPr>
          <a:xfrm>
            <a:off x="385763" y="2533650"/>
            <a:ext cx="8669337" cy="40005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 Select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sno, sname, sdept</a:t>
            </a:r>
          </a:p>
          <a:p>
            <a:pPr algn="just"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 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From 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student</a:t>
            </a:r>
          </a:p>
          <a:p>
            <a:pPr algn="just"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 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Where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sdept  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in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( </a:t>
            </a:r>
          </a:p>
          <a:p>
            <a:pPr algn="just"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                               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Select 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sdept</a:t>
            </a:r>
          </a:p>
          <a:p>
            <a:pPr algn="just"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                               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From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student </a:t>
            </a:r>
          </a:p>
          <a:p>
            <a:pPr algn="just"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                               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Where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sname=’</a:t>
            </a: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刘晨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’ </a:t>
            </a:r>
          </a:p>
          <a:p>
            <a:pPr algn="just" eaLnBrk="1" hangingPunct="1"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                               </a:t>
            </a:r>
            <a:r>
              <a:rPr lang="zh-CN" altLang="en-US" sz="28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);</a:t>
            </a:r>
            <a:endParaRPr lang="en-US" altLang="zh-CN" sz="2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361503" name="Text Box 31">
            <a:extLst>
              <a:ext uri="{FF2B5EF4-FFF2-40B4-BE49-F238E27FC236}">
                <a16:creationId xmlns:a16="http://schemas.microsoft.com/office/drawing/2014/main" id="{BAA4851C-6CAA-4B7B-A87D-2A93F04A6146}"/>
              </a:ext>
            </a:extLst>
          </p:cNvPr>
          <p:cNvSpPr txBox="1"/>
          <p:nvPr/>
        </p:nvSpPr>
        <p:spPr>
          <a:xfrm>
            <a:off x="701675" y="5678488"/>
            <a:ext cx="7694613" cy="83026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子查询只执行一次，结果用于父查询，子查询的查询条件不依赖于父查询，这类子查询称为</a:t>
            </a:r>
            <a:r>
              <a:rPr lang="zh-CN" altLang="en-US" sz="2400" noProof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不相关子查询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E70D6-4207-4C99-BA5B-2B83FA9C9F3B}"/>
              </a:ext>
            </a:extLst>
          </p:cNvPr>
          <p:cNvSpPr txBox="1"/>
          <p:nvPr/>
        </p:nvSpPr>
        <p:spPr>
          <a:xfrm>
            <a:off x="385763" y="2570163"/>
            <a:ext cx="8621712" cy="396081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用自身连接完成本查询要求</a:t>
            </a:r>
            <a:endParaRPr lang="en-US" altLang="zh-CN" sz="2800" noProof="1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None/>
              <a:defRPr/>
            </a:pPr>
            <a:endParaRPr lang="en-US" altLang="zh-CN" sz="2800" noProof="1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SELECT  S2.Sno</a:t>
            </a:r>
            <a:r>
              <a:rPr lang="zh-CN" altLang="en-US" sz="28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S2.Sname</a:t>
            </a:r>
            <a:r>
              <a:rPr lang="zh-CN" altLang="en-US" sz="28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S2.Sdept</a:t>
            </a:r>
            <a:endParaRPr lang="en-US" altLang="zh-CN" sz="28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FROM Student as S1</a:t>
            </a:r>
            <a:r>
              <a:rPr lang="zh-CN" altLang="en-US" sz="28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Student as S2</a:t>
            </a:r>
            <a:endParaRPr lang="en-US" altLang="zh-CN" sz="28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WHERE S1.Sdept = S2.Sdept AND</a:t>
            </a:r>
            <a:endParaRPr lang="en-US" altLang="zh-CN" sz="28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    S1.Sname = '</a:t>
            </a:r>
            <a:r>
              <a:rPr lang="zh-CN" altLang="en-US" sz="28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刘晨</a:t>
            </a:r>
            <a:r>
              <a:rPr lang="en-US" altLang="zh-CN" sz="2800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'</a:t>
            </a:r>
            <a:r>
              <a:rPr lang="zh-CN" altLang="en-US" b="1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</a:rPr>
              <a:t>；</a:t>
            </a:r>
            <a:endParaRPr lang="en-US" altLang="zh-CN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150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D7D46E0-BEEF-4A0A-96F4-EC4A1FDFC05C}"/>
              </a:ext>
            </a:extLst>
          </p:cNvPr>
          <p:cNvSpPr txBox="1"/>
          <p:nvPr/>
        </p:nvSpPr>
        <p:spPr>
          <a:xfrm>
            <a:off x="357188" y="1857375"/>
            <a:ext cx="8786812" cy="3643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例1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6.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查询选修了1号课的学生姓名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Select   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sname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From    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student  as S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Where  </a:t>
            </a:r>
            <a:r>
              <a:rPr lang="en-US" altLang="zh-CN" sz="28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exists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(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                      Select  *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                      From  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sc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                      where 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sno=S.sno 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and</a:t>
            </a:r>
            <a:r>
              <a:rPr lang="en-US" altLang="zh-CN" sz="2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cno=’1’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         );</a:t>
            </a:r>
            <a:endParaRPr lang="zh-CN" altLang="en-US" sz="28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363528" name="Text Box 8">
            <a:extLst>
              <a:ext uri="{FF2B5EF4-FFF2-40B4-BE49-F238E27FC236}">
                <a16:creationId xmlns:a16="http://schemas.microsoft.com/office/drawing/2014/main" id="{388714F0-880E-4F61-B6D0-67D4A676536A}"/>
              </a:ext>
            </a:extLst>
          </p:cNvPr>
          <p:cNvSpPr txBox="1"/>
          <p:nvPr/>
        </p:nvSpPr>
        <p:spPr>
          <a:xfrm>
            <a:off x="1206500" y="5702300"/>
            <a:ext cx="7010400" cy="831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使用存在量词后，若内层查询结果非空，则外层的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where</a:t>
            </a:r>
            <a:r>
              <a:rPr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子句返回真值，否则返回假值。</a:t>
            </a:r>
          </a:p>
        </p:txBody>
      </p:sp>
      <p:sp>
        <p:nvSpPr>
          <p:cNvPr id="363529" name="Text Box 9">
            <a:extLst>
              <a:ext uri="{FF2B5EF4-FFF2-40B4-BE49-F238E27FC236}">
                <a16:creationId xmlns:a16="http://schemas.microsoft.com/office/drawing/2014/main" id="{C2C14473-42D3-4A4C-A222-0816AB8810B9}"/>
              </a:ext>
            </a:extLst>
          </p:cNvPr>
          <p:cNvSpPr txBox="1"/>
          <p:nvPr/>
        </p:nvSpPr>
        <p:spPr>
          <a:xfrm>
            <a:off x="1376363" y="368300"/>
            <a:ext cx="7240587" cy="831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子查询的查询条件依赖于外层父查询的某个属性值，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称其为</a:t>
            </a:r>
            <a:r>
              <a:rPr lang="zh-CN" altLang="en-US" sz="2400" noProof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相关子查询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B24FB982-6BE3-49FE-910F-2CCC76C975AE}"/>
              </a:ext>
            </a:extLst>
          </p:cNvPr>
          <p:cNvSpPr/>
          <p:nvPr/>
        </p:nvSpPr>
        <p:spPr>
          <a:xfrm>
            <a:off x="4714097" y="2618874"/>
            <a:ext cx="58578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5F5DD08-059B-4800-8BA8-1B86D3CD5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43478"/>
              </p:ext>
            </p:extLst>
          </p:nvPr>
        </p:nvGraphicFramePr>
        <p:xfrm>
          <a:off x="5253847" y="2483937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8" grpId="0" animBg="1"/>
      <p:bldP spid="3635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AE7309E-2992-4420-B6EB-9BBE0F6F94D2}"/>
              </a:ext>
            </a:extLst>
          </p:cNvPr>
          <p:cNvSpPr txBox="1"/>
          <p:nvPr/>
        </p:nvSpPr>
        <p:spPr>
          <a:xfrm>
            <a:off x="79375" y="1947863"/>
            <a:ext cx="8786813" cy="1062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6(2).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查询系平均工资超过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42000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美元的那些系名与教师平均工资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      </a:t>
            </a:r>
            <a:endParaRPr lang="zh-CN" altLang="en-US" sz="2800" b="0" noProof="1">
              <a:solidFill>
                <a:srgbClr val="0000CC"/>
              </a:solidFill>
              <a:ea typeface="华文行楷" panose="02010800040101010101" pitchFamily="2" charset="-122"/>
            </a:endParaRPr>
          </a:p>
        </p:txBody>
      </p:sp>
      <p:sp>
        <p:nvSpPr>
          <p:cNvPr id="363528" name="Text Box 8">
            <a:extLst>
              <a:ext uri="{FF2B5EF4-FFF2-40B4-BE49-F238E27FC236}">
                <a16:creationId xmlns:a16="http://schemas.microsoft.com/office/drawing/2014/main" id="{381E13C4-A684-4330-AF5A-8099046C899A}"/>
              </a:ext>
            </a:extLst>
          </p:cNvPr>
          <p:cNvSpPr txBox="1"/>
          <p:nvPr/>
        </p:nvSpPr>
        <p:spPr>
          <a:xfrm>
            <a:off x="277813" y="1323975"/>
            <a:ext cx="3035300" cy="457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From</a:t>
            </a:r>
            <a:r>
              <a:rPr lang="zh-CN" altLang="en-US" sz="2400" noProof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子句中的子查询</a:t>
            </a:r>
          </a:p>
        </p:txBody>
      </p:sp>
      <p:sp>
        <p:nvSpPr>
          <p:cNvPr id="413698" name="Rectangle 2">
            <a:extLst>
              <a:ext uri="{FF2B5EF4-FFF2-40B4-BE49-F238E27FC236}">
                <a16:creationId xmlns:a16="http://schemas.microsoft.com/office/drawing/2014/main" id="{42AFFAE4-23D8-4241-BB39-A27B2ADF8642}"/>
              </a:ext>
            </a:extLst>
          </p:cNvPr>
          <p:cNvSpPr>
            <a:spLocks noGrp="1" noChangeArrowheads="1"/>
          </p:cNvSpPr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en-US" sz="4400" b="1" noProof="1">
                <a:solidFill>
                  <a:srgbClr val="A242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嵌套子查询</a:t>
            </a:r>
            <a:endParaRPr lang="zh-CN" altLang="en-US" sz="4400" b="1" noProof="1">
              <a:solidFill>
                <a:srgbClr val="A242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49C5B9-32F6-49AF-8D17-5738FDB38B1F}"/>
              </a:ext>
            </a:extLst>
          </p:cNvPr>
          <p:cNvSpPr txBox="1"/>
          <p:nvPr/>
        </p:nvSpPr>
        <p:spPr>
          <a:xfrm>
            <a:off x="701742" y="2770911"/>
            <a:ext cx="8042523" cy="241912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Select 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  </a:t>
            </a:r>
            <a:r>
              <a:rPr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dept_name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, </a:t>
            </a:r>
            <a:r>
              <a:rPr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avg_salary</a:t>
            </a:r>
            <a:endParaRPr lang="en-US" altLang="zh-CN" sz="2800" dirty="0">
              <a:solidFill>
                <a:srgbClr val="0000CC"/>
              </a:solidFill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From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   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(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Select</a:t>
            </a:r>
            <a:r>
              <a:rPr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dept_name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, Avg(salary) as </a:t>
            </a:r>
            <a:r>
              <a:rPr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avg_salary</a:t>
            </a:r>
            <a:endParaRPr lang="en-US" altLang="zh-CN" sz="2800" dirty="0">
              <a:solidFill>
                <a:srgbClr val="0000CC"/>
              </a:solidFill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              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From 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instuctor</a:t>
            </a:r>
            <a:endParaRPr lang="en-US" altLang="zh-CN" sz="2800" dirty="0">
              <a:solidFill>
                <a:srgbClr val="0000CC"/>
              </a:solidFill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              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Group by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dept_name</a:t>
            </a:r>
            <a:endParaRPr lang="en-US" altLang="zh-CN" sz="2800" dirty="0">
              <a:solidFill>
                <a:srgbClr val="0000CC"/>
              </a:solidFill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              )</a:t>
            </a:r>
            <a:endParaRPr lang="en-US" altLang="zh-CN" sz="2800" dirty="0">
              <a:solidFill>
                <a:srgbClr val="0000CC"/>
              </a:solidFill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Where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avg_salary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&gt;42000;</a:t>
            </a:r>
            <a:endParaRPr lang="zh-CN" altLang="en-US" sz="2800" dirty="0">
              <a:solidFill>
                <a:srgbClr val="0000CC"/>
              </a:solidFill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4D82A5-C82F-4BCB-93F7-CB5F95593D6C}"/>
              </a:ext>
            </a:extLst>
          </p:cNvPr>
          <p:cNvSpPr txBox="1"/>
          <p:nvPr/>
        </p:nvSpPr>
        <p:spPr>
          <a:xfrm>
            <a:off x="872141" y="5319126"/>
            <a:ext cx="7399718" cy="125572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Select 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  </a:t>
            </a:r>
            <a:r>
              <a:rPr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dept_name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, Avg(salary) as </a:t>
            </a:r>
            <a:r>
              <a:rPr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avg_salary</a:t>
            </a:r>
            <a:endParaRPr lang="en-US" altLang="zh-CN" sz="2800" dirty="0">
              <a:solidFill>
                <a:srgbClr val="0000CC"/>
              </a:solidFill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From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   </a:t>
            </a:r>
            <a:r>
              <a:rPr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instuctor</a:t>
            </a:r>
            <a:endParaRPr lang="en-US" altLang="zh-CN" sz="2800" dirty="0">
              <a:solidFill>
                <a:srgbClr val="0000CC"/>
              </a:solidFill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Group by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dept_name</a:t>
            </a:r>
            <a:r>
              <a:rPr lang="en-US" altLang="zh-CN" sz="2800" dirty="0">
                <a:solidFill>
                  <a:srgbClr val="0000CC"/>
                </a:solidFill>
                <a:ea typeface="华文行楷" panose="02010800040101010101" pitchFamily="2" charset="-122"/>
                <a:sym typeface="楷体_GB2312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Having</a:t>
            </a:r>
            <a:r>
              <a:rPr lang="en-US" altLang="zh-CN" sz="2800" dirty="0">
                <a:solidFill>
                  <a:srgbClr val="0000CC"/>
                </a:solidFill>
                <a:ea typeface="华文行楷" panose="02010800040101010101" pitchFamily="2" charset="-122"/>
                <a:sym typeface="楷体_GB2312"/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avg_salary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楷体_GB2312"/>
              </a:rPr>
              <a:t>&gt;42000;</a:t>
            </a:r>
            <a:endParaRPr lang="zh-CN" altLang="en-US" sz="2800" dirty="0">
              <a:solidFill>
                <a:srgbClr val="0000CC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3528" grpId="0" bldLvl="0" animBg="1"/>
      <p:bldP spid="3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6EE07C43-81B4-4C59-A69A-68356835A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B7746D3-74C3-49A2-BE60-1A0FDD3D6918}"/>
              </a:ext>
            </a:extLst>
          </p:cNvPr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lang="zh-CN" altLang="en-US" sz="320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lang="zh-CN" altLang="en-US" sz="320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lang="zh-CN" altLang="en-US" sz="320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320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lang="zh-CN" altLang="en-US" sz="2800" noProof="1">
              <a:solidFill>
                <a:srgbClr val="FF0000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EDA48AE-3B76-45D5-AF90-FB0C5A9730D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集合查询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5B88F47-2392-4B70-8A3D-2B3E52F8A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并</a:t>
            </a:r>
            <a:r>
              <a:rPr lang="en-US" altLang="zh-CN" noProof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UNION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交</a:t>
            </a:r>
            <a:r>
              <a:rPr lang="en-US" altLang="zh-CN" noProof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INTERSECT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差</a:t>
            </a:r>
            <a:r>
              <a:rPr lang="en-US" altLang="zh-CN" noProof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EXCEPT</a:t>
            </a:r>
          </a:p>
          <a:p>
            <a:pPr algn="just" eaLnBrk="1" hangingPunct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参加集合操作的各结果表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列数必须相同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对应的数据类型也必须相同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，系统自动去掉重复行。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C34F21F-9F59-4BD1-B433-4FB649811774}"/>
              </a:ext>
            </a:extLst>
          </p:cNvPr>
          <p:cNvSpPr txBox="1"/>
          <p:nvPr/>
        </p:nvSpPr>
        <p:spPr>
          <a:xfrm>
            <a:off x="928688" y="1874838"/>
            <a:ext cx="7786687" cy="45545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17.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CS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系或年龄不大于19岁的学生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(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*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student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Where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sdept=’CS’ )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noProof="1">
                <a:solidFill>
                  <a:srgbClr val="800000"/>
                </a:solidFill>
                <a:ea typeface="华文行楷" panose="02010800040101010101" pitchFamily="2" charset="-122"/>
              </a:rPr>
              <a:t>UNION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(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*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From 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student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Where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sage&lt;=19);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Char char="n"/>
              <a:defRPr/>
            </a:pPr>
            <a:endParaRPr lang="zh-CN" altLang="en-US" sz="2800" b="0" noProof="1">
              <a:solidFill>
                <a:srgbClr val="0000CC"/>
              </a:solidFill>
              <a:ea typeface="华文行楷" panose="02010800040101010101" pitchFamily="2" charset="-122"/>
            </a:endParaRPr>
          </a:p>
        </p:txBody>
      </p:sp>
      <p:pic>
        <p:nvPicPr>
          <p:cNvPr id="81923" name="图片 1">
            <a:extLst>
              <a:ext uri="{FF2B5EF4-FFF2-40B4-BE49-F238E27FC236}">
                <a16:creationId xmlns:a16="http://schemas.microsoft.com/office/drawing/2014/main" id="{78EE6FEB-9774-4A9F-9F72-970C9DA9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53975"/>
            <a:ext cx="83947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C2D930A-DC47-43F1-AC70-62CA82D88DFE}"/>
              </a:ext>
            </a:extLst>
          </p:cNvPr>
          <p:cNvSpPr txBox="1"/>
          <p:nvPr/>
        </p:nvSpPr>
        <p:spPr>
          <a:xfrm>
            <a:off x="857250" y="1857375"/>
            <a:ext cx="7786688" cy="45545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18.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CS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系的年龄不大于19岁的学生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(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*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student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Where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sdept=’CS’ )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noProof="1">
                <a:solidFill>
                  <a:srgbClr val="800000"/>
                </a:solidFill>
                <a:ea typeface="华文新魏" panose="02010800040101010101" pitchFamily="2" charset="-122"/>
              </a:rPr>
              <a:t>INTERSECT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(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*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From 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student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Where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sage&lt;=19);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Char char="•"/>
              <a:defRPr/>
            </a:pPr>
            <a:endParaRPr lang="zh-CN" altLang="en-US" sz="2800" b="0" noProof="1">
              <a:solidFill>
                <a:srgbClr val="0000CC"/>
              </a:solidFill>
              <a:ea typeface="华文行楷" panose="02010800040101010101" pitchFamily="2" charset="-122"/>
            </a:endParaRPr>
          </a:p>
        </p:txBody>
      </p:sp>
      <p:pic>
        <p:nvPicPr>
          <p:cNvPr id="82947" name="图片 2">
            <a:extLst>
              <a:ext uri="{FF2B5EF4-FFF2-40B4-BE49-F238E27FC236}">
                <a16:creationId xmlns:a16="http://schemas.microsoft.com/office/drawing/2014/main" id="{294FDACD-A5F1-4DF2-B6C1-54A643D3A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53975"/>
            <a:ext cx="83947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75B2C02-F8CA-48AA-9355-8AC95C824184}"/>
              </a:ext>
            </a:extLst>
          </p:cNvPr>
          <p:cNvSpPr txBox="1"/>
          <p:nvPr/>
        </p:nvSpPr>
        <p:spPr>
          <a:xfrm>
            <a:off x="857250" y="1857375"/>
            <a:ext cx="7786688" cy="45545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19.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CS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系中年龄不小于19岁的学生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(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*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From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student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Where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sdept=’CS’) 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noProof="1">
                <a:solidFill>
                  <a:srgbClr val="800000"/>
                </a:solidFill>
                <a:ea typeface="华文行楷" panose="02010800040101010101" pitchFamily="2" charset="-122"/>
              </a:rPr>
              <a:t>EXCEPT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(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*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From  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student</a:t>
            </a:r>
          </a:p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sz="2800" noProof="1">
                <a:solidFill>
                  <a:srgbClr val="0000CC"/>
                </a:solidFill>
                <a:ea typeface="华文行楷" panose="02010800040101010101" pitchFamily="2" charset="-122"/>
              </a:rPr>
              <a:t>Where</a:t>
            </a:r>
            <a:r>
              <a:rPr lang="en-US" altLang="zh-CN" sz="2800" b="0" noProof="1">
                <a:solidFill>
                  <a:srgbClr val="0000CC"/>
                </a:solidFill>
                <a:ea typeface="华文行楷" panose="02010800040101010101" pitchFamily="2" charset="-122"/>
              </a:rPr>
              <a:t>  sage&lt;19);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/>
              <a:buChar char="n"/>
              <a:defRPr/>
            </a:pPr>
            <a:endParaRPr lang="zh-CN" altLang="en-US" sz="2800" b="0" noProof="1">
              <a:solidFill>
                <a:srgbClr val="0000CC"/>
              </a:solidFill>
              <a:ea typeface="华文行楷" panose="02010800040101010101" pitchFamily="2" charset="-122"/>
            </a:endParaRPr>
          </a:p>
        </p:txBody>
      </p:sp>
      <p:pic>
        <p:nvPicPr>
          <p:cNvPr id="83971" name="图片 2">
            <a:extLst>
              <a:ext uri="{FF2B5EF4-FFF2-40B4-BE49-F238E27FC236}">
                <a16:creationId xmlns:a16="http://schemas.microsoft.com/office/drawing/2014/main" id="{213351CC-B5E1-4883-A714-CB0A7EE44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53975"/>
            <a:ext cx="83947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A7AFA39-85B3-4AAE-ACA0-0B7E9C54CC7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en-US" altLang="zh-CN" noProof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F5ADF267-7481-49F8-9C52-265D35F45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00" y="1289050"/>
            <a:ext cx="7921625" cy="3124200"/>
          </a:xfrm>
        </p:spPr>
        <p:txBody>
          <a:bodyPr/>
          <a:lstStyle/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dirty="0">
              <a:solidFill>
                <a:schemeClr val="bg1">
                  <a:lumMod val="7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dirty="0">
              <a:solidFill>
                <a:schemeClr val="bg1">
                  <a:lumMod val="7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en-US" altLang="zh-CN" sz="360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  <a:endParaRPr kumimoji="1" lang="en-US" altLang="zh-CN" sz="3600" dirty="0">
              <a:solidFill>
                <a:srgbClr val="0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  <a:endParaRPr kumimoji="1" lang="en-US" altLang="zh-CN" sz="3600" dirty="0">
              <a:solidFill>
                <a:schemeClr val="bg1">
                  <a:lumMod val="6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  <a:endParaRPr kumimoji="1" lang="en-US" altLang="zh-CN" sz="3600" dirty="0">
              <a:solidFill>
                <a:schemeClr val="bg1">
                  <a:lumMod val="6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嵌入式</a:t>
            </a: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</a:p>
          <a:p>
            <a:pPr>
              <a:defRPr/>
            </a:pPr>
            <a:endParaRPr kumimoji="1" lang="en-US" altLang="zh-CN" sz="3600" dirty="0">
              <a:solidFill>
                <a:schemeClr val="bg1">
                  <a:lumMod val="6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38CC7EEE-AA07-4E71-9ED3-0A65697D2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</a:p>
        </p:txBody>
      </p:sp>
      <p:sp>
        <p:nvSpPr>
          <p:cNvPr id="375824" name="Rectangle 16">
            <a:extLst>
              <a:ext uri="{FF2B5EF4-FFF2-40B4-BE49-F238E27FC236}">
                <a16:creationId xmlns:a16="http://schemas.microsoft.com/office/drawing/2014/main" id="{583EF954-8A0F-4C17-8B80-7CEDFE83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40335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插入数据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插入单个数据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插入子查询结果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修改数据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修改某一个元组的值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修改多个元组的值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带子查询的修改语句</a:t>
            </a:r>
            <a:endParaRPr lang="zh-CN" altLang="en-US" sz="20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删除数据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删除某一个元组的值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删除多个元组的值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带子查询的删除语句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5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5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5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5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5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5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5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5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5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5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58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58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5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5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58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58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5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5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6B67BE84-5135-410D-AAFE-37D9E22E7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3FFFF45-6681-4058-A671-46B3837D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8" y="1133475"/>
            <a:ext cx="8955087" cy="4525963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语言有以下几个部分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续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事务控制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(transaction control): 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定义事务的开始和</a:t>
            </a:r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   结束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嵌入式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和动态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SQL(embedded SQL and dynamic SQL): 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如何将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嵌入到通用编程语言，如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endParaRPr lang="zh-CN" altLang="en-US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授权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(authorization): </a:t>
            </a:r>
            <a:r>
              <a:rPr lang="en-US" altLang="zh-CN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 DDL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包括定义对关系和</a:t>
            </a:r>
          </a:p>
          <a:p>
            <a:pPr marL="457200" lvl="1" indent="0">
              <a:lnSpc>
                <a:spcPct val="120000"/>
              </a:lnSpc>
              <a:buFontTx/>
              <a:buNone/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   视图的访问权限的命令</a:t>
            </a:r>
          </a:p>
          <a:p>
            <a:pPr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75FE2E3F-D685-4106-A230-50BA8F3A4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FC95A467-F56E-4ED0-BDD7-4B7DA904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DBMS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在执行插入、修改及删除语句时会检查所插入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修改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删除的元组</a:t>
            </a:r>
            <a:r>
              <a:rPr lang="zh-CN" altLang="en-US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是否破坏表上已定义的完整性规则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实体完整性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参照完整性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用户定义的完整性</a:t>
            </a:r>
          </a:p>
          <a:p>
            <a:pPr lvl="1"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</a:p>
          <a:p>
            <a:pPr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65E9813A-2C29-4590-A521-DD1FE38DE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913C234-B529-40CA-A0F2-CF233A16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2638425"/>
          </a:xfrm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插入数据</a:t>
            </a:r>
          </a:p>
          <a:p>
            <a:pPr lvl="1"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插入单个数据</a:t>
            </a:r>
          </a:p>
          <a:p>
            <a:pPr lvl="2">
              <a:buFontTx/>
              <a:buNone/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INSERT</a:t>
            </a:r>
          </a:p>
          <a:p>
            <a:pPr lvl="2">
              <a:buFontTx/>
              <a:buNone/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INTO 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表名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&gt; [(&lt;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属性列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1&gt;[,&lt;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属性列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2 &gt;…)]</a:t>
            </a:r>
          </a:p>
          <a:p>
            <a:pPr lvl="2">
              <a:buFontTx/>
              <a:buNone/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VALUES (&lt;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常量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1&gt; [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常量</a:t>
            </a: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2&gt;]…)</a:t>
            </a:r>
            <a:endParaRPr lang="zh-CN" altLang="en-US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3">
              <a:defRPr/>
            </a:pPr>
            <a:endParaRPr lang="zh-CN" altLang="en-US" noProof="1"/>
          </a:p>
          <a:p>
            <a:pPr>
              <a:defRPr/>
            </a:pPr>
            <a:endParaRPr lang="zh-CN" altLang="en-US" noProof="1"/>
          </a:p>
        </p:txBody>
      </p:sp>
      <p:sp>
        <p:nvSpPr>
          <p:cNvPr id="421892" name="Text Box 4">
            <a:extLst>
              <a:ext uri="{FF2B5EF4-FFF2-40B4-BE49-F238E27FC236}">
                <a16:creationId xmlns:a16="http://schemas.microsoft.com/office/drawing/2014/main" id="{25214190-0CA3-4A1D-AF7F-BFCF102E7402}"/>
              </a:ext>
            </a:extLst>
          </p:cNvPr>
          <p:cNvSpPr txBox="1"/>
          <p:nvPr/>
        </p:nvSpPr>
        <p:spPr>
          <a:xfrm>
            <a:off x="792163" y="4373563"/>
            <a:ext cx="7966075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将一个新学生记录（学号：</a:t>
            </a:r>
            <a:r>
              <a:rPr lang="zh-CN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95020</a:t>
            </a: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；姓名：陈冬；性别：男；所在系：</a:t>
            </a:r>
            <a:r>
              <a:rPr lang="en-US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IS</a:t>
            </a: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；年龄：</a:t>
            </a:r>
            <a:r>
              <a:rPr lang="zh-CN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岁）插入到</a:t>
            </a:r>
            <a:r>
              <a:rPr lang="en-US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Student</a:t>
            </a: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表中。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       </a:t>
            </a:r>
            <a:r>
              <a:rPr lang="en-US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INSERT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       INTO Student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       VALUES ('95020'</a:t>
            </a:r>
            <a:r>
              <a:rPr lang="en-US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，</a:t>
            </a:r>
            <a:r>
              <a:rPr lang="en-US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'</a:t>
            </a: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陈冬</a:t>
            </a:r>
            <a:r>
              <a:rPr lang="zh-CN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'</a:t>
            </a: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，</a:t>
            </a:r>
            <a:r>
              <a:rPr lang="zh-CN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'</a:t>
            </a: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男</a:t>
            </a:r>
            <a:r>
              <a:rPr lang="zh-CN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'</a:t>
            </a: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， </a:t>
            </a:r>
            <a:r>
              <a:rPr lang="zh-CN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18</a:t>
            </a:r>
            <a:r>
              <a:rPr lang="zh-CN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 ， </a:t>
            </a:r>
            <a:r>
              <a:rPr lang="en-US" altLang="zh-CN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'IS')</a:t>
            </a:r>
            <a:r>
              <a:rPr lang="en-US" altLang="en-US" sz="2000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>
            <a:extLst>
              <a:ext uri="{FF2B5EF4-FFF2-40B4-BE49-F238E27FC236}">
                <a16:creationId xmlns:a16="http://schemas.microsoft.com/office/drawing/2014/main" id="{D057BC68-BD3A-4D03-BED7-0589EAC5A5A7}"/>
              </a:ext>
            </a:extLst>
          </p:cNvPr>
          <p:cNvSpPr/>
          <p:nvPr/>
        </p:nvSpPr>
        <p:spPr>
          <a:xfrm>
            <a:off x="381000" y="1600200"/>
            <a:ext cx="8229600" cy="24145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插入数据</a:t>
            </a:r>
          </a:p>
          <a:p>
            <a:pPr lvl="1"/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插入子查询结果</a:t>
            </a:r>
          </a:p>
          <a:p>
            <a:pPr lvl="2">
              <a:buFontTx/>
              <a:buNone/>
            </a:pP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INSERT INTO &lt;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表名</a:t>
            </a:r>
            <a:r>
              <a:rPr lang="zh-CN" altLang="zh-CN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&gt; </a:t>
            </a:r>
          </a:p>
          <a:p>
            <a:pPr lvl="2">
              <a:buFontTx/>
              <a:buNone/>
            </a:pPr>
            <a:r>
              <a:rPr lang="zh-CN" altLang="zh-CN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    [(&lt;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属性列</a:t>
            </a:r>
            <a:r>
              <a:rPr lang="zh-CN" altLang="zh-CN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1&gt; [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zh-CN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属性列</a:t>
            </a:r>
            <a:r>
              <a:rPr lang="zh-CN" altLang="zh-CN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2&gt;…  )]</a:t>
            </a:r>
          </a:p>
          <a:p>
            <a:pPr lvl="2">
              <a:buFontTx/>
              <a:buNone/>
            </a:pP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子查询；</a:t>
            </a:r>
          </a:p>
        </p:txBody>
      </p:sp>
      <p:pic>
        <p:nvPicPr>
          <p:cNvPr id="91139" name="图片 1">
            <a:extLst>
              <a:ext uri="{FF2B5EF4-FFF2-40B4-BE49-F238E27FC236}">
                <a16:creationId xmlns:a16="http://schemas.microsoft.com/office/drawing/2014/main" id="{2AD7B0BE-5595-4771-B001-FBDA8D6C1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7938"/>
            <a:ext cx="843756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4" name="Text Box 4">
            <a:extLst>
              <a:ext uri="{FF2B5EF4-FFF2-40B4-BE49-F238E27FC236}">
                <a16:creationId xmlns:a16="http://schemas.microsoft.com/office/drawing/2014/main" id="{FA16469A-3193-460E-85EC-FF1DD0B6C6E6}"/>
              </a:ext>
            </a:extLst>
          </p:cNvPr>
          <p:cNvSpPr txBox="1"/>
          <p:nvPr/>
        </p:nvSpPr>
        <p:spPr>
          <a:xfrm>
            <a:off x="657225" y="1223963"/>
            <a:ext cx="78438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对每一个系，求学生的平均年龄，并把结果存入数据库。</a:t>
            </a:r>
          </a:p>
        </p:txBody>
      </p:sp>
      <p:sp>
        <p:nvSpPr>
          <p:cNvPr id="424965" name="Text Box 5">
            <a:extLst>
              <a:ext uri="{FF2B5EF4-FFF2-40B4-BE49-F238E27FC236}">
                <a16:creationId xmlns:a16="http://schemas.microsoft.com/office/drawing/2014/main" id="{E2A301D7-9269-402B-9964-13C6B29F87EF}"/>
              </a:ext>
            </a:extLst>
          </p:cNvPr>
          <p:cNvSpPr txBox="1"/>
          <p:nvPr/>
        </p:nvSpPr>
        <p:spPr>
          <a:xfrm>
            <a:off x="701675" y="1981200"/>
            <a:ext cx="6662738" cy="1570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第一步：建表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CREATE  TABLE  Deptage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   (Sdept  CHAR(15)           /* </a:t>
            </a:r>
            <a:r>
              <a:rPr lang="zh-CN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系名*</a:t>
            </a:r>
            <a:r>
              <a:rPr lang="zh-CN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   Avgage SMALLINT)</a:t>
            </a:r>
            <a:r>
              <a:rPr lang="en-US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；  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/*</a:t>
            </a:r>
            <a:r>
              <a:rPr lang="zh-CN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学生平均年龄*</a:t>
            </a:r>
            <a:r>
              <a:rPr lang="zh-CN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/</a:t>
            </a:r>
            <a:endParaRPr lang="zh-CN" altLang="en-US" sz="2400" noProof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424966" name="Rectangle 6">
            <a:extLst>
              <a:ext uri="{FF2B5EF4-FFF2-40B4-BE49-F238E27FC236}">
                <a16:creationId xmlns:a16="http://schemas.microsoft.com/office/drawing/2014/main" id="{A2358604-EA78-422D-AA1A-EC1061080880}"/>
              </a:ext>
            </a:extLst>
          </p:cNvPr>
          <p:cNvSpPr/>
          <p:nvPr/>
        </p:nvSpPr>
        <p:spPr>
          <a:xfrm>
            <a:off x="746125" y="3789363"/>
            <a:ext cx="6507163" cy="27701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第二步：插入数据</a:t>
            </a:r>
          </a:p>
          <a:p>
            <a:pPr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INSERT</a:t>
            </a:r>
          </a:p>
          <a:p>
            <a:pPr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INTO  Deptage(Sdept</a:t>
            </a:r>
            <a:r>
              <a:rPr lang="en-US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，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Avgage)</a:t>
            </a:r>
          </a:p>
          <a:p>
            <a:pPr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     SELECT  Sdept</a:t>
            </a:r>
            <a:r>
              <a:rPr lang="en-US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，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AVG(Sage)</a:t>
            </a:r>
          </a:p>
          <a:p>
            <a:pPr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     FROM  Student</a:t>
            </a:r>
          </a:p>
          <a:p>
            <a:pPr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     GROUP BY Sdept</a:t>
            </a:r>
            <a:r>
              <a:rPr lang="en-US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；</a:t>
            </a:r>
          </a:p>
        </p:txBody>
      </p:sp>
      <p:pic>
        <p:nvPicPr>
          <p:cNvPr id="92165" name="图片 1">
            <a:extLst>
              <a:ext uri="{FF2B5EF4-FFF2-40B4-BE49-F238E27FC236}">
                <a16:creationId xmlns:a16="http://schemas.microsoft.com/office/drawing/2014/main" id="{A8BB076B-E8E3-4E31-86B9-B6F4C7A16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-36513"/>
            <a:ext cx="8437562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/>
      <p:bldP spid="424965" grpId="0"/>
      <p:bldP spid="42496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7274DCD6-DD2C-4D38-B720-468C20868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06E74E6-4E56-4319-A0AA-BC5069E9F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078288"/>
          </a:xfrm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修改数据</a:t>
            </a:r>
          </a:p>
          <a:p>
            <a:pPr lvl="1">
              <a:buFontTx/>
              <a:buNone/>
              <a:defRPr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UPDATE  &lt;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表名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lvl="1">
              <a:buFontTx/>
              <a:buNone/>
              <a:defRPr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SET &lt;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列名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&gt;=&lt;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&gt;[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列名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&gt;=&lt;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&gt;]…</a:t>
            </a:r>
          </a:p>
          <a:p>
            <a:pPr lvl="1">
              <a:buFontTx/>
              <a:buNone/>
              <a:defRPr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[WHERE &lt;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条件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&gt;]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defRPr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功能</a:t>
            </a:r>
          </a:p>
          <a:p>
            <a:pPr lvl="1">
              <a:defRPr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修改指定表中满足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WHERE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子句条件的元组</a:t>
            </a:r>
          </a:p>
          <a:p>
            <a:pPr lvl="1">
              <a:defRPr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SET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指定</a:t>
            </a:r>
          </a:p>
          <a:p>
            <a:pPr lvl="2">
              <a:defRPr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要修改的列</a:t>
            </a:r>
          </a:p>
          <a:p>
            <a:pPr lvl="2">
              <a:defRPr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修改后取值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Text Box 4">
            <a:extLst>
              <a:ext uri="{FF2B5EF4-FFF2-40B4-BE49-F238E27FC236}">
                <a16:creationId xmlns:a16="http://schemas.microsoft.com/office/drawing/2014/main" id="{780B6A51-8957-4560-AFEC-B9C272752582}"/>
              </a:ext>
            </a:extLst>
          </p:cNvPr>
          <p:cNvSpPr txBox="1"/>
          <p:nvPr/>
        </p:nvSpPr>
        <p:spPr>
          <a:xfrm>
            <a:off x="1376363" y="1830388"/>
            <a:ext cx="4446587" cy="1570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将学生</a:t>
            </a:r>
            <a:r>
              <a:rPr lang="zh-CN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95001</a:t>
            </a: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的年龄改为</a:t>
            </a:r>
            <a:r>
              <a:rPr lang="zh-CN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22</a:t>
            </a: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岁。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UPDATE  Student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SET Sage=22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WHERE  Sno=' 95001 '</a:t>
            </a:r>
            <a:r>
              <a:rPr lang="en-US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；</a:t>
            </a:r>
          </a:p>
        </p:txBody>
      </p:sp>
      <p:sp>
        <p:nvSpPr>
          <p:cNvPr id="425989" name="Text Box 5">
            <a:extLst>
              <a:ext uri="{FF2B5EF4-FFF2-40B4-BE49-F238E27FC236}">
                <a16:creationId xmlns:a16="http://schemas.microsoft.com/office/drawing/2014/main" id="{F1588E99-BF73-4E53-9605-EC47E2356851}"/>
              </a:ext>
            </a:extLst>
          </p:cNvPr>
          <p:cNvSpPr txBox="1"/>
          <p:nvPr/>
        </p:nvSpPr>
        <p:spPr>
          <a:xfrm>
            <a:off x="1422400" y="3676650"/>
            <a:ext cx="6119813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将信息系所有学生的年龄增加</a:t>
            </a:r>
            <a:r>
              <a:rPr lang="zh-CN" altLang="zh-CN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岁。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UPDATE Student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SET Sage= Sage+1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         WHERE Sdept=' IS '</a:t>
            </a:r>
            <a:r>
              <a:rPr lang="en-US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；</a:t>
            </a:r>
          </a:p>
        </p:txBody>
      </p:sp>
      <p:pic>
        <p:nvPicPr>
          <p:cNvPr id="94212" name="图片 1">
            <a:extLst>
              <a:ext uri="{FF2B5EF4-FFF2-40B4-BE49-F238E27FC236}">
                <a16:creationId xmlns:a16="http://schemas.microsoft.com/office/drawing/2014/main" id="{2EC1FCE5-D57B-4BC4-B25F-D9D71B7A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938"/>
            <a:ext cx="8437563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3BC9520C-9B4E-4BD3-8030-3B9E7C738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589CC31-3690-465F-9796-1F8B15B8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删除数据</a:t>
            </a: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 DELETE</a:t>
            </a: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 FROM &lt;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表名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 [WHERE &lt;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条件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&gt;]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lvl="1" algn="just"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功能</a:t>
            </a:r>
          </a:p>
          <a:p>
            <a:pPr lvl="2" algn="just">
              <a:buFont typeface="Wingdings" panose="05000000000000000000" pitchFamily="2" charset="2"/>
              <a:buChar char="w"/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删除指定表中满足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WHERE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子句条件的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元组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defRPr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WHERE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子句</a:t>
            </a:r>
          </a:p>
          <a:p>
            <a:pPr lvl="2" algn="just">
              <a:buFont typeface="Wingdings" panose="05000000000000000000" pitchFamily="2" charset="2"/>
              <a:buChar char="w"/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指定要删除的元组</a:t>
            </a:r>
          </a:p>
          <a:p>
            <a:pPr lvl="2" algn="just">
              <a:buFont typeface="Wingdings" panose="05000000000000000000" pitchFamily="2" charset="2"/>
              <a:buChar char="w"/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缺省表示要删除表中的所有元组</a:t>
            </a:r>
          </a:p>
        </p:txBody>
      </p:sp>
      <p:sp>
        <p:nvSpPr>
          <p:cNvPr id="427012" name="Text Box 4">
            <a:extLst>
              <a:ext uri="{FF2B5EF4-FFF2-40B4-BE49-F238E27FC236}">
                <a16:creationId xmlns:a16="http://schemas.microsoft.com/office/drawing/2014/main" id="{C598A170-048A-4513-BD91-BACD0EF20C53}"/>
              </a:ext>
            </a:extLst>
          </p:cNvPr>
          <p:cNvSpPr txBox="1"/>
          <p:nvPr/>
        </p:nvSpPr>
        <p:spPr>
          <a:xfrm>
            <a:off x="1646238" y="4059238"/>
            <a:ext cx="6210300" cy="15621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删除学号为</a:t>
            </a:r>
            <a:r>
              <a:rPr lang="zh-CN" altLang="zh-CN" sz="2400" noProof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95019</a:t>
            </a:r>
            <a:r>
              <a:rPr lang="zh-CN" altLang="en-US" sz="2400" noProof="1">
                <a:effectLst>
                  <a:outerShdw blurRad="38100" dist="38100" dir="2700000" algn="tl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的学生记录。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noProof="1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rPr>
              <a:t>        </a:t>
            </a: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DELETE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        FROM Student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        WHERE Sno='95019'</a:t>
            </a:r>
            <a:r>
              <a:rPr lang="en-US" altLang="en-US" sz="2400" noProof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BBD31EF7-69A2-4960-A075-0B2832EF3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lang="zh-CN" altLang="en-US" dirty="0">
              <a:effectLst/>
              <a:cs typeface="+mj-cs"/>
            </a:endParaRPr>
          </a:p>
        </p:txBody>
      </p:sp>
      <p:pic>
        <p:nvPicPr>
          <p:cNvPr id="6" name="图片 5" descr="779917_080552041_2.jpg">
            <a:extLst>
              <a:ext uri="{FF2B5EF4-FFF2-40B4-BE49-F238E27FC236}">
                <a16:creationId xmlns:a16="http://schemas.microsoft.com/office/drawing/2014/main" id="{28B782D1-C70C-4FC9-A839-A676EC191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0"/>
            <a:ext cx="1928813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云形标注 2">
            <a:extLst>
              <a:ext uri="{FF2B5EF4-FFF2-40B4-BE49-F238E27FC236}">
                <a16:creationId xmlns:a16="http://schemas.microsoft.com/office/drawing/2014/main" id="{3A2AB601-54A2-43D3-912A-2A560E550FDF}"/>
              </a:ext>
            </a:extLst>
          </p:cNvPr>
          <p:cNvSpPr/>
          <p:nvPr/>
        </p:nvSpPr>
        <p:spPr>
          <a:xfrm>
            <a:off x="3401863" y="1718807"/>
            <a:ext cx="4680520" cy="3645405"/>
          </a:xfrm>
          <a:prstGeom prst="cloudCallout">
            <a:avLst>
              <a:gd name="adj1" fmla="val -86147"/>
              <a:gd name="adj2" fmla="val 16740"/>
            </a:avLst>
          </a:prstGeom>
          <a:solidFill>
            <a:srgbClr val="FFFF00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Drop table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</a:p>
          <a:p>
            <a:pPr algn="ctr"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Delete from r</a:t>
            </a:r>
          </a:p>
          <a:p>
            <a:pPr algn="ctr"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有何区别？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6D3FC0EE-808E-4840-85F7-5780FDCBF0EF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en-US" altLang="zh-CN" noProof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89CCAD32-FFBE-42B8-9AF2-781573358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101725"/>
            <a:ext cx="7921625" cy="3124200"/>
          </a:xfrm>
        </p:spPr>
        <p:txBody>
          <a:bodyPr/>
          <a:lstStyle/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dirty="0">
              <a:solidFill>
                <a:schemeClr val="bg1">
                  <a:lumMod val="7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dirty="0">
              <a:solidFill>
                <a:schemeClr val="bg1">
                  <a:lumMod val="7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>
              <a:defRPr/>
            </a:pPr>
            <a:r>
              <a:rPr kumimoji="1" lang="en-US" altLang="zh-CN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事务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触发器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>
              <a:defRPr/>
            </a:pP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嵌入式</a:t>
            </a: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简介</a:t>
            </a:r>
            <a:endParaRPr kumimoji="1" lang="en-US" altLang="zh-CN" sz="3600" dirty="0">
              <a:solidFill>
                <a:schemeClr val="bg1">
                  <a:lumMod val="7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Tx/>
              <a:buNone/>
              <a:defRPr/>
            </a:pPr>
            <a:endParaRPr kumimoji="1" lang="en-US" altLang="zh-CN" sz="36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B4C570AE-D7D2-4C4F-B9F1-35459B4A6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事务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1F7563C8-103E-4D6A-9E60-92B428AF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25" y="1155700"/>
            <a:ext cx="8794750" cy="4525963"/>
          </a:xfrm>
        </p:spPr>
        <p:txBody>
          <a:bodyPr/>
          <a:lstStyle/>
          <a:p>
            <a:pPr>
              <a:defRPr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事务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(transaction)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由查询和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更新语句的序列组成</a:t>
            </a:r>
          </a:p>
          <a:p>
            <a:pPr lvl="1">
              <a:defRPr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Commit: </a:t>
            </a: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提交当前事务，也就是将该事务所做的更新在数据库中持久保存</a:t>
            </a:r>
          </a:p>
          <a:p>
            <a:pPr lvl="1">
              <a:defRPr/>
            </a:pP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Rollback: </a:t>
            </a: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回滚当前事务，即撤销该事务中所有</a:t>
            </a:r>
            <a:r>
              <a:rPr lang="en-US" altLang="zh-CN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语句对数据库的更新。</a:t>
            </a:r>
            <a:r>
              <a:rPr lang="zh-CN" altLang="en-US" sz="2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数据库恢复到执行该事务第一条语句之前的状态</a:t>
            </a:r>
          </a:p>
          <a:p>
            <a:pPr>
              <a:defRPr/>
            </a:pPr>
            <a:endParaRPr lang="zh-CN" altLang="en-US" sz="28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sz="28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一个事务或者在完成所有步骤后提交其行为，或者在不能成功完成其所有动作的情况下回滚其所有动作</a:t>
            </a:r>
          </a:p>
          <a:p>
            <a:pPr lvl="1">
              <a:defRPr/>
            </a:pP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事务的原子性</a:t>
            </a:r>
          </a:p>
          <a:p>
            <a:pPr lvl="1">
              <a:defRPr/>
            </a:pP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事务的定义：</a:t>
            </a:r>
            <a:r>
              <a:rPr lang="en-US" altLang="zh-CN" sz="240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begin atomic ... end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2E4329D-5C1B-469D-A144-94D8912F4ED2}"/>
              </a:ext>
            </a:extLst>
          </p:cNvPr>
          <p:cNvGrpSpPr>
            <a:grpSpLocks/>
          </p:cNvGrpSpPr>
          <p:nvPr/>
        </p:nvGrpSpPr>
        <p:grpSpPr bwMode="auto">
          <a:xfrm>
            <a:off x="5556250" y="6053138"/>
            <a:ext cx="1933575" cy="630237"/>
            <a:chOff x="9479" y="9602"/>
            <a:chExt cx="3047" cy="993"/>
          </a:xfrm>
        </p:grpSpPr>
        <p:sp>
          <p:nvSpPr>
            <p:cNvPr id="2" name="圆角矩形标注 1">
              <a:extLst>
                <a:ext uri="{FF2B5EF4-FFF2-40B4-BE49-F238E27FC236}">
                  <a16:creationId xmlns:a16="http://schemas.microsoft.com/office/drawing/2014/main" id="{0BAD8068-8584-474A-BA02-4C6DBA2554A2}"/>
                </a:ext>
              </a:extLst>
            </p:cNvPr>
            <p:cNvSpPr/>
            <p:nvPr/>
          </p:nvSpPr>
          <p:spPr>
            <a:xfrm>
              <a:off x="9479" y="9602"/>
              <a:ext cx="3047" cy="993"/>
            </a:xfrm>
            <a:prstGeom prst="wedgeRoundRectCallout">
              <a:avLst>
                <a:gd name="adj1" fmla="val -88201"/>
                <a:gd name="adj2" fmla="val -82527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98310" name="文本框 2">
              <a:extLst>
                <a:ext uri="{FF2B5EF4-FFF2-40B4-BE49-F238E27FC236}">
                  <a16:creationId xmlns:a16="http://schemas.microsoft.com/office/drawing/2014/main" id="{AB4FB9CC-AFA1-4D3D-A1F1-1E99D9481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5" y="9742"/>
              <a:ext cx="188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SQL</a:t>
              </a:r>
              <a:r>
                <a:rPr lang="zh-CN" altLang="en-US"/>
                <a:t>语句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BED14FAD-4806-40C4-AA77-317085A20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283228A-4B19-496B-9687-677E7C7E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noProof="1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语言的特点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综合统一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高度非过程化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面向集合的操作方式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语言简捷，易学易用</a:t>
            </a:r>
          </a:p>
          <a:p>
            <a:pPr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286708CA-DDDC-4D77-BE03-50A5F43E028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en-US" altLang="zh-CN" noProof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6881A305-8102-48D6-8061-467F27B23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00" y="1200150"/>
            <a:ext cx="7921625" cy="3124200"/>
          </a:xfrm>
        </p:spPr>
        <p:txBody>
          <a:bodyPr/>
          <a:lstStyle/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dirty="0">
              <a:solidFill>
                <a:schemeClr val="bg1">
                  <a:lumMod val="7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dirty="0">
              <a:solidFill>
                <a:schemeClr val="bg1">
                  <a:lumMod val="7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事务</a:t>
            </a:r>
          </a:p>
          <a:p>
            <a:pPr>
              <a:defRPr/>
            </a:pPr>
            <a:r>
              <a:rPr kumimoji="1" lang="en-US" altLang="zh-CN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触发器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>
              <a:defRPr/>
            </a:pP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嵌入式</a:t>
            </a: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简介</a:t>
            </a:r>
            <a:endParaRPr kumimoji="1" lang="en-US" altLang="zh-CN" sz="3600" dirty="0">
              <a:solidFill>
                <a:schemeClr val="bg1">
                  <a:lumMod val="7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Tx/>
              <a:buNone/>
              <a:defRPr/>
            </a:pPr>
            <a:endParaRPr kumimoji="1" lang="en-US" altLang="zh-CN" sz="36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AF545D69-23BE-4560-A1FC-911B3BF9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触发器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C37408C8-96F6-45FC-BCB1-9FB8137C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4613"/>
            <a:ext cx="8512175" cy="4525962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触发器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(trigger)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是一条语句，当对数据修改时它自动被执行</a:t>
            </a:r>
          </a:p>
          <a:p>
            <a:pPr>
              <a:defRPr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设置触发器机制，必须满足两个要求</a:t>
            </a:r>
          </a:p>
          <a:p>
            <a:pPr lvl="1">
              <a:defRPr/>
            </a:pPr>
            <a:r>
              <a:rPr lang="zh-CN" altLang="en-US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指明什么条件下执行触发器</a:t>
            </a:r>
          </a:p>
          <a:p>
            <a:pPr lvl="1">
              <a:defRPr/>
            </a:pPr>
            <a:r>
              <a:rPr lang="zh-CN" altLang="en-US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指明触发器的动作</a:t>
            </a:r>
          </a:p>
          <a:p>
            <a:pPr>
              <a:defRPr/>
            </a:pPr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一旦把一个触发器输入数据库，只要指定的事件发生，相应条件满足，数据库系统就有责任执行它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AA2C423-5B20-4301-98B5-21054A16D4F1}"/>
              </a:ext>
            </a:extLst>
          </p:cNvPr>
          <p:cNvSpPr/>
          <p:nvPr/>
        </p:nvSpPr>
        <p:spPr>
          <a:xfrm>
            <a:off x="-3175" y="53975"/>
            <a:ext cx="9147175" cy="1304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A55514E-2B57-4D00-B41F-B53A1D434145}"/>
              </a:ext>
            </a:extLst>
          </p:cNvPr>
          <p:cNvSpPr txBox="1"/>
          <p:nvPr/>
        </p:nvSpPr>
        <p:spPr>
          <a:xfrm>
            <a:off x="296863" y="2097088"/>
            <a:ext cx="8572500" cy="30718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例1.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使用触发器表示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SC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表参照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Course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表的完整性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0" noProof="1">
                <a:ea typeface="华文行楷" panose="02010800040101010101" pitchFamily="2" charset="-122"/>
              </a:rPr>
              <a:t>      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  <a:ea typeface="华文行楷" panose="02010800040101010101" pitchFamily="2" charset="-122"/>
              </a:rPr>
              <a:t>create trigger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b="0" i="1" noProof="1">
                <a:ea typeface="华文行楷" panose="02010800040101010101" pitchFamily="2" charset="-122"/>
              </a:rPr>
              <a:t>check1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  <a:ea typeface="华文行楷" panose="02010800040101010101" pitchFamily="2" charset="-122"/>
              </a:rPr>
              <a:t>after insert on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b="0" i="1" noProof="1">
                <a:ea typeface="华文行楷" panose="02010800040101010101" pitchFamily="2" charset="-122"/>
              </a:rPr>
              <a:t>SC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ea typeface="华文行楷" panose="02010800040101010101" pitchFamily="2" charset="-122"/>
              </a:rPr>
              <a:t>           </a:t>
            </a:r>
            <a:r>
              <a:rPr lang="zh-CN" altLang="en-US" sz="2800" b="0" noProof="1">
                <a:solidFill>
                  <a:srgbClr val="FF0000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  <a:ea typeface="华文行楷" panose="02010800040101010101" pitchFamily="2" charset="-122"/>
              </a:rPr>
              <a:t>referencing new row as</a:t>
            </a:r>
            <a:r>
              <a:rPr lang="en-US" altLang="zh-CN" sz="2800" noProof="1">
                <a:solidFill>
                  <a:srgbClr val="0000FF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800" b="0" i="1" noProof="1">
                <a:ea typeface="华文行楷" panose="02010800040101010101" pitchFamily="2" charset="-122"/>
              </a:rPr>
              <a:t>nrow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ea typeface="华文行楷" panose="02010800040101010101" pitchFamily="2" charset="-122"/>
              </a:rPr>
              <a:t>            </a:t>
            </a:r>
            <a:r>
              <a:rPr lang="en-US" altLang="zh-CN" sz="2800" noProof="1">
                <a:solidFill>
                  <a:srgbClr val="FF0000"/>
                </a:solidFill>
                <a:ea typeface="华文行楷" panose="02010800040101010101" pitchFamily="2" charset="-122"/>
              </a:rPr>
              <a:t>for each row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ea typeface="华文行楷" panose="02010800040101010101" pitchFamily="2" charset="-122"/>
              </a:rPr>
              <a:t>           </a:t>
            </a:r>
            <a:r>
              <a:rPr lang="en-US" altLang="zh-CN" sz="2800" noProof="1">
                <a:solidFill>
                  <a:srgbClr val="FF0000"/>
                </a:solidFill>
                <a:ea typeface="华文行楷" panose="02010800040101010101" pitchFamily="2" charset="-122"/>
              </a:rPr>
              <a:t> when </a:t>
            </a:r>
            <a:r>
              <a:rPr lang="en-US" altLang="zh-CN" sz="2800" b="0" noProof="1">
                <a:ea typeface="华文行楷" panose="02010800040101010101" pitchFamily="2" charset="-122"/>
              </a:rPr>
              <a:t>(</a:t>
            </a:r>
            <a:r>
              <a:rPr lang="en-US" altLang="zh-CN" sz="2800" b="0" i="1" noProof="1">
                <a:ea typeface="华文行楷" panose="02010800040101010101" pitchFamily="2" charset="-122"/>
              </a:rPr>
              <a:t>nrow.cno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noProof="1">
                <a:solidFill>
                  <a:srgbClr val="0000FF"/>
                </a:solidFill>
                <a:ea typeface="华文行楷" panose="02010800040101010101" pitchFamily="2" charset="-122"/>
              </a:rPr>
              <a:t>not in</a:t>
            </a:r>
            <a:r>
              <a:rPr lang="en-US" altLang="zh-CN" sz="2800" b="0" noProof="1">
                <a:ea typeface="华文行楷" panose="02010800040101010101" pitchFamily="2" charset="-122"/>
              </a:rPr>
              <a:t> (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ea typeface="华文行楷" panose="02010800040101010101" pitchFamily="2" charset="-122"/>
              </a:rPr>
              <a:t>                      </a:t>
            </a:r>
            <a:r>
              <a:rPr lang="en-US" altLang="zh-CN" sz="2800" noProof="1">
                <a:solidFill>
                  <a:srgbClr val="0000FF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ea typeface="华文行楷" panose="02010800040101010101" pitchFamily="2" charset="-122"/>
              </a:rPr>
              <a:t> cno 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ea typeface="华文行楷" panose="02010800040101010101" pitchFamily="2" charset="-122"/>
              </a:rPr>
              <a:t>                      </a:t>
            </a:r>
            <a:r>
              <a:rPr lang="en-US" altLang="zh-CN" sz="2800" noProof="1">
                <a:solidFill>
                  <a:srgbClr val="0000FF"/>
                </a:solidFill>
                <a:ea typeface="华文行楷" panose="02010800040101010101" pitchFamily="2" charset="-122"/>
              </a:rPr>
              <a:t>from</a:t>
            </a:r>
            <a:r>
              <a:rPr lang="en-US" altLang="zh-CN" sz="2800" b="0" noProof="1">
                <a:ea typeface="华文行楷" panose="02010800040101010101" pitchFamily="2" charset="-122"/>
              </a:rPr>
              <a:t> course) )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solidFill>
                  <a:srgbClr val="FF00FF"/>
                </a:solidFill>
                <a:ea typeface="华文行楷" panose="02010800040101010101" pitchFamily="2" charset="-122"/>
              </a:rPr>
              <a:t>             </a:t>
            </a:r>
            <a:r>
              <a:rPr lang="en-US" altLang="zh-CN" sz="2800" noProof="1">
                <a:solidFill>
                  <a:srgbClr val="FF00FF"/>
                </a:solidFill>
                <a:ea typeface="华文行楷" panose="02010800040101010101" pitchFamily="2" charset="-122"/>
              </a:rPr>
              <a:t>begin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FF00FF"/>
                </a:solidFill>
                <a:ea typeface="华文行楷" panose="02010800040101010101" pitchFamily="2" charset="-122"/>
              </a:rPr>
              <a:t>                 rollback;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FF00FF"/>
                </a:solidFill>
                <a:ea typeface="华文行楷" panose="02010800040101010101" pitchFamily="2" charset="-122"/>
              </a:rPr>
              <a:t>             end</a:t>
            </a:r>
          </a:p>
        </p:txBody>
      </p:sp>
      <p:sp>
        <p:nvSpPr>
          <p:cNvPr id="72726" name="Rectangle 24">
            <a:extLst>
              <a:ext uri="{FF2B5EF4-FFF2-40B4-BE49-F238E27FC236}">
                <a16:creationId xmlns:a16="http://schemas.microsoft.com/office/drawing/2014/main" id="{3EFC6EBC-2EF5-4B46-A8FD-3FC6849A8D7D}"/>
              </a:ext>
            </a:extLst>
          </p:cNvPr>
          <p:cNvSpPr/>
          <p:nvPr/>
        </p:nvSpPr>
        <p:spPr>
          <a:xfrm>
            <a:off x="311150" y="2476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Course</a:t>
            </a:r>
          </a:p>
        </p:txBody>
      </p:sp>
      <p:graphicFrame>
        <p:nvGraphicFramePr>
          <p:cNvPr id="72727" name="表格 72726">
            <a:extLst>
              <a:ext uri="{FF2B5EF4-FFF2-40B4-BE49-F238E27FC236}">
                <a16:creationId xmlns:a16="http://schemas.microsoft.com/office/drawing/2014/main" id="{A3C30432-B6F7-4FF8-8165-684DDD93A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950632"/>
              </p:ext>
            </p:extLst>
          </p:nvPr>
        </p:nvGraphicFramePr>
        <p:xfrm>
          <a:off x="696913" y="652463"/>
          <a:ext cx="3509963" cy="1214437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null</a:t>
                      </a: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742" name="Rectangle 21">
            <a:extLst>
              <a:ext uri="{FF2B5EF4-FFF2-40B4-BE49-F238E27FC236}">
                <a16:creationId xmlns:a16="http://schemas.microsoft.com/office/drawing/2014/main" id="{A4401049-DD05-41A1-AFEB-2B5F3A79CBFA}"/>
              </a:ext>
            </a:extLst>
          </p:cNvPr>
          <p:cNvSpPr/>
          <p:nvPr/>
        </p:nvSpPr>
        <p:spPr>
          <a:xfrm>
            <a:off x="4748213" y="742950"/>
            <a:ext cx="58578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72743" name="表格 72742">
            <a:extLst>
              <a:ext uri="{FF2B5EF4-FFF2-40B4-BE49-F238E27FC236}">
                <a16:creationId xmlns:a16="http://schemas.microsoft.com/office/drawing/2014/main" id="{D5153304-2128-42BB-8F7D-6F08DA973278}"/>
              </a:ext>
            </a:extLst>
          </p:cNvPr>
          <p:cNvGraphicFramePr/>
          <p:nvPr/>
        </p:nvGraphicFramePr>
        <p:xfrm>
          <a:off x="5287963" y="6080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704D129D-A946-41B1-9396-7EB9876C60B5}"/>
              </a:ext>
            </a:extLst>
          </p:cNvPr>
          <p:cNvSpPr txBox="1"/>
          <p:nvPr/>
        </p:nvSpPr>
        <p:spPr>
          <a:xfrm>
            <a:off x="284162" y="1965325"/>
            <a:ext cx="8572500" cy="30718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续</a:t>
            </a:r>
            <a:r>
              <a:rPr lang="en-US" altLang="zh-CN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使用触发器表示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SC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表参照</a:t>
            </a:r>
            <a:r>
              <a:rPr lang="en-US" altLang="zh-CN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Course</a:t>
            </a: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表的完整性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0" noProof="1">
                <a:ea typeface="华文行楷" panose="02010800040101010101" pitchFamily="2" charset="-122"/>
              </a:rPr>
              <a:t>      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  <a:ea typeface="华文行楷" panose="02010800040101010101" pitchFamily="2" charset="-122"/>
              </a:rPr>
              <a:t>create trigger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b="0" i="1" noProof="1">
                <a:ea typeface="华文行楷" panose="02010800040101010101" pitchFamily="2" charset="-122"/>
              </a:rPr>
              <a:t>check2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  <a:ea typeface="华文行楷" panose="02010800040101010101" pitchFamily="2" charset="-122"/>
              </a:rPr>
              <a:t>after delete on</a:t>
            </a:r>
            <a:r>
              <a:rPr lang="en-US" altLang="zh-CN" sz="2800" b="0" noProof="1">
                <a:ea typeface="华文行楷" panose="02010800040101010101" pitchFamily="2" charset="-122"/>
              </a:rPr>
              <a:t> Course</a:t>
            </a:r>
            <a:endParaRPr lang="en-US" altLang="zh-CN" sz="2800" b="0" i="1" noProof="1">
              <a:ea typeface="华文行楷" panose="02010800040101010101" pitchFamily="2" charset="-122"/>
            </a:endParaRP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800" b="0" noProof="1">
                <a:ea typeface="华文行楷" panose="02010800040101010101" pitchFamily="2" charset="-122"/>
              </a:rPr>
              <a:t>            </a:t>
            </a:r>
            <a:r>
              <a:rPr lang="en-US" altLang="zh-CN" sz="2800" noProof="1">
                <a:solidFill>
                  <a:srgbClr val="FF0000"/>
                </a:solidFill>
                <a:ea typeface="华文行楷" panose="02010800040101010101" pitchFamily="2" charset="-122"/>
              </a:rPr>
              <a:t>referencing old row as</a:t>
            </a:r>
            <a:r>
              <a:rPr lang="en-US" altLang="zh-CN" sz="2800" noProof="1">
                <a:solidFill>
                  <a:srgbClr val="0000FF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800" b="0" i="1" noProof="1">
                <a:ea typeface="华文行楷" panose="02010800040101010101" pitchFamily="2" charset="-122"/>
              </a:rPr>
              <a:t>orow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ea typeface="华文行楷" panose="02010800040101010101" pitchFamily="2" charset="-122"/>
              </a:rPr>
              <a:t>            </a:t>
            </a:r>
            <a:r>
              <a:rPr lang="en-US" altLang="zh-CN" sz="2800" noProof="1">
                <a:solidFill>
                  <a:srgbClr val="FF0000"/>
                </a:solidFill>
                <a:ea typeface="华文行楷" panose="02010800040101010101" pitchFamily="2" charset="-122"/>
              </a:rPr>
              <a:t>for each row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ea typeface="华文行楷" panose="02010800040101010101" pitchFamily="2" charset="-122"/>
              </a:rPr>
              <a:t>           </a:t>
            </a:r>
            <a:r>
              <a:rPr lang="en-US" altLang="zh-CN" sz="2800" noProof="1">
                <a:solidFill>
                  <a:srgbClr val="FF0000"/>
                </a:solidFill>
                <a:ea typeface="华文行楷" panose="02010800040101010101" pitchFamily="2" charset="-122"/>
              </a:rPr>
              <a:t> when </a:t>
            </a:r>
            <a:r>
              <a:rPr lang="en-US" altLang="zh-CN" sz="2800" b="0" noProof="1">
                <a:ea typeface="华文行楷" panose="02010800040101010101" pitchFamily="2" charset="-122"/>
              </a:rPr>
              <a:t>(</a:t>
            </a:r>
            <a:r>
              <a:rPr lang="en-US" altLang="zh-CN" sz="2800" b="0" i="1" noProof="1">
                <a:ea typeface="华文行楷" panose="02010800040101010101" pitchFamily="2" charset="-122"/>
              </a:rPr>
              <a:t>orow.cno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noProof="1">
                <a:solidFill>
                  <a:srgbClr val="0000FF"/>
                </a:solidFill>
                <a:ea typeface="华文行楷" panose="02010800040101010101" pitchFamily="2" charset="-122"/>
              </a:rPr>
              <a:t>not in</a:t>
            </a:r>
            <a:r>
              <a:rPr lang="en-US" altLang="zh-CN" sz="2800" b="0" noProof="1">
                <a:ea typeface="华文行楷" panose="02010800040101010101" pitchFamily="2" charset="-122"/>
              </a:rPr>
              <a:t> (</a:t>
            </a:r>
            <a:r>
              <a:rPr lang="en-US" altLang="zh-CN" sz="2800" noProof="1">
                <a:solidFill>
                  <a:srgbClr val="0000FF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b="0" i="1" noProof="1">
                <a:ea typeface="华文行楷" panose="02010800040101010101" pitchFamily="2" charset="-122"/>
              </a:rPr>
              <a:t>cno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noProof="1">
                <a:solidFill>
                  <a:srgbClr val="0000FF"/>
                </a:solidFill>
                <a:ea typeface="华文行楷" panose="02010800040101010101" pitchFamily="2" charset="-122"/>
              </a:rPr>
              <a:t>from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b="0" i="1" noProof="1">
                <a:ea typeface="华文行楷" panose="02010800040101010101" pitchFamily="2" charset="-122"/>
              </a:rPr>
              <a:t>Course</a:t>
            </a:r>
            <a:r>
              <a:rPr lang="en-US" altLang="zh-CN" sz="2800" b="0" noProof="1">
                <a:ea typeface="华文行楷" panose="02010800040101010101" pitchFamily="2" charset="-122"/>
              </a:rPr>
              <a:t>) 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ea typeface="华文行楷" panose="02010800040101010101" pitchFamily="2" charset="-122"/>
              </a:rPr>
              <a:t>                     </a:t>
            </a:r>
            <a:r>
              <a:rPr lang="en-US" altLang="zh-CN" sz="2800" noProof="1">
                <a:solidFill>
                  <a:srgbClr val="0000FF"/>
                </a:solidFill>
                <a:ea typeface="华文行楷" panose="02010800040101010101" pitchFamily="2" charset="-122"/>
              </a:rPr>
              <a:t>and</a:t>
            </a:r>
            <a:r>
              <a:rPr lang="en-US" altLang="zh-CN" sz="2800" b="0" noProof="1">
                <a:solidFill>
                  <a:srgbClr val="0000FF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b="0" i="1" noProof="1">
                <a:ea typeface="华文行楷" panose="02010800040101010101" pitchFamily="2" charset="-122"/>
              </a:rPr>
              <a:t>orow.cno</a:t>
            </a:r>
            <a:r>
              <a:rPr lang="en-US" altLang="zh-CN" sz="2800" b="0" noProof="1">
                <a:solidFill>
                  <a:srgbClr val="0000FF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800" noProof="1">
                <a:solidFill>
                  <a:srgbClr val="0000FF"/>
                </a:solidFill>
                <a:ea typeface="华文行楷" panose="02010800040101010101" pitchFamily="2" charset="-122"/>
              </a:rPr>
              <a:t>in</a:t>
            </a:r>
            <a:r>
              <a:rPr lang="en-US" altLang="zh-CN" sz="2800" b="0" noProof="1">
                <a:ea typeface="华文行楷" panose="02010800040101010101" pitchFamily="2" charset="-122"/>
              </a:rPr>
              <a:t> (</a:t>
            </a:r>
            <a:r>
              <a:rPr lang="en-US" altLang="zh-CN" sz="2800" noProof="1">
                <a:solidFill>
                  <a:srgbClr val="0000FF"/>
                </a:solidFill>
                <a:ea typeface="华文行楷" panose="02010800040101010101" pitchFamily="2" charset="-122"/>
              </a:rPr>
              <a:t>select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b="0" i="1" noProof="1">
                <a:ea typeface="华文行楷" panose="02010800040101010101" pitchFamily="2" charset="-122"/>
              </a:rPr>
              <a:t>cno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noProof="1">
                <a:solidFill>
                  <a:srgbClr val="0000FF"/>
                </a:solidFill>
                <a:ea typeface="华文行楷" panose="02010800040101010101" pitchFamily="2" charset="-122"/>
              </a:rPr>
              <a:t>from</a:t>
            </a:r>
            <a:r>
              <a:rPr lang="en-US" altLang="zh-CN" sz="2800" b="0" noProof="1">
                <a:ea typeface="华文行楷" panose="02010800040101010101" pitchFamily="2" charset="-122"/>
              </a:rPr>
              <a:t> </a:t>
            </a:r>
            <a:r>
              <a:rPr lang="en-US" altLang="zh-CN" sz="2800" b="0" i="1" noProof="1">
                <a:ea typeface="华文行楷" panose="02010800040101010101" pitchFamily="2" charset="-122"/>
              </a:rPr>
              <a:t>SC</a:t>
            </a:r>
            <a:r>
              <a:rPr lang="en-US" altLang="zh-CN" sz="2800" b="0" noProof="1">
                <a:ea typeface="华文行楷" panose="02010800040101010101" pitchFamily="2" charset="-122"/>
              </a:rPr>
              <a:t>))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b="0" noProof="1">
                <a:ea typeface="华文行楷" panose="02010800040101010101" pitchFamily="2" charset="-122"/>
              </a:rPr>
              <a:t>           </a:t>
            </a:r>
            <a:r>
              <a:rPr lang="en-US" altLang="zh-CN" sz="2800" b="0" noProof="1">
                <a:solidFill>
                  <a:srgbClr val="FF00FF"/>
                </a:solidFill>
                <a:ea typeface="华文行楷" panose="02010800040101010101" pitchFamily="2" charset="-122"/>
              </a:rPr>
              <a:t>  </a:t>
            </a:r>
            <a:r>
              <a:rPr lang="en-US" altLang="zh-CN" sz="2800" noProof="1">
                <a:solidFill>
                  <a:srgbClr val="FF00FF"/>
                </a:solidFill>
                <a:ea typeface="华文行楷" panose="02010800040101010101" pitchFamily="2" charset="-122"/>
              </a:rPr>
              <a:t>begin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FF00FF"/>
                </a:solidFill>
                <a:ea typeface="华文行楷" panose="02010800040101010101" pitchFamily="2" charset="-122"/>
              </a:rPr>
              <a:t>                 rollback;</a:t>
            </a:r>
          </a:p>
          <a:p>
            <a:pPr marL="0" indent="0" algn="just" eaLnBrk="1" hangingPunct="1">
              <a:spcBef>
                <a:spcPct val="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2800" noProof="1">
                <a:solidFill>
                  <a:srgbClr val="FF00FF"/>
                </a:solidFill>
                <a:ea typeface="华文行楷" panose="02010800040101010101" pitchFamily="2" charset="-122"/>
              </a:rPr>
              <a:t>             end</a:t>
            </a:r>
          </a:p>
        </p:txBody>
      </p:sp>
      <p:sp>
        <p:nvSpPr>
          <p:cNvPr id="370690" name="Rectangle 2">
            <a:extLst>
              <a:ext uri="{FF2B5EF4-FFF2-40B4-BE49-F238E27FC236}">
                <a16:creationId xmlns:a16="http://schemas.microsoft.com/office/drawing/2014/main" id="{D63E56A5-8FD4-4D7C-A4B3-6DC9C8327162}"/>
              </a:ext>
            </a:extLst>
          </p:cNvPr>
          <p:cNvSpPr>
            <a:spLocks noGrp="1" noChangeArrowheads="1"/>
          </p:cNvSpPr>
          <p:nvPr/>
        </p:nvSpPr>
        <p:spPr>
          <a:xfrm>
            <a:off x="998538" y="-7938"/>
            <a:ext cx="8153400" cy="1066801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j-ea"/>
                <a:cs typeface="楷体_GB231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kumimoji="1" lang="zh-CN" altLang="en-US" kern="0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触发器</a:t>
            </a:r>
            <a:endParaRPr lang="zh-CN" altLang="en-US" kern="0" dirty="0">
              <a:effectLst/>
              <a:cs typeface="+mj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EF280B-DF62-46FF-B51A-B593AB416D8C}"/>
              </a:ext>
            </a:extLst>
          </p:cNvPr>
          <p:cNvSpPr/>
          <p:nvPr/>
        </p:nvSpPr>
        <p:spPr>
          <a:xfrm>
            <a:off x="-3175" y="53975"/>
            <a:ext cx="9147175" cy="1304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F9F77803-467F-4A11-AF15-708A83FF4DF1}"/>
              </a:ext>
            </a:extLst>
          </p:cNvPr>
          <p:cNvSpPr/>
          <p:nvPr/>
        </p:nvSpPr>
        <p:spPr>
          <a:xfrm>
            <a:off x="311150" y="2476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Course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8916C30-BC62-41D5-83E5-D7DF2F5C6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930285"/>
              </p:ext>
            </p:extLst>
          </p:nvPr>
        </p:nvGraphicFramePr>
        <p:xfrm>
          <a:off x="696913" y="652463"/>
          <a:ext cx="3509963" cy="1214437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null</a:t>
                      </a: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1">
            <a:extLst>
              <a:ext uri="{FF2B5EF4-FFF2-40B4-BE49-F238E27FC236}">
                <a16:creationId xmlns:a16="http://schemas.microsoft.com/office/drawing/2014/main" id="{F655402F-DB69-40F0-8776-125549C986BC}"/>
              </a:ext>
            </a:extLst>
          </p:cNvPr>
          <p:cNvSpPr/>
          <p:nvPr/>
        </p:nvSpPr>
        <p:spPr>
          <a:xfrm>
            <a:off x="4748213" y="742950"/>
            <a:ext cx="585787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algn="just" eaLnBrk="1" hangingPunct="1">
              <a:lnSpc>
                <a:spcPct val="110000"/>
              </a:lnSpc>
              <a:spcBef>
                <a:spcPct val="60000"/>
              </a:spcBef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lang="en-US" altLang="zh-CN" sz="1600" noProof="1">
                <a:solidFill>
                  <a:srgbClr val="0000CC"/>
                </a:solidFill>
                <a:ea typeface="华文新魏" panose="02010800040101010101" pitchFamily="2" charset="-122"/>
              </a:rPr>
              <a:t>SC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FC5E9F4-84D0-4A0F-A930-C7B51C9AD566}"/>
              </a:ext>
            </a:extLst>
          </p:cNvPr>
          <p:cNvGraphicFramePr/>
          <p:nvPr/>
        </p:nvGraphicFramePr>
        <p:xfrm>
          <a:off x="5287963" y="6080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D21E04-7A14-4C4D-B9AF-29023D93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93" y="1642953"/>
            <a:ext cx="7505757" cy="523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43" name="Rectangle 3">
            <a:extLst>
              <a:ext uri="{FF2B5EF4-FFF2-40B4-BE49-F238E27FC236}">
                <a16:creationId xmlns:a16="http://schemas.microsoft.com/office/drawing/2014/main" id="{89F06E88-5EA8-44E6-9611-C425EE8E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" y="101601"/>
            <a:ext cx="9153525" cy="1797298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zh-CN" altLang="en-US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仓库库存数据库</a:t>
            </a:r>
          </a:p>
          <a:p>
            <a:pPr lvl="1">
              <a:defRPr/>
            </a:pPr>
            <a:r>
              <a:rPr lang="en-US" altLang="zh-CN" sz="2000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inventory(item,level):</a:t>
            </a:r>
            <a:r>
              <a:rPr lang="zh-CN" altLang="en-US" sz="2000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表示物品在仓库中的当前库存</a:t>
            </a:r>
          </a:p>
          <a:p>
            <a:pPr lvl="1">
              <a:defRPr/>
            </a:pPr>
            <a:r>
              <a:rPr lang="en-US" altLang="zh-CN" sz="2000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minlevel(item,level):</a:t>
            </a:r>
            <a:r>
              <a:rPr lang="zh-CN" altLang="en-US" sz="2000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表示物品应该保持的最小库存量</a:t>
            </a:r>
          </a:p>
          <a:p>
            <a:pPr lvl="1">
              <a:defRPr/>
            </a:pPr>
            <a:r>
              <a:rPr lang="en-US" altLang="zh-CN" sz="2000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reorder(item, amount):</a:t>
            </a:r>
            <a:r>
              <a:rPr lang="zh-CN" altLang="en-US" sz="2000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表示当物品小于最小库存量的时候要订购的数量</a:t>
            </a:r>
          </a:p>
          <a:p>
            <a:pPr lvl="1">
              <a:defRPr/>
            </a:pPr>
            <a:r>
              <a:rPr lang="en-US" altLang="zh-CN" sz="2000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orders(item, amount):</a:t>
            </a:r>
            <a:r>
              <a:rPr lang="zh-CN" altLang="en-US" sz="2000" noProof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表示物品被订购的数量</a:t>
            </a:r>
            <a:endParaRPr lang="en-US" altLang="zh-CN" sz="2000" noProof="1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endParaRPr lang="zh-CN" altLang="en-US" sz="2000" noProof="1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FontTx/>
              <a:buNone/>
              <a:defRPr/>
            </a:pPr>
            <a:endParaRPr lang="zh-CN" altLang="en-US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AF545D69-23BE-4560-A1FC-911B3BF9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触发器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C37408C8-96F6-45FC-BCB1-9FB8137C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50" y="953835"/>
            <a:ext cx="8943899" cy="568462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优点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US" altLang="zh-CN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触发器提供了检查数据完整性的替代方法</a:t>
            </a:r>
            <a:endParaRPr lang="en-US" altLang="zh-CN" b="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US" altLang="zh-CN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触发器可以捕获数据库层中业务逻辑中的错误</a:t>
            </a:r>
            <a:endParaRPr lang="en-US" altLang="zh-CN" b="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US" altLang="zh-CN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触发器提供了运行计划任务的另一种方法</a:t>
            </a:r>
            <a:endParaRPr lang="en-US" altLang="zh-CN" b="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US" altLang="zh-CN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触发器对于审核表中数据的更改非常有用</a:t>
            </a:r>
            <a:endParaRPr lang="en-US" altLang="zh-CN" b="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lvl="1" indent="-342900">
              <a:buChar char="•"/>
              <a:defRPr/>
            </a:pPr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缺点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  <a:p>
            <a:pPr lvl="1">
              <a:defRPr/>
            </a:pPr>
            <a:r>
              <a:rPr lang="en-US" altLang="zh-CN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触发器只能提供扩展验证，并且无法替换所有验证</a:t>
            </a:r>
            <a:endParaRPr lang="en-US" altLang="zh-CN" b="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从客户端应用程序调用和执行</a:t>
            </a:r>
            <a:r>
              <a:rPr lang="en-US" altLang="zh-CN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触发器不可见</a:t>
            </a:r>
            <a:endParaRPr lang="en-US" altLang="zh-CN" b="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en-US" altLang="zh-CN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触发器可能会增加数据库服务器的开销</a:t>
            </a:r>
            <a:endParaRPr lang="en-US" altLang="zh-CN" b="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排错困难</a:t>
            </a:r>
          </a:p>
        </p:txBody>
      </p:sp>
    </p:spTree>
    <p:extLst>
      <p:ext uri="{BB962C8B-B14F-4D97-AF65-F5344CB8AC3E}">
        <p14:creationId xmlns:p14="http://schemas.microsoft.com/office/powerpoint/2010/main" val="298829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4347B3C3-44E1-45D8-BCF9-4E781E9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en-US" altLang="zh-CN" noProof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418DC884-0E23-42BE-B36E-BA108A6FB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00" y="1333500"/>
            <a:ext cx="7921625" cy="3124200"/>
          </a:xfrm>
        </p:spPr>
        <p:txBody>
          <a:bodyPr/>
          <a:lstStyle/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dirty="0">
              <a:solidFill>
                <a:schemeClr val="bg1">
                  <a:lumMod val="7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dirty="0">
              <a:solidFill>
                <a:schemeClr val="bg1">
                  <a:lumMod val="7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  <a:endParaRPr kumimoji="1" lang="zh-CN" altLang="en-US" sz="3600" dirty="0">
              <a:solidFill>
                <a:schemeClr val="bg1">
                  <a:lumMod val="7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>
              <a:defRPr/>
            </a:pPr>
            <a:r>
              <a:rPr kumimoji="1" lang="en-US" altLang="zh-CN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  <a:endParaRPr kumimoji="1" lang="en-US" altLang="zh-CN" sz="36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>
              <a:defRPr/>
            </a:pP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嵌入式</a:t>
            </a:r>
            <a:r>
              <a:rPr kumimoji="1" lang="en-US" altLang="zh-CN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简介</a:t>
            </a:r>
            <a:endParaRPr kumimoji="1" lang="en-US" altLang="zh-CN" sz="3600" dirty="0">
              <a:solidFill>
                <a:schemeClr val="bg1">
                  <a:lumMod val="75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Tx/>
              <a:buNone/>
              <a:defRPr/>
            </a:pPr>
            <a:endParaRPr kumimoji="1" lang="en-US" altLang="zh-CN" sz="36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89B05C08-4CAA-44BC-8F4C-46B927D4E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2225"/>
            <a:ext cx="8153400" cy="1066800"/>
          </a:xfrm>
        </p:spPr>
        <p:txBody>
          <a:bodyPr/>
          <a:lstStyle/>
          <a:p>
            <a:pPr>
              <a:defRPr/>
            </a:pPr>
            <a:r>
              <a:rPr kumimoji="1" lang="en-US" altLang="zh-CN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lang="zh-CN" altLang="en-US" dirty="0">
              <a:effectLst/>
              <a:cs typeface="+mj-cs"/>
            </a:endParaRP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BA8C45BB-F9C7-4A36-8198-48DE711D3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8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授权</a:t>
            </a:r>
            <a:endParaRPr lang="en-US" altLang="zh-CN" sz="28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fontAlgn="b">
              <a:lnSpc>
                <a:spcPct val="9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语法格式</a:t>
            </a:r>
          </a:p>
          <a:p>
            <a:pPr lvl="2">
              <a:buFontTx/>
              <a:buNone/>
              <a:defRPr/>
            </a:pP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GRANT &lt;privilege list&gt;  ON  &lt;object&gt;  TO  &lt;user ID list&gt;</a:t>
            </a:r>
          </a:p>
          <a:p>
            <a:pPr lvl="1">
              <a:buFontTx/>
              <a:buNone/>
              <a:defRPr/>
            </a:pPr>
            <a:r>
              <a:rPr lang="en-US" altLang="zh-CN" sz="24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[WITH  GRANT OPTION]</a:t>
            </a:r>
            <a:endParaRPr lang="zh-CN" altLang="en-US" sz="2000" noProof="1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fontAlgn="b">
              <a:lnSpc>
                <a:spcPct val="9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权限列表</a:t>
            </a:r>
            <a:r>
              <a:rPr lang="en-US" altLang="zh-CN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(privilege list)</a:t>
            </a:r>
            <a:endParaRPr lang="zh-CN" altLang="en-US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algn="just" fontAlgn="b">
              <a:lnSpc>
                <a:spcPct val="90000"/>
              </a:lnSpc>
              <a:defRPr/>
            </a:pP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授权读取数据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(select)</a:t>
            </a:r>
          </a:p>
          <a:p>
            <a:pPr lvl="2" algn="just" fontAlgn="b">
              <a:lnSpc>
                <a:spcPct val="90000"/>
              </a:lnSpc>
              <a:defRPr/>
            </a:pP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授权插入新数据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(insert)</a:t>
            </a:r>
          </a:p>
          <a:p>
            <a:pPr lvl="2" algn="just" fontAlgn="b">
              <a:lnSpc>
                <a:spcPct val="90000"/>
              </a:lnSpc>
              <a:defRPr/>
            </a:pP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授权更新数据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(update)</a:t>
            </a:r>
          </a:p>
          <a:p>
            <a:pPr lvl="2" algn="just" fontAlgn="b">
              <a:lnSpc>
                <a:spcPct val="90000"/>
              </a:lnSpc>
              <a:defRPr/>
            </a:pPr>
            <a:r>
              <a:rPr lang="zh-CN" altLang="en-US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授权删除数据</a:t>
            </a:r>
            <a:r>
              <a:rPr lang="en-US" altLang="zh-CN" sz="2000" noProof="1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(delete)</a:t>
            </a:r>
            <a:endParaRPr lang="zh-CN" altLang="en-US" sz="2000" noProof="1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fontAlgn="b">
              <a:lnSpc>
                <a:spcPct val="90000"/>
              </a:lnSpc>
              <a:defRPr/>
            </a:pPr>
            <a:r>
              <a:rPr lang="zh-CN" altLang="en-US" sz="24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最大的授权形式是被授予数据库管理员，数据库管理员可以授权新用户、重构数据库等。</a:t>
            </a:r>
            <a:endParaRPr lang="en-US" altLang="zh-CN" sz="24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algn="just" fontAlgn="b">
              <a:lnSpc>
                <a:spcPct val="90000"/>
              </a:lnSpc>
              <a:defRPr/>
            </a:pPr>
            <a:r>
              <a:rPr lang="en-US" altLang="zh-CN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Public </a:t>
            </a:r>
            <a:r>
              <a:rPr lang="zh-CN" altLang="en-US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指系统的所有当前用户和将来用户</a:t>
            </a:r>
            <a:endParaRPr lang="en-US" altLang="zh-CN" sz="2000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algn="just" fontAlgn="b">
              <a:lnSpc>
                <a:spcPct val="90000"/>
              </a:lnSpc>
              <a:defRPr/>
            </a:pPr>
            <a:r>
              <a:rPr lang="zh-CN" altLang="en-US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默认情况下，被授权用户无权把此权限授予其他用户或角色，除非加入</a:t>
            </a:r>
            <a:r>
              <a:rPr lang="en-US" altLang="zh-CN" sz="2000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with grant option</a:t>
            </a:r>
            <a:r>
              <a:rPr lang="zh-CN" altLang="en-US" sz="2000" noProof="1">
                <a:latin typeface="华文新魏" panose="02010800040101010101" pitchFamily="2" charset="-122"/>
                <a:ea typeface="华文新魏" panose="02010800040101010101" pitchFamily="2" charset="-122"/>
              </a:rPr>
              <a:t>语句</a:t>
            </a:r>
          </a:p>
        </p:txBody>
      </p:sp>
      <p:sp>
        <p:nvSpPr>
          <p:cNvPr id="350212" name="Text Box 4">
            <a:extLst>
              <a:ext uri="{FF2B5EF4-FFF2-40B4-BE49-F238E27FC236}">
                <a16:creationId xmlns:a16="http://schemas.microsoft.com/office/drawing/2014/main" id="{D4A110BA-29EC-4D60-9593-57388524E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3654425"/>
            <a:ext cx="400685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lvl="3" eaLnBrk="1" hangingPunct="1">
              <a:defRPr/>
            </a:pPr>
            <a:r>
              <a:rPr lang="en-US" altLang="zh-CN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GRANT select</a:t>
            </a:r>
          </a:p>
          <a:p>
            <a:pPr lvl="3" eaLnBrk="1" hangingPunct="1">
              <a:defRPr/>
            </a:pPr>
            <a:r>
              <a:rPr lang="en-US" altLang="zh-CN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ON  R</a:t>
            </a:r>
          </a:p>
          <a:p>
            <a:pPr lvl="3" eaLnBrk="1" hangingPunct="1">
              <a:defRPr/>
            </a:pPr>
            <a:r>
              <a:rPr lang="en-US" altLang="zh-CN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TO  Alice</a:t>
            </a:r>
            <a:r>
              <a:rPr lang="zh-CN" altLang="en-US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Mary</a:t>
            </a:r>
          </a:p>
          <a:p>
            <a:pPr eaLnBrk="1" hangingPunct="1">
              <a:defRPr/>
            </a:pPr>
            <a:endParaRPr lang="zh-CN" altLang="en-US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>
            <a:extLst>
              <a:ext uri="{FF2B5EF4-FFF2-40B4-BE49-F238E27FC236}">
                <a16:creationId xmlns:a16="http://schemas.microsoft.com/office/drawing/2014/main" id="{F5A583DD-85F7-4515-B38F-6A80AC85C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权限收回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fontAlgn="b">
              <a:lnSpc>
                <a:spcPct val="9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语法格式</a:t>
            </a:r>
          </a:p>
          <a:p>
            <a:pPr lvl="2">
              <a:buFontTx/>
              <a:buNone/>
            </a:pPr>
            <a:r>
              <a:rPr lang="en-US" altLang="zh-CN" sz="2000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REVOKE &lt;privilege list&gt;  ON  &lt;object&gt;  FROM  &lt;user ID list&gt;</a:t>
            </a:r>
          </a:p>
          <a:p>
            <a:pPr lvl="1">
              <a:buFontTx/>
              <a:buNone/>
            </a:pPr>
            <a:r>
              <a:rPr lang="en-US" altLang="zh-CN" sz="2400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000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[Restrict/Cascade]</a:t>
            </a:r>
            <a:endParaRPr lang="zh-CN" altLang="en-US" sz="2000" dirty="0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fontAlgn="b">
              <a:lnSpc>
                <a:spcPct val="9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功能</a:t>
            </a:r>
          </a:p>
          <a:p>
            <a:pPr lvl="2" algn="just" fontAlgn="b">
              <a:lnSpc>
                <a:spcPct val="90000"/>
              </a:lnSpc>
            </a:pPr>
            <a:r>
              <a:rPr lang="zh-CN" altLang="en-US" sz="2000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撤销用户在数据库上的操作权限</a:t>
            </a:r>
          </a:p>
          <a:p>
            <a:pPr lvl="1" algn="just" fontAlgn="b">
              <a:lnSpc>
                <a:spcPct val="9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Restrict/Cascade</a:t>
            </a:r>
          </a:p>
          <a:p>
            <a:pPr lvl="2" algn="just" fontAlgn="b">
              <a:lnSpc>
                <a:spcPct val="90000"/>
              </a:lnSpc>
              <a:buClr>
                <a:srgbClr val="C00000"/>
              </a:buClr>
            </a:pPr>
            <a:r>
              <a:rPr lang="en-US" altLang="zh-CN" sz="2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Restrict: </a:t>
            </a:r>
            <a:r>
              <a:rPr lang="zh-CN" altLang="en-US" sz="2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防止级联收回</a:t>
            </a:r>
            <a:endParaRPr lang="en-US" altLang="zh-CN" sz="2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algn="just" fontAlgn="b">
              <a:lnSpc>
                <a:spcPct val="90000"/>
              </a:lnSpc>
              <a:buClr>
                <a:srgbClr val="C00000"/>
              </a:buClr>
            </a:pPr>
            <a:r>
              <a:rPr lang="en-US" altLang="zh-CN" sz="2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Cascade</a:t>
            </a:r>
            <a:r>
              <a:rPr lang="zh-CN" altLang="en-US" sz="2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：支持级联收回 </a:t>
            </a:r>
            <a:r>
              <a:rPr lang="en-US" altLang="zh-CN" sz="2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默认</a:t>
            </a:r>
            <a:r>
              <a:rPr lang="en-US" altLang="zh-CN" sz="2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lvl="1" algn="just" fontAlgn="b">
              <a:lnSpc>
                <a:spcPct val="9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例如，</a:t>
            </a:r>
          </a:p>
        </p:txBody>
      </p:sp>
      <p:sp>
        <p:nvSpPr>
          <p:cNvPr id="351237" name="Text Box 5">
            <a:extLst>
              <a:ext uri="{FF2B5EF4-FFF2-40B4-BE49-F238E27FC236}">
                <a16:creationId xmlns:a16="http://schemas.microsoft.com/office/drawing/2014/main" id="{FC853D5D-F01F-4C51-946C-21277D430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5634038"/>
            <a:ext cx="351155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lvl="1" eaLnBrk="1" hangingPunct="1">
              <a:defRPr/>
            </a:pPr>
            <a:r>
              <a:rPr lang="en-US" altLang="zh-CN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REVOKE select</a:t>
            </a:r>
          </a:p>
          <a:p>
            <a:pPr lvl="1" eaLnBrk="1" hangingPunct="1">
              <a:defRPr/>
            </a:pPr>
            <a:r>
              <a:rPr lang="en-US" altLang="zh-CN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ON  R</a:t>
            </a:r>
          </a:p>
          <a:p>
            <a:pPr lvl="1" eaLnBrk="1" hangingPunct="1">
              <a:defRPr/>
            </a:pPr>
            <a:r>
              <a:rPr lang="en-US" altLang="zh-CN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FROM  Alice</a:t>
            </a:r>
          </a:p>
          <a:p>
            <a:pPr eaLnBrk="1" hangingPunct="1">
              <a:defRPr/>
            </a:pPr>
            <a:endParaRPr lang="zh-CN" altLang="en-US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07524" name="图片 1">
            <a:extLst>
              <a:ext uri="{FF2B5EF4-FFF2-40B4-BE49-F238E27FC236}">
                <a16:creationId xmlns:a16="http://schemas.microsoft.com/office/drawing/2014/main" id="{B1653FF3-8BE7-4509-8762-385E519E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7938"/>
            <a:ext cx="843756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602B1861-BFA9-4794-8AC8-1B61A302702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/>
          <a:lstStyle/>
          <a:p>
            <a:pPr>
              <a:defRPr/>
            </a:pPr>
            <a:r>
              <a:rPr lang="zh-CN" altLang="en-US" noProof="1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en-US" altLang="zh-CN" noProof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3461A603-ACC5-4F99-8855-42687FF7F2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00" y="1200150"/>
            <a:ext cx="7921625" cy="3124200"/>
          </a:xfrm>
        </p:spPr>
        <p:txBody>
          <a:bodyPr/>
          <a:lstStyle/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>
              <a:defRPr/>
            </a:pPr>
            <a:r>
              <a:rPr kumimoji="1" lang="en-US" altLang="zh-CN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dirty="0">
                <a:solidFill>
                  <a:schemeClr val="bg1">
                    <a:lumMod val="65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>
              <a:defRPr/>
            </a:pPr>
            <a:r>
              <a:rPr kumimoji="1"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嵌入式</a:t>
            </a:r>
            <a:r>
              <a:rPr kumimoji="1" lang="en-US" altLang="zh-CN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kumimoji="1"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简介</a:t>
            </a:r>
          </a:p>
          <a:p>
            <a:pPr marL="0" indent="0">
              <a:buFontTx/>
              <a:buNone/>
              <a:defRPr/>
            </a:pPr>
            <a:endParaRPr kumimoji="1" lang="zh-CN" altLang="en-US" sz="36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8441</Words>
  <Application>Microsoft Office PowerPoint</Application>
  <PresentationFormat>全屏显示(4:3)</PresentationFormat>
  <Paragraphs>2151</Paragraphs>
  <Slides>105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105</vt:i4>
      </vt:variant>
    </vt:vector>
  </HeadingPairs>
  <TitlesOfParts>
    <vt:vector size="117" baseType="lpstr">
      <vt:lpstr>-apple-system</vt:lpstr>
      <vt:lpstr>Monotype Sorts</vt:lpstr>
      <vt:lpstr>华文仿宋</vt:lpstr>
      <vt:lpstr>华文新魏</vt:lpstr>
      <vt:lpstr>华文行楷</vt:lpstr>
      <vt:lpstr>楷体_GB2312</vt:lpstr>
      <vt:lpstr>宋体</vt:lpstr>
      <vt:lpstr>Arial</vt:lpstr>
      <vt:lpstr>Comic Sans MS</vt:lpstr>
      <vt:lpstr>Times New Roman</vt:lpstr>
      <vt:lpstr>Wingdings</vt:lpstr>
      <vt:lpstr>Autumn2003-4</vt:lpstr>
      <vt:lpstr>       物联网与泛在智能研究中心</vt:lpstr>
      <vt:lpstr>目录</vt:lpstr>
      <vt:lpstr>目录</vt:lpstr>
      <vt:lpstr>3.1 SQL查询语言概览</vt:lpstr>
      <vt:lpstr>3.1 SQL查询语言概览</vt:lpstr>
      <vt:lpstr>3.1 SQL查询语言概览</vt:lpstr>
      <vt:lpstr>3.1 SQL查询语言概览</vt:lpstr>
      <vt:lpstr>3.1 SQL查询语言概览</vt:lpstr>
      <vt:lpstr>3.1 SQL查询语言概览</vt:lpstr>
      <vt:lpstr>目录</vt:lpstr>
      <vt:lpstr>3.2 SQL语言数据定义机制</vt:lpstr>
      <vt:lpstr>3.2 SQL语言数据定义机制</vt:lpstr>
      <vt:lpstr>PowerPoint 演示文稿</vt:lpstr>
      <vt:lpstr>PowerPoint 演示文稿</vt:lpstr>
      <vt:lpstr>3.2 SQL语言数据定义机制</vt:lpstr>
      <vt:lpstr>3.2 SQL语言数据定义机制</vt:lpstr>
      <vt:lpstr>3.2 SQL语言数据定义机制</vt:lpstr>
      <vt:lpstr>PowerPoint 演示文稿</vt:lpstr>
      <vt:lpstr>PowerPoint 演示文稿</vt:lpstr>
      <vt:lpstr>3.2 SQL语言数据定义机制</vt:lpstr>
      <vt:lpstr>3.2 SQL语言数据定义机制</vt:lpstr>
      <vt:lpstr>SQL语言视图定义机制</vt:lpstr>
      <vt:lpstr>PowerPoint 演示文稿</vt:lpstr>
      <vt:lpstr>SQL语言视图定义机制</vt:lpstr>
      <vt:lpstr>SQL语言视图定义机制</vt:lpstr>
      <vt:lpstr>目录</vt:lpstr>
      <vt:lpstr>3.3 SQL语言查询机制</vt:lpstr>
      <vt:lpstr>3.3 SQL语言查询机制</vt:lpstr>
      <vt:lpstr>3.3 SQL语言查询机制</vt:lpstr>
      <vt:lpstr>3.3 SQL语言查询机制</vt:lpstr>
      <vt:lpstr>PowerPoint 演示文稿</vt:lpstr>
      <vt:lpstr>3.3 SQL语言查询机制</vt:lpstr>
      <vt:lpstr>3.3.1 单表查询</vt:lpstr>
      <vt:lpstr>3.3.1 单表查询</vt:lpstr>
      <vt:lpstr>单表查询-选择表中的若干列</vt:lpstr>
      <vt:lpstr>PowerPoint 演示文稿</vt:lpstr>
      <vt:lpstr>单表查询-选择表中的若干列</vt:lpstr>
      <vt:lpstr>PowerPoint 演示文稿</vt:lpstr>
      <vt:lpstr>PowerPoint 演示文稿</vt:lpstr>
      <vt:lpstr>PowerPoint 演示文稿</vt:lpstr>
      <vt:lpstr>单表查询-选择表中若干元组</vt:lpstr>
      <vt:lpstr>单表查询-选择表中若干元组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单表查询--对查询结果排序</vt:lpstr>
      <vt:lpstr>PowerPoint 演示文稿</vt:lpstr>
      <vt:lpstr>单表查询—聚集函数</vt:lpstr>
      <vt:lpstr>PowerPoint 演示文稿</vt:lpstr>
      <vt:lpstr>单表查询—对查询结果分组</vt:lpstr>
      <vt:lpstr>PowerPoint 演示文稿</vt:lpstr>
      <vt:lpstr>PowerPoint 演示文稿</vt:lpstr>
      <vt:lpstr>PowerPoint 演示文稿</vt:lpstr>
      <vt:lpstr>PowerPoint 演示文稿</vt:lpstr>
      <vt:lpstr>单表查询—对查询结果分组</vt:lpstr>
      <vt:lpstr>单表查询—对查询结果分组</vt:lpstr>
      <vt:lpstr>PowerPoint 演示文稿</vt:lpstr>
      <vt:lpstr>3.3 SQL语言查询机制</vt:lpstr>
      <vt:lpstr>连接查询</vt:lpstr>
      <vt:lpstr>PowerPoint 演示文稿</vt:lpstr>
      <vt:lpstr>PowerPoint 演示文稿</vt:lpstr>
      <vt:lpstr>连接查询</vt:lpstr>
      <vt:lpstr>连接查询</vt:lpstr>
      <vt:lpstr>3.3 SQL语言查询机制</vt:lpstr>
      <vt:lpstr>嵌套子查询</vt:lpstr>
      <vt:lpstr>嵌套子查询</vt:lpstr>
      <vt:lpstr>嵌套子查询</vt:lpstr>
      <vt:lpstr>PowerPoint 演示文稿</vt:lpstr>
      <vt:lpstr>PowerPoint 演示文稿</vt:lpstr>
      <vt:lpstr>PowerPoint 演示文稿</vt:lpstr>
      <vt:lpstr>3.3 SQL语言查询机制</vt:lpstr>
      <vt:lpstr>集合查询</vt:lpstr>
      <vt:lpstr>PowerPoint 演示文稿</vt:lpstr>
      <vt:lpstr>PowerPoint 演示文稿</vt:lpstr>
      <vt:lpstr>PowerPoint 演示文稿</vt:lpstr>
      <vt:lpstr>目录</vt:lpstr>
      <vt:lpstr>3.4 SQL语言数据更新机制</vt:lpstr>
      <vt:lpstr>3.4 SQL语言数据更新机制</vt:lpstr>
      <vt:lpstr>3.4 SQL语言数据更新机制</vt:lpstr>
      <vt:lpstr>PowerPoint 演示文稿</vt:lpstr>
      <vt:lpstr>PowerPoint 演示文稿</vt:lpstr>
      <vt:lpstr>3.4 SQL语言数据更新机制</vt:lpstr>
      <vt:lpstr>PowerPoint 演示文稿</vt:lpstr>
      <vt:lpstr>3.4 SQL语言数据更新机制</vt:lpstr>
      <vt:lpstr>3.4 SQL语言数据更新机制</vt:lpstr>
      <vt:lpstr>目录</vt:lpstr>
      <vt:lpstr>事务</vt:lpstr>
      <vt:lpstr>目录</vt:lpstr>
      <vt:lpstr>触发器</vt:lpstr>
      <vt:lpstr>PowerPoint 演示文稿</vt:lpstr>
      <vt:lpstr>PowerPoint 演示文稿</vt:lpstr>
      <vt:lpstr>PowerPoint 演示文稿</vt:lpstr>
      <vt:lpstr>触发器</vt:lpstr>
      <vt:lpstr>目录</vt:lpstr>
      <vt:lpstr>3.2 SQL语言数据定义机制</vt:lpstr>
      <vt:lpstr>PowerPoint 演示文稿</vt:lpstr>
      <vt:lpstr>目录</vt:lpstr>
      <vt:lpstr>嵌入式SQL语言</vt:lpstr>
      <vt:lpstr>PowerPoint 演示文稿</vt:lpstr>
      <vt:lpstr>PowerPoint 演示文稿</vt:lpstr>
      <vt:lpstr>嵌入式SQL语言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基础篇 第三章 结构化查询语言SQL</dc:title>
  <dc:creator>HAO ZHANG</dc:creator>
  <cp:lastModifiedBy>ZHANG HAO</cp:lastModifiedBy>
  <cp:revision>40</cp:revision>
  <dcterms:created xsi:type="dcterms:W3CDTF">2020-03-01T13:35:52Z</dcterms:created>
  <dcterms:modified xsi:type="dcterms:W3CDTF">2023-03-07T09:19:20Z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4DE95354E9B245D7AE9F0D69A3507D66</vt:lpwstr>
  </property>
</Properties>
</file>