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7" r:id="rId2"/>
  </p:sldMasterIdLst>
  <p:notesMasterIdLst>
    <p:notesMasterId r:id="rId84"/>
  </p:notesMasterIdLst>
  <p:handoutMasterIdLst>
    <p:handoutMasterId r:id="rId85"/>
  </p:handoutMasterIdLst>
  <p:sldIdLst>
    <p:sldId id="382" r:id="rId3"/>
    <p:sldId id="443" r:id="rId4"/>
    <p:sldId id="487" r:id="rId5"/>
    <p:sldId id="444" r:id="rId6"/>
    <p:sldId id="445" r:id="rId7"/>
    <p:sldId id="446" r:id="rId8"/>
    <p:sldId id="448" r:id="rId9"/>
    <p:sldId id="447" r:id="rId10"/>
    <p:sldId id="449" r:id="rId11"/>
    <p:sldId id="450" r:id="rId12"/>
    <p:sldId id="488" r:id="rId13"/>
    <p:sldId id="451" r:id="rId14"/>
    <p:sldId id="452" r:id="rId15"/>
    <p:sldId id="453" r:id="rId16"/>
    <p:sldId id="454" r:id="rId17"/>
    <p:sldId id="455" r:id="rId18"/>
    <p:sldId id="579" r:id="rId19"/>
    <p:sldId id="457" r:id="rId20"/>
    <p:sldId id="458" r:id="rId21"/>
    <p:sldId id="459" r:id="rId22"/>
    <p:sldId id="460" r:id="rId23"/>
    <p:sldId id="580" r:id="rId24"/>
    <p:sldId id="462" r:id="rId25"/>
    <p:sldId id="463" r:id="rId26"/>
    <p:sldId id="464" r:id="rId27"/>
    <p:sldId id="489" r:id="rId28"/>
    <p:sldId id="465" r:id="rId29"/>
    <p:sldId id="512" r:id="rId30"/>
    <p:sldId id="527" r:id="rId31"/>
    <p:sldId id="528" r:id="rId32"/>
    <p:sldId id="494" r:id="rId33"/>
    <p:sldId id="495" r:id="rId34"/>
    <p:sldId id="496" r:id="rId35"/>
    <p:sldId id="497" r:id="rId36"/>
    <p:sldId id="498" r:id="rId37"/>
    <p:sldId id="499" r:id="rId38"/>
    <p:sldId id="500" r:id="rId39"/>
    <p:sldId id="501" r:id="rId40"/>
    <p:sldId id="502" r:id="rId41"/>
    <p:sldId id="503" r:id="rId42"/>
    <p:sldId id="529" r:id="rId43"/>
    <p:sldId id="513" r:id="rId44"/>
    <p:sldId id="515" r:id="rId45"/>
    <p:sldId id="516" r:id="rId46"/>
    <p:sldId id="517" r:id="rId47"/>
    <p:sldId id="519" r:id="rId48"/>
    <p:sldId id="521" r:id="rId49"/>
    <p:sldId id="522" r:id="rId50"/>
    <p:sldId id="523" r:id="rId51"/>
    <p:sldId id="524" r:id="rId52"/>
    <p:sldId id="525" r:id="rId53"/>
    <p:sldId id="526" r:id="rId54"/>
    <p:sldId id="530" r:id="rId55"/>
    <p:sldId id="506" r:id="rId56"/>
    <p:sldId id="507" r:id="rId57"/>
    <p:sldId id="509" r:id="rId58"/>
    <p:sldId id="510" r:id="rId59"/>
    <p:sldId id="511" r:id="rId60"/>
    <p:sldId id="531" r:id="rId61"/>
    <p:sldId id="532" r:id="rId62"/>
    <p:sldId id="582" r:id="rId63"/>
    <p:sldId id="533" r:id="rId64"/>
    <p:sldId id="534" r:id="rId65"/>
    <p:sldId id="535" r:id="rId66"/>
    <p:sldId id="536" r:id="rId67"/>
    <p:sldId id="537" r:id="rId68"/>
    <p:sldId id="538" r:id="rId69"/>
    <p:sldId id="569" r:id="rId70"/>
    <p:sldId id="571" r:id="rId71"/>
    <p:sldId id="570" r:id="rId72"/>
    <p:sldId id="572" r:id="rId73"/>
    <p:sldId id="581" r:id="rId74"/>
    <p:sldId id="574" r:id="rId75"/>
    <p:sldId id="575" r:id="rId76"/>
    <p:sldId id="577" r:id="rId77"/>
    <p:sldId id="578" r:id="rId78"/>
    <p:sldId id="576" r:id="rId79"/>
    <p:sldId id="539" r:id="rId80"/>
    <p:sldId id="540" r:id="rId81"/>
    <p:sldId id="492" r:id="rId82"/>
    <p:sldId id="491" r:id="rId8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1pPr>
    <a:lvl2pPr marL="4572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2pPr>
    <a:lvl3pPr marL="9144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3pPr>
    <a:lvl4pPr marL="13716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4pPr>
    <a:lvl5pPr marL="18288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5pPr>
    <a:lvl6pPr marL="2286000" algn="l" defTabSz="914400" rtl="0" eaLnBrk="1" latinLnBrk="0" hangingPunct="1">
      <a:defRPr sz="2000" b="1" kern="1200">
        <a:solidFill>
          <a:schemeClr val="tx1"/>
        </a:solidFill>
        <a:latin typeface="Times New Roman" panose="02020603050405020304" pitchFamily="18" charset="0"/>
        <a:ea typeface="楷体_GB2312"/>
        <a:cs typeface="楷体_GB2312"/>
      </a:defRPr>
    </a:lvl6pPr>
    <a:lvl7pPr marL="2743200" algn="l" defTabSz="914400" rtl="0" eaLnBrk="1" latinLnBrk="0" hangingPunct="1">
      <a:defRPr sz="2000" b="1" kern="1200">
        <a:solidFill>
          <a:schemeClr val="tx1"/>
        </a:solidFill>
        <a:latin typeface="Times New Roman" panose="02020603050405020304" pitchFamily="18" charset="0"/>
        <a:ea typeface="楷体_GB2312"/>
        <a:cs typeface="楷体_GB2312"/>
      </a:defRPr>
    </a:lvl7pPr>
    <a:lvl8pPr marL="3200400" algn="l" defTabSz="914400" rtl="0" eaLnBrk="1" latinLnBrk="0" hangingPunct="1">
      <a:defRPr sz="2000" b="1" kern="1200">
        <a:solidFill>
          <a:schemeClr val="tx1"/>
        </a:solidFill>
        <a:latin typeface="Times New Roman" panose="02020603050405020304" pitchFamily="18" charset="0"/>
        <a:ea typeface="楷体_GB2312"/>
        <a:cs typeface="楷体_GB2312"/>
      </a:defRPr>
    </a:lvl8pPr>
    <a:lvl9pPr marL="3657600" algn="l" defTabSz="914400" rtl="0" eaLnBrk="1" latinLnBrk="0" hangingPunct="1">
      <a:defRPr sz="2000" b="1" kern="1200">
        <a:solidFill>
          <a:schemeClr val="tx1"/>
        </a:solidFill>
        <a:latin typeface="Times New Roman" panose="02020603050405020304" pitchFamily="18" charset="0"/>
        <a:ea typeface="楷体_GB2312"/>
        <a:cs typeface="楷体_GB2312"/>
      </a:defRPr>
    </a:lvl9pPr>
  </p:defaultTextStyle>
  <p:extLst>
    <p:ext uri="{EFAFB233-063F-42B5-8137-9DF3F51BA10A}">
      <p15:sldGuideLst xmlns:p15="http://schemas.microsoft.com/office/powerpoint/2012/main">
        <p15:guide id="1" orient="horz" pos="2160">
          <p15:clr>
            <a:srgbClr val="A4A3A4"/>
          </p15:clr>
        </p15:guide>
        <p15:guide id="2" pos="28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00FF"/>
    <a:srgbClr val="800000"/>
    <a:srgbClr val="6600CC"/>
    <a:srgbClr val="CC6600"/>
    <a:srgbClr val="FFFFCC"/>
    <a:srgbClr val="FF0000"/>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3" autoAdjust="0"/>
    <p:restoredTop sz="94660" autoAdjust="0"/>
  </p:normalViewPr>
  <p:slideViewPr>
    <p:cSldViewPr>
      <p:cViewPr varScale="1">
        <p:scale>
          <a:sx n="143" d="100"/>
          <a:sy n="143" d="100"/>
        </p:scale>
        <p:origin x="1032" y="102"/>
      </p:cViewPr>
      <p:guideLst>
        <p:guide orient="horz" pos="2160"/>
        <p:guide pos="28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2B60C33D-922A-438A-828A-F0268CB65451}"/>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zh-CN" altLang="en-US"/>
          </a:p>
        </p:txBody>
      </p:sp>
      <p:sp>
        <p:nvSpPr>
          <p:cNvPr id="261123" name="Rectangle 3">
            <a:extLst>
              <a:ext uri="{FF2B5EF4-FFF2-40B4-BE49-F238E27FC236}">
                <a16:creationId xmlns:a16="http://schemas.microsoft.com/office/drawing/2014/main" id="{4E591D6A-5EB8-4259-907B-F35EAAEDE312}"/>
              </a:ext>
            </a:extLst>
          </p:cNvPr>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zh-CN" altLang="en-US"/>
          </a:p>
        </p:txBody>
      </p:sp>
      <p:sp>
        <p:nvSpPr>
          <p:cNvPr id="261124" name="Rectangle 4">
            <a:extLst>
              <a:ext uri="{FF2B5EF4-FFF2-40B4-BE49-F238E27FC236}">
                <a16:creationId xmlns:a16="http://schemas.microsoft.com/office/drawing/2014/main" id="{CD8DE354-B97D-4EB0-9E5A-E1CD692A2314}"/>
              </a:ext>
            </a:extLst>
          </p:cNvPr>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261125" name="Rectangle 5">
            <a:extLst>
              <a:ext uri="{FF2B5EF4-FFF2-40B4-BE49-F238E27FC236}">
                <a16:creationId xmlns:a16="http://schemas.microsoft.com/office/drawing/2014/main" id="{579D2FAD-C46B-4849-8391-038931EDBEE5}"/>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b="0">
                <a:latin typeface="Arial" panose="020B0604020202020204" pitchFamily="34" charset="0"/>
                <a:ea typeface="宋体" panose="02010600030101010101" pitchFamily="2" charset="-122"/>
              </a:defRPr>
            </a:lvl1pPr>
          </a:lstStyle>
          <a:p>
            <a:pPr>
              <a:defRPr/>
            </a:pPr>
            <a:fld id="{8FFBB791-0CFB-480A-B96B-06206A800FF6}"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F06800C-3091-4E49-B5CE-6E15F439BA6B}"/>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8195" name="Rectangle 3">
            <a:extLst>
              <a:ext uri="{FF2B5EF4-FFF2-40B4-BE49-F238E27FC236}">
                <a16:creationId xmlns:a16="http://schemas.microsoft.com/office/drawing/2014/main" id="{015E459A-7B12-499C-9C9F-AD4282771E64}"/>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19460" name="Rectangle 4">
            <a:extLst>
              <a:ext uri="{FF2B5EF4-FFF2-40B4-BE49-F238E27FC236}">
                <a16:creationId xmlns:a16="http://schemas.microsoft.com/office/drawing/2014/main" id="{C633CD61-D3A0-4D84-A8EB-961BDD91C5BA}"/>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8E4104C5-4EF3-49A9-AE58-F63AE1EF92A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a:extLst>
              <a:ext uri="{FF2B5EF4-FFF2-40B4-BE49-F238E27FC236}">
                <a16:creationId xmlns:a16="http://schemas.microsoft.com/office/drawing/2014/main" id="{D9163CA1-D7B7-4850-8EBA-258ED0A87F79}"/>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8199" name="Rectangle 7">
            <a:extLst>
              <a:ext uri="{FF2B5EF4-FFF2-40B4-BE49-F238E27FC236}">
                <a16:creationId xmlns:a16="http://schemas.microsoft.com/office/drawing/2014/main" id="{EFC44576-3EF2-479D-958D-F151F7A272B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b="0">
                <a:latin typeface="Arial" panose="020B0604020202020204" pitchFamily="34" charset="0"/>
                <a:ea typeface="宋体" panose="02010600030101010101" pitchFamily="2" charset="-122"/>
              </a:defRPr>
            </a:lvl1pPr>
          </a:lstStyle>
          <a:p>
            <a:pPr>
              <a:defRPr/>
            </a:pPr>
            <a:fld id="{9669CC67-B381-4257-8496-46E423CBE8E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A2F9D235-2EEE-4217-A69A-DB5879175280}"/>
              </a:ext>
            </a:extLst>
          </p:cNvPr>
          <p:cNvSpPr>
            <a:spLocks noGrp="1" noRot="1" noChangeAspect="1" noChangeArrowheads="1" noTextEdit="1"/>
          </p:cNvSpPr>
          <p:nvPr>
            <p:ph type="sldImg" idx="4294967295"/>
          </p:nvPr>
        </p:nvSpPr>
        <p:spPr>
          <a:ln/>
        </p:spPr>
      </p:sp>
      <p:sp>
        <p:nvSpPr>
          <p:cNvPr id="29699" name="备注占位符 2">
            <a:extLst>
              <a:ext uri="{FF2B5EF4-FFF2-40B4-BE49-F238E27FC236}">
                <a16:creationId xmlns:a16="http://schemas.microsoft.com/office/drawing/2014/main" id="{0A022421-47F6-4F8A-8504-70A458CF768E}"/>
              </a:ext>
            </a:extLst>
          </p:cNvPr>
          <p:cNvSpPr>
            <a:spLocks noGrp="1" noChangeArrowheads="1"/>
          </p:cNvSpPr>
          <p:nvPr>
            <p:ph type="body" idx="4294967295"/>
          </p:nvPr>
        </p:nvSpPr>
        <p:spPr/>
        <p:txBody>
          <a:bodyPr>
            <a:prstTxWarp prst="textNoShape">
              <a:avLst/>
            </a:prstTxWarp>
          </a:bodyPr>
          <a:lstStyle/>
          <a:p>
            <a:pPr lvl="1">
              <a:lnSpc>
                <a:spcPct val="150000"/>
              </a:lnSpc>
            </a:pPr>
            <a:r>
              <a:rPr lang="zh-CN" altLang="en-US"/>
              <a:t>一个事务一旦提交，它对数据库中数据的改变就应该是永久性的。</a:t>
            </a:r>
          </a:p>
          <a:p>
            <a:pPr lvl="1">
              <a:lnSpc>
                <a:spcPct val="150000"/>
              </a:lnSpc>
            </a:pPr>
            <a:r>
              <a:rPr lang="zh-CN" altLang="en-US"/>
              <a:t>接下来的其他操作或故障不应该对其执行结果有任何影响。</a:t>
            </a:r>
          </a:p>
          <a:p>
            <a:endParaRPr lang="zh-CN" altLang="en-US"/>
          </a:p>
        </p:txBody>
      </p:sp>
      <p:sp>
        <p:nvSpPr>
          <p:cNvPr id="29700" name="灯片编号占位符 3">
            <a:extLst>
              <a:ext uri="{FF2B5EF4-FFF2-40B4-BE49-F238E27FC236}">
                <a16:creationId xmlns:a16="http://schemas.microsoft.com/office/drawing/2014/main" id="{EA3F46E8-C310-4F90-9604-5EDDB383BB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ACC94C4-AF95-4339-8856-82C7CAB5B9D3}" type="slidenum">
              <a:rPr lang="zh-CN" altLang="en-US" sz="1200" b="0" smtClean="0">
                <a:latin typeface="Arial" panose="020B0604020202020204" pitchFamily="34" charset="0"/>
                <a:ea typeface="宋体" panose="02010600030101010101" pitchFamily="2" charset="-122"/>
              </a:rPr>
              <a:pPr/>
              <a:t>8</a:t>
            </a:fld>
            <a:endParaRPr lang="zh-CN" altLang="en-US" sz="1200" b="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1C96FE1-30AB-4648-B024-FAEEA428F0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23D2930-B004-41CD-96A6-FF87939CB77B}" type="slidenum">
              <a:rPr lang="zh-CN" altLang="en-US" sz="1200" b="0" smtClean="0">
                <a:latin typeface="Arial" panose="020B0604020202020204" pitchFamily="34" charset="0"/>
                <a:ea typeface="宋体" panose="02010600030101010101" pitchFamily="2" charset="-122"/>
              </a:rPr>
              <a:pPr/>
              <a:t>34</a:t>
            </a:fld>
            <a:endParaRPr lang="zh-CN" altLang="en-US" sz="12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AC127399-3A4B-4EC7-A97E-022239094F14}"/>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4516" name="Rectangle 3">
            <a:extLst>
              <a:ext uri="{FF2B5EF4-FFF2-40B4-BE49-F238E27FC236}">
                <a16:creationId xmlns:a16="http://schemas.microsoft.com/office/drawing/2014/main" id="{9E8BE817-8721-4CE1-AA89-9B9323A41F5D}"/>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10AA9A2-3DE1-43B3-8B15-33032ED21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FFAC21E-2A5A-4CED-ABF0-385C03469496}" type="slidenum">
              <a:rPr lang="zh-CN" altLang="en-US" sz="1200" b="0" smtClean="0">
                <a:latin typeface="Arial" panose="020B0604020202020204" pitchFamily="34" charset="0"/>
                <a:ea typeface="宋体" panose="02010600030101010101" pitchFamily="2" charset="-122"/>
              </a:rPr>
              <a:pPr/>
              <a:t>35</a:t>
            </a:fld>
            <a:endParaRPr lang="zh-CN" altLang="en-US" sz="12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7BD82EFE-464C-4D1D-886C-EF1CA7FADF08}"/>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6564" name="Rectangle 3">
            <a:extLst>
              <a:ext uri="{FF2B5EF4-FFF2-40B4-BE49-F238E27FC236}">
                <a16:creationId xmlns:a16="http://schemas.microsoft.com/office/drawing/2014/main" id="{2FB53AAA-758C-43E3-83DE-F9B1FF7BA280}"/>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333E6B0-9190-41B5-9B0F-0D2E8BB651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F22297EC-E582-436D-A658-589587D88824}" type="slidenum">
              <a:rPr lang="zh-CN" altLang="en-US" sz="1200" b="0" smtClean="0">
                <a:latin typeface="Arial" panose="020B0604020202020204" pitchFamily="34" charset="0"/>
                <a:ea typeface="宋体" panose="02010600030101010101" pitchFamily="2" charset="-122"/>
              </a:rPr>
              <a:pPr/>
              <a:t>36</a:t>
            </a:fld>
            <a:endParaRPr lang="zh-CN" altLang="en-US" sz="1200" b="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D8EF2D66-B64B-4F52-91DB-76FE68251820}"/>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8612" name="Rectangle 3">
            <a:extLst>
              <a:ext uri="{FF2B5EF4-FFF2-40B4-BE49-F238E27FC236}">
                <a16:creationId xmlns:a16="http://schemas.microsoft.com/office/drawing/2014/main" id="{840DC36F-0560-4BE1-AC3A-E53429A69976}"/>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7AD4435-A266-417D-98D8-9838F46FD6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33A5F192-8F1A-4874-8A52-280320DF1B00}" type="slidenum">
              <a:rPr lang="zh-CN" altLang="en-US" sz="1200" b="0" smtClean="0">
                <a:latin typeface="Arial" panose="020B0604020202020204" pitchFamily="34" charset="0"/>
                <a:ea typeface="宋体" panose="02010600030101010101" pitchFamily="2" charset="-122"/>
              </a:rPr>
              <a:pPr/>
              <a:t>37</a:t>
            </a:fld>
            <a:endParaRPr lang="zh-CN" altLang="en-US" sz="1200" b="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7880CB1C-D627-4758-9172-39723482ACB5}"/>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0660" name="Rectangle 3">
            <a:extLst>
              <a:ext uri="{FF2B5EF4-FFF2-40B4-BE49-F238E27FC236}">
                <a16:creationId xmlns:a16="http://schemas.microsoft.com/office/drawing/2014/main" id="{5E2AA8B9-0AA4-457E-8D57-79EDA7FC008E}"/>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57389118-59A6-451E-AA2A-7EA906799C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7B5C40E4-9354-4778-96D0-5AAD8F9301BE}" type="slidenum">
              <a:rPr lang="zh-CN" altLang="en-US" sz="1200" b="0" smtClean="0">
                <a:latin typeface="Arial" panose="020B0604020202020204" pitchFamily="34" charset="0"/>
                <a:ea typeface="宋体" panose="02010600030101010101" pitchFamily="2" charset="-122"/>
              </a:rPr>
              <a:pPr/>
              <a:t>38</a:t>
            </a:fld>
            <a:endParaRPr lang="zh-CN" altLang="en-US" sz="12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B94FCBAC-2F65-4BB2-92A0-3F8826547442}"/>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2708" name="Rectangle 3">
            <a:extLst>
              <a:ext uri="{FF2B5EF4-FFF2-40B4-BE49-F238E27FC236}">
                <a16:creationId xmlns:a16="http://schemas.microsoft.com/office/drawing/2014/main" id="{0AA80734-76F2-4229-B056-F921EA3E5D3D}"/>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C39A4CF-E154-4302-97CF-064260823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860E70C-8A13-44DF-BAD7-9C48205B7465}" type="slidenum">
              <a:rPr lang="zh-CN" altLang="en-US" sz="1200" b="0" smtClean="0">
                <a:latin typeface="Arial" panose="020B0604020202020204" pitchFamily="34" charset="0"/>
                <a:ea typeface="宋体" panose="02010600030101010101" pitchFamily="2" charset="-122"/>
              </a:rPr>
              <a:pPr/>
              <a:t>39</a:t>
            </a:fld>
            <a:endParaRPr lang="zh-CN" altLang="en-US" sz="1200" b="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4451E2A6-A488-4527-A5A5-A0BB79D5025A}"/>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4756" name="Rectangle 3">
            <a:extLst>
              <a:ext uri="{FF2B5EF4-FFF2-40B4-BE49-F238E27FC236}">
                <a16:creationId xmlns:a16="http://schemas.microsoft.com/office/drawing/2014/main" id="{607FFD9D-1D5D-40C6-BB39-A0F1C6E486C1}"/>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E43959B-C0CF-4488-B3D6-FBA1AB765C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D5813EA-5435-40D8-831A-345B6DCC62AC}" type="slidenum">
              <a:rPr lang="zh-CN" altLang="en-US" sz="1200" b="0" smtClean="0">
                <a:latin typeface="Arial" panose="020B0604020202020204" pitchFamily="34" charset="0"/>
                <a:ea typeface="宋体" panose="02010600030101010101" pitchFamily="2" charset="-122"/>
              </a:rPr>
              <a:pPr/>
              <a:t>40</a:t>
            </a:fld>
            <a:endParaRPr lang="zh-CN" altLang="en-US" sz="12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F21DBF4B-559F-4BDA-8CDD-5408C66CA587}"/>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6804" name="Rectangle 3">
            <a:extLst>
              <a:ext uri="{FF2B5EF4-FFF2-40B4-BE49-F238E27FC236}">
                <a16:creationId xmlns:a16="http://schemas.microsoft.com/office/drawing/2014/main" id="{B2C91086-82E5-40B9-AC87-D2F3428D11E5}"/>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C662AA3-D86F-47D9-AA19-AC9B308672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59B80799-3940-4344-96DA-A33D05782551}" type="slidenum">
              <a:rPr lang="zh-CN" altLang="en-US" sz="1200" b="0" smtClean="0">
                <a:latin typeface="Arial" panose="020B0604020202020204" pitchFamily="34" charset="0"/>
                <a:ea typeface="宋体" panose="02010600030101010101" pitchFamily="2" charset="-122"/>
              </a:rPr>
              <a:pPr/>
              <a:t>41</a:t>
            </a:fld>
            <a:endParaRPr lang="zh-CN" altLang="en-US" sz="12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8052E8F0-5DB4-4779-8986-5452FB980B5B}"/>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8852" name="Rectangle 3">
            <a:extLst>
              <a:ext uri="{FF2B5EF4-FFF2-40B4-BE49-F238E27FC236}">
                <a16:creationId xmlns:a16="http://schemas.microsoft.com/office/drawing/2014/main" id="{DDA0AE75-B13D-4D6A-B8BE-BD9BE150E394}"/>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4EDED1B-AC51-4DE5-8013-5649E166A4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7F6A1535-105A-4F0D-8251-8FB3D0AB46BB}" type="slidenum">
              <a:rPr lang="zh-CN" altLang="en-US" sz="1200" b="0" smtClean="0">
                <a:latin typeface="Arial" panose="020B0604020202020204" pitchFamily="34" charset="0"/>
                <a:ea typeface="宋体" panose="02010600030101010101" pitchFamily="2" charset="-122"/>
              </a:rPr>
              <a:pPr/>
              <a:t>53</a:t>
            </a:fld>
            <a:endParaRPr lang="zh-CN" altLang="en-US" sz="1200" b="0">
              <a:latin typeface="Arial" panose="020B0604020202020204" pitchFamily="34" charset="0"/>
              <a:ea typeface="宋体" panose="02010600030101010101" pitchFamily="2" charset="-122"/>
            </a:endParaRPr>
          </a:p>
        </p:txBody>
      </p:sp>
      <p:sp>
        <p:nvSpPr>
          <p:cNvPr id="92163" name="Rectangle 2">
            <a:extLst>
              <a:ext uri="{FF2B5EF4-FFF2-40B4-BE49-F238E27FC236}">
                <a16:creationId xmlns:a16="http://schemas.microsoft.com/office/drawing/2014/main" id="{384CAA7A-5E8D-4C21-A683-B5A4DA65741E}"/>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92164" name="Rectangle 3">
            <a:extLst>
              <a:ext uri="{FF2B5EF4-FFF2-40B4-BE49-F238E27FC236}">
                <a16:creationId xmlns:a16="http://schemas.microsoft.com/office/drawing/2014/main" id="{6C6BC7DB-3689-486E-BA24-65F0DD1D67D0}"/>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33D6A7C-C7E3-4650-9481-DA3C73CB82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2ADEAF15-DF73-4B9B-8F39-9F458AE7C804}" type="slidenum">
              <a:rPr lang="zh-CN" altLang="en-US" sz="1200" b="0" smtClean="0">
                <a:latin typeface="Arial" panose="020B0604020202020204" pitchFamily="34" charset="0"/>
                <a:ea typeface="宋体" panose="02010600030101010101" pitchFamily="2" charset="-122"/>
              </a:rPr>
              <a:pPr/>
              <a:t>54</a:t>
            </a:fld>
            <a:endParaRPr lang="zh-CN" altLang="en-US" sz="1200" b="0">
              <a:latin typeface="Arial" panose="020B0604020202020204" pitchFamily="34" charset="0"/>
              <a:ea typeface="宋体" panose="02010600030101010101" pitchFamily="2" charset="-122"/>
            </a:endParaRPr>
          </a:p>
        </p:txBody>
      </p:sp>
      <p:sp>
        <p:nvSpPr>
          <p:cNvPr id="94211" name="Rectangle 2">
            <a:extLst>
              <a:ext uri="{FF2B5EF4-FFF2-40B4-BE49-F238E27FC236}">
                <a16:creationId xmlns:a16="http://schemas.microsoft.com/office/drawing/2014/main" id="{9BEEBF6D-26B8-4CBF-975E-07E28B11FBCE}"/>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94212" name="Rectangle 3">
            <a:extLst>
              <a:ext uri="{FF2B5EF4-FFF2-40B4-BE49-F238E27FC236}">
                <a16:creationId xmlns:a16="http://schemas.microsoft.com/office/drawing/2014/main" id="{44878974-2A72-4E2B-B939-07CEE605B61A}"/>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C02AD9DB-904F-49F5-A74A-F7C8AF73D920}"/>
              </a:ext>
            </a:extLst>
          </p:cNvPr>
          <p:cNvSpPr>
            <a:spLocks noGrp="1" noRot="1" noChangeAspect="1" noChangeArrowheads="1" noTextEdit="1"/>
          </p:cNvSpPr>
          <p:nvPr>
            <p:ph type="sldImg" idx="4294967295"/>
          </p:nvPr>
        </p:nvSpPr>
        <p:spPr>
          <a:ln/>
        </p:spPr>
      </p:sp>
      <p:sp>
        <p:nvSpPr>
          <p:cNvPr id="36867" name="备注占位符 2">
            <a:extLst>
              <a:ext uri="{FF2B5EF4-FFF2-40B4-BE49-F238E27FC236}">
                <a16:creationId xmlns:a16="http://schemas.microsoft.com/office/drawing/2014/main" id="{9D116F38-B746-435F-90FA-A6FE9580F13C}"/>
              </a:ext>
            </a:extLst>
          </p:cNvPr>
          <p:cNvSpPr>
            <a:spLocks noGrp="1" noChangeArrowheads="1"/>
          </p:cNvSpPr>
          <p:nvPr>
            <p:ph type="body" idx="4294967295"/>
          </p:nvPr>
        </p:nvSpPr>
        <p:spPr/>
        <p:txBody>
          <a:bodyPr>
            <a:prstTxWarp prst="textNoShape">
              <a:avLst/>
            </a:prstTxWarp>
          </a:bodyPr>
          <a:lstStyle/>
          <a:p>
            <a:r>
              <a:rPr lang="zh-CN" altLang="en-US"/>
              <a:t>提高并发性</a:t>
            </a:r>
          </a:p>
        </p:txBody>
      </p:sp>
      <p:sp>
        <p:nvSpPr>
          <p:cNvPr id="36868" name="灯片编号占位符 3">
            <a:extLst>
              <a:ext uri="{FF2B5EF4-FFF2-40B4-BE49-F238E27FC236}">
                <a16:creationId xmlns:a16="http://schemas.microsoft.com/office/drawing/2014/main" id="{1CD2AE98-6CC8-4711-ACDB-5D874E7107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50E86C3A-2452-495E-A202-D674085DDDBE}" type="slidenum">
              <a:rPr lang="zh-CN" altLang="en-US" sz="1200" b="0" smtClean="0">
                <a:latin typeface="Arial" panose="020B0604020202020204" pitchFamily="34" charset="0"/>
                <a:ea typeface="宋体" panose="02010600030101010101" pitchFamily="2" charset="-122"/>
              </a:rPr>
              <a:pPr/>
              <a:t>14</a:t>
            </a:fld>
            <a:endParaRPr lang="zh-CN" altLang="en-US" sz="1200" b="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30EB0E0-6113-4B43-8DB9-139B2E360E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B2D0055-8651-4D62-85C6-E59DFA89EC3F}" type="slidenum">
              <a:rPr lang="zh-CN" altLang="en-US" sz="1200" b="0" smtClean="0">
                <a:latin typeface="Arial" panose="020B0604020202020204" pitchFamily="34" charset="0"/>
                <a:ea typeface="宋体" panose="02010600030101010101" pitchFamily="2" charset="-122"/>
              </a:rPr>
              <a:pPr/>
              <a:t>55</a:t>
            </a:fld>
            <a:endParaRPr lang="zh-CN" altLang="en-US" sz="1200" b="0">
              <a:latin typeface="Arial" panose="020B0604020202020204" pitchFamily="34" charset="0"/>
              <a:ea typeface="宋体" panose="02010600030101010101" pitchFamily="2" charset="-122"/>
            </a:endParaRPr>
          </a:p>
        </p:txBody>
      </p:sp>
      <p:sp>
        <p:nvSpPr>
          <p:cNvPr id="96259" name="Rectangle 2">
            <a:extLst>
              <a:ext uri="{FF2B5EF4-FFF2-40B4-BE49-F238E27FC236}">
                <a16:creationId xmlns:a16="http://schemas.microsoft.com/office/drawing/2014/main" id="{52FCAB5B-584E-46B4-90C0-880BC1089C30}"/>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96260" name="Rectangle 3">
            <a:extLst>
              <a:ext uri="{FF2B5EF4-FFF2-40B4-BE49-F238E27FC236}">
                <a16:creationId xmlns:a16="http://schemas.microsoft.com/office/drawing/2014/main" id="{51636B80-A1B0-43B5-931C-20607BF4BE5D}"/>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7D3E1DD-0D83-44D9-A013-3D2DE01488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BFA25AC3-F4FF-492F-A603-DF29E5BE6275}" type="slidenum">
              <a:rPr lang="zh-CN" altLang="en-US" sz="1200" b="0" smtClean="0">
                <a:latin typeface="Arial" panose="020B0604020202020204" pitchFamily="34" charset="0"/>
                <a:ea typeface="宋体" panose="02010600030101010101" pitchFamily="2" charset="-122"/>
              </a:rPr>
              <a:pPr/>
              <a:t>56</a:t>
            </a:fld>
            <a:endParaRPr lang="zh-CN" altLang="en-US" sz="1200" b="0">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AFFD83C7-0350-4454-88F0-26250CDABAA2}"/>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98308" name="Rectangle 3">
            <a:extLst>
              <a:ext uri="{FF2B5EF4-FFF2-40B4-BE49-F238E27FC236}">
                <a16:creationId xmlns:a16="http://schemas.microsoft.com/office/drawing/2014/main" id="{BA655E59-DAEF-42A2-BB81-6B911CE31816}"/>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B265539-F89E-4F94-8C44-A0DDD3B5B3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8A1159A-35CA-44C0-87B5-ED06CB5BFE27}" type="slidenum">
              <a:rPr lang="zh-CN" altLang="en-US" sz="1200" b="0" smtClean="0">
                <a:latin typeface="Arial" panose="020B0604020202020204" pitchFamily="34" charset="0"/>
                <a:ea typeface="宋体" panose="02010600030101010101" pitchFamily="2" charset="-122"/>
              </a:rPr>
              <a:pPr/>
              <a:t>57</a:t>
            </a:fld>
            <a:endParaRPr lang="zh-CN" altLang="en-US" sz="1200" b="0">
              <a:latin typeface="Arial" panose="020B0604020202020204" pitchFamily="34" charset="0"/>
              <a:ea typeface="宋体" panose="02010600030101010101" pitchFamily="2" charset="-122"/>
            </a:endParaRPr>
          </a:p>
        </p:txBody>
      </p:sp>
      <p:sp>
        <p:nvSpPr>
          <p:cNvPr id="100355" name="Rectangle 2">
            <a:extLst>
              <a:ext uri="{FF2B5EF4-FFF2-40B4-BE49-F238E27FC236}">
                <a16:creationId xmlns:a16="http://schemas.microsoft.com/office/drawing/2014/main" id="{192228D7-1D70-4A75-BBB2-7882887FB8B8}"/>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100356" name="Rectangle 3">
            <a:extLst>
              <a:ext uri="{FF2B5EF4-FFF2-40B4-BE49-F238E27FC236}">
                <a16:creationId xmlns:a16="http://schemas.microsoft.com/office/drawing/2014/main" id="{9A801DA1-6E46-4D74-8419-4D7CC0118D50}"/>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DD792F41-A381-4538-9D9B-31976D93A9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2A4443DA-1B29-4AB0-B526-D2A6C9113007}" type="slidenum">
              <a:rPr lang="zh-CN" altLang="en-US" sz="1200" b="0" smtClean="0">
                <a:latin typeface="Arial" panose="020B0604020202020204" pitchFamily="34" charset="0"/>
                <a:ea typeface="宋体" panose="02010600030101010101" pitchFamily="2" charset="-122"/>
              </a:rPr>
              <a:pPr/>
              <a:t>58</a:t>
            </a:fld>
            <a:endParaRPr lang="zh-CN" altLang="en-US" sz="1200" b="0">
              <a:latin typeface="Arial" panose="020B0604020202020204" pitchFamily="34" charset="0"/>
              <a:ea typeface="宋体" panose="02010600030101010101" pitchFamily="2" charset="-122"/>
            </a:endParaRPr>
          </a:p>
        </p:txBody>
      </p:sp>
      <p:sp>
        <p:nvSpPr>
          <p:cNvPr id="102403" name="Rectangle 2">
            <a:extLst>
              <a:ext uri="{FF2B5EF4-FFF2-40B4-BE49-F238E27FC236}">
                <a16:creationId xmlns:a16="http://schemas.microsoft.com/office/drawing/2014/main" id="{000A3A2D-F5BB-4C03-8856-85FC05B5A413}"/>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102404" name="Rectangle 3">
            <a:extLst>
              <a:ext uri="{FF2B5EF4-FFF2-40B4-BE49-F238E27FC236}">
                <a16:creationId xmlns:a16="http://schemas.microsoft.com/office/drawing/2014/main" id="{207C5F6A-5288-4C0B-B454-17F89A05972C}"/>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C98A6C5F-A955-4D34-8C04-53F0B3BBF9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23514702-FF88-44AB-BB08-D0146160B9D0}" type="slidenum">
              <a:rPr lang="zh-CN" altLang="en-US" sz="1200" b="0" smtClean="0">
                <a:latin typeface="Arial" panose="020B0604020202020204" pitchFamily="34" charset="0"/>
                <a:ea typeface="宋体" panose="02010600030101010101" pitchFamily="2" charset="-122"/>
              </a:rPr>
              <a:pPr/>
              <a:t>81</a:t>
            </a:fld>
            <a:endParaRPr lang="zh-CN" altLang="en-US" sz="1200" b="0">
              <a:latin typeface="Arial" panose="020B0604020202020204" pitchFamily="34" charset="0"/>
              <a:ea typeface="宋体" panose="02010600030101010101" pitchFamily="2" charset="-122"/>
            </a:endParaRPr>
          </a:p>
        </p:txBody>
      </p:sp>
      <p:sp>
        <p:nvSpPr>
          <p:cNvPr id="125955" name="Rectangle 2">
            <a:extLst>
              <a:ext uri="{FF2B5EF4-FFF2-40B4-BE49-F238E27FC236}">
                <a16:creationId xmlns:a16="http://schemas.microsoft.com/office/drawing/2014/main" id="{894A4CA5-1ED5-4FF7-93C2-28ED0787C8E6}"/>
              </a:ext>
            </a:extLst>
          </p:cNvPr>
          <p:cNvSpPr>
            <a:spLocks noGrp="1" noRot="1" noChangeAspect="1" noChangeArrowheads="1" noTextEdit="1"/>
          </p:cNvSpPr>
          <p:nvPr>
            <p:ph type="sldImg" idx="4294967295"/>
          </p:nvPr>
        </p:nvSpPr>
        <p:spPr>
          <a:ln/>
        </p:spPr>
      </p:sp>
      <p:sp>
        <p:nvSpPr>
          <p:cNvPr id="125956" name="Rectangle 3">
            <a:extLst>
              <a:ext uri="{FF2B5EF4-FFF2-40B4-BE49-F238E27FC236}">
                <a16:creationId xmlns:a16="http://schemas.microsoft.com/office/drawing/2014/main" id="{04D89887-3371-4BF2-A3B0-73DAF6451B65}"/>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EF8CD4BB-088F-453C-A7FF-ECE9C78A79AA}"/>
              </a:ext>
            </a:extLst>
          </p:cNvPr>
          <p:cNvSpPr>
            <a:spLocks noGrp="1" noRot="1" noChangeAspect="1" noChangeArrowheads="1" noTextEdit="1"/>
          </p:cNvSpPr>
          <p:nvPr>
            <p:ph type="sldImg" idx="4294967295"/>
          </p:nvPr>
        </p:nvSpPr>
        <p:spPr>
          <a:ln/>
        </p:spPr>
      </p:sp>
      <p:sp>
        <p:nvSpPr>
          <p:cNvPr id="39939" name="文本占位符 2">
            <a:extLst>
              <a:ext uri="{FF2B5EF4-FFF2-40B4-BE49-F238E27FC236}">
                <a16:creationId xmlns:a16="http://schemas.microsoft.com/office/drawing/2014/main" id="{42874F8C-22DE-4BDF-BAEB-520A4B54BCCD}"/>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669CC67-B381-4257-8496-46E423CBE8EC}" type="slidenum">
              <a:rPr lang="zh-CN" altLang="en-US" smtClean="0"/>
              <a:pPr>
                <a:defRPr/>
              </a:pPr>
              <a:t>23</a:t>
            </a:fld>
            <a:endParaRPr lang="en-US" altLang="zh-CN"/>
          </a:p>
        </p:txBody>
      </p:sp>
    </p:spTree>
    <p:extLst>
      <p:ext uri="{BB962C8B-B14F-4D97-AF65-F5344CB8AC3E}">
        <p14:creationId xmlns:p14="http://schemas.microsoft.com/office/powerpoint/2010/main" val="275475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5B8D5EA-44FD-49EE-86CF-6A2EDA2AA6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8AFB383-7414-4A30-93B4-F0A8770EF205}" type="slidenum">
              <a:rPr lang="zh-CN" altLang="en-US" sz="1200" b="0" smtClean="0">
                <a:latin typeface="Arial" panose="020B0604020202020204" pitchFamily="34" charset="0"/>
                <a:ea typeface="宋体" panose="02010600030101010101" pitchFamily="2" charset="-122"/>
              </a:rPr>
              <a:pPr/>
              <a:t>29</a:t>
            </a:fld>
            <a:endParaRPr lang="zh-CN" altLang="en-US" sz="1200" b="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EF06FF60-59D9-460C-88CB-4EE9372C5D92}"/>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54276" name="Rectangle 3">
            <a:extLst>
              <a:ext uri="{FF2B5EF4-FFF2-40B4-BE49-F238E27FC236}">
                <a16:creationId xmlns:a16="http://schemas.microsoft.com/office/drawing/2014/main" id="{8BFE5B60-C220-44DB-8BB6-D7C5CDD05ECA}"/>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E9D797B-49BA-4F26-BECA-6C17A34BF8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A8BBF225-B31E-4947-9055-5F37341BBAB7}" type="slidenum">
              <a:rPr lang="zh-CN" altLang="en-US" sz="1200" b="0" smtClean="0">
                <a:latin typeface="Arial" panose="020B0604020202020204" pitchFamily="34" charset="0"/>
                <a:ea typeface="宋体" panose="02010600030101010101" pitchFamily="2" charset="-122"/>
              </a:rPr>
              <a:pPr/>
              <a:t>30</a:t>
            </a:fld>
            <a:endParaRPr lang="zh-CN" altLang="en-US" sz="1200" b="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F93CD2C8-09DF-46E2-A3D5-004D17D14775}"/>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56324" name="Rectangle 3">
            <a:extLst>
              <a:ext uri="{FF2B5EF4-FFF2-40B4-BE49-F238E27FC236}">
                <a16:creationId xmlns:a16="http://schemas.microsoft.com/office/drawing/2014/main" id="{E29DA8BC-7989-48B3-8EC2-A4280BAA7A47}"/>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765903C-CEE7-4C6A-BC53-DEA7500F3B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FDCF74BC-8608-42B0-A952-DB3A0672B61A}" type="slidenum">
              <a:rPr lang="zh-CN" altLang="en-US" sz="1200" b="0" smtClean="0">
                <a:latin typeface="Arial" panose="020B0604020202020204" pitchFamily="34" charset="0"/>
                <a:ea typeface="宋体" panose="02010600030101010101" pitchFamily="2" charset="-122"/>
              </a:rPr>
              <a:pPr/>
              <a:t>31</a:t>
            </a:fld>
            <a:endParaRPr lang="zh-CN" altLang="en-US" sz="12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57151F12-7703-45A6-99C6-5B5911B14E87}"/>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58372" name="Rectangle 3">
            <a:extLst>
              <a:ext uri="{FF2B5EF4-FFF2-40B4-BE49-F238E27FC236}">
                <a16:creationId xmlns:a16="http://schemas.microsoft.com/office/drawing/2014/main" id="{D7F45A9B-A03F-47D2-925D-350D8DBA5977}"/>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A11BB5E-2BAE-46CD-AD66-EBA7D90E2C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B85C37B4-0F85-45F7-BF1A-E2F73A958FCE}" type="slidenum">
              <a:rPr lang="zh-CN" altLang="en-US" sz="1200" b="0" smtClean="0">
                <a:latin typeface="Arial" panose="020B0604020202020204" pitchFamily="34" charset="0"/>
                <a:ea typeface="宋体" panose="02010600030101010101" pitchFamily="2" charset="-122"/>
              </a:rPr>
              <a:pPr/>
              <a:t>32</a:t>
            </a:fld>
            <a:endParaRPr lang="zh-CN" altLang="en-US" sz="1200" b="0">
              <a:latin typeface="Arial" panose="020B0604020202020204" pitchFamily="34" charset="0"/>
              <a:ea typeface="宋体" panose="02010600030101010101" pitchFamily="2" charset="-122"/>
            </a:endParaRPr>
          </a:p>
        </p:txBody>
      </p:sp>
      <p:sp>
        <p:nvSpPr>
          <p:cNvPr id="60419" name="Rectangle 2">
            <a:extLst>
              <a:ext uri="{FF2B5EF4-FFF2-40B4-BE49-F238E27FC236}">
                <a16:creationId xmlns:a16="http://schemas.microsoft.com/office/drawing/2014/main" id="{164FFA4D-8B74-423F-9695-DDC17B8A94E0}"/>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0420" name="Rectangle 3">
            <a:extLst>
              <a:ext uri="{FF2B5EF4-FFF2-40B4-BE49-F238E27FC236}">
                <a16:creationId xmlns:a16="http://schemas.microsoft.com/office/drawing/2014/main" id="{EF332341-FBE0-42D3-B61C-CC6FB2253253}"/>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6FDCD01-583B-46CE-8D0B-9160E2076E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D2F52D86-79D3-4E1E-9EFC-DF56AAE47495}" type="slidenum">
              <a:rPr lang="zh-CN" altLang="en-US" sz="1200" b="0" smtClean="0">
                <a:latin typeface="Arial" panose="020B0604020202020204" pitchFamily="34" charset="0"/>
                <a:ea typeface="宋体" panose="02010600030101010101" pitchFamily="2" charset="-122"/>
              </a:rPr>
              <a:pPr/>
              <a:t>33</a:t>
            </a:fld>
            <a:endParaRPr lang="zh-CN" altLang="en-US" sz="1200" b="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44B32C7F-6673-4CAB-98AD-7DB49C3085A8}"/>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2468" name="Rectangle 3">
            <a:extLst>
              <a:ext uri="{FF2B5EF4-FFF2-40B4-BE49-F238E27FC236}">
                <a16:creationId xmlns:a16="http://schemas.microsoft.com/office/drawing/2014/main" id="{2630EAFA-30EB-4808-8ED9-E1A66E4694D7}"/>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j0296302">
            <a:extLst>
              <a:ext uri="{FF2B5EF4-FFF2-40B4-BE49-F238E27FC236}">
                <a16:creationId xmlns:a16="http://schemas.microsoft.com/office/drawing/2014/main" id="{85D87A28-AE76-43DF-BCF5-115C68E7E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3388"/>
            <a:ext cx="1838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B2461938-2F29-4DE8-8031-3D845B765C5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extLst>
      <p:ext uri="{BB962C8B-B14F-4D97-AF65-F5344CB8AC3E}">
        <p14:creationId xmlns:p14="http://schemas.microsoft.com/office/powerpoint/2010/main" val="262937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6D2BD106-02D2-4076-B81A-64FED59F482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E3F76BDB-D49E-497D-9D2D-41041BAFE890}"/>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62730C9D-2FEC-4E71-8DE1-4BF10E76493F}"/>
              </a:ext>
            </a:extLst>
          </p:cNvPr>
          <p:cNvSpPr>
            <a:spLocks noGrp="1" noChangeArrowheads="1"/>
          </p:cNvSpPr>
          <p:nvPr>
            <p:ph type="sldNum" sz="quarter" idx="12"/>
          </p:nvPr>
        </p:nvSpPr>
        <p:spPr>
          <a:ln/>
        </p:spPr>
        <p:txBody>
          <a:bodyPr/>
          <a:lstStyle>
            <a:lvl1pPr>
              <a:defRPr/>
            </a:lvl1pPr>
          </a:lstStyle>
          <a:p>
            <a:pPr>
              <a:defRPr/>
            </a:pPr>
            <a:fld id="{AB32AA91-9978-4D70-8688-84E39210AE59}" type="slidenum">
              <a:rPr lang="zh-CN" altLang="en-US"/>
              <a:pPr>
                <a:defRPr/>
              </a:pPr>
              <a:t>‹#›</a:t>
            </a:fld>
            <a:endParaRPr lang="en-US" altLang="zh-CN"/>
          </a:p>
        </p:txBody>
      </p:sp>
    </p:spTree>
    <p:extLst>
      <p:ext uri="{BB962C8B-B14F-4D97-AF65-F5344CB8AC3E}">
        <p14:creationId xmlns:p14="http://schemas.microsoft.com/office/powerpoint/2010/main" val="149108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42B0EC35-9CAD-4ABD-AC4F-6EA989AE436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CFD57F81-DDEC-4C65-B2D4-424347BAC913}"/>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020ABD12-A4F8-4F25-8035-3B17F9CB3ACF}"/>
              </a:ext>
            </a:extLst>
          </p:cNvPr>
          <p:cNvSpPr>
            <a:spLocks noGrp="1" noChangeArrowheads="1"/>
          </p:cNvSpPr>
          <p:nvPr>
            <p:ph type="sldNum" sz="quarter" idx="12"/>
          </p:nvPr>
        </p:nvSpPr>
        <p:spPr>
          <a:ln/>
        </p:spPr>
        <p:txBody>
          <a:bodyPr/>
          <a:lstStyle>
            <a:lvl1pPr>
              <a:defRPr/>
            </a:lvl1pPr>
          </a:lstStyle>
          <a:p>
            <a:pPr>
              <a:defRPr/>
            </a:pPr>
            <a:fld id="{970048FF-27F9-49A9-B052-B7D6D7E51495}" type="slidenum">
              <a:rPr lang="zh-CN" altLang="en-US"/>
              <a:pPr>
                <a:defRPr/>
              </a:pPr>
              <a:t>‹#›</a:t>
            </a:fld>
            <a:endParaRPr lang="en-US" altLang="zh-CN"/>
          </a:p>
        </p:txBody>
      </p:sp>
    </p:spTree>
    <p:extLst>
      <p:ext uri="{BB962C8B-B14F-4D97-AF65-F5344CB8AC3E}">
        <p14:creationId xmlns:p14="http://schemas.microsoft.com/office/powerpoint/2010/main" val="2154965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A614A118-739F-48FC-885A-5A67C6E7371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EA519641-218F-49A0-83A3-B3B55AD2D6C2}"/>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1F37A463-4B17-4030-A0F3-2BA6C8AF0B66}"/>
              </a:ext>
            </a:extLst>
          </p:cNvPr>
          <p:cNvSpPr>
            <a:spLocks noGrp="1" noChangeArrowheads="1"/>
          </p:cNvSpPr>
          <p:nvPr>
            <p:ph type="sldNum" sz="quarter" idx="12"/>
          </p:nvPr>
        </p:nvSpPr>
        <p:spPr>
          <a:ln/>
        </p:spPr>
        <p:txBody>
          <a:bodyPr/>
          <a:lstStyle>
            <a:lvl1pPr>
              <a:defRPr/>
            </a:lvl1pPr>
          </a:lstStyle>
          <a:p>
            <a:pPr>
              <a:defRPr/>
            </a:pPr>
            <a:fld id="{C4004693-14A6-46D2-BF84-2DCA5088A9A7}" type="slidenum">
              <a:rPr lang="zh-CN" altLang="en-US"/>
              <a:pPr>
                <a:defRPr/>
              </a:pPr>
              <a:t>‹#›</a:t>
            </a:fld>
            <a:endParaRPr lang="en-US" altLang="zh-CN"/>
          </a:p>
        </p:txBody>
      </p:sp>
    </p:spTree>
    <p:extLst>
      <p:ext uri="{BB962C8B-B14F-4D97-AF65-F5344CB8AC3E}">
        <p14:creationId xmlns:p14="http://schemas.microsoft.com/office/powerpoint/2010/main" val="3238042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91E2F850-C9C7-4499-8309-0D04CF6A557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7" name="Rectangle 7">
            <a:extLst>
              <a:ext uri="{FF2B5EF4-FFF2-40B4-BE49-F238E27FC236}">
                <a16:creationId xmlns:a16="http://schemas.microsoft.com/office/drawing/2014/main" id="{707ED295-5E8A-4035-B312-C765EC4D0565}"/>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8" name="Rectangle 8">
            <a:extLst>
              <a:ext uri="{FF2B5EF4-FFF2-40B4-BE49-F238E27FC236}">
                <a16:creationId xmlns:a16="http://schemas.microsoft.com/office/drawing/2014/main" id="{1791D926-0A5A-481D-977E-0D632A4D98EB}"/>
              </a:ext>
            </a:extLst>
          </p:cNvPr>
          <p:cNvSpPr>
            <a:spLocks noGrp="1" noChangeArrowheads="1"/>
          </p:cNvSpPr>
          <p:nvPr>
            <p:ph type="sldNum" sz="quarter" idx="12"/>
          </p:nvPr>
        </p:nvSpPr>
        <p:spPr>
          <a:ln/>
        </p:spPr>
        <p:txBody>
          <a:bodyPr/>
          <a:lstStyle>
            <a:lvl1pPr>
              <a:defRPr/>
            </a:lvl1pPr>
          </a:lstStyle>
          <a:p>
            <a:pPr>
              <a:defRPr/>
            </a:pPr>
            <a:fld id="{45CDACE3-CB45-4E32-A82D-7C5A31A3C75A}" type="slidenum">
              <a:rPr lang="zh-CN" altLang="en-US"/>
              <a:pPr>
                <a:defRPr/>
              </a:pPr>
              <a:t>‹#›</a:t>
            </a:fld>
            <a:endParaRPr lang="en-US" altLang="zh-CN"/>
          </a:p>
        </p:txBody>
      </p:sp>
    </p:spTree>
    <p:extLst>
      <p:ext uri="{BB962C8B-B14F-4D97-AF65-F5344CB8AC3E}">
        <p14:creationId xmlns:p14="http://schemas.microsoft.com/office/powerpoint/2010/main" val="380170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9E8C8FF-B0C9-4D6F-9B56-2BE75254FDA1}"/>
              </a:ext>
            </a:extLst>
          </p:cNvPr>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algn="ctr" eaLnBrk="1" hangingPunct="1">
              <a:defRPr/>
            </a:pPr>
            <a:r>
              <a:rPr lang="zh-CN" altLang="en-US" sz="3600" dirty="0">
                <a:solidFill>
                  <a:srgbClr val="0066FF"/>
                </a:solidFill>
                <a:effectLst>
                  <a:outerShdw blurRad="38100" dist="38100" dir="2700000" algn="tl">
                    <a:srgbClr val="000000"/>
                  </a:outerShdw>
                </a:effectLst>
                <a:latin typeface="楷体_GB2312" pitchFamily="49" charset="-122"/>
                <a:ea typeface="楷体_GB2312" pitchFamily="49" charset="-122"/>
                <a:cs typeface="+mn-cs"/>
              </a:rPr>
              <a:t>海量数据计算研究中心</a:t>
            </a:r>
            <a:endParaRPr lang="en-US" altLang="zh-CN" sz="3600" dirty="0">
              <a:solidFill>
                <a:srgbClr val="0066FF"/>
              </a:solidFill>
              <a:effectLst>
                <a:outerShdw blurRad="38100" dist="38100" dir="2700000" algn="tl">
                  <a:srgbClr val="000000"/>
                </a:outerShdw>
              </a:effectLst>
              <a:latin typeface="楷体_GB2312" pitchFamily="49" charset="-122"/>
              <a:ea typeface="楷体_GB2312" pitchFamily="49" charset="-122"/>
              <a:cs typeface="+mn-cs"/>
            </a:endParaRPr>
          </a:p>
        </p:txBody>
      </p:sp>
      <p:pic>
        <p:nvPicPr>
          <p:cNvPr id="5" name="Picture 2" descr="j0296302">
            <a:extLst>
              <a:ext uri="{FF2B5EF4-FFF2-40B4-BE49-F238E27FC236}">
                <a16:creationId xmlns:a16="http://schemas.microsoft.com/office/drawing/2014/main" id="{DF7CB652-4929-4E6C-92A3-35CC744E4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3388"/>
            <a:ext cx="1838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3BC415E7-CC42-4882-9170-A0D9CB509AC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extLst>
      <p:ext uri="{BB962C8B-B14F-4D97-AF65-F5344CB8AC3E}">
        <p14:creationId xmlns:p14="http://schemas.microsoft.com/office/powerpoint/2010/main" val="63958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842BFE07-BB61-463F-B279-E405C1652E9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CE2C9C72-736A-4663-9DCF-83429473389E}"/>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02F4C91E-3A29-45BB-8C3A-EE4F648F1EF6}"/>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B0759465-A6AD-46FF-BA06-11F54B1B7735}" type="slidenum">
              <a:rPr lang="zh-CN" altLang="en-US"/>
              <a:pPr>
                <a:defRPr/>
              </a:pPr>
              <a:t>‹#›</a:t>
            </a:fld>
            <a:endParaRPr lang="en-US" altLang="zh-CN"/>
          </a:p>
        </p:txBody>
      </p:sp>
    </p:spTree>
    <p:extLst>
      <p:ext uri="{BB962C8B-B14F-4D97-AF65-F5344CB8AC3E}">
        <p14:creationId xmlns:p14="http://schemas.microsoft.com/office/powerpoint/2010/main" val="3660033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AAFD8284-3569-4A61-9669-F63ACA78EEB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A3554847-5989-4ED2-B26E-DDFE8AB25646}"/>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A6E4EE91-2DAF-4C70-ABE2-62FB581378A3}"/>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AB2A4170-204B-43AC-B198-683ABC0FC7C6}" type="slidenum">
              <a:rPr lang="zh-CN" altLang="en-US"/>
              <a:pPr>
                <a:defRPr/>
              </a:pPr>
              <a:t>‹#›</a:t>
            </a:fld>
            <a:endParaRPr lang="en-US" altLang="zh-CN"/>
          </a:p>
        </p:txBody>
      </p:sp>
    </p:spTree>
    <p:extLst>
      <p:ext uri="{BB962C8B-B14F-4D97-AF65-F5344CB8AC3E}">
        <p14:creationId xmlns:p14="http://schemas.microsoft.com/office/powerpoint/2010/main" val="323227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BCF4B9DF-B881-4F82-9702-6454DB983EEE}"/>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4509506F-73DC-477E-AB49-AF5ED81EDD67}"/>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12946157-15CD-4D96-BFD8-9B9B4CBF87FF}"/>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201CB7E4-D6D6-4BD0-BF00-BB53809E5F15}" type="slidenum">
              <a:rPr lang="zh-CN" altLang="en-US"/>
              <a:pPr>
                <a:defRPr/>
              </a:pPr>
              <a:t>‹#›</a:t>
            </a:fld>
            <a:endParaRPr lang="en-US" altLang="zh-CN"/>
          </a:p>
        </p:txBody>
      </p:sp>
    </p:spTree>
    <p:extLst>
      <p:ext uri="{BB962C8B-B14F-4D97-AF65-F5344CB8AC3E}">
        <p14:creationId xmlns:p14="http://schemas.microsoft.com/office/powerpoint/2010/main" val="2118527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D27102BE-2693-4A29-AFE9-4BDE791F1E7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8" name="Rectangle 7">
            <a:extLst>
              <a:ext uri="{FF2B5EF4-FFF2-40B4-BE49-F238E27FC236}">
                <a16:creationId xmlns:a16="http://schemas.microsoft.com/office/drawing/2014/main" id="{1277AF9C-56B9-47BD-8205-45DC1E629060}"/>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9" name="Rectangle 8">
            <a:extLst>
              <a:ext uri="{FF2B5EF4-FFF2-40B4-BE49-F238E27FC236}">
                <a16:creationId xmlns:a16="http://schemas.microsoft.com/office/drawing/2014/main" id="{19C2B507-2EB2-48C0-A944-4B43C4DB47FA}"/>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412BECC2-9415-4A8D-A3EE-6F82A608CF8C}" type="slidenum">
              <a:rPr lang="zh-CN" altLang="en-US"/>
              <a:pPr>
                <a:defRPr/>
              </a:pPr>
              <a:t>‹#›</a:t>
            </a:fld>
            <a:endParaRPr lang="en-US" altLang="zh-CN"/>
          </a:p>
        </p:txBody>
      </p:sp>
    </p:spTree>
    <p:extLst>
      <p:ext uri="{BB962C8B-B14F-4D97-AF65-F5344CB8AC3E}">
        <p14:creationId xmlns:p14="http://schemas.microsoft.com/office/powerpoint/2010/main" val="568126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ED45D936-7262-47C2-BB17-6BC5ADBEBE53}"/>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4" name="Rectangle 7">
            <a:extLst>
              <a:ext uri="{FF2B5EF4-FFF2-40B4-BE49-F238E27FC236}">
                <a16:creationId xmlns:a16="http://schemas.microsoft.com/office/drawing/2014/main" id="{467E9881-853C-453A-A4D3-E153DBFC6A02}"/>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5" name="Rectangle 8">
            <a:extLst>
              <a:ext uri="{FF2B5EF4-FFF2-40B4-BE49-F238E27FC236}">
                <a16:creationId xmlns:a16="http://schemas.microsoft.com/office/drawing/2014/main" id="{B08FB445-3DB5-4025-A516-3CEB0CBDCE94}"/>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3E79D9F4-CD03-4B49-80F8-3BE4CE1EBB96}" type="slidenum">
              <a:rPr lang="zh-CN" altLang="en-US"/>
              <a:pPr>
                <a:defRPr/>
              </a:pPr>
              <a:t>‹#›</a:t>
            </a:fld>
            <a:endParaRPr lang="en-US" altLang="zh-CN"/>
          </a:p>
        </p:txBody>
      </p:sp>
    </p:spTree>
    <p:extLst>
      <p:ext uri="{BB962C8B-B14F-4D97-AF65-F5344CB8AC3E}">
        <p14:creationId xmlns:p14="http://schemas.microsoft.com/office/powerpoint/2010/main" val="220892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8E4ABFE0-76C9-468A-8C79-F242527D781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2E7D878E-21C0-4A45-9413-75190A3ADD7E}"/>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0682BF1C-05C2-446F-86FD-4450AD932B44}"/>
              </a:ext>
            </a:extLst>
          </p:cNvPr>
          <p:cNvSpPr>
            <a:spLocks noGrp="1" noChangeArrowheads="1"/>
          </p:cNvSpPr>
          <p:nvPr>
            <p:ph type="sldNum" sz="quarter" idx="12"/>
          </p:nvPr>
        </p:nvSpPr>
        <p:spPr>
          <a:ln/>
        </p:spPr>
        <p:txBody>
          <a:bodyPr/>
          <a:lstStyle>
            <a:lvl1pPr>
              <a:defRPr/>
            </a:lvl1pPr>
          </a:lstStyle>
          <a:p>
            <a:pPr>
              <a:defRPr/>
            </a:pPr>
            <a:fld id="{27DC0AFD-4F0D-465E-ABDB-7C5DB604407B}" type="slidenum">
              <a:rPr lang="zh-CN" altLang="en-US"/>
              <a:pPr>
                <a:defRPr/>
              </a:pPr>
              <a:t>‹#›</a:t>
            </a:fld>
            <a:endParaRPr lang="en-US" altLang="zh-CN"/>
          </a:p>
        </p:txBody>
      </p:sp>
    </p:spTree>
    <p:extLst>
      <p:ext uri="{BB962C8B-B14F-4D97-AF65-F5344CB8AC3E}">
        <p14:creationId xmlns:p14="http://schemas.microsoft.com/office/powerpoint/2010/main" val="1088440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F096689-B071-4737-8EEC-AE068FE80D8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3" name="Rectangle 7">
            <a:extLst>
              <a:ext uri="{FF2B5EF4-FFF2-40B4-BE49-F238E27FC236}">
                <a16:creationId xmlns:a16="http://schemas.microsoft.com/office/drawing/2014/main" id="{48704A52-292A-4550-8B5E-91E7015D596B}"/>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4" name="Rectangle 8">
            <a:extLst>
              <a:ext uri="{FF2B5EF4-FFF2-40B4-BE49-F238E27FC236}">
                <a16:creationId xmlns:a16="http://schemas.microsoft.com/office/drawing/2014/main" id="{4523CF65-BC79-491F-AC76-BE68E6A41EBC}"/>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97C523C8-3E3D-47FF-A1D1-10AA571EF1BA}" type="slidenum">
              <a:rPr lang="zh-CN" altLang="en-US"/>
              <a:pPr>
                <a:defRPr/>
              </a:pPr>
              <a:t>‹#›</a:t>
            </a:fld>
            <a:endParaRPr lang="en-US" altLang="zh-CN"/>
          </a:p>
        </p:txBody>
      </p:sp>
    </p:spTree>
    <p:extLst>
      <p:ext uri="{BB962C8B-B14F-4D97-AF65-F5344CB8AC3E}">
        <p14:creationId xmlns:p14="http://schemas.microsoft.com/office/powerpoint/2010/main" val="20618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262E87C8-7B53-4525-A6A5-FEB9791F14F4}"/>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BD188061-3874-4726-B6A7-FD6F4FF498F3}"/>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2A180E99-2014-412A-8FA9-8B51B384BBCA}"/>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0F9600A3-14E9-4DEC-89A6-FAE36FEC702A}" type="slidenum">
              <a:rPr lang="zh-CN" altLang="en-US"/>
              <a:pPr>
                <a:defRPr/>
              </a:pPr>
              <a:t>‹#›</a:t>
            </a:fld>
            <a:endParaRPr lang="en-US" altLang="zh-CN"/>
          </a:p>
        </p:txBody>
      </p:sp>
    </p:spTree>
    <p:extLst>
      <p:ext uri="{BB962C8B-B14F-4D97-AF65-F5344CB8AC3E}">
        <p14:creationId xmlns:p14="http://schemas.microsoft.com/office/powerpoint/2010/main" val="495117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CE0AFD47-BFBB-4367-A9D9-CDD74580803D}"/>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08A6B442-C4D3-45FC-A6B6-9093F6259E1A}"/>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59FB9D71-2EF0-4C81-8D60-98E41A15ED97}"/>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33D24663-1A18-4300-BA4F-89DB5023EC01}" type="slidenum">
              <a:rPr lang="zh-CN" altLang="en-US"/>
              <a:pPr>
                <a:defRPr/>
              </a:pPr>
              <a:t>‹#›</a:t>
            </a:fld>
            <a:endParaRPr lang="en-US" altLang="zh-CN"/>
          </a:p>
        </p:txBody>
      </p:sp>
    </p:spTree>
    <p:extLst>
      <p:ext uri="{BB962C8B-B14F-4D97-AF65-F5344CB8AC3E}">
        <p14:creationId xmlns:p14="http://schemas.microsoft.com/office/powerpoint/2010/main" val="1199082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DDEEF941-392C-4CB7-AF38-190350278F4F}"/>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3CB0092B-3B5B-42BA-A9FF-0BD3D31F0D1C}"/>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170D7EFB-E0A4-484B-8BAB-7A84C07F2D65}"/>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7C31CF27-0F28-4D3B-AB56-3E28F1C2A68A}" type="slidenum">
              <a:rPr lang="zh-CN" altLang="en-US"/>
              <a:pPr>
                <a:defRPr/>
              </a:pPr>
              <a:t>‹#›</a:t>
            </a:fld>
            <a:endParaRPr lang="en-US" altLang="zh-CN"/>
          </a:p>
        </p:txBody>
      </p:sp>
    </p:spTree>
    <p:extLst>
      <p:ext uri="{BB962C8B-B14F-4D97-AF65-F5344CB8AC3E}">
        <p14:creationId xmlns:p14="http://schemas.microsoft.com/office/powerpoint/2010/main" val="24661521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8624C47E-A98D-4555-93ED-97C26DF7972C}"/>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FF693A58-2995-49EA-B5EA-6B3E2046E291}"/>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2806A4EA-2F88-4AA0-A1CD-1AD57B4C941C}"/>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A8124077-624A-49DA-B10B-4268647EF52E}" type="slidenum">
              <a:rPr lang="zh-CN" altLang="en-US"/>
              <a:pPr>
                <a:defRPr/>
              </a:pPr>
              <a:t>‹#›</a:t>
            </a:fld>
            <a:endParaRPr lang="en-US" altLang="zh-CN"/>
          </a:p>
        </p:txBody>
      </p:sp>
    </p:spTree>
    <p:extLst>
      <p:ext uri="{BB962C8B-B14F-4D97-AF65-F5344CB8AC3E}">
        <p14:creationId xmlns:p14="http://schemas.microsoft.com/office/powerpoint/2010/main" val="2441338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D6B6727A-1781-4DA2-9C35-544783F8BF3C}"/>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66649781-2AC9-470A-9469-2C96CD742CC2}"/>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9A56E453-C06E-48A8-B573-F38030C40E73}"/>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CC4B7460-5028-423B-9794-5258F4E0845C}" type="slidenum">
              <a:rPr lang="zh-CN" altLang="en-US"/>
              <a:pPr>
                <a:defRPr/>
              </a:pPr>
              <a:t>‹#›</a:t>
            </a:fld>
            <a:endParaRPr lang="en-US" altLang="zh-CN"/>
          </a:p>
        </p:txBody>
      </p:sp>
    </p:spTree>
    <p:extLst>
      <p:ext uri="{BB962C8B-B14F-4D97-AF65-F5344CB8AC3E}">
        <p14:creationId xmlns:p14="http://schemas.microsoft.com/office/powerpoint/2010/main" val="436709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00F727FD-B773-461B-861A-C1D9CCA2C12B}"/>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7" name="Rectangle 7">
            <a:extLst>
              <a:ext uri="{FF2B5EF4-FFF2-40B4-BE49-F238E27FC236}">
                <a16:creationId xmlns:a16="http://schemas.microsoft.com/office/drawing/2014/main" id="{1594D44C-F8E0-4087-BA67-676C5B529788}"/>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8" name="Rectangle 8">
            <a:extLst>
              <a:ext uri="{FF2B5EF4-FFF2-40B4-BE49-F238E27FC236}">
                <a16:creationId xmlns:a16="http://schemas.microsoft.com/office/drawing/2014/main" id="{2C7E3217-6822-4381-832A-3F5BBDBE251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A9134BCC-F460-46C8-A3F8-06C1D9FE1285}" type="slidenum">
              <a:rPr lang="zh-CN" altLang="en-US"/>
              <a:pPr>
                <a:defRPr/>
              </a:pPr>
              <a:t>‹#›</a:t>
            </a:fld>
            <a:endParaRPr lang="en-US" altLang="zh-CN"/>
          </a:p>
        </p:txBody>
      </p:sp>
    </p:spTree>
    <p:extLst>
      <p:ext uri="{BB962C8B-B14F-4D97-AF65-F5344CB8AC3E}">
        <p14:creationId xmlns:p14="http://schemas.microsoft.com/office/powerpoint/2010/main" val="30673959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8AEF5A0C-6993-4994-8583-C0B1EBD4F529}"/>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7" name="Rectangle 7">
            <a:extLst>
              <a:ext uri="{FF2B5EF4-FFF2-40B4-BE49-F238E27FC236}">
                <a16:creationId xmlns:a16="http://schemas.microsoft.com/office/drawing/2014/main" id="{80504531-134D-4593-A171-FBF0D77ED44F}"/>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8" name="Rectangle 8">
            <a:extLst>
              <a:ext uri="{FF2B5EF4-FFF2-40B4-BE49-F238E27FC236}">
                <a16:creationId xmlns:a16="http://schemas.microsoft.com/office/drawing/2014/main" id="{12F831E2-045C-4B41-A4A8-A4ADC87A599F}"/>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EC55A885-F49B-46D0-91D1-4C8945D222A9}" type="slidenum">
              <a:rPr lang="zh-CN" altLang="en-US"/>
              <a:pPr>
                <a:defRPr/>
              </a:pPr>
              <a:t>‹#›</a:t>
            </a:fld>
            <a:endParaRPr lang="en-US" altLang="zh-CN"/>
          </a:p>
        </p:txBody>
      </p:sp>
    </p:spTree>
    <p:extLst>
      <p:ext uri="{BB962C8B-B14F-4D97-AF65-F5344CB8AC3E}">
        <p14:creationId xmlns:p14="http://schemas.microsoft.com/office/powerpoint/2010/main" val="3737018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表格占位符 2"/>
          <p:cNvSpPr>
            <a:spLocks noGrp="1"/>
          </p:cNvSpPr>
          <p:nvPr>
            <p:ph type="tbl" idx="1"/>
          </p:nvPr>
        </p:nvSpPr>
        <p:spPr>
          <a:xfrm>
            <a:off x="381000" y="1600200"/>
            <a:ext cx="8229600" cy="4525963"/>
          </a:xfrm>
        </p:spPr>
        <p:txBody>
          <a:bodyPr/>
          <a:lstStyle/>
          <a:p>
            <a:pPr lvl="0"/>
            <a:endParaRPr lang="zh-CN" altLang="en-US" noProof="0"/>
          </a:p>
        </p:txBody>
      </p:sp>
      <p:sp>
        <p:nvSpPr>
          <p:cNvPr id="4" name="Rectangle 6">
            <a:extLst>
              <a:ext uri="{FF2B5EF4-FFF2-40B4-BE49-F238E27FC236}">
                <a16:creationId xmlns:a16="http://schemas.microsoft.com/office/drawing/2014/main" id="{3CA1E4EE-17DC-45C0-A7C7-1A311F4411F5}"/>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1DD19718-FFFD-4463-BE3F-791D7FB3D75B}"/>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BE3F1DF0-B9B5-455B-926E-8503D97DBA90}"/>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87FCB214-4193-422B-BA37-E50430B15E34}" type="slidenum">
              <a:rPr lang="zh-CN" altLang="en-US"/>
              <a:pPr>
                <a:defRPr/>
              </a:pPr>
              <a:t>‹#›</a:t>
            </a:fld>
            <a:endParaRPr lang="en-US" altLang="zh-CN"/>
          </a:p>
        </p:txBody>
      </p:sp>
    </p:spTree>
    <p:extLst>
      <p:ext uri="{BB962C8B-B14F-4D97-AF65-F5344CB8AC3E}">
        <p14:creationId xmlns:p14="http://schemas.microsoft.com/office/powerpoint/2010/main" val="363673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41DA436E-9BE2-4AB6-8764-8A20975FBB9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46458087-6180-4793-8C5D-02D2C135B9C4}"/>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6419F29F-E0FB-4343-A4AE-BC0093CD73CD}"/>
              </a:ext>
            </a:extLst>
          </p:cNvPr>
          <p:cNvSpPr>
            <a:spLocks noGrp="1" noChangeArrowheads="1"/>
          </p:cNvSpPr>
          <p:nvPr>
            <p:ph type="sldNum" sz="quarter" idx="12"/>
          </p:nvPr>
        </p:nvSpPr>
        <p:spPr>
          <a:ln/>
        </p:spPr>
        <p:txBody>
          <a:bodyPr/>
          <a:lstStyle>
            <a:lvl1pPr>
              <a:defRPr/>
            </a:lvl1pPr>
          </a:lstStyle>
          <a:p>
            <a:pPr>
              <a:defRPr/>
            </a:pPr>
            <a:fld id="{FE7FC94F-E325-4D8E-8EF7-80C7930432F3}" type="slidenum">
              <a:rPr lang="zh-CN" altLang="en-US"/>
              <a:pPr>
                <a:defRPr/>
              </a:pPr>
              <a:t>‹#›</a:t>
            </a:fld>
            <a:endParaRPr lang="en-US" altLang="zh-CN"/>
          </a:p>
        </p:txBody>
      </p:sp>
    </p:spTree>
    <p:extLst>
      <p:ext uri="{BB962C8B-B14F-4D97-AF65-F5344CB8AC3E}">
        <p14:creationId xmlns:p14="http://schemas.microsoft.com/office/powerpoint/2010/main" val="102188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17444738-40AA-4338-BE70-B77F398B482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29AC7EF7-D45A-42AD-AC79-B1EFEE5C99D4}"/>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76A372F5-2D20-44C1-91F3-3E59424382FF}"/>
              </a:ext>
            </a:extLst>
          </p:cNvPr>
          <p:cNvSpPr>
            <a:spLocks noGrp="1" noChangeArrowheads="1"/>
          </p:cNvSpPr>
          <p:nvPr>
            <p:ph type="sldNum" sz="quarter" idx="12"/>
          </p:nvPr>
        </p:nvSpPr>
        <p:spPr>
          <a:ln/>
        </p:spPr>
        <p:txBody>
          <a:bodyPr/>
          <a:lstStyle>
            <a:lvl1pPr>
              <a:defRPr/>
            </a:lvl1pPr>
          </a:lstStyle>
          <a:p>
            <a:pPr>
              <a:defRPr/>
            </a:pPr>
            <a:fld id="{BC760164-D02C-4E4D-BFE6-34B02E813BAF}" type="slidenum">
              <a:rPr lang="zh-CN" altLang="en-US"/>
              <a:pPr>
                <a:defRPr/>
              </a:pPr>
              <a:t>‹#›</a:t>
            </a:fld>
            <a:endParaRPr lang="en-US" altLang="zh-CN"/>
          </a:p>
        </p:txBody>
      </p:sp>
    </p:spTree>
    <p:extLst>
      <p:ext uri="{BB962C8B-B14F-4D97-AF65-F5344CB8AC3E}">
        <p14:creationId xmlns:p14="http://schemas.microsoft.com/office/powerpoint/2010/main" val="245401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8AB0A993-A7DD-407D-80F6-6B4BF8C79F0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7">
            <a:extLst>
              <a:ext uri="{FF2B5EF4-FFF2-40B4-BE49-F238E27FC236}">
                <a16:creationId xmlns:a16="http://schemas.microsoft.com/office/drawing/2014/main" id="{503BD40C-08BD-43FC-B122-84FA98ED12F8}"/>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9" name="Rectangle 8">
            <a:extLst>
              <a:ext uri="{FF2B5EF4-FFF2-40B4-BE49-F238E27FC236}">
                <a16:creationId xmlns:a16="http://schemas.microsoft.com/office/drawing/2014/main" id="{65B21B38-1841-4647-A7A2-59145DB1261A}"/>
              </a:ext>
            </a:extLst>
          </p:cNvPr>
          <p:cNvSpPr>
            <a:spLocks noGrp="1" noChangeArrowheads="1"/>
          </p:cNvSpPr>
          <p:nvPr>
            <p:ph type="sldNum" sz="quarter" idx="12"/>
          </p:nvPr>
        </p:nvSpPr>
        <p:spPr>
          <a:ln/>
        </p:spPr>
        <p:txBody>
          <a:bodyPr/>
          <a:lstStyle>
            <a:lvl1pPr>
              <a:defRPr/>
            </a:lvl1pPr>
          </a:lstStyle>
          <a:p>
            <a:pPr>
              <a:defRPr/>
            </a:pPr>
            <a:fld id="{BB5D8E37-6DB6-4B5D-A00D-CB6A57240541}" type="slidenum">
              <a:rPr lang="zh-CN" altLang="en-US"/>
              <a:pPr>
                <a:defRPr/>
              </a:pPr>
              <a:t>‹#›</a:t>
            </a:fld>
            <a:endParaRPr lang="en-US" altLang="zh-CN"/>
          </a:p>
        </p:txBody>
      </p:sp>
    </p:spTree>
    <p:extLst>
      <p:ext uri="{BB962C8B-B14F-4D97-AF65-F5344CB8AC3E}">
        <p14:creationId xmlns:p14="http://schemas.microsoft.com/office/powerpoint/2010/main" val="221328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34253363-3F01-42C2-8FF3-11FA7AF3942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7">
            <a:extLst>
              <a:ext uri="{FF2B5EF4-FFF2-40B4-BE49-F238E27FC236}">
                <a16:creationId xmlns:a16="http://schemas.microsoft.com/office/drawing/2014/main" id="{BA0886BE-23EA-47BB-B4F9-DC2848AFCE35}"/>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5" name="Rectangle 8">
            <a:extLst>
              <a:ext uri="{FF2B5EF4-FFF2-40B4-BE49-F238E27FC236}">
                <a16:creationId xmlns:a16="http://schemas.microsoft.com/office/drawing/2014/main" id="{5141B9CB-DC56-4610-917D-646D71949FFC}"/>
              </a:ext>
            </a:extLst>
          </p:cNvPr>
          <p:cNvSpPr>
            <a:spLocks noGrp="1" noChangeArrowheads="1"/>
          </p:cNvSpPr>
          <p:nvPr>
            <p:ph type="sldNum" sz="quarter" idx="12"/>
          </p:nvPr>
        </p:nvSpPr>
        <p:spPr>
          <a:ln/>
        </p:spPr>
        <p:txBody>
          <a:bodyPr/>
          <a:lstStyle>
            <a:lvl1pPr>
              <a:defRPr/>
            </a:lvl1pPr>
          </a:lstStyle>
          <a:p>
            <a:pPr>
              <a:defRPr/>
            </a:pPr>
            <a:fld id="{89940394-28C8-429A-B1A6-DC5C40BEFE18}" type="slidenum">
              <a:rPr lang="zh-CN" altLang="en-US"/>
              <a:pPr>
                <a:defRPr/>
              </a:pPr>
              <a:t>‹#›</a:t>
            </a:fld>
            <a:endParaRPr lang="en-US" altLang="zh-CN"/>
          </a:p>
        </p:txBody>
      </p:sp>
    </p:spTree>
    <p:extLst>
      <p:ext uri="{BB962C8B-B14F-4D97-AF65-F5344CB8AC3E}">
        <p14:creationId xmlns:p14="http://schemas.microsoft.com/office/powerpoint/2010/main" val="80238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834C7C3-2F9C-46A0-A6DD-A4A28D90D89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7">
            <a:extLst>
              <a:ext uri="{FF2B5EF4-FFF2-40B4-BE49-F238E27FC236}">
                <a16:creationId xmlns:a16="http://schemas.microsoft.com/office/drawing/2014/main" id="{EEC619D6-35DD-4C78-8BCF-FCEB3CEEC5E8}"/>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4" name="Rectangle 8">
            <a:extLst>
              <a:ext uri="{FF2B5EF4-FFF2-40B4-BE49-F238E27FC236}">
                <a16:creationId xmlns:a16="http://schemas.microsoft.com/office/drawing/2014/main" id="{D0838402-81A3-4D81-8369-1ECC5201BED9}"/>
              </a:ext>
            </a:extLst>
          </p:cNvPr>
          <p:cNvSpPr>
            <a:spLocks noGrp="1" noChangeArrowheads="1"/>
          </p:cNvSpPr>
          <p:nvPr>
            <p:ph type="sldNum" sz="quarter" idx="12"/>
          </p:nvPr>
        </p:nvSpPr>
        <p:spPr>
          <a:ln/>
        </p:spPr>
        <p:txBody>
          <a:bodyPr/>
          <a:lstStyle>
            <a:lvl1pPr>
              <a:defRPr/>
            </a:lvl1pPr>
          </a:lstStyle>
          <a:p>
            <a:pPr>
              <a:defRPr/>
            </a:pPr>
            <a:fld id="{F36A2C02-D082-4591-887C-9F9D25AB8C17}" type="slidenum">
              <a:rPr lang="zh-CN" altLang="en-US"/>
              <a:pPr>
                <a:defRPr/>
              </a:pPr>
              <a:t>‹#›</a:t>
            </a:fld>
            <a:endParaRPr lang="en-US" altLang="zh-CN"/>
          </a:p>
        </p:txBody>
      </p:sp>
    </p:spTree>
    <p:extLst>
      <p:ext uri="{BB962C8B-B14F-4D97-AF65-F5344CB8AC3E}">
        <p14:creationId xmlns:p14="http://schemas.microsoft.com/office/powerpoint/2010/main" val="215691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D0C6CFFD-F2A3-4505-90DB-1447093B7AA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5938F2B4-3BEB-4BE6-806C-AA939A086EC5}"/>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B390F0F8-7307-41B1-8434-CFFED6D14386}"/>
              </a:ext>
            </a:extLst>
          </p:cNvPr>
          <p:cNvSpPr>
            <a:spLocks noGrp="1" noChangeArrowheads="1"/>
          </p:cNvSpPr>
          <p:nvPr>
            <p:ph type="sldNum" sz="quarter" idx="12"/>
          </p:nvPr>
        </p:nvSpPr>
        <p:spPr>
          <a:ln/>
        </p:spPr>
        <p:txBody>
          <a:bodyPr/>
          <a:lstStyle>
            <a:lvl1pPr>
              <a:defRPr/>
            </a:lvl1pPr>
          </a:lstStyle>
          <a:p>
            <a:pPr>
              <a:defRPr/>
            </a:pPr>
            <a:fld id="{F07C8BEF-06D7-41A1-9D6D-CFCA7D2E8E98}" type="slidenum">
              <a:rPr lang="zh-CN" altLang="en-US"/>
              <a:pPr>
                <a:defRPr/>
              </a:pPr>
              <a:t>‹#›</a:t>
            </a:fld>
            <a:endParaRPr lang="en-US" altLang="zh-CN"/>
          </a:p>
        </p:txBody>
      </p:sp>
    </p:spTree>
    <p:extLst>
      <p:ext uri="{BB962C8B-B14F-4D97-AF65-F5344CB8AC3E}">
        <p14:creationId xmlns:p14="http://schemas.microsoft.com/office/powerpoint/2010/main" val="31610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69CCBA5E-37E9-4D48-BA59-9213E27A2B9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949D2F2E-7C15-4F74-8FB0-9CE6878861AA}"/>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1AA9913B-6867-4884-9AEE-18F091495A08}"/>
              </a:ext>
            </a:extLst>
          </p:cNvPr>
          <p:cNvSpPr>
            <a:spLocks noGrp="1" noChangeArrowheads="1"/>
          </p:cNvSpPr>
          <p:nvPr>
            <p:ph type="sldNum" sz="quarter" idx="12"/>
          </p:nvPr>
        </p:nvSpPr>
        <p:spPr>
          <a:ln/>
        </p:spPr>
        <p:txBody>
          <a:bodyPr/>
          <a:lstStyle>
            <a:lvl1pPr>
              <a:defRPr/>
            </a:lvl1pPr>
          </a:lstStyle>
          <a:p>
            <a:pPr>
              <a:defRPr/>
            </a:pPr>
            <a:fld id="{DEF12452-12F8-4514-A352-BED3618D67F8}" type="slidenum">
              <a:rPr lang="zh-CN" altLang="en-US"/>
              <a:pPr>
                <a:defRPr/>
              </a:pPr>
              <a:t>‹#›</a:t>
            </a:fld>
            <a:endParaRPr lang="en-US" altLang="zh-CN"/>
          </a:p>
        </p:txBody>
      </p:sp>
    </p:spTree>
    <p:extLst>
      <p:ext uri="{BB962C8B-B14F-4D97-AF65-F5344CB8AC3E}">
        <p14:creationId xmlns:p14="http://schemas.microsoft.com/office/powerpoint/2010/main" val="138116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j0296302">
            <a:extLst>
              <a:ext uri="{FF2B5EF4-FFF2-40B4-BE49-F238E27FC236}">
                <a16:creationId xmlns:a16="http://schemas.microsoft.com/office/drawing/2014/main" id="{FABD3407-473C-442F-9CA1-92CA4B7769F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45225"/>
            <a:ext cx="83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286BE422-E912-4748-BF29-BB07D38160B0}"/>
              </a:ext>
            </a:extLst>
          </p:cNvPr>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a:extLst>
              <a:ext uri="{FF2B5EF4-FFF2-40B4-BE49-F238E27FC236}">
                <a16:creationId xmlns:a16="http://schemas.microsoft.com/office/drawing/2014/main" id="{D9CED7C6-657A-4D43-9115-C98B13D00988}"/>
              </a:ext>
            </a:extLst>
          </p:cNvPr>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a:extLst>
              <a:ext uri="{FF2B5EF4-FFF2-40B4-BE49-F238E27FC236}">
                <a16:creationId xmlns:a16="http://schemas.microsoft.com/office/drawing/2014/main" id="{3DC52573-69AA-4E33-871D-3BA7723345BA}"/>
              </a:ext>
            </a:extLst>
          </p:cNvPr>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a:defRPr/>
            </a:pPr>
            <a:endParaRPr lang="zh-CN" altLang="en-US"/>
          </a:p>
        </p:txBody>
      </p:sp>
      <p:sp>
        <p:nvSpPr>
          <p:cNvPr id="5127" name="Rectangle 7">
            <a:extLst>
              <a:ext uri="{FF2B5EF4-FFF2-40B4-BE49-F238E27FC236}">
                <a16:creationId xmlns:a16="http://schemas.microsoft.com/office/drawing/2014/main" id="{9E6630F7-61FD-414F-BEAB-5787BA3F6993}"/>
              </a:ext>
            </a:extLst>
          </p:cNvPr>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a:defRPr/>
            </a:pPr>
            <a:r>
              <a:rPr lang="en-US" altLang="zh-CN" dirty="0"/>
              <a:t>HIT-AIOT</a:t>
            </a:r>
          </a:p>
        </p:txBody>
      </p:sp>
      <p:sp>
        <p:nvSpPr>
          <p:cNvPr id="5128" name="Rectangle 8">
            <a:extLst>
              <a:ext uri="{FF2B5EF4-FFF2-40B4-BE49-F238E27FC236}">
                <a16:creationId xmlns:a16="http://schemas.microsoft.com/office/drawing/2014/main" id="{BFE9EBE7-80CB-4939-9111-0039ED48EA04}"/>
              </a:ext>
            </a:extLst>
          </p:cNvPr>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a:defRPr/>
            </a:pPr>
            <a:fld id="{0BC94245-CFD3-4BF0-808D-D5B68DC2C74C}" type="slidenum">
              <a:rPr lang="zh-CN" altLang="en-US"/>
              <a:pPr>
                <a:defRPr/>
              </a:pPr>
              <a:t>‹#›</a:t>
            </a:fld>
            <a:endParaRPr lang="en-US" altLang="zh-CN"/>
          </a:p>
        </p:txBody>
      </p:sp>
      <p:pic>
        <p:nvPicPr>
          <p:cNvPr id="1032" name="Picture 9">
            <a:extLst>
              <a:ext uri="{FF2B5EF4-FFF2-40B4-BE49-F238E27FC236}">
                <a16:creationId xmlns:a16="http://schemas.microsoft.com/office/drawing/2014/main" id="{E0184812-45FF-4A27-90C9-64457677CFA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52400"/>
            <a:ext cx="1066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1" descr="j0296302">
            <a:extLst>
              <a:ext uri="{FF2B5EF4-FFF2-40B4-BE49-F238E27FC236}">
                <a16:creationId xmlns:a16="http://schemas.microsoft.com/office/drawing/2014/main" id="{0FC1B1EC-1562-4BD8-B80B-A1ABCD819EF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V="1">
            <a:off x="6457950" y="1076325"/>
            <a:ext cx="251460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Lst>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j0296302">
            <a:extLst>
              <a:ext uri="{FF2B5EF4-FFF2-40B4-BE49-F238E27FC236}">
                <a16:creationId xmlns:a16="http://schemas.microsoft.com/office/drawing/2014/main" id="{050A6E8F-5196-4A44-BC23-4243864DDA7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45225"/>
            <a:ext cx="83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87425B38-87A2-4F97-BD93-CC6E823FC03A}"/>
              </a:ext>
            </a:extLst>
          </p:cNvPr>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a:extLst>
              <a:ext uri="{FF2B5EF4-FFF2-40B4-BE49-F238E27FC236}">
                <a16:creationId xmlns:a16="http://schemas.microsoft.com/office/drawing/2014/main" id="{97DCF121-71B5-4F5E-AEF3-561C17981651}"/>
              </a:ext>
            </a:extLst>
          </p:cNvPr>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a:extLst>
              <a:ext uri="{FF2B5EF4-FFF2-40B4-BE49-F238E27FC236}">
                <a16:creationId xmlns:a16="http://schemas.microsoft.com/office/drawing/2014/main" id="{10E87F80-786A-4216-85D6-CEB0C3659BAD}"/>
              </a:ext>
            </a:extLst>
          </p:cNvPr>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a:defRPr/>
            </a:pPr>
            <a:endParaRPr lang="zh-CN" altLang="en-US"/>
          </a:p>
        </p:txBody>
      </p:sp>
      <p:sp>
        <p:nvSpPr>
          <p:cNvPr id="5127" name="Rectangle 7">
            <a:extLst>
              <a:ext uri="{FF2B5EF4-FFF2-40B4-BE49-F238E27FC236}">
                <a16:creationId xmlns:a16="http://schemas.microsoft.com/office/drawing/2014/main" id="{6085AA6D-8360-4A7C-9663-F8E308226131}"/>
              </a:ext>
            </a:extLst>
          </p:cNvPr>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a:defRPr/>
            </a:pPr>
            <a:r>
              <a:rPr lang="en-US" altLang="zh-CN" dirty="0"/>
              <a:t>HIT-AIOT</a:t>
            </a:r>
          </a:p>
        </p:txBody>
      </p:sp>
      <p:sp>
        <p:nvSpPr>
          <p:cNvPr id="5128" name="Rectangle 8">
            <a:extLst>
              <a:ext uri="{FF2B5EF4-FFF2-40B4-BE49-F238E27FC236}">
                <a16:creationId xmlns:a16="http://schemas.microsoft.com/office/drawing/2014/main" id="{C31CFE92-2667-4532-8DDB-4474266CF183}"/>
              </a:ext>
            </a:extLst>
          </p:cNvPr>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003399"/>
                </a:solidFill>
                <a:effectLst>
                  <a:outerShdw blurRad="38100" dist="38100" dir="2700000" algn="tl">
                    <a:srgbClr val="C0C0C0"/>
                  </a:outerShdw>
                </a:effectLst>
                <a:latin typeface="Arial" panose="020B0604020202020204" pitchFamily="34" charset="0"/>
              </a:defRPr>
            </a:lvl1pPr>
          </a:lstStyle>
          <a:p>
            <a:pPr>
              <a:defRPr/>
            </a:pPr>
            <a:fld id="{7FD8CDDB-2961-412D-8F64-9A635FFBED0C}" type="slidenum">
              <a:rPr lang="zh-CN" altLang="en-US"/>
              <a:pPr>
                <a:defRPr/>
              </a:pPr>
              <a:t>‹#›</a:t>
            </a:fld>
            <a:endParaRPr lang="en-US" altLang="zh-CN"/>
          </a:p>
        </p:txBody>
      </p:sp>
      <p:pic>
        <p:nvPicPr>
          <p:cNvPr id="2056" name="Picture 9">
            <a:extLst>
              <a:ext uri="{FF2B5EF4-FFF2-40B4-BE49-F238E27FC236}">
                <a16:creationId xmlns:a16="http://schemas.microsoft.com/office/drawing/2014/main" id="{CB9F9F1F-E445-4C79-9790-CDFB0A10DBD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152400"/>
            <a:ext cx="1066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1" descr="j0296302">
            <a:extLst>
              <a:ext uri="{FF2B5EF4-FFF2-40B4-BE49-F238E27FC236}">
                <a16:creationId xmlns:a16="http://schemas.microsoft.com/office/drawing/2014/main" id="{68C4A903-A366-4D2C-9DFB-DB3937A597B7}"/>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flipV="1">
            <a:off x="6457950" y="1076325"/>
            <a:ext cx="251460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Lst>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png"/><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png"/><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D688888B-4B89-4C2C-93AF-7306D2FB87DF}"/>
              </a:ext>
            </a:extLst>
          </p:cNvPr>
          <p:cNvSpPr>
            <a:spLocks noGrp="1" noChangeArrowheads="1"/>
          </p:cNvSpPr>
          <p:nvPr>
            <p:ph type="title"/>
          </p:nvPr>
        </p:nvSpPr>
        <p:spPr/>
        <p:txBody>
          <a:bodyPr>
            <a:prstTxWarp prst="textNoShape">
              <a:avLst/>
            </a:prstTxWarp>
          </a:bodyPr>
          <a:lstStyle/>
          <a:p>
            <a:pPr algn="l" eaLnBrk="1" hangingPunct="1">
              <a:defRPr/>
            </a:pPr>
            <a:r>
              <a:rPr lang="zh-CN" altLang="en-US" sz="3200" dirty="0">
                <a:solidFill>
                  <a:srgbClr val="0000FF"/>
                </a:solidFill>
                <a:cs typeface="+mn-cs"/>
              </a:rPr>
              <a:t>       物联网与泛在智能研究中心</a:t>
            </a:r>
          </a:p>
        </p:txBody>
      </p:sp>
      <p:sp>
        <p:nvSpPr>
          <p:cNvPr id="7" name="Rectangle 3">
            <a:extLst>
              <a:ext uri="{FF2B5EF4-FFF2-40B4-BE49-F238E27FC236}">
                <a16:creationId xmlns:a16="http://schemas.microsoft.com/office/drawing/2014/main" id="{030150F5-4F4E-45CC-8BC3-7188C447872F}"/>
              </a:ext>
            </a:extLst>
          </p:cNvPr>
          <p:cNvSpPr txBox="1">
            <a:spLocks noChangeArrowheads="1"/>
          </p:cNvSpPr>
          <p:nvPr/>
        </p:nvSpPr>
        <p:spPr bwMode="auto">
          <a:xfrm>
            <a:off x="3132138" y="4643438"/>
            <a:ext cx="4752975" cy="1447800"/>
          </a:xfrm>
          <a:prstGeom prst="rect">
            <a:avLst/>
          </a:prstGeom>
          <a:noFill/>
          <a:ln w="9525">
            <a:noFill/>
            <a:miter lim="800000"/>
          </a:ln>
          <a:effectLst/>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3333FF"/>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buFontTx/>
              <a:buNone/>
              <a:defRPr/>
            </a:pPr>
            <a:r>
              <a:rPr lang="zh-CN" altLang="en-US" sz="3600">
                <a:effectLst>
                  <a:outerShdw blurRad="38100" dist="38100" dir="2700000" algn="tl">
                    <a:srgbClr val="C0C0C0"/>
                  </a:outerShdw>
                </a:effectLst>
              </a:rPr>
              <a:t>主讲：张 浩</a:t>
            </a:r>
          </a:p>
        </p:txBody>
      </p:sp>
      <p:sp>
        <p:nvSpPr>
          <p:cNvPr id="5" name="Rectangle 2">
            <a:extLst>
              <a:ext uri="{FF2B5EF4-FFF2-40B4-BE49-F238E27FC236}">
                <a16:creationId xmlns:a16="http://schemas.microsoft.com/office/drawing/2014/main" id="{8F311DE8-BD0E-4B6E-B34A-2400A46EF05D}"/>
              </a:ext>
            </a:extLst>
          </p:cNvPr>
          <p:cNvSpPr txBox="1">
            <a:spLocks noChangeArrowheads="1"/>
          </p:cNvSpPr>
          <p:nvPr/>
        </p:nvSpPr>
        <p:spPr bwMode="auto">
          <a:xfrm>
            <a:off x="0" y="1268413"/>
            <a:ext cx="9144000" cy="2760662"/>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3333FF"/>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ctr" eaLnBrk="1" hangingPunct="1">
              <a:lnSpc>
                <a:spcPct val="150000"/>
              </a:lnSpc>
              <a:spcBef>
                <a:spcPts val="600"/>
              </a:spcBef>
              <a:buFontTx/>
              <a:buNone/>
              <a:defRPr/>
            </a:pPr>
            <a:r>
              <a:rPr lang="zh-CN" altLang="en-US" sz="6600">
                <a:solidFill>
                  <a:srgbClr val="A24200"/>
                </a:solidFill>
                <a:effectLst>
                  <a:outerShdw blurRad="38100" dist="38100" dir="2700000" algn="tl">
                    <a:srgbClr val="000000"/>
                  </a:outerShdw>
                </a:effectLst>
              </a:rPr>
              <a:t>实现篇</a:t>
            </a:r>
            <a:br>
              <a:rPr lang="zh-CN" altLang="en-US" sz="6600">
                <a:solidFill>
                  <a:srgbClr val="A24200"/>
                </a:solidFill>
                <a:effectLst>
                  <a:outerShdw blurRad="38100" dist="38100" dir="2700000" algn="tl">
                    <a:srgbClr val="000000"/>
                  </a:outerShdw>
                </a:effectLst>
              </a:rPr>
            </a:br>
            <a:r>
              <a:rPr lang="zh-CN" altLang="en-US" sz="6600">
                <a:solidFill>
                  <a:srgbClr val="A24200"/>
                </a:solidFill>
                <a:effectLst>
                  <a:outerShdw blurRad="38100" dist="38100" dir="2700000" algn="tl">
                    <a:srgbClr val="000000"/>
                  </a:outerShdw>
                </a:effectLst>
              </a:rPr>
              <a:t>第十章  并发控制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31EE4-9484-46FF-8EB7-487EFF8D261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endParaRPr lang="zh-CN" altLang="en-US" dirty="0">
              <a:cs typeface="+mj-cs"/>
            </a:endParaRPr>
          </a:p>
        </p:txBody>
      </p:sp>
      <p:sp>
        <p:nvSpPr>
          <p:cNvPr id="3" name="内容占位符 2">
            <a:extLst>
              <a:ext uri="{FF2B5EF4-FFF2-40B4-BE49-F238E27FC236}">
                <a16:creationId xmlns:a16="http://schemas.microsoft.com/office/drawing/2014/main" id="{7F1BC964-E3F5-474A-886B-069B9928476E}"/>
              </a:ext>
            </a:extLst>
          </p:cNvPr>
          <p:cNvSpPr>
            <a:spLocks noGrp="1"/>
          </p:cNvSpPr>
          <p:nvPr>
            <p:ph idx="1"/>
          </p:nvPr>
        </p:nvSpPr>
        <p:spPr>
          <a:xfrm>
            <a:off x="381000" y="1314450"/>
            <a:ext cx="8763000" cy="2543175"/>
          </a:xfrm>
        </p:spPr>
        <p:txBody>
          <a:bodyPr/>
          <a:lstStyle/>
          <a:p>
            <a:pPr>
              <a:defRPr/>
            </a:pPr>
            <a:r>
              <a:rPr lang="zh-CN" altLang="en-US" dirty="0">
                <a:effectLst/>
                <a:latin typeface="华文新魏" panose="02010800040101010101" pitchFamily="2" charset="-122"/>
                <a:ea typeface="华文新魏" panose="02010800040101010101" pitchFamily="2" charset="-122"/>
                <a:cs typeface="+mn-cs"/>
              </a:rPr>
              <a:t>事务运用以下两个操作访问数据</a:t>
            </a:r>
          </a:p>
          <a:p>
            <a:pPr lvl="1">
              <a:defRPr/>
            </a:pPr>
            <a:r>
              <a:rPr lang="en-US" altLang="zh-CN" dirty="0">
                <a:effectLst/>
                <a:latin typeface="华文新魏" panose="02010800040101010101" pitchFamily="2" charset="-122"/>
                <a:ea typeface="华文新魏" panose="02010800040101010101" pitchFamily="2" charset="-122"/>
              </a:rPr>
              <a:t>Read(X):</a:t>
            </a:r>
          </a:p>
          <a:p>
            <a:pPr lvl="2">
              <a:defRPr/>
            </a:pPr>
            <a:r>
              <a:rPr lang="zh-CN" altLang="en-US" dirty="0">
                <a:effectLst/>
                <a:latin typeface="华文新魏" panose="02010800040101010101" pitchFamily="2" charset="-122"/>
                <a:ea typeface="华文新魏" panose="02010800040101010101" pitchFamily="2" charset="-122"/>
              </a:rPr>
              <a:t>从数据库把数据项</a:t>
            </a:r>
            <a:r>
              <a:rPr lang="en-US" altLang="zh-CN" dirty="0">
                <a:effectLst/>
                <a:latin typeface="华文新魏" panose="02010800040101010101" pitchFamily="2" charset="-122"/>
                <a:ea typeface="华文新魏" panose="02010800040101010101" pitchFamily="2" charset="-122"/>
              </a:rPr>
              <a:t>X</a:t>
            </a:r>
            <a:r>
              <a:rPr lang="zh-CN" altLang="en-US" dirty="0">
                <a:effectLst/>
                <a:latin typeface="华文新魏" panose="02010800040101010101" pitchFamily="2" charset="-122"/>
                <a:ea typeface="华文新魏" panose="02010800040101010101" pitchFamily="2" charset="-122"/>
              </a:rPr>
              <a:t>传送到事务的局部缓冲区</a:t>
            </a:r>
          </a:p>
          <a:p>
            <a:pPr lvl="1">
              <a:defRPr/>
            </a:pPr>
            <a:r>
              <a:rPr lang="en-US" altLang="zh-CN" dirty="0">
                <a:effectLst/>
                <a:latin typeface="华文新魏" panose="02010800040101010101" pitchFamily="2" charset="-122"/>
                <a:ea typeface="华文新魏" panose="02010800040101010101" pitchFamily="2" charset="-122"/>
              </a:rPr>
              <a:t>Write(X)</a:t>
            </a:r>
          </a:p>
          <a:p>
            <a:pPr lvl="2">
              <a:defRPr/>
            </a:pPr>
            <a:r>
              <a:rPr lang="zh-CN" altLang="en-US" dirty="0">
                <a:effectLst/>
                <a:latin typeface="华文新魏" panose="02010800040101010101" pitchFamily="2" charset="-122"/>
                <a:ea typeface="华文新魏" panose="02010800040101010101" pitchFamily="2" charset="-122"/>
              </a:rPr>
              <a:t>从事务的局部缓冲区把数据项</a:t>
            </a:r>
            <a:r>
              <a:rPr lang="en-US" altLang="zh-CN" dirty="0">
                <a:effectLst/>
                <a:latin typeface="华文新魏" panose="02010800040101010101" pitchFamily="2" charset="-122"/>
                <a:ea typeface="华文新魏" panose="02010800040101010101" pitchFamily="2" charset="-122"/>
              </a:rPr>
              <a:t>X</a:t>
            </a:r>
            <a:r>
              <a:rPr lang="zh-CN" altLang="en-US" dirty="0">
                <a:effectLst/>
                <a:latin typeface="华文新魏" panose="02010800040101010101" pitchFamily="2" charset="-122"/>
                <a:ea typeface="华文新魏" panose="02010800040101010101" pitchFamily="2" charset="-122"/>
              </a:rPr>
              <a:t>传回数据库</a:t>
            </a:r>
          </a:p>
          <a:p>
            <a:pPr>
              <a:defRPr/>
            </a:pPr>
            <a:endParaRPr lang="zh-CN" altLang="en-US" dirty="0">
              <a:cs typeface="+mn-cs"/>
            </a:endParaRPr>
          </a:p>
        </p:txBody>
      </p:sp>
      <p:sp>
        <p:nvSpPr>
          <p:cNvPr id="7" name="Text Box 6">
            <a:extLst>
              <a:ext uri="{FF2B5EF4-FFF2-40B4-BE49-F238E27FC236}">
                <a16:creationId xmlns:a16="http://schemas.microsoft.com/office/drawing/2014/main" id="{3A9228DF-7C2A-4AB7-B315-9D534777A009}"/>
              </a:ext>
            </a:extLst>
          </p:cNvPr>
          <p:cNvSpPr txBox="1">
            <a:spLocks noChangeArrowheads="1"/>
          </p:cNvSpPr>
          <p:nvPr/>
        </p:nvSpPr>
        <p:spPr bwMode="auto">
          <a:xfrm>
            <a:off x="6802438" y="3968750"/>
            <a:ext cx="1344612" cy="519113"/>
          </a:xfrm>
          <a:prstGeom prst="rect">
            <a:avLst/>
          </a:prstGeom>
          <a:noFill/>
          <a:ln w="38100" algn="ctr">
            <a:noFill/>
            <a:miter lim="800000"/>
          </a:ln>
          <a:effectLst/>
        </p:spPr>
        <p:txBody>
          <a:bodyPr wrap="none">
            <a:spAutoFit/>
          </a:bodyPr>
          <a:lstStyle/>
          <a:p>
            <a:pPr>
              <a:spcBef>
                <a:spcPct val="20000"/>
              </a:spcBef>
              <a:defRPr/>
            </a:pPr>
            <a:r>
              <a:rPr lang="en-US" altLang="zh-CN" sz="2800">
                <a:effectLst>
                  <a:outerShdw blurRad="38100" dist="38100" dir="2700000" algn="tl">
                    <a:srgbClr val="C0C0C0"/>
                  </a:outerShdw>
                </a:effectLst>
                <a:latin typeface="楷体_GB2312" pitchFamily="49" charset="-122"/>
                <a:ea typeface="楷体_GB2312" pitchFamily="49" charset="-122"/>
                <a:cs typeface="+mn-cs"/>
              </a:rPr>
              <a:t> </a:t>
            </a:r>
            <a:r>
              <a:rPr lang="zh-CN" altLang="en-US" sz="2800">
                <a:effectLst>
                  <a:outerShdw blurRad="38100" dist="38100" dir="2700000" algn="tl">
                    <a:srgbClr val="C0C0C0"/>
                  </a:outerShdw>
                </a:effectLst>
                <a:latin typeface="楷体_GB2312" pitchFamily="49" charset="-122"/>
                <a:ea typeface="楷体_GB2312" pitchFamily="49" charset="-122"/>
                <a:cs typeface="+mn-cs"/>
              </a:rPr>
              <a:t>读数据</a:t>
            </a:r>
          </a:p>
        </p:txBody>
      </p:sp>
      <p:sp>
        <p:nvSpPr>
          <p:cNvPr id="8" name="Text Box 7">
            <a:extLst>
              <a:ext uri="{FF2B5EF4-FFF2-40B4-BE49-F238E27FC236}">
                <a16:creationId xmlns:a16="http://schemas.microsoft.com/office/drawing/2014/main" id="{D2B192EF-FEB6-43CD-92E0-621533D66555}"/>
              </a:ext>
            </a:extLst>
          </p:cNvPr>
          <p:cNvSpPr txBox="1">
            <a:spLocks noChangeArrowheads="1"/>
          </p:cNvSpPr>
          <p:nvPr/>
        </p:nvSpPr>
        <p:spPr bwMode="auto">
          <a:xfrm>
            <a:off x="1673225" y="4918075"/>
            <a:ext cx="1420813" cy="1079500"/>
          </a:xfrm>
          <a:prstGeom prst="rect">
            <a:avLst/>
          </a:prstGeom>
          <a:noFill/>
          <a:ln w="12700" algn="ctr">
            <a:solidFill>
              <a:schemeClr val="tx1"/>
            </a:solidFill>
            <a:miter lim="800000"/>
          </a:ln>
          <a:effectLst/>
        </p:spPr>
        <p:txBody>
          <a:bodyPr wrap="none">
            <a:spAutoFit/>
          </a:bodyPr>
          <a:lstStyle/>
          <a:p>
            <a:pP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局部地</a:t>
            </a:r>
          </a:p>
          <a:p>
            <a:pP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址空间</a:t>
            </a:r>
          </a:p>
        </p:txBody>
      </p:sp>
      <p:sp>
        <p:nvSpPr>
          <p:cNvPr id="9" name="Text Box 8">
            <a:extLst>
              <a:ext uri="{FF2B5EF4-FFF2-40B4-BE49-F238E27FC236}">
                <a16:creationId xmlns:a16="http://schemas.microsoft.com/office/drawing/2014/main" id="{5031D628-EF92-4C29-9F63-1AF20A6435F5}"/>
              </a:ext>
            </a:extLst>
          </p:cNvPr>
          <p:cNvSpPr txBox="1">
            <a:spLocks noChangeArrowheads="1"/>
          </p:cNvSpPr>
          <p:nvPr/>
        </p:nvSpPr>
        <p:spPr bwMode="auto">
          <a:xfrm>
            <a:off x="6765925" y="4889500"/>
            <a:ext cx="1420813" cy="1079500"/>
          </a:xfrm>
          <a:prstGeom prst="rect">
            <a:avLst/>
          </a:prstGeom>
          <a:noFill/>
          <a:ln w="12700" algn="ctr">
            <a:solidFill>
              <a:schemeClr val="tx1"/>
            </a:solidFill>
            <a:miter lim="800000"/>
          </a:ln>
          <a:effectLst/>
        </p:spPr>
        <p:txBody>
          <a:bodyPr wrap="none">
            <a:spAutoFit/>
          </a:bodyPr>
          <a:lstStyle/>
          <a:p>
            <a:pPr algn="ct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磁盘块</a:t>
            </a:r>
          </a:p>
          <a:p>
            <a:pPr algn="ct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空间</a:t>
            </a:r>
          </a:p>
        </p:txBody>
      </p:sp>
      <p:sp>
        <p:nvSpPr>
          <p:cNvPr id="10" name="Text Box 9">
            <a:extLst>
              <a:ext uri="{FF2B5EF4-FFF2-40B4-BE49-F238E27FC236}">
                <a16:creationId xmlns:a16="http://schemas.microsoft.com/office/drawing/2014/main" id="{BF83C550-042D-44D7-8270-6D30B5690C6D}"/>
              </a:ext>
            </a:extLst>
          </p:cNvPr>
          <p:cNvSpPr txBox="1">
            <a:spLocks noChangeArrowheads="1"/>
          </p:cNvSpPr>
          <p:nvPr/>
        </p:nvSpPr>
        <p:spPr bwMode="auto">
          <a:xfrm>
            <a:off x="4048125" y="4919663"/>
            <a:ext cx="1828800" cy="1079500"/>
          </a:xfrm>
          <a:prstGeom prst="rect">
            <a:avLst/>
          </a:prstGeom>
          <a:noFill/>
          <a:ln w="12700" algn="ctr">
            <a:solidFill>
              <a:schemeClr val="tx1"/>
            </a:solidFill>
            <a:miter lim="800000"/>
          </a:ln>
          <a:effectLst/>
        </p:spPr>
        <p:txBody>
          <a:bodyPr wrap="none">
            <a:spAutoFit/>
          </a:bodyPr>
          <a:lstStyle/>
          <a:p>
            <a:pPr algn="ct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缓冲区</a:t>
            </a:r>
          </a:p>
          <a:p>
            <a:pPr algn="ct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地址空间</a:t>
            </a:r>
          </a:p>
        </p:txBody>
      </p:sp>
      <p:sp>
        <p:nvSpPr>
          <p:cNvPr id="11" name="Text Box 10">
            <a:extLst>
              <a:ext uri="{FF2B5EF4-FFF2-40B4-BE49-F238E27FC236}">
                <a16:creationId xmlns:a16="http://schemas.microsoft.com/office/drawing/2014/main" id="{765A1358-7245-4A68-9FF2-615F8107059D}"/>
              </a:ext>
            </a:extLst>
          </p:cNvPr>
          <p:cNvSpPr txBox="1">
            <a:spLocks noChangeArrowheads="1"/>
          </p:cNvSpPr>
          <p:nvPr/>
        </p:nvSpPr>
        <p:spPr bwMode="auto">
          <a:xfrm>
            <a:off x="1057275" y="6202363"/>
            <a:ext cx="1344613" cy="519112"/>
          </a:xfrm>
          <a:prstGeom prst="rect">
            <a:avLst/>
          </a:prstGeom>
          <a:noFill/>
          <a:ln w="38100" algn="ctr">
            <a:noFill/>
            <a:miter lim="800000"/>
          </a:ln>
          <a:effectLst/>
        </p:spPr>
        <p:txBody>
          <a:bodyPr wrap="none">
            <a:spAutoFit/>
          </a:bodyPr>
          <a:lstStyle/>
          <a:p>
            <a:pPr>
              <a:spcBef>
                <a:spcPct val="20000"/>
              </a:spcBef>
              <a:defRPr/>
            </a:pPr>
            <a:r>
              <a:rPr lang="en-US" altLang="zh-CN" sz="2800">
                <a:effectLst>
                  <a:outerShdw blurRad="38100" dist="38100" dir="2700000" algn="tl">
                    <a:srgbClr val="C0C0C0"/>
                  </a:outerShdw>
                </a:effectLst>
                <a:latin typeface="楷体_GB2312" pitchFamily="49" charset="-122"/>
                <a:ea typeface="楷体_GB2312" pitchFamily="49" charset="-122"/>
                <a:cs typeface="+mn-cs"/>
              </a:rPr>
              <a:t> </a:t>
            </a:r>
            <a:r>
              <a:rPr lang="zh-CN" altLang="en-US" sz="2800">
                <a:effectLst>
                  <a:outerShdw blurRad="38100" dist="38100" dir="2700000" algn="tl">
                    <a:srgbClr val="C0C0C0"/>
                  </a:outerShdw>
                </a:effectLst>
                <a:latin typeface="楷体_GB2312" pitchFamily="49" charset="-122"/>
                <a:ea typeface="楷体_GB2312" pitchFamily="49" charset="-122"/>
                <a:cs typeface="+mn-cs"/>
              </a:rPr>
              <a:t>写数据</a:t>
            </a:r>
          </a:p>
        </p:txBody>
      </p:sp>
      <p:sp>
        <p:nvSpPr>
          <p:cNvPr id="12" name="AutoShape 11">
            <a:extLst>
              <a:ext uri="{FF2B5EF4-FFF2-40B4-BE49-F238E27FC236}">
                <a16:creationId xmlns:a16="http://schemas.microsoft.com/office/drawing/2014/main" id="{8E926FB8-B2EA-42D9-BB82-FFABA2205E7B}"/>
              </a:ext>
            </a:extLst>
          </p:cNvPr>
          <p:cNvSpPr/>
          <p:nvPr/>
        </p:nvSpPr>
        <p:spPr>
          <a:xfrm flipH="1">
            <a:off x="5578475" y="4545013"/>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3" name="AutoShape 12">
            <a:extLst>
              <a:ext uri="{FF2B5EF4-FFF2-40B4-BE49-F238E27FC236}">
                <a16:creationId xmlns:a16="http://schemas.microsoft.com/office/drawing/2014/main" id="{8BC1B2BC-FDE2-4830-9FF6-C439A0B2D1A1}"/>
              </a:ext>
            </a:extLst>
          </p:cNvPr>
          <p:cNvSpPr/>
          <p:nvPr/>
        </p:nvSpPr>
        <p:spPr>
          <a:xfrm flipH="1">
            <a:off x="2770188" y="4545013"/>
            <a:ext cx="1439862"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4" name="AutoShape 13">
            <a:extLst>
              <a:ext uri="{FF2B5EF4-FFF2-40B4-BE49-F238E27FC236}">
                <a16:creationId xmlns:a16="http://schemas.microsoft.com/office/drawing/2014/main" id="{D4F1DDEA-DE8F-4FB0-A82F-D634B9E53DB4}"/>
              </a:ext>
            </a:extLst>
          </p:cNvPr>
          <p:cNvSpPr/>
          <p:nvPr/>
        </p:nvSpPr>
        <p:spPr>
          <a:xfrm flipV="1">
            <a:off x="2914650" y="6129338"/>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5" name="AutoShape 14">
            <a:extLst>
              <a:ext uri="{FF2B5EF4-FFF2-40B4-BE49-F238E27FC236}">
                <a16:creationId xmlns:a16="http://schemas.microsoft.com/office/drawing/2014/main" id="{1714F8E7-3C50-44AA-8F47-967F379E67FC}"/>
              </a:ext>
            </a:extLst>
          </p:cNvPr>
          <p:cNvSpPr/>
          <p:nvPr/>
        </p:nvSpPr>
        <p:spPr>
          <a:xfrm flipV="1">
            <a:off x="5722938" y="6057900"/>
            <a:ext cx="1439862"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6" name="Text Box 15">
            <a:extLst>
              <a:ext uri="{FF2B5EF4-FFF2-40B4-BE49-F238E27FC236}">
                <a16:creationId xmlns:a16="http://schemas.microsoft.com/office/drawing/2014/main" id="{0F93F43D-245C-42D0-98BE-1B2A409FEC41}"/>
              </a:ext>
            </a:extLst>
          </p:cNvPr>
          <p:cNvSpPr txBox="1">
            <a:spLocks noChangeArrowheads="1"/>
          </p:cNvSpPr>
          <p:nvPr/>
        </p:nvSpPr>
        <p:spPr bwMode="auto">
          <a:xfrm>
            <a:off x="5608638" y="4111625"/>
            <a:ext cx="1409700" cy="369888"/>
          </a:xfrm>
          <a:prstGeom prst="rect">
            <a:avLst/>
          </a:prstGeom>
          <a:noFill/>
          <a:ln w="38100" algn="ctr">
            <a:noFill/>
            <a:miter lim="800000"/>
          </a:ln>
          <a:effectLst/>
        </p:spPr>
        <p:txBody>
          <a:bodyPr>
            <a:spAutoFit/>
          </a:bodyPr>
          <a:lstStyle/>
          <a:p>
            <a:pPr>
              <a:spcBef>
                <a:spcPct val="20000"/>
              </a:spcBef>
              <a:defRPr/>
            </a:pPr>
            <a:r>
              <a:rPr lang="en-US" altLang="zh-CN" sz="1800" dirty="0">
                <a:effectLst>
                  <a:outerShdw blurRad="38100" dist="38100" dir="2700000" algn="tl">
                    <a:srgbClr val="C0C0C0"/>
                  </a:outerShdw>
                </a:effectLst>
                <a:latin typeface="+mn-lt"/>
                <a:ea typeface="楷体_GB2312" pitchFamily="49" charset="-122"/>
                <a:cs typeface="+mn-cs"/>
              </a:rPr>
              <a:t> INPUT(X)</a:t>
            </a:r>
          </a:p>
        </p:txBody>
      </p:sp>
      <p:sp>
        <p:nvSpPr>
          <p:cNvPr id="17" name="Text Box 16">
            <a:extLst>
              <a:ext uri="{FF2B5EF4-FFF2-40B4-BE49-F238E27FC236}">
                <a16:creationId xmlns:a16="http://schemas.microsoft.com/office/drawing/2014/main" id="{BD657D47-0AE4-4A2D-A0B3-E62BB807ABCA}"/>
              </a:ext>
            </a:extLst>
          </p:cNvPr>
          <p:cNvSpPr txBox="1">
            <a:spLocks noChangeArrowheads="1"/>
          </p:cNvSpPr>
          <p:nvPr/>
        </p:nvSpPr>
        <p:spPr bwMode="auto">
          <a:xfrm>
            <a:off x="5567363" y="6362700"/>
            <a:ext cx="1511300" cy="366713"/>
          </a:xfrm>
          <a:prstGeom prst="rect">
            <a:avLst/>
          </a:prstGeom>
          <a:noFill/>
          <a:ln w="38100" algn="ctr">
            <a:noFill/>
            <a:miter lim="800000"/>
          </a:ln>
          <a:effectLst/>
        </p:spPr>
        <p:txBody>
          <a:bodyPr>
            <a:spAutoFit/>
          </a:bodyPr>
          <a:lstStyle/>
          <a:p>
            <a:pPr>
              <a:spcBef>
                <a:spcPct val="20000"/>
              </a:spcBef>
              <a:defRPr/>
            </a:pPr>
            <a:r>
              <a:rPr lang="en-US" altLang="zh-CN" sz="1800" dirty="0">
                <a:effectLst>
                  <a:outerShdw blurRad="38100" dist="38100" dir="2700000" algn="tl">
                    <a:srgbClr val="C0C0C0"/>
                  </a:outerShdw>
                </a:effectLst>
                <a:latin typeface="+mn-lt"/>
                <a:ea typeface="楷体_GB2312" pitchFamily="49" charset="-122"/>
                <a:cs typeface="+mn-cs"/>
              </a:rPr>
              <a:t> OUTPUT(X)</a:t>
            </a:r>
          </a:p>
        </p:txBody>
      </p:sp>
      <p:sp>
        <p:nvSpPr>
          <p:cNvPr id="18" name="Text Box 17">
            <a:extLst>
              <a:ext uri="{FF2B5EF4-FFF2-40B4-BE49-F238E27FC236}">
                <a16:creationId xmlns:a16="http://schemas.microsoft.com/office/drawing/2014/main" id="{A6B643A0-04D6-4832-B07B-4316E62E7AAF}"/>
              </a:ext>
            </a:extLst>
          </p:cNvPr>
          <p:cNvSpPr txBox="1">
            <a:spLocks noChangeArrowheads="1"/>
          </p:cNvSpPr>
          <p:nvPr/>
        </p:nvSpPr>
        <p:spPr bwMode="auto">
          <a:xfrm>
            <a:off x="2886075" y="4130675"/>
            <a:ext cx="1512888" cy="366713"/>
          </a:xfrm>
          <a:prstGeom prst="rect">
            <a:avLst/>
          </a:prstGeom>
          <a:noFill/>
          <a:ln w="38100" algn="ctr">
            <a:noFill/>
            <a:miter lim="800000"/>
          </a:ln>
          <a:effectLst/>
        </p:spPr>
        <p:txBody>
          <a:bodyPr>
            <a:spAutoFit/>
          </a:bodyPr>
          <a:lstStyle/>
          <a:p>
            <a:pPr>
              <a:spcBef>
                <a:spcPct val="20000"/>
              </a:spcBef>
              <a:defRPr/>
            </a:pPr>
            <a:r>
              <a:rPr lang="en-US" altLang="zh-CN" sz="1800" dirty="0">
                <a:effectLst>
                  <a:outerShdw blurRad="38100" dist="38100" dir="2700000" algn="tl">
                    <a:srgbClr val="C0C0C0"/>
                  </a:outerShdw>
                </a:effectLst>
                <a:latin typeface="+mn-lt"/>
                <a:ea typeface="楷体_GB2312" pitchFamily="49" charset="-122"/>
                <a:cs typeface="+mn-cs"/>
              </a:rPr>
              <a:t> READ(X, t )</a:t>
            </a:r>
          </a:p>
        </p:txBody>
      </p:sp>
      <p:sp>
        <p:nvSpPr>
          <p:cNvPr id="19" name="Text Box 18">
            <a:extLst>
              <a:ext uri="{FF2B5EF4-FFF2-40B4-BE49-F238E27FC236}">
                <a16:creationId xmlns:a16="http://schemas.microsoft.com/office/drawing/2014/main" id="{97BF0F00-62EA-4936-9621-5B5D875F7EFA}"/>
              </a:ext>
            </a:extLst>
          </p:cNvPr>
          <p:cNvSpPr txBox="1">
            <a:spLocks noChangeArrowheads="1"/>
          </p:cNvSpPr>
          <p:nvPr/>
        </p:nvSpPr>
        <p:spPr bwMode="auto">
          <a:xfrm>
            <a:off x="2784475" y="6419850"/>
            <a:ext cx="1643063" cy="366713"/>
          </a:xfrm>
          <a:prstGeom prst="rect">
            <a:avLst/>
          </a:prstGeom>
          <a:noFill/>
          <a:ln w="38100" algn="ctr">
            <a:noFill/>
            <a:miter lim="800000"/>
          </a:ln>
          <a:effectLst/>
        </p:spPr>
        <p:txBody>
          <a:bodyPr>
            <a:spAutoFit/>
          </a:bodyPr>
          <a:lstStyle/>
          <a:p>
            <a:pPr>
              <a:spcBef>
                <a:spcPct val="20000"/>
              </a:spcBef>
              <a:defRPr/>
            </a:pPr>
            <a:r>
              <a:rPr lang="en-US" altLang="zh-CN" sz="1800" dirty="0">
                <a:effectLst>
                  <a:outerShdw blurRad="38100" dist="38100" dir="2700000" algn="tl">
                    <a:srgbClr val="C0C0C0"/>
                  </a:outerShdw>
                </a:effectLst>
                <a:latin typeface="+mn-lt"/>
                <a:ea typeface="楷体_GB2312" pitchFamily="49" charset="-122"/>
                <a:cs typeface="+mn-cs"/>
              </a:rPr>
              <a:t> WRITE(t, X )</a:t>
            </a:r>
          </a:p>
        </p:txBody>
      </p:sp>
      <p:sp>
        <p:nvSpPr>
          <p:cNvPr id="20" name="Text Box 19">
            <a:extLst>
              <a:ext uri="{FF2B5EF4-FFF2-40B4-BE49-F238E27FC236}">
                <a16:creationId xmlns:a16="http://schemas.microsoft.com/office/drawing/2014/main" id="{C555352B-90B1-443F-891C-727DBC83021A}"/>
              </a:ext>
            </a:extLst>
          </p:cNvPr>
          <p:cNvSpPr txBox="1">
            <a:spLocks noChangeArrowheads="1"/>
          </p:cNvSpPr>
          <p:nvPr/>
        </p:nvSpPr>
        <p:spPr bwMode="auto">
          <a:xfrm>
            <a:off x="1214438" y="4989513"/>
            <a:ext cx="7535862" cy="1082675"/>
          </a:xfrm>
          <a:prstGeom prst="rect">
            <a:avLst/>
          </a:prstGeom>
          <a:solidFill>
            <a:srgbClr val="F9FC6A"/>
          </a:solidFill>
          <a:ln w="38100">
            <a:solidFill>
              <a:srgbClr val="FFC000"/>
            </a:solidFill>
            <a:miter lim="800000"/>
            <a:headEnd/>
            <a:tailEnd/>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30000"/>
              </a:spcBef>
              <a:buFontTx/>
              <a:buNone/>
            </a:pPr>
            <a:r>
              <a:rPr lang="en-US" altLang="zh-CN" sz="2800">
                <a:solidFill>
                  <a:srgbClr val="FF0000"/>
                </a:solidFill>
              </a:rPr>
              <a:t> READ(X, t)</a:t>
            </a:r>
            <a:r>
              <a:rPr lang="zh-CN" altLang="en-US" sz="2800">
                <a:solidFill>
                  <a:srgbClr val="FF0000"/>
                </a:solidFill>
              </a:rPr>
              <a:t>和</a:t>
            </a:r>
            <a:r>
              <a:rPr lang="en-US" altLang="zh-CN" sz="2800">
                <a:solidFill>
                  <a:srgbClr val="FF0000"/>
                </a:solidFill>
              </a:rPr>
              <a:t>WRITE(t, X)</a:t>
            </a:r>
            <a:r>
              <a:rPr lang="zh-CN" altLang="en-US" sz="2800">
                <a:solidFill>
                  <a:srgbClr val="FF0000"/>
                </a:solidFill>
              </a:rPr>
              <a:t>由事务发出</a:t>
            </a:r>
          </a:p>
          <a:p>
            <a:pPr>
              <a:spcBef>
                <a:spcPct val="30000"/>
              </a:spcBef>
              <a:buFontTx/>
              <a:buNone/>
            </a:pPr>
            <a:r>
              <a:rPr lang="en-US" altLang="zh-CN" sz="2800">
                <a:solidFill>
                  <a:srgbClr val="FF0000"/>
                </a:solidFill>
              </a:rPr>
              <a:t>INPUT(X)</a:t>
            </a:r>
            <a:r>
              <a:rPr lang="zh-CN" altLang="en-US" sz="2800">
                <a:solidFill>
                  <a:srgbClr val="FF0000"/>
                </a:solidFill>
              </a:rPr>
              <a:t>和</a:t>
            </a:r>
            <a:r>
              <a:rPr lang="en-US" altLang="zh-CN" sz="2800">
                <a:solidFill>
                  <a:srgbClr val="FF0000"/>
                </a:solidFill>
              </a:rPr>
              <a:t>OUTPUT(X)</a:t>
            </a:r>
            <a:r>
              <a:rPr lang="zh-CN" altLang="en-US" sz="2800">
                <a:solidFill>
                  <a:srgbClr val="FF0000"/>
                </a:solidFill>
              </a:rPr>
              <a:t>由缓冲区管理器发出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p:bldP spid="12" grpId="0" animBg="1"/>
      <p:bldP spid="13" grpId="0" animBg="1"/>
      <p:bldP spid="14" grpId="0" animBg="1"/>
      <p:bldP spid="15" grpId="0" animBg="1"/>
      <p:bldP spid="16" grpId="0"/>
      <p:bldP spid="17" grpId="0"/>
      <p:bldP spid="18" grpId="0"/>
      <p:bldP spid="19"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34B2C-DA5C-45D8-8D99-B59BB52DD7E6}"/>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
        <p:nvSpPr>
          <p:cNvPr id="3" name="内容占位符 2">
            <a:extLst>
              <a:ext uri="{FF2B5EF4-FFF2-40B4-BE49-F238E27FC236}">
                <a16:creationId xmlns:a16="http://schemas.microsoft.com/office/drawing/2014/main" id="{0173D558-F95B-4F28-A80C-8CAB790FA7D5}"/>
              </a:ext>
            </a:extLst>
          </p:cNvPr>
          <p:cNvSpPr>
            <a:spLocks noGrp="1"/>
          </p:cNvSpPr>
          <p:nvPr>
            <p:ph idx="1"/>
          </p:nvPr>
        </p:nvSpPr>
        <p:spPr/>
        <p:txBody>
          <a:bodyPr/>
          <a:lstStyle/>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事务概念</a:t>
            </a:r>
            <a:endParaRPr lang="en-US" altLang="zh-CN" dirty="0">
              <a:solidFill>
                <a:schemeClr val="bg1">
                  <a:lumMod val="85000"/>
                </a:schemeClr>
              </a:solidFill>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事务的并发执行和调度</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并发控制协议</a:t>
            </a:r>
          </a:p>
        </p:txBody>
      </p:sp>
      <p:sp>
        <p:nvSpPr>
          <p:cNvPr id="4" name="日期占位符 3">
            <a:extLst>
              <a:ext uri="{FF2B5EF4-FFF2-40B4-BE49-F238E27FC236}">
                <a16:creationId xmlns:a16="http://schemas.microsoft.com/office/drawing/2014/main" id="{605967D6-95AB-4641-89B7-ABF04C668F66}"/>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FF56DC36-05E2-4F7A-9707-6939F08136D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A435253-B2D3-4198-B7ED-2DF1F972CAE5}"/>
              </a:ext>
            </a:extLst>
          </p:cNvPr>
          <p:cNvSpPr>
            <a:spLocks noGrp="1"/>
          </p:cNvSpPr>
          <p:nvPr>
            <p:ph type="sldNum" sz="quarter" idx="12"/>
          </p:nvPr>
        </p:nvSpPr>
        <p:spPr/>
        <p:txBody>
          <a:bodyPr/>
          <a:lstStyle/>
          <a:p>
            <a:pPr>
              <a:defRPr/>
            </a:pPr>
            <a:fld id="{944435D4-ED16-4C90-836A-C0C00535AC6E}" type="slidenum">
              <a:rPr lang="zh-CN" altLang="en-US"/>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1099D-FE02-4C1E-921B-D7518BE98949}"/>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4" name="日期占位符 3">
            <a:extLst>
              <a:ext uri="{FF2B5EF4-FFF2-40B4-BE49-F238E27FC236}">
                <a16:creationId xmlns:a16="http://schemas.microsoft.com/office/drawing/2014/main" id="{7344B8B7-90B8-4F5A-8652-E38479BAC66F}"/>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42293216-D9EC-4756-86D9-38D32F6FB67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762DE835-1673-4A55-A316-3E80B7DA80D4}"/>
              </a:ext>
            </a:extLst>
          </p:cNvPr>
          <p:cNvSpPr>
            <a:spLocks noGrp="1"/>
          </p:cNvSpPr>
          <p:nvPr>
            <p:ph type="sldNum" sz="quarter" idx="12"/>
          </p:nvPr>
        </p:nvSpPr>
        <p:spPr/>
        <p:txBody>
          <a:bodyPr/>
          <a:lstStyle/>
          <a:p>
            <a:pPr>
              <a:defRPr/>
            </a:pPr>
            <a:fld id="{7C6EEC54-103E-439A-BB64-9DF335325A1D}" type="slidenum">
              <a:rPr lang="zh-CN" altLang="en-US"/>
              <a:pPr>
                <a:defRPr/>
              </a:pPr>
              <a:t>12</a:t>
            </a:fld>
            <a:endParaRPr lang="en-US" altLang="zh-CN"/>
          </a:p>
        </p:txBody>
      </p:sp>
      <p:sp>
        <p:nvSpPr>
          <p:cNvPr id="3" name="内容占位符 2">
            <a:extLst>
              <a:ext uri="{FF2B5EF4-FFF2-40B4-BE49-F238E27FC236}">
                <a16:creationId xmlns:a16="http://schemas.microsoft.com/office/drawing/2014/main" id="{CE49FA39-E3AF-4BCB-9707-BD36CBE5BDC2}"/>
              </a:ext>
            </a:extLst>
          </p:cNvPr>
          <p:cNvSpPr>
            <a:spLocks noGrp="1"/>
          </p:cNvSpPr>
          <p:nvPr>
            <p:ph idx="1"/>
          </p:nvPr>
        </p:nvSpPr>
        <p:spPr>
          <a:xfrm>
            <a:off x="381000" y="1214438"/>
            <a:ext cx="8763000" cy="5232400"/>
          </a:xfrm>
          <a:solidFill>
            <a:schemeClr val="bg1"/>
          </a:solidFill>
        </p:spPr>
        <p:txBody>
          <a:bodyPr/>
          <a:lstStyle/>
          <a:p>
            <a:pPr>
              <a:defRPr/>
            </a:pPr>
            <a:r>
              <a:rPr lang="zh-CN" altLang="en-US" dirty="0">
                <a:latin typeface="华文新魏" panose="02010800040101010101" pitchFamily="2" charset="-122"/>
                <a:ea typeface="华文新魏" panose="02010800040101010101" pitchFamily="2" charset="-122"/>
                <a:cs typeface="+mn-cs"/>
              </a:rPr>
              <a:t>调度</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一个或多个事务的重要操作按时间排序的一个序列</a:t>
            </a:r>
            <a:endParaRPr lang="en-US" altLang="zh-CN" dirty="0">
              <a:latin typeface="华文新魏" panose="02010800040101010101" pitchFamily="2" charset="-122"/>
              <a:ea typeface="华文新魏" panose="02010800040101010101" pitchFamily="2" charset="-122"/>
            </a:endParaRPr>
          </a:p>
          <a:p>
            <a:pPr lvl="1">
              <a:defRPr/>
            </a:pPr>
            <a:r>
              <a:rPr lang="en-US" altLang="zh-CN" dirty="0">
                <a:latin typeface="华文新魏" panose="02010800040101010101" pitchFamily="2" charset="-122"/>
                <a:ea typeface="华文新魏" panose="02010800040101010101" pitchFamily="2" charset="-122"/>
              </a:rPr>
              <a:t>READ, WRITE</a:t>
            </a:r>
            <a:r>
              <a:rPr lang="zh-CN" altLang="en-US" dirty="0">
                <a:latin typeface="华文新魏" panose="02010800040101010101" pitchFamily="2" charset="-122"/>
                <a:ea typeface="华文新魏" panose="02010800040101010101" pitchFamily="2" charset="-122"/>
              </a:rPr>
              <a:t>序列</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cs typeface="+mn-cs"/>
              </a:rPr>
              <a:t>串行调度</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如果一个调度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的动作组成首先是一个事务的所有动作</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然后是另一个事务的所有动作</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依此类推、没有动作的混合，那么我们说这一调度是串行的。</a:t>
            </a:r>
          </a:p>
          <a:p>
            <a:pPr lvl="2">
              <a:spcBef>
                <a:spcPts val="1200"/>
              </a:spcBef>
              <a:defRPr/>
            </a:pPr>
            <a:r>
              <a:rPr lang="zh-CN" altLang="en-US" dirty="0">
                <a:effectLst/>
                <a:latin typeface="华文新魏" panose="02010800040101010101" pitchFamily="2" charset="-122"/>
                <a:ea typeface="华文新魏" panose="02010800040101010101" pitchFamily="2" charset="-122"/>
              </a:rPr>
              <a:t>更精确地讲，如果有任意两个事务</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和</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，若</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的某个动作在</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的某个动作前，则</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的所有动作在</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的所有动作前，那么调度</a:t>
            </a:r>
            <a:r>
              <a:rPr lang="en-US" altLang="zh-CN" dirty="0">
                <a:effectLst/>
                <a:latin typeface="华文新魏" panose="02010800040101010101" pitchFamily="2" charset="-122"/>
                <a:ea typeface="华文新魏" panose="02010800040101010101" pitchFamily="2" charset="-122"/>
              </a:rPr>
              <a:t>S</a:t>
            </a:r>
            <a:r>
              <a:rPr lang="zh-CN" altLang="en-US" dirty="0">
                <a:effectLst/>
                <a:latin typeface="华文新魏" panose="02010800040101010101" pitchFamily="2" charset="-122"/>
                <a:ea typeface="华文新魏" panose="02010800040101010101" pitchFamily="2" charset="-122"/>
              </a:rPr>
              <a:t>是串行的。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770199-3919-4280-B72D-28ECD3591AAB}"/>
              </a:ext>
            </a:extLst>
          </p:cNvPr>
          <p:cNvSpPr>
            <a:spLocks noGrp="1"/>
          </p:cNvSpPr>
          <p:nvPr>
            <p:ph type="dt" sz="quarter" idx="10"/>
          </p:nvPr>
        </p:nvSpPr>
        <p:spPr/>
        <p:txBody>
          <a:bodyPr/>
          <a:lstStyle/>
          <a:p>
            <a:pPr>
              <a:defRPr/>
            </a:pPr>
            <a:fld id="{2FC5A806-E62D-4361-9FA7-FFE670E8599B}" type="datetime1">
              <a:rPr lang="zh-CN" altLang="en-US" smtClean="0"/>
              <a:pPr>
                <a:defRPr/>
              </a:pPr>
              <a:t>2023/4/25</a:t>
            </a:fld>
            <a:endParaRPr lang="en-US" altLang="zh-CN"/>
          </a:p>
        </p:txBody>
      </p:sp>
      <p:sp>
        <p:nvSpPr>
          <p:cNvPr id="3" name="页脚占位符 2">
            <a:extLst>
              <a:ext uri="{FF2B5EF4-FFF2-40B4-BE49-F238E27FC236}">
                <a16:creationId xmlns:a16="http://schemas.microsoft.com/office/drawing/2014/main" id="{BD1F29CA-4098-4641-95C6-8648ACD1D79B}"/>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34645787-9FEF-49D0-98FD-CBEEFCBAAF39}"/>
              </a:ext>
            </a:extLst>
          </p:cNvPr>
          <p:cNvSpPr>
            <a:spLocks noGrp="1"/>
          </p:cNvSpPr>
          <p:nvPr>
            <p:ph type="sldNum" sz="quarter" idx="12"/>
          </p:nvPr>
        </p:nvSpPr>
        <p:spPr/>
        <p:txBody>
          <a:bodyPr/>
          <a:lstStyle/>
          <a:p>
            <a:pPr>
              <a:defRPr/>
            </a:pPr>
            <a:fld id="{F4259B4F-82E6-47D5-95DB-5038405FFD70}" type="slidenum">
              <a:rPr lang="zh-CN" altLang="en-US"/>
              <a:pPr>
                <a:defRPr/>
              </a:pPr>
              <a:t>13</a:t>
            </a:fld>
            <a:endParaRPr lang="en-US" altLang="zh-CN"/>
          </a:p>
        </p:txBody>
      </p:sp>
      <p:pic>
        <p:nvPicPr>
          <p:cNvPr id="34821" name="Picture 8">
            <a:extLst>
              <a:ext uri="{FF2B5EF4-FFF2-40B4-BE49-F238E27FC236}">
                <a16:creationId xmlns:a16="http://schemas.microsoft.com/office/drawing/2014/main" id="{03034A83-87F9-4E03-9399-EC6653A95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74" t="557" r="20265" b="557"/>
          <a:stretch>
            <a:fillRect/>
          </a:stretch>
        </p:blipFill>
        <p:spPr bwMode="auto">
          <a:xfrm>
            <a:off x="857250" y="1714500"/>
            <a:ext cx="3709988" cy="464343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5846" name="TextBox 6">
            <a:extLst>
              <a:ext uri="{FF2B5EF4-FFF2-40B4-BE49-F238E27FC236}">
                <a16:creationId xmlns:a16="http://schemas.microsoft.com/office/drawing/2014/main" id="{0EBD7F71-BC7D-4508-A859-9C468FA88BE7}"/>
              </a:ext>
            </a:extLst>
          </p:cNvPr>
          <p:cNvSpPr txBox="1"/>
          <p:nvPr/>
        </p:nvSpPr>
        <p:spPr>
          <a:xfrm>
            <a:off x="1143000" y="214313"/>
            <a:ext cx="6843713" cy="904875"/>
          </a:xfrm>
          <a:prstGeom prst="rect">
            <a:avLst/>
          </a:prstGeom>
          <a:noFill/>
          <a:ln w="9525">
            <a:noFill/>
            <a:miter/>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en-US" altLang="zh-CN" sz="2400" b="0" noProof="1">
                <a:effectLst>
                  <a:outerShdw blurRad="38100" dist="38100" dir="2700000" algn="tl">
                    <a:srgbClr val="C0C0C0"/>
                  </a:outerShdw>
                </a:effectLst>
                <a:latin typeface="楷体_GB2312"/>
                <a:ea typeface="宋体" panose="02010600030101010101" pitchFamily="2" charset="-122"/>
              </a:rPr>
              <a:t>Let </a:t>
            </a:r>
            <a:r>
              <a:rPr lang="en-US" altLang="zh-CN" sz="2400" b="0" i="1" noProof="1">
                <a:effectLst>
                  <a:outerShdw blurRad="38100" dist="38100" dir="2700000" algn="tl">
                    <a:srgbClr val="C0C0C0"/>
                  </a:outerShdw>
                </a:effectLst>
                <a:latin typeface="楷体_GB2312"/>
                <a:ea typeface="宋体" panose="02010600030101010101" pitchFamily="2" charset="-122"/>
              </a:rPr>
              <a:t>T</a:t>
            </a:r>
            <a:r>
              <a:rPr lang="en-US" altLang="zh-CN" sz="2400" b="0" baseline="-25000" noProof="1">
                <a:effectLst>
                  <a:outerShdw blurRad="38100" dist="38100" dir="2700000" algn="tl">
                    <a:srgbClr val="C0C0C0"/>
                  </a:outerShdw>
                </a:effectLst>
                <a:latin typeface="楷体_GB2312"/>
                <a:ea typeface="宋体" panose="02010600030101010101" pitchFamily="2" charset="-122"/>
              </a:rPr>
              <a:t>1</a:t>
            </a:r>
            <a:r>
              <a:rPr lang="en-US" altLang="zh-CN" sz="2400" b="0" noProof="1">
                <a:effectLst>
                  <a:outerShdw blurRad="38100" dist="38100" dir="2700000" algn="tl">
                    <a:srgbClr val="C0C0C0"/>
                  </a:outerShdw>
                </a:effectLst>
                <a:latin typeface="楷体_GB2312"/>
                <a:ea typeface="宋体" panose="02010600030101010101" pitchFamily="2" charset="-122"/>
              </a:rPr>
              <a:t> transfer $50 from </a:t>
            </a:r>
            <a:r>
              <a:rPr lang="en-US" altLang="zh-CN" sz="2400" b="0" i="1" noProof="1">
                <a:effectLst>
                  <a:outerShdw blurRad="38100" dist="38100" dir="2700000" algn="tl">
                    <a:srgbClr val="C0C0C0"/>
                  </a:outerShdw>
                </a:effectLst>
                <a:latin typeface="楷体_GB2312"/>
                <a:ea typeface="宋体" panose="02010600030101010101" pitchFamily="2" charset="-122"/>
              </a:rPr>
              <a:t>A </a:t>
            </a:r>
            <a:r>
              <a:rPr lang="en-US" altLang="zh-CN" sz="2400" b="0" noProof="1">
                <a:effectLst>
                  <a:outerShdw blurRad="38100" dist="38100" dir="2700000" algn="tl">
                    <a:srgbClr val="C0C0C0"/>
                  </a:outerShdw>
                </a:effectLst>
                <a:latin typeface="楷体_GB2312"/>
                <a:ea typeface="宋体" panose="02010600030101010101" pitchFamily="2" charset="-122"/>
              </a:rPr>
              <a:t>to </a:t>
            </a:r>
            <a:r>
              <a:rPr lang="en-US" altLang="zh-CN" sz="2400" b="0" i="1" noProof="1">
                <a:effectLst>
                  <a:outerShdw blurRad="38100" dist="38100" dir="2700000" algn="tl">
                    <a:srgbClr val="C0C0C0"/>
                  </a:outerShdw>
                </a:effectLst>
                <a:latin typeface="楷体_GB2312"/>
                <a:ea typeface="宋体" panose="02010600030101010101" pitchFamily="2" charset="-122"/>
              </a:rPr>
              <a:t>B</a:t>
            </a:r>
            <a:r>
              <a:rPr lang="en-US" altLang="zh-CN" sz="2400" b="0" noProof="1">
                <a:effectLst>
                  <a:outerShdw blurRad="38100" dist="38100" dir="2700000" algn="tl">
                    <a:srgbClr val="C0C0C0"/>
                  </a:outerShdw>
                </a:effectLst>
                <a:latin typeface="楷体_GB2312"/>
                <a:ea typeface="宋体" panose="02010600030101010101" pitchFamily="2" charset="-122"/>
              </a:rPr>
              <a:t>, and </a:t>
            </a:r>
          </a:p>
          <a:p>
            <a:pPr>
              <a:buFontTx/>
              <a:buNone/>
              <a:defRPr/>
            </a:pPr>
            <a:r>
              <a:rPr lang="en-US" altLang="zh-CN" sz="2400" b="0" i="1" noProof="1">
                <a:effectLst>
                  <a:outerShdw blurRad="38100" dist="38100" dir="2700000" algn="tl">
                    <a:srgbClr val="C0C0C0"/>
                  </a:outerShdw>
                </a:effectLst>
                <a:latin typeface="楷体_GB2312"/>
                <a:ea typeface="宋体" panose="02010600030101010101" pitchFamily="2" charset="-122"/>
              </a:rPr>
              <a:t>T</a:t>
            </a:r>
            <a:r>
              <a:rPr lang="en-US" altLang="zh-CN" sz="2400" b="0" baseline="-25000" noProof="1">
                <a:effectLst>
                  <a:outerShdw blurRad="38100" dist="38100" dir="2700000" algn="tl">
                    <a:srgbClr val="C0C0C0"/>
                  </a:outerShdw>
                </a:effectLst>
                <a:latin typeface="楷体_GB2312"/>
                <a:ea typeface="宋体" panose="02010600030101010101" pitchFamily="2" charset="-122"/>
              </a:rPr>
              <a:t>2</a:t>
            </a:r>
            <a:r>
              <a:rPr lang="en-US" altLang="zh-CN" sz="2400" b="0" noProof="1">
                <a:effectLst>
                  <a:outerShdw blurRad="38100" dist="38100" dir="2700000" algn="tl">
                    <a:srgbClr val="C0C0C0"/>
                  </a:outerShdw>
                </a:effectLst>
                <a:latin typeface="楷体_GB2312"/>
                <a:ea typeface="宋体" panose="02010600030101010101" pitchFamily="2" charset="-122"/>
              </a:rPr>
              <a:t> transfer 10% of the balance from </a:t>
            </a:r>
            <a:r>
              <a:rPr lang="en-US" altLang="zh-CN" sz="2400" b="0" i="1" noProof="1">
                <a:effectLst>
                  <a:outerShdw blurRad="38100" dist="38100" dir="2700000" algn="tl">
                    <a:srgbClr val="C0C0C0"/>
                  </a:outerShdw>
                </a:effectLst>
                <a:latin typeface="楷体_GB2312"/>
                <a:ea typeface="宋体" panose="02010600030101010101" pitchFamily="2" charset="-122"/>
              </a:rPr>
              <a:t>A </a:t>
            </a:r>
            <a:r>
              <a:rPr lang="en-US" altLang="zh-CN" sz="2400" b="0" noProof="1">
                <a:effectLst>
                  <a:outerShdw blurRad="38100" dist="38100" dir="2700000" algn="tl">
                    <a:srgbClr val="C0C0C0"/>
                  </a:outerShdw>
                </a:effectLst>
                <a:latin typeface="楷体_GB2312"/>
                <a:ea typeface="宋体" panose="02010600030101010101" pitchFamily="2" charset="-122"/>
              </a:rPr>
              <a:t>to </a:t>
            </a:r>
            <a:r>
              <a:rPr lang="en-US" altLang="zh-CN" sz="2400" b="0" i="1" noProof="1">
                <a:effectLst>
                  <a:outerShdw blurRad="38100" dist="38100" dir="2700000" algn="tl">
                    <a:srgbClr val="C0C0C0"/>
                  </a:outerShdw>
                </a:effectLst>
                <a:latin typeface="楷体_GB2312"/>
                <a:ea typeface="宋体" panose="02010600030101010101" pitchFamily="2" charset="-122"/>
              </a:rPr>
              <a:t>B.</a:t>
            </a:r>
            <a:endParaRPr lang="en-US" altLang="en-US" sz="2400" b="0" noProof="1">
              <a:effectLst>
                <a:outerShdw blurRad="38100" dist="38100" dir="2700000" algn="tl">
                  <a:srgbClr val="C0C0C0"/>
                </a:outerShdw>
              </a:effectLst>
              <a:latin typeface="楷体_GB2312"/>
            </a:endParaRPr>
          </a:p>
        </p:txBody>
      </p:sp>
      <p:sp>
        <p:nvSpPr>
          <p:cNvPr id="35847" name="TextBox 7">
            <a:extLst>
              <a:ext uri="{FF2B5EF4-FFF2-40B4-BE49-F238E27FC236}">
                <a16:creationId xmlns:a16="http://schemas.microsoft.com/office/drawing/2014/main" id="{C9569693-5B84-4325-9D50-9BBBA7EA6ADB}"/>
              </a:ext>
            </a:extLst>
          </p:cNvPr>
          <p:cNvSpPr txBox="1"/>
          <p:nvPr/>
        </p:nvSpPr>
        <p:spPr>
          <a:xfrm>
            <a:off x="214313" y="2357438"/>
            <a:ext cx="441325" cy="1878012"/>
          </a:xfrm>
          <a:prstGeom prst="rect">
            <a:avLst/>
          </a:prstGeom>
          <a:noFill/>
          <a:ln w="9525">
            <a:noFill/>
            <a:miter/>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endParaRPr lang="zh-CN" altLang="zh-CN" sz="2000" b="0" noProof="1">
              <a:effectLst>
                <a:outerShdw blurRad="38100" dist="38100" dir="2700000" algn="tl">
                  <a:srgbClr val="C0C0C0"/>
                </a:outerShdw>
              </a:effectLst>
              <a:latin typeface="楷体_GB2312"/>
            </a:endParaRPr>
          </a:p>
          <a:p>
            <a:pPr>
              <a:buFontTx/>
              <a:buNone/>
              <a:defRPr/>
            </a:pPr>
            <a:r>
              <a:rPr lang="zh-CN" altLang="en-US" sz="2000" b="0" noProof="1">
                <a:effectLst>
                  <a:outerShdw blurRad="38100" dist="38100" dir="2700000" algn="tl">
                    <a:srgbClr val="C0C0C0"/>
                  </a:outerShdw>
                </a:effectLst>
                <a:latin typeface="楷体_GB2312"/>
              </a:rPr>
              <a:t>串</a:t>
            </a:r>
            <a:endParaRPr lang="zh-CN" altLang="zh-CN" sz="2000" b="0" noProof="1">
              <a:effectLst>
                <a:outerShdw blurRad="38100" dist="38100" dir="2700000" algn="tl">
                  <a:srgbClr val="C0C0C0"/>
                </a:outerShdw>
              </a:effectLst>
              <a:latin typeface="楷体_GB2312"/>
            </a:endParaRPr>
          </a:p>
          <a:p>
            <a:pPr>
              <a:buFontTx/>
              <a:buNone/>
              <a:defRPr/>
            </a:pPr>
            <a:r>
              <a:rPr lang="zh-CN" altLang="en-US" sz="2000" b="0" noProof="1">
                <a:effectLst>
                  <a:outerShdw blurRad="38100" dist="38100" dir="2700000" algn="tl">
                    <a:srgbClr val="C0C0C0"/>
                  </a:outerShdw>
                </a:effectLst>
                <a:latin typeface="楷体_GB2312"/>
              </a:rPr>
              <a:t>行</a:t>
            </a:r>
            <a:endParaRPr lang="zh-CN" altLang="zh-CN" sz="2000" b="0" noProof="1">
              <a:effectLst>
                <a:outerShdw blurRad="38100" dist="38100" dir="2700000" algn="tl">
                  <a:srgbClr val="C0C0C0"/>
                </a:outerShdw>
              </a:effectLst>
              <a:latin typeface="楷体_GB2312"/>
            </a:endParaRPr>
          </a:p>
          <a:p>
            <a:pPr>
              <a:buFontTx/>
              <a:buNone/>
              <a:defRPr/>
            </a:pPr>
            <a:r>
              <a:rPr lang="zh-CN" altLang="en-US" sz="2000" b="0" noProof="1">
                <a:effectLst>
                  <a:outerShdw blurRad="38100" dist="38100" dir="2700000" algn="tl">
                    <a:srgbClr val="C0C0C0"/>
                  </a:outerShdw>
                </a:effectLst>
                <a:latin typeface="楷体_GB2312"/>
              </a:rPr>
              <a:t>调</a:t>
            </a:r>
            <a:endParaRPr lang="zh-CN" altLang="zh-CN" sz="2000" b="0" noProof="1">
              <a:effectLst>
                <a:outerShdw blurRad="38100" dist="38100" dir="2700000" algn="tl">
                  <a:srgbClr val="C0C0C0"/>
                </a:outerShdw>
              </a:effectLst>
              <a:latin typeface="楷体_GB2312"/>
            </a:endParaRPr>
          </a:p>
          <a:p>
            <a:pPr>
              <a:buFontTx/>
              <a:buNone/>
              <a:defRPr/>
            </a:pPr>
            <a:r>
              <a:rPr lang="zh-CN" altLang="en-US" sz="2000" b="0" noProof="1">
                <a:effectLst>
                  <a:outerShdw blurRad="38100" dist="38100" dir="2700000" algn="tl">
                    <a:srgbClr val="C0C0C0"/>
                  </a:outerShdw>
                </a:effectLst>
                <a:latin typeface="楷体_GB2312"/>
              </a:rPr>
              <a:t>度</a:t>
            </a:r>
          </a:p>
        </p:txBody>
      </p:sp>
      <p:pic>
        <p:nvPicPr>
          <p:cNvPr id="9" name="Picture 4">
            <a:extLst>
              <a:ext uri="{FF2B5EF4-FFF2-40B4-BE49-F238E27FC236}">
                <a16:creationId xmlns:a16="http://schemas.microsoft.com/office/drawing/2014/main" id="{3FACBEAE-7E12-4F0A-AFC6-F3F6CBB2B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331" t="603" r="20784" b="903"/>
          <a:stretch>
            <a:fillRect/>
          </a:stretch>
        </p:blipFill>
        <p:spPr bwMode="auto">
          <a:xfrm>
            <a:off x="5000625" y="1668463"/>
            <a:ext cx="3883025" cy="471487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543B64-C825-45CA-A247-123863FA831A}"/>
              </a:ext>
            </a:extLst>
          </p:cNvPr>
          <p:cNvSpPr>
            <a:spLocks noGrp="1"/>
          </p:cNvSpPr>
          <p:nvPr>
            <p:ph type="dt" sz="quarter" idx="10"/>
          </p:nvPr>
        </p:nvSpPr>
        <p:spPr/>
        <p:txBody>
          <a:bodyPr/>
          <a:lstStyle/>
          <a:p>
            <a:pPr>
              <a:defRPr/>
            </a:pPr>
            <a:fld id="{2FC5A806-E62D-4361-9FA7-FFE670E8599B}" type="datetime1">
              <a:rPr lang="zh-CN" altLang="en-US" smtClean="0"/>
              <a:pPr>
                <a:defRPr/>
              </a:pPr>
              <a:t>2023/4/25</a:t>
            </a:fld>
            <a:endParaRPr lang="en-US" altLang="zh-CN"/>
          </a:p>
        </p:txBody>
      </p:sp>
      <p:sp>
        <p:nvSpPr>
          <p:cNvPr id="3" name="页脚占位符 2">
            <a:extLst>
              <a:ext uri="{FF2B5EF4-FFF2-40B4-BE49-F238E27FC236}">
                <a16:creationId xmlns:a16="http://schemas.microsoft.com/office/drawing/2014/main" id="{07B9CDFC-6134-4417-A5B1-6DB86183A028}"/>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F560A9CD-6965-48C8-ACCD-47E2D8CE75B6}"/>
              </a:ext>
            </a:extLst>
          </p:cNvPr>
          <p:cNvSpPr>
            <a:spLocks noGrp="1"/>
          </p:cNvSpPr>
          <p:nvPr>
            <p:ph type="sldNum" sz="quarter" idx="12"/>
          </p:nvPr>
        </p:nvSpPr>
        <p:spPr/>
        <p:txBody>
          <a:bodyPr/>
          <a:lstStyle/>
          <a:p>
            <a:pPr>
              <a:defRPr/>
            </a:pPr>
            <a:fld id="{347D0D82-4200-49E1-B2B9-075FC94C0893}" type="slidenum">
              <a:rPr lang="zh-CN" altLang="en-US"/>
              <a:pPr>
                <a:defRPr/>
              </a:pPr>
              <a:t>14</a:t>
            </a:fld>
            <a:endParaRPr lang="en-US" altLang="zh-CN"/>
          </a:p>
        </p:txBody>
      </p:sp>
      <p:pic>
        <p:nvPicPr>
          <p:cNvPr id="5" name="Picture 8">
            <a:extLst>
              <a:ext uri="{FF2B5EF4-FFF2-40B4-BE49-F238E27FC236}">
                <a16:creationId xmlns:a16="http://schemas.microsoft.com/office/drawing/2014/main" id="{CC57278E-7088-42EC-9ED9-DFD86A90D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800" t="4266" r="23801" b="5333"/>
          <a:stretch>
            <a:fillRect/>
          </a:stretch>
        </p:blipFill>
        <p:spPr bwMode="auto">
          <a:xfrm>
            <a:off x="4929188" y="1643063"/>
            <a:ext cx="3714750" cy="462915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35846" name="Picture 8">
            <a:extLst>
              <a:ext uri="{FF2B5EF4-FFF2-40B4-BE49-F238E27FC236}">
                <a16:creationId xmlns:a16="http://schemas.microsoft.com/office/drawing/2014/main" id="{76076039-A06B-49D3-BD83-7AB320B1B1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474" t="557" r="20265" b="557"/>
          <a:stretch>
            <a:fillRect/>
          </a:stretch>
        </p:blipFill>
        <p:spPr bwMode="auto">
          <a:xfrm>
            <a:off x="642938" y="1643063"/>
            <a:ext cx="3709987" cy="4643437"/>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A0DB20E-30F0-442B-B347-2B74F77B3BAF}"/>
              </a:ext>
            </a:extLst>
          </p:cNvPr>
          <p:cNvSpPr txBox="1"/>
          <p:nvPr/>
        </p:nvSpPr>
        <p:spPr>
          <a:xfrm>
            <a:off x="4643438" y="620713"/>
            <a:ext cx="4500562" cy="461962"/>
          </a:xfrm>
          <a:prstGeom prst="rect">
            <a:avLst/>
          </a:prstGeom>
          <a:noFill/>
          <a:ln w="9525">
            <a:noFill/>
            <a:miter/>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等价串行调度</a:t>
            </a:r>
            <a:r>
              <a:rPr lang="zh-CN" altLang="zh-CN"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的一个并发调度</a:t>
            </a:r>
          </a:p>
        </p:txBody>
      </p:sp>
      <p:sp>
        <p:nvSpPr>
          <p:cNvPr id="36872" name="TextBox 7">
            <a:extLst>
              <a:ext uri="{FF2B5EF4-FFF2-40B4-BE49-F238E27FC236}">
                <a16:creationId xmlns:a16="http://schemas.microsoft.com/office/drawing/2014/main" id="{8842C0C7-C47D-4FAA-8394-7A427FFFF601}"/>
              </a:ext>
            </a:extLst>
          </p:cNvPr>
          <p:cNvSpPr txBox="1"/>
          <p:nvPr/>
        </p:nvSpPr>
        <p:spPr>
          <a:xfrm>
            <a:off x="1285875" y="857250"/>
            <a:ext cx="2357438" cy="461963"/>
          </a:xfrm>
          <a:prstGeom prst="rect">
            <a:avLst/>
          </a:prstGeom>
          <a:noFill/>
          <a:ln w="9525">
            <a:noFill/>
            <a:miter/>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串行调度</a:t>
            </a:r>
            <a:r>
              <a:rPr lang="zh-CN" altLang="zh-CN"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1</a:t>
            </a:r>
            <a:endPar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20BC6A-EF21-4D62-8D39-824E58B6824A}"/>
              </a:ext>
            </a:extLst>
          </p:cNvPr>
          <p:cNvSpPr>
            <a:spLocks noGrp="1"/>
          </p:cNvSpPr>
          <p:nvPr>
            <p:ph type="dt" sz="quarter" idx="10"/>
          </p:nvPr>
        </p:nvSpPr>
        <p:spPr/>
        <p:txBody>
          <a:bodyPr/>
          <a:lstStyle/>
          <a:p>
            <a:pPr>
              <a:defRPr/>
            </a:pPr>
            <a:fld id="{2FC5A806-E62D-4361-9FA7-FFE670E8599B}" type="datetime1">
              <a:rPr lang="zh-CN" altLang="en-US" smtClean="0"/>
              <a:pPr>
                <a:defRPr/>
              </a:pPr>
              <a:t>2023/4/25</a:t>
            </a:fld>
            <a:endParaRPr lang="en-US" altLang="zh-CN"/>
          </a:p>
        </p:txBody>
      </p:sp>
      <p:sp>
        <p:nvSpPr>
          <p:cNvPr id="3" name="页脚占位符 2">
            <a:extLst>
              <a:ext uri="{FF2B5EF4-FFF2-40B4-BE49-F238E27FC236}">
                <a16:creationId xmlns:a16="http://schemas.microsoft.com/office/drawing/2014/main" id="{EC9344DE-38E1-4C3F-82E3-999A17322ED4}"/>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F3903DDE-4FDD-40AD-883A-FBAB3A489FAC}"/>
              </a:ext>
            </a:extLst>
          </p:cNvPr>
          <p:cNvSpPr>
            <a:spLocks noGrp="1"/>
          </p:cNvSpPr>
          <p:nvPr>
            <p:ph type="sldNum" sz="quarter" idx="12"/>
          </p:nvPr>
        </p:nvSpPr>
        <p:spPr/>
        <p:txBody>
          <a:bodyPr/>
          <a:lstStyle/>
          <a:p>
            <a:pPr>
              <a:defRPr/>
            </a:pPr>
            <a:fld id="{45E76CA8-2846-4592-9D48-6FD6DC11EF74}" type="slidenum">
              <a:rPr lang="zh-CN" altLang="en-US"/>
              <a:pPr>
                <a:defRPr/>
              </a:pPr>
              <a:t>15</a:t>
            </a:fld>
            <a:endParaRPr lang="en-US" altLang="zh-CN"/>
          </a:p>
        </p:txBody>
      </p:sp>
      <p:pic>
        <p:nvPicPr>
          <p:cNvPr id="37893" name="Picture 10">
            <a:extLst>
              <a:ext uri="{FF2B5EF4-FFF2-40B4-BE49-F238E27FC236}">
                <a16:creationId xmlns:a16="http://schemas.microsoft.com/office/drawing/2014/main" id="{629B0D56-77A7-4981-8F49-4492C8281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291" t="531" r="20293" b="531"/>
          <a:stretch>
            <a:fillRect/>
          </a:stretch>
        </p:blipFill>
        <p:spPr bwMode="auto">
          <a:xfrm>
            <a:off x="4286250" y="1785938"/>
            <a:ext cx="3513138" cy="438785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8918" name="TextBox 5">
            <a:extLst>
              <a:ext uri="{FF2B5EF4-FFF2-40B4-BE49-F238E27FC236}">
                <a16:creationId xmlns:a16="http://schemas.microsoft.com/office/drawing/2014/main" id="{50275F9F-9674-425B-B946-F045C57BB3ED}"/>
              </a:ext>
            </a:extLst>
          </p:cNvPr>
          <p:cNvSpPr txBox="1"/>
          <p:nvPr/>
        </p:nvSpPr>
        <p:spPr>
          <a:xfrm>
            <a:off x="285750" y="2571750"/>
            <a:ext cx="4000500" cy="461963"/>
          </a:xfrm>
          <a:prstGeom prst="rect">
            <a:avLst/>
          </a:prstGeom>
          <a:noFill/>
          <a:ln w="9525">
            <a:noFill/>
            <a:miter/>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一个违反一致性的并发调度</a:t>
            </a:r>
          </a:p>
        </p:txBody>
      </p:sp>
      <p:sp>
        <p:nvSpPr>
          <p:cNvPr id="7" name="TextBox 6">
            <a:extLst>
              <a:ext uri="{FF2B5EF4-FFF2-40B4-BE49-F238E27FC236}">
                <a16:creationId xmlns:a16="http://schemas.microsoft.com/office/drawing/2014/main" id="{05E1980D-FAC9-4C0B-993F-7EBB59A19BAF}"/>
              </a:ext>
            </a:extLst>
          </p:cNvPr>
          <p:cNvSpPr txBox="1"/>
          <p:nvPr/>
        </p:nvSpPr>
        <p:spPr>
          <a:xfrm>
            <a:off x="539750" y="3644900"/>
            <a:ext cx="3455988" cy="1570038"/>
          </a:xfrm>
          <a:prstGeom prst="rect">
            <a:avLst/>
          </a:prstGeom>
          <a:solidFill>
            <a:srgbClr val="FFFFCC"/>
          </a:solidFill>
          <a:ln w="38100" cap="flat" cmpd="sng">
            <a:solidFill>
              <a:srgbClr val="CC6600"/>
            </a:solidFill>
            <a:prstDash val="solid"/>
            <a:miter/>
            <a:headEnd type="none" w="med" len="med"/>
            <a:tailEnd type="none" w="med" len="med"/>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b="0" noProof="1">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rPr>
              <a:t>如何保证一个调度在某种意义上等价于一个串行调度？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0657C-B82A-4AB5-8BDE-93D8AE5EAA8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0890D489-A0F8-4A7A-B6BC-595DDE26EB53}"/>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可串行化调度</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如果不管数据库初始状态如何，一个调度对数据库状态的影响都和某个串行调度相同，则我们说这个调度是</a:t>
            </a:r>
            <a:r>
              <a:rPr lang="zh-CN" altLang="en-US" dirty="0">
                <a:solidFill>
                  <a:srgbClr val="FF0000"/>
                </a:solidFill>
                <a:latin typeface="华文新魏" panose="02010800040101010101" pitchFamily="2" charset="-122"/>
                <a:ea typeface="华文新魏" panose="02010800040101010101" pitchFamily="2" charset="-122"/>
              </a:rPr>
              <a:t>可串行化的</a:t>
            </a:r>
            <a:r>
              <a:rPr lang="zh-CN" altLang="en-US" dirty="0">
                <a:latin typeface="华文新魏" panose="02010800040101010101" pitchFamily="2" charset="-122"/>
                <a:ea typeface="华文新魏" panose="02010800040101010101" pitchFamily="2" charset="-122"/>
              </a:rPr>
              <a:t>。</a:t>
            </a:r>
          </a:p>
        </p:txBody>
      </p:sp>
      <p:sp>
        <p:nvSpPr>
          <p:cNvPr id="4" name="日期占位符 3">
            <a:extLst>
              <a:ext uri="{FF2B5EF4-FFF2-40B4-BE49-F238E27FC236}">
                <a16:creationId xmlns:a16="http://schemas.microsoft.com/office/drawing/2014/main" id="{7E992079-87E0-4A80-8432-ADC998D414A5}"/>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809F5526-B005-47C4-A4B0-635A4DC2E9FA}"/>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DDB4445-9219-4EB0-B59F-2381174B1E98}"/>
              </a:ext>
            </a:extLst>
          </p:cNvPr>
          <p:cNvSpPr>
            <a:spLocks noGrp="1"/>
          </p:cNvSpPr>
          <p:nvPr>
            <p:ph type="sldNum" sz="quarter" idx="12"/>
          </p:nvPr>
        </p:nvSpPr>
        <p:spPr/>
        <p:txBody>
          <a:bodyPr/>
          <a:lstStyle/>
          <a:p>
            <a:pPr>
              <a:defRPr/>
            </a:pPr>
            <a:fld id="{247B0D98-A2F1-4565-B1D6-91EC31CDB96F}" type="slidenum">
              <a:rPr lang="zh-CN" altLang="en-US"/>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D4B4D5-0438-4CD5-8A46-EBC92FA1BF3A}"/>
              </a:ext>
            </a:extLst>
          </p:cNvPr>
          <p:cNvSpPr>
            <a:spLocks noGrp="1"/>
          </p:cNvSpPr>
          <p:nvPr>
            <p:ph type="dt" sz="quarter" idx="10"/>
          </p:nvPr>
        </p:nvSpPr>
        <p:spPr/>
        <p:txBody>
          <a:bodyPr/>
          <a:lstStyle/>
          <a:p>
            <a:pPr>
              <a:defRPr/>
            </a:pPr>
            <a:fld id="{2FC5A806-E62D-4361-9FA7-FFE670E8599B}" type="datetime1">
              <a:rPr lang="zh-CN" altLang="en-US" smtClean="0"/>
              <a:pPr>
                <a:defRPr/>
              </a:pPr>
              <a:t>2023/4/25</a:t>
            </a:fld>
            <a:endParaRPr lang="en-US" altLang="zh-CN"/>
          </a:p>
        </p:txBody>
      </p:sp>
      <p:sp>
        <p:nvSpPr>
          <p:cNvPr id="3" name="页脚占位符 2">
            <a:extLst>
              <a:ext uri="{FF2B5EF4-FFF2-40B4-BE49-F238E27FC236}">
                <a16:creationId xmlns:a16="http://schemas.microsoft.com/office/drawing/2014/main" id="{CCC34ADC-80DD-4E63-98D4-032916DB078B}"/>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1A3C38B8-AF0B-4C61-BEEF-03CB241F822E}"/>
              </a:ext>
            </a:extLst>
          </p:cNvPr>
          <p:cNvSpPr>
            <a:spLocks noGrp="1"/>
          </p:cNvSpPr>
          <p:nvPr>
            <p:ph type="sldNum" sz="quarter" idx="12"/>
          </p:nvPr>
        </p:nvSpPr>
        <p:spPr/>
        <p:txBody>
          <a:bodyPr/>
          <a:lstStyle/>
          <a:p>
            <a:pPr>
              <a:defRPr/>
            </a:pPr>
            <a:fld id="{2592211B-A1FE-4590-A6F8-4B0BC35FE376}" type="slidenum">
              <a:rPr lang="zh-CN" altLang="en-US"/>
              <a:pPr>
                <a:defRPr/>
              </a:pPr>
              <a:t>17</a:t>
            </a:fld>
            <a:endParaRPr lang="en-US" altLang="zh-CN"/>
          </a:p>
        </p:txBody>
      </p:sp>
      <p:sp>
        <p:nvSpPr>
          <p:cNvPr id="40966" name="Line 6">
            <a:extLst>
              <a:ext uri="{FF2B5EF4-FFF2-40B4-BE49-F238E27FC236}">
                <a16:creationId xmlns:a16="http://schemas.microsoft.com/office/drawing/2014/main" id="{766A01A6-BB33-419F-A963-7B252B48AC85}"/>
              </a:ext>
            </a:extLst>
          </p:cNvPr>
          <p:cNvSpPr>
            <a:spLocks noChangeShapeType="1"/>
          </p:cNvSpPr>
          <p:nvPr/>
        </p:nvSpPr>
        <p:spPr bwMode="auto">
          <a:xfrm>
            <a:off x="4500563" y="333375"/>
            <a:ext cx="0" cy="61912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 name="直接连接符 5">
            <a:extLst>
              <a:ext uri="{FF2B5EF4-FFF2-40B4-BE49-F238E27FC236}">
                <a16:creationId xmlns:a16="http://schemas.microsoft.com/office/drawing/2014/main" id="{2DC8F2DA-77C6-415E-BF55-7E8BAC227EC8}"/>
              </a:ext>
            </a:extLst>
          </p:cNvPr>
          <p:cNvCxnSpPr/>
          <p:nvPr/>
        </p:nvCxnSpPr>
        <p:spPr>
          <a:xfrm>
            <a:off x="4860032" y="1542281"/>
            <a:ext cx="367240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7BCD01A-63EB-4E8C-954A-9B9CF490A2CC}"/>
              </a:ext>
            </a:extLst>
          </p:cNvPr>
          <p:cNvSpPr txBox="1"/>
          <p:nvPr/>
        </p:nvSpPr>
        <p:spPr>
          <a:xfrm>
            <a:off x="4860032" y="1196752"/>
            <a:ext cx="3816424" cy="400110"/>
          </a:xfrm>
          <a:prstGeom prst="rect">
            <a:avLst/>
          </a:prstGeom>
          <a:noFill/>
        </p:spPr>
        <p:txBody>
          <a:bodyPr wrap="square" rtlCol="0">
            <a:spAutoFit/>
          </a:bodyPr>
          <a:lstStyle/>
          <a:p>
            <a:r>
              <a:rPr lang="en-US" altLang="zh-CN" dirty="0"/>
              <a:t>T1     	     T2		A     B</a:t>
            </a:r>
            <a:endParaRPr lang="zh-CN" altLang="en-US" dirty="0"/>
          </a:p>
        </p:txBody>
      </p:sp>
      <p:sp>
        <p:nvSpPr>
          <p:cNvPr id="11" name="文本框 10">
            <a:extLst>
              <a:ext uri="{FF2B5EF4-FFF2-40B4-BE49-F238E27FC236}">
                <a16:creationId xmlns:a16="http://schemas.microsoft.com/office/drawing/2014/main" id="{E34072C3-26DE-4168-864F-977BA731723D}"/>
              </a:ext>
            </a:extLst>
          </p:cNvPr>
          <p:cNvSpPr txBox="1"/>
          <p:nvPr/>
        </p:nvSpPr>
        <p:spPr>
          <a:xfrm>
            <a:off x="4860032" y="1570857"/>
            <a:ext cx="3816424" cy="3293209"/>
          </a:xfrm>
          <a:prstGeom prst="rect">
            <a:avLst/>
          </a:prstGeom>
          <a:noFill/>
        </p:spPr>
        <p:txBody>
          <a:bodyPr wrap="square" rtlCol="0">
            <a:spAutoFit/>
          </a:bodyPr>
          <a:lstStyle/>
          <a:p>
            <a:r>
              <a:rPr lang="en-US" altLang="zh-CN" sz="1600" dirty="0"/>
              <a:t>			25      25</a:t>
            </a:r>
          </a:p>
          <a:p>
            <a:r>
              <a:rPr lang="en-US" altLang="zh-CN" sz="1600" dirty="0"/>
              <a:t>READ(</a:t>
            </a:r>
            <a:r>
              <a:rPr lang="en-US" altLang="zh-CN" sz="1600" dirty="0" err="1"/>
              <a:t>A,t</a:t>
            </a:r>
            <a:r>
              <a:rPr lang="en-US" altLang="zh-CN" sz="1600" dirty="0"/>
              <a:t>)</a:t>
            </a:r>
          </a:p>
          <a:p>
            <a:r>
              <a:rPr lang="en-US" altLang="zh-CN" sz="1600" dirty="0"/>
              <a:t>t=t+100</a:t>
            </a:r>
          </a:p>
          <a:p>
            <a:r>
              <a:rPr lang="en-US" altLang="zh-CN" sz="1600" dirty="0"/>
              <a:t>WRITE(</a:t>
            </a:r>
            <a:r>
              <a:rPr lang="en-US" altLang="zh-CN" sz="1600" dirty="0" err="1"/>
              <a:t>A,t</a:t>
            </a:r>
            <a:r>
              <a:rPr lang="en-US" altLang="zh-CN" sz="1600" dirty="0"/>
              <a:t>)		125</a:t>
            </a:r>
          </a:p>
          <a:p>
            <a:r>
              <a:rPr lang="en-US" altLang="zh-CN" sz="1600" dirty="0"/>
              <a:t>	        READ(A,s)</a:t>
            </a:r>
          </a:p>
          <a:p>
            <a:r>
              <a:rPr lang="en-US" altLang="zh-CN" sz="1600" dirty="0"/>
              <a:t>	        s=s*2</a:t>
            </a:r>
          </a:p>
          <a:p>
            <a:r>
              <a:rPr lang="en-US" altLang="zh-CN" sz="1600" dirty="0"/>
              <a:t>	        WRITE(A,s)	250</a:t>
            </a:r>
          </a:p>
          <a:p>
            <a:r>
              <a:rPr lang="en-US" altLang="zh-CN" sz="1600" dirty="0"/>
              <a:t>	        READ(B,s)</a:t>
            </a:r>
          </a:p>
          <a:p>
            <a:r>
              <a:rPr lang="en-US" altLang="zh-CN" sz="1600" dirty="0"/>
              <a:t>	        s=s*2</a:t>
            </a:r>
          </a:p>
          <a:p>
            <a:r>
              <a:rPr lang="en-US" altLang="zh-CN" sz="1600" dirty="0"/>
              <a:t>	        WRITE(B,s)	         50</a:t>
            </a:r>
          </a:p>
          <a:p>
            <a:r>
              <a:rPr lang="en-US" altLang="zh-CN" sz="1600" dirty="0"/>
              <a:t>READ(</a:t>
            </a:r>
            <a:r>
              <a:rPr lang="en-US" altLang="zh-CN" sz="1600" dirty="0" err="1"/>
              <a:t>B,t</a:t>
            </a:r>
            <a:r>
              <a:rPr lang="en-US" altLang="zh-CN" sz="1600" dirty="0"/>
              <a:t>)</a:t>
            </a:r>
          </a:p>
          <a:p>
            <a:r>
              <a:rPr lang="en-US" altLang="zh-CN" sz="1600" dirty="0"/>
              <a:t>t=t+100</a:t>
            </a:r>
          </a:p>
          <a:p>
            <a:r>
              <a:rPr lang="en-US" altLang="zh-CN" sz="1600" dirty="0"/>
              <a:t>WRITE(</a:t>
            </a:r>
            <a:r>
              <a:rPr lang="en-US" altLang="zh-CN" sz="1600" dirty="0" err="1"/>
              <a:t>B,t</a:t>
            </a:r>
            <a:r>
              <a:rPr lang="en-US" altLang="zh-CN" sz="1600" dirty="0"/>
              <a:t>)		         150</a:t>
            </a:r>
            <a:endParaRPr lang="zh-CN" altLang="en-US" sz="1600" dirty="0"/>
          </a:p>
        </p:txBody>
      </p:sp>
      <p:cxnSp>
        <p:nvCxnSpPr>
          <p:cNvPr id="9" name="直接连接符 8">
            <a:extLst>
              <a:ext uri="{FF2B5EF4-FFF2-40B4-BE49-F238E27FC236}">
                <a16:creationId xmlns:a16="http://schemas.microsoft.com/office/drawing/2014/main" id="{F89570DE-092A-44BC-9FBF-6C567AAEEFC0}"/>
              </a:ext>
            </a:extLst>
          </p:cNvPr>
          <p:cNvCxnSpPr/>
          <p:nvPr/>
        </p:nvCxnSpPr>
        <p:spPr>
          <a:xfrm>
            <a:off x="7452320" y="1196752"/>
            <a:ext cx="0" cy="41619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02D346-0F94-48FE-8B9A-AE969D73747F}"/>
              </a:ext>
            </a:extLst>
          </p:cNvPr>
          <p:cNvSpPr txBox="1"/>
          <p:nvPr/>
        </p:nvSpPr>
        <p:spPr>
          <a:xfrm>
            <a:off x="5436096" y="5504179"/>
            <a:ext cx="3029508" cy="400110"/>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一个非可串行化的调度</a:t>
            </a:r>
          </a:p>
        </p:txBody>
      </p:sp>
      <p:cxnSp>
        <p:nvCxnSpPr>
          <p:cNvPr id="15" name="直接连接符 14">
            <a:extLst>
              <a:ext uri="{FF2B5EF4-FFF2-40B4-BE49-F238E27FC236}">
                <a16:creationId xmlns:a16="http://schemas.microsoft.com/office/drawing/2014/main" id="{265BB739-0BBE-466B-9125-3FF70FDD4912}"/>
              </a:ext>
            </a:extLst>
          </p:cNvPr>
          <p:cNvCxnSpPr/>
          <p:nvPr/>
        </p:nvCxnSpPr>
        <p:spPr>
          <a:xfrm>
            <a:off x="575842" y="1542281"/>
            <a:ext cx="367240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66EFB41-92CE-4D17-8AAC-C217AB0094E9}"/>
              </a:ext>
            </a:extLst>
          </p:cNvPr>
          <p:cNvSpPr txBox="1"/>
          <p:nvPr/>
        </p:nvSpPr>
        <p:spPr>
          <a:xfrm>
            <a:off x="575842" y="1196752"/>
            <a:ext cx="3816424" cy="400110"/>
          </a:xfrm>
          <a:prstGeom prst="rect">
            <a:avLst/>
          </a:prstGeom>
          <a:noFill/>
        </p:spPr>
        <p:txBody>
          <a:bodyPr wrap="square" rtlCol="0">
            <a:spAutoFit/>
          </a:bodyPr>
          <a:lstStyle/>
          <a:p>
            <a:r>
              <a:rPr lang="en-US" altLang="zh-CN" dirty="0"/>
              <a:t>T1     	     T2		A     B</a:t>
            </a:r>
            <a:endParaRPr lang="zh-CN" altLang="en-US" dirty="0"/>
          </a:p>
        </p:txBody>
      </p:sp>
      <p:sp>
        <p:nvSpPr>
          <p:cNvPr id="17" name="文本框 16">
            <a:extLst>
              <a:ext uri="{FF2B5EF4-FFF2-40B4-BE49-F238E27FC236}">
                <a16:creationId xmlns:a16="http://schemas.microsoft.com/office/drawing/2014/main" id="{BF6735A5-4060-42A8-8085-2C4065C86C21}"/>
              </a:ext>
            </a:extLst>
          </p:cNvPr>
          <p:cNvSpPr txBox="1"/>
          <p:nvPr/>
        </p:nvSpPr>
        <p:spPr>
          <a:xfrm>
            <a:off x="575842" y="1570857"/>
            <a:ext cx="3816424" cy="3293209"/>
          </a:xfrm>
          <a:prstGeom prst="rect">
            <a:avLst/>
          </a:prstGeom>
          <a:noFill/>
        </p:spPr>
        <p:txBody>
          <a:bodyPr wrap="square" rtlCol="0">
            <a:spAutoFit/>
          </a:bodyPr>
          <a:lstStyle/>
          <a:p>
            <a:r>
              <a:rPr lang="en-US" altLang="zh-CN" sz="1600" dirty="0"/>
              <a:t>			25      25</a:t>
            </a:r>
          </a:p>
          <a:p>
            <a:r>
              <a:rPr lang="en-US" altLang="zh-CN" sz="1600" dirty="0"/>
              <a:t>READ(</a:t>
            </a:r>
            <a:r>
              <a:rPr lang="en-US" altLang="zh-CN" sz="1600" dirty="0" err="1"/>
              <a:t>A,t</a:t>
            </a:r>
            <a:r>
              <a:rPr lang="en-US" altLang="zh-CN" sz="1600" dirty="0"/>
              <a:t>)</a:t>
            </a:r>
          </a:p>
          <a:p>
            <a:r>
              <a:rPr lang="en-US" altLang="zh-CN" sz="1600" dirty="0"/>
              <a:t>t=t+100</a:t>
            </a:r>
          </a:p>
          <a:p>
            <a:r>
              <a:rPr lang="en-US" altLang="zh-CN" sz="1600" dirty="0"/>
              <a:t>WRITE(</a:t>
            </a:r>
            <a:r>
              <a:rPr lang="en-US" altLang="zh-CN" sz="1600" dirty="0" err="1"/>
              <a:t>A,t</a:t>
            </a:r>
            <a:r>
              <a:rPr lang="en-US" altLang="zh-CN" sz="1600" dirty="0"/>
              <a:t>)		125</a:t>
            </a:r>
          </a:p>
          <a:p>
            <a:r>
              <a:rPr lang="en-US" altLang="zh-CN" sz="1600" dirty="0"/>
              <a:t>	        READ(A,s)</a:t>
            </a:r>
          </a:p>
          <a:p>
            <a:r>
              <a:rPr lang="en-US" altLang="zh-CN" sz="1600" dirty="0"/>
              <a:t>	        s=s*2</a:t>
            </a:r>
          </a:p>
          <a:p>
            <a:r>
              <a:rPr lang="en-US" altLang="zh-CN" sz="1600" dirty="0"/>
              <a:t>	        WRITE(A,s)	250</a:t>
            </a:r>
          </a:p>
          <a:p>
            <a:r>
              <a:rPr lang="en-US" altLang="zh-CN" sz="1600" dirty="0"/>
              <a:t>READ(</a:t>
            </a:r>
            <a:r>
              <a:rPr lang="en-US" altLang="zh-CN" sz="1600" dirty="0" err="1"/>
              <a:t>B,t</a:t>
            </a:r>
            <a:r>
              <a:rPr lang="en-US" altLang="zh-CN" sz="1600" dirty="0"/>
              <a:t>)</a:t>
            </a:r>
          </a:p>
          <a:p>
            <a:r>
              <a:rPr lang="en-US" altLang="zh-CN" sz="1600" dirty="0"/>
              <a:t>t=t+100</a:t>
            </a:r>
          </a:p>
          <a:p>
            <a:r>
              <a:rPr lang="en-US" altLang="zh-CN" sz="1600" dirty="0"/>
              <a:t>WRITE(</a:t>
            </a:r>
            <a:r>
              <a:rPr lang="en-US" altLang="zh-CN" sz="1600" dirty="0" err="1"/>
              <a:t>B,t</a:t>
            </a:r>
            <a:r>
              <a:rPr lang="en-US" altLang="zh-CN" sz="1600" dirty="0"/>
              <a:t>)		         125</a:t>
            </a:r>
          </a:p>
          <a:p>
            <a:r>
              <a:rPr lang="en-US" altLang="zh-CN" sz="1600" dirty="0"/>
              <a:t>	        READ(B,s)</a:t>
            </a:r>
          </a:p>
          <a:p>
            <a:r>
              <a:rPr lang="en-US" altLang="zh-CN" sz="1600" dirty="0"/>
              <a:t>	        s=s*2</a:t>
            </a:r>
          </a:p>
          <a:p>
            <a:r>
              <a:rPr lang="en-US" altLang="zh-CN" sz="1600" dirty="0"/>
              <a:t>	        WRITE(B,s)	         250</a:t>
            </a:r>
            <a:endParaRPr lang="zh-CN" altLang="en-US" sz="1600" dirty="0"/>
          </a:p>
        </p:txBody>
      </p:sp>
      <p:cxnSp>
        <p:nvCxnSpPr>
          <p:cNvPr id="18" name="直接连接符 17">
            <a:extLst>
              <a:ext uri="{FF2B5EF4-FFF2-40B4-BE49-F238E27FC236}">
                <a16:creationId xmlns:a16="http://schemas.microsoft.com/office/drawing/2014/main" id="{A648E8FC-C59E-44C9-92D1-4B1FCCA23C93}"/>
              </a:ext>
            </a:extLst>
          </p:cNvPr>
          <p:cNvCxnSpPr/>
          <p:nvPr/>
        </p:nvCxnSpPr>
        <p:spPr>
          <a:xfrm>
            <a:off x="3168130" y="1196752"/>
            <a:ext cx="0" cy="41619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7575873-0C1D-4930-9C99-F8DCA55388C0}"/>
              </a:ext>
            </a:extLst>
          </p:cNvPr>
          <p:cNvSpPr txBox="1"/>
          <p:nvPr/>
        </p:nvSpPr>
        <p:spPr>
          <a:xfrm>
            <a:off x="1151906" y="5504179"/>
            <a:ext cx="3029508" cy="400110"/>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一个可串行化的调度</a:t>
            </a:r>
          </a:p>
        </p:txBody>
      </p:sp>
    </p:spTree>
    <p:extLst>
      <p:ext uri="{BB962C8B-B14F-4D97-AF65-F5344CB8AC3E}">
        <p14:creationId xmlns:p14="http://schemas.microsoft.com/office/powerpoint/2010/main" val="62919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8AF31-4285-4331-9ECF-5D146F687019}"/>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7662E3BD-0CB2-4A67-9C57-88C117C64354}"/>
              </a:ext>
            </a:extLst>
          </p:cNvPr>
          <p:cNvSpPr>
            <a:spLocks noGrp="1"/>
          </p:cNvSpPr>
          <p:nvPr>
            <p:ph idx="1"/>
          </p:nvPr>
        </p:nvSpPr>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事务和调度的一种记法 </a:t>
            </a:r>
          </a:p>
          <a:p>
            <a:pPr lvl="1">
              <a:defRPr/>
            </a:pPr>
            <a:r>
              <a:rPr lang="zh-CN" altLang="en-US">
                <a:latin typeface="华文新魏" panose="02010800040101010101" pitchFamily="2" charset="-122"/>
                <a:ea typeface="华文新魏" panose="02010800040101010101" pitchFamily="2" charset="-122"/>
              </a:rPr>
              <a:t>只考虑事务的读写操作</a:t>
            </a:r>
          </a:p>
          <a:p>
            <a:pPr lvl="1">
              <a:defRPr/>
            </a:pPr>
            <a:r>
              <a:rPr lang="zh-CN" altLang="en-US">
                <a:latin typeface="华文新魏" panose="02010800040101010101" pitchFamily="2" charset="-122"/>
                <a:ea typeface="华文新魏" panose="02010800040101010101" pitchFamily="2" charset="-122"/>
              </a:rPr>
              <a:t>用</a:t>
            </a:r>
            <a:r>
              <a:rPr lang="en-US" altLang="zh-CN">
                <a:latin typeface="华文新魏" panose="02010800040101010101" pitchFamily="2" charset="-122"/>
                <a:ea typeface="华文新魏" panose="02010800040101010101" pitchFamily="2" charset="-122"/>
              </a:rPr>
              <a:t>r</a:t>
            </a:r>
            <a:r>
              <a:rPr lang="en-US" altLang="zh-CN" baseline="-25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(X)</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w</a:t>
            </a:r>
            <a:r>
              <a:rPr lang="en-US" altLang="zh-CN" baseline="-25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(X)</a:t>
            </a:r>
            <a:r>
              <a:rPr lang="zh-CN" altLang="en-US">
                <a:latin typeface="华文新魏" panose="02010800040101010101" pitchFamily="2" charset="-122"/>
                <a:ea typeface="华文新魏" panose="02010800040101010101" pitchFamily="2" charset="-122"/>
              </a:rPr>
              <a:t>表示事务</a:t>
            </a:r>
            <a:r>
              <a:rPr lang="en-US" altLang="zh-CN">
                <a:latin typeface="华文新魏" panose="02010800040101010101" pitchFamily="2" charset="-122"/>
                <a:ea typeface="华文新魏" panose="02010800040101010101" pitchFamily="2" charset="-122"/>
              </a:rPr>
              <a:t>T</a:t>
            </a:r>
            <a:r>
              <a:rPr lang="en-US" altLang="zh-CN" baseline="-25000">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读和写数据库元素</a:t>
            </a:r>
            <a:r>
              <a:rPr lang="en-US" altLang="zh-CN">
                <a:latin typeface="华文新魏" panose="02010800040101010101" pitchFamily="2" charset="-122"/>
                <a:ea typeface="华文新魏" panose="02010800040101010101" pitchFamily="2" charset="-122"/>
              </a:rPr>
              <a:t>X</a:t>
            </a:r>
          </a:p>
          <a:p>
            <a:pPr lvl="1">
              <a:defRPr/>
            </a:pPr>
            <a:endParaRPr lang="en-US" altLang="zh-CN">
              <a:latin typeface="华文新魏" panose="02010800040101010101" pitchFamily="2" charset="-122"/>
              <a:ea typeface="华文新魏" panose="02010800040101010101" pitchFamily="2" charset="-122"/>
            </a:endParaRPr>
          </a:p>
          <a:p>
            <a:pPr lvl="1">
              <a:defRPr/>
            </a:pPr>
            <a:endParaRPr lang="en-US" altLang="zh-CN">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事务集合</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的调度</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是组成它的事务动作的一个交错的序列</a:t>
            </a:r>
            <a:endParaRPr lang="en-US" altLang="zh-CN">
              <a:latin typeface="华文新魏" panose="02010800040101010101" pitchFamily="2" charset="-122"/>
              <a:ea typeface="华文新魏" panose="02010800040101010101" pitchFamily="2" charset="-122"/>
            </a:endParaRPr>
          </a:p>
          <a:p>
            <a:pPr>
              <a:defRPr/>
            </a:pPr>
            <a:endParaRPr lang="zh-CN" altLang="en-US"/>
          </a:p>
        </p:txBody>
      </p:sp>
      <p:sp>
        <p:nvSpPr>
          <p:cNvPr id="4" name="日期占位符 3">
            <a:extLst>
              <a:ext uri="{FF2B5EF4-FFF2-40B4-BE49-F238E27FC236}">
                <a16:creationId xmlns:a16="http://schemas.microsoft.com/office/drawing/2014/main" id="{7C3491D0-473B-46FC-A53B-ECBF9F3344A0}"/>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05754703-E20C-4149-92DE-673BD36954E8}"/>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3DB05701-5321-4421-9CDD-1B580CBB68FF}"/>
              </a:ext>
            </a:extLst>
          </p:cNvPr>
          <p:cNvSpPr>
            <a:spLocks noGrp="1"/>
          </p:cNvSpPr>
          <p:nvPr>
            <p:ph type="sldNum" sz="quarter" idx="12"/>
          </p:nvPr>
        </p:nvSpPr>
        <p:spPr/>
        <p:txBody>
          <a:bodyPr/>
          <a:lstStyle/>
          <a:p>
            <a:pPr>
              <a:defRPr/>
            </a:pPr>
            <a:fld id="{64EDD4EB-A1B3-4B78-9682-0973A39890EB}" type="slidenum">
              <a:rPr lang="zh-CN" altLang="en-US"/>
              <a:pPr>
                <a:defRPr/>
              </a:pPr>
              <a:t>18</a:t>
            </a:fld>
            <a:endParaRPr lang="en-US" altLang="zh-CN"/>
          </a:p>
        </p:txBody>
      </p:sp>
      <p:sp>
        <p:nvSpPr>
          <p:cNvPr id="7" name="TextBox 6">
            <a:extLst>
              <a:ext uri="{FF2B5EF4-FFF2-40B4-BE49-F238E27FC236}">
                <a16:creationId xmlns:a16="http://schemas.microsoft.com/office/drawing/2014/main" id="{BAF3C813-004D-4564-B1C7-6C0E2EB43494}"/>
              </a:ext>
            </a:extLst>
          </p:cNvPr>
          <p:cNvSpPr txBox="1"/>
          <p:nvPr/>
        </p:nvSpPr>
        <p:spPr>
          <a:xfrm>
            <a:off x="2214563" y="3357563"/>
            <a:ext cx="4030662" cy="769937"/>
          </a:xfrm>
          <a:prstGeom prst="rect">
            <a:avLst/>
          </a:prstGeom>
          <a:noFill/>
          <a:ln w="9525">
            <a:noFill/>
            <a:miter/>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en-US" altLang="zh-CN" sz="2000" b="0" noProof="1">
                <a:effectLst>
                  <a:outerShdw blurRad="38100" dist="38100" dir="2700000" algn="tl">
                    <a:srgbClr val="C0C0C0"/>
                  </a:outerShdw>
                </a:effectLst>
                <a:latin typeface="楷体_GB2312"/>
              </a:rPr>
              <a:t>T1</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r1(A), w1(A), r1(B), w1(B)</a:t>
            </a:r>
          </a:p>
          <a:p>
            <a:pPr>
              <a:buFontTx/>
              <a:buNone/>
              <a:defRPr/>
            </a:pPr>
            <a:r>
              <a:rPr lang="en-US" altLang="zh-CN" sz="2000" b="0" noProof="1">
                <a:effectLst>
                  <a:outerShdw blurRad="38100" dist="38100" dir="2700000" algn="tl">
                    <a:srgbClr val="C0C0C0"/>
                  </a:outerShdw>
                </a:effectLst>
                <a:latin typeface="楷体_GB2312"/>
              </a:rPr>
              <a:t>T2 : r2(A), w2(A), r2(B), w2(B)</a:t>
            </a:r>
            <a:endParaRPr lang="en-US" altLang="en-US" sz="2000" b="0" noProof="1">
              <a:effectLst>
                <a:outerShdw blurRad="38100" dist="38100" dir="2700000" algn="tl">
                  <a:srgbClr val="C0C0C0"/>
                </a:outerShdw>
              </a:effectLst>
              <a:latin typeface="楷体_GB2312"/>
            </a:endParaRPr>
          </a:p>
        </p:txBody>
      </p:sp>
      <p:sp>
        <p:nvSpPr>
          <p:cNvPr id="8" name="TextBox 7">
            <a:extLst>
              <a:ext uri="{FF2B5EF4-FFF2-40B4-BE49-F238E27FC236}">
                <a16:creationId xmlns:a16="http://schemas.microsoft.com/office/drawing/2014/main" id="{1302E5EE-3EA9-48E1-B2F8-9A80DB0759FB}"/>
              </a:ext>
            </a:extLst>
          </p:cNvPr>
          <p:cNvSpPr txBox="1"/>
          <p:nvPr/>
        </p:nvSpPr>
        <p:spPr>
          <a:xfrm>
            <a:off x="928688" y="5429250"/>
            <a:ext cx="7643812" cy="400050"/>
          </a:xfrm>
          <a:prstGeom prst="rect">
            <a:avLst/>
          </a:prstGeom>
          <a:noFill/>
          <a:ln w="9525">
            <a:noFill/>
            <a:miter/>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en-US" altLang="zh-CN" sz="2000" b="0" noProof="1">
                <a:effectLst>
                  <a:outerShdw blurRad="38100" dist="38100" dir="2700000" algn="tl">
                    <a:srgbClr val="C0C0C0"/>
                  </a:outerShdw>
                </a:effectLst>
                <a:latin typeface="楷体_GB2312"/>
              </a:rPr>
              <a:t>r1(A), w1(A),  r2(A), w2(A), r1(B),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endParaRPr lang="en-US" altLang="en-US" sz="2000" b="0" noProof="1">
              <a:effectLst>
                <a:outerShdw blurRad="38100" dist="38100" dir="2700000" algn="tl">
                  <a:srgbClr val="C0C0C0"/>
                </a:outerShdw>
              </a:effectLst>
              <a:latin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ox(in)">
                                      <p:cBhvr>
                                        <p:cTn id="12" dur="500"/>
                                        <p:tgtEl>
                                          <p:spTgt spid="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CF38E-F0CF-4BF0-86D9-A3B814AD369D}"/>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3C012D02-6039-4F97-8A30-860BD557E975}"/>
              </a:ext>
            </a:extLst>
          </p:cNvPr>
          <p:cNvSpPr>
            <a:spLocks noGrp="1"/>
          </p:cNvSpPr>
          <p:nvPr>
            <p:ph idx="1"/>
          </p:nvPr>
        </p:nvSpPr>
        <p:spPr>
          <a:xfrm>
            <a:off x="381000" y="1600200"/>
            <a:ext cx="8229600" cy="2185988"/>
          </a:xfrm>
        </p:spPr>
        <p:txBody>
          <a:bodyPr/>
          <a:lstStyle/>
          <a:p>
            <a:pPr>
              <a:defRPr/>
            </a:pPr>
            <a:r>
              <a:rPr lang="zh-CN" altLang="en-US" dirty="0">
                <a:latin typeface="华文新魏" panose="02010800040101010101" pitchFamily="2" charset="-122"/>
                <a:ea typeface="华文新魏" panose="02010800040101010101" pitchFamily="2" charset="-122"/>
                <a:cs typeface="+mn-cs"/>
              </a:rPr>
              <a:t>冲突</a:t>
            </a:r>
          </a:p>
          <a:p>
            <a:pPr lvl="1">
              <a:defRPr/>
            </a:pPr>
            <a:r>
              <a:rPr lang="zh-CN" altLang="en-US" dirty="0">
                <a:latin typeface="华文新魏" panose="02010800040101010101" pitchFamily="2" charset="-122"/>
                <a:ea typeface="华文新魏" panose="02010800040101010101" pitchFamily="2" charset="-122"/>
              </a:rPr>
              <a:t>调度中一对连续的动作，它们满足：如果它们的顺序交换，那么涉及的事务中至少有一个的行为会改变。</a:t>
            </a:r>
          </a:p>
        </p:txBody>
      </p:sp>
      <p:sp>
        <p:nvSpPr>
          <p:cNvPr id="4" name="日期占位符 3">
            <a:extLst>
              <a:ext uri="{FF2B5EF4-FFF2-40B4-BE49-F238E27FC236}">
                <a16:creationId xmlns:a16="http://schemas.microsoft.com/office/drawing/2014/main" id="{042D7574-148C-4BD7-97A7-D8D11CEFB10D}"/>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7595D413-93A8-4F8B-A396-A2F90CDE7CDC}"/>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EB16F89-D416-4C83-8A41-D678FAC09AC0}"/>
              </a:ext>
            </a:extLst>
          </p:cNvPr>
          <p:cNvSpPr>
            <a:spLocks noGrp="1"/>
          </p:cNvSpPr>
          <p:nvPr>
            <p:ph type="sldNum" sz="quarter" idx="12"/>
          </p:nvPr>
        </p:nvSpPr>
        <p:spPr/>
        <p:txBody>
          <a:bodyPr/>
          <a:lstStyle/>
          <a:p>
            <a:pPr>
              <a:defRPr/>
            </a:pPr>
            <a:fld id="{047F64BF-E699-43FA-B5C1-203C1A0D6870}" type="slidenum">
              <a:rPr lang="zh-CN" altLang="en-US"/>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1D086-53DB-4CC4-BBDA-2A453E4DE3D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
        <p:nvSpPr>
          <p:cNvPr id="3" name="内容占位符 2">
            <a:extLst>
              <a:ext uri="{FF2B5EF4-FFF2-40B4-BE49-F238E27FC236}">
                <a16:creationId xmlns:a16="http://schemas.microsoft.com/office/drawing/2014/main" id="{708C7DC0-844F-486D-A81B-4B264A288CD7}"/>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事务概念</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事务的并发执行和调度</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并发控制协议</a:t>
            </a:r>
          </a:p>
        </p:txBody>
      </p:sp>
      <p:sp>
        <p:nvSpPr>
          <p:cNvPr id="4" name="日期占位符 3">
            <a:extLst>
              <a:ext uri="{FF2B5EF4-FFF2-40B4-BE49-F238E27FC236}">
                <a16:creationId xmlns:a16="http://schemas.microsoft.com/office/drawing/2014/main" id="{49A20D6C-ACCB-4783-AF67-DE80F2453180}"/>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C03FF78B-1076-43D0-B035-DE7B6B6FFCF0}"/>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1A044AC-5864-46A3-B9B0-3793FE8276D2}"/>
              </a:ext>
            </a:extLst>
          </p:cNvPr>
          <p:cNvSpPr>
            <a:spLocks noGrp="1"/>
          </p:cNvSpPr>
          <p:nvPr>
            <p:ph type="sldNum" sz="quarter" idx="12"/>
          </p:nvPr>
        </p:nvSpPr>
        <p:spPr/>
        <p:txBody>
          <a:bodyPr/>
          <a:lstStyle/>
          <a:p>
            <a:pPr>
              <a:defRPr/>
            </a:pPr>
            <a:fld id="{5FC12E05-F22D-4AD2-8E64-834C51B07245}" type="slidenum">
              <a:rPr lang="zh-CN" altLang="en-US"/>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3E7A5B-2108-4F72-8C9C-C00267C19B13}"/>
              </a:ext>
            </a:extLst>
          </p:cNvPr>
          <p:cNvSpPr>
            <a:spLocks noGrp="1"/>
          </p:cNvSpPr>
          <p:nvPr>
            <p:ph type="dt" sz="quarter" idx="10"/>
          </p:nvPr>
        </p:nvSpPr>
        <p:spPr/>
        <p:txBody>
          <a:bodyPr/>
          <a:lstStyle/>
          <a:p>
            <a:pPr>
              <a:defRPr/>
            </a:pPr>
            <a:fld id="{2FC5A806-E62D-4361-9FA7-FFE670E8599B}" type="datetime1">
              <a:rPr lang="zh-CN" altLang="en-US" smtClean="0"/>
              <a:pPr>
                <a:defRPr/>
              </a:pPr>
              <a:t>2023/4/25</a:t>
            </a:fld>
            <a:endParaRPr lang="en-US" altLang="zh-CN"/>
          </a:p>
        </p:txBody>
      </p:sp>
      <p:sp>
        <p:nvSpPr>
          <p:cNvPr id="3" name="页脚占位符 2">
            <a:extLst>
              <a:ext uri="{FF2B5EF4-FFF2-40B4-BE49-F238E27FC236}">
                <a16:creationId xmlns:a16="http://schemas.microsoft.com/office/drawing/2014/main" id="{3072D469-804C-4946-B16A-3F857B6A4FFD}"/>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FA13F487-A9B7-406B-BAC8-1FB2B1BC30F7}"/>
              </a:ext>
            </a:extLst>
          </p:cNvPr>
          <p:cNvSpPr>
            <a:spLocks noGrp="1"/>
          </p:cNvSpPr>
          <p:nvPr>
            <p:ph type="sldNum" sz="quarter" idx="12"/>
          </p:nvPr>
        </p:nvSpPr>
        <p:spPr/>
        <p:txBody>
          <a:bodyPr/>
          <a:lstStyle/>
          <a:p>
            <a:pPr>
              <a:defRPr/>
            </a:pPr>
            <a:fld id="{8211F261-8095-4234-A22F-058F50161ABE}" type="slidenum">
              <a:rPr lang="zh-CN" altLang="en-US"/>
              <a:pPr>
                <a:defRPr/>
              </a:pPr>
              <a:t>20</a:t>
            </a:fld>
            <a:endParaRPr lang="en-US" altLang="zh-CN"/>
          </a:p>
        </p:txBody>
      </p:sp>
      <p:sp>
        <p:nvSpPr>
          <p:cNvPr id="5" name="Rectangle 3">
            <a:extLst>
              <a:ext uri="{FF2B5EF4-FFF2-40B4-BE49-F238E27FC236}">
                <a16:creationId xmlns:a16="http://schemas.microsoft.com/office/drawing/2014/main" id="{84A25ABC-5DAD-4C5A-B19B-6CDA1D2212B7}"/>
              </a:ext>
            </a:extLst>
          </p:cNvPr>
          <p:cNvSpPr>
            <a:spLocks noChangeArrowheads="1"/>
          </p:cNvSpPr>
          <p:nvPr/>
        </p:nvSpPr>
        <p:spPr bwMode="auto">
          <a:xfrm>
            <a:off x="539750" y="1341438"/>
            <a:ext cx="8137525" cy="4465637"/>
          </a:xfrm>
          <a:prstGeom prst="rect">
            <a:avLst/>
          </a:prstGeom>
          <a:noFill/>
          <a:ln w="9525">
            <a:noFill/>
            <a:miter lim="800000"/>
          </a:ln>
          <a:effectLst/>
        </p:spPr>
        <p:txBody>
          <a:bodyPr/>
          <a:lstStyle/>
          <a:p>
            <a:pPr marL="342900" indent="-342900">
              <a:spcBef>
                <a:spcPct val="20000"/>
              </a:spcBef>
              <a:defRPr/>
            </a:pPr>
            <a:r>
              <a:rPr lang="zh-CN" altLang="en-US"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例如，设</a:t>
            </a:r>
            <a:r>
              <a:rPr lang="en-US" altLang="zh-CN"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3200" baseline="-250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zh-CN" altLang="en-US"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r>
              <a:rPr lang="en-US" altLang="zh-CN" sz="32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32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zh-CN" altLang="en-US"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是不同的事务，即</a:t>
            </a:r>
            <a:r>
              <a:rPr lang="en-US" altLang="zh-CN" sz="32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32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32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zh-CN" altLang="en-US"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a:p>
            <a:pPr marL="742950" lvl="1" indent="-285750">
              <a:spcBef>
                <a:spcPct val="20000"/>
              </a:spcBef>
              <a:buFontTx/>
              <a:buChar char="–"/>
              <a:defRPr/>
            </a:pP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是不冲突的，即使</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。原因是这些步骤都不会改变任何值；</a:t>
            </a:r>
          </a:p>
          <a:p>
            <a:pPr marL="742950" lvl="1" indent="-285750">
              <a:spcBef>
                <a:spcPct val="20000"/>
              </a:spcBef>
              <a:buFontTx/>
              <a:buChar char="–"/>
              <a:defRPr/>
            </a:pP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如果</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，那么</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不会是冲突的。原因是</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2800" baseline="-250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读</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对</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没有影响，因此它不会影响</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为</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写的值；</a:t>
            </a:r>
          </a:p>
          <a:p>
            <a:pPr marL="742950" lvl="1" indent="-285750">
              <a:spcBef>
                <a:spcPct val="20000"/>
              </a:spcBef>
              <a:buFontTx/>
              <a:buChar char="–"/>
              <a:defRPr/>
            </a:pP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如果</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，那么</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亦不会是冲突的。</a:t>
            </a:r>
          </a:p>
          <a:p>
            <a:pPr marL="742950" lvl="1" indent="-285750">
              <a:spcBef>
                <a:spcPct val="20000"/>
              </a:spcBef>
              <a:buFontTx/>
              <a:buChar char="–"/>
              <a:defRPr/>
            </a:pP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只要</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，那么</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不会是冲突的。</a:t>
            </a:r>
          </a:p>
          <a:p>
            <a:pPr marL="742950" lvl="1" indent="-285750">
              <a:spcBef>
                <a:spcPct val="20000"/>
              </a:spcBef>
              <a:buFontTx/>
              <a:buChar char="–"/>
              <a:defRPr/>
            </a:pPr>
            <a:endPar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sp>
        <p:nvSpPr>
          <p:cNvPr id="6" name="Rectangle 4">
            <a:extLst>
              <a:ext uri="{FF2B5EF4-FFF2-40B4-BE49-F238E27FC236}">
                <a16:creationId xmlns:a16="http://schemas.microsoft.com/office/drawing/2014/main" id="{448C3DDE-C7D1-492E-84DE-A8E370E879A6}"/>
              </a:ext>
            </a:extLst>
          </p:cNvPr>
          <p:cNvSpPr>
            <a:spLocks noChangeArrowheads="1"/>
          </p:cNvSpPr>
          <p:nvPr/>
        </p:nvSpPr>
        <p:spPr bwMode="auto">
          <a:xfrm>
            <a:off x="323850" y="1844675"/>
            <a:ext cx="8459788" cy="3384550"/>
          </a:xfrm>
          <a:prstGeom prst="rect">
            <a:avLst/>
          </a:prstGeom>
          <a:solidFill>
            <a:srgbClr val="F9FC6A"/>
          </a:solidFill>
          <a:ln w="9525">
            <a:noFill/>
            <a:miter lim="800000"/>
          </a:ln>
          <a:effectLst/>
        </p:spPr>
        <p:txBody>
          <a:bodyPr/>
          <a:lstStyle/>
          <a:p>
            <a:pPr marL="742950" lvl="1" indent="-285750">
              <a:spcBef>
                <a:spcPct val="20000"/>
              </a:spcBef>
              <a:buFontTx/>
              <a:buChar char="–"/>
              <a:defRPr/>
            </a:pP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同一事务的两个动作是冲突的，如</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。原因在于单个事务的动作顺序是固定的，不能被</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DBMS</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重新排列；</a:t>
            </a:r>
          </a:p>
          <a:p>
            <a:pPr marL="742950" lvl="1" indent="-285750">
              <a:spcBef>
                <a:spcPct val="20000"/>
              </a:spcBef>
              <a:buFontTx/>
              <a:buChar char="–"/>
              <a:defRPr/>
            </a:pP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不同事务对同一数据库元素的写冲突。即</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 </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 </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是一个冲突。</a:t>
            </a:r>
          </a:p>
          <a:p>
            <a:pPr marL="742950" lvl="1" indent="-285750">
              <a:spcBef>
                <a:spcPct val="20000"/>
              </a:spcBef>
              <a:buFontTx/>
              <a:buChar char="–"/>
              <a:defRPr/>
            </a:pP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不同事务对同一数据库元素的读和写也冲突。即</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 </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是冲突的，</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 </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也是。</a:t>
            </a:r>
          </a:p>
          <a:p>
            <a:pPr marL="742950" lvl="1" indent="-285750">
              <a:spcBef>
                <a:spcPct val="20000"/>
              </a:spcBef>
              <a:buFontTx/>
              <a:buChar char="–"/>
              <a:defRPr/>
            </a:pPr>
            <a:endPar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endParaRPr>
          </a:p>
        </p:txBody>
      </p:sp>
      <p:sp>
        <p:nvSpPr>
          <p:cNvPr id="7" name="Text Box 5">
            <a:extLst>
              <a:ext uri="{FF2B5EF4-FFF2-40B4-BE49-F238E27FC236}">
                <a16:creationId xmlns:a16="http://schemas.microsoft.com/office/drawing/2014/main" id="{A919220F-F476-4955-8BC6-4B1EB218A40B}"/>
              </a:ext>
            </a:extLst>
          </p:cNvPr>
          <p:cNvSpPr txBox="1">
            <a:spLocks noChangeArrowheads="1"/>
          </p:cNvSpPr>
          <p:nvPr/>
        </p:nvSpPr>
        <p:spPr bwMode="auto">
          <a:xfrm>
            <a:off x="107950" y="4652963"/>
            <a:ext cx="8964613" cy="1557337"/>
          </a:xfrm>
          <a:prstGeom prst="rect">
            <a:avLst/>
          </a:prstGeom>
          <a:solidFill>
            <a:srgbClr val="CCFF99"/>
          </a:solidFill>
          <a:ln w="38100" algn="ctr">
            <a:noFill/>
            <a:miter lim="800000"/>
          </a:ln>
          <a:effectLst/>
        </p:spPr>
        <p:txBody>
          <a:bodyPr>
            <a:spAutoFit/>
          </a:bodyPr>
          <a:lstStyle/>
          <a:p>
            <a:pPr>
              <a:spcBef>
                <a:spcPct val="20000"/>
              </a:spcBef>
              <a:defRPr/>
            </a:pPr>
            <a:r>
              <a:rPr lang="zh-CN" altLang="en-US" sz="2800"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不同事务的任何两个动作在顺序上可以交换，除非</a:t>
            </a:r>
          </a:p>
          <a:p>
            <a:pPr lvl="1">
              <a:spcBef>
                <a:spcPct val="20000"/>
              </a:spcBef>
              <a:buFont typeface="Times New Roman" panose="02020603050405020304" pitchFamily="18" charset="0"/>
              <a:buChar char="–"/>
              <a:defRPr/>
            </a:pPr>
            <a:r>
              <a:rPr lang="zh-CN" altLang="en-US"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 </a:t>
            </a:r>
            <a:r>
              <a:rPr lang="zh-CN" altLang="en-US" sz="2800"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它们涉及同一数据库元素，并且</a:t>
            </a:r>
          </a:p>
          <a:p>
            <a:pPr lvl="1">
              <a:spcBef>
                <a:spcPct val="20000"/>
              </a:spcBef>
              <a:buFont typeface="Times New Roman" panose="02020603050405020304" pitchFamily="18" charset="0"/>
              <a:buChar char="–"/>
              <a:defRPr/>
            </a:pPr>
            <a:r>
              <a:rPr lang="zh-CN" altLang="en-US" sz="2800"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 至少有一个动作是写</a:t>
            </a:r>
          </a:p>
        </p:txBody>
      </p:sp>
      <p:pic>
        <p:nvPicPr>
          <p:cNvPr id="44040" name="图片 8">
            <a:extLst>
              <a:ext uri="{FF2B5EF4-FFF2-40B4-BE49-F238E27FC236}">
                <a16:creationId xmlns:a16="http://schemas.microsoft.com/office/drawing/2014/main" id="{057B222A-B1FE-4E6A-BE92-4D97EB49B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28575"/>
            <a:ext cx="843756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40AE2-5686-4436-ADA3-1B3A0B9DEC9B}"/>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EA6B7144-A77D-40D3-A80B-A5D2AF378949}"/>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冲突可串行化</a:t>
            </a:r>
          </a:p>
          <a:p>
            <a:pPr lvl="1">
              <a:defRPr/>
            </a:pPr>
            <a:r>
              <a:rPr lang="zh-CN" altLang="en-US" dirty="0">
                <a:latin typeface="华文新魏" panose="02010800040101010101" pitchFamily="2" charset="-122"/>
                <a:ea typeface="华文新魏" panose="02010800040101010101" pitchFamily="2" charset="-122"/>
              </a:rPr>
              <a:t>我们说两个调度是</a:t>
            </a:r>
            <a:r>
              <a:rPr lang="zh-CN" altLang="en-US" dirty="0">
                <a:solidFill>
                  <a:srgbClr val="FF0000"/>
                </a:solidFill>
                <a:latin typeface="华文新魏" panose="02010800040101010101" pitchFamily="2" charset="-122"/>
                <a:ea typeface="华文新魏" panose="02010800040101010101" pitchFamily="2" charset="-122"/>
              </a:rPr>
              <a:t>冲突等价的</a:t>
            </a:r>
            <a:r>
              <a:rPr lang="zh-CN" altLang="en-US" dirty="0">
                <a:latin typeface="华文新魏" panose="02010800040101010101" pitchFamily="2" charset="-122"/>
                <a:ea typeface="华文新魏" panose="02010800040101010101" pitchFamily="2" charset="-122"/>
              </a:rPr>
              <a:t>，如果通过一系列相邻动作的</a:t>
            </a:r>
            <a:r>
              <a:rPr lang="zh-CN" altLang="en-US" dirty="0">
                <a:solidFill>
                  <a:srgbClr val="C00000"/>
                </a:solidFill>
                <a:latin typeface="华文新魏" panose="02010800040101010101" pitchFamily="2" charset="-122"/>
                <a:ea typeface="华文新魏" panose="02010800040101010101" pitchFamily="2" charset="-122"/>
              </a:rPr>
              <a:t>非冲突交换</a:t>
            </a:r>
            <a:r>
              <a:rPr lang="zh-CN" altLang="en-US" dirty="0">
                <a:latin typeface="华文新魏" panose="02010800040101010101" pitchFamily="2" charset="-122"/>
                <a:ea typeface="华文新魏" panose="02010800040101010101" pitchFamily="2" charset="-122"/>
              </a:rPr>
              <a:t>能将它们中的一个转换为另一个。</a:t>
            </a:r>
          </a:p>
          <a:p>
            <a:pPr lvl="1">
              <a:spcBef>
                <a:spcPts val="1800"/>
              </a:spcBef>
              <a:defRPr/>
            </a:pPr>
            <a:r>
              <a:rPr lang="zh-CN" altLang="en-US" dirty="0">
                <a:latin typeface="华文新魏" panose="02010800040101010101" pitchFamily="2" charset="-122"/>
                <a:ea typeface="华文新魏" panose="02010800040101010101" pitchFamily="2" charset="-122"/>
              </a:rPr>
              <a:t>如果一个调度冲突等价于一个串行调度。那么我们说该调度是</a:t>
            </a:r>
            <a:r>
              <a:rPr lang="zh-CN" altLang="en-US" dirty="0">
                <a:solidFill>
                  <a:srgbClr val="FF0000"/>
                </a:solidFill>
                <a:latin typeface="华文新魏" panose="02010800040101010101" pitchFamily="2" charset="-122"/>
                <a:ea typeface="华文新魏" panose="02010800040101010101" pitchFamily="2" charset="-122"/>
              </a:rPr>
              <a:t>冲突可串行化的</a:t>
            </a:r>
          </a:p>
          <a:p>
            <a:pPr>
              <a:defRPr/>
            </a:pPr>
            <a:endParaRPr lang="zh-CN" altLang="en-US" dirty="0">
              <a:cs typeface="+mn-cs"/>
            </a:endParaRPr>
          </a:p>
        </p:txBody>
      </p:sp>
      <p:sp>
        <p:nvSpPr>
          <p:cNvPr id="4" name="日期占位符 3">
            <a:extLst>
              <a:ext uri="{FF2B5EF4-FFF2-40B4-BE49-F238E27FC236}">
                <a16:creationId xmlns:a16="http://schemas.microsoft.com/office/drawing/2014/main" id="{54556341-B13B-4A86-BCCB-B46A7F3AE3ED}"/>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B6D4C5A0-48A2-4F43-B879-80C4D860639C}"/>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6A6832A9-76E0-43C5-9281-287864DF8863}"/>
              </a:ext>
            </a:extLst>
          </p:cNvPr>
          <p:cNvSpPr>
            <a:spLocks noGrp="1"/>
          </p:cNvSpPr>
          <p:nvPr>
            <p:ph type="sldNum" sz="quarter" idx="12"/>
          </p:nvPr>
        </p:nvSpPr>
        <p:spPr/>
        <p:txBody>
          <a:bodyPr/>
          <a:lstStyle/>
          <a:p>
            <a:pPr>
              <a:defRPr/>
            </a:pPr>
            <a:fld id="{0AD331D7-54F8-4EA6-901E-310497E3519C}" type="slidenum">
              <a:rPr lang="zh-CN" altLang="en-US"/>
              <a:pPr>
                <a:defRPr/>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B013DA-46BF-4E25-8D7F-132D0C2901D9}"/>
              </a:ext>
            </a:extLst>
          </p:cNvPr>
          <p:cNvSpPr>
            <a:spLocks noGrp="1"/>
          </p:cNvSpPr>
          <p:nvPr>
            <p:ph type="dt" sz="quarter" idx="10"/>
          </p:nvPr>
        </p:nvSpPr>
        <p:spPr/>
        <p:txBody>
          <a:bodyPr/>
          <a:lstStyle/>
          <a:p>
            <a:pPr>
              <a:defRPr/>
            </a:pPr>
            <a:fld id="{2FC5A806-E62D-4361-9FA7-FFE670E8599B}" type="datetime1">
              <a:rPr lang="zh-CN" altLang="en-US" smtClean="0"/>
              <a:pPr>
                <a:defRPr/>
              </a:pPr>
              <a:t>2023/4/25</a:t>
            </a:fld>
            <a:endParaRPr lang="en-US" altLang="zh-CN"/>
          </a:p>
        </p:txBody>
      </p:sp>
      <p:sp>
        <p:nvSpPr>
          <p:cNvPr id="4" name="灯片编号占位符 3">
            <a:extLst>
              <a:ext uri="{FF2B5EF4-FFF2-40B4-BE49-F238E27FC236}">
                <a16:creationId xmlns:a16="http://schemas.microsoft.com/office/drawing/2014/main" id="{7903A380-A59C-494A-897B-07FB0FB8E7D5}"/>
              </a:ext>
            </a:extLst>
          </p:cNvPr>
          <p:cNvSpPr>
            <a:spLocks noGrp="1"/>
          </p:cNvSpPr>
          <p:nvPr>
            <p:ph type="sldNum" sz="quarter" idx="12"/>
          </p:nvPr>
        </p:nvSpPr>
        <p:spPr/>
        <p:txBody>
          <a:bodyPr/>
          <a:lstStyle/>
          <a:p>
            <a:pPr>
              <a:defRPr/>
            </a:pPr>
            <a:fld id="{FC1B4908-B642-428A-98F9-C86BA690F87A}" type="slidenum">
              <a:rPr lang="zh-CN" altLang="en-US"/>
              <a:pPr>
                <a:defRPr/>
              </a:pPr>
              <a:t>22</a:t>
            </a:fld>
            <a:endParaRPr lang="en-US" altLang="zh-CN"/>
          </a:p>
        </p:txBody>
      </p:sp>
      <p:sp>
        <p:nvSpPr>
          <p:cNvPr id="46086" name="Rectangle 5">
            <a:extLst>
              <a:ext uri="{FF2B5EF4-FFF2-40B4-BE49-F238E27FC236}">
                <a16:creationId xmlns:a16="http://schemas.microsoft.com/office/drawing/2014/main" id="{C543BE5D-8623-46DF-ABBE-9AB31397B597}"/>
              </a:ext>
            </a:extLst>
          </p:cNvPr>
          <p:cNvSpPr/>
          <p:nvPr/>
        </p:nvSpPr>
        <p:spPr>
          <a:xfrm>
            <a:off x="5003800" y="2193925"/>
            <a:ext cx="431800" cy="431800"/>
          </a:xfrm>
          <a:prstGeom prst="rect">
            <a:avLst/>
          </a:prstGeom>
          <a:solidFill>
            <a:schemeClr val="bg1"/>
          </a:solidFill>
          <a:ln w="38100">
            <a:noFill/>
            <a:miter/>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46088" name="Rectangle 7">
            <a:extLst>
              <a:ext uri="{FF2B5EF4-FFF2-40B4-BE49-F238E27FC236}">
                <a16:creationId xmlns:a16="http://schemas.microsoft.com/office/drawing/2014/main" id="{BBD1E96D-E623-4BC2-AFAC-336FEB8C9B61}"/>
              </a:ext>
            </a:extLst>
          </p:cNvPr>
          <p:cNvSpPr/>
          <p:nvPr/>
        </p:nvSpPr>
        <p:spPr>
          <a:xfrm>
            <a:off x="5219700" y="2625725"/>
            <a:ext cx="288925" cy="433388"/>
          </a:xfrm>
          <a:prstGeom prst="rect">
            <a:avLst/>
          </a:prstGeom>
          <a:solidFill>
            <a:schemeClr val="bg1"/>
          </a:solidFill>
          <a:ln w="38100">
            <a:noFill/>
            <a:miter/>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46090" name="TextBox 11">
            <a:extLst>
              <a:ext uri="{FF2B5EF4-FFF2-40B4-BE49-F238E27FC236}">
                <a16:creationId xmlns:a16="http://schemas.microsoft.com/office/drawing/2014/main" id="{49F32112-8E59-461F-8D52-305D70267582}"/>
              </a:ext>
            </a:extLst>
          </p:cNvPr>
          <p:cNvSpPr txBox="1"/>
          <p:nvPr/>
        </p:nvSpPr>
        <p:spPr>
          <a:xfrm>
            <a:off x="857250" y="1143000"/>
            <a:ext cx="7058025" cy="769938"/>
          </a:xfrm>
          <a:prstGeom prst="rect">
            <a:avLst/>
          </a:prstGeom>
          <a:noFill/>
          <a:ln w="9525">
            <a:noFill/>
            <a:miter/>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sz="2000" b="0" noProof="1">
                <a:effectLst>
                  <a:outerShdw blurRad="38100" dist="38100" dir="2700000" algn="tl">
                    <a:srgbClr val="C0C0C0"/>
                  </a:outerShdw>
                </a:effectLst>
                <a:latin typeface="楷体_GB2312"/>
              </a:rPr>
              <a:t>考虑如下调度：</a:t>
            </a:r>
            <a:endParaRPr lang="zh-CN" altLang="zh-CN" sz="2000" b="0" noProof="1">
              <a:effectLst>
                <a:outerShdw blurRad="38100" dist="38100" dir="2700000" algn="tl">
                  <a:srgbClr val="C0C0C0"/>
                </a:outerShdw>
              </a:effectLst>
              <a:latin typeface="楷体_GB2312"/>
            </a:endParaRPr>
          </a:p>
          <a:p>
            <a:pPr>
              <a:buFontTx/>
              <a:buNone/>
              <a:defRPr/>
            </a:pPr>
            <a:r>
              <a:rPr lang="en-US" altLang="zh-CN" sz="2000" b="0" noProof="1">
                <a:effectLst>
                  <a:outerShdw blurRad="38100" dist="38100" dir="2700000" algn="tl">
                    <a:srgbClr val="C0C0C0"/>
                  </a:outerShdw>
                </a:effectLst>
                <a:latin typeface="楷体_GB2312"/>
              </a:rPr>
              <a:t>r1(A), w1(A),  r2(A), w2(A), r1(B),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endParaRPr lang="en-US" altLang="en-US" sz="2000" b="0" noProof="1">
              <a:effectLst>
                <a:outerShdw blurRad="38100" dist="38100" dir="2700000" algn="tl">
                  <a:srgbClr val="C0C0C0"/>
                </a:outerShdw>
              </a:effectLst>
              <a:latin typeface="楷体_GB2312"/>
            </a:endParaRPr>
          </a:p>
        </p:txBody>
      </p:sp>
      <p:sp>
        <p:nvSpPr>
          <p:cNvPr id="3" name="文本框 2">
            <a:extLst>
              <a:ext uri="{FF2B5EF4-FFF2-40B4-BE49-F238E27FC236}">
                <a16:creationId xmlns:a16="http://schemas.microsoft.com/office/drawing/2014/main" id="{DABACCA4-7A58-49DD-9F76-11B7CE21F0D4}"/>
              </a:ext>
            </a:extLst>
          </p:cNvPr>
          <p:cNvSpPr txBox="1"/>
          <p:nvPr/>
        </p:nvSpPr>
        <p:spPr>
          <a:xfrm>
            <a:off x="874986" y="1988163"/>
            <a:ext cx="4968056" cy="400110"/>
          </a:xfrm>
          <a:prstGeom prst="rect">
            <a:avLst/>
          </a:prstGeom>
          <a:noFill/>
        </p:spPr>
        <p:txBody>
          <a:bodyPr wrap="square" rtlCol="0">
            <a:spAutoFit/>
          </a:bodyPr>
          <a:lstStyle/>
          <a:p>
            <a:r>
              <a:rPr lang="zh-CN" altLang="en-US" dirty="0"/>
              <a:t>我们说这个调度是冲突可串行化的</a:t>
            </a:r>
          </a:p>
        </p:txBody>
      </p:sp>
      <p:sp>
        <p:nvSpPr>
          <p:cNvPr id="14" name="文本框 13">
            <a:extLst>
              <a:ext uri="{FF2B5EF4-FFF2-40B4-BE49-F238E27FC236}">
                <a16:creationId xmlns:a16="http://schemas.microsoft.com/office/drawing/2014/main" id="{387C7B60-D218-4209-AE4E-9C6599AFF3EA}"/>
              </a:ext>
            </a:extLst>
          </p:cNvPr>
          <p:cNvSpPr txBox="1"/>
          <p:nvPr/>
        </p:nvSpPr>
        <p:spPr>
          <a:xfrm>
            <a:off x="846840" y="2940723"/>
            <a:ext cx="4968056" cy="400110"/>
          </a:xfrm>
          <a:prstGeom prst="rect">
            <a:avLst/>
          </a:prstGeom>
          <a:noFill/>
        </p:spPr>
        <p:txBody>
          <a:bodyPr wrap="square" rtlCol="0">
            <a:spAutoFit/>
          </a:bodyPr>
          <a:lstStyle/>
          <a:p>
            <a:r>
              <a:rPr lang="zh-CN" altLang="en-US" dirty="0"/>
              <a:t>将这一调度转换为串行调度(T1, T2)</a:t>
            </a:r>
          </a:p>
        </p:txBody>
      </p:sp>
      <p:sp>
        <p:nvSpPr>
          <p:cNvPr id="10" name="TextBox 11">
            <a:extLst>
              <a:ext uri="{FF2B5EF4-FFF2-40B4-BE49-F238E27FC236}">
                <a16:creationId xmlns:a16="http://schemas.microsoft.com/office/drawing/2014/main" id="{76442E26-2441-42A0-BE59-E1BA05D4F1EF}"/>
              </a:ext>
            </a:extLst>
          </p:cNvPr>
          <p:cNvSpPr txBox="1"/>
          <p:nvPr/>
        </p:nvSpPr>
        <p:spPr>
          <a:xfrm>
            <a:off x="971600" y="3517168"/>
            <a:ext cx="7200800" cy="2246769"/>
          </a:xfrm>
          <a:prstGeom prst="rect">
            <a:avLst/>
          </a:prstGeom>
          <a:noFill/>
          <a:ln w="9525">
            <a:noFill/>
            <a:miter/>
          </a:ln>
        </p:spPr>
        <p:txBody>
          <a:bodyPr wrap="squar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en-US" altLang="zh-CN" sz="2000" b="0" noProof="1">
                <a:effectLst>
                  <a:outerShdw blurRad="38100" dist="38100" dir="2700000" algn="tl">
                    <a:srgbClr val="C0C0C0"/>
                  </a:outerShdw>
                </a:effectLst>
                <a:latin typeface="楷体_GB2312"/>
              </a:rPr>
              <a:t>r1(A),  w1(A),  r2(A),  </a:t>
            </a:r>
            <a:r>
              <a:rPr lang="en-US" altLang="zh-CN" sz="2000" b="0" u="sng" noProof="1">
                <a:effectLst>
                  <a:outerShdw blurRad="38100" dist="38100" dir="2700000" algn="tl">
                    <a:srgbClr val="C0C0C0"/>
                  </a:outerShdw>
                </a:effectLst>
                <a:latin typeface="楷体_GB2312"/>
              </a:rPr>
              <a:t>w2(A),  r1(B)</a:t>
            </a:r>
            <a:r>
              <a:rPr lang="en-US" altLang="zh-CN" sz="2000" b="0" noProof="1">
                <a:effectLst>
                  <a:outerShdw blurRad="38100" dist="38100" dir="2700000" algn="tl">
                    <a:srgbClr val="C0C0C0"/>
                  </a:outerShdw>
                </a:effectLst>
                <a:latin typeface="楷体_GB2312"/>
              </a:rPr>
              <a:t>,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p>
          <a:p>
            <a:pPr>
              <a:buNone/>
              <a:defRPr/>
            </a:pPr>
            <a:r>
              <a:rPr lang="en-US" altLang="zh-CN" sz="2000" b="0" noProof="1">
                <a:effectLst>
                  <a:outerShdw blurRad="38100" dist="38100" dir="2700000" algn="tl">
                    <a:srgbClr val="C0C0C0"/>
                  </a:outerShdw>
                </a:effectLst>
                <a:latin typeface="楷体_GB2312"/>
              </a:rPr>
              <a:t>r1(A),  w1(A),  </a:t>
            </a:r>
            <a:r>
              <a:rPr lang="en-US" altLang="zh-CN" sz="2000" b="0" u="sng" noProof="1">
                <a:effectLst>
                  <a:outerShdw blurRad="38100" dist="38100" dir="2700000" algn="tl">
                    <a:srgbClr val="C0C0C0"/>
                  </a:outerShdw>
                </a:effectLst>
                <a:latin typeface="楷体_GB2312"/>
              </a:rPr>
              <a:t>r2(A),  r1(B)</a:t>
            </a:r>
            <a:r>
              <a:rPr lang="en-US" altLang="zh-CN" sz="2000" b="0" noProof="1">
                <a:effectLst>
                  <a:outerShdw blurRad="38100" dist="38100" dir="2700000" algn="tl">
                    <a:srgbClr val="C0C0C0"/>
                  </a:outerShdw>
                </a:effectLst>
                <a:latin typeface="楷体_GB2312"/>
              </a:rPr>
              <a:t>,   w2(A),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endParaRPr lang="en-US" altLang="en-US" sz="2000" b="0" noProof="1">
              <a:effectLst>
                <a:outerShdw blurRad="38100" dist="38100" dir="2700000" algn="tl">
                  <a:srgbClr val="C0C0C0"/>
                </a:outerShdw>
              </a:effectLst>
              <a:latin typeface="楷体_GB2312"/>
            </a:endParaRPr>
          </a:p>
          <a:p>
            <a:pPr>
              <a:buNone/>
              <a:defRPr/>
            </a:pPr>
            <a:r>
              <a:rPr lang="en-US" altLang="zh-CN" sz="2000" b="0" noProof="1">
                <a:effectLst>
                  <a:outerShdw blurRad="38100" dist="38100" dir="2700000" algn="tl">
                    <a:srgbClr val="C0C0C0"/>
                  </a:outerShdw>
                </a:effectLst>
                <a:latin typeface="楷体_GB2312"/>
              </a:rPr>
              <a:t>r1(A),  w1(A),  r1(B),  r2(A),   </a:t>
            </a:r>
            <a:r>
              <a:rPr lang="en-US" altLang="zh-CN" sz="2000" b="0" u="sng" noProof="1">
                <a:effectLst>
                  <a:outerShdw blurRad="38100" dist="38100" dir="2700000" algn="tl">
                    <a:srgbClr val="C0C0C0"/>
                  </a:outerShdw>
                </a:effectLst>
                <a:latin typeface="楷体_GB2312"/>
              </a:rPr>
              <a:t>w2(A),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endParaRPr lang="en-US" altLang="en-US" sz="2000" b="0" noProof="1">
              <a:effectLst>
                <a:outerShdw blurRad="38100" dist="38100" dir="2700000" algn="tl">
                  <a:srgbClr val="C0C0C0"/>
                </a:outerShdw>
              </a:effectLst>
              <a:latin typeface="楷体_GB2312"/>
            </a:endParaRPr>
          </a:p>
          <a:p>
            <a:pPr>
              <a:buNone/>
              <a:defRPr/>
            </a:pPr>
            <a:r>
              <a:rPr lang="en-US" altLang="zh-CN" sz="2000" b="0" noProof="1">
                <a:effectLst>
                  <a:outerShdw blurRad="38100" dist="38100" dir="2700000" algn="tl">
                    <a:srgbClr val="C0C0C0"/>
                  </a:outerShdw>
                </a:effectLst>
                <a:latin typeface="楷体_GB2312"/>
              </a:rPr>
              <a:t>r1(A),  w1(A),  r1(B),  </a:t>
            </a:r>
            <a:r>
              <a:rPr lang="en-US" altLang="zh-CN" sz="2000" b="0" u="sng" noProof="1">
                <a:effectLst>
                  <a:outerShdw blurRad="38100" dist="38100" dir="2700000" algn="tl">
                    <a:srgbClr val="C0C0C0"/>
                  </a:outerShdw>
                </a:effectLst>
                <a:latin typeface="楷体_GB2312"/>
              </a:rPr>
              <a:t>r2(A),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w2(A),  r2(B),  w2(B)</a:t>
            </a:r>
            <a:endParaRPr lang="en-US" altLang="en-US" sz="2000" b="0" noProof="1">
              <a:effectLst>
                <a:outerShdw blurRad="38100" dist="38100" dir="2700000" algn="tl">
                  <a:srgbClr val="C0C0C0"/>
                </a:outerShdw>
              </a:effectLst>
              <a:latin typeface="楷体_GB2312"/>
            </a:endParaRPr>
          </a:p>
          <a:p>
            <a:pPr>
              <a:buNone/>
              <a:defRPr/>
            </a:pPr>
            <a:r>
              <a:rPr lang="en-US" altLang="zh-CN" sz="2000" b="0" noProof="1">
                <a:effectLst>
                  <a:outerShdw blurRad="38100" dist="38100" dir="2700000" algn="tl">
                    <a:srgbClr val="C0C0C0"/>
                  </a:outerShdw>
                </a:effectLst>
                <a:latin typeface="楷体_GB2312"/>
              </a:rPr>
              <a:t>r1(A),  w1(A),  r1(B),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r2(A),   w2(A),  r2(B),  w2(B)</a:t>
            </a:r>
            <a:endParaRPr lang="en-US" altLang="en-US" sz="2000" b="0" noProof="1">
              <a:effectLst>
                <a:outerShdw blurRad="38100" dist="38100" dir="2700000" algn="tl">
                  <a:srgbClr val="C0C0C0"/>
                </a:outerShdw>
              </a:effectLst>
              <a:latin typeface="楷体_GB2312"/>
            </a:endParaRPr>
          </a:p>
          <a:p>
            <a:pPr>
              <a:buFontTx/>
              <a:buNone/>
              <a:defRPr/>
            </a:pPr>
            <a:endParaRPr lang="en-US" altLang="en-US" sz="2000" b="0" noProof="1">
              <a:effectLst>
                <a:outerShdw blurRad="38100" dist="38100" dir="2700000" algn="tl">
                  <a:srgbClr val="C0C0C0"/>
                </a:outerShdw>
              </a:effectLst>
              <a:latin typeface="楷体_GB2312"/>
            </a:endParaRPr>
          </a:p>
        </p:txBody>
      </p:sp>
    </p:spTree>
    <p:extLst>
      <p:ext uri="{BB962C8B-B14F-4D97-AF65-F5344CB8AC3E}">
        <p14:creationId xmlns:p14="http://schemas.microsoft.com/office/powerpoint/2010/main" val="135940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4B1A5-4F7F-4FCA-8C77-F3E08AC62798}"/>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A625329A-3769-4ED0-99B0-C0950730EA69}"/>
              </a:ext>
            </a:extLst>
          </p:cNvPr>
          <p:cNvSpPr>
            <a:spLocks noGrp="1"/>
          </p:cNvSpPr>
          <p:nvPr>
            <p:ph idx="1"/>
          </p:nvPr>
        </p:nvSpPr>
        <p:spPr>
          <a:xfrm>
            <a:off x="428625" y="1428750"/>
            <a:ext cx="8229600" cy="4786313"/>
          </a:xfrm>
        </p:spPr>
        <p:txBody>
          <a:bodyPr/>
          <a:lstStyle/>
          <a:p>
            <a:pPr>
              <a:defRPr/>
            </a:pPr>
            <a:r>
              <a:rPr lang="zh-CN" altLang="en-US" dirty="0">
                <a:latin typeface="华文新魏" panose="02010800040101010101" pitchFamily="2" charset="-122"/>
                <a:ea typeface="华文新魏" panose="02010800040101010101" pitchFamily="2" charset="-122"/>
                <a:cs typeface="+mn-cs"/>
              </a:rPr>
              <a:t>优先关系</a:t>
            </a:r>
          </a:p>
          <a:p>
            <a:pPr lvl="1">
              <a:defRPr/>
            </a:pPr>
            <a:r>
              <a:rPr lang="zh-CN" altLang="en-US" dirty="0">
                <a:latin typeface="华文新魏" panose="02010800040101010101" pitchFamily="2" charset="-122"/>
                <a:ea typeface="华文新魏" panose="02010800040101010101" pitchFamily="2" charset="-122"/>
              </a:rPr>
              <a:t>已知调度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，其中涉及事务</a:t>
            </a:r>
            <a:r>
              <a:rPr lang="en-US" altLang="zh-CN" dirty="0">
                <a:latin typeface="华文新魏" panose="02010800040101010101" pitchFamily="2" charset="-122"/>
                <a:ea typeface="华文新魏" panose="02010800040101010101" pitchFamily="2" charset="-122"/>
              </a:rPr>
              <a:t>T1</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，可能还有其它事务。我们说</a:t>
            </a:r>
            <a:r>
              <a:rPr lang="en-US" altLang="zh-CN" dirty="0">
                <a:latin typeface="华文新魏" panose="02010800040101010101" pitchFamily="2" charset="-122"/>
                <a:ea typeface="华文新魏" panose="02010800040101010101" pitchFamily="2" charset="-122"/>
              </a:rPr>
              <a:t>T1</a:t>
            </a:r>
            <a:r>
              <a:rPr lang="zh-CN" altLang="en-US" dirty="0">
                <a:latin typeface="华文新魏" panose="02010800040101010101" pitchFamily="2" charset="-122"/>
                <a:ea typeface="华文新魏" panose="02010800040101010101" pitchFamily="2" charset="-122"/>
              </a:rPr>
              <a:t>优先于</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，记作</a:t>
            </a:r>
            <a:r>
              <a:rPr lang="en-US" altLang="zh-CN" dirty="0">
                <a:latin typeface="华文新魏" panose="02010800040101010101" pitchFamily="2" charset="-122"/>
                <a:ea typeface="华文新魏" panose="02010800040101010101" pitchFamily="2" charset="-122"/>
              </a:rPr>
              <a:t>T1</a:t>
            </a:r>
            <a:r>
              <a:rPr lang="en-US" altLang="zh-CN" dirty="0">
                <a:latin typeface="华文新魏" panose="02010800040101010101" pitchFamily="2" charset="-122"/>
                <a:ea typeface="华文新魏" panose="02010800040101010101" pitchFamily="2" charset="-122"/>
                <a:sym typeface="Symbol" panose="05050102010706020507" pitchFamily="18" charset="2"/>
              </a:rPr>
              <a:t></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，如果有</a:t>
            </a:r>
            <a:r>
              <a:rPr lang="en-US" altLang="zh-CN" dirty="0">
                <a:latin typeface="华文新魏" panose="02010800040101010101" pitchFamily="2" charset="-122"/>
                <a:ea typeface="华文新魏" panose="02010800040101010101" pitchFamily="2" charset="-122"/>
              </a:rPr>
              <a:t>T1</a:t>
            </a:r>
            <a:r>
              <a:rPr lang="zh-CN" altLang="en-US" dirty="0">
                <a:latin typeface="华文新魏" panose="02010800040101010101" pitchFamily="2" charset="-122"/>
                <a:ea typeface="华文新魏" panose="02010800040101010101" pitchFamily="2" charset="-122"/>
              </a:rPr>
              <a:t>的动作</a:t>
            </a:r>
            <a:r>
              <a:rPr lang="en-US" altLang="zh-CN" dirty="0">
                <a:latin typeface="华文新魏" panose="02010800040101010101" pitchFamily="2" charset="-122"/>
                <a:ea typeface="华文新魏" panose="02010800040101010101" pitchFamily="2" charset="-122"/>
              </a:rPr>
              <a:t>A1</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的动作</a:t>
            </a:r>
            <a:r>
              <a:rPr lang="en-US" altLang="zh-CN" dirty="0">
                <a:latin typeface="华文新魏" panose="02010800040101010101" pitchFamily="2" charset="-122"/>
                <a:ea typeface="华文新魏" panose="02010800040101010101" pitchFamily="2" charset="-122"/>
              </a:rPr>
              <a:t>A2</a:t>
            </a:r>
            <a:r>
              <a:rPr lang="zh-CN" altLang="en-US" dirty="0">
                <a:latin typeface="华文新魏" panose="02010800040101010101" pitchFamily="2" charset="-122"/>
                <a:ea typeface="华文新魏" panose="02010800040101010101" pitchFamily="2" charset="-122"/>
              </a:rPr>
              <a:t>，满足：</a:t>
            </a:r>
          </a:p>
          <a:p>
            <a:pPr lvl="2">
              <a:spcBef>
                <a:spcPts val="1200"/>
              </a:spcBef>
              <a:defRPr/>
            </a:pPr>
            <a:r>
              <a:rPr lang="zh-CN" altLang="en-US" dirty="0">
                <a:effectLst/>
                <a:latin typeface="华文新魏" panose="02010800040101010101" pitchFamily="2" charset="-122"/>
                <a:ea typeface="华文新魏" panose="02010800040101010101" pitchFamily="2" charset="-122"/>
              </a:rPr>
              <a:t>在</a:t>
            </a:r>
            <a:r>
              <a:rPr lang="en-US" altLang="zh-CN" dirty="0">
                <a:effectLst/>
                <a:latin typeface="华文新魏" panose="02010800040101010101" pitchFamily="2" charset="-122"/>
                <a:ea typeface="华文新魏" panose="02010800040101010101" pitchFamily="2" charset="-122"/>
              </a:rPr>
              <a:t>S</a:t>
            </a:r>
            <a:r>
              <a:rPr lang="zh-CN" altLang="en-US" dirty="0">
                <a:effectLst/>
                <a:latin typeface="华文新魏" panose="02010800040101010101" pitchFamily="2" charset="-122"/>
                <a:ea typeface="华文新魏" panose="02010800040101010101" pitchFamily="2" charset="-122"/>
              </a:rPr>
              <a:t>中</a:t>
            </a:r>
            <a:r>
              <a:rPr lang="en-US" altLang="zh-CN" dirty="0">
                <a:effectLst/>
                <a:latin typeface="华文新魏" panose="02010800040101010101" pitchFamily="2" charset="-122"/>
                <a:ea typeface="华文新魏" panose="02010800040101010101" pitchFamily="2" charset="-122"/>
              </a:rPr>
              <a:t>A1</a:t>
            </a:r>
            <a:r>
              <a:rPr lang="zh-CN" altLang="en-US" dirty="0">
                <a:effectLst/>
                <a:latin typeface="华文新魏" panose="02010800040101010101" pitchFamily="2" charset="-122"/>
                <a:ea typeface="华文新魏" panose="02010800040101010101" pitchFamily="2" charset="-122"/>
              </a:rPr>
              <a:t>在</a:t>
            </a:r>
            <a:r>
              <a:rPr lang="en-US" altLang="zh-CN" dirty="0">
                <a:effectLst/>
                <a:latin typeface="华文新魏" panose="02010800040101010101" pitchFamily="2" charset="-122"/>
                <a:ea typeface="华文新魏" panose="02010800040101010101" pitchFamily="2" charset="-122"/>
              </a:rPr>
              <a:t>A2</a:t>
            </a:r>
            <a:r>
              <a:rPr lang="zh-CN" altLang="en-US" dirty="0">
                <a:effectLst/>
                <a:latin typeface="华文新魏" panose="02010800040101010101" pitchFamily="2" charset="-122"/>
                <a:ea typeface="华文新魏" panose="02010800040101010101" pitchFamily="2" charset="-122"/>
              </a:rPr>
              <a:t>前；</a:t>
            </a:r>
          </a:p>
          <a:p>
            <a:pPr lvl="2">
              <a:spcBef>
                <a:spcPts val="1200"/>
              </a:spcBef>
              <a:defRPr/>
            </a:pPr>
            <a:r>
              <a:rPr lang="en-US" altLang="zh-CN" dirty="0">
                <a:effectLst/>
                <a:latin typeface="华文新魏" panose="02010800040101010101" pitchFamily="2" charset="-122"/>
                <a:ea typeface="华文新魏" panose="02010800040101010101" pitchFamily="2" charset="-122"/>
              </a:rPr>
              <a:t>A1</a:t>
            </a:r>
            <a:r>
              <a:rPr lang="zh-CN" altLang="en-US" dirty="0">
                <a:effectLst/>
                <a:latin typeface="华文新魏" panose="02010800040101010101" pitchFamily="2" charset="-122"/>
                <a:ea typeface="华文新魏" panose="02010800040101010101" pitchFamily="2" charset="-122"/>
              </a:rPr>
              <a:t>和</a:t>
            </a:r>
            <a:r>
              <a:rPr lang="en-US" altLang="zh-CN" dirty="0">
                <a:effectLst/>
                <a:latin typeface="华文新魏" panose="02010800040101010101" pitchFamily="2" charset="-122"/>
                <a:ea typeface="华文新魏" panose="02010800040101010101" pitchFamily="2" charset="-122"/>
              </a:rPr>
              <a:t>A2</a:t>
            </a:r>
            <a:r>
              <a:rPr lang="zh-CN" altLang="en-US" dirty="0">
                <a:effectLst/>
                <a:latin typeface="华文新魏" panose="02010800040101010101" pitchFamily="2" charset="-122"/>
                <a:ea typeface="华文新魏" panose="02010800040101010101" pitchFamily="2" charset="-122"/>
              </a:rPr>
              <a:t>都涉及同一数据库元素；并且</a:t>
            </a:r>
          </a:p>
          <a:p>
            <a:pPr lvl="2">
              <a:spcBef>
                <a:spcPts val="1200"/>
              </a:spcBef>
              <a:defRPr/>
            </a:pPr>
            <a:r>
              <a:rPr lang="en-US" altLang="zh-CN" dirty="0">
                <a:effectLst/>
                <a:latin typeface="华文新魏" panose="02010800040101010101" pitchFamily="2" charset="-122"/>
                <a:ea typeface="华文新魏" panose="02010800040101010101" pitchFamily="2" charset="-122"/>
              </a:rPr>
              <a:t>A1</a:t>
            </a:r>
            <a:r>
              <a:rPr lang="zh-CN" altLang="en-US" dirty="0">
                <a:effectLst/>
                <a:latin typeface="华文新魏" panose="02010800040101010101" pitchFamily="2" charset="-122"/>
                <a:ea typeface="华文新魏" panose="02010800040101010101" pitchFamily="2" charset="-122"/>
              </a:rPr>
              <a:t>和</a:t>
            </a:r>
            <a:r>
              <a:rPr lang="en-US" altLang="zh-CN" dirty="0">
                <a:effectLst/>
                <a:latin typeface="华文新魏" panose="02010800040101010101" pitchFamily="2" charset="-122"/>
                <a:ea typeface="华文新魏" panose="02010800040101010101" pitchFamily="2" charset="-122"/>
              </a:rPr>
              <a:t>A2</a:t>
            </a:r>
            <a:r>
              <a:rPr lang="zh-CN" altLang="en-US" dirty="0">
                <a:effectLst/>
                <a:latin typeface="华文新魏" panose="02010800040101010101" pitchFamily="2" charset="-122"/>
                <a:ea typeface="华文新魏" panose="02010800040101010101" pitchFamily="2" charset="-122"/>
              </a:rPr>
              <a:t>中至少有一个动作是写。</a:t>
            </a:r>
          </a:p>
          <a:p>
            <a:pPr lvl="1">
              <a:defRPr/>
            </a:pPr>
            <a:r>
              <a:rPr lang="zh-CN" altLang="en-US" dirty="0">
                <a:latin typeface="华文新魏" panose="02010800040101010101" pitchFamily="2" charset="-122"/>
                <a:ea typeface="华文新魏" panose="02010800040101010101" pitchFamily="2" charset="-122"/>
              </a:rPr>
              <a:t>因此，在任何冲突等价于</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的调度中， </a:t>
            </a:r>
            <a:r>
              <a:rPr lang="en-US" altLang="zh-CN" dirty="0">
                <a:latin typeface="华文新魏" panose="02010800040101010101" pitchFamily="2" charset="-122"/>
                <a:ea typeface="华文新魏" panose="02010800040101010101" pitchFamily="2" charset="-122"/>
              </a:rPr>
              <a:t>A1</a:t>
            </a:r>
            <a:r>
              <a:rPr lang="zh-CN" altLang="en-US" dirty="0">
                <a:latin typeface="华文新魏" panose="02010800040101010101" pitchFamily="2" charset="-122"/>
                <a:ea typeface="华文新魏" panose="02010800040101010101" pitchFamily="2" charset="-122"/>
              </a:rPr>
              <a:t>将出现在</a:t>
            </a:r>
            <a:r>
              <a:rPr lang="en-US" altLang="zh-CN" dirty="0">
                <a:latin typeface="华文新魏" panose="02010800040101010101" pitchFamily="2" charset="-122"/>
                <a:ea typeface="华文新魏" panose="02010800040101010101" pitchFamily="2" charset="-122"/>
              </a:rPr>
              <a:t>A2</a:t>
            </a:r>
            <a:r>
              <a:rPr lang="zh-CN" altLang="en-US" dirty="0">
                <a:latin typeface="华文新魏" panose="02010800040101010101" pitchFamily="2" charset="-122"/>
                <a:ea typeface="华文新魏" panose="02010800040101010101" pitchFamily="2" charset="-122"/>
              </a:rPr>
              <a:t>前。所以，如果这些调度中有一个是串行调度，那么该调度必然使</a:t>
            </a:r>
            <a:r>
              <a:rPr lang="en-US" altLang="zh-CN" dirty="0">
                <a:latin typeface="华文新魏" panose="02010800040101010101" pitchFamily="2" charset="-122"/>
                <a:ea typeface="华文新魏" panose="02010800040101010101" pitchFamily="2" charset="-122"/>
              </a:rPr>
              <a:t>T1</a:t>
            </a:r>
            <a:r>
              <a:rPr lang="zh-CN" altLang="en-US" dirty="0">
                <a:latin typeface="华文新魏" panose="02010800040101010101" pitchFamily="2" charset="-122"/>
                <a:ea typeface="华文新魏" panose="02010800040101010101" pitchFamily="2" charset="-122"/>
              </a:rPr>
              <a:t>在</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前。</a:t>
            </a:r>
          </a:p>
        </p:txBody>
      </p:sp>
      <p:sp>
        <p:nvSpPr>
          <p:cNvPr id="4" name="日期占位符 3">
            <a:extLst>
              <a:ext uri="{FF2B5EF4-FFF2-40B4-BE49-F238E27FC236}">
                <a16:creationId xmlns:a16="http://schemas.microsoft.com/office/drawing/2014/main" id="{F28D1576-7C53-4E78-912C-69CFE1A5CA57}"/>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87E9790B-20D0-4743-A7E0-1A0ACA37030B}"/>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70BA7BF2-B575-4B17-851A-728F230F4B65}"/>
              </a:ext>
            </a:extLst>
          </p:cNvPr>
          <p:cNvSpPr>
            <a:spLocks noGrp="1"/>
          </p:cNvSpPr>
          <p:nvPr>
            <p:ph type="sldNum" sz="quarter" idx="12"/>
          </p:nvPr>
        </p:nvSpPr>
        <p:spPr/>
        <p:txBody>
          <a:bodyPr/>
          <a:lstStyle/>
          <a:p>
            <a:pPr>
              <a:defRPr/>
            </a:pPr>
            <a:fld id="{E0C74D70-0E7A-40B7-B220-BEE1CDD399B1}" type="slidenum">
              <a:rPr lang="zh-CN" altLang="en-US"/>
              <a:pPr>
                <a:defRPr/>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DE226-64D2-4B46-96B0-FC706CD253DA}"/>
              </a:ext>
            </a:extLst>
          </p:cNvPr>
          <p:cNvSpPr>
            <a:spLocks noGrp="1"/>
          </p:cNvSpPr>
          <p:nvPr>
            <p:ph type="title"/>
          </p:nvPr>
        </p:nvSpPr>
        <p:spPr/>
        <p:txBody>
          <a:bodyPr/>
          <a:lstStyle/>
          <a:p>
            <a:pPr algn="r">
              <a:defRPr/>
            </a:pPr>
            <a:r>
              <a:rPr lang="en-US" altLang="zh-CN" dirty="0">
                <a:cs typeface="+mj-cs"/>
              </a:rPr>
              <a:t> </a:t>
            </a: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989B4189-1BEE-4C13-A22C-F5E48AA1857E}"/>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优先图</a:t>
            </a:r>
          </a:p>
          <a:p>
            <a:pPr lvl="1">
              <a:defRPr/>
            </a:pPr>
            <a:r>
              <a:rPr lang="zh-CN" altLang="en-US" dirty="0">
                <a:solidFill>
                  <a:srgbClr val="FF0000"/>
                </a:solidFill>
                <a:latin typeface="华文新魏" panose="02010800040101010101" pitchFamily="2" charset="-122"/>
                <a:ea typeface="华文新魏" panose="02010800040101010101" pitchFamily="2" charset="-122"/>
              </a:rPr>
              <a:t>优先图</a:t>
            </a:r>
            <a:r>
              <a:rPr lang="zh-CN" altLang="en-US" dirty="0">
                <a:latin typeface="华文新魏" panose="02010800040101010101" pitchFamily="2" charset="-122"/>
                <a:ea typeface="华文新魏" panose="02010800040101010101" pitchFamily="2" charset="-122"/>
              </a:rPr>
              <a:t>的节点是调度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中的事务。当这些事务是具有不同的</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Ti</a:t>
            </a:r>
            <a:r>
              <a:rPr lang="zh-CN" altLang="en-US" dirty="0">
                <a:latin typeface="华文新魏" panose="02010800040101010101" pitchFamily="2" charset="-122"/>
                <a:ea typeface="华文新魏" panose="02010800040101010101" pitchFamily="2" charset="-122"/>
              </a:rPr>
              <a:t>时，我们将仅用整数</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来表示</a:t>
            </a:r>
            <a:r>
              <a:rPr lang="en-US" altLang="zh-CN" dirty="0">
                <a:latin typeface="华文新魏" panose="02010800040101010101" pitchFamily="2" charset="-122"/>
                <a:ea typeface="华文新魏" panose="02010800040101010101" pitchFamily="2" charset="-122"/>
              </a:rPr>
              <a:t>Ti</a:t>
            </a:r>
            <a:r>
              <a:rPr lang="zh-CN" altLang="en-US" dirty="0">
                <a:latin typeface="华文新魏" panose="02010800040101010101" pitchFamily="2" charset="-122"/>
                <a:ea typeface="华文新魏" panose="02010800040101010101" pitchFamily="2" charset="-122"/>
              </a:rPr>
              <a:t>的结点。如果</a:t>
            </a:r>
            <a:r>
              <a:rPr lang="en-US" altLang="zh-CN" dirty="0" err="1">
                <a:latin typeface="华文新魏" panose="02010800040101010101" pitchFamily="2" charset="-122"/>
                <a:ea typeface="华文新魏" panose="02010800040101010101" pitchFamily="2" charset="-122"/>
              </a:rPr>
              <a:t>Ti</a:t>
            </a:r>
            <a:r>
              <a:rPr lang="en-US" altLang="zh-CN" dirty="0" err="1">
                <a:latin typeface="华文新魏" panose="02010800040101010101" pitchFamily="2" charset="-122"/>
                <a:ea typeface="华文新魏" panose="02010800040101010101" pitchFamily="2" charset="-122"/>
                <a:sym typeface="Symbol" panose="05050102010706020507" pitchFamily="18" charset="2"/>
              </a:rPr>
              <a:t></a:t>
            </a:r>
            <a:r>
              <a:rPr lang="en-US" altLang="zh-CN" dirty="0" err="1">
                <a:latin typeface="华文新魏" panose="02010800040101010101" pitchFamily="2" charset="-122"/>
                <a:ea typeface="华文新魏" panose="02010800040101010101" pitchFamily="2" charset="-122"/>
              </a:rPr>
              <a:t>Tj</a:t>
            </a:r>
            <a:r>
              <a:rPr lang="zh-CN" altLang="en-US" dirty="0">
                <a:latin typeface="华文新魏" panose="02010800040101010101" pitchFamily="2" charset="-122"/>
                <a:ea typeface="华文新魏" panose="02010800040101010101" pitchFamily="2" charset="-122"/>
              </a:rPr>
              <a:t>，则有一条从结点</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到结点</a:t>
            </a:r>
            <a:r>
              <a:rPr lang="en-US" altLang="zh-CN" dirty="0">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的弧。</a:t>
            </a:r>
          </a:p>
          <a:p>
            <a:pPr lvl="1">
              <a:defRPr/>
            </a:pPr>
            <a:r>
              <a:rPr lang="zh-CN" altLang="en-US" dirty="0">
                <a:latin typeface="华文新魏" panose="02010800040101010101" pitchFamily="2" charset="-122"/>
                <a:ea typeface="华文新魏" panose="02010800040101010101" pitchFamily="2" charset="-122"/>
              </a:rPr>
              <a:t>例如，有调度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a:t>
            </a:r>
          </a:p>
          <a:p>
            <a:pPr lvl="1">
              <a:buFontTx/>
              <a:buNone/>
              <a:defRPr/>
            </a:pPr>
            <a:r>
              <a:rPr lang="zh-CN" altLang="en-US" sz="2400" dirty="0">
                <a:solidFill>
                  <a:srgbClr val="800000"/>
                </a:solidFill>
                <a:latin typeface="华文新魏" panose="02010800040101010101" pitchFamily="2" charset="-122"/>
                <a:ea typeface="华文新魏" panose="02010800040101010101" pitchFamily="2" charset="-122"/>
              </a:rPr>
              <a:t>    </a:t>
            </a:r>
            <a:r>
              <a:rPr lang="en-US" altLang="zh-CN" sz="2400" dirty="0">
                <a:solidFill>
                  <a:srgbClr val="800000"/>
                </a:solidFill>
                <a:latin typeface="华文新魏" panose="02010800040101010101" pitchFamily="2" charset="-122"/>
                <a:ea typeface="华文新魏" panose="02010800040101010101" pitchFamily="2" charset="-122"/>
              </a:rPr>
              <a:t>r</a:t>
            </a:r>
            <a:r>
              <a:rPr lang="en-US" altLang="zh-CN" sz="2400" baseline="-25000" dirty="0">
                <a:solidFill>
                  <a:srgbClr val="800000"/>
                </a:solidFill>
                <a:latin typeface="华文新魏" panose="02010800040101010101" pitchFamily="2" charset="-122"/>
                <a:ea typeface="华文新魏" panose="02010800040101010101" pitchFamily="2" charset="-122"/>
              </a:rPr>
              <a:t>2</a:t>
            </a:r>
            <a:r>
              <a:rPr lang="en-US" altLang="zh-CN" sz="2400" dirty="0">
                <a:solidFill>
                  <a:srgbClr val="800000"/>
                </a:solidFill>
                <a:latin typeface="华文新魏" panose="02010800040101010101" pitchFamily="2" charset="-122"/>
                <a:ea typeface="华文新魏" panose="02010800040101010101" pitchFamily="2" charset="-122"/>
              </a:rPr>
              <a:t>(A); r</a:t>
            </a:r>
            <a:r>
              <a:rPr lang="en-US" altLang="zh-CN" sz="2400" baseline="-25000" dirty="0">
                <a:solidFill>
                  <a:srgbClr val="800000"/>
                </a:solidFill>
                <a:latin typeface="华文新魏" panose="02010800040101010101" pitchFamily="2" charset="-122"/>
                <a:ea typeface="华文新魏" panose="02010800040101010101" pitchFamily="2" charset="-122"/>
              </a:rPr>
              <a:t>1</a:t>
            </a:r>
            <a:r>
              <a:rPr lang="en-US" altLang="zh-CN" sz="2400" dirty="0">
                <a:solidFill>
                  <a:srgbClr val="800000"/>
                </a:solidFill>
                <a:latin typeface="华文新魏" panose="02010800040101010101" pitchFamily="2" charset="-122"/>
                <a:ea typeface="华文新魏" panose="02010800040101010101" pitchFamily="2" charset="-122"/>
              </a:rPr>
              <a:t>(B); w</a:t>
            </a:r>
            <a:r>
              <a:rPr lang="en-US" altLang="zh-CN" sz="2400" baseline="-25000" dirty="0">
                <a:solidFill>
                  <a:srgbClr val="800000"/>
                </a:solidFill>
                <a:latin typeface="华文新魏" panose="02010800040101010101" pitchFamily="2" charset="-122"/>
                <a:ea typeface="华文新魏" panose="02010800040101010101" pitchFamily="2" charset="-122"/>
              </a:rPr>
              <a:t>2</a:t>
            </a:r>
            <a:r>
              <a:rPr lang="en-US" altLang="zh-CN" sz="2400" dirty="0">
                <a:solidFill>
                  <a:srgbClr val="800000"/>
                </a:solidFill>
                <a:latin typeface="华文新魏" panose="02010800040101010101" pitchFamily="2" charset="-122"/>
                <a:ea typeface="华文新魏" panose="02010800040101010101" pitchFamily="2" charset="-122"/>
              </a:rPr>
              <a:t>(A); r</a:t>
            </a:r>
            <a:r>
              <a:rPr lang="en-US" altLang="zh-CN" sz="2400" baseline="-25000" dirty="0">
                <a:solidFill>
                  <a:srgbClr val="800000"/>
                </a:solidFill>
                <a:latin typeface="华文新魏" panose="02010800040101010101" pitchFamily="2" charset="-122"/>
                <a:ea typeface="华文新魏" panose="02010800040101010101" pitchFamily="2" charset="-122"/>
              </a:rPr>
              <a:t>3</a:t>
            </a:r>
            <a:r>
              <a:rPr lang="en-US" altLang="zh-CN" sz="2400" dirty="0">
                <a:solidFill>
                  <a:srgbClr val="800000"/>
                </a:solidFill>
                <a:latin typeface="华文新魏" panose="02010800040101010101" pitchFamily="2" charset="-122"/>
                <a:ea typeface="华文新魏" panose="02010800040101010101" pitchFamily="2" charset="-122"/>
              </a:rPr>
              <a:t>(A); w</a:t>
            </a:r>
            <a:r>
              <a:rPr lang="en-US" altLang="zh-CN" sz="2400" baseline="-25000" dirty="0">
                <a:solidFill>
                  <a:srgbClr val="800000"/>
                </a:solidFill>
                <a:latin typeface="华文新魏" panose="02010800040101010101" pitchFamily="2" charset="-122"/>
                <a:ea typeface="华文新魏" panose="02010800040101010101" pitchFamily="2" charset="-122"/>
              </a:rPr>
              <a:t>1</a:t>
            </a:r>
            <a:r>
              <a:rPr lang="en-US" altLang="zh-CN" sz="2400" dirty="0">
                <a:solidFill>
                  <a:srgbClr val="800000"/>
                </a:solidFill>
                <a:latin typeface="华文新魏" panose="02010800040101010101" pitchFamily="2" charset="-122"/>
                <a:ea typeface="华文新魏" panose="02010800040101010101" pitchFamily="2" charset="-122"/>
              </a:rPr>
              <a:t>(B); w</a:t>
            </a:r>
            <a:r>
              <a:rPr lang="en-US" altLang="zh-CN" sz="2400" baseline="-25000" dirty="0">
                <a:solidFill>
                  <a:srgbClr val="800000"/>
                </a:solidFill>
                <a:latin typeface="华文新魏" panose="02010800040101010101" pitchFamily="2" charset="-122"/>
                <a:ea typeface="华文新魏" panose="02010800040101010101" pitchFamily="2" charset="-122"/>
              </a:rPr>
              <a:t>3</a:t>
            </a:r>
            <a:r>
              <a:rPr lang="en-US" altLang="zh-CN" sz="2400" dirty="0">
                <a:solidFill>
                  <a:srgbClr val="800000"/>
                </a:solidFill>
                <a:latin typeface="华文新魏" panose="02010800040101010101" pitchFamily="2" charset="-122"/>
                <a:ea typeface="华文新魏" panose="02010800040101010101" pitchFamily="2" charset="-122"/>
              </a:rPr>
              <a:t>(A); r</a:t>
            </a:r>
            <a:r>
              <a:rPr lang="en-US" altLang="zh-CN" sz="2400" baseline="-25000" dirty="0">
                <a:solidFill>
                  <a:srgbClr val="800000"/>
                </a:solidFill>
                <a:latin typeface="华文新魏" panose="02010800040101010101" pitchFamily="2" charset="-122"/>
                <a:ea typeface="华文新魏" panose="02010800040101010101" pitchFamily="2" charset="-122"/>
              </a:rPr>
              <a:t>2</a:t>
            </a:r>
            <a:r>
              <a:rPr lang="en-US" altLang="zh-CN" sz="2400" dirty="0">
                <a:solidFill>
                  <a:srgbClr val="800000"/>
                </a:solidFill>
                <a:latin typeface="华文新魏" panose="02010800040101010101" pitchFamily="2" charset="-122"/>
                <a:ea typeface="华文新魏" panose="02010800040101010101" pitchFamily="2" charset="-122"/>
              </a:rPr>
              <a:t>(B); w</a:t>
            </a:r>
            <a:r>
              <a:rPr lang="en-US" altLang="zh-CN" sz="2400" baseline="-25000" dirty="0">
                <a:solidFill>
                  <a:srgbClr val="800000"/>
                </a:solidFill>
                <a:latin typeface="华文新魏" panose="02010800040101010101" pitchFamily="2" charset="-122"/>
                <a:ea typeface="华文新魏" panose="02010800040101010101" pitchFamily="2" charset="-122"/>
              </a:rPr>
              <a:t>2</a:t>
            </a:r>
            <a:r>
              <a:rPr lang="en-US" altLang="zh-CN" sz="2400" dirty="0">
                <a:solidFill>
                  <a:srgbClr val="800000"/>
                </a:solidFill>
                <a:latin typeface="华文新魏" panose="02010800040101010101" pitchFamily="2" charset="-122"/>
                <a:ea typeface="华文新魏" panose="02010800040101010101" pitchFamily="2" charset="-122"/>
              </a:rPr>
              <a:t>(B);</a:t>
            </a:r>
          </a:p>
          <a:p>
            <a:pPr>
              <a:defRPr/>
            </a:pPr>
            <a:endParaRPr lang="zh-CN" altLang="en-US" dirty="0">
              <a:cs typeface="+mn-cs"/>
            </a:endParaRPr>
          </a:p>
        </p:txBody>
      </p:sp>
      <p:sp>
        <p:nvSpPr>
          <p:cNvPr id="4" name="日期占位符 3">
            <a:extLst>
              <a:ext uri="{FF2B5EF4-FFF2-40B4-BE49-F238E27FC236}">
                <a16:creationId xmlns:a16="http://schemas.microsoft.com/office/drawing/2014/main" id="{2A2E7FD4-0F4C-4EFE-94EC-2C4F9F54041A}"/>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8B87DB0B-8F7A-4FA6-8508-6CD16B5DA843}"/>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E6BAB17C-036D-4C1F-92D1-65B58D685755}"/>
              </a:ext>
            </a:extLst>
          </p:cNvPr>
          <p:cNvSpPr>
            <a:spLocks noGrp="1"/>
          </p:cNvSpPr>
          <p:nvPr>
            <p:ph type="sldNum" sz="quarter" idx="12"/>
          </p:nvPr>
        </p:nvSpPr>
        <p:spPr/>
        <p:txBody>
          <a:bodyPr/>
          <a:lstStyle/>
          <a:p>
            <a:pPr>
              <a:defRPr/>
            </a:pPr>
            <a:fld id="{F10741E2-64C9-4D08-A482-F74E1E7D0FF5}" type="slidenum">
              <a:rPr lang="zh-CN" altLang="en-US"/>
              <a:pPr>
                <a:defRPr/>
              </a:pPr>
              <a:t>24</a:t>
            </a:fld>
            <a:endParaRPr lang="en-US" altLang="zh-CN"/>
          </a:p>
        </p:txBody>
      </p:sp>
      <p:sp>
        <p:nvSpPr>
          <p:cNvPr id="7" name="Oval 4">
            <a:extLst>
              <a:ext uri="{FF2B5EF4-FFF2-40B4-BE49-F238E27FC236}">
                <a16:creationId xmlns:a16="http://schemas.microsoft.com/office/drawing/2014/main" id="{97B9F582-9494-45B6-8B03-6E26D8E9EDD3}"/>
              </a:ext>
            </a:extLst>
          </p:cNvPr>
          <p:cNvSpPr>
            <a:spLocks noChangeArrowheads="1"/>
          </p:cNvSpPr>
          <p:nvPr/>
        </p:nvSpPr>
        <p:spPr bwMode="auto">
          <a:xfrm>
            <a:off x="2738438" y="535622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1</a:t>
            </a:r>
          </a:p>
        </p:txBody>
      </p:sp>
      <p:sp>
        <p:nvSpPr>
          <p:cNvPr id="8" name="Oval 5">
            <a:extLst>
              <a:ext uri="{FF2B5EF4-FFF2-40B4-BE49-F238E27FC236}">
                <a16:creationId xmlns:a16="http://schemas.microsoft.com/office/drawing/2014/main" id="{70D48D4A-5312-49E0-B465-B2C70C720AFE}"/>
              </a:ext>
            </a:extLst>
          </p:cNvPr>
          <p:cNvSpPr>
            <a:spLocks noChangeArrowheads="1"/>
          </p:cNvSpPr>
          <p:nvPr/>
        </p:nvSpPr>
        <p:spPr bwMode="auto">
          <a:xfrm>
            <a:off x="4251325" y="535622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2</a:t>
            </a:r>
          </a:p>
        </p:txBody>
      </p:sp>
      <p:sp>
        <p:nvSpPr>
          <p:cNvPr id="9" name="Oval 6">
            <a:extLst>
              <a:ext uri="{FF2B5EF4-FFF2-40B4-BE49-F238E27FC236}">
                <a16:creationId xmlns:a16="http://schemas.microsoft.com/office/drawing/2014/main" id="{56A613A5-D7B2-436F-B223-9D86F3A597F3}"/>
              </a:ext>
            </a:extLst>
          </p:cNvPr>
          <p:cNvSpPr>
            <a:spLocks noChangeArrowheads="1"/>
          </p:cNvSpPr>
          <p:nvPr/>
        </p:nvSpPr>
        <p:spPr bwMode="auto">
          <a:xfrm>
            <a:off x="5762625" y="535622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3</a:t>
            </a:r>
          </a:p>
        </p:txBody>
      </p:sp>
      <p:sp>
        <p:nvSpPr>
          <p:cNvPr id="10" name="AutoShape 7">
            <a:extLst>
              <a:ext uri="{FF2B5EF4-FFF2-40B4-BE49-F238E27FC236}">
                <a16:creationId xmlns:a16="http://schemas.microsoft.com/office/drawing/2014/main" id="{4ADB398E-64EF-403D-A039-3F0020BA4CE3}"/>
              </a:ext>
            </a:extLst>
          </p:cNvPr>
          <p:cNvSpPr/>
          <p:nvPr/>
        </p:nvSpPr>
        <p:spPr>
          <a:xfrm>
            <a:off x="4754563" y="5140325"/>
            <a:ext cx="1223962" cy="360363"/>
          </a:xfrm>
          <a:prstGeom prst="curvedDownArrow">
            <a:avLst>
              <a:gd name="adj1" fmla="val 7407"/>
              <a:gd name="adj2" fmla="val 75337"/>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1" name="AutoShape 8">
            <a:extLst>
              <a:ext uri="{FF2B5EF4-FFF2-40B4-BE49-F238E27FC236}">
                <a16:creationId xmlns:a16="http://schemas.microsoft.com/office/drawing/2014/main" id="{1933268A-7455-4CA0-BBD5-9951D7ACB5E0}"/>
              </a:ext>
            </a:extLst>
          </p:cNvPr>
          <p:cNvSpPr/>
          <p:nvPr/>
        </p:nvSpPr>
        <p:spPr>
          <a:xfrm>
            <a:off x="3186113" y="5111750"/>
            <a:ext cx="1223962" cy="360363"/>
          </a:xfrm>
          <a:prstGeom prst="curvedDownArrow">
            <a:avLst>
              <a:gd name="adj1" fmla="val 7407"/>
              <a:gd name="adj2" fmla="val 75337"/>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2" name="Text Box 9">
            <a:extLst>
              <a:ext uri="{FF2B5EF4-FFF2-40B4-BE49-F238E27FC236}">
                <a16:creationId xmlns:a16="http://schemas.microsoft.com/office/drawing/2014/main" id="{DEF61D9A-36FD-4BB9-999A-B501E8E3AAA5}"/>
              </a:ext>
            </a:extLst>
          </p:cNvPr>
          <p:cNvSpPr txBox="1">
            <a:spLocks noChangeArrowheads="1"/>
          </p:cNvSpPr>
          <p:nvPr/>
        </p:nvSpPr>
        <p:spPr bwMode="auto">
          <a:xfrm>
            <a:off x="1927225" y="6207125"/>
            <a:ext cx="4859338" cy="579438"/>
          </a:xfrm>
          <a:prstGeom prst="rect">
            <a:avLst/>
          </a:prstGeom>
          <a:noFill/>
          <a:ln w="38100" algn="ctr">
            <a:noFill/>
            <a:miter lim="800000"/>
          </a:ln>
          <a:effectLst/>
        </p:spPr>
        <p:txBody>
          <a:bodyPr wrap="none">
            <a:spAutoFit/>
          </a:bodyPr>
          <a:lstStyle/>
          <a:p>
            <a:pPr>
              <a:spcBef>
                <a:spcPct val="20000"/>
              </a:spcBef>
              <a:defRPr/>
            </a:pPr>
            <a:r>
              <a:rPr lang="zh-CN" altLang="en-US">
                <a:solidFill>
                  <a:srgbClr val="FF0000"/>
                </a:solidFill>
                <a:effectLst>
                  <a:outerShdw blurRad="38100" dist="38100" dir="2700000" algn="tl">
                    <a:srgbClr val="C0C0C0"/>
                  </a:outerShdw>
                </a:effectLst>
                <a:latin typeface="楷体_GB2312" pitchFamily="49" charset="-122"/>
                <a:ea typeface="楷体_GB2312" pitchFamily="49" charset="-122"/>
                <a:cs typeface="+mn-cs"/>
              </a:rPr>
              <a:t>调度顺序为：</a:t>
            </a:r>
            <a:r>
              <a:rPr lang="en-US" altLang="zh-CN">
                <a:solidFill>
                  <a:srgbClr val="FF0000"/>
                </a:solidFill>
                <a:effectLst>
                  <a:outerShdw blurRad="38100" dist="38100" dir="2700000" algn="tl">
                    <a:srgbClr val="C0C0C0"/>
                  </a:outerShdw>
                </a:effectLst>
                <a:latin typeface="楷体_GB2312" pitchFamily="49" charset="-122"/>
                <a:ea typeface="楷体_GB2312" pitchFamily="49" charset="-122"/>
                <a:cs typeface="+mn-cs"/>
              </a:rPr>
              <a:t>T1</a:t>
            </a:r>
            <a:r>
              <a:rPr lang="en-US" altLang="zh-CN">
                <a:solidFill>
                  <a:srgbClr val="FF0000"/>
                </a:solidFill>
                <a:effectLst>
                  <a:outerShdw blurRad="38100" dist="38100" dir="2700000" algn="tl">
                    <a:srgbClr val="C0C0C0"/>
                  </a:outerShdw>
                </a:effectLst>
                <a:latin typeface="楷体_GB2312" pitchFamily="49" charset="-122"/>
                <a:ea typeface="楷体_GB2312" pitchFamily="49" charset="-122"/>
                <a:cs typeface="+mn-cs"/>
                <a:sym typeface="Symbol" panose="05050102010706020507" pitchFamily="18" charset="2"/>
              </a:rPr>
              <a:t>T2T3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7D2A8-E420-4F24-AFA1-4EC14B27218D}"/>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F3E9AB43-D8FB-4288-B161-767D24F4B548}"/>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冲突可串行性判断</a:t>
            </a:r>
          </a:p>
          <a:p>
            <a:pPr lvl="1">
              <a:defRPr/>
            </a:pPr>
            <a:r>
              <a:rPr lang="zh-CN" altLang="en-US" dirty="0">
                <a:latin typeface="华文新魏" panose="02010800040101010101" pitchFamily="2" charset="-122"/>
                <a:ea typeface="华文新魏" panose="02010800040101010101" pitchFamily="2" charset="-122"/>
              </a:rPr>
              <a:t>构造调度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的优先图，判断其中是否有环。</a:t>
            </a:r>
          </a:p>
          <a:p>
            <a:pPr lvl="1">
              <a:defRPr/>
            </a:pP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是无环的：</a:t>
            </a:r>
          </a:p>
          <a:p>
            <a:pPr lvl="1">
              <a:buFontTx/>
              <a:buNone/>
              <a:defRPr/>
            </a:pPr>
            <a:r>
              <a:rPr lang="zh-CN" altLang="en-US" sz="2400" dirty="0">
                <a:solidFill>
                  <a:schemeClr val="tx1"/>
                </a:solidFill>
                <a:latin typeface="华文新魏" panose="02010800040101010101" pitchFamily="2" charset="-122"/>
                <a:ea typeface="华文新魏" panose="02010800040101010101" pitchFamily="2" charset="-122"/>
              </a:rPr>
              <a:t>    </a:t>
            </a:r>
            <a:r>
              <a:rPr lang="en-US" altLang="zh-CN" sz="2400" dirty="0">
                <a:solidFill>
                  <a:schemeClr val="tx1"/>
                </a:solidFill>
                <a:latin typeface="华文新魏" panose="02010800040101010101" pitchFamily="2" charset="-122"/>
                <a:ea typeface="华文新魏" panose="02010800040101010101" pitchFamily="2" charset="-122"/>
              </a:rPr>
              <a:t>r</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3</a:t>
            </a:r>
            <a:r>
              <a:rPr lang="en-US" altLang="zh-CN" sz="2400" dirty="0">
                <a:solidFill>
                  <a:schemeClr val="tx1"/>
                </a:solidFill>
                <a:latin typeface="华文新魏" panose="02010800040101010101" pitchFamily="2" charset="-122"/>
                <a:ea typeface="华文新魏" panose="02010800040101010101" pitchFamily="2" charset="-122"/>
              </a:rPr>
              <a:t>(A); w</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3</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(B);</a:t>
            </a:r>
          </a:p>
          <a:p>
            <a:pPr lvl="1">
              <a:defRPr/>
            </a:pP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，考虑调度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a:t>
            </a:r>
          </a:p>
          <a:p>
            <a:pPr lvl="1">
              <a:buFontTx/>
              <a:buNone/>
              <a:defRPr/>
            </a:pPr>
            <a:r>
              <a:rPr lang="zh-CN" altLang="en-US" sz="2400" dirty="0">
                <a:solidFill>
                  <a:schemeClr val="tx1"/>
                </a:solidFill>
                <a:latin typeface="华文新魏" panose="02010800040101010101" pitchFamily="2" charset="-122"/>
                <a:ea typeface="华文新魏" panose="02010800040101010101" pitchFamily="2" charset="-122"/>
              </a:rPr>
              <a:t>    </a:t>
            </a:r>
            <a:r>
              <a:rPr lang="en-US" altLang="zh-CN" sz="2400" dirty="0">
                <a:solidFill>
                  <a:schemeClr val="tx1"/>
                </a:solidFill>
                <a:latin typeface="华文新魏" panose="02010800040101010101" pitchFamily="2" charset="-122"/>
                <a:ea typeface="华文新魏" panose="02010800040101010101" pitchFamily="2" charset="-122"/>
              </a:rPr>
              <a:t>r</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(B); r</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(A); w</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(A); w</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(B);</a:t>
            </a:r>
          </a:p>
          <a:p>
            <a:pPr lvl="1">
              <a:buFontTx/>
              <a:buNone/>
              <a:defRPr/>
            </a:pPr>
            <a:r>
              <a:rPr lang="zh-CN" altLang="en-US" dirty="0">
                <a:solidFill>
                  <a:schemeClr val="tx1"/>
                </a:solidFill>
                <a:latin typeface="华文新魏" panose="02010800040101010101" pitchFamily="2" charset="-122"/>
                <a:ea typeface="华文新魏" panose="02010800040101010101" pitchFamily="2" charset="-122"/>
              </a:rPr>
              <a:t>构造对应的优先图，</a:t>
            </a:r>
          </a:p>
          <a:p>
            <a:pPr>
              <a:defRPr/>
            </a:pPr>
            <a:endParaRPr lang="zh-CN" altLang="en-US" dirty="0">
              <a:cs typeface="+mn-cs"/>
            </a:endParaRPr>
          </a:p>
        </p:txBody>
      </p:sp>
      <p:sp>
        <p:nvSpPr>
          <p:cNvPr id="4" name="日期占位符 3">
            <a:extLst>
              <a:ext uri="{FF2B5EF4-FFF2-40B4-BE49-F238E27FC236}">
                <a16:creationId xmlns:a16="http://schemas.microsoft.com/office/drawing/2014/main" id="{26BF322C-8317-4534-B0BE-ABDD88ABE1EE}"/>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3045B9D0-C2F3-49DA-9E5D-475380A0A10D}"/>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615B70E3-3E60-4FD4-9F68-F97F268BF77F}"/>
              </a:ext>
            </a:extLst>
          </p:cNvPr>
          <p:cNvSpPr>
            <a:spLocks noGrp="1"/>
          </p:cNvSpPr>
          <p:nvPr>
            <p:ph type="sldNum" sz="quarter" idx="12"/>
          </p:nvPr>
        </p:nvSpPr>
        <p:spPr/>
        <p:txBody>
          <a:bodyPr/>
          <a:lstStyle/>
          <a:p>
            <a:pPr>
              <a:defRPr/>
            </a:pPr>
            <a:fld id="{951ED353-4C1B-47E3-BB78-0801BBB93C2F}" type="slidenum">
              <a:rPr lang="zh-CN" altLang="en-US"/>
              <a:pPr>
                <a:defRPr/>
              </a:pPr>
              <a:t>25</a:t>
            </a:fld>
            <a:endParaRPr lang="en-US" altLang="zh-CN"/>
          </a:p>
        </p:txBody>
      </p:sp>
      <p:sp>
        <p:nvSpPr>
          <p:cNvPr id="7" name="Oval 4">
            <a:extLst>
              <a:ext uri="{FF2B5EF4-FFF2-40B4-BE49-F238E27FC236}">
                <a16:creationId xmlns:a16="http://schemas.microsoft.com/office/drawing/2014/main" id="{48DA6B12-F639-40D5-AB5D-5EB777CE77B7}"/>
              </a:ext>
            </a:extLst>
          </p:cNvPr>
          <p:cNvSpPr>
            <a:spLocks noChangeArrowheads="1"/>
          </p:cNvSpPr>
          <p:nvPr/>
        </p:nvSpPr>
        <p:spPr bwMode="auto">
          <a:xfrm>
            <a:off x="4492625" y="550227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1</a:t>
            </a:r>
          </a:p>
        </p:txBody>
      </p:sp>
      <p:sp>
        <p:nvSpPr>
          <p:cNvPr id="8" name="Oval 5">
            <a:extLst>
              <a:ext uri="{FF2B5EF4-FFF2-40B4-BE49-F238E27FC236}">
                <a16:creationId xmlns:a16="http://schemas.microsoft.com/office/drawing/2014/main" id="{B5220722-8912-457F-A106-2342EADD3FAC}"/>
              </a:ext>
            </a:extLst>
          </p:cNvPr>
          <p:cNvSpPr>
            <a:spLocks noChangeArrowheads="1"/>
          </p:cNvSpPr>
          <p:nvPr/>
        </p:nvSpPr>
        <p:spPr bwMode="auto">
          <a:xfrm>
            <a:off x="6005513" y="550227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2</a:t>
            </a:r>
          </a:p>
        </p:txBody>
      </p:sp>
      <p:sp>
        <p:nvSpPr>
          <p:cNvPr id="49161" name="AutoShape 6">
            <a:extLst>
              <a:ext uri="{FF2B5EF4-FFF2-40B4-BE49-F238E27FC236}">
                <a16:creationId xmlns:a16="http://schemas.microsoft.com/office/drawing/2014/main" id="{22386CB3-6577-45C2-A74E-25154B6E6EC6}"/>
              </a:ext>
            </a:extLst>
          </p:cNvPr>
          <p:cNvSpPr>
            <a:spLocks noChangeArrowheads="1"/>
          </p:cNvSpPr>
          <p:nvPr/>
        </p:nvSpPr>
        <p:spPr bwMode="auto">
          <a:xfrm flipV="1">
            <a:off x="4983163" y="5934075"/>
            <a:ext cx="1223962" cy="508000"/>
          </a:xfrm>
          <a:prstGeom prst="curvedDownArrow">
            <a:avLst>
              <a:gd name="adj1" fmla="val 5254"/>
              <a:gd name="adj2" fmla="val 53441"/>
              <a:gd name="adj3" fmla="val 33324"/>
            </a:avLst>
          </a:prstGeom>
          <a:solidFill>
            <a:schemeClr val="accent2"/>
          </a:solidFill>
          <a:ln>
            <a:noFill/>
          </a:ln>
        </p:spPr>
        <p:txBody>
          <a:bodyPr rot="10800000" anchor="ctr">
            <a:spAutoFit/>
          </a:bodyPr>
          <a:lstStyle/>
          <a:p>
            <a:pPr>
              <a:spcBef>
                <a:spcPct val="20000"/>
              </a:spcBef>
              <a:buFont typeface="Arial" panose="020B0604020202020204" pitchFamily="34" charset="0"/>
              <a:buChar char="–"/>
              <a:defRPr/>
            </a:pPr>
            <a:endParaRPr lang="en-US" altLang="en-US" b="0">
              <a:effectLst>
                <a:outerShdw blurRad="38100" dist="38100" dir="2700000" algn="tl">
                  <a:srgbClr val="FFFFFF"/>
                </a:outerShdw>
              </a:effectLst>
              <a:latin typeface="楷体_GB2312"/>
            </a:endParaRPr>
          </a:p>
        </p:txBody>
      </p:sp>
      <p:sp>
        <p:nvSpPr>
          <p:cNvPr id="10" name="AutoShape 7">
            <a:extLst>
              <a:ext uri="{FF2B5EF4-FFF2-40B4-BE49-F238E27FC236}">
                <a16:creationId xmlns:a16="http://schemas.microsoft.com/office/drawing/2014/main" id="{994D6E8A-08F3-48A6-B652-2EA060422F66}"/>
              </a:ext>
            </a:extLst>
          </p:cNvPr>
          <p:cNvSpPr/>
          <p:nvPr/>
        </p:nvSpPr>
        <p:spPr>
          <a:xfrm flipH="1">
            <a:off x="4941888" y="5184775"/>
            <a:ext cx="1223962" cy="508000"/>
          </a:xfrm>
          <a:prstGeom prst="curvedDownArrow">
            <a:avLst>
              <a:gd name="adj1" fmla="val 5254"/>
              <a:gd name="adj2" fmla="val 53442"/>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1" name="Text Box 8">
            <a:extLst>
              <a:ext uri="{FF2B5EF4-FFF2-40B4-BE49-F238E27FC236}">
                <a16:creationId xmlns:a16="http://schemas.microsoft.com/office/drawing/2014/main" id="{96C0A132-4D17-4653-A260-0EFA26F51A5F}"/>
              </a:ext>
            </a:extLst>
          </p:cNvPr>
          <p:cNvSpPr txBox="1">
            <a:spLocks noChangeArrowheads="1"/>
          </p:cNvSpPr>
          <p:nvPr/>
        </p:nvSpPr>
        <p:spPr bwMode="auto">
          <a:xfrm>
            <a:off x="5429250" y="5214938"/>
            <a:ext cx="312738" cy="396875"/>
          </a:xfrm>
          <a:prstGeom prst="rect">
            <a:avLst/>
          </a:prstGeom>
          <a:noFill/>
          <a:ln w="38100" algn="ctr">
            <a:noFill/>
            <a:miter lim="800000"/>
          </a:ln>
          <a:effectLst/>
        </p:spPr>
        <p:txBody>
          <a:bodyPr wrap="none">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A</a:t>
            </a:r>
          </a:p>
        </p:txBody>
      </p:sp>
      <p:sp>
        <p:nvSpPr>
          <p:cNvPr id="12" name="Text Box 9">
            <a:extLst>
              <a:ext uri="{FF2B5EF4-FFF2-40B4-BE49-F238E27FC236}">
                <a16:creationId xmlns:a16="http://schemas.microsoft.com/office/drawing/2014/main" id="{BE80BA4E-C482-4133-B2FD-E78D3FAE2441}"/>
              </a:ext>
            </a:extLst>
          </p:cNvPr>
          <p:cNvSpPr txBox="1">
            <a:spLocks noChangeArrowheads="1"/>
          </p:cNvSpPr>
          <p:nvPr/>
        </p:nvSpPr>
        <p:spPr bwMode="auto">
          <a:xfrm>
            <a:off x="5357813" y="5934075"/>
            <a:ext cx="312737" cy="396875"/>
          </a:xfrm>
          <a:prstGeom prst="rect">
            <a:avLst/>
          </a:prstGeom>
          <a:noFill/>
          <a:ln w="38100" algn="ctr">
            <a:noFill/>
            <a:miter lim="800000"/>
          </a:ln>
          <a:effectLst/>
        </p:spPr>
        <p:txBody>
          <a:bodyPr wrap="none">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ox(in)">
                                      <p:cBhvr>
                                        <p:cTn id="28" dur="500"/>
                                        <p:tgtEl>
                                          <p:spTgt spid="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500"/>
                                        <p:tgtEl>
                                          <p:spTgt spid="1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9161"/>
                                        </p:tgtEl>
                                        <p:attrNameLst>
                                          <p:attrName>style.visibility</p:attrName>
                                        </p:attrNameLst>
                                      </p:cBhvr>
                                      <p:to>
                                        <p:strVal val="visible"/>
                                      </p:to>
                                    </p:set>
                                    <p:animEffect transition="in" filter="box(in)">
                                      <p:cBhvr>
                                        <p:cTn id="47" dur="500"/>
                                        <p:tgtEl>
                                          <p:spTgt spid="49161"/>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ox(in)">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9161" grpId="0" animBg="1"/>
      <p:bldP spid="10" grpId="0" animBg="1"/>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8F72A-D015-4DDB-87E3-B23A1CF7BAF4}"/>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
        <p:nvSpPr>
          <p:cNvPr id="3" name="内容占位符 2">
            <a:extLst>
              <a:ext uri="{FF2B5EF4-FFF2-40B4-BE49-F238E27FC236}">
                <a16:creationId xmlns:a16="http://schemas.microsoft.com/office/drawing/2014/main" id="{9E91A913-C5FF-4178-B4AC-388F8D9E9F8D}"/>
              </a:ext>
            </a:extLst>
          </p:cNvPr>
          <p:cNvSpPr>
            <a:spLocks noGrp="1"/>
          </p:cNvSpPr>
          <p:nvPr>
            <p:ph idx="1"/>
          </p:nvPr>
        </p:nvSpPr>
        <p:spPr/>
        <p:txBody>
          <a:bodyPr/>
          <a:lstStyle/>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事务概念</a:t>
            </a:r>
            <a:endParaRPr lang="en-US" altLang="zh-CN" dirty="0">
              <a:solidFill>
                <a:schemeClr val="bg1">
                  <a:lumMod val="85000"/>
                </a:schemeClr>
              </a:solidFill>
              <a:latin typeface="华文新魏" panose="02010800040101010101" pitchFamily="2" charset="-122"/>
              <a:ea typeface="华文新魏" panose="02010800040101010101" pitchFamily="2" charset="-122"/>
              <a:cs typeface="+mn-cs"/>
            </a:endParaRPr>
          </a:p>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cs typeface="+mn-cs"/>
              </a:rPr>
              <a:t>事务的并发执行和调度</a:t>
            </a:r>
            <a:endParaRPr lang="en-US" altLang="zh-CN" dirty="0">
              <a:solidFill>
                <a:schemeClr val="bg1">
                  <a:lumMod val="75000"/>
                </a:schemeClr>
              </a:solidFill>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并发控制协议</a:t>
            </a:r>
          </a:p>
        </p:txBody>
      </p:sp>
      <p:sp>
        <p:nvSpPr>
          <p:cNvPr id="4" name="日期占位符 3">
            <a:extLst>
              <a:ext uri="{FF2B5EF4-FFF2-40B4-BE49-F238E27FC236}">
                <a16:creationId xmlns:a16="http://schemas.microsoft.com/office/drawing/2014/main" id="{7F722D0E-7CF7-4E38-97D8-15713CBD52D3}"/>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5C24A7BC-684B-4C73-8517-878D67DAA5A9}"/>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3543DFA-6F7E-4F66-B738-0DBC740707F2}"/>
              </a:ext>
            </a:extLst>
          </p:cNvPr>
          <p:cNvSpPr>
            <a:spLocks noGrp="1"/>
          </p:cNvSpPr>
          <p:nvPr>
            <p:ph type="sldNum" sz="quarter" idx="12"/>
          </p:nvPr>
        </p:nvSpPr>
        <p:spPr/>
        <p:txBody>
          <a:bodyPr/>
          <a:lstStyle/>
          <a:p>
            <a:pPr>
              <a:defRPr/>
            </a:pPr>
            <a:fld id="{AC9BA1F7-CD72-4143-BFD9-F66BF5CAAC5E}" type="slidenum">
              <a:rPr lang="zh-CN" altLang="en-US"/>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54379-94BA-4FF1-B8C7-34656209D7A4}"/>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38EF70E5-569F-409A-A5DE-542503018ABB}"/>
              </a:ext>
            </a:extLst>
          </p:cNvPr>
          <p:cNvSpPr>
            <a:spLocks noGrp="1"/>
          </p:cNvSpPr>
          <p:nvPr>
            <p:ph idx="1"/>
          </p:nvPr>
        </p:nvSpPr>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基于锁的协议</a:t>
            </a:r>
          </a:p>
          <a:p>
            <a:pPr>
              <a:defRPr/>
            </a:pPr>
            <a:r>
              <a:rPr lang="zh-CN" altLang="en-US">
                <a:latin typeface="华文新魏" panose="02010800040101010101" pitchFamily="2" charset="-122"/>
                <a:ea typeface="华文新魏" panose="02010800040101010101" pitchFamily="2" charset="-122"/>
              </a:rPr>
              <a:t>基于时间戳的协议</a:t>
            </a:r>
          </a:p>
          <a:p>
            <a:pPr>
              <a:defRPr/>
            </a:pPr>
            <a:r>
              <a:rPr lang="zh-CN" altLang="en-US">
                <a:latin typeface="华文新魏" panose="02010800040101010101" pitchFamily="2" charset="-122"/>
                <a:ea typeface="华文新魏" panose="02010800040101010101" pitchFamily="2" charset="-122"/>
                <a:sym typeface="楷体_GB2312"/>
              </a:rPr>
              <a:t>多版本机制</a:t>
            </a:r>
          </a:p>
          <a:p>
            <a:pPr>
              <a:defRPr/>
            </a:pPr>
            <a:r>
              <a:rPr lang="zh-CN" altLang="en-US">
                <a:latin typeface="华文新魏" panose="02010800040101010101" pitchFamily="2" charset="-122"/>
                <a:ea typeface="华文新魏" panose="02010800040101010101" pitchFamily="2" charset="-122"/>
              </a:rPr>
              <a:t>快照隔离</a:t>
            </a:r>
          </a:p>
          <a:p>
            <a:pPr>
              <a:defRPr/>
            </a:pPr>
            <a:r>
              <a:rPr lang="zh-CN" altLang="en-US">
                <a:latin typeface="华文新魏" panose="02010800040101010101" pitchFamily="2" charset="-122"/>
                <a:ea typeface="华文新魏" panose="02010800040101010101" pitchFamily="2" charset="-122"/>
              </a:rPr>
              <a:t>等等</a:t>
            </a:r>
            <a:r>
              <a:rPr lang="en-US" altLang="zh-CN">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9C7FCA1F-1A73-4B41-9466-1D914850C0A4}"/>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86A056A3-9462-4A07-90A9-760708987135}"/>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768B39A0-7C25-4E8B-A917-7F84BBA6CE52}"/>
              </a:ext>
            </a:extLst>
          </p:cNvPr>
          <p:cNvSpPr>
            <a:spLocks noGrp="1"/>
          </p:cNvSpPr>
          <p:nvPr>
            <p:ph type="sldNum" sz="quarter" idx="12"/>
          </p:nvPr>
        </p:nvSpPr>
        <p:spPr/>
        <p:txBody>
          <a:bodyPr/>
          <a:lstStyle/>
          <a:p>
            <a:pPr>
              <a:defRPr/>
            </a:pPr>
            <a:fld id="{99489630-32C6-4266-BF6C-07CB61DDACFF}" type="slidenum">
              <a:rPr lang="zh-CN" altLang="en-US"/>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0C6ED-171C-4907-B65A-B2588E10F270}"/>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C08E9334-FCCB-4859-965D-C5164256E657}"/>
              </a:ext>
            </a:extLst>
          </p:cNvPr>
          <p:cNvSpPr>
            <a:spLocks noGrp="1"/>
          </p:cNvSpPr>
          <p:nvPr>
            <p:ph idx="1"/>
          </p:nvPr>
        </p:nvSpPr>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基于锁的协议</a:t>
            </a:r>
          </a:p>
          <a:p>
            <a:pPr>
              <a:defRPr/>
            </a:pPr>
            <a:r>
              <a:rPr lang="zh-CN" altLang="en-US">
                <a:solidFill>
                  <a:srgbClr val="BFBFBF"/>
                </a:solidFill>
                <a:latin typeface="华文新魏" panose="02010800040101010101" pitchFamily="2" charset="-122"/>
                <a:ea typeface="华文新魏" panose="02010800040101010101" pitchFamily="2" charset="-122"/>
              </a:rPr>
              <a:t>基于时间戳的协议</a:t>
            </a:r>
          </a:p>
          <a:p>
            <a:pPr>
              <a:defRPr/>
            </a:pPr>
            <a:r>
              <a:rPr lang="zh-CN" altLang="en-US">
                <a:solidFill>
                  <a:srgbClr val="BFBFBF"/>
                </a:solidFill>
                <a:latin typeface="华文新魏" panose="02010800040101010101" pitchFamily="2" charset="-122"/>
                <a:ea typeface="华文新魏" panose="02010800040101010101" pitchFamily="2" charset="-122"/>
              </a:rPr>
              <a:t>快照隔离</a:t>
            </a:r>
            <a:endParaRPr lang="en-US" altLang="zh-CN">
              <a:solidFill>
                <a:srgbClr val="BFBFBF"/>
              </a:solidFill>
              <a:latin typeface="华文新魏" panose="02010800040101010101" pitchFamily="2" charset="-122"/>
              <a:ea typeface="华文新魏" panose="02010800040101010101" pitchFamily="2" charset="-122"/>
            </a:endParaRPr>
          </a:p>
          <a:p>
            <a:pPr>
              <a:defRPr/>
            </a:pPr>
            <a:r>
              <a:rPr lang="zh-CN" altLang="en-US">
                <a:solidFill>
                  <a:srgbClr val="BFBFBF"/>
                </a:solidFill>
                <a:latin typeface="华文新魏" panose="02010800040101010101" pitchFamily="2" charset="-122"/>
                <a:ea typeface="华文新魏" panose="02010800040101010101" pitchFamily="2" charset="-122"/>
              </a:rPr>
              <a:t>多版本机制</a:t>
            </a:r>
          </a:p>
          <a:p>
            <a:pPr>
              <a:defRPr/>
            </a:pPr>
            <a:r>
              <a:rPr lang="zh-CN" altLang="en-US">
                <a:solidFill>
                  <a:srgbClr val="BFBFBF"/>
                </a:solidFill>
                <a:latin typeface="华文新魏" panose="02010800040101010101" pitchFamily="2" charset="-122"/>
                <a:ea typeface="华文新魏" panose="02010800040101010101" pitchFamily="2" charset="-122"/>
              </a:rPr>
              <a:t>等等</a:t>
            </a:r>
            <a:r>
              <a:rPr lang="en-US" altLang="zh-CN">
                <a:solidFill>
                  <a:srgbClr val="BFBFBF"/>
                </a:solidFill>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9F739307-A7FE-4DF5-ADD9-40442295DEB7}"/>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90C3231D-CD3D-4378-AED7-2487455FD14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F332096E-9A9B-483A-97AB-2C1896A6C352}"/>
              </a:ext>
            </a:extLst>
          </p:cNvPr>
          <p:cNvSpPr>
            <a:spLocks noGrp="1"/>
          </p:cNvSpPr>
          <p:nvPr>
            <p:ph type="sldNum" sz="quarter" idx="12"/>
          </p:nvPr>
        </p:nvSpPr>
        <p:spPr/>
        <p:txBody>
          <a:bodyPr/>
          <a:lstStyle/>
          <a:p>
            <a:pPr>
              <a:defRPr/>
            </a:pPr>
            <a:fld id="{59D8985E-64D2-4800-8B7B-4C4BBE0A0C4B}" type="slidenum">
              <a:rPr lang="zh-CN" altLang="en-US"/>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FEAE443-0416-4455-8E22-B8B57FAF3FF4}"/>
              </a:ext>
            </a:extLst>
          </p:cNvPr>
          <p:cNvSpPr>
            <a:spLocks noGrp="1"/>
          </p:cNvSpPr>
          <p:nvPr>
            <p:ph type="dt" sz="quarter" idx="10"/>
          </p:nvPr>
        </p:nvSpPr>
        <p:spPr/>
        <p:txBody>
          <a:bodyPr/>
          <a:lstStyle/>
          <a:p>
            <a:pPr>
              <a:defRPr/>
            </a:pPr>
            <a:fld id="{665FAD7C-D9E3-43B4-B454-9770200F557F}"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D5A7F654-632C-41CB-8DBC-3534CC4569DE}"/>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F939D865-7595-4100-96C4-B0F50478D3AA}"/>
              </a:ext>
            </a:extLst>
          </p:cNvPr>
          <p:cNvSpPr>
            <a:spLocks noGrp="1"/>
          </p:cNvSpPr>
          <p:nvPr>
            <p:ph type="sldNum" sz="quarter" idx="12"/>
          </p:nvPr>
        </p:nvSpPr>
        <p:spPr/>
        <p:txBody>
          <a:bodyPr/>
          <a:lstStyle/>
          <a:p>
            <a:pPr>
              <a:defRPr/>
            </a:pPr>
            <a:fld id="{519D9590-18D0-4E0A-A4C0-FA0063FEB366}" type="slidenum">
              <a:rPr lang="zh-CN" altLang="en-US"/>
              <a:pPr>
                <a:defRPr/>
              </a:pPr>
              <a:t>29</a:t>
            </a:fld>
            <a:endParaRPr lang="en-US" altLang="zh-CN"/>
          </a:p>
        </p:txBody>
      </p:sp>
      <p:sp>
        <p:nvSpPr>
          <p:cNvPr id="1044482" name="Rectangle 2">
            <a:extLst>
              <a:ext uri="{FF2B5EF4-FFF2-40B4-BE49-F238E27FC236}">
                <a16:creationId xmlns:a16="http://schemas.microsoft.com/office/drawing/2014/main" id="{FE4519C5-AA95-40DE-B944-6B644759BF36}"/>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基于锁的并发控制协议</a:t>
            </a:r>
          </a:p>
        </p:txBody>
      </p:sp>
      <p:sp>
        <p:nvSpPr>
          <p:cNvPr id="1044483" name="Rectangle 3">
            <a:extLst>
              <a:ext uri="{FF2B5EF4-FFF2-40B4-BE49-F238E27FC236}">
                <a16:creationId xmlns:a16="http://schemas.microsoft.com/office/drawing/2014/main" id="{5CE40242-2319-4D28-B76F-F09849E52CCA}"/>
              </a:ext>
            </a:extLst>
          </p:cNvPr>
          <p:cNvSpPr>
            <a:spLocks noGrp="1" noChangeArrowheads="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死锁、死锁的处理</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两段锁并发控制协议</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805A9-EBAA-475D-8C0A-6E87508116A2}"/>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
        <p:nvSpPr>
          <p:cNvPr id="3" name="内容占位符 2">
            <a:extLst>
              <a:ext uri="{FF2B5EF4-FFF2-40B4-BE49-F238E27FC236}">
                <a16:creationId xmlns:a16="http://schemas.microsoft.com/office/drawing/2014/main" id="{4CB68EBF-7362-45A2-A995-569988BE1B99}"/>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事务概念</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事务的并发执行和调度</a:t>
            </a:r>
            <a:endParaRPr lang="en-US" altLang="zh-CN" dirty="0">
              <a:solidFill>
                <a:schemeClr val="bg1">
                  <a:lumMod val="85000"/>
                </a:schemeClr>
              </a:solidFill>
              <a:latin typeface="华文新魏" panose="02010800040101010101" pitchFamily="2" charset="-122"/>
              <a:ea typeface="华文新魏" panose="02010800040101010101" pitchFamily="2" charset="-122"/>
              <a:cs typeface="+mn-cs"/>
            </a:endParaRPr>
          </a:p>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并发控制协议</a:t>
            </a:r>
          </a:p>
        </p:txBody>
      </p:sp>
      <p:sp>
        <p:nvSpPr>
          <p:cNvPr id="4" name="日期占位符 3">
            <a:extLst>
              <a:ext uri="{FF2B5EF4-FFF2-40B4-BE49-F238E27FC236}">
                <a16:creationId xmlns:a16="http://schemas.microsoft.com/office/drawing/2014/main" id="{89A663B1-667D-4364-96BE-8319548EEF56}"/>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17F9F6A0-9979-4615-B474-4057488D2E4C}"/>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017108A-1355-40ED-B1B9-4A5F783DFB17}"/>
              </a:ext>
            </a:extLst>
          </p:cNvPr>
          <p:cNvSpPr>
            <a:spLocks noGrp="1"/>
          </p:cNvSpPr>
          <p:nvPr>
            <p:ph type="sldNum" sz="quarter" idx="12"/>
          </p:nvPr>
        </p:nvSpPr>
        <p:spPr/>
        <p:txBody>
          <a:bodyPr/>
          <a:lstStyle/>
          <a:p>
            <a:pPr>
              <a:defRPr/>
            </a:pPr>
            <a:fld id="{8DC5E175-BA98-4385-9F72-EB87F0A5CCE1}" type="slidenum">
              <a:rPr lang="zh-CN" altLang="en-US"/>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7902E15-0E2C-44D7-80CF-C48966E71C7D}"/>
              </a:ext>
            </a:extLst>
          </p:cNvPr>
          <p:cNvSpPr>
            <a:spLocks noGrp="1"/>
          </p:cNvSpPr>
          <p:nvPr>
            <p:ph type="dt" sz="quarter" idx="10"/>
          </p:nvPr>
        </p:nvSpPr>
        <p:spPr/>
        <p:txBody>
          <a:bodyPr/>
          <a:lstStyle/>
          <a:p>
            <a:pPr>
              <a:defRPr/>
            </a:pPr>
            <a:fld id="{665FAD7C-D9E3-43B4-B454-9770200F557F}"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ED7499DB-3400-4E9C-A39B-98512EEACE24}"/>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0A9BC806-AB20-4596-A5F0-DA196B198990}"/>
              </a:ext>
            </a:extLst>
          </p:cNvPr>
          <p:cNvSpPr>
            <a:spLocks noGrp="1"/>
          </p:cNvSpPr>
          <p:nvPr>
            <p:ph type="sldNum" sz="quarter" idx="12"/>
          </p:nvPr>
        </p:nvSpPr>
        <p:spPr/>
        <p:txBody>
          <a:bodyPr/>
          <a:lstStyle/>
          <a:p>
            <a:pPr>
              <a:defRPr/>
            </a:pPr>
            <a:fld id="{B0B44754-1DD3-4F25-88A3-A98BA4F6EBEA}" type="slidenum">
              <a:rPr lang="zh-CN" altLang="en-US"/>
              <a:pPr>
                <a:defRPr/>
              </a:pPr>
              <a:t>30</a:t>
            </a:fld>
            <a:endParaRPr lang="en-US" altLang="zh-CN"/>
          </a:p>
        </p:txBody>
      </p:sp>
      <p:sp>
        <p:nvSpPr>
          <p:cNvPr id="1044482" name="Rectangle 2">
            <a:extLst>
              <a:ext uri="{FF2B5EF4-FFF2-40B4-BE49-F238E27FC236}">
                <a16:creationId xmlns:a16="http://schemas.microsoft.com/office/drawing/2014/main" id="{55076B32-27AD-4D66-B63D-BA525AA85313}"/>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基于锁的并发控制协议</a:t>
            </a:r>
          </a:p>
        </p:txBody>
      </p:sp>
      <p:sp>
        <p:nvSpPr>
          <p:cNvPr id="1044483" name="Rectangle 3">
            <a:extLst>
              <a:ext uri="{FF2B5EF4-FFF2-40B4-BE49-F238E27FC236}">
                <a16:creationId xmlns:a16="http://schemas.microsoft.com/office/drawing/2014/main" id="{A48EBDC5-6430-4402-903D-AD7ADBFBB071}"/>
              </a:ext>
            </a:extLst>
          </p:cNvPr>
          <p:cNvSpPr>
            <a:spLocks noGrp="1" noChangeArrowheads="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死锁、死锁的处理</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两段锁并发控制协议</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3CC6D15-1030-49BE-AAC2-2D02C38CD674}"/>
              </a:ext>
            </a:extLst>
          </p:cNvPr>
          <p:cNvSpPr>
            <a:spLocks noGrp="1"/>
          </p:cNvSpPr>
          <p:nvPr>
            <p:ph type="dt" sz="quarter" idx="10"/>
          </p:nvPr>
        </p:nvSpPr>
        <p:spPr/>
        <p:txBody>
          <a:bodyPr/>
          <a:lstStyle/>
          <a:p>
            <a:pPr>
              <a:defRPr/>
            </a:pPr>
            <a:fld id="{665FAD7C-D9E3-43B4-B454-9770200F557F}"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7783EC8D-CC07-4FC5-A8BB-A090E7A843E7}"/>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6EE87F8A-B119-415F-9A1E-AA1D08887C4B}"/>
              </a:ext>
            </a:extLst>
          </p:cNvPr>
          <p:cNvSpPr>
            <a:spLocks noGrp="1"/>
          </p:cNvSpPr>
          <p:nvPr>
            <p:ph type="sldNum" sz="quarter" idx="12"/>
          </p:nvPr>
        </p:nvSpPr>
        <p:spPr/>
        <p:txBody>
          <a:bodyPr/>
          <a:lstStyle/>
          <a:p>
            <a:pPr>
              <a:defRPr/>
            </a:pPr>
            <a:fld id="{9E5664EE-EAEC-4E75-AFB6-A30DA5CC14E9}" type="slidenum">
              <a:rPr lang="zh-CN" altLang="en-US"/>
              <a:pPr>
                <a:defRPr/>
              </a:pPr>
              <a:t>31</a:t>
            </a:fld>
            <a:endParaRPr lang="en-US" altLang="zh-CN"/>
          </a:p>
        </p:txBody>
      </p:sp>
      <p:sp>
        <p:nvSpPr>
          <p:cNvPr id="1044482" name="Rectangle 2">
            <a:extLst>
              <a:ext uri="{FF2B5EF4-FFF2-40B4-BE49-F238E27FC236}">
                <a16:creationId xmlns:a16="http://schemas.microsoft.com/office/drawing/2014/main" id="{65137A4F-6395-4E7F-8ADD-16755476AFD2}"/>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044483" name="Rectangle 3">
            <a:extLst>
              <a:ext uri="{FF2B5EF4-FFF2-40B4-BE49-F238E27FC236}">
                <a16:creationId xmlns:a16="http://schemas.microsoft.com/office/drawing/2014/main" id="{154342EF-F9B7-4B25-89D0-45C3935D5C11}"/>
              </a:ext>
            </a:extLst>
          </p:cNvPr>
          <p:cNvSpPr>
            <a:spLocks noGrp="1" noChangeArrowheads="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一个保证可串行性的方法是在互斥的方式下存取数据项，即</a:t>
            </a:r>
            <a:r>
              <a:rPr lang="zh-CN" altLang="en-US" dirty="0">
                <a:solidFill>
                  <a:srgbClr val="FF0000"/>
                </a:solidFill>
                <a:latin typeface="华文新魏" panose="02010800040101010101" pitchFamily="2" charset="-122"/>
                <a:ea typeface="华文新魏" panose="02010800040101010101" pitchFamily="2" charset="-122"/>
                <a:cs typeface="+mn-cs"/>
              </a:rPr>
              <a:t>当一个事务存取一个数据项时不允许其他事务修改这个数据项</a:t>
            </a:r>
            <a:r>
              <a:rPr lang="zh-CN" altLang="en-US" dirty="0">
                <a:latin typeface="华文新魏" panose="02010800040101010101" pitchFamily="2" charset="-122"/>
                <a:ea typeface="华文新魏" panose="02010800040101010101" pitchFamily="2" charset="-122"/>
                <a:cs typeface="+mn-cs"/>
              </a:rPr>
              <a:t>。</a:t>
            </a:r>
          </a:p>
          <a:p>
            <a:pPr>
              <a:defRPr/>
            </a:pPr>
            <a:r>
              <a:rPr lang="zh-CN" altLang="en-US" dirty="0">
                <a:latin typeface="华文新魏" panose="02010800040101010101" pitchFamily="2" charset="-122"/>
                <a:ea typeface="华文新魏" panose="02010800040101010101" pitchFamily="2" charset="-122"/>
                <a:cs typeface="+mn-cs"/>
              </a:rPr>
              <a:t>可以通过</a:t>
            </a:r>
            <a:r>
              <a:rPr lang="zh-CN" altLang="en-US" dirty="0">
                <a:solidFill>
                  <a:srgbClr val="FF0000"/>
                </a:solidFill>
                <a:latin typeface="华文新魏" panose="02010800040101010101" pitchFamily="2" charset="-122"/>
                <a:ea typeface="华文新魏" panose="02010800040101010101" pitchFamily="2" charset="-122"/>
                <a:cs typeface="+mn-cs"/>
              </a:rPr>
              <a:t>基于锁的并发控制协议实现</a:t>
            </a:r>
            <a:r>
              <a:rPr lang="zh-CN" altLang="en-US" dirty="0">
                <a:latin typeface="华文新魏" panose="02010800040101010101" pitchFamily="2" charset="-122"/>
                <a:ea typeface="华文新魏" panose="0201080004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B5969D5-8110-41B6-97D2-50C593ADEBAD}"/>
              </a:ext>
            </a:extLst>
          </p:cNvPr>
          <p:cNvSpPr>
            <a:spLocks noGrp="1"/>
          </p:cNvSpPr>
          <p:nvPr>
            <p:ph type="dt" sz="quarter" idx="10"/>
          </p:nvPr>
        </p:nvSpPr>
        <p:spPr/>
        <p:txBody>
          <a:bodyPr/>
          <a:lstStyle/>
          <a:p>
            <a:pPr>
              <a:defRPr/>
            </a:pPr>
            <a:fld id="{1D956CDE-B698-4DB8-B780-7189B0629168}"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782D67C0-EAF2-432A-8999-E4630202F358}"/>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7EDB194-EBD6-4D49-9CA1-A8189CC4A235}"/>
              </a:ext>
            </a:extLst>
          </p:cNvPr>
          <p:cNvSpPr>
            <a:spLocks noGrp="1"/>
          </p:cNvSpPr>
          <p:nvPr>
            <p:ph type="sldNum" sz="quarter" idx="12"/>
          </p:nvPr>
        </p:nvSpPr>
        <p:spPr/>
        <p:txBody>
          <a:bodyPr/>
          <a:lstStyle/>
          <a:p>
            <a:pPr>
              <a:defRPr/>
            </a:pPr>
            <a:fld id="{9D5A396E-8209-4445-B4DF-B1C84E37AEDE}" type="slidenum">
              <a:rPr lang="zh-CN" altLang="en-US"/>
              <a:pPr>
                <a:defRPr/>
              </a:pPr>
              <a:t>32</a:t>
            </a:fld>
            <a:endParaRPr lang="en-US" altLang="zh-CN"/>
          </a:p>
        </p:txBody>
      </p:sp>
      <p:sp>
        <p:nvSpPr>
          <p:cNvPr id="1112066" name="Rectangle 2">
            <a:extLst>
              <a:ext uri="{FF2B5EF4-FFF2-40B4-BE49-F238E27FC236}">
                <a16:creationId xmlns:a16="http://schemas.microsoft.com/office/drawing/2014/main" id="{469EC989-BBF4-4D52-ACA4-0DB18888AD89}"/>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12067" name="Rectangle 3">
            <a:extLst>
              <a:ext uri="{FF2B5EF4-FFF2-40B4-BE49-F238E27FC236}">
                <a16:creationId xmlns:a16="http://schemas.microsoft.com/office/drawing/2014/main" id="{78BA534F-C5A8-4291-9226-9F9803CC956E}"/>
              </a:ext>
            </a:extLst>
          </p:cNvPr>
          <p:cNvSpPr>
            <a:spLocks noGrp="1" noChangeArrowheads="1"/>
          </p:cNvSpPr>
          <p:nvPr>
            <p:ph idx="1"/>
          </p:nvPr>
        </p:nvSpPr>
        <p:spPr/>
        <p:txBody>
          <a:bodyPr>
            <a:prstTxWarp prst="textNoShape">
              <a:avLst/>
            </a:prstTxWarp>
          </a:bodyPr>
          <a:lstStyle/>
          <a:p>
            <a:pPr algn="just">
              <a:defRPr/>
            </a:pPr>
            <a:r>
              <a:rPr lang="zh-CN" altLang="en-US">
                <a:latin typeface="华文新魏" panose="02010800040101010101" pitchFamily="2" charset="-122"/>
                <a:ea typeface="华文新魏" panose="02010800040101010101" pitchFamily="2" charset="-122"/>
              </a:rPr>
              <a:t>锁的概念</a:t>
            </a:r>
          </a:p>
          <a:p>
            <a:pPr lvl="1" algn="just">
              <a:defRPr/>
            </a:pPr>
            <a:r>
              <a:rPr lang="zh-CN" altLang="en-US">
                <a:latin typeface="华文新魏" panose="02010800040101010101" pitchFamily="2" charset="-122"/>
                <a:ea typeface="华文新魏" panose="02010800040101010101" pitchFamily="2" charset="-122"/>
              </a:rPr>
              <a:t>锁是数据项上的并发控制标志。锁可以分为两种类型：</a:t>
            </a:r>
          </a:p>
          <a:p>
            <a:pPr lvl="2" algn="just">
              <a:defRPr/>
            </a:pPr>
            <a:r>
              <a:rPr lang="zh-CN" altLang="en-US">
                <a:latin typeface="华文新魏" panose="02010800040101010101" pitchFamily="2" charset="-122"/>
                <a:ea typeface="华文新魏" panose="02010800040101010101" pitchFamily="2" charset="-122"/>
              </a:rPr>
              <a:t>(1) </a:t>
            </a:r>
            <a:r>
              <a:rPr lang="zh-CN" altLang="en-US">
                <a:solidFill>
                  <a:srgbClr val="FF0000"/>
                </a:solidFill>
                <a:latin typeface="华文新魏" panose="02010800040101010101" pitchFamily="2" charset="-122"/>
                <a:ea typeface="华文新魏" panose="02010800040101010101" pitchFamily="2" charset="-122"/>
              </a:rPr>
              <a:t>共享锁</a:t>
            </a:r>
            <a:r>
              <a:rPr lang="zh-CN" altLang="en-US">
                <a:latin typeface="华文新魏" panose="02010800040101010101" pitchFamily="2" charset="-122"/>
                <a:ea typeface="华文新魏" panose="02010800040101010101" pitchFamily="2" charset="-122"/>
              </a:rPr>
              <a:t> 如果事务</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得到了数据项</a:t>
            </a:r>
            <a:r>
              <a:rPr lang="en-US" altLang="zh-CN">
                <a:latin typeface="华文新魏" panose="02010800040101010101" pitchFamily="2" charset="-122"/>
                <a:ea typeface="华文新魏" panose="02010800040101010101" pitchFamily="2" charset="-122"/>
              </a:rPr>
              <a:t>Q</a:t>
            </a:r>
            <a:r>
              <a:rPr lang="zh-CN" altLang="en-US">
                <a:latin typeface="华文新魏" panose="02010800040101010101" pitchFamily="2" charset="-122"/>
                <a:ea typeface="华文新魏" panose="02010800040101010101" pitchFamily="2" charset="-122"/>
              </a:rPr>
              <a:t>上的共享锁，则</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可以读这个数据项，但不能写这个数据项。共享锁表示为Ｓ。</a:t>
            </a:r>
          </a:p>
          <a:p>
            <a:pPr lvl="2">
              <a:defRPr/>
            </a:pPr>
            <a:r>
              <a:rPr lang="zh-CN" altLang="en-US">
                <a:latin typeface="华文新魏" panose="02010800040101010101" pitchFamily="2" charset="-122"/>
                <a:ea typeface="华文新魏" panose="02010800040101010101" pitchFamily="2" charset="-122"/>
              </a:rPr>
              <a:t>(2) </a:t>
            </a:r>
            <a:r>
              <a:rPr lang="zh-CN" altLang="en-US">
                <a:solidFill>
                  <a:srgbClr val="FF0000"/>
                </a:solidFill>
                <a:latin typeface="华文新魏" panose="02010800040101010101" pitchFamily="2" charset="-122"/>
                <a:ea typeface="华文新魏" panose="02010800040101010101" pitchFamily="2" charset="-122"/>
              </a:rPr>
              <a:t>互斥锁</a:t>
            </a:r>
            <a:r>
              <a:rPr lang="zh-CN" altLang="en-US">
                <a:latin typeface="华文新魏" panose="02010800040101010101" pitchFamily="2" charset="-122"/>
                <a:ea typeface="华文新魏" panose="02010800040101010101" pitchFamily="2" charset="-122"/>
              </a:rPr>
              <a:t> 如果事务</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得到了数据项</a:t>
            </a:r>
            <a:r>
              <a:rPr lang="en-US" altLang="zh-CN">
                <a:latin typeface="华文新魏" panose="02010800040101010101" pitchFamily="2" charset="-122"/>
                <a:ea typeface="华文新魏" panose="02010800040101010101" pitchFamily="2" charset="-122"/>
              </a:rPr>
              <a:t>Q</a:t>
            </a:r>
            <a:r>
              <a:rPr lang="zh-CN" altLang="en-US">
                <a:latin typeface="华文新魏" panose="02010800040101010101" pitchFamily="2" charset="-122"/>
                <a:ea typeface="华文新魏" panose="02010800040101010101" pitchFamily="2" charset="-122"/>
              </a:rPr>
              <a:t>上的互斥锁，则</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既可以读这个数据项，也可以写这个数据项。互斥锁表示为Ｘ。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20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120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1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011BA0DD-90C9-4068-B547-91B4D0A8D4D2}"/>
              </a:ext>
            </a:extLst>
          </p:cNvPr>
          <p:cNvSpPr>
            <a:spLocks noGrp="1"/>
          </p:cNvSpPr>
          <p:nvPr>
            <p:ph type="dt" sz="quarter" idx="10"/>
          </p:nvPr>
        </p:nvSpPr>
        <p:spPr/>
        <p:txBody>
          <a:bodyPr/>
          <a:lstStyle/>
          <a:p>
            <a:pPr>
              <a:defRPr/>
            </a:pPr>
            <a:fld id="{EC272898-5981-4926-80C3-E18F14FF7B93}" type="datetime1">
              <a:rPr lang="zh-CN" altLang="en-US"/>
              <a:pPr>
                <a:defRPr/>
              </a:pPr>
              <a:t>2023/4/25</a:t>
            </a:fld>
            <a:endParaRPr lang="en-US" altLang="zh-CN"/>
          </a:p>
        </p:txBody>
      </p:sp>
      <p:sp>
        <p:nvSpPr>
          <p:cNvPr id="6" name="页脚占位符 4">
            <a:extLst>
              <a:ext uri="{FF2B5EF4-FFF2-40B4-BE49-F238E27FC236}">
                <a16:creationId xmlns:a16="http://schemas.microsoft.com/office/drawing/2014/main" id="{6080608E-3536-4323-901B-48DDE6C30617}"/>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7" name="灯片编号占位符 5">
            <a:extLst>
              <a:ext uri="{FF2B5EF4-FFF2-40B4-BE49-F238E27FC236}">
                <a16:creationId xmlns:a16="http://schemas.microsoft.com/office/drawing/2014/main" id="{4F969DB0-E92B-4F28-B742-971C7C2D9F9B}"/>
              </a:ext>
            </a:extLst>
          </p:cNvPr>
          <p:cNvSpPr>
            <a:spLocks noGrp="1"/>
          </p:cNvSpPr>
          <p:nvPr>
            <p:ph type="sldNum" sz="quarter" idx="12"/>
          </p:nvPr>
        </p:nvSpPr>
        <p:spPr/>
        <p:txBody>
          <a:bodyPr/>
          <a:lstStyle/>
          <a:p>
            <a:pPr>
              <a:defRPr/>
            </a:pPr>
            <a:fld id="{40F14C1D-BEB2-4060-99C3-2515C9622516}" type="slidenum">
              <a:rPr lang="zh-CN" altLang="en-US"/>
              <a:pPr>
                <a:defRPr/>
              </a:pPr>
              <a:t>33</a:t>
            </a:fld>
            <a:endParaRPr lang="en-US" altLang="zh-CN"/>
          </a:p>
        </p:txBody>
      </p:sp>
      <p:sp>
        <p:nvSpPr>
          <p:cNvPr id="1114114" name="Rectangle 2">
            <a:extLst>
              <a:ext uri="{FF2B5EF4-FFF2-40B4-BE49-F238E27FC236}">
                <a16:creationId xmlns:a16="http://schemas.microsoft.com/office/drawing/2014/main" id="{3466F2ED-FA4C-455B-8578-4C58BF44345F}"/>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14115" name="Rectangle 3">
            <a:extLst>
              <a:ext uri="{FF2B5EF4-FFF2-40B4-BE49-F238E27FC236}">
                <a16:creationId xmlns:a16="http://schemas.microsoft.com/office/drawing/2014/main" id="{2AC90525-A117-4918-9019-AC25EC6FADBA}"/>
              </a:ext>
            </a:extLst>
          </p:cNvPr>
          <p:cNvSpPr>
            <a:spLocks noGrp="1" noChangeArrowheads="1"/>
          </p:cNvSpPr>
          <p:nvPr>
            <p:ph idx="1"/>
          </p:nvPr>
        </p:nvSpPr>
        <p:spPr>
          <a:xfrm>
            <a:off x="609600" y="1341438"/>
            <a:ext cx="7924800" cy="4525962"/>
          </a:xfrm>
        </p:spPr>
        <p:txBody>
          <a:bodyPr>
            <a:prstTxWarp prst="textNoShape">
              <a:avLst/>
            </a:prstTxWarp>
          </a:bodyPr>
          <a:lstStyle/>
          <a:p>
            <a:pPr algn="just">
              <a:lnSpc>
                <a:spcPct val="90000"/>
              </a:lnSpc>
              <a:defRPr/>
            </a:pPr>
            <a:r>
              <a:rPr lang="zh-CN" altLang="en-US" sz="2800">
                <a:latin typeface="华文新魏" panose="02010800040101010101" pitchFamily="2" charset="-122"/>
                <a:ea typeface="华文新魏" panose="02010800040101010101" pitchFamily="2" charset="-122"/>
              </a:rPr>
              <a:t>锁的概念</a:t>
            </a:r>
          </a:p>
          <a:p>
            <a:pPr lvl="1" algn="just">
              <a:lnSpc>
                <a:spcPct val="90000"/>
              </a:lnSpc>
              <a:defRPr/>
            </a:pPr>
            <a:r>
              <a:rPr lang="zh-CN" altLang="en-US" sz="2400">
                <a:solidFill>
                  <a:srgbClr val="800000"/>
                </a:solidFill>
                <a:latin typeface="华文新魏" panose="02010800040101010101" pitchFamily="2" charset="-122"/>
                <a:ea typeface="华文新魏" panose="02010800040101010101" pitchFamily="2" charset="-122"/>
              </a:rPr>
              <a:t>每个事务在存取一个数据项之前必须获得这个数据项上的锁。</a:t>
            </a:r>
          </a:p>
          <a:p>
            <a:pPr lvl="1" algn="just">
              <a:lnSpc>
                <a:spcPct val="90000"/>
              </a:lnSpc>
              <a:defRPr/>
            </a:pPr>
            <a:r>
              <a:rPr lang="zh-CN" altLang="en-US" sz="2400">
                <a:latin typeface="华文新魏" panose="02010800040101010101" pitchFamily="2" charset="-122"/>
                <a:ea typeface="华文新魏" panose="02010800040101010101" pitchFamily="2" charset="-122"/>
              </a:rPr>
              <a:t>一个事务需要获得的锁的类型依赖于它将在数据项上执行什么样的操作。</a:t>
            </a:r>
          </a:p>
          <a:p>
            <a:pPr lvl="1" algn="just">
              <a:lnSpc>
                <a:spcPct val="90000"/>
              </a:lnSpc>
              <a:defRPr/>
            </a:pPr>
            <a:r>
              <a:rPr lang="zh-CN" altLang="en-US" sz="2400">
                <a:latin typeface="华文新魏" panose="02010800040101010101" pitchFamily="2" charset="-122"/>
                <a:ea typeface="华文新魏" panose="02010800040101010101" pitchFamily="2" charset="-122"/>
              </a:rPr>
              <a:t>给定一个各种类型锁的集合，如下定义这个锁集合上的</a:t>
            </a:r>
            <a:r>
              <a:rPr lang="zh-CN" altLang="en-US" sz="2400">
                <a:solidFill>
                  <a:srgbClr val="FF00FF"/>
                </a:solidFill>
                <a:latin typeface="华文新魏" panose="02010800040101010101" pitchFamily="2" charset="-122"/>
                <a:ea typeface="华文新魏" panose="02010800040101010101" pitchFamily="2" charset="-122"/>
              </a:rPr>
              <a:t>相容关系</a:t>
            </a:r>
            <a:r>
              <a:rPr lang="zh-CN" altLang="en-US" sz="2400">
                <a:latin typeface="华文新魏" panose="02010800040101010101" pitchFamily="2" charset="-122"/>
                <a:ea typeface="华文新魏" panose="02010800040101010101" pitchFamily="2" charset="-122"/>
              </a:rPr>
              <a:t>。</a:t>
            </a:r>
          </a:p>
          <a:p>
            <a:pPr lvl="2" algn="just">
              <a:lnSpc>
                <a:spcPct val="90000"/>
              </a:lnSpc>
              <a:defRPr/>
            </a:pPr>
            <a:r>
              <a:rPr lang="zh-CN" altLang="en-US" sz="2000">
                <a:solidFill>
                  <a:schemeClr val="tx1"/>
                </a:solidFill>
                <a:latin typeface="华文新魏" panose="02010800040101010101" pitchFamily="2" charset="-122"/>
                <a:ea typeface="华文新魏" panose="02010800040101010101" pitchFamily="2" charset="-122"/>
              </a:rPr>
              <a:t>令</a:t>
            </a:r>
            <a:r>
              <a:rPr lang="en-US" altLang="zh-CN" sz="2000">
                <a:solidFill>
                  <a:schemeClr val="tx1"/>
                </a:solidFill>
                <a:latin typeface="华文新魏" panose="02010800040101010101" pitchFamily="2" charset="-122"/>
                <a:ea typeface="华文新魏" panose="02010800040101010101" pitchFamily="2" charset="-122"/>
              </a:rPr>
              <a:t>A</a:t>
            </a:r>
            <a:r>
              <a:rPr lang="zh-CN" altLang="en-US" sz="2000">
                <a:solidFill>
                  <a:schemeClr val="tx1"/>
                </a:solidFill>
                <a:latin typeface="华文新魏" panose="02010800040101010101" pitchFamily="2" charset="-122"/>
                <a:ea typeface="华文新魏" panose="02010800040101010101" pitchFamily="2" charset="-122"/>
              </a:rPr>
              <a:t>和</a:t>
            </a:r>
            <a:r>
              <a:rPr lang="en-US" altLang="zh-CN" sz="2000">
                <a:solidFill>
                  <a:schemeClr val="tx1"/>
                </a:solidFill>
                <a:latin typeface="华文新魏" panose="02010800040101010101" pitchFamily="2" charset="-122"/>
                <a:ea typeface="华文新魏" panose="02010800040101010101" pitchFamily="2" charset="-122"/>
              </a:rPr>
              <a:t>B</a:t>
            </a:r>
            <a:r>
              <a:rPr lang="zh-CN" altLang="en-US" sz="2000">
                <a:solidFill>
                  <a:schemeClr val="tx1"/>
                </a:solidFill>
                <a:latin typeface="华文新魏" panose="02010800040101010101" pitchFamily="2" charset="-122"/>
                <a:ea typeface="华文新魏" panose="02010800040101010101" pitchFamily="2" charset="-122"/>
              </a:rPr>
              <a:t>表示任意类型的锁。设事务</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i</a:t>
            </a:r>
            <a:r>
              <a:rPr lang="zh-CN" altLang="en-US" sz="2000">
                <a:solidFill>
                  <a:schemeClr val="tx1"/>
                </a:solidFill>
                <a:latin typeface="华文新魏" panose="02010800040101010101" pitchFamily="2" charset="-122"/>
                <a:ea typeface="华文新魏" panose="02010800040101010101" pitchFamily="2" charset="-122"/>
              </a:rPr>
              <a:t>在数据项</a:t>
            </a:r>
            <a:r>
              <a:rPr lang="en-US" altLang="zh-CN" sz="2000">
                <a:solidFill>
                  <a:schemeClr val="tx1"/>
                </a:solidFill>
                <a:latin typeface="华文新魏" panose="02010800040101010101" pitchFamily="2" charset="-122"/>
                <a:ea typeface="华文新魏" panose="02010800040101010101" pitchFamily="2" charset="-122"/>
              </a:rPr>
              <a:t>Q</a:t>
            </a:r>
            <a:r>
              <a:rPr lang="zh-CN" altLang="en-US" sz="2000">
                <a:solidFill>
                  <a:schemeClr val="tx1"/>
                </a:solidFill>
                <a:latin typeface="华文新魏" panose="02010800040101010101" pitchFamily="2" charset="-122"/>
                <a:ea typeface="华文新魏" panose="02010800040101010101" pitchFamily="2" charset="-122"/>
              </a:rPr>
              <a:t>上要求一个</a:t>
            </a:r>
            <a:r>
              <a:rPr lang="en-US" altLang="zh-CN" sz="2000">
                <a:solidFill>
                  <a:schemeClr val="tx1"/>
                </a:solidFill>
                <a:latin typeface="华文新魏" panose="02010800040101010101" pitchFamily="2" charset="-122"/>
                <a:ea typeface="华文新魏" panose="02010800040101010101" pitchFamily="2" charset="-122"/>
              </a:rPr>
              <a:t>A</a:t>
            </a:r>
            <a:r>
              <a:rPr lang="zh-CN" altLang="en-US" sz="2000">
                <a:solidFill>
                  <a:schemeClr val="tx1"/>
                </a:solidFill>
                <a:latin typeface="华文新魏" panose="02010800040101010101" pitchFamily="2" charset="-122"/>
                <a:ea typeface="华文新魏" panose="02010800040101010101" pitchFamily="2" charset="-122"/>
              </a:rPr>
              <a:t>型锁，事务</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j </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i</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j</a:t>
            </a:r>
            <a:r>
              <a:rPr lang="en-US" altLang="zh-CN" sz="2000">
                <a:solidFill>
                  <a:schemeClr val="tx1"/>
                </a:solidFill>
                <a:latin typeface="华文新魏" panose="02010800040101010101" pitchFamily="2" charset="-122"/>
                <a:ea typeface="华文新魏" panose="02010800040101010101" pitchFamily="2" charset="-122"/>
              </a:rPr>
              <a:t>)</a:t>
            </a:r>
            <a:r>
              <a:rPr lang="zh-CN" altLang="en-US" sz="2000">
                <a:solidFill>
                  <a:schemeClr val="tx1"/>
                </a:solidFill>
                <a:latin typeface="华文新魏" panose="02010800040101010101" pitchFamily="2" charset="-122"/>
                <a:ea typeface="华文新魏" panose="02010800040101010101" pitchFamily="2" charset="-122"/>
              </a:rPr>
              <a:t>已经在</a:t>
            </a:r>
            <a:r>
              <a:rPr lang="en-US" altLang="zh-CN" sz="2000">
                <a:solidFill>
                  <a:schemeClr val="tx1"/>
                </a:solidFill>
                <a:latin typeface="华文新魏" panose="02010800040101010101" pitchFamily="2" charset="-122"/>
                <a:ea typeface="华文新魏" panose="02010800040101010101" pitchFamily="2" charset="-122"/>
              </a:rPr>
              <a:t>Q</a:t>
            </a:r>
            <a:r>
              <a:rPr lang="zh-CN" altLang="en-US" sz="2000">
                <a:solidFill>
                  <a:schemeClr val="tx1"/>
                </a:solidFill>
                <a:latin typeface="华文新魏" panose="02010800040101010101" pitchFamily="2" charset="-122"/>
                <a:ea typeface="华文新魏" panose="02010800040101010101" pitchFamily="2" charset="-122"/>
              </a:rPr>
              <a:t>上有一个</a:t>
            </a:r>
            <a:r>
              <a:rPr lang="en-US" altLang="zh-CN" sz="2000">
                <a:solidFill>
                  <a:schemeClr val="tx1"/>
                </a:solidFill>
                <a:latin typeface="华文新魏" panose="02010800040101010101" pitchFamily="2" charset="-122"/>
                <a:ea typeface="华文新魏" panose="02010800040101010101" pitchFamily="2" charset="-122"/>
              </a:rPr>
              <a:t>B</a:t>
            </a:r>
            <a:r>
              <a:rPr lang="zh-CN" altLang="en-US" sz="2000">
                <a:solidFill>
                  <a:schemeClr val="tx1"/>
                </a:solidFill>
                <a:latin typeface="华文新魏" panose="02010800040101010101" pitchFamily="2" charset="-122"/>
                <a:ea typeface="华文新魏" panose="02010800040101010101" pitchFamily="2" charset="-122"/>
              </a:rPr>
              <a:t>型锁。如果事务</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i</a:t>
            </a:r>
            <a:r>
              <a:rPr lang="zh-CN" altLang="en-US" sz="2000">
                <a:solidFill>
                  <a:schemeClr val="tx1"/>
                </a:solidFill>
                <a:latin typeface="华文新魏" panose="02010800040101010101" pitchFamily="2" charset="-122"/>
                <a:ea typeface="华文新魏" panose="02010800040101010101" pitchFamily="2" charset="-122"/>
              </a:rPr>
              <a:t>能够获得</a:t>
            </a:r>
            <a:r>
              <a:rPr lang="en-US" altLang="zh-CN" sz="2000">
                <a:solidFill>
                  <a:schemeClr val="tx1"/>
                </a:solidFill>
                <a:latin typeface="华文新魏" panose="02010800040101010101" pitchFamily="2" charset="-122"/>
                <a:ea typeface="华文新魏" panose="02010800040101010101" pitchFamily="2" charset="-122"/>
              </a:rPr>
              <a:t>Q</a:t>
            </a:r>
            <a:r>
              <a:rPr lang="zh-CN" altLang="en-US" sz="2000">
                <a:solidFill>
                  <a:schemeClr val="tx1"/>
                </a:solidFill>
                <a:latin typeface="华文新魏" panose="02010800040101010101" pitchFamily="2" charset="-122"/>
                <a:ea typeface="华文新魏" panose="02010800040101010101" pitchFamily="2" charset="-122"/>
              </a:rPr>
              <a:t>上的</a:t>
            </a:r>
            <a:r>
              <a:rPr lang="en-US" altLang="zh-CN" sz="2000">
                <a:solidFill>
                  <a:schemeClr val="tx1"/>
                </a:solidFill>
                <a:latin typeface="华文新魏" panose="02010800040101010101" pitchFamily="2" charset="-122"/>
                <a:ea typeface="华文新魏" panose="02010800040101010101" pitchFamily="2" charset="-122"/>
              </a:rPr>
              <a:t>A</a:t>
            </a:r>
            <a:r>
              <a:rPr lang="zh-CN" altLang="en-US" sz="2000">
                <a:solidFill>
                  <a:schemeClr val="tx1"/>
                </a:solidFill>
                <a:latin typeface="华文新魏" panose="02010800040101010101" pitchFamily="2" charset="-122"/>
                <a:ea typeface="华文新魏" panose="02010800040101010101" pitchFamily="2" charset="-122"/>
              </a:rPr>
              <a:t>型锁，则说</a:t>
            </a:r>
            <a:r>
              <a:rPr lang="en-US" altLang="zh-CN" sz="2000">
                <a:solidFill>
                  <a:schemeClr val="tx1"/>
                </a:solidFill>
                <a:latin typeface="华文新魏" panose="02010800040101010101" pitchFamily="2" charset="-122"/>
                <a:ea typeface="华文新魏" panose="02010800040101010101" pitchFamily="2" charset="-122"/>
              </a:rPr>
              <a:t>A</a:t>
            </a:r>
            <a:r>
              <a:rPr lang="zh-CN" altLang="en-US" sz="2000">
                <a:solidFill>
                  <a:schemeClr val="tx1"/>
                </a:solidFill>
                <a:latin typeface="华文新魏" panose="02010800040101010101" pitchFamily="2" charset="-122"/>
                <a:ea typeface="华文新魏" panose="02010800040101010101" pitchFamily="2" charset="-122"/>
              </a:rPr>
              <a:t>型锁和</a:t>
            </a:r>
            <a:r>
              <a:rPr lang="en-US" altLang="zh-CN" sz="2000">
                <a:solidFill>
                  <a:schemeClr val="tx1"/>
                </a:solidFill>
                <a:latin typeface="华文新魏" panose="02010800040101010101" pitchFamily="2" charset="-122"/>
                <a:ea typeface="华文新魏" panose="02010800040101010101" pitchFamily="2" charset="-122"/>
              </a:rPr>
              <a:t>B</a:t>
            </a:r>
            <a:r>
              <a:rPr lang="zh-CN" altLang="en-US" sz="2000">
                <a:solidFill>
                  <a:schemeClr val="tx1"/>
                </a:solidFill>
                <a:latin typeface="华文新魏" panose="02010800040101010101" pitchFamily="2" charset="-122"/>
                <a:ea typeface="华文新魏" panose="02010800040101010101" pitchFamily="2" charset="-122"/>
              </a:rPr>
              <a:t>型锁是相容的。</a:t>
            </a:r>
          </a:p>
          <a:p>
            <a:pPr lvl="2" algn="just">
              <a:lnSpc>
                <a:spcPct val="90000"/>
              </a:lnSpc>
              <a:defRPr/>
            </a:pPr>
            <a:r>
              <a:rPr lang="zh-CN" altLang="en-US" sz="2000">
                <a:latin typeface="华文新魏" panose="02010800040101010101" pitchFamily="2" charset="-122"/>
                <a:ea typeface="华文新魏" panose="02010800040101010101" pitchFamily="2" charset="-122"/>
              </a:rPr>
              <a:t>锁之间的相容关系可以使用一个矩阵来表示。矩阵的元素</a:t>
            </a:r>
            <a:r>
              <a:rPr lang="en-US" altLang="zh-CN" sz="2000">
                <a:latin typeface="华文新魏" panose="02010800040101010101" pitchFamily="2" charset="-122"/>
                <a:ea typeface="华文新魏" panose="02010800040101010101" pitchFamily="2" charset="-122"/>
              </a:rPr>
              <a:t>COMP(A, B)=true</a:t>
            </a:r>
            <a:r>
              <a:rPr lang="zh-CN" altLang="en-US" sz="2000">
                <a:latin typeface="华文新魏" panose="02010800040101010101" pitchFamily="2" charset="-122"/>
                <a:ea typeface="华文新魏" panose="02010800040101010101" pitchFamily="2" charset="-122"/>
              </a:rPr>
              <a:t>当且仅当</a:t>
            </a:r>
            <a:r>
              <a:rPr lang="en-US" altLang="zh-CN" sz="2000">
                <a:latin typeface="华文新魏" panose="02010800040101010101" pitchFamily="2" charset="-122"/>
                <a:ea typeface="华文新魏" panose="02010800040101010101" pitchFamily="2" charset="-122"/>
              </a:rPr>
              <a:t>A</a:t>
            </a:r>
            <a:r>
              <a:rPr lang="zh-CN" altLang="en-US" sz="2000">
                <a:latin typeface="华文新魏" panose="02010800040101010101" pitchFamily="2" charset="-122"/>
                <a:ea typeface="华文新魏" panose="02010800040101010101" pitchFamily="2" charset="-122"/>
              </a:rPr>
              <a:t>型锁与</a:t>
            </a:r>
            <a:r>
              <a:rPr lang="en-US" altLang="zh-CN" sz="2000">
                <a:latin typeface="华文新魏" panose="02010800040101010101" pitchFamily="2" charset="-122"/>
                <a:ea typeface="华文新魏" panose="02010800040101010101" pitchFamily="2" charset="-122"/>
              </a:rPr>
              <a:t>B</a:t>
            </a:r>
            <a:r>
              <a:rPr lang="zh-CN" altLang="en-US" sz="2000">
                <a:latin typeface="华文新魏" panose="02010800040101010101" pitchFamily="2" charset="-122"/>
                <a:ea typeface="华文新魏" panose="02010800040101010101" pitchFamily="2" charset="-122"/>
              </a:rPr>
              <a:t>型锁是相容的。 </a:t>
            </a:r>
          </a:p>
        </p:txBody>
      </p:sp>
      <p:graphicFrame>
        <p:nvGraphicFramePr>
          <p:cNvPr id="1114116" name="Object 4">
            <a:extLst>
              <a:ext uri="{FF2B5EF4-FFF2-40B4-BE49-F238E27FC236}">
                <a16:creationId xmlns:a16="http://schemas.microsoft.com/office/drawing/2014/main" id="{F5B79870-9467-4647-BC2F-3C509CD6C45A}"/>
              </a:ext>
            </a:extLst>
          </p:cNvPr>
          <p:cNvGraphicFramePr>
            <a:graphicFrameLocks noChangeAspect="1"/>
          </p:cNvGraphicFramePr>
          <p:nvPr/>
        </p:nvGraphicFramePr>
        <p:xfrm>
          <a:off x="2133600" y="5486400"/>
          <a:ext cx="2305050" cy="1247775"/>
        </p:xfrm>
        <a:graphic>
          <a:graphicData uri="http://schemas.openxmlformats.org/presentationml/2006/ole">
            <mc:AlternateContent xmlns:mc="http://schemas.openxmlformats.org/markup-compatibility/2006">
              <mc:Choice xmlns:v="urn:schemas-microsoft-com:vml" Requires="v">
                <p:oleObj spid="_x0000_s61479" r:id="rId4" imgW="2305372" imgH="1247619" progId="Paint.Picture">
                  <p:embed/>
                </p:oleObj>
              </mc:Choice>
              <mc:Fallback>
                <p:oleObj r:id="rId4" imgW="2305372" imgH="124761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5486400"/>
                        <a:ext cx="23050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4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14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14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1411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14115">
                                            <p:txEl>
                                              <p:pRg st="5" end="5"/>
                                            </p:txEl>
                                          </p:spTgt>
                                        </p:tgtEl>
                                        <p:attrNameLst>
                                          <p:attrName>style.visibility</p:attrName>
                                        </p:attrNameLst>
                                      </p:cBhvr>
                                      <p:to>
                                        <p:strVal val="visible"/>
                                      </p:to>
                                    </p:set>
                                  </p:childTnLst>
                                </p:cTn>
                              </p:par>
                              <p:par>
                                <p:cTn id="21" presetID="2" presetClass="entr" presetSubtype="4" fill="hold" nodeType="withEffect">
                                  <p:stCondLst>
                                    <p:cond delay="0"/>
                                  </p:stCondLst>
                                  <p:childTnLst>
                                    <p:set>
                                      <p:cBhvr>
                                        <p:cTn id="22" dur="1" fill="hold">
                                          <p:stCondLst>
                                            <p:cond delay="0"/>
                                          </p:stCondLst>
                                        </p:cTn>
                                        <p:tgtEl>
                                          <p:spTgt spid="1114116"/>
                                        </p:tgtEl>
                                        <p:attrNameLst>
                                          <p:attrName>style.visibility</p:attrName>
                                        </p:attrNameLst>
                                      </p:cBhvr>
                                      <p:to>
                                        <p:strVal val="visible"/>
                                      </p:to>
                                    </p:set>
                                    <p:anim calcmode="lin" valueType="num">
                                      <p:cBhvr additive="base">
                                        <p:cTn id="23" dur="500" fill="hold"/>
                                        <p:tgtEl>
                                          <p:spTgt spid="1114116"/>
                                        </p:tgtEl>
                                        <p:attrNameLst>
                                          <p:attrName>ppt_x</p:attrName>
                                        </p:attrNameLst>
                                      </p:cBhvr>
                                      <p:tavLst>
                                        <p:tav tm="0">
                                          <p:val>
                                            <p:strVal val="#ppt_x"/>
                                          </p:val>
                                        </p:tav>
                                        <p:tav tm="100000">
                                          <p:val>
                                            <p:strVal val="#ppt_x"/>
                                          </p:val>
                                        </p:tav>
                                      </p:tavLst>
                                    </p:anim>
                                    <p:anim calcmode="lin" valueType="num">
                                      <p:cBhvr additive="base">
                                        <p:cTn id="24" dur="500" fill="hold"/>
                                        <p:tgtEl>
                                          <p:spTgt spid="1114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C6E18DE-C294-459D-B522-BA132CBE2FEE}"/>
              </a:ext>
            </a:extLst>
          </p:cNvPr>
          <p:cNvSpPr>
            <a:spLocks noGrp="1"/>
          </p:cNvSpPr>
          <p:nvPr>
            <p:ph type="dt" sz="quarter" idx="10"/>
          </p:nvPr>
        </p:nvSpPr>
        <p:spPr/>
        <p:txBody>
          <a:bodyPr/>
          <a:lstStyle/>
          <a:p>
            <a:pPr>
              <a:defRPr/>
            </a:pPr>
            <a:fld id="{7EC2021F-68D6-4C78-A3E7-93A3A7F468CD}"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EC9D237B-2EC0-430A-A445-BA2078CBE831}"/>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30CB22AF-7A39-4821-9772-859E80FBCE68}"/>
              </a:ext>
            </a:extLst>
          </p:cNvPr>
          <p:cNvSpPr>
            <a:spLocks noGrp="1"/>
          </p:cNvSpPr>
          <p:nvPr>
            <p:ph type="sldNum" sz="quarter" idx="12"/>
          </p:nvPr>
        </p:nvSpPr>
        <p:spPr/>
        <p:txBody>
          <a:bodyPr/>
          <a:lstStyle/>
          <a:p>
            <a:pPr>
              <a:defRPr/>
            </a:pPr>
            <a:fld id="{8B934779-125E-4A7B-9D3C-764E51A9F99E}" type="slidenum">
              <a:rPr lang="zh-CN" altLang="en-US"/>
              <a:pPr>
                <a:defRPr/>
              </a:pPr>
              <a:t>34</a:t>
            </a:fld>
            <a:endParaRPr lang="en-US" altLang="zh-CN"/>
          </a:p>
        </p:txBody>
      </p:sp>
      <p:sp>
        <p:nvSpPr>
          <p:cNvPr id="1116162" name="Rectangle 2">
            <a:extLst>
              <a:ext uri="{FF2B5EF4-FFF2-40B4-BE49-F238E27FC236}">
                <a16:creationId xmlns:a16="http://schemas.microsoft.com/office/drawing/2014/main" id="{3C1C1562-35AA-4228-8D5B-BFBAAFA5022F}"/>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16163" name="Rectangle 3">
            <a:extLst>
              <a:ext uri="{FF2B5EF4-FFF2-40B4-BE49-F238E27FC236}">
                <a16:creationId xmlns:a16="http://schemas.microsoft.com/office/drawing/2014/main" id="{F05415F6-8365-4531-88FA-E8621638BED0}"/>
              </a:ext>
            </a:extLst>
          </p:cNvPr>
          <p:cNvSpPr>
            <a:spLocks noGrp="1" noChangeArrowheads="1"/>
          </p:cNvSpPr>
          <p:nvPr>
            <p:ph idx="1"/>
          </p:nvPr>
        </p:nvSpPr>
        <p:spPr>
          <a:xfrm>
            <a:off x="609600" y="1570038"/>
            <a:ext cx="7924800" cy="4830762"/>
          </a:xfrm>
        </p:spPr>
        <p:txBody>
          <a:bodyPr>
            <a:prstTxWarp prst="textNoShape">
              <a:avLst/>
            </a:prstTxWarp>
          </a:bodyPr>
          <a:lstStyle/>
          <a:p>
            <a:pPr algn="just">
              <a:lnSpc>
                <a:spcPct val="90000"/>
              </a:lnSpc>
              <a:defRPr/>
            </a:pPr>
            <a:r>
              <a:rPr lang="zh-CN" altLang="en-US" sz="2800">
                <a:latin typeface="华文新魏" panose="02010800040101010101" pitchFamily="2" charset="-122"/>
                <a:ea typeface="华文新魏" panose="02010800040101010101" pitchFamily="2" charset="-122"/>
              </a:rPr>
              <a:t>锁的概念</a:t>
            </a:r>
          </a:p>
          <a:p>
            <a:pPr lvl="1" algn="just">
              <a:lnSpc>
                <a:spcPct val="90000"/>
              </a:lnSpc>
              <a:defRPr/>
            </a:pPr>
            <a:r>
              <a:rPr lang="zh-CN" altLang="en-US" sz="2400">
                <a:latin typeface="华文新魏" panose="02010800040101010101" pitchFamily="2" charset="-122"/>
                <a:ea typeface="华文新魏" panose="02010800040101010101" pitchFamily="2" charset="-122"/>
              </a:rPr>
              <a:t>事务通过执行</a:t>
            </a:r>
            <a:r>
              <a:rPr lang="en-US" altLang="zh-CN" sz="2400">
                <a:solidFill>
                  <a:srgbClr val="FF00FF"/>
                </a:solidFill>
                <a:latin typeface="华文新魏" panose="02010800040101010101" pitchFamily="2" charset="-122"/>
                <a:ea typeface="华文新魏" panose="02010800040101010101" pitchFamily="2" charset="-122"/>
              </a:rPr>
              <a:t>LOCK-S(Q)</a:t>
            </a:r>
            <a:r>
              <a:rPr lang="zh-CN" altLang="en-US" sz="2400">
                <a:latin typeface="华文新魏" panose="02010800040101010101" pitchFamily="2" charset="-122"/>
                <a:ea typeface="华文新魏" panose="02010800040101010101" pitchFamily="2" charset="-122"/>
              </a:rPr>
              <a:t>操作申请数据项</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上的共享锁。</a:t>
            </a:r>
          </a:p>
          <a:p>
            <a:pPr lvl="1" algn="just">
              <a:lnSpc>
                <a:spcPct val="90000"/>
              </a:lnSpc>
              <a:defRPr/>
            </a:pPr>
            <a:r>
              <a:rPr lang="zh-CN" altLang="en-US" sz="2400">
                <a:latin typeface="华文新魏" panose="02010800040101010101" pitchFamily="2" charset="-122"/>
                <a:ea typeface="华文新魏" panose="02010800040101010101" pitchFamily="2" charset="-122"/>
              </a:rPr>
              <a:t>事务通过执行</a:t>
            </a:r>
            <a:r>
              <a:rPr lang="en-US" altLang="zh-CN" sz="2400">
                <a:solidFill>
                  <a:srgbClr val="FF00FF"/>
                </a:solidFill>
                <a:latin typeface="华文新魏" panose="02010800040101010101" pitchFamily="2" charset="-122"/>
                <a:ea typeface="华文新魏" panose="02010800040101010101" pitchFamily="2" charset="-122"/>
              </a:rPr>
              <a:t>LOCK-X(Q)</a:t>
            </a:r>
            <a:r>
              <a:rPr lang="zh-CN" altLang="en-US" sz="2400">
                <a:latin typeface="华文新魏" panose="02010800040101010101" pitchFamily="2" charset="-122"/>
                <a:ea typeface="华文新魏" panose="02010800040101010101" pitchFamily="2" charset="-122"/>
              </a:rPr>
              <a:t>操作申请数据项</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上的互斥锁。</a:t>
            </a:r>
          </a:p>
          <a:p>
            <a:pPr lvl="1" algn="just">
              <a:lnSpc>
                <a:spcPct val="90000"/>
              </a:lnSpc>
              <a:defRPr/>
            </a:pPr>
            <a:r>
              <a:rPr lang="en-US" altLang="zh-CN" sz="2400">
                <a:solidFill>
                  <a:srgbClr val="FF00FF"/>
                </a:solidFill>
                <a:latin typeface="华文新魏" panose="02010800040101010101" pitchFamily="2" charset="-122"/>
                <a:ea typeface="华文新魏" panose="02010800040101010101" pitchFamily="2" charset="-122"/>
              </a:rPr>
              <a:t>UNLOCK(Q)</a:t>
            </a:r>
            <a:r>
              <a:rPr lang="zh-CN" altLang="en-US" sz="2400">
                <a:latin typeface="华文新魏" panose="02010800040101010101" pitchFamily="2" charset="-122"/>
                <a:ea typeface="华文新魏" panose="02010800040101010101" pitchFamily="2" charset="-122"/>
              </a:rPr>
              <a:t>操作用来释放数据项</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上的锁。</a:t>
            </a:r>
          </a:p>
          <a:p>
            <a:pPr lvl="1" algn="just">
              <a:lnSpc>
                <a:spcPct val="90000"/>
              </a:lnSpc>
              <a:defRPr/>
            </a:pPr>
            <a:r>
              <a:rPr lang="zh-CN" altLang="en-US" sz="2400">
                <a:latin typeface="华文新魏" panose="02010800040101010101" pitchFamily="2" charset="-122"/>
                <a:ea typeface="华文新魏" panose="02010800040101010101" pitchFamily="2" charset="-122"/>
              </a:rPr>
              <a:t>如果事务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要存取数据项</a:t>
            </a:r>
            <a:r>
              <a:rPr lang="en-US" altLang="zh-CN" sz="2400">
                <a:latin typeface="华文新魏" panose="02010800040101010101" pitchFamily="2" charset="-122"/>
                <a:ea typeface="华文新魏" panose="02010800040101010101" pitchFamily="2" charset="-122"/>
              </a:rPr>
              <a:t>Q，T</a:t>
            </a:r>
            <a:r>
              <a:rPr lang="zh-CN" altLang="en-US" sz="2400">
                <a:latin typeface="华文新魏" panose="02010800040101010101" pitchFamily="2" charset="-122"/>
                <a:ea typeface="华文新魏" panose="02010800040101010101" pitchFamily="2" charset="-122"/>
              </a:rPr>
              <a:t>必须申请在</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上加锁。如果数据项</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已经被其他的事务加以非共享锁，则事务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必须等待，直到所有其他事务的非共享锁全部被释放。</a:t>
            </a:r>
          </a:p>
          <a:p>
            <a:pPr lvl="1" algn="just">
              <a:lnSpc>
                <a:spcPct val="90000"/>
              </a:lnSpc>
              <a:defRPr/>
            </a:pPr>
            <a:r>
              <a:rPr lang="zh-CN" altLang="en-US" sz="2400">
                <a:latin typeface="华文新魏" panose="02010800040101010101" pitchFamily="2" charset="-122"/>
                <a:ea typeface="华文新魏" panose="02010800040101010101" pitchFamily="2" charset="-122"/>
              </a:rPr>
              <a:t>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可以释放它在任何数据项上所加的任何类型的锁。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16163">
                                            <p:txEl>
                                              <p:pRg st="4" end="4"/>
                                            </p:txEl>
                                          </p:spTgt>
                                        </p:tgtEl>
                                        <p:attrNameLst>
                                          <p:attrName>style.visibility</p:attrName>
                                        </p:attrNameLst>
                                      </p:cBhvr>
                                      <p:to>
                                        <p:strVal val="visible"/>
                                      </p:to>
                                    </p:set>
                                    <p:animEffect transition="in" filter="fade">
                                      <p:cBhvr>
                                        <p:cTn id="7" dur="500"/>
                                        <p:tgtEl>
                                          <p:spTgt spid="111616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16163">
                                            <p:txEl>
                                              <p:pRg st="5" end="5"/>
                                            </p:txEl>
                                          </p:spTgt>
                                        </p:tgtEl>
                                        <p:attrNameLst>
                                          <p:attrName>style.visibility</p:attrName>
                                        </p:attrNameLst>
                                      </p:cBhvr>
                                      <p:to>
                                        <p:strVal val="visible"/>
                                      </p:to>
                                    </p:set>
                                    <p:animEffect transition="in" filter="fade">
                                      <p:cBhvr>
                                        <p:cTn id="10" dur="500"/>
                                        <p:tgtEl>
                                          <p:spTgt spid="1116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C6ED0EC-4081-459E-B6DA-CB58E617F6F5}"/>
              </a:ext>
            </a:extLst>
          </p:cNvPr>
          <p:cNvSpPr>
            <a:spLocks noGrp="1"/>
          </p:cNvSpPr>
          <p:nvPr>
            <p:ph type="dt" sz="quarter" idx="10"/>
          </p:nvPr>
        </p:nvSpPr>
        <p:spPr/>
        <p:txBody>
          <a:bodyPr/>
          <a:lstStyle/>
          <a:p>
            <a:pPr>
              <a:defRPr/>
            </a:pPr>
            <a:fld id="{6B06E670-8E0A-45D1-83AB-F3C57AD1DA20}"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5F45FBFB-9A73-4CD3-AD97-7BC82589CF1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9A85B6FE-C60F-45C4-8551-900F2A863469}"/>
              </a:ext>
            </a:extLst>
          </p:cNvPr>
          <p:cNvSpPr>
            <a:spLocks noGrp="1"/>
          </p:cNvSpPr>
          <p:nvPr>
            <p:ph type="sldNum" sz="quarter" idx="12"/>
          </p:nvPr>
        </p:nvSpPr>
        <p:spPr/>
        <p:txBody>
          <a:bodyPr/>
          <a:lstStyle/>
          <a:p>
            <a:pPr>
              <a:defRPr/>
            </a:pPr>
            <a:fld id="{5F929A6E-2B62-48F7-B337-D7020763DF69}" type="slidenum">
              <a:rPr lang="zh-CN" altLang="en-US"/>
              <a:pPr>
                <a:defRPr/>
              </a:pPr>
              <a:t>35</a:t>
            </a:fld>
            <a:endParaRPr lang="en-US" altLang="zh-CN"/>
          </a:p>
        </p:txBody>
      </p:sp>
      <p:sp>
        <p:nvSpPr>
          <p:cNvPr id="1118210" name="Rectangle 2">
            <a:extLst>
              <a:ext uri="{FF2B5EF4-FFF2-40B4-BE49-F238E27FC236}">
                <a16:creationId xmlns:a16="http://schemas.microsoft.com/office/drawing/2014/main" id="{1E5960B8-95BE-4860-8848-3B7CED590212}"/>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18211" name="Rectangle 3">
            <a:extLst>
              <a:ext uri="{FF2B5EF4-FFF2-40B4-BE49-F238E27FC236}">
                <a16:creationId xmlns:a16="http://schemas.microsoft.com/office/drawing/2014/main" id="{80301EA4-0C6F-4E04-99F2-90381955E2DF}"/>
              </a:ext>
            </a:extLst>
          </p:cNvPr>
          <p:cNvSpPr>
            <a:spLocks noGrp="1" noChangeArrowheads="1"/>
          </p:cNvSpPr>
          <p:nvPr>
            <p:ph idx="1"/>
          </p:nvPr>
        </p:nvSpPr>
        <p:spPr>
          <a:xfrm>
            <a:off x="381000" y="1600200"/>
            <a:ext cx="8511480" cy="4525963"/>
          </a:xfrm>
        </p:spPr>
        <p:txBody>
          <a:bodyPr>
            <a:prstTxWarp prst="textNoShape">
              <a:avLst/>
            </a:prstTxWarp>
          </a:bodyPr>
          <a:lstStyle/>
          <a:p>
            <a:pPr algn="just">
              <a:lnSpc>
                <a:spcPct val="90000"/>
              </a:lnSpc>
              <a:defRPr/>
            </a:pPr>
            <a:r>
              <a:rPr lang="zh-CN" altLang="en-US" sz="2800" dirty="0">
                <a:latin typeface="华文新魏" panose="02010800040101010101" pitchFamily="2" charset="-122"/>
                <a:ea typeface="华文新魏" panose="02010800040101010101" pitchFamily="2" charset="-122"/>
              </a:rPr>
              <a:t>银行数据库系统的例子：</a:t>
            </a:r>
          </a:p>
          <a:p>
            <a:pPr lvl="1" algn="just">
              <a:lnSpc>
                <a:spcPct val="90000"/>
              </a:lnSpc>
              <a:defRPr/>
            </a:pPr>
            <a:r>
              <a:rPr lang="zh-CN" altLang="en-US" sz="2400" dirty="0">
                <a:latin typeface="华文新魏" panose="02010800040101010101" pitchFamily="2" charset="-122"/>
                <a:ea typeface="华文新魏" panose="02010800040101010101" pitchFamily="2" charset="-122"/>
              </a:rPr>
              <a:t>设</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B</a:t>
            </a:r>
            <a:r>
              <a:rPr lang="zh-CN" altLang="en-US" sz="2400" dirty="0">
                <a:latin typeface="华文新魏" panose="02010800040101010101" pitchFamily="2" charset="-122"/>
                <a:ea typeface="华文新魏" panose="02010800040101010101" pitchFamily="2" charset="-122"/>
              </a:rPr>
              <a:t>是两个帐号。事务</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7</a:t>
            </a:r>
            <a:r>
              <a:rPr lang="zh-CN" altLang="en-US" sz="2400" dirty="0">
                <a:latin typeface="华文新魏" panose="02010800040101010101" pitchFamily="2" charset="-122"/>
                <a:ea typeface="华文新魏" panose="02010800040101010101" pitchFamily="2" charset="-122"/>
              </a:rPr>
              <a:t>从帐号</a:t>
            </a:r>
            <a:r>
              <a:rPr lang="en-US" altLang="zh-CN" sz="2400" dirty="0">
                <a:latin typeface="华文新魏" panose="02010800040101010101" pitchFamily="2" charset="-122"/>
                <a:ea typeface="华文新魏" panose="02010800040101010101" pitchFamily="2" charset="-122"/>
              </a:rPr>
              <a:t>B</a:t>
            </a:r>
            <a:r>
              <a:rPr lang="zh-CN" altLang="en-US" sz="2400" dirty="0">
                <a:latin typeface="华文新魏" panose="02010800040101010101" pitchFamily="2" charset="-122"/>
                <a:ea typeface="华文新魏" panose="02010800040101010101" pitchFamily="2" charset="-122"/>
              </a:rPr>
              <a:t>向帐号</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转50元钱，事务</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8</a:t>
            </a:r>
            <a:r>
              <a:rPr lang="zh-CN" altLang="en-US" sz="2400" dirty="0">
                <a:latin typeface="华文新魏" panose="02010800040101010101" pitchFamily="2" charset="-122"/>
                <a:ea typeface="华文新魏" panose="02010800040101010101" pitchFamily="2" charset="-122"/>
              </a:rPr>
              <a:t>显示帐号</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B</a:t>
            </a:r>
            <a:r>
              <a:rPr lang="zh-CN" altLang="en-US" sz="2400" dirty="0">
                <a:latin typeface="华文新魏" panose="02010800040101010101" pitchFamily="2" charset="-122"/>
                <a:ea typeface="华文新魏" panose="02010800040101010101" pitchFamily="2" charset="-122"/>
              </a:rPr>
              <a:t>的总金额。 </a:t>
            </a:r>
          </a:p>
          <a:p>
            <a:pPr lvl="2">
              <a:lnSpc>
                <a:spcPct val="90000"/>
              </a:lnSpc>
              <a:defRPr/>
            </a:pPr>
            <a:r>
              <a:rPr lang="zh-CN" altLang="en-US" sz="2000" dirty="0">
                <a:solidFill>
                  <a:schemeClr val="tx1"/>
                </a:solidFill>
              </a:rPr>
              <a:t> </a:t>
            </a:r>
            <a:r>
              <a:rPr lang="en-US" altLang="zh-CN" sz="2000" dirty="0">
                <a:solidFill>
                  <a:srgbClr val="FF0000"/>
                </a:solidFill>
              </a:rPr>
              <a:t>T</a:t>
            </a:r>
            <a:r>
              <a:rPr lang="en-US" altLang="zh-CN" sz="2000" baseline="-30000" dirty="0">
                <a:solidFill>
                  <a:srgbClr val="FF0000"/>
                </a:solidFill>
              </a:rPr>
              <a:t>7</a:t>
            </a:r>
            <a:r>
              <a:rPr lang="en-US" altLang="zh-CN" sz="2000" dirty="0">
                <a:solidFill>
                  <a:srgbClr val="FF0000"/>
                </a:solidFill>
              </a:rPr>
              <a:t>:</a:t>
            </a:r>
            <a:r>
              <a:rPr lang="en-US" altLang="zh-CN" sz="2000" dirty="0"/>
              <a:t>  </a:t>
            </a:r>
            <a:r>
              <a:rPr lang="en-US" altLang="zh-CN" sz="2000" dirty="0">
                <a:solidFill>
                  <a:srgbClr val="FF00FF"/>
                </a:solidFill>
              </a:rPr>
              <a:t>LOCK-X(B);</a:t>
            </a:r>
            <a:r>
              <a:rPr lang="en-US" altLang="zh-CN" sz="2000" dirty="0"/>
              <a:t>           </a:t>
            </a:r>
            <a:r>
              <a:rPr lang="en-US" altLang="zh-CN" sz="2000" dirty="0">
                <a:solidFill>
                  <a:srgbClr val="FF0000"/>
                </a:solidFill>
              </a:rPr>
              <a:t>T</a:t>
            </a:r>
            <a:r>
              <a:rPr lang="en-US" altLang="zh-CN" sz="2000" baseline="-30000" dirty="0">
                <a:solidFill>
                  <a:srgbClr val="FF0000"/>
                </a:solidFill>
              </a:rPr>
              <a:t>8</a:t>
            </a:r>
            <a:r>
              <a:rPr lang="en-US" altLang="zh-CN" sz="2000" dirty="0">
                <a:solidFill>
                  <a:srgbClr val="FF0000"/>
                </a:solidFill>
              </a:rPr>
              <a:t>:</a:t>
            </a:r>
            <a:r>
              <a:rPr lang="en-US" altLang="zh-CN" sz="2000" dirty="0"/>
              <a:t>  </a:t>
            </a:r>
            <a:r>
              <a:rPr lang="en-US" altLang="zh-CN" sz="2000" dirty="0">
                <a:solidFill>
                  <a:srgbClr val="FF00FF"/>
                </a:solidFill>
              </a:rPr>
              <a:t>LOCK-S(A);</a:t>
            </a:r>
            <a:endParaRPr lang="en-US" altLang="zh-CN" sz="2000" dirty="0"/>
          </a:p>
          <a:p>
            <a:pPr lvl="2">
              <a:lnSpc>
                <a:spcPct val="90000"/>
              </a:lnSpc>
              <a:defRPr/>
            </a:pPr>
            <a:r>
              <a:rPr lang="en-US" altLang="zh-CN" sz="2000" dirty="0"/>
              <a:t>        READ(B);                       READ(A);</a:t>
            </a:r>
          </a:p>
          <a:p>
            <a:pPr lvl="2">
              <a:lnSpc>
                <a:spcPct val="90000"/>
              </a:lnSpc>
              <a:defRPr/>
            </a:pPr>
            <a:r>
              <a:rPr lang="en-US" altLang="zh-CN" sz="2000" dirty="0"/>
              <a:t>        B := B - 50;                      </a:t>
            </a:r>
            <a:r>
              <a:rPr lang="en-US" altLang="zh-CN" sz="2000" dirty="0">
                <a:solidFill>
                  <a:srgbClr val="FF00FF"/>
                </a:solidFill>
              </a:rPr>
              <a:t>UNLOCK(A);</a:t>
            </a:r>
          </a:p>
          <a:p>
            <a:pPr lvl="2">
              <a:lnSpc>
                <a:spcPct val="90000"/>
              </a:lnSpc>
              <a:defRPr/>
            </a:pPr>
            <a:r>
              <a:rPr lang="en-US" altLang="zh-CN" sz="2000" dirty="0"/>
              <a:t>        WRITE(B);                     </a:t>
            </a:r>
            <a:r>
              <a:rPr lang="en-US" altLang="zh-CN" sz="2000" dirty="0">
                <a:solidFill>
                  <a:srgbClr val="FF00FF"/>
                </a:solidFill>
              </a:rPr>
              <a:t>LOCK-S(B);</a:t>
            </a:r>
            <a:endParaRPr lang="en-US" altLang="zh-CN" sz="2000" dirty="0"/>
          </a:p>
          <a:p>
            <a:pPr lvl="2">
              <a:lnSpc>
                <a:spcPct val="90000"/>
              </a:lnSpc>
              <a:defRPr/>
            </a:pPr>
            <a:r>
              <a:rPr lang="en-US" altLang="zh-CN" sz="2000" dirty="0"/>
              <a:t>        </a:t>
            </a:r>
            <a:r>
              <a:rPr lang="en-US" altLang="zh-CN" sz="2000" dirty="0">
                <a:solidFill>
                  <a:srgbClr val="FF00FF"/>
                </a:solidFill>
              </a:rPr>
              <a:t>UNLOCK(B);</a:t>
            </a:r>
            <a:r>
              <a:rPr lang="en-US" altLang="zh-CN" sz="2000" dirty="0"/>
              <a:t>                 READ(B);</a:t>
            </a:r>
          </a:p>
          <a:p>
            <a:pPr lvl="2">
              <a:lnSpc>
                <a:spcPct val="90000"/>
              </a:lnSpc>
              <a:defRPr/>
            </a:pPr>
            <a:r>
              <a:rPr lang="en-US" altLang="zh-CN" sz="2000" dirty="0"/>
              <a:t>        </a:t>
            </a:r>
            <a:r>
              <a:rPr lang="en-US" altLang="zh-CN" sz="2000" dirty="0">
                <a:solidFill>
                  <a:srgbClr val="FF00FF"/>
                </a:solidFill>
              </a:rPr>
              <a:t>LOCK-X(A);</a:t>
            </a:r>
            <a:r>
              <a:rPr lang="en-US" altLang="zh-CN" sz="2000" dirty="0"/>
              <a:t>                  </a:t>
            </a:r>
            <a:r>
              <a:rPr lang="en-US" altLang="zh-CN" sz="2000" dirty="0">
                <a:solidFill>
                  <a:srgbClr val="FF00FF"/>
                </a:solidFill>
              </a:rPr>
              <a:t>UNLOCK(B);</a:t>
            </a:r>
          </a:p>
          <a:p>
            <a:pPr lvl="2">
              <a:lnSpc>
                <a:spcPct val="90000"/>
              </a:lnSpc>
              <a:defRPr/>
            </a:pPr>
            <a:r>
              <a:rPr lang="en-US" altLang="zh-CN" sz="2000" dirty="0"/>
              <a:t>        READ(A);                       DISPLAY(A+B)。</a:t>
            </a:r>
          </a:p>
          <a:p>
            <a:pPr lvl="2">
              <a:lnSpc>
                <a:spcPct val="90000"/>
              </a:lnSpc>
              <a:defRPr/>
            </a:pPr>
            <a:r>
              <a:rPr lang="en-US" altLang="zh-CN" sz="2000" dirty="0"/>
              <a:t>        A := A + 50;</a:t>
            </a:r>
          </a:p>
          <a:p>
            <a:pPr lvl="2">
              <a:lnSpc>
                <a:spcPct val="90000"/>
              </a:lnSpc>
              <a:defRPr/>
            </a:pPr>
            <a:r>
              <a:rPr lang="en-US" altLang="zh-CN" sz="2000" dirty="0"/>
              <a:t>        WRITE(A);</a:t>
            </a:r>
          </a:p>
          <a:p>
            <a:pPr lvl="2">
              <a:lnSpc>
                <a:spcPct val="90000"/>
              </a:lnSpc>
              <a:defRPr/>
            </a:pPr>
            <a:r>
              <a:rPr lang="en-US" altLang="zh-CN" sz="2000" dirty="0"/>
              <a:t>        </a:t>
            </a:r>
            <a:r>
              <a:rPr lang="en-US" altLang="zh-CN" sz="2000" dirty="0">
                <a:solidFill>
                  <a:srgbClr val="FF00FF"/>
                </a:solidFill>
              </a:rPr>
              <a:t>UNLOCK(A)。</a:t>
            </a:r>
            <a:endParaRPr lang="zh-CN" altLang="en-US" sz="2000" dirty="0">
              <a:solidFill>
                <a:srgbClr val="FF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6EAD4333-A804-424F-BD21-200B58B1F990}"/>
              </a:ext>
            </a:extLst>
          </p:cNvPr>
          <p:cNvSpPr>
            <a:spLocks noGrp="1"/>
          </p:cNvSpPr>
          <p:nvPr>
            <p:ph type="dt" sz="quarter" idx="10"/>
          </p:nvPr>
        </p:nvSpPr>
        <p:spPr/>
        <p:txBody>
          <a:bodyPr/>
          <a:lstStyle/>
          <a:p>
            <a:pPr>
              <a:defRPr/>
            </a:pPr>
            <a:fld id="{2F8426A5-3115-405F-8C34-BB3DFB6705D8}" type="datetime1">
              <a:rPr lang="zh-CN" altLang="en-US"/>
              <a:pPr>
                <a:defRPr/>
              </a:pPr>
              <a:t>2023/4/25</a:t>
            </a:fld>
            <a:endParaRPr lang="en-US" altLang="zh-CN"/>
          </a:p>
        </p:txBody>
      </p:sp>
      <p:sp>
        <p:nvSpPr>
          <p:cNvPr id="8" name="页脚占位符 4">
            <a:extLst>
              <a:ext uri="{FF2B5EF4-FFF2-40B4-BE49-F238E27FC236}">
                <a16:creationId xmlns:a16="http://schemas.microsoft.com/office/drawing/2014/main" id="{57B55EDE-46DC-44AA-8902-C4C5B8A3E419}"/>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079FA10D-D82D-4D68-8204-23C56AB354A8}"/>
              </a:ext>
            </a:extLst>
          </p:cNvPr>
          <p:cNvSpPr>
            <a:spLocks noGrp="1"/>
          </p:cNvSpPr>
          <p:nvPr>
            <p:ph type="sldNum" sz="quarter" idx="12"/>
          </p:nvPr>
        </p:nvSpPr>
        <p:spPr/>
        <p:txBody>
          <a:bodyPr/>
          <a:lstStyle/>
          <a:p>
            <a:pPr>
              <a:defRPr/>
            </a:pPr>
            <a:fld id="{013689DA-BE07-4690-9903-8F768ADCA2D6}" type="slidenum">
              <a:rPr lang="zh-CN" altLang="en-US"/>
              <a:pPr>
                <a:defRPr/>
              </a:pPr>
              <a:t>36</a:t>
            </a:fld>
            <a:endParaRPr lang="en-US" altLang="zh-CN"/>
          </a:p>
        </p:txBody>
      </p:sp>
      <p:sp>
        <p:nvSpPr>
          <p:cNvPr id="1136642" name="Rectangle 2">
            <a:extLst>
              <a:ext uri="{FF2B5EF4-FFF2-40B4-BE49-F238E27FC236}">
                <a16:creationId xmlns:a16="http://schemas.microsoft.com/office/drawing/2014/main" id="{2E1DFC0E-BB3D-4434-BB4E-A4DE02FB0650}"/>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36643" name="Rectangle 3">
            <a:extLst>
              <a:ext uri="{FF2B5EF4-FFF2-40B4-BE49-F238E27FC236}">
                <a16:creationId xmlns:a16="http://schemas.microsoft.com/office/drawing/2014/main" id="{95ADB9C1-F04E-4478-8676-B140B17E2022}"/>
              </a:ext>
            </a:extLst>
          </p:cNvPr>
          <p:cNvSpPr>
            <a:spLocks noGrp="1" noChangeArrowheads="1"/>
          </p:cNvSpPr>
          <p:nvPr>
            <p:ph idx="1"/>
          </p:nvPr>
        </p:nvSpPr>
        <p:spPr>
          <a:xfrm>
            <a:off x="457200" y="1570038"/>
            <a:ext cx="7924800" cy="1096962"/>
          </a:xfrm>
        </p:spPr>
        <p:txBody>
          <a:bodyPr/>
          <a:lstStyle/>
          <a:p>
            <a:pPr algn="just">
              <a:defRPr/>
            </a:pPr>
            <a:r>
              <a:rPr lang="zh-CN" altLang="en-US" dirty="0">
                <a:latin typeface="华文新魏" panose="02010800040101010101" pitchFamily="2" charset="-122"/>
                <a:ea typeface="华文新魏" panose="02010800040101010101" pitchFamily="2" charset="-122"/>
                <a:cs typeface="+mn-cs"/>
              </a:rPr>
              <a:t>银行数据库系统的例子：</a:t>
            </a:r>
          </a:p>
          <a:p>
            <a:pPr lvl="1" algn="just">
              <a:defRPr/>
            </a:pPr>
            <a:r>
              <a:rPr lang="zh-CN" altLang="en-US" dirty="0">
                <a:latin typeface="华文新魏" panose="02010800040101010101" pitchFamily="2" charset="-122"/>
                <a:ea typeface="华文新魏" panose="02010800040101010101" pitchFamily="2" charset="-122"/>
              </a:rPr>
              <a:t>设</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的值分别是100和200元。</a:t>
            </a:r>
          </a:p>
        </p:txBody>
      </p:sp>
      <p:sp>
        <p:nvSpPr>
          <p:cNvPr id="1136644" name="Rectangle 4">
            <a:extLst>
              <a:ext uri="{FF2B5EF4-FFF2-40B4-BE49-F238E27FC236}">
                <a16:creationId xmlns:a16="http://schemas.microsoft.com/office/drawing/2014/main" id="{3844F2BA-618B-4AC9-B4A7-16ED74E5EC98}"/>
              </a:ext>
            </a:extLst>
          </p:cNvPr>
          <p:cNvSpPr>
            <a:spLocks noChangeArrowheads="1"/>
          </p:cNvSpPr>
          <p:nvPr/>
        </p:nvSpPr>
        <p:spPr bwMode="auto">
          <a:xfrm>
            <a:off x="6248400" y="1371600"/>
            <a:ext cx="2590800" cy="5253038"/>
          </a:xfrm>
          <a:prstGeom prst="rect">
            <a:avLst/>
          </a:prstGeom>
          <a:solidFill>
            <a:srgbClr val="FFFF99"/>
          </a:solidFill>
          <a:ln w="9525">
            <a:solidFill>
              <a:schemeClr val="accent2"/>
            </a:solidFill>
            <a:miter lim="800000"/>
          </a:ln>
          <a:effectLst/>
        </p:spPr>
        <p:txBody>
          <a:bodyPr>
            <a:spAutoFit/>
          </a:bodyPr>
          <a:lstStyle/>
          <a:p>
            <a:pPr>
              <a:lnSpc>
                <a:spcPct val="90000"/>
              </a:lnSpc>
              <a:spcBef>
                <a:spcPct val="10000"/>
              </a:spcBef>
              <a:buFontTx/>
              <a:buChar char="•"/>
              <a:defRPr/>
            </a:pPr>
            <a:r>
              <a:rPr lang="en-US" altLang="zh-CN">
                <a:solidFill>
                  <a:srgbClr val="FF0000"/>
                </a:solidFill>
                <a:effectLst>
                  <a:outerShdw blurRad="38100" dist="38100" dir="2700000" algn="tl">
                    <a:srgbClr val="000000"/>
                  </a:outerShdw>
                </a:effectLst>
              </a:rPr>
              <a:t>T</a:t>
            </a:r>
            <a:r>
              <a:rPr lang="en-US" altLang="zh-CN" baseline="-30000">
                <a:solidFill>
                  <a:srgbClr val="FF0000"/>
                </a:solidFill>
                <a:effectLst>
                  <a:outerShdw blurRad="38100" dist="38100" dir="2700000" algn="tl">
                    <a:srgbClr val="000000"/>
                  </a:outerShdw>
                </a:effectLst>
              </a:rPr>
              <a:t>7</a:t>
            </a:r>
            <a:r>
              <a:rPr lang="en-US" altLang="zh-CN">
                <a:solidFill>
                  <a:srgbClr val="FF0000"/>
                </a:solidFill>
                <a:effectLst>
                  <a:outerShdw blurRad="38100" dist="38100" dir="2700000" algn="tl">
                    <a:srgbClr val="000000"/>
                  </a:outerShdw>
                </a:effectLst>
              </a:rPr>
              <a:t>:</a:t>
            </a: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LOCK-X(B);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READ(B);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B := B - 50;</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WRITE(B);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UNLOCK(B);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LOCK-X(A);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READ(A);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 := A + 50;</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WRITE(A);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UNLOCK(A)。</a:t>
            </a:r>
          </a:p>
          <a:p>
            <a:pPr>
              <a:lnSpc>
                <a:spcPct val="90000"/>
              </a:lnSpc>
              <a:spcBef>
                <a:spcPct val="10000"/>
              </a:spcBef>
              <a:buFontTx/>
              <a:buChar char="•"/>
              <a:defRPr/>
            </a:pPr>
            <a:r>
              <a:rPr lang="en-US" altLang="zh-CN">
                <a:solidFill>
                  <a:srgbClr val="FF0000"/>
                </a:solidFill>
                <a:effectLst>
                  <a:outerShdw blurRad="38100" dist="38100" dir="2700000" algn="tl">
                    <a:srgbClr val="000000"/>
                  </a:outerShdw>
                </a:effectLst>
              </a:rPr>
              <a:t>T</a:t>
            </a:r>
            <a:r>
              <a:rPr lang="en-US" altLang="zh-CN" baseline="-30000">
                <a:solidFill>
                  <a:srgbClr val="FF0000"/>
                </a:solidFill>
                <a:effectLst>
                  <a:outerShdw blurRad="38100" dist="38100" dir="2700000" algn="tl">
                    <a:srgbClr val="000000"/>
                  </a:outerShdw>
                </a:effectLst>
              </a:rPr>
              <a:t>8</a:t>
            </a:r>
            <a:r>
              <a:rPr lang="en-US" altLang="zh-CN">
                <a:solidFill>
                  <a:srgbClr val="FF0000"/>
                </a:solidFill>
                <a:effectLst>
                  <a:outerShdw blurRad="38100" dist="38100" dir="2700000" algn="tl">
                    <a:srgbClr val="000000"/>
                  </a:outerShdw>
                </a:effectLst>
              </a:rPr>
              <a:t>:</a:t>
            </a: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LOCK-S(A);</a:t>
            </a:r>
            <a:endParaRPr lang="zh-CN" altLang="en-US">
              <a:solidFill>
                <a:srgbClr val="FF00FF"/>
              </a:solidFill>
              <a:effectLst>
                <a:outerShdw blurRad="38100" dist="38100" dir="2700000" algn="tl">
                  <a:srgbClr val="000000"/>
                </a:outerShdw>
              </a:effectLst>
            </a:endParaRP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READ(A);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UNLOCK(A);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LOCK-S(B);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READ(B);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UNLOCK(B);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DISPLAY(A+B)</a:t>
            </a:r>
            <a:endParaRPr lang="zh-CN" altLang="en-US">
              <a:solidFill>
                <a:srgbClr val="003399"/>
              </a:solidFill>
              <a:effectLst>
                <a:outerShdw blurRad="38100" dist="38100" dir="2700000" algn="tl">
                  <a:srgbClr val="000000"/>
                </a:outerShdw>
              </a:effectLst>
            </a:endParaRPr>
          </a:p>
        </p:txBody>
      </p:sp>
      <p:sp>
        <p:nvSpPr>
          <p:cNvPr id="1136645" name="Rectangle 5">
            <a:extLst>
              <a:ext uri="{FF2B5EF4-FFF2-40B4-BE49-F238E27FC236}">
                <a16:creationId xmlns:a16="http://schemas.microsoft.com/office/drawing/2014/main" id="{F73B16B1-64E0-48B5-964A-D89CB2B4BF03}"/>
              </a:ext>
            </a:extLst>
          </p:cNvPr>
          <p:cNvSpPr>
            <a:spLocks noChangeArrowheads="1"/>
          </p:cNvSpPr>
          <p:nvPr/>
        </p:nvSpPr>
        <p:spPr bwMode="auto">
          <a:xfrm>
            <a:off x="457200" y="2667000"/>
            <a:ext cx="5638800" cy="5334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spcBef>
                <a:spcPct val="20000"/>
              </a:spcBef>
              <a:buFontTx/>
              <a:buChar char="–"/>
              <a:defRPr/>
            </a:pPr>
            <a:r>
              <a:rPr kumimoji="0"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调度1：</a:t>
            </a:r>
          </a:p>
        </p:txBody>
      </p:sp>
      <p:sp>
        <p:nvSpPr>
          <p:cNvPr id="1136646" name="Rectangle 6">
            <a:extLst>
              <a:ext uri="{FF2B5EF4-FFF2-40B4-BE49-F238E27FC236}">
                <a16:creationId xmlns:a16="http://schemas.microsoft.com/office/drawing/2014/main" id="{ED7C51BC-2919-4BE4-9697-F181885E35A1}"/>
              </a:ext>
            </a:extLst>
          </p:cNvPr>
          <p:cNvSpPr>
            <a:spLocks noChangeArrowheads="1"/>
          </p:cNvSpPr>
          <p:nvPr/>
        </p:nvSpPr>
        <p:spPr bwMode="auto">
          <a:xfrm>
            <a:off x="457200" y="3200400"/>
            <a:ext cx="5638800" cy="32004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gn="just">
              <a:spcBef>
                <a:spcPct val="20000"/>
              </a:spcBef>
              <a:buFontTx/>
              <a:buChar char="•"/>
              <a:defRPr/>
            </a:pP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两个事务串行执行，即&lt;</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7</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 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&gt;</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或&lt;</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 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7</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&gt;</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方式执行，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总是显示300美元的值。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36644"/>
                                        </p:tgtEl>
                                        <p:attrNameLst>
                                          <p:attrName>style.visibility</p:attrName>
                                        </p:attrNameLst>
                                      </p:cBhvr>
                                      <p:to>
                                        <p:strVal val="visible"/>
                                      </p:to>
                                    </p:set>
                                    <p:anim calcmode="lin" valueType="num">
                                      <p:cBhvr additive="base">
                                        <p:cTn id="11" dur="500" fill="hold"/>
                                        <p:tgtEl>
                                          <p:spTgt spid="1136644"/>
                                        </p:tgtEl>
                                        <p:attrNameLst>
                                          <p:attrName>ppt_x</p:attrName>
                                        </p:attrNameLst>
                                      </p:cBhvr>
                                      <p:tavLst>
                                        <p:tav tm="0">
                                          <p:val>
                                            <p:strVal val="1+#ppt_w/2"/>
                                          </p:val>
                                        </p:tav>
                                        <p:tav tm="100000">
                                          <p:val>
                                            <p:strVal val="#ppt_x"/>
                                          </p:val>
                                        </p:tav>
                                      </p:tavLst>
                                    </p:anim>
                                    <p:anim calcmode="lin" valueType="num">
                                      <p:cBhvr additive="base">
                                        <p:cTn id="12" dur="500" fill="hold"/>
                                        <p:tgtEl>
                                          <p:spTgt spid="113664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6646"/>
                                        </p:tgtEl>
                                        <p:attrNameLst>
                                          <p:attrName>style.visibility</p:attrName>
                                        </p:attrNameLst>
                                      </p:cBhvr>
                                      <p:to>
                                        <p:strVal val="visible"/>
                                      </p:to>
                                    </p:set>
                                    <p:anim calcmode="lin" valueType="num">
                                      <p:cBhvr additive="base">
                                        <p:cTn id="17" dur="500" fill="hold"/>
                                        <p:tgtEl>
                                          <p:spTgt spid="1136646"/>
                                        </p:tgtEl>
                                        <p:attrNameLst>
                                          <p:attrName>ppt_x</p:attrName>
                                        </p:attrNameLst>
                                      </p:cBhvr>
                                      <p:tavLst>
                                        <p:tav tm="0">
                                          <p:val>
                                            <p:strVal val="#ppt_x"/>
                                          </p:val>
                                        </p:tav>
                                        <p:tav tm="100000">
                                          <p:val>
                                            <p:strVal val="#ppt_x"/>
                                          </p:val>
                                        </p:tav>
                                      </p:tavLst>
                                    </p:anim>
                                    <p:anim calcmode="lin" valueType="num">
                                      <p:cBhvr additive="base">
                                        <p:cTn id="18" dur="500" fill="hold"/>
                                        <p:tgtEl>
                                          <p:spTgt spid="1136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44" grpId="0" animBg="1"/>
      <p:bldP spid="1136645" grpId="0"/>
      <p:bldP spid="11366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AF2B1E82-E468-49BD-AC50-548734F5EA6A}"/>
              </a:ext>
            </a:extLst>
          </p:cNvPr>
          <p:cNvSpPr>
            <a:spLocks noGrp="1"/>
          </p:cNvSpPr>
          <p:nvPr>
            <p:ph type="dt" sz="quarter" idx="10"/>
          </p:nvPr>
        </p:nvSpPr>
        <p:spPr/>
        <p:txBody>
          <a:bodyPr/>
          <a:lstStyle/>
          <a:p>
            <a:pPr>
              <a:defRPr/>
            </a:pPr>
            <a:fld id="{AA77E65C-BBBE-4E5B-AEBF-C70FF95FB72E}" type="datetime1">
              <a:rPr lang="zh-CN" altLang="en-US"/>
              <a:pPr>
                <a:defRPr/>
              </a:pPr>
              <a:t>2023/4/25</a:t>
            </a:fld>
            <a:endParaRPr lang="en-US" altLang="zh-CN"/>
          </a:p>
        </p:txBody>
      </p:sp>
      <p:sp>
        <p:nvSpPr>
          <p:cNvPr id="8" name="页脚占位符 4">
            <a:extLst>
              <a:ext uri="{FF2B5EF4-FFF2-40B4-BE49-F238E27FC236}">
                <a16:creationId xmlns:a16="http://schemas.microsoft.com/office/drawing/2014/main" id="{4C2EB36F-D223-4355-B041-46A72B5A136C}"/>
              </a:ext>
            </a:extLst>
          </p:cNvPr>
          <p:cNvSpPr>
            <a:spLocks noGrp="1"/>
          </p:cNvSpPr>
          <p:nvPr>
            <p:ph type="ftr" sz="quarter" idx="11"/>
          </p:nvPr>
        </p:nvSpPr>
        <p:spPr/>
        <p:txBody>
          <a:bodyPr/>
          <a:lstStyle/>
          <a:p>
            <a:pPr>
              <a:defRPr/>
            </a:pPr>
            <a:r>
              <a:rPr lang="en-US" altLang="zh-CN"/>
              <a:t>HD-ITR</a:t>
            </a:r>
          </a:p>
        </p:txBody>
      </p:sp>
      <p:sp>
        <p:nvSpPr>
          <p:cNvPr id="9" name="灯片编号占位符 5">
            <a:extLst>
              <a:ext uri="{FF2B5EF4-FFF2-40B4-BE49-F238E27FC236}">
                <a16:creationId xmlns:a16="http://schemas.microsoft.com/office/drawing/2014/main" id="{633443A7-1B37-49E8-8D70-EEB14D19916B}"/>
              </a:ext>
            </a:extLst>
          </p:cNvPr>
          <p:cNvSpPr>
            <a:spLocks noGrp="1"/>
          </p:cNvSpPr>
          <p:nvPr>
            <p:ph type="sldNum" sz="quarter" idx="12"/>
          </p:nvPr>
        </p:nvSpPr>
        <p:spPr/>
        <p:txBody>
          <a:bodyPr/>
          <a:lstStyle/>
          <a:p>
            <a:pPr>
              <a:defRPr/>
            </a:pPr>
            <a:fld id="{304DE4C3-C36A-48B8-9986-C1F78D862B93}" type="slidenum">
              <a:rPr lang="zh-CN" altLang="en-US"/>
              <a:pPr>
                <a:defRPr/>
              </a:pPr>
              <a:t>37</a:t>
            </a:fld>
            <a:endParaRPr lang="en-US" altLang="zh-CN"/>
          </a:p>
        </p:txBody>
      </p:sp>
      <p:sp>
        <p:nvSpPr>
          <p:cNvPr id="1138690" name="Rectangle 2">
            <a:extLst>
              <a:ext uri="{FF2B5EF4-FFF2-40B4-BE49-F238E27FC236}">
                <a16:creationId xmlns:a16="http://schemas.microsoft.com/office/drawing/2014/main" id="{8C12A22E-F3A6-4B03-8DC5-4AF5F779F22B}"/>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zh-CN" altLang="en-US" dirty="0">
              <a:latin typeface="华文行楷" panose="02010800040101010101" pitchFamily="2" charset="-122"/>
              <a:ea typeface="华文行楷" panose="02010800040101010101" pitchFamily="2" charset="-122"/>
              <a:cs typeface="+mj-cs"/>
            </a:endParaRPr>
          </a:p>
        </p:txBody>
      </p:sp>
      <p:sp>
        <p:nvSpPr>
          <p:cNvPr id="1138691" name="Rectangle 3">
            <a:extLst>
              <a:ext uri="{FF2B5EF4-FFF2-40B4-BE49-F238E27FC236}">
                <a16:creationId xmlns:a16="http://schemas.microsoft.com/office/drawing/2014/main" id="{FBCECE81-6673-4E10-AEB5-59BFC2BD1E2A}"/>
              </a:ext>
            </a:extLst>
          </p:cNvPr>
          <p:cNvSpPr>
            <a:spLocks noGrp="1" noChangeArrowheads="1"/>
          </p:cNvSpPr>
          <p:nvPr>
            <p:ph idx="1"/>
          </p:nvPr>
        </p:nvSpPr>
        <p:spPr>
          <a:xfrm>
            <a:off x="533400" y="1219200"/>
            <a:ext cx="7924800" cy="609600"/>
          </a:xfrm>
        </p:spPr>
        <p:txBody>
          <a:bodyPr/>
          <a:lstStyle/>
          <a:p>
            <a:pPr algn="just">
              <a:defRPr/>
            </a:pPr>
            <a:r>
              <a:rPr lang="zh-CN" altLang="en-US" dirty="0">
                <a:latin typeface="华文新魏" panose="02010800040101010101" pitchFamily="2" charset="-122"/>
                <a:ea typeface="华文新魏" panose="02010800040101010101" pitchFamily="2" charset="-122"/>
                <a:cs typeface="+mn-cs"/>
              </a:rPr>
              <a:t>银行数据库系统的例子：</a:t>
            </a:r>
          </a:p>
        </p:txBody>
      </p:sp>
      <p:graphicFrame>
        <p:nvGraphicFramePr>
          <p:cNvPr id="1138692" name="Object 4">
            <a:extLst>
              <a:ext uri="{FF2B5EF4-FFF2-40B4-BE49-F238E27FC236}">
                <a16:creationId xmlns:a16="http://schemas.microsoft.com/office/drawing/2014/main" id="{62368860-A165-466A-8836-C033946A50CD}"/>
              </a:ext>
            </a:extLst>
          </p:cNvPr>
          <p:cNvGraphicFramePr>
            <a:graphicFrameLocks noChangeAspect="1"/>
          </p:cNvGraphicFramePr>
          <p:nvPr/>
        </p:nvGraphicFramePr>
        <p:xfrm>
          <a:off x="4095750" y="1743075"/>
          <a:ext cx="4972050" cy="5114925"/>
        </p:xfrm>
        <a:graphic>
          <a:graphicData uri="http://schemas.openxmlformats.org/presentationml/2006/ole">
            <mc:AlternateContent xmlns:mc="http://schemas.openxmlformats.org/markup-compatibility/2006">
              <mc:Choice xmlns:v="urn:schemas-microsoft-com:vml" Requires="v">
                <p:oleObj spid="_x0000_s69673" r:id="rId4" imgW="4971429" imgH="5114286" progId="Paint.Picture">
                  <p:embed/>
                </p:oleObj>
              </mc:Choice>
              <mc:Fallback>
                <p:oleObj r:id="rId4" imgW="4971429" imgH="511428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1743075"/>
                        <a:ext cx="497205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38693" name="Rectangle 5">
            <a:extLst>
              <a:ext uri="{FF2B5EF4-FFF2-40B4-BE49-F238E27FC236}">
                <a16:creationId xmlns:a16="http://schemas.microsoft.com/office/drawing/2014/main" id="{4E257DE6-6272-45FA-A436-2E925673874F}"/>
              </a:ext>
            </a:extLst>
          </p:cNvPr>
          <p:cNvSpPr>
            <a:spLocks noChangeArrowheads="1"/>
          </p:cNvSpPr>
          <p:nvPr/>
        </p:nvSpPr>
        <p:spPr bwMode="auto">
          <a:xfrm>
            <a:off x="457200" y="1828800"/>
            <a:ext cx="3505200" cy="5334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spcBef>
                <a:spcPct val="20000"/>
              </a:spcBef>
              <a:buFontTx/>
              <a:buChar char="–"/>
              <a:defRPr/>
            </a:pPr>
            <a:r>
              <a:rPr kumimoji="0"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调度2： </a:t>
            </a:r>
          </a:p>
        </p:txBody>
      </p:sp>
      <p:sp>
        <p:nvSpPr>
          <p:cNvPr id="1138694" name="Rectangle 6">
            <a:extLst>
              <a:ext uri="{FF2B5EF4-FFF2-40B4-BE49-F238E27FC236}">
                <a16:creationId xmlns:a16="http://schemas.microsoft.com/office/drawing/2014/main" id="{54646236-7BBE-4C84-9A91-961EDD800C47}"/>
              </a:ext>
            </a:extLst>
          </p:cNvPr>
          <p:cNvSpPr>
            <a:spLocks noChangeArrowheads="1"/>
          </p:cNvSpPr>
          <p:nvPr/>
        </p:nvSpPr>
        <p:spPr bwMode="auto">
          <a:xfrm>
            <a:off x="457200" y="2362200"/>
            <a:ext cx="3505200" cy="40386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lvl="2">
              <a:spcBef>
                <a:spcPct val="20000"/>
              </a:spcBef>
              <a:buFontTx/>
              <a:buChar char="•"/>
              <a:defRPr/>
            </a:pP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事务</a:t>
            </a:r>
            <a:r>
              <a:rPr lang="en-US" altLang="zh-CN"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lang="en-US" altLang="zh-CN" sz="2400"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错误地显示250元。</a:t>
            </a:r>
          </a:p>
          <a:p>
            <a:pPr lvl="2">
              <a:spcBef>
                <a:spcPct val="20000"/>
              </a:spcBef>
              <a:buFontTx/>
              <a:buChar char="•"/>
              <a:defRPr/>
            </a:pP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出现这种情况的原因是</a:t>
            </a:r>
            <a:r>
              <a:rPr lang="en-US" altLang="zh-CN"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lang="en-US" altLang="zh-CN" sz="2400"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所看到的是一个不一致的数据库状态。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86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1138692"/>
                                        </p:tgtEl>
                                        <p:attrNameLst>
                                          <p:attrName>style.visibility</p:attrName>
                                        </p:attrNameLst>
                                      </p:cBhvr>
                                      <p:to>
                                        <p:strVal val="visible"/>
                                      </p:to>
                                    </p:set>
                                    <p:anim calcmode="lin" valueType="num">
                                      <p:cBhvr additive="base">
                                        <p:cTn id="11" dur="500" fill="hold"/>
                                        <p:tgtEl>
                                          <p:spTgt spid="1138692"/>
                                        </p:tgtEl>
                                        <p:attrNameLst>
                                          <p:attrName>ppt_x</p:attrName>
                                        </p:attrNameLst>
                                      </p:cBhvr>
                                      <p:tavLst>
                                        <p:tav tm="0">
                                          <p:val>
                                            <p:strVal val="1+#ppt_w/2"/>
                                          </p:val>
                                        </p:tav>
                                        <p:tav tm="100000">
                                          <p:val>
                                            <p:strVal val="#ppt_x"/>
                                          </p:val>
                                        </p:tav>
                                      </p:tavLst>
                                    </p:anim>
                                    <p:anim calcmode="lin" valueType="num">
                                      <p:cBhvr additive="base">
                                        <p:cTn id="12" dur="500" fill="hold"/>
                                        <p:tgtEl>
                                          <p:spTgt spid="113869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8694"/>
                                        </p:tgtEl>
                                        <p:attrNameLst>
                                          <p:attrName>style.visibility</p:attrName>
                                        </p:attrNameLst>
                                      </p:cBhvr>
                                      <p:to>
                                        <p:strVal val="visible"/>
                                      </p:to>
                                    </p:set>
                                    <p:anim calcmode="lin" valueType="num">
                                      <p:cBhvr additive="base">
                                        <p:cTn id="17" dur="500" fill="hold"/>
                                        <p:tgtEl>
                                          <p:spTgt spid="1138694"/>
                                        </p:tgtEl>
                                        <p:attrNameLst>
                                          <p:attrName>ppt_x</p:attrName>
                                        </p:attrNameLst>
                                      </p:cBhvr>
                                      <p:tavLst>
                                        <p:tav tm="0">
                                          <p:val>
                                            <p:strVal val="#ppt_x"/>
                                          </p:val>
                                        </p:tav>
                                        <p:tav tm="100000">
                                          <p:val>
                                            <p:strVal val="#ppt_x"/>
                                          </p:val>
                                        </p:tav>
                                      </p:tavLst>
                                    </p:anim>
                                    <p:anim calcmode="lin" valueType="num">
                                      <p:cBhvr additive="base">
                                        <p:cTn id="18" dur="500" fill="hold"/>
                                        <p:tgtEl>
                                          <p:spTgt spid="1138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3" grpId="0"/>
      <p:bldP spid="11386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FE1AC7B-FB94-4B55-83A3-37572C7757BF}"/>
              </a:ext>
            </a:extLst>
          </p:cNvPr>
          <p:cNvSpPr>
            <a:spLocks noGrp="1"/>
          </p:cNvSpPr>
          <p:nvPr>
            <p:ph type="dt" sz="quarter" idx="10"/>
          </p:nvPr>
        </p:nvSpPr>
        <p:spPr/>
        <p:txBody>
          <a:bodyPr/>
          <a:lstStyle/>
          <a:p>
            <a:pPr>
              <a:defRPr/>
            </a:pPr>
            <a:fld id="{74C17FC0-792D-4BBD-B31E-725DC1750573}"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EE6FAFE1-6A77-4D35-BDC0-35220264FD52}"/>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7E6DC32-696E-4456-9C33-49ABFB3980B0}"/>
              </a:ext>
            </a:extLst>
          </p:cNvPr>
          <p:cNvSpPr>
            <a:spLocks noGrp="1"/>
          </p:cNvSpPr>
          <p:nvPr>
            <p:ph type="sldNum" sz="quarter" idx="12"/>
          </p:nvPr>
        </p:nvSpPr>
        <p:spPr/>
        <p:txBody>
          <a:bodyPr/>
          <a:lstStyle/>
          <a:p>
            <a:pPr>
              <a:defRPr/>
            </a:pPr>
            <a:fld id="{071C32E2-9715-44DC-BAC8-079FE2B6127E}" type="slidenum">
              <a:rPr lang="zh-CN" altLang="en-US"/>
              <a:pPr>
                <a:defRPr/>
              </a:pPr>
              <a:t>38</a:t>
            </a:fld>
            <a:endParaRPr lang="en-US" altLang="zh-CN"/>
          </a:p>
        </p:txBody>
      </p:sp>
      <p:sp>
        <p:nvSpPr>
          <p:cNvPr id="1120258" name="Rectangle 2">
            <a:extLst>
              <a:ext uri="{FF2B5EF4-FFF2-40B4-BE49-F238E27FC236}">
                <a16:creationId xmlns:a16="http://schemas.microsoft.com/office/drawing/2014/main" id="{76F790F5-07D6-4D09-8577-08A605AFD31D}"/>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20259" name="Rectangle 3">
            <a:extLst>
              <a:ext uri="{FF2B5EF4-FFF2-40B4-BE49-F238E27FC236}">
                <a16:creationId xmlns:a16="http://schemas.microsoft.com/office/drawing/2014/main" id="{47469212-2DC6-44D4-8ACB-F96F081C52A5}"/>
              </a:ext>
            </a:extLst>
          </p:cNvPr>
          <p:cNvSpPr>
            <a:spLocks noGrp="1" noChangeArrowheads="1"/>
          </p:cNvSpPr>
          <p:nvPr>
            <p:ph idx="1"/>
          </p:nvPr>
        </p:nvSpPr>
        <p:spPr/>
        <p:txBody>
          <a:bodyPr>
            <a:prstTxWarp prst="textNoShape">
              <a:avLst/>
            </a:prstTxWarp>
          </a:bodyPr>
          <a:lstStyle/>
          <a:p>
            <a:pPr algn="just">
              <a:defRPr/>
            </a:pPr>
            <a:r>
              <a:rPr lang="zh-CN" altLang="en-US" dirty="0">
                <a:latin typeface="华文新魏" panose="02010800040101010101" pitchFamily="2" charset="-122"/>
                <a:ea typeface="华文新魏" panose="02010800040101010101" pitchFamily="2" charset="-122"/>
              </a:rPr>
              <a:t>由上例可见：</a:t>
            </a:r>
          </a:p>
          <a:p>
            <a:pPr lvl="1" algn="just">
              <a:defRPr/>
            </a:pPr>
            <a:r>
              <a:rPr lang="zh-CN" altLang="en-US" dirty="0">
                <a:latin typeface="华文新魏" panose="02010800040101010101" pitchFamily="2" charset="-122"/>
                <a:ea typeface="华文新魏" panose="02010800040101010101" pitchFamily="2" charset="-122"/>
              </a:rPr>
              <a:t>一个事务只要存取一个数据项，它就必须持有该数据项上的一个锁。</a:t>
            </a:r>
          </a:p>
          <a:p>
            <a:pPr lvl="1" algn="just">
              <a:defRPr/>
            </a:pPr>
            <a:r>
              <a:rPr lang="zh-CN" altLang="en-US" dirty="0">
                <a:latin typeface="华文新魏" panose="02010800040101010101" pitchFamily="2" charset="-122"/>
                <a:ea typeface="华文新魏" panose="02010800040101010101" pitchFamily="2" charset="-122"/>
              </a:rPr>
              <a:t>如果一个事务完成了对一个数据项的最后一次存取之后就立即放弃它的锁，</a:t>
            </a:r>
            <a:r>
              <a:rPr lang="zh-CN" altLang="en-US" dirty="0">
                <a:solidFill>
                  <a:srgbClr val="FF0000"/>
                </a:solidFill>
                <a:latin typeface="华文新魏" panose="02010800040101010101" pitchFamily="2" charset="-122"/>
                <a:ea typeface="华文新魏" panose="02010800040101010101" pitchFamily="2" charset="-122"/>
              </a:rPr>
              <a:t>则不能确保调度的可串行性。 </a:t>
            </a:r>
          </a:p>
          <a:p>
            <a:pPr lvl="1" algn="just">
              <a:defRPr/>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E84441D2-0D6A-4E23-9A32-D0631D977860}"/>
              </a:ext>
            </a:extLst>
          </p:cNvPr>
          <p:cNvSpPr>
            <a:spLocks noGrp="1"/>
          </p:cNvSpPr>
          <p:nvPr>
            <p:ph type="dt" sz="quarter" idx="10"/>
          </p:nvPr>
        </p:nvSpPr>
        <p:spPr/>
        <p:txBody>
          <a:bodyPr/>
          <a:lstStyle/>
          <a:p>
            <a:pPr>
              <a:defRPr/>
            </a:pPr>
            <a:fld id="{E977CCE3-0E29-4781-8853-61390A0085B5}" type="datetime1">
              <a:rPr lang="zh-CN" altLang="en-US"/>
              <a:pPr>
                <a:defRPr/>
              </a:pPr>
              <a:t>2023/4/25</a:t>
            </a:fld>
            <a:endParaRPr lang="en-US" altLang="zh-CN"/>
          </a:p>
        </p:txBody>
      </p:sp>
      <p:sp>
        <p:nvSpPr>
          <p:cNvPr id="6" name="页脚占位符 4">
            <a:extLst>
              <a:ext uri="{FF2B5EF4-FFF2-40B4-BE49-F238E27FC236}">
                <a16:creationId xmlns:a16="http://schemas.microsoft.com/office/drawing/2014/main" id="{90466464-C62D-48C5-8450-D54A45B36043}"/>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AF07C3BA-CF41-4017-B975-B0D63E151DC9}"/>
              </a:ext>
            </a:extLst>
          </p:cNvPr>
          <p:cNvSpPr>
            <a:spLocks noGrp="1"/>
          </p:cNvSpPr>
          <p:nvPr>
            <p:ph type="sldNum" sz="quarter" idx="12"/>
          </p:nvPr>
        </p:nvSpPr>
        <p:spPr/>
        <p:txBody>
          <a:bodyPr/>
          <a:lstStyle/>
          <a:p>
            <a:pPr>
              <a:defRPr/>
            </a:pPr>
            <a:fld id="{07E19DBF-E97F-432D-AC22-492373B8FCDE}" type="slidenum">
              <a:rPr lang="zh-CN" altLang="en-US"/>
              <a:pPr>
                <a:defRPr/>
              </a:pPr>
              <a:t>39</a:t>
            </a:fld>
            <a:endParaRPr lang="en-US" altLang="zh-CN"/>
          </a:p>
        </p:txBody>
      </p:sp>
      <p:sp>
        <p:nvSpPr>
          <p:cNvPr id="1122306" name="Rectangle 2">
            <a:extLst>
              <a:ext uri="{FF2B5EF4-FFF2-40B4-BE49-F238E27FC236}">
                <a16:creationId xmlns:a16="http://schemas.microsoft.com/office/drawing/2014/main" id="{D3C508C2-597C-4393-A962-DDE7748EA1E5}"/>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22307" name="Rectangle 3">
            <a:extLst>
              <a:ext uri="{FF2B5EF4-FFF2-40B4-BE49-F238E27FC236}">
                <a16:creationId xmlns:a16="http://schemas.microsoft.com/office/drawing/2014/main" id="{8607DBF3-CC1B-4F3E-97FB-C827AA790A97}"/>
              </a:ext>
            </a:extLst>
          </p:cNvPr>
          <p:cNvSpPr>
            <a:spLocks noGrp="1" noChangeArrowheads="1"/>
          </p:cNvSpPr>
          <p:nvPr>
            <p:ph idx="1"/>
          </p:nvPr>
        </p:nvSpPr>
        <p:spPr>
          <a:xfrm>
            <a:off x="609600" y="1447800"/>
            <a:ext cx="3581400" cy="4953000"/>
          </a:xfrm>
        </p:spPr>
        <p:txBody>
          <a:bodyPr/>
          <a:lstStyle/>
          <a:p>
            <a:pPr algn="just">
              <a:lnSpc>
                <a:spcPct val="90000"/>
              </a:lnSpc>
              <a:defRPr/>
            </a:pPr>
            <a:r>
              <a:rPr lang="zh-CN" altLang="en-US" sz="2800" dirty="0">
                <a:latin typeface="华文新魏" panose="02010800040101010101" pitchFamily="2" charset="-122"/>
                <a:ea typeface="华文新魏" panose="02010800040101010101" pitchFamily="2" charset="-122"/>
                <a:cs typeface="+mn-cs"/>
              </a:rPr>
              <a:t>修改事务</a:t>
            </a:r>
            <a:r>
              <a:rPr lang="en-US" altLang="zh-CN" sz="2800" dirty="0">
                <a:latin typeface="华文新魏" panose="02010800040101010101" pitchFamily="2" charset="-122"/>
                <a:ea typeface="华文新魏" panose="02010800040101010101" pitchFamily="2" charset="-122"/>
                <a:cs typeface="+mn-cs"/>
              </a:rPr>
              <a:t>T</a:t>
            </a:r>
            <a:r>
              <a:rPr lang="en-US" altLang="zh-CN" sz="2800" baseline="-30000" dirty="0">
                <a:latin typeface="华文新魏" panose="02010800040101010101" pitchFamily="2" charset="-122"/>
                <a:ea typeface="华文新魏" panose="02010800040101010101" pitchFamily="2" charset="-122"/>
                <a:cs typeface="+mn-cs"/>
              </a:rPr>
              <a:t>7</a:t>
            </a:r>
            <a:r>
              <a:rPr lang="en-US" altLang="zh-CN" sz="2800" dirty="0">
                <a:latin typeface="华文新魏" panose="02010800040101010101" pitchFamily="2" charset="-122"/>
                <a:ea typeface="华文新魏" panose="02010800040101010101" pitchFamily="2" charset="-122"/>
                <a:cs typeface="+mn-cs"/>
              </a:rPr>
              <a:t>，</a:t>
            </a:r>
            <a:r>
              <a:rPr lang="zh-CN" altLang="en-US" sz="2800" dirty="0">
                <a:solidFill>
                  <a:srgbClr val="FF0000"/>
                </a:solidFill>
                <a:latin typeface="华文新魏" panose="02010800040101010101" pitchFamily="2" charset="-122"/>
                <a:ea typeface="华文新魏" panose="02010800040101010101" pitchFamily="2" charset="-122"/>
                <a:cs typeface="+mn-cs"/>
              </a:rPr>
              <a:t>把所有的释放锁操作放到最后</a:t>
            </a:r>
            <a:r>
              <a:rPr lang="zh-CN" altLang="en-US" sz="2800" dirty="0">
                <a:latin typeface="华文新魏" panose="02010800040101010101" pitchFamily="2" charset="-122"/>
                <a:ea typeface="华文新魏" panose="02010800040101010101" pitchFamily="2" charset="-122"/>
                <a:cs typeface="+mn-cs"/>
              </a:rPr>
              <a:t>，得到事务</a:t>
            </a:r>
            <a:r>
              <a:rPr lang="en-US" altLang="zh-CN" sz="2800" dirty="0">
                <a:solidFill>
                  <a:srgbClr val="FF0000"/>
                </a:solidFill>
                <a:latin typeface="华文新魏" panose="02010800040101010101" pitchFamily="2" charset="-122"/>
                <a:ea typeface="华文新魏" panose="02010800040101010101" pitchFamily="2" charset="-122"/>
                <a:cs typeface="+mn-cs"/>
              </a:rPr>
              <a:t>T</a:t>
            </a:r>
            <a:r>
              <a:rPr lang="en-US" altLang="zh-CN" sz="2800" baseline="-30000" dirty="0">
                <a:solidFill>
                  <a:srgbClr val="FF0000"/>
                </a:solidFill>
                <a:latin typeface="华文新魏" panose="02010800040101010101" pitchFamily="2" charset="-122"/>
                <a:ea typeface="华文新魏" panose="02010800040101010101" pitchFamily="2" charset="-122"/>
                <a:cs typeface="+mn-cs"/>
              </a:rPr>
              <a:t>9</a:t>
            </a:r>
            <a:r>
              <a:rPr lang="zh-CN" altLang="en-US" sz="2800" dirty="0">
                <a:solidFill>
                  <a:srgbClr val="FF0000"/>
                </a:solidFill>
                <a:latin typeface="华文新魏" panose="02010800040101010101" pitchFamily="2" charset="-122"/>
                <a:ea typeface="华文新魏" panose="02010800040101010101" pitchFamily="2" charset="-122"/>
                <a:cs typeface="+mn-cs"/>
              </a:rPr>
              <a:t>：</a:t>
            </a:r>
            <a:endParaRPr lang="en-US" altLang="zh-CN" sz="2800" dirty="0">
              <a:solidFill>
                <a:srgbClr val="FF0000"/>
              </a:solidFill>
              <a:latin typeface="华文新魏" panose="02010800040101010101" pitchFamily="2" charset="-122"/>
              <a:ea typeface="华文新魏" panose="02010800040101010101" pitchFamily="2" charset="-122"/>
              <a:cs typeface="+mn-cs"/>
            </a:endParaRPr>
          </a:p>
          <a:p>
            <a:pPr lvl="2" algn="just">
              <a:lnSpc>
                <a:spcPct val="90000"/>
              </a:lnSpc>
              <a:defRPr/>
            </a:pPr>
            <a:r>
              <a:rPr lang="en-US" altLang="zh-CN" sz="2000" dirty="0">
                <a:solidFill>
                  <a:srgbClr val="FF00FF"/>
                </a:solidFill>
              </a:rPr>
              <a:t>LOCK-X(B);</a:t>
            </a:r>
          </a:p>
          <a:p>
            <a:pPr lvl="2">
              <a:lnSpc>
                <a:spcPct val="90000"/>
              </a:lnSpc>
              <a:defRPr/>
            </a:pPr>
            <a:r>
              <a:rPr lang="en-US" altLang="zh-CN" sz="2000" dirty="0">
                <a:solidFill>
                  <a:srgbClr val="000066"/>
                </a:solidFill>
              </a:rPr>
              <a:t>READ(B);</a:t>
            </a:r>
          </a:p>
          <a:p>
            <a:pPr lvl="2">
              <a:lnSpc>
                <a:spcPct val="90000"/>
              </a:lnSpc>
              <a:defRPr/>
            </a:pPr>
            <a:r>
              <a:rPr lang="en-US" altLang="zh-CN" sz="2000" dirty="0">
                <a:solidFill>
                  <a:srgbClr val="000066"/>
                </a:solidFill>
              </a:rPr>
              <a:t>B := B - 50;</a:t>
            </a:r>
          </a:p>
          <a:p>
            <a:pPr lvl="2">
              <a:lnSpc>
                <a:spcPct val="90000"/>
              </a:lnSpc>
              <a:defRPr/>
            </a:pPr>
            <a:r>
              <a:rPr lang="en-US" altLang="zh-CN" sz="2000" dirty="0">
                <a:solidFill>
                  <a:srgbClr val="000066"/>
                </a:solidFill>
              </a:rPr>
              <a:t>WRITE(B);</a:t>
            </a:r>
          </a:p>
          <a:p>
            <a:pPr lvl="2">
              <a:lnSpc>
                <a:spcPct val="90000"/>
              </a:lnSpc>
              <a:defRPr/>
            </a:pPr>
            <a:r>
              <a:rPr lang="en-US" altLang="zh-CN" sz="2000" dirty="0">
                <a:solidFill>
                  <a:srgbClr val="FF00FF"/>
                </a:solidFill>
              </a:rPr>
              <a:t>LOCK-X(A);</a:t>
            </a:r>
          </a:p>
          <a:p>
            <a:pPr lvl="2">
              <a:lnSpc>
                <a:spcPct val="90000"/>
              </a:lnSpc>
              <a:defRPr/>
            </a:pPr>
            <a:r>
              <a:rPr lang="en-US" altLang="zh-CN" sz="2000" dirty="0">
                <a:solidFill>
                  <a:srgbClr val="000066"/>
                </a:solidFill>
              </a:rPr>
              <a:t>READ(A);</a:t>
            </a:r>
          </a:p>
          <a:p>
            <a:pPr lvl="2">
              <a:lnSpc>
                <a:spcPct val="90000"/>
              </a:lnSpc>
              <a:defRPr/>
            </a:pPr>
            <a:r>
              <a:rPr lang="en-US" altLang="zh-CN" sz="2000" dirty="0">
                <a:solidFill>
                  <a:srgbClr val="000066"/>
                </a:solidFill>
              </a:rPr>
              <a:t>A := A + 50;</a:t>
            </a:r>
          </a:p>
          <a:p>
            <a:pPr lvl="2">
              <a:lnSpc>
                <a:spcPct val="90000"/>
              </a:lnSpc>
              <a:defRPr/>
            </a:pPr>
            <a:r>
              <a:rPr lang="en-US" altLang="zh-CN" sz="2000" dirty="0">
                <a:solidFill>
                  <a:srgbClr val="000066"/>
                </a:solidFill>
              </a:rPr>
              <a:t>WRITE(A);</a:t>
            </a:r>
          </a:p>
          <a:p>
            <a:pPr lvl="2">
              <a:lnSpc>
                <a:spcPct val="90000"/>
              </a:lnSpc>
              <a:defRPr/>
            </a:pPr>
            <a:r>
              <a:rPr lang="en-US" altLang="zh-CN" sz="2000" dirty="0">
                <a:solidFill>
                  <a:srgbClr val="FF00FF"/>
                </a:solidFill>
              </a:rPr>
              <a:t>UNLOCK(B);</a:t>
            </a:r>
          </a:p>
          <a:p>
            <a:pPr lvl="2">
              <a:lnSpc>
                <a:spcPct val="90000"/>
              </a:lnSpc>
              <a:defRPr/>
            </a:pPr>
            <a:r>
              <a:rPr lang="en-US" altLang="zh-CN" sz="2000" dirty="0">
                <a:solidFill>
                  <a:srgbClr val="FF00FF"/>
                </a:solidFill>
              </a:rPr>
              <a:t>UNLOCK(A)。</a:t>
            </a:r>
            <a:endParaRPr lang="zh-CN" altLang="en-US" sz="2000" dirty="0">
              <a:solidFill>
                <a:srgbClr val="FF00FF"/>
              </a:solidFill>
            </a:endParaRPr>
          </a:p>
        </p:txBody>
      </p:sp>
      <p:sp>
        <p:nvSpPr>
          <p:cNvPr id="1122308" name="Rectangle 4">
            <a:extLst>
              <a:ext uri="{FF2B5EF4-FFF2-40B4-BE49-F238E27FC236}">
                <a16:creationId xmlns:a16="http://schemas.microsoft.com/office/drawing/2014/main" id="{FE44C91F-39D9-4DE9-B5D8-F653D642E666}"/>
              </a:ext>
            </a:extLst>
          </p:cNvPr>
          <p:cNvSpPr>
            <a:spLocks noChangeArrowheads="1"/>
          </p:cNvSpPr>
          <p:nvPr/>
        </p:nvSpPr>
        <p:spPr bwMode="auto">
          <a:xfrm>
            <a:off x="4724400" y="1371600"/>
            <a:ext cx="3429000" cy="4830763"/>
          </a:xfrm>
          <a:prstGeom prst="rect">
            <a:avLst/>
          </a:prstGeom>
          <a:noFill/>
          <a:ln>
            <a:noFill/>
          </a:ln>
          <a:effectLst/>
        </p:spPr>
        <p:txBody>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defRPr/>
            </a:pPr>
            <a:r>
              <a:rPr lang="zh-CN" altLang="en-US" sz="28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类似地，修改事务</a:t>
            </a:r>
            <a:r>
              <a:rPr lang="en-US" altLang="zh-CN" sz="28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lang="en-US" altLang="zh-CN" sz="2800" baseline="-300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lang="zh-CN" altLang="en-US" sz="28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得到事务</a:t>
            </a:r>
            <a:r>
              <a:rPr lang="en-US" altLang="zh-CN" sz="28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lang="en-US" altLang="zh-CN" sz="2800" baseline="-300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10</a:t>
            </a:r>
            <a:r>
              <a:rPr lang="en-US" altLang="zh-CN" sz="28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p>
          <a:p>
            <a:pPr lvl="2">
              <a:defRPr/>
            </a:pPr>
            <a:endParaRPr lang="en-US" altLang="zh-CN" sz="2000">
              <a:solidFill>
                <a:srgbClr val="FF00FF"/>
              </a:solidFill>
              <a:effectLst>
                <a:outerShdw blurRad="38100" dist="38100" dir="2700000" algn="tl">
                  <a:srgbClr val="C0C0C0"/>
                </a:outerShdw>
              </a:effectLst>
              <a:ea typeface="华文新魏" panose="02010800040101010101" pitchFamily="2" charset="-122"/>
            </a:endParaRPr>
          </a:p>
          <a:p>
            <a:pPr lvl="2">
              <a:defRPr/>
            </a:pPr>
            <a:r>
              <a:rPr lang="en-US" altLang="zh-CN" sz="2000">
                <a:solidFill>
                  <a:srgbClr val="FF00FF"/>
                </a:solidFill>
                <a:effectLst>
                  <a:outerShdw blurRad="38100" dist="38100" dir="2700000" algn="tl">
                    <a:srgbClr val="C0C0C0"/>
                  </a:outerShdw>
                </a:effectLst>
                <a:ea typeface="华文新魏" panose="02010800040101010101" pitchFamily="2" charset="-122"/>
              </a:rPr>
              <a:t>LOCK-S(A);</a:t>
            </a:r>
          </a:p>
          <a:p>
            <a:pPr lvl="2">
              <a:defRPr/>
            </a:pPr>
            <a:r>
              <a:rPr lang="en-US" altLang="zh-CN" sz="2000">
                <a:solidFill>
                  <a:srgbClr val="003399"/>
                </a:solidFill>
                <a:effectLst>
                  <a:outerShdw blurRad="38100" dist="38100" dir="2700000" algn="tl">
                    <a:srgbClr val="C0C0C0"/>
                  </a:outerShdw>
                </a:effectLst>
                <a:ea typeface="华文新魏" panose="02010800040101010101" pitchFamily="2" charset="-122"/>
              </a:rPr>
              <a:t>READ(A);</a:t>
            </a:r>
          </a:p>
          <a:p>
            <a:pPr lvl="2">
              <a:defRPr/>
            </a:pPr>
            <a:r>
              <a:rPr lang="en-US" altLang="zh-CN" sz="2000">
                <a:solidFill>
                  <a:srgbClr val="FF00FF"/>
                </a:solidFill>
                <a:effectLst>
                  <a:outerShdw blurRad="38100" dist="38100" dir="2700000" algn="tl">
                    <a:srgbClr val="C0C0C0"/>
                  </a:outerShdw>
                </a:effectLst>
                <a:ea typeface="华文新魏" panose="02010800040101010101" pitchFamily="2" charset="-122"/>
              </a:rPr>
              <a:t>LOCK-S(B);</a:t>
            </a:r>
          </a:p>
          <a:p>
            <a:pPr lvl="2">
              <a:defRPr/>
            </a:pPr>
            <a:r>
              <a:rPr lang="en-US" altLang="zh-CN" sz="2000">
                <a:solidFill>
                  <a:srgbClr val="003399"/>
                </a:solidFill>
                <a:effectLst>
                  <a:outerShdw blurRad="38100" dist="38100" dir="2700000" algn="tl">
                    <a:srgbClr val="C0C0C0"/>
                  </a:outerShdw>
                </a:effectLst>
                <a:ea typeface="华文新魏" panose="02010800040101010101" pitchFamily="2" charset="-122"/>
              </a:rPr>
              <a:t>READ(B);</a:t>
            </a:r>
          </a:p>
          <a:p>
            <a:pPr lvl="2">
              <a:defRPr/>
            </a:pPr>
            <a:r>
              <a:rPr lang="en-US" altLang="zh-CN" sz="2000">
                <a:solidFill>
                  <a:srgbClr val="003399"/>
                </a:solidFill>
                <a:effectLst>
                  <a:outerShdw blurRad="38100" dist="38100" dir="2700000" algn="tl">
                    <a:srgbClr val="C0C0C0"/>
                  </a:outerShdw>
                </a:effectLst>
                <a:ea typeface="华文新魏" panose="02010800040101010101" pitchFamily="2" charset="-122"/>
              </a:rPr>
              <a:t>DISPLY(A+B);</a:t>
            </a:r>
          </a:p>
          <a:p>
            <a:pPr lvl="2">
              <a:defRPr/>
            </a:pPr>
            <a:r>
              <a:rPr lang="en-US" altLang="zh-CN" sz="2000">
                <a:solidFill>
                  <a:srgbClr val="FF00FF"/>
                </a:solidFill>
                <a:effectLst>
                  <a:outerShdw blurRad="38100" dist="38100" dir="2700000" algn="tl">
                    <a:srgbClr val="C0C0C0"/>
                  </a:outerShdw>
                </a:effectLst>
                <a:ea typeface="华文新魏" panose="02010800040101010101" pitchFamily="2" charset="-122"/>
              </a:rPr>
              <a:t>UNLOCK(A);</a:t>
            </a:r>
          </a:p>
          <a:p>
            <a:pPr lvl="2">
              <a:defRPr/>
            </a:pPr>
            <a:r>
              <a:rPr lang="en-US" altLang="zh-CN" sz="2000">
                <a:solidFill>
                  <a:srgbClr val="FF00FF"/>
                </a:solidFill>
                <a:effectLst>
                  <a:outerShdw blurRad="38100" dist="38100" dir="2700000" algn="tl">
                    <a:srgbClr val="C0C0C0"/>
                  </a:outerShdw>
                </a:effectLst>
                <a:ea typeface="华文新魏" panose="02010800040101010101" pitchFamily="2" charset="-122"/>
              </a:rPr>
              <a:t>UNLOCK(B)。</a:t>
            </a:r>
            <a:r>
              <a:rPr lang="en-US" altLang="zh-CN" sz="2000">
                <a:solidFill>
                  <a:srgbClr val="003399"/>
                </a:solidFill>
                <a:effectLst>
                  <a:outerShdw blurRad="38100" dist="38100" dir="2700000" algn="tl">
                    <a:srgbClr val="C0C0C0"/>
                  </a:outerShdw>
                </a:effectLst>
                <a:ea typeface="华文新魏" panose="02010800040101010101" pitchFamily="2" charset="-122"/>
              </a:rPr>
              <a:t> </a:t>
            </a:r>
            <a:endParaRPr lang="zh-CN" altLang="en-US" sz="2000">
              <a:solidFill>
                <a:srgbClr val="003399"/>
              </a:solidFill>
              <a:effectLst>
                <a:outerShdw blurRad="38100" dist="38100" dir="2700000" algn="tl">
                  <a:srgbClr val="C0C0C0"/>
                </a:outerShdw>
              </a:effectLst>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0DC50-F614-469D-B0BB-3375BCBC6F59}"/>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p>
        </p:txBody>
      </p:sp>
      <p:sp>
        <p:nvSpPr>
          <p:cNvPr id="3" name="内容占位符 2">
            <a:extLst>
              <a:ext uri="{FF2B5EF4-FFF2-40B4-BE49-F238E27FC236}">
                <a16:creationId xmlns:a16="http://schemas.microsoft.com/office/drawing/2014/main" id="{8113F2DC-7F1C-4317-8C8D-9AFF2BCE9DD6}"/>
              </a:ext>
            </a:extLst>
          </p:cNvPr>
          <p:cNvSpPr>
            <a:spLocks noGrp="1"/>
          </p:cNvSpPr>
          <p:nvPr>
            <p:ph idx="1"/>
          </p:nvPr>
        </p:nvSpPr>
        <p:spPr>
          <a:xfrm>
            <a:off x="381000" y="1341438"/>
            <a:ext cx="8229600" cy="4525962"/>
          </a:xfrm>
        </p:spPr>
        <p:txBody>
          <a:bodyPr/>
          <a:lstStyle/>
          <a:p>
            <a:pPr>
              <a:defRPr/>
            </a:pPr>
            <a:r>
              <a:rPr lang="zh-CN" altLang="en-US" dirty="0">
                <a:effectLst/>
                <a:latin typeface="华文新魏" panose="02010800040101010101" pitchFamily="2" charset="-122"/>
                <a:ea typeface="华文新魏" panose="02010800040101010101" pitchFamily="2" charset="-122"/>
                <a:cs typeface="+mn-cs"/>
              </a:rPr>
              <a:t>事务</a:t>
            </a:r>
            <a:r>
              <a:rPr lang="en-US" altLang="zh-CN" dirty="0">
                <a:effectLst/>
                <a:latin typeface="华文新魏" panose="02010800040101010101" pitchFamily="2" charset="-122"/>
                <a:ea typeface="华文新魏" panose="02010800040101010101" pitchFamily="2" charset="-122"/>
                <a:cs typeface="+mn-cs"/>
              </a:rPr>
              <a:t>(Transaction)</a:t>
            </a:r>
          </a:p>
          <a:p>
            <a:pPr lvl="1">
              <a:defRPr/>
            </a:pPr>
            <a:r>
              <a:rPr lang="zh-CN" altLang="en-US" dirty="0">
                <a:effectLst/>
                <a:latin typeface="华文新魏" panose="02010800040101010101" pitchFamily="2" charset="-122"/>
                <a:ea typeface="华文新魏" panose="02010800040101010101" pitchFamily="2" charset="-122"/>
              </a:rPr>
              <a:t>是用户定义的一个数据库操作序列，这些操作要么全做，要么全不做，</a:t>
            </a:r>
            <a:r>
              <a:rPr lang="zh-CN" altLang="en-US" dirty="0">
                <a:solidFill>
                  <a:srgbClr val="FF0000"/>
                </a:solidFill>
                <a:effectLst/>
                <a:latin typeface="华文新魏" panose="02010800040101010101" pitchFamily="2" charset="-122"/>
                <a:ea typeface="华文新魏" panose="02010800040101010101" pitchFamily="2" charset="-122"/>
              </a:rPr>
              <a:t>是一个不可分割的工作单位</a:t>
            </a:r>
            <a:r>
              <a:rPr lang="zh-CN" altLang="en-US" dirty="0">
                <a:effectLst/>
                <a:latin typeface="华文新魏" panose="02010800040101010101" pitchFamily="2" charset="-122"/>
                <a:ea typeface="华文新魏" panose="02010800040101010101" pitchFamily="2" charset="-122"/>
              </a:rPr>
              <a:t>。</a:t>
            </a:r>
            <a:endParaRPr lang="en-US" altLang="zh-CN" dirty="0">
              <a:effectLst/>
              <a:latin typeface="华文新魏" panose="02010800040101010101" pitchFamily="2" charset="-122"/>
              <a:ea typeface="华文新魏" panose="02010800040101010101" pitchFamily="2" charset="-122"/>
            </a:endParaRPr>
          </a:p>
          <a:p>
            <a:pPr>
              <a:defRPr/>
            </a:pPr>
            <a:r>
              <a:rPr lang="zh-CN" altLang="en-US" dirty="0">
                <a:effectLst/>
                <a:latin typeface="华文新魏" panose="02010800040101010101" pitchFamily="2" charset="-122"/>
                <a:ea typeface="华文新魏" panose="02010800040101010101" pitchFamily="2" charset="-122"/>
                <a:cs typeface="+mn-cs"/>
              </a:rPr>
              <a:t>事务与程序不同</a:t>
            </a:r>
            <a:endParaRPr lang="en-US" altLang="zh-CN" dirty="0">
              <a:effectLst/>
              <a:latin typeface="华文新魏" panose="02010800040101010101" pitchFamily="2" charset="-122"/>
              <a:ea typeface="华文新魏" panose="02010800040101010101" pitchFamily="2" charset="-122"/>
              <a:cs typeface="+mn-cs"/>
            </a:endParaRPr>
          </a:p>
          <a:p>
            <a:pPr lvl="1">
              <a:defRPr/>
            </a:pPr>
            <a:r>
              <a:rPr lang="zh-CN" altLang="en-US" dirty="0">
                <a:effectLst/>
                <a:latin typeface="华文新魏" panose="02010800040101010101" pitchFamily="2" charset="-122"/>
                <a:ea typeface="华文新魏" panose="02010800040101010101" pitchFamily="2" charset="-122"/>
              </a:rPr>
              <a:t>在关系数据库中，一个事务可以是一条</a:t>
            </a:r>
            <a:r>
              <a:rPr lang="en-US" altLang="zh-CN" dirty="0">
                <a:effectLst/>
                <a:latin typeface="华文新魏" panose="02010800040101010101" pitchFamily="2" charset="-122"/>
                <a:ea typeface="华文新魏" panose="02010800040101010101" pitchFamily="2" charset="-122"/>
              </a:rPr>
              <a:t>SQL</a:t>
            </a:r>
            <a:r>
              <a:rPr lang="zh-CN" altLang="en-US" dirty="0">
                <a:effectLst/>
                <a:latin typeface="华文新魏" panose="02010800040101010101" pitchFamily="2" charset="-122"/>
                <a:ea typeface="华文新魏" panose="02010800040101010101" pitchFamily="2" charset="-122"/>
              </a:rPr>
              <a:t>语句，一组</a:t>
            </a:r>
            <a:r>
              <a:rPr lang="en-US" altLang="zh-CN" dirty="0">
                <a:effectLst/>
                <a:latin typeface="华文新魏" panose="02010800040101010101" pitchFamily="2" charset="-122"/>
                <a:ea typeface="华文新魏" panose="02010800040101010101" pitchFamily="2" charset="-122"/>
              </a:rPr>
              <a:t>SQL</a:t>
            </a:r>
            <a:r>
              <a:rPr lang="zh-CN" altLang="en-US" dirty="0">
                <a:effectLst/>
                <a:latin typeface="华文新魏" panose="02010800040101010101" pitchFamily="2" charset="-122"/>
                <a:ea typeface="华文新魏" panose="02010800040101010101" pitchFamily="2" charset="-122"/>
              </a:rPr>
              <a:t>语句或整个程序</a:t>
            </a:r>
          </a:p>
          <a:p>
            <a:pPr lvl="1">
              <a:defRPr/>
            </a:pPr>
            <a:r>
              <a:rPr lang="zh-CN" altLang="en-US">
                <a:effectLst/>
                <a:latin typeface="华文新魏" panose="02010800040101010101" pitchFamily="2" charset="-122"/>
                <a:ea typeface="华文新魏" panose="02010800040101010101" pitchFamily="2" charset="-122"/>
              </a:rPr>
              <a:t>一个</a:t>
            </a:r>
            <a:r>
              <a:rPr lang="zh-CN" altLang="en-US" dirty="0">
                <a:effectLst/>
                <a:latin typeface="华文新魏" panose="02010800040101010101" pitchFamily="2" charset="-122"/>
                <a:ea typeface="华文新魏" panose="02010800040101010101" pitchFamily="2" charset="-122"/>
              </a:rPr>
              <a:t>程序通常包含多个事务</a:t>
            </a:r>
            <a:endParaRPr lang="en-US" altLang="zh-CN" dirty="0">
              <a:effectLst/>
              <a:latin typeface="华文新魏" panose="02010800040101010101" pitchFamily="2" charset="-122"/>
              <a:ea typeface="华文新魏" panose="02010800040101010101" pitchFamily="2" charset="-122"/>
            </a:endParaRPr>
          </a:p>
          <a:p>
            <a:pPr>
              <a:defRPr/>
            </a:pPr>
            <a:r>
              <a:rPr lang="zh-CN" altLang="en-US" dirty="0">
                <a:effectLst/>
                <a:latin typeface="华文新魏" panose="02010800040101010101" pitchFamily="2" charset="-122"/>
                <a:ea typeface="华文新魏" panose="02010800040101010101" pitchFamily="2" charset="-122"/>
                <a:cs typeface="+mn-cs"/>
              </a:rPr>
              <a:t>事务是并发控制和恢复的</a:t>
            </a:r>
            <a:r>
              <a:rPr lang="zh-CN" altLang="en-US" dirty="0">
                <a:solidFill>
                  <a:srgbClr val="FF0000"/>
                </a:solidFill>
                <a:effectLst/>
                <a:latin typeface="华文新魏" panose="02010800040101010101" pitchFamily="2" charset="-122"/>
                <a:ea typeface="华文新魏" panose="02010800040101010101" pitchFamily="2" charset="-122"/>
                <a:cs typeface="+mn-cs"/>
              </a:rPr>
              <a:t>基本单位</a:t>
            </a:r>
          </a:p>
          <a:p>
            <a:pPr>
              <a:defRPr/>
            </a:pPr>
            <a:endParaRPr lang="zh-CN" altLang="en-US" dirty="0">
              <a:cs typeface="+mn-cs"/>
            </a:endParaRPr>
          </a:p>
        </p:txBody>
      </p:sp>
      <p:sp>
        <p:nvSpPr>
          <p:cNvPr id="4" name="日期占位符 3">
            <a:extLst>
              <a:ext uri="{FF2B5EF4-FFF2-40B4-BE49-F238E27FC236}">
                <a16:creationId xmlns:a16="http://schemas.microsoft.com/office/drawing/2014/main" id="{50A4D458-BC28-4D00-AF8C-B4065FBF15DD}"/>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5F540F48-85A9-4A0A-9E6A-BD5D54467351}"/>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7269650-8563-421C-A7E6-6D72C34B8D95}"/>
              </a:ext>
            </a:extLst>
          </p:cNvPr>
          <p:cNvSpPr>
            <a:spLocks noGrp="1"/>
          </p:cNvSpPr>
          <p:nvPr>
            <p:ph type="sldNum" sz="quarter" idx="12"/>
          </p:nvPr>
        </p:nvSpPr>
        <p:spPr/>
        <p:txBody>
          <a:bodyPr/>
          <a:lstStyle/>
          <a:p>
            <a:pPr>
              <a:defRPr/>
            </a:pPr>
            <a:fld id="{B14E50EB-D481-4B44-A835-8BB451A29FCD}" type="slidenum">
              <a:rPr lang="zh-CN" altLang="en-US"/>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D4A1F231-52F2-4E88-A838-A984768F1130}"/>
              </a:ext>
            </a:extLst>
          </p:cNvPr>
          <p:cNvSpPr>
            <a:spLocks noGrp="1"/>
          </p:cNvSpPr>
          <p:nvPr>
            <p:ph type="dt" sz="quarter" idx="10"/>
          </p:nvPr>
        </p:nvSpPr>
        <p:spPr/>
        <p:txBody>
          <a:bodyPr/>
          <a:lstStyle/>
          <a:p>
            <a:pPr>
              <a:defRPr/>
            </a:pPr>
            <a:fld id="{DD6FD84C-33A2-40E2-892C-D388669148CE}" type="datetime1">
              <a:rPr lang="zh-CN" altLang="en-US"/>
              <a:pPr>
                <a:defRPr/>
              </a:pPr>
              <a:t>2023/4/25</a:t>
            </a:fld>
            <a:endParaRPr lang="en-US" altLang="zh-CN"/>
          </a:p>
        </p:txBody>
      </p:sp>
      <p:sp>
        <p:nvSpPr>
          <p:cNvPr id="9" name="页脚占位符 4">
            <a:extLst>
              <a:ext uri="{FF2B5EF4-FFF2-40B4-BE49-F238E27FC236}">
                <a16:creationId xmlns:a16="http://schemas.microsoft.com/office/drawing/2014/main" id="{4F440BDD-BE5B-4340-A966-89B498F83582}"/>
              </a:ext>
            </a:extLst>
          </p:cNvPr>
          <p:cNvSpPr>
            <a:spLocks noGrp="1"/>
          </p:cNvSpPr>
          <p:nvPr>
            <p:ph type="ftr" sz="quarter" idx="11"/>
          </p:nvPr>
        </p:nvSpPr>
        <p:spPr/>
        <p:txBody>
          <a:bodyPr/>
          <a:lstStyle/>
          <a:p>
            <a:pPr>
              <a:defRPr/>
            </a:pPr>
            <a:r>
              <a:rPr lang="en-US" altLang="zh-CN" dirty="0"/>
              <a:t>HIT-AIOT</a:t>
            </a:r>
          </a:p>
        </p:txBody>
      </p:sp>
      <p:sp>
        <p:nvSpPr>
          <p:cNvPr id="10" name="灯片编号占位符 5">
            <a:extLst>
              <a:ext uri="{FF2B5EF4-FFF2-40B4-BE49-F238E27FC236}">
                <a16:creationId xmlns:a16="http://schemas.microsoft.com/office/drawing/2014/main" id="{622B84E3-BD95-4C99-B506-B4B485F77F7E}"/>
              </a:ext>
            </a:extLst>
          </p:cNvPr>
          <p:cNvSpPr>
            <a:spLocks noGrp="1"/>
          </p:cNvSpPr>
          <p:nvPr>
            <p:ph type="sldNum" sz="quarter" idx="12"/>
          </p:nvPr>
        </p:nvSpPr>
        <p:spPr/>
        <p:txBody>
          <a:bodyPr/>
          <a:lstStyle/>
          <a:p>
            <a:pPr>
              <a:defRPr/>
            </a:pPr>
            <a:fld id="{211F16B6-2B0B-4680-9670-1F7BCDF60AB4}" type="slidenum">
              <a:rPr lang="zh-CN" altLang="en-US"/>
              <a:pPr>
                <a:defRPr/>
              </a:pPr>
              <a:t>40</a:t>
            </a:fld>
            <a:endParaRPr lang="en-US" altLang="zh-CN"/>
          </a:p>
        </p:txBody>
      </p:sp>
      <p:sp>
        <p:nvSpPr>
          <p:cNvPr id="1140738" name="Rectangle 2">
            <a:extLst>
              <a:ext uri="{FF2B5EF4-FFF2-40B4-BE49-F238E27FC236}">
                <a16:creationId xmlns:a16="http://schemas.microsoft.com/office/drawing/2014/main" id="{6BE6E384-01B1-4243-B777-7159EE2B0496}"/>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40739" name="Rectangle 3">
            <a:extLst>
              <a:ext uri="{FF2B5EF4-FFF2-40B4-BE49-F238E27FC236}">
                <a16:creationId xmlns:a16="http://schemas.microsoft.com/office/drawing/2014/main" id="{FC5AF5EC-F252-4D69-A189-5FF794B7A392}"/>
              </a:ext>
            </a:extLst>
          </p:cNvPr>
          <p:cNvSpPr>
            <a:spLocks noGrp="1" noChangeArrowheads="1"/>
          </p:cNvSpPr>
          <p:nvPr>
            <p:ph idx="1"/>
          </p:nvPr>
        </p:nvSpPr>
        <p:spPr>
          <a:xfrm>
            <a:off x="611188" y="1341438"/>
            <a:ext cx="7924800" cy="1249362"/>
          </a:xfrm>
        </p:spPr>
        <p:txBody>
          <a:bodyPr/>
          <a:lstStyle/>
          <a:p>
            <a:pPr algn="just">
              <a:defRPr/>
            </a:pP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9</a:t>
            </a:r>
            <a:r>
              <a:rPr lang="zh-CN" altLang="en-US" dirty="0">
                <a:latin typeface="华文新魏" panose="02010800040101010101" pitchFamily="2" charset="-122"/>
                <a:ea typeface="华文新魏" panose="02010800040101010101" pitchFamily="2" charset="-122"/>
                <a:cs typeface="+mn-cs"/>
              </a:rPr>
              <a:t>和</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10</a:t>
            </a:r>
            <a:r>
              <a:rPr lang="zh-CN" altLang="en-US" dirty="0">
                <a:latin typeface="华文新魏" panose="02010800040101010101" pitchFamily="2" charset="-122"/>
                <a:ea typeface="华文新魏" panose="02010800040101010101" pitchFamily="2" charset="-122"/>
                <a:cs typeface="+mn-cs"/>
              </a:rPr>
              <a:t>解决了</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7</a:t>
            </a:r>
            <a:r>
              <a:rPr lang="zh-CN" altLang="en-US" dirty="0">
                <a:latin typeface="华文新魏" panose="02010800040101010101" pitchFamily="2" charset="-122"/>
                <a:ea typeface="华文新魏" panose="02010800040101010101" pitchFamily="2" charset="-122"/>
                <a:cs typeface="+mn-cs"/>
              </a:rPr>
              <a:t>和</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8</a:t>
            </a:r>
            <a:r>
              <a:rPr lang="zh-CN" altLang="en-US" dirty="0">
                <a:latin typeface="华文新魏" panose="02010800040101010101" pitchFamily="2" charset="-122"/>
                <a:ea typeface="华文新魏" panose="02010800040101010101" pitchFamily="2" charset="-122"/>
                <a:cs typeface="+mn-cs"/>
              </a:rPr>
              <a:t>存在的问题。</a:t>
            </a:r>
          </a:p>
          <a:p>
            <a:pPr algn="just">
              <a:defRPr/>
            </a:pPr>
            <a:r>
              <a:rPr lang="zh-CN" altLang="en-US" dirty="0">
                <a:latin typeface="华文新魏" panose="02010800040101010101" pitchFamily="2" charset="-122"/>
                <a:ea typeface="华文新魏" panose="02010800040101010101" pitchFamily="2" charset="-122"/>
                <a:cs typeface="+mn-cs"/>
              </a:rPr>
              <a:t>但是，</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9</a:t>
            </a:r>
            <a:r>
              <a:rPr lang="zh-CN" altLang="en-US" dirty="0">
                <a:latin typeface="华文新魏" panose="02010800040101010101" pitchFamily="2" charset="-122"/>
                <a:ea typeface="华文新魏" panose="02010800040101010101" pitchFamily="2" charset="-122"/>
                <a:cs typeface="+mn-cs"/>
              </a:rPr>
              <a:t>和</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10</a:t>
            </a:r>
            <a:r>
              <a:rPr lang="zh-CN" altLang="en-US" dirty="0">
                <a:latin typeface="华文新魏" panose="02010800040101010101" pitchFamily="2" charset="-122"/>
                <a:ea typeface="华文新魏" panose="02010800040101010101" pitchFamily="2" charset="-122"/>
                <a:cs typeface="+mn-cs"/>
              </a:rPr>
              <a:t>存在死琐问题。</a:t>
            </a:r>
          </a:p>
        </p:txBody>
      </p:sp>
      <p:sp>
        <p:nvSpPr>
          <p:cNvPr id="1140741" name="Rectangle 5">
            <a:extLst>
              <a:ext uri="{FF2B5EF4-FFF2-40B4-BE49-F238E27FC236}">
                <a16:creationId xmlns:a16="http://schemas.microsoft.com/office/drawing/2014/main" id="{45C91B3E-3C18-42A7-A52E-214A864FAE88}"/>
              </a:ext>
            </a:extLst>
          </p:cNvPr>
          <p:cNvSpPr>
            <a:spLocks noChangeArrowheads="1"/>
          </p:cNvSpPr>
          <p:nvPr/>
        </p:nvSpPr>
        <p:spPr bwMode="auto">
          <a:xfrm>
            <a:off x="5257800" y="2743200"/>
            <a:ext cx="3200400" cy="33528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buFontTx/>
              <a:buChar char="•"/>
              <a:defRPr/>
            </a:pP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当死锁发生时，系统必须放弃至少一个处于死锁状态的事务，释放这个事务所加锁的数据项，使其他事务可以继续运行。</a:t>
            </a:r>
          </a:p>
        </p:txBody>
      </p:sp>
      <p:grpSp>
        <p:nvGrpSpPr>
          <p:cNvPr id="1140744" name="Group 8">
            <a:extLst>
              <a:ext uri="{FF2B5EF4-FFF2-40B4-BE49-F238E27FC236}">
                <a16:creationId xmlns:a16="http://schemas.microsoft.com/office/drawing/2014/main" id="{FAE9A0E2-5FE7-48A3-8137-F38666377280}"/>
              </a:ext>
            </a:extLst>
          </p:cNvPr>
          <p:cNvGrpSpPr>
            <a:grpSpLocks/>
          </p:cNvGrpSpPr>
          <p:nvPr/>
        </p:nvGrpSpPr>
        <p:grpSpPr bwMode="auto">
          <a:xfrm>
            <a:off x="914400" y="2733675"/>
            <a:ext cx="3952875" cy="3743325"/>
            <a:chOff x="576" y="1632"/>
            <a:chExt cx="2490" cy="2358"/>
          </a:xfrm>
        </p:grpSpPr>
        <p:graphicFrame>
          <p:nvGraphicFramePr>
            <p:cNvPr id="75785" name="Object 6">
              <a:extLst>
                <a:ext uri="{FF2B5EF4-FFF2-40B4-BE49-F238E27FC236}">
                  <a16:creationId xmlns:a16="http://schemas.microsoft.com/office/drawing/2014/main" id="{3BB47B6F-B490-424C-AFFA-7734B808BE8E}"/>
                </a:ext>
              </a:extLst>
            </p:cNvPr>
            <p:cNvGraphicFramePr>
              <a:graphicFrameLocks noChangeAspect="1"/>
            </p:cNvGraphicFramePr>
            <p:nvPr/>
          </p:nvGraphicFramePr>
          <p:xfrm>
            <a:off x="576" y="1632"/>
            <a:ext cx="1404" cy="2358"/>
          </p:xfrm>
          <a:graphic>
            <a:graphicData uri="http://schemas.openxmlformats.org/presentationml/2006/ole">
              <mc:AlternateContent xmlns:mc="http://schemas.openxmlformats.org/markup-compatibility/2006">
                <mc:Choice xmlns:v="urn:schemas-microsoft-com:vml" Requires="v">
                  <p:oleObj spid="_x0000_s75849" r:id="rId4" imgW="2228571" imgH="3742857" progId="Paint.Picture">
                    <p:embed/>
                  </p:oleObj>
                </mc:Choice>
                <mc:Fallback>
                  <p:oleObj r:id="rId4" imgW="2228571" imgH="3742857"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632"/>
                          <a:ext cx="1404" cy="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6" name="Object 7">
              <a:extLst>
                <a:ext uri="{FF2B5EF4-FFF2-40B4-BE49-F238E27FC236}">
                  <a16:creationId xmlns:a16="http://schemas.microsoft.com/office/drawing/2014/main" id="{85EE7358-32CF-4361-A5B6-ECFC13A4D449}"/>
                </a:ext>
              </a:extLst>
            </p:cNvPr>
            <p:cNvGraphicFramePr>
              <a:graphicFrameLocks noChangeAspect="1"/>
            </p:cNvGraphicFramePr>
            <p:nvPr/>
          </p:nvGraphicFramePr>
          <p:xfrm>
            <a:off x="2112" y="1644"/>
            <a:ext cx="954" cy="2274"/>
          </p:xfrm>
          <a:graphic>
            <a:graphicData uri="http://schemas.openxmlformats.org/presentationml/2006/ole">
              <mc:AlternateContent xmlns:mc="http://schemas.openxmlformats.org/markup-compatibility/2006">
                <mc:Choice xmlns:v="urn:schemas-microsoft-com:vml" Requires="v">
                  <p:oleObj spid="_x0000_s75850" r:id="rId6" imgW="1514686" imgH="3610479" progId="Paint.Picture">
                    <p:embed/>
                  </p:oleObj>
                </mc:Choice>
                <mc:Fallback>
                  <p:oleObj r:id="rId6" imgW="1514686" imgH="3610479"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 y="1644"/>
                          <a:ext cx="954" cy="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407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40741"/>
                                        </p:tgtEl>
                                        <p:attrNameLst>
                                          <p:attrName>style.visibility</p:attrName>
                                        </p:attrNameLst>
                                      </p:cBhvr>
                                      <p:to>
                                        <p:strVal val="visible"/>
                                      </p:to>
                                    </p:set>
                                    <p:anim calcmode="lin" valueType="num">
                                      <p:cBhvr additive="base">
                                        <p:cTn id="11" dur="500" fill="hold"/>
                                        <p:tgtEl>
                                          <p:spTgt spid="1140741"/>
                                        </p:tgtEl>
                                        <p:attrNameLst>
                                          <p:attrName>ppt_x</p:attrName>
                                        </p:attrNameLst>
                                      </p:cBhvr>
                                      <p:tavLst>
                                        <p:tav tm="0">
                                          <p:val>
                                            <p:strVal val="1+#ppt_w/2"/>
                                          </p:val>
                                        </p:tav>
                                        <p:tav tm="100000">
                                          <p:val>
                                            <p:strVal val="#ppt_x"/>
                                          </p:val>
                                        </p:tav>
                                      </p:tavLst>
                                    </p:anim>
                                    <p:anim calcmode="lin" valueType="num">
                                      <p:cBhvr additive="base">
                                        <p:cTn id="12" dur="500" fill="hold"/>
                                        <p:tgtEl>
                                          <p:spTgt spid="11407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0ED6D74-12B7-4275-BDB4-833D626E0762}"/>
              </a:ext>
            </a:extLst>
          </p:cNvPr>
          <p:cNvSpPr>
            <a:spLocks noGrp="1"/>
          </p:cNvSpPr>
          <p:nvPr>
            <p:ph type="dt" sz="quarter" idx="10"/>
          </p:nvPr>
        </p:nvSpPr>
        <p:spPr/>
        <p:txBody>
          <a:bodyPr/>
          <a:lstStyle/>
          <a:p>
            <a:pPr>
              <a:defRPr/>
            </a:pPr>
            <a:fld id="{665FAD7C-D9E3-43B4-B454-9770200F557F}"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74E66A6B-60D5-4524-B3BF-2956A79F6DEF}"/>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780BBBA9-AD26-4D57-96C7-218728CD6219}"/>
              </a:ext>
            </a:extLst>
          </p:cNvPr>
          <p:cNvSpPr>
            <a:spLocks noGrp="1"/>
          </p:cNvSpPr>
          <p:nvPr>
            <p:ph type="sldNum" sz="quarter" idx="12"/>
          </p:nvPr>
        </p:nvSpPr>
        <p:spPr/>
        <p:txBody>
          <a:bodyPr/>
          <a:lstStyle/>
          <a:p>
            <a:pPr>
              <a:defRPr/>
            </a:pPr>
            <a:fld id="{5ED1496E-2193-442C-9C3D-ADA548904918}" type="slidenum">
              <a:rPr lang="zh-CN" altLang="en-US"/>
              <a:pPr>
                <a:defRPr/>
              </a:pPr>
              <a:t>41</a:t>
            </a:fld>
            <a:endParaRPr lang="en-US" altLang="zh-CN"/>
          </a:p>
        </p:txBody>
      </p:sp>
      <p:sp>
        <p:nvSpPr>
          <p:cNvPr id="1044482" name="Rectangle 2">
            <a:extLst>
              <a:ext uri="{FF2B5EF4-FFF2-40B4-BE49-F238E27FC236}">
                <a16:creationId xmlns:a16="http://schemas.microsoft.com/office/drawing/2014/main" id="{28B51161-D532-4CE2-8B85-38C524F5274A}"/>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基于锁的并发控制协议</a:t>
            </a:r>
          </a:p>
        </p:txBody>
      </p:sp>
      <p:sp>
        <p:nvSpPr>
          <p:cNvPr id="1044483" name="Rectangle 3">
            <a:extLst>
              <a:ext uri="{FF2B5EF4-FFF2-40B4-BE49-F238E27FC236}">
                <a16:creationId xmlns:a16="http://schemas.microsoft.com/office/drawing/2014/main" id="{CD85F169-972B-4FFE-9701-BDAD73852609}"/>
              </a:ext>
            </a:extLst>
          </p:cNvPr>
          <p:cNvSpPr>
            <a:spLocks noGrp="1" noChangeArrowheads="1"/>
          </p:cNvSpPr>
          <p:nvPr>
            <p:ph idx="1"/>
          </p:nvPr>
        </p:nvSpPr>
        <p:spPr/>
        <p:txBody>
          <a:bodyPr/>
          <a:lstStyle/>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锁的概念</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死锁、死锁的处理</a:t>
            </a:r>
            <a:endParaRPr lang="en-US" altLang="zh-CN" dirty="0">
              <a:latin typeface="华文新魏" panose="02010800040101010101" pitchFamily="2" charset="-122"/>
              <a:ea typeface="华文新魏" panose="02010800040101010101" pitchFamily="2" charset="-122"/>
            </a:endParaRPr>
          </a:p>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两段锁并发控制协议</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7B07F-D10E-4083-9A6C-04ADEF43228A}"/>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死锁的处理</a:t>
            </a:r>
            <a:endParaRPr lang="zh-CN" altLang="en-US" dirty="0"/>
          </a:p>
        </p:txBody>
      </p:sp>
      <p:sp>
        <p:nvSpPr>
          <p:cNvPr id="4" name="日期占位符 3">
            <a:extLst>
              <a:ext uri="{FF2B5EF4-FFF2-40B4-BE49-F238E27FC236}">
                <a16:creationId xmlns:a16="http://schemas.microsoft.com/office/drawing/2014/main" id="{E981528A-CA26-4A61-9142-482E56E0FB3A}"/>
              </a:ext>
            </a:extLst>
          </p:cNvPr>
          <p:cNvSpPr>
            <a:spLocks noGrp="1"/>
          </p:cNvSpPr>
          <p:nvPr>
            <p:ph type="dt" sz="quarter" idx="10"/>
          </p:nvPr>
        </p:nvSpPr>
        <p:spPr/>
        <p:txBody>
          <a:bodyPr/>
          <a:lstStyle/>
          <a:p>
            <a:pPr>
              <a:defRPr/>
            </a:pPr>
            <a:fld id="{98863F03-3494-4B8F-A1F7-59B6118EB267}"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F1361589-1B43-4449-99A9-BAC19AF4C3BB}"/>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C5B15637-DD1D-41A6-8913-B57FE93CC01A}"/>
              </a:ext>
            </a:extLst>
          </p:cNvPr>
          <p:cNvSpPr>
            <a:spLocks noGrp="1"/>
          </p:cNvSpPr>
          <p:nvPr>
            <p:ph type="sldNum" sz="quarter" idx="12"/>
          </p:nvPr>
        </p:nvSpPr>
        <p:spPr/>
        <p:txBody>
          <a:bodyPr/>
          <a:lstStyle/>
          <a:p>
            <a:pPr>
              <a:defRPr/>
            </a:pPr>
            <a:fld id="{8685F430-AA6A-4770-B73A-645AB99AD774}" type="slidenum">
              <a:rPr lang="zh-CN" altLang="en-US"/>
              <a:pPr>
                <a:defRPr/>
              </a:pPr>
              <a:t>42</a:t>
            </a:fld>
            <a:endParaRPr lang="en-US" altLang="zh-CN"/>
          </a:p>
        </p:txBody>
      </p:sp>
      <p:sp>
        <p:nvSpPr>
          <p:cNvPr id="7" name="Rectangle 3">
            <a:extLst>
              <a:ext uri="{FF2B5EF4-FFF2-40B4-BE49-F238E27FC236}">
                <a16:creationId xmlns:a16="http://schemas.microsoft.com/office/drawing/2014/main" id="{F3AC89E9-8F14-4F96-90AC-A6413E901DB4}"/>
              </a:ext>
            </a:extLst>
          </p:cNvPr>
          <p:cNvSpPr txBox="1">
            <a:spLocks noChangeArrowheads="1"/>
          </p:cNvSpPr>
          <p:nvPr/>
        </p:nvSpPr>
        <p:spPr bwMode="auto">
          <a:xfrm>
            <a:off x="381000" y="1600200"/>
            <a:ext cx="8229600" cy="4525963"/>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buFont typeface="Wingdings" panose="05000000000000000000" pitchFamily="2" charset="2"/>
              <a:buNone/>
              <a:defRPr/>
            </a:pPr>
            <a:r>
              <a:rPr lang="zh-CN" altLang="en-US" kern="0" dirty="0">
                <a:latin typeface="华文新魏" panose="02010800040101010101" pitchFamily="2" charset="-122"/>
                <a:ea typeface="华文新魏" panose="02010800040101010101" pitchFamily="2" charset="-122"/>
              </a:rPr>
              <a:t>两类方法</a:t>
            </a:r>
          </a:p>
          <a:p>
            <a:pPr lvl="1">
              <a:lnSpc>
                <a:spcPct val="150000"/>
              </a:lnSpc>
              <a:buFontTx/>
              <a:buNone/>
              <a:defRPr/>
            </a:pPr>
            <a:r>
              <a:rPr lang="en-US" altLang="zh-CN" sz="3200" kern="0" dirty="0">
                <a:latin typeface="华文新魏" panose="02010800040101010101" pitchFamily="2" charset="-122"/>
                <a:ea typeface="华文新魏" panose="02010800040101010101" pitchFamily="2" charset="-122"/>
              </a:rPr>
              <a:t>1. </a:t>
            </a:r>
            <a:r>
              <a:rPr lang="zh-CN" altLang="en-US" sz="3200" kern="0" dirty="0">
                <a:latin typeface="华文新魏" panose="02010800040101010101" pitchFamily="2" charset="-122"/>
                <a:ea typeface="华文新魏" panose="02010800040101010101" pitchFamily="2" charset="-122"/>
              </a:rPr>
              <a:t>死锁预防</a:t>
            </a:r>
            <a:endParaRPr lang="en-US" altLang="zh-CN" sz="3200" kern="0" dirty="0">
              <a:latin typeface="华文新魏" panose="02010800040101010101" pitchFamily="2" charset="-122"/>
              <a:ea typeface="华文新魏" panose="02010800040101010101" pitchFamily="2" charset="-122"/>
            </a:endParaRPr>
          </a:p>
          <a:p>
            <a:pPr lvl="1">
              <a:lnSpc>
                <a:spcPct val="150000"/>
              </a:lnSpc>
              <a:buFontTx/>
              <a:buNone/>
              <a:defRPr/>
            </a:pPr>
            <a:r>
              <a:rPr lang="en-US" altLang="zh-CN" sz="3200" kern="0" dirty="0">
                <a:latin typeface="华文新魏" panose="02010800040101010101" pitchFamily="2" charset="-122"/>
                <a:ea typeface="华文新魏" panose="02010800040101010101" pitchFamily="2" charset="-122"/>
              </a:rPr>
              <a:t>2. </a:t>
            </a:r>
            <a:r>
              <a:rPr lang="zh-CN" altLang="en-US" sz="3200" kern="0" dirty="0">
                <a:latin typeface="华文新魏" panose="02010800040101010101" pitchFamily="2" charset="-122"/>
                <a:ea typeface="华文新魏" panose="02010800040101010101" pitchFamily="2" charset="-122"/>
              </a:rPr>
              <a:t>死锁的检测与恢复</a:t>
            </a:r>
          </a:p>
          <a:p>
            <a:pPr>
              <a:defRPr/>
            </a:pPr>
            <a:endParaRPr lang="en-US" altLang="zh-CN" kern="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4F1B380-050D-42ED-A9E7-361D5D741066}"/>
              </a:ext>
            </a:extLst>
          </p:cNvPr>
          <p:cNvSpPr>
            <a:spLocks noGrp="1"/>
          </p:cNvSpPr>
          <p:nvPr>
            <p:ph type="ftr" sz="quarter" idx="11"/>
          </p:nvPr>
        </p:nvSpPr>
        <p:spPr/>
        <p:txBody>
          <a:bodyPr/>
          <a:lstStyle/>
          <a:p>
            <a:pPr>
              <a:defRPr/>
            </a:pPr>
            <a:r>
              <a:rPr lang="en-US" altLang="zh-CN" dirty="0"/>
              <a:t>HIT-AIOT</a:t>
            </a:r>
          </a:p>
        </p:txBody>
      </p:sp>
      <p:sp>
        <p:nvSpPr>
          <p:cNvPr id="379906" name="Rectangle 2">
            <a:extLst>
              <a:ext uri="{FF2B5EF4-FFF2-40B4-BE49-F238E27FC236}">
                <a16:creationId xmlns:a16="http://schemas.microsoft.com/office/drawing/2014/main" id="{B5217CCF-F3D7-42D3-9E90-F22E57D77422}"/>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死锁的预防</a:t>
            </a:r>
          </a:p>
        </p:txBody>
      </p:sp>
      <p:sp>
        <p:nvSpPr>
          <p:cNvPr id="379907" name="Rectangle 3">
            <a:extLst>
              <a:ext uri="{FF2B5EF4-FFF2-40B4-BE49-F238E27FC236}">
                <a16:creationId xmlns:a16="http://schemas.microsoft.com/office/drawing/2014/main" id="{AB3C5868-548A-42F6-9DA9-B60A48E13812}"/>
              </a:ext>
            </a:extLst>
          </p:cNvPr>
          <p:cNvSpPr>
            <a:spLocks noGrp="1" noChangeArrowheads="1"/>
          </p:cNvSpPr>
          <p:nvPr>
            <p:ph idx="1"/>
          </p:nvPr>
        </p:nvSpPr>
        <p:spPr/>
        <p:txBody>
          <a:bodyPr/>
          <a:lstStyle/>
          <a:p>
            <a:pPr>
              <a:lnSpc>
                <a:spcPct val="150000"/>
              </a:lnSpc>
              <a:defRPr/>
            </a:pPr>
            <a:r>
              <a:rPr lang="zh-CN" altLang="en-US" sz="2800" dirty="0">
                <a:latin typeface="华文新魏" panose="02010800040101010101" pitchFamily="2" charset="-122"/>
                <a:ea typeface="华文新魏" panose="02010800040101010101" pitchFamily="2" charset="-122"/>
              </a:rPr>
              <a:t>产生死锁的原因是</a:t>
            </a:r>
            <a:r>
              <a:rPr lang="zh-CN" altLang="en-US" sz="2800" dirty="0">
                <a:solidFill>
                  <a:srgbClr val="FF0000"/>
                </a:solidFill>
                <a:latin typeface="华文新魏" panose="02010800040101010101" pitchFamily="2" charset="-122"/>
                <a:ea typeface="华文新魏" panose="02010800040101010101" pitchFamily="2" charset="-122"/>
              </a:rPr>
              <a:t>两个或多个事务都已封锁了一些数据对象，然后又都请求对已为其他事务封锁的数据对象加锁</a:t>
            </a:r>
            <a:r>
              <a:rPr lang="zh-CN" altLang="en-US" sz="2800" dirty="0">
                <a:latin typeface="华文新魏" panose="02010800040101010101" pitchFamily="2" charset="-122"/>
                <a:ea typeface="华文新魏" panose="02010800040101010101" pitchFamily="2" charset="-122"/>
              </a:rPr>
              <a:t>，从而出现死等待。</a:t>
            </a:r>
          </a:p>
          <a:p>
            <a:pPr>
              <a:lnSpc>
                <a:spcPct val="150000"/>
              </a:lnSpc>
              <a:spcBef>
                <a:spcPct val="60000"/>
              </a:spcBef>
              <a:defRPr/>
            </a:pPr>
            <a:r>
              <a:rPr lang="zh-CN" altLang="en-US" sz="2800" dirty="0">
                <a:latin typeface="华文新魏" panose="02010800040101010101" pitchFamily="2" charset="-122"/>
                <a:ea typeface="华文新魏" panose="02010800040101010101" pitchFamily="2" charset="-122"/>
              </a:rPr>
              <a:t>预防死锁的发生就是</a:t>
            </a:r>
            <a:r>
              <a:rPr lang="zh-CN" altLang="en-US" sz="2800" dirty="0">
                <a:solidFill>
                  <a:srgbClr val="FF0000"/>
                </a:solidFill>
                <a:latin typeface="华文新魏" panose="02010800040101010101" pitchFamily="2" charset="-122"/>
                <a:ea typeface="华文新魏" panose="02010800040101010101" pitchFamily="2" charset="-122"/>
              </a:rPr>
              <a:t>要破坏产生死锁的条件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E29E996-05F5-416A-BE05-AB63F7082F6D}"/>
              </a:ext>
            </a:extLst>
          </p:cNvPr>
          <p:cNvSpPr>
            <a:spLocks noGrp="1"/>
          </p:cNvSpPr>
          <p:nvPr>
            <p:ph type="ftr" sz="quarter" idx="11"/>
          </p:nvPr>
        </p:nvSpPr>
        <p:spPr/>
        <p:txBody>
          <a:bodyPr/>
          <a:lstStyle/>
          <a:p>
            <a:pPr>
              <a:defRPr/>
            </a:pPr>
            <a:r>
              <a:rPr lang="en-US" altLang="zh-CN" dirty="0"/>
              <a:t>HIT-AIOT</a:t>
            </a:r>
          </a:p>
        </p:txBody>
      </p:sp>
      <p:sp>
        <p:nvSpPr>
          <p:cNvPr id="380930" name="Rectangle 2">
            <a:extLst>
              <a:ext uri="{FF2B5EF4-FFF2-40B4-BE49-F238E27FC236}">
                <a16:creationId xmlns:a16="http://schemas.microsoft.com/office/drawing/2014/main" id="{2E38EBE4-0A15-427D-B168-BDF76BA87923}"/>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死锁的预防</a:t>
            </a:r>
          </a:p>
        </p:txBody>
      </p:sp>
      <p:sp>
        <p:nvSpPr>
          <p:cNvPr id="380931" name="Rectangle 3">
            <a:extLst>
              <a:ext uri="{FF2B5EF4-FFF2-40B4-BE49-F238E27FC236}">
                <a16:creationId xmlns:a16="http://schemas.microsoft.com/office/drawing/2014/main" id="{CC6CBC37-66F0-489D-925E-4F09EC526B71}"/>
              </a:ext>
            </a:extLst>
          </p:cNvPr>
          <p:cNvSpPr>
            <a:spLocks noGrp="1" noChangeArrowheads="1"/>
          </p:cNvSpPr>
          <p:nvPr>
            <p:ph idx="1"/>
          </p:nvPr>
        </p:nvSpPr>
        <p:spPr>
          <a:xfrm>
            <a:off x="611188" y="1268413"/>
            <a:ext cx="7427912" cy="4495800"/>
          </a:xfrm>
        </p:spPr>
        <p:txBody>
          <a:bodyPr/>
          <a:lstStyle/>
          <a:p>
            <a:pPr>
              <a:lnSpc>
                <a:spcPct val="150000"/>
              </a:lnSpc>
              <a:buFont typeface="Wingdings" panose="05000000000000000000" pitchFamily="2" charset="2"/>
              <a:buNone/>
              <a:defRPr/>
            </a:pPr>
            <a:r>
              <a:rPr lang="zh-CN" altLang="en-US" dirty="0">
                <a:latin typeface="华文新魏" panose="02010800040101010101" pitchFamily="2" charset="-122"/>
                <a:ea typeface="华文新魏" panose="02010800040101010101" pitchFamily="2" charset="-122"/>
              </a:rPr>
              <a:t>预防死锁的方法</a:t>
            </a:r>
          </a:p>
          <a:p>
            <a:pPr lvl="1">
              <a:lnSpc>
                <a:spcPct val="150000"/>
              </a:lnSpc>
              <a:defRPr/>
            </a:pPr>
            <a:r>
              <a:rPr lang="zh-CN" altLang="en-US" dirty="0">
                <a:latin typeface="华文新魏" panose="02010800040101010101" pitchFamily="2" charset="-122"/>
                <a:ea typeface="华文新魏" panose="02010800040101010101" pitchFamily="2" charset="-122"/>
              </a:rPr>
              <a:t> 一次封锁法</a:t>
            </a:r>
          </a:p>
          <a:p>
            <a:pPr lvl="1">
              <a:lnSpc>
                <a:spcPct val="150000"/>
              </a:lnSpc>
              <a:defRPr/>
            </a:pPr>
            <a:r>
              <a:rPr lang="zh-CN" altLang="en-US" dirty="0">
                <a:latin typeface="华文新魏" panose="02010800040101010101" pitchFamily="2" charset="-122"/>
                <a:ea typeface="华文新魏" panose="02010800040101010101" pitchFamily="2" charset="-122"/>
              </a:rPr>
              <a:t> 顺序封锁法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FAAF071-166D-44CC-AC80-41EAD20EF7A4}"/>
              </a:ext>
            </a:extLst>
          </p:cNvPr>
          <p:cNvSpPr>
            <a:spLocks noGrp="1"/>
          </p:cNvSpPr>
          <p:nvPr>
            <p:ph type="ftr" sz="quarter" idx="11"/>
          </p:nvPr>
        </p:nvSpPr>
        <p:spPr/>
        <p:txBody>
          <a:bodyPr/>
          <a:lstStyle/>
          <a:p>
            <a:pPr>
              <a:defRPr/>
            </a:pPr>
            <a:r>
              <a:rPr lang="en-US" altLang="zh-CN" dirty="0"/>
              <a:t>HIT-AIOT</a:t>
            </a:r>
          </a:p>
        </p:txBody>
      </p:sp>
      <p:sp>
        <p:nvSpPr>
          <p:cNvPr id="381954" name="Rectangle 2">
            <a:extLst>
              <a:ext uri="{FF2B5EF4-FFF2-40B4-BE49-F238E27FC236}">
                <a16:creationId xmlns:a16="http://schemas.microsoft.com/office/drawing/2014/main" id="{18B93013-B91D-477F-8673-AAD93B2FF47E}"/>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一次封锁法</a:t>
            </a:r>
          </a:p>
        </p:txBody>
      </p:sp>
      <p:sp>
        <p:nvSpPr>
          <p:cNvPr id="381955" name="Rectangle 3">
            <a:extLst>
              <a:ext uri="{FF2B5EF4-FFF2-40B4-BE49-F238E27FC236}">
                <a16:creationId xmlns:a16="http://schemas.microsoft.com/office/drawing/2014/main" id="{21D623C2-6022-4502-A794-53C11E779AE5}"/>
              </a:ext>
            </a:extLst>
          </p:cNvPr>
          <p:cNvSpPr>
            <a:spLocks noGrp="1" noChangeArrowheads="1"/>
          </p:cNvSpPr>
          <p:nvPr>
            <p:ph idx="1"/>
          </p:nvPr>
        </p:nvSpPr>
        <p:spPr>
          <a:xfrm>
            <a:off x="611188" y="1412875"/>
            <a:ext cx="8353425" cy="4114800"/>
          </a:xfrm>
        </p:spPr>
        <p:txBody>
          <a:bodyPr/>
          <a:lstStyle/>
          <a:p>
            <a:pPr>
              <a:lnSpc>
                <a:spcPct val="150000"/>
              </a:lnSpc>
              <a:defRPr/>
            </a:pPr>
            <a:r>
              <a:rPr lang="zh-CN" altLang="en-US" dirty="0">
                <a:latin typeface="华文新魏" panose="02010800040101010101" pitchFamily="2" charset="-122"/>
                <a:ea typeface="华文新魏" panose="02010800040101010101" pitchFamily="2" charset="-122"/>
              </a:rPr>
              <a:t>要求每个事务必须</a:t>
            </a:r>
            <a:r>
              <a:rPr lang="zh-CN" altLang="en-US" dirty="0">
                <a:solidFill>
                  <a:srgbClr val="FF0000"/>
                </a:solidFill>
                <a:latin typeface="华文新魏" panose="02010800040101010101" pitchFamily="2" charset="-122"/>
                <a:ea typeface="华文新魏" panose="02010800040101010101" pitchFamily="2" charset="-122"/>
              </a:rPr>
              <a:t>一次将所有要使用的数据全部加锁</a:t>
            </a:r>
            <a:r>
              <a:rPr lang="zh-CN" altLang="en-US" dirty="0">
                <a:latin typeface="华文新魏" panose="02010800040101010101" pitchFamily="2" charset="-122"/>
                <a:ea typeface="华文新魏" panose="02010800040101010101" pitchFamily="2" charset="-122"/>
              </a:rPr>
              <a:t>，否则就不能继续执行</a:t>
            </a:r>
          </a:p>
          <a:p>
            <a:pPr>
              <a:lnSpc>
                <a:spcPct val="150000"/>
              </a:lnSpc>
              <a:defRPr/>
            </a:pPr>
            <a:r>
              <a:rPr lang="zh-CN" altLang="en-US" dirty="0">
                <a:latin typeface="华文新魏" panose="02010800040101010101" pitchFamily="2" charset="-122"/>
                <a:ea typeface="华文新魏" panose="02010800040101010101" pitchFamily="2" charset="-122"/>
              </a:rPr>
              <a:t>存在的问题</a:t>
            </a:r>
          </a:p>
          <a:p>
            <a:pPr lvl="1">
              <a:lnSpc>
                <a:spcPct val="150000"/>
              </a:lnSpc>
              <a:defRPr/>
            </a:pPr>
            <a:r>
              <a:rPr lang="zh-CN" altLang="en-US" dirty="0">
                <a:latin typeface="华文新魏" panose="02010800040101010101" pitchFamily="2" charset="-122"/>
                <a:ea typeface="华文新魏" panose="02010800040101010101" pitchFamily="2" charset="-122"/>
              </a:rPr>
              <a:t>降低系统并发度</a:t>
            </a:r>
            <a:endParaRPr lang="en-US" altLang="zh-CN" dirty="0">
              <a:latin typeface="华文新魏" panose="02010800040101010101" pitchFamily="2" charset="-122"/>
              <a:ea typeface="华文新魏" panose="02010800040101010101" pitchFamily="2" charset="-122"/>
            </a:endParaRPr>
          </a:p>
          <a:p>
            <a:pPr lvl="1">
              <a:lnSpc>
                <a:spcPct val="150000"/>
              </a:lnSpc>
              <a:defRPr/>
            </a:pPr>
            <a:r>
              <a:rPr lang="zh-CN" altLang="en-US" dirty="0">
                <a:latin typeface="华文新魏" panose="02010800040101010101" pitchFamily="2" charset="-122"/>
                <a:ea typeface="华文新魏" panose="02010800040101010101" pitchFamily="2" charset="-122"/>
              </a:rPr>
              <a:t>难于事先精确确定封锁对象</a:t>
            </a:r>
          </a:p>
          <a:p>
            <a:pPr lvl="1">
              <a:lnSpc>
                <a:spcPct val="160000"/>
              </a:lnSpc>
              <a:defRPr/>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3BD4D93-C8E4-488D-9F72-BB2AD7DA1D88}"/>
              </a:ext>
            </a:extLst>
          </p:cNvPr>
          <p:cNvSpPr>
            <a:spLocks noGrp="1"/>
          </p:cNvSpPr>
          <p:nvPr>
            <p:ph type="ftr" sz="quarter" idx="11"/>
          </p:nvPr>
        </p:nvSpPr>
        <p:spPr/>
        <p:txBody>
          <a:bodyPr/>
          <a:lstStyle/>
          <a:p>
            <a:pPr>
              <a:defRPr/>
            </a:pPr>
            <a:r>
              <a:rPr lang="en-US" altLang="zh-CN" dirty="0"/>
              <a:t>HIT-AIOT</a:t>
            </a:r>
          </a:p>
        </p:txBody>
      </p:sp>
      <p:sp>
        <p:nvSpPr>
          <p:cNvPr id="384002" name="Rectangle 2">
            <a:extLst>
              <a:ext uri="{FF2B5EF4-FFF2-40B4-BE49-F238E27FC236}">
                <a16:creationId xmlns:a16="http://schemas.microsoft.com/office/drawing/2014/main" id="{7BA10EFB-9DC6-42F0-9012-CCA1AFCED19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顺序封锁法</a:t>
            </a:r>
          </a:p>
        </p:txBody>
      </p:sp>
      <p:sp>
        <p:nvSpPr>
          <p:cNvPr id="384003" name="Rectangle 3">
            <a:extLst>
              <a:ext uri="{FF2B5EF4-FFF2-40B4-BE49-F238E27FC236}">
                <a16:creationId xmlns:a16="http://schemas.microsoft.com/office/drawing/2014/main" id="{47FFCDBD-AA74-4334-81A5-1EAD80552C08}"/>
              </a:ext>
            </a:extLst>
          </p:cNvPr>
          <p:cNvSpPr>
            <a:spLocks noGrp="1" noChangeArrowheads="1"/>
          </p:cNvSpPr>
          <p:nvPr>
            <p:ph idx="1"/>
          </p:nvPr>
        </p:nvSpPr>
        <p:spPr>
          <a:xfrm>
            <a:off x="250825" y="1268413"/>
            <a:ext cx="8713788" cy="4525962"/>
          </a:xfrm>
        </p:spPr>
        <p:txBody>
          <a:bodyPr>
            <a:prstTxWarp prst="textNoShape">
              <a:avLst/>
            </a:prstTxWarp>
          </a:bodyPr>
          <a:lstStyle/>
          <a:p>
            <a:pPr>
              <a:lnSpc>
                <a:spcPct val="110000"/>
              </a:lnSpc>
              <a:defRPr/>
            </a:pPr>
            <a:r>
              <a:rPr lang="zh-CN" altLang="en-US" sz="2800">
                <a:latin typeface="华文新魏" panose="02010800040101010101" pitchFamily="2" charset="-122"/>
                <a:ea typeface="华文新魏" panose="02010800040101010101" pitchFamily="2" charset="-122"/>
              </a:rPr>
              <a:t>顺序封锁法是</a:t>
            </a:r>
            <a:r>
              <a:rPr lang="zh-CN" altLang="en-US" sz="2800">
                <a:solidFill>
                  <a:srgbClr val="FF0000"/>
                </a:solidFill>
                <a:latin typeface="华文新魏" panose="02010800040101010101" pitchFamily="2" charset="-122"/>
                <a:ea typeface="华文新魏" panose="02010800040101010101" pitchFamily="2" charset="-122"/>
              </a:rPr>
              <a:t>预先对数据对象规定一个封锁顺序</a:t>
            </a:r>
            <a:r>
              <a:rPr lang="zh-CN" altLang="en-US" sz="2800">
                <a:latin typeface="华文新魏" panose="02010800040101010101" pitchFamily="2" charset="-122"/>
                <a:ea typeface="华文新魏" panose="02010800040101010101" pitchFamily="2" charset="-122"/>
              </a:rPr>
              <a:t>，所有事务都按这个顺序实行封锁。</a:t>
            </a:r>
          </a:p>
          <a:p>
            <a:pPr>
              <a:lnSpc>
                <a:spcPct val="110000"/>
              </a:lnSpc>
              <a:defRPr/>
            </a:pPr>
            <a:r>
              <a:rPr lang="zh-CN" altLang="en-US" sz="2800">
                <a:latin typeface="华文新魏" panose="02010800040101010101" pitchFamily="2" charset="-122"/>
                <a:ea typeface="华文新魏" panose="02010800040101010101" pitchFamily="2" charset="-122"/>
              </a:rPr>
              <a:t>顺序封锁法存在的问题</a:t>
            </a:r>
          </a:p>
          <a:p>
            <a:pPr lvl="1">
              <a:lnSpc>
                <a:spcPct val="110000"/>
              </a:lnSpc>
              <a:defRPr/>
            </a:pPr>
            <a:r>
              <a:rPr lang="zh-CN" altLang="en-US" sz="2400">
                <a:latin typeface="华文新魏" panose="02010800040101010101" pitchFamily="2" charset="-122"/>
                <a:ea typeface="华文新魏" panose="02010800040101010101" pitchFamily="2" charset="-122"/>
              </a:rPr>
              <a:t>维护成本</a:t>
            </a:r>
          </a:p>
          <a:p>
            <a:pPr lvl="1">
              <a:lnSpc>
                <a:spcPct val="110000"/>
              </a:lnSpc>
              <a:buFont typeface="Wingdings" panose="05000000000000000000" pitchFamily="2" charset="2"/>
              <a:buNone/>
              <a:defRPr/>
            </a:pPr>
            <a:r>
              <a:rPr lang="zh-CN" altLang="en-US" sz="2400">
                <a:latin typeface="华文新魏" panose="02010800040101010101" pitchFamily="2" charset="-122"/>
                <a:ea typeface="华文新魏" panose="02010800040101010101" pitchFamily="2" charset="-122"/>
              </a:rPr>
              <a:t>    数据库系统中封锁的数据对象极多，并且随数据的插入、删除等操作而不断地变化，要维护这样的资源的封锁顺序非常困难，</a:t>
            </a:r>
            <a:r>
              <a:rPr lang="zh-CN" altLang="en-US" sz="2400">
                <a:solidFill>
                  <a:srgbClr val="FF00FF"/>
                </a:solidFill>
                <a:latin typeface="华文新魏" panose="02010800040101010101" pitchFamily="2" charset="-122"/>
                <a:ea typeface="华文新魏" panose="02010800040101010101" pitchFamily="2" charset="-122"/>
              </a:rPr>
              <a:t>成本很高</a:t>
            </a:r>
            <a:r>
              <a:rPr lang="zh-CN" altLang="en-US" sz="2400">
                <a:latin typeface="华文新魏" panose="02010800040101010101" pitchFamily="2" charset="-122"/>
                <a:ea typeface="华文新魏" panose="02010800040101010101" pitchFamily="2" charset="-122"/>
              </a:rPr>
              <a:t>。</a:t>
            </a:r>
          </a:p>
          <a:p>
            <a:pPr lvl="1">
              <a:lnSpc>
                <a:spcPct val="110000"/>
              </a:lnSpc>
              <a:defRPr/>
            </a:pPr>
            <a:r>
              <a:rPr lang="zh-CN" altLang="en-US" sz="2400">
                <a:latin typeface="华文新魏" panose="02010800040101010101" pitchFamily="2" charset="-122"/>
                <a:ea typeface="华文新魏" panose="02010800040101010101" pitchFamily="2" charset="-122"/>
              </a:rPr>
              <a:t>难以实现</a:t>
            </a:r>
          </a:p>
          <a:p>
            <a:pPr lvl="1">
              <a:lnSpc>
                <a:spcPct val="110000"/>
              </a:lnSpc>
              <a:buFont typeface="Wingdings" panose="05000000000000000000" pitchFamily="2" charset="2"/>
              <a:buNone/>
              <a:defRPr/>
            </a:pPr>
            <a:r>
              <a:rPr lang="zh-CN" altLang="en-US" sz="2400">
                <a:latin typeface="华文新魏" panose="02010800040101010101" pitchFamily="2" charset="-122"/>
                <a:ea typeface="华文新魏" panose="02010800040101010101" pitchFamily="2" charset="-122"/>
              </a:rPr>
              <a:t>    事务的封锁请求可以随着事务的执行而动态地决定，很难事先确定每一个事务要封锁哪些对象，因此也就</a:t>
            </a:r>
            <a:r>
              <a:rPr lang="zh-CN" altLang="en-US" sz="2400">
                <a:solidFill>
                  <a:srgbClr val="FF00FF"/>
                </a:solidFill>
                <a:latin typeface="华文新魏" panose="02010800040101010101" pitchFamily="2" charset="-122"/>
                <a:ea typeface="华文新魏" panose="02010800040101010101" pitchFamily="2" charset="-122"/>
              </a:rPr>
              <a:t>很难按规定的顺序去施加封锁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40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40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40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40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D1FCDC9-EEBB-4C14-BE01-723D672BE7C8}"/>
              </a:ext>
            </a:extLst>
          </p:cNvPr>
          <p:cNvSpPr>
            <a:spLocks noGrp="1"/>
          </p:cNvSpPr>
          <p:nvPr>
            <p:ph type="ftr" sz="quarter" idx="11"/>
          </p:nvPr>
        </p:nvSpPr>
        <p:spPr/>
        <p:txBody>
          <a:bodyPr/>
          <a:lstStyle/>
          <a:p>
            <a:pPr>
              <a:defRPr/>
            </a:pPr>
            <a:r>
              <a:rPr lang="en-US" altLang="zh-CN" dirty="0"/>
              <a:t>HIT-AIOT</a:t>
            </a:r>
          </a:p>
        </p:txBody>
      </p:sp>
      <p:sp>
        <p:nvSpPr>
          <p:cNvPr id="387074" name="Rectangle 2">
            <a:extLst>
              <a:ext uri="{FF2B5EF4-FFF2-40B4-BE49-F238E27FC236}">
                <a16:creationId xmlns:a16="http://schemas.microsoft.com/office/drawing/2014/main" id="{6DEC53F8-1568-4E57-9363-B0986AD2E88C}"/>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死锁的检测与恢复</a:t>
            </a:r>
          </a:p>
        </p:txBody>
      </p:sp>
      <p:sp>
        <p:nvSpPr>
          <p:cNvPr id="387075" name="Rectangle 3">
            <a:extLst>
              <a:ext uri="{FF2B5EF4-FFF2-40B4-BE49-F238E27FC236}">
                <a16:creationId xmlns:a16="http://schemas.microsoft.com/office/drawing/2014/main" id="{39D0560E-0295-4E00-9DB7-E44CFCD6059A}"/>
              </a:ext>
            </a:extLst>
          </p:cNvPr>
          <p:cNvSpPr>
            <a:spLocks noGrp="1" noChangeArrowheads="1"/>
          </p:cNvSpPr>
          <p:nvPr>
            <p:ph idx="1"/>
          </p:nvPr>
        </p:nvSpPr>
        <p:spPr>
          <a:xfrm>
            <a:off x="827088" y="1268413"/>
            <a:ext cx="7772400" cy="4114800"/>
          </a:xfrm>
        </p:spPr>
        <p:txBody>
          <a:bodyPr>
            <a:prstTxWarp prst="textNoShape">
              <a:avLst/>
            </a:prstTxWarp>
          </a:bodyPr>
          <a:lstStyle/>
          <a:p>
            <a:pPr>
              <a:lnSpc>
                <a:spcPct val="150000"/>
              </a:lnSpc>
              <a:defRPr/>
            </a:pPr>
            <a:r>
              <a:rPr lang="zh-CN" altLang="en-US">
                <a:latin typeface="华文新魏" panose="02010800040101010101" pitchFamily="2" charset="-122"/>
                <a:ea typeface="华文新魏" panose="02010800040101010101" pitchFamily="2" charset="-122"/>
              </a:rPr>
              <a:t>死锁的诊断</a:t>
            </a:r>
          </a:p>
          <a:p>
            <a:pPr lvl="1">
              <a:lnSpc>
                <a:spcPct val="150000"/>
              </a:lnSpc>
              <a:buSzPct val="60000"/>
              <a:buFont typeface="Wingdings" panose="05000000000000000000" pitchFamily="2" charset="2"/>
              <a:buChar char="ü"/>
              <a:defRPr/>
            </a:pPr>
            <a:r>
              <a:rPr lang="zh-CN" altLang="en-US">
                <a:latin typeface="华文新魏" panose="02010800040101010101" pitchFamily="2" charset="-122"/>
                <a:ea typeface="华文新魏" panose="02010800040101010101" pitchFamily="2" charset="-122"/>
              </a:rPr>
              <a:t>超时法</a:t>
            </a:r>
          </a:p>
          <a:p>
            <a:pPr lvl="1">
              <a:lnSpc>
                <a:spcPct val="150000"/>
              </a:lnSpc>
              <a:buSzPct val="60000"/>
              <a:buFont typeface="Wingdings" panose="05000000000000000000" pitchFamily="2" charset="2"/>
              <a:buChar char="ü"/>
              <a:defRPr/>
            </a:pPr>
            <a:r>
              <a:rPr lang="zh-CN" altLang="en-US">
                <a:latin typeface="华文新魏" panose="02010800040101010101" pitchFamily="2" charset="-122"/>
                <a:ea typeface="华文新魏" panose="02010800040101010101" pitchFamily="2" charset="-122"/>
              </a:rPr>
              <a:t>事务等待图法 </a:t>
            </a:r>
          </a:p>
          <a:p>
            <a:pPr>
              <a:defRPr/>
            </a:pPr>
            <a:endParaRPr lang="en-US" altLang="zh-CN">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D67CE8B-6B1F-4474-A4AC-C3B39969DDC0}"/>
              </a:ext>
            </a:extLst>
          </p:cNvPr>
          <p:cNvSpPr>
            <a:spLocks noGrp="1"/>
          </p:cNvSpPr>
          <p:nvPr>
            <p:ph type="ftr" sz="quarter" idx="11"/>
          </p:nvPr>
        </p:nvSpPr>
        <p:spPr/>
        <p:txBody>
          <a:bodyPr/>
          <a:lstStyle/>
          <a:p>
            <a:pPr>
              <a:defRPr/>
            </a:pPr>
            <a:r>
              <a:rPr lang="en-US" altLang="zh-CN" dirty="0"/>
              <a:t>HIT-AIOT</a:t>
            </a:r>
          </a:p>
        </p:txBody>
      </p:sp>
      <p:sp>
        <p:nvSpPr>
          <p:cNvPr id="388098" name="Rectangle 2">
            <a:extLst>
              <a:ext uri="{FF2B5EF4-FFF2-40B4-BE49-F238E27FC236}">
                <a16:creationId xmlns:a16="http://schemas.microsoft.com/office/drawing/2014/main" id="{2A9691C9-4992-409D-8E37-DC91820E66B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超时法</a:t>
            </a:r>
          </a:p>
        </p:txBody>
      </p:sp>
      <p:sp>
        <p:nvSpPr>
          <p:cNvPr id="388099" name="Rectangle 3">
            <a:extLst>
              <a:ext uri="{FF2B5EF4-FFF2-40B4-BE49-F238E27FC236}">
                <a16:creationId xmlns:a16="http://schemas.microsoft.com/office/drawing/2014/main" id="{A152B9D8-CBCC-4A69-AE74-C2E6EEF8D016}"/>
              </a:ext>
            </a:extLst>
          </p:cNvPr>
          <p:cNvSpPr>
            <a:spLocks noGrp="1" noChangeArrowheads="1"/>
          </p:cNvSpPr>
          <p:nvPr>
            <p:ph idx="1"/>
          </p:nvPr>
        </p:nvSpPr>
        <p:spPr>
          <a:xfrm>
            <a:off x="611188" y="1341438"/>
            <a:ext cx="8208962" cy="4114800"/>
          </a:xfrm>
        </p:spPr>
        <p:txBody>
          <a:bodyPr/>
          <a:lstStyle/>
          <a:p>
            <a:pPr>
              <a:defRPr/>
            </a:pPr>
            <a:r>
              <a:rPr lang="zh-CN" altLang="en-US" dirty="0">
                <a:latin typeface="华文新魏" panose="02010800040101010101" pitchFamily="2" charset="-122"/>
                <a:ea typeface="华文新魏" panose="02010800040101010101" pitchFamily="2" charset="-122"/>
              </a:rPr>
              <a:t>如果一个事务的等待时间</a:t>
            </a:r>
            <a:r>
              <a:rPr lang="zh-CN" altLang="en-US" dirty="0">
                <a:solidFill>
                  <a:srgbClr val="FF0000"/>
                </a:solidFill>
                <a:latin typeface="华文新魏" panose="02010800040101010101" pitchFamily="2" charset="-122"/>
                <a:ea typeface="华文新魏" panose="02010800040101010101" pitchFamily="2" charset="-122"/>
              </a:rPr>
              <a:t>超过了规定的时限</a:t>
            </a:r>
            <a:r>
              <a:rPr lang="zh-CN" altLang="en-US" dirty="0">
                <a:latin typeface="华文新魏" panose="02010800040101010101" pitchFamily="2" charset="-122"/>
                <a:ea typeface="华文新魏" panose="02010800040101010101" pitchFamily="2" charset="-122"/>
              </a:rPr>
              <a:t>，就认为发生了死锁</a:t>
            </a:r>
          </a:p>
          <a:p>
            <a:pPr>
              <a:defRPr/>
            </a:pPr>
            <a:r>
              <a:rPr lang="zh-CN" altLang="en-US" dirty="0">
                <a:latin typeface="华文新魏" panose="02010800040101010101" pitchFamily="2" charset="-122"/>
                <a:ea typeface="华文新魏" panose="02010800040101010101" pitchFamily="2" charset="-122"/>
              </a:rPr>
              <a:t>优点：实现简单</a:t>
            </a:r>
          </a:p>
          <a:p>
            <a:pPr>
              <a:defRPr/>
            </a:pPr>
            <a:r>
              <a:rPr lang="zh-CN" altLang="en-US" dirty="0">
                <a:latin typeface="华文新魏" panose="02010800040101010101" pitchFamily="2" charset="-122"/>
                <a:ea typeface="华文新魏" panose="02010800040101010101" pitchFamily="2" charset="-122"/>
              </a:rPr>
              <a:t>缺点</a:t>
            </a:r>
          </a:p>
          <a:p>
            <a:pPr lvl="1">
              <a:defRPr/>
            </a:pPr>
            <a:r>
              <a:rPr lang="zh-CN" altLang="en-US" dirty="0">
                <a:latin typeface="华文新魏" panose="02010800040101010101" pitchFamily="2" charset="-122"/>
                <a:ea typeface="华文新魏" panose="02010800040101010101" pitchFamily="2" charset="-122"/>
              </a:rPr>
              <a:t>有可能误判死锁</a:t>
            </a:r>
          </a:p>
          <a:p>
            <a:pPr lvl="1">
              <a:defRPr/>
            </a:pPr>
            <a:r>
              <a:rPr lang="zh-CN" altLang="en-US" dirty="0">
                <a:latin typeface="华文新魏" panose="02010800040101010101" pitchFamily="2" charset="-122"/>
                <a:ea typeface="华文新魏" panose="02010800040101010101" pitchFamily="2" charset="-122"/>
              </a:rPr>
              <a:t>时限若设置得太长，死锁发生后不能及时发现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8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809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80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8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a:extLst>
              <a:ext uri="{FF2B5EF4-FFF2-40B4-BE49-F238E27FC236}">
                <a16:creationId xmlns:a16="http://schemas.microsoft.com/office/drawing/2014/main" id="{B069A3D1-D8EC-453C-9201-A09B66B198B0}"/>
              </a:ext>
            </a:extLst>
          </p:cNvPr>
          <p:cNvSpPr>
            <a:spLocks noGrp="1"/>
          </p:cNvSpPr>
          <p:nvPr>
            <p:ph type="ftr" sz="quarter" idx="11"/>
          </p:nvPr>
        </p:nvSpPr>
        <p:spPr/>
        <p:txBody>
          <a:bodyPr/>
          <a:lstStyle/>
          <a:p>
            <a:pPr>
              <a:defRPr/>
            </a:pPr>
            <a:r>
              <a:rPr lang="en-US" altLang="zh-CN" dirty="0"/>
              <a:t>HIT-AIOT</a:t>
            </a:r>
          </a:p>
        </p:txBody>
      </p:sp>
      <p:sp>
        <p:nvSpPr>
          <p:cNvPr id="389122" name="Rectangle 2">
            <a:extLst>
              <a:ext uri="{FF2B5EF4-FFF2-40B4-BE49-F238E27FC236}">
                <a16:creationId xmlns:a16="http://schemas.microsoft.com/office/drawing/2014/main" id="{F9E79050-B032-4C5A-A7B5-5386387A7569}"/>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等待图法</a:t>
            </a:r>
          </a:p>
        </p:txBody>
      </p:sp>
      <p:sp>
        <p:nvSpPr>
          <p:cNvPr id="389123" name="Rectangle 3">
            <a:extLst>
              <a:ext uri="{FF2B5EF4-FFF2-40B4-BE49-F238E27FC236}">
                <a16:creationId xmlns:a16="http://schemas.microsoft.com/office/drawing/2014/main" id="{AC3A9A2B-7084-474E-A023-BA2EC2803059}"/>
              </a:ext>
            </a:extLst>
          </p:cNvPr>
          <p:cNvSpPr>
            <a:spLocks noGrp="1" noChangeArrowheads="1"/>
          </p:cNvSpPr>
          <p:nvPr>
            <p:ph type="body" sz="half" idx="1"/>
          </p:nvPr>
        </p:nvSpPr>
        <p:spPr>
          <a:xfrm>
            <a:off x="395288" y="1196975"/>
            <a:ext cx="8424862" cy="4408488"/>
          </a:xfrm>
        </p:spPr>
        <p:txBody>
          <a:bodyPr/>
          <a:lstStyle/>
          <a:p>
            <a:pPr>
              <a:lnSpc>
                <a:spcPct val="150000"/>
              </a:lnSpc>
              <a:defRPr/>
            </a:pPr>
            <a:r>
              <a:rPr lang="zh-CN" altLang="en-US" sz="2800" dirty="0">
                <a:latin typeface="华文新魏" panose="02010800040101010101" pitchFamily="2" charset="-122"/>
                <a:ea typeface="华文新魏" panose="02010800040101010101" pitchFamily="2" charset="-122"/>
              </a:rPr>
              <a:t>用</a:t>
            </a:r>
            <a:r>
              <a:rPr lang="zh-CN" altLang="en-US" sz="2800" dirty="0">
                <a:solidFill>
                  <a:srgbClr val="FF0000"/>
                </a:solidFill>
                <a:latin typeface="华文新魏" panose="02010800040101010101" pitchFamily="2" charset="-122"/>
                <a:ea typeface="华文新魏" panose="02010800040101010101" pitchFamily="2" charset="-122"/>
              </a:rPr>
              <a:t>等待图</a:t>
            </a:r>
            <a:r>
              <a:rPr lang="zh-CN" altLang="en-US" sz="2800" dirty="0">
                <a:latin typeface="华文新魏" panose="02010800040101010101" pitchFamily="2" charset="-122"/>
                <a:ea typeface="华文新魏" panose="02010800040101010101" pitchFamily="2" charset="-122"/>
              </a:rPr>
              <a:t>动态反映所有事务的等待情况</a:t>
            </a:r>
          </a:p>
          <a:p>
            <a:pPr lvl="1">
              <a:lnSpc>
                <a:spcPct val="150000"/>
              </a:lnSpc>
              <a:defRPr/>
            </a:pPr>
            <a:r>
              <a:rPr lang="zh-CN" altLang="en-US" sz="2400" dirty="0">
                <a:latin typeface="华文新魏" panose="02010800040101010101" pitchFamily="2" charset="-122"/>
                <a:ea typeface="华文新魏" panose="02010800040101010101" pitchFamily="2" charset="-122"/>
              </a:rPr>
              <a:t>事务等待图是一个有向图</a:t>
            </a:r>
            <a:r>
              <a:rPr lang="en-US" altLang="zh-CN" sz="2400" i="1" dirty="0">
                <a:latin typeface="华文新魏" panose="02010800040101010101" pitchFamily="2" charset="-122"/>
                <a:ea typeface="华文新魏" panose="02010800040101010101" pitchFamily="2" charset="-122"/>
              </a:rPr>
              <a:t>G</a:t>
            </a:r>
            <a:r>
              <a:rPr lang="en-US" altLang="zh-CN" sz="2400" dirty="0">
                <a:latin typeface="华文新魏" panose="02010800040101010101" pitchFamily="2" charset="-122"/>
                <a:ea typeface="华文新魏" panose="02010800040101010101" pitchFamily="2" charset="-122"/>
              </a:rPr>
              <a:t>=(</a:t>
            </a:r>
            <a:r>
              <a:rPr lang="en-US" altLang="zh-CN" sz="2400" i="1"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a:t>
            </a:r>
            <a:r>
              <a:rPr lang="en-US" altLang="zh-CN" sz="2400" i="1" dirty="0">
                <a:latin typeface="华文新魏" panose="02010800040101010101" pitchFamily="2" charset="-122"/>
                <a:ea typeface="华文新魏" panose="02010800040101010101" pitchFamily="2" charset="-122"/>
              </a:rPr>
              <a:t>U</a:t>
            </a:r>
            <a:r>
              <a:rPr lang="en-US" altLang="zh-CN" sz="2400" dirty="0">
                <a:latin typeface="华文新魏" panose="02010800040101010101" pitchFamily="2" charset="-122"/>
                <a:ea typeface="华文新魏" panose="02010800040101010101" pitchFamily="2" charset="-122"/>
              </a:rPr>
              <a:t>)</a:t>
            </a:r>
          </a:p>
          <a:p>
            <a:pPr lvl="1">
              <a:lnSpc>
                <a:spcPct val="150000"/>
              </a:lnSpc>
              <a:defRPr/>
            </a:pPr>
            <a:r>
              <a:rPr lang="en-US" altLang="zh-CN" sz="2400" i="1"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为结点的集合，每个结点表示正运行的事务</a:t>
            </a:r>
          </a:p>
          <a:p>
            <a:pPr lvl="1">
              <a:lnSpc>
                <a:spcPct val="150000"/>
              </a:lnSpc>
              <a:defRPr/>
            </a:pPr>
            <a:r>
              <a:rPr lang="en-US" altLang="zh-CN" sz="2400" i="1" dirty="0">
                <a:latin typeface="华文新魏" panose="02010800040101010101" pitchFamily="2" charset="-122"/>
                <a:ea typeface="华文新魏" panose="02010800040101010101" pitchFamily="2" charset="-122"/>
              </a:rPr>
              <a:t>U</a:t>
            </a:r>
            <a:r>
              <a:rPr lang="zh-CN" altLang="en-US" sz="2400" dirty="0">
                <a:latin typeface="华文新魏" panose="02010800040101010101" pitchFamily="2" charset="-122"/>
                <a:ea typeface="华文新魏" panose="02010800040101010101" pitchFamily="2" charset="-122"/>
              </a:rPr>
              <a:t>为边的集合，每条边表示事务等待的情况</a:t>
            </a:r>
          </a:p>
          <a:p>
            <a:pPr lvl="1">
              <a:lnSpc>
                <a:spcPct val="150000"/>
              </a:lnSpc>
              <a:defRPr/>
            </a:pPr>
            <a:r>
              <a:rPr lang="zh-CN" altLang="en-US" sz="2400" dirty="0">
                <a:latin typeface="华文新魏" panose="02010800040101010101" pitchFamily="2" charset="-122"/>
                <a:ea typeface="华文新魏" panose="02010800040101010101" pitchFamily="2" charset="-122"/>
              </a:rPr>
              <a:t>若</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等待</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2</a:t>
            </a:r>
            <a:r>
              <a:rPr lang="zh-CN" altLang="en-US" sz="2400" dirty="0">
                <a:latin typeface="华文新魏" panose="02010800040101010101" pitchFamily="2" charset="-122"/>
                <a:ea typeface="华文新魏" panose="02010800040101010101" pitchFamily="2" charset="-122"/>
              </a:rPr>
              <a:t>，则</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2</a:t>
            </a:r>
            <a:r>
              <a:rPr lang="zh-CN" altLang="en-US" sz="2400" dirty="0">
                <a:latin typeface="华文新魏" panose="02010800040101010101" pitchFamily="2" charset="-122"/>
                <a:ea typeface="华文新魏" panose="02010800040101010101" pitchFamily="2" charset="-122"/>
              </a:rPr>
              <a:t>之间划一条有向边，从</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指向</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8B011-B194-4DD5-B570-154FC2837948}"/>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p>
        </p:txBody>
      </p:sp>
      <p:sp>
        <p:nvSpPr>
          <p:cNvPr id="3" name="内容占位符 2">
            <a:extLst>
              <a:ext uri="{FF2B5EF4-FFF2-40B4-BE49-F238E27FC236}">
                <a16:creationId xmlns:a16="http://schemas.microsoft.com/office/drawing/2014/main" id="{A2F94673-59B1-4A4C-8F7A-9E25F6B53AA3}"/>
              </a:ext>
            </a:extLst>
          </p:cNvPr>
          <p:cNvSpPr>
            <a:spLocks noGrp="1"/>
          </p:cNvSpPr>
          <p:nvPr>
            <p:ph idx="1"/>
          </p:nvPr>
        </p:nvSpPr>
        <p:spPr>
          <a:xfrm>
            <a:off x="381000" y="1285875"/>
            <a:ext cx="8229600" cy="1357313"/>
          </a:xfrm>
        </p:spPr>
        <p:txBody>
          <a:bodyPr/>
          <a:lstStyle/>
          <a:p>
            <a:pPr>
              <a:defRPr/>
            </a:pPr>
            <a:r>
              <a:rPr lang="zh-CN" altLang="en-US" dirty="0">
                <a:cs typeface="+mn-cs"/>
              </a:rPr>
              <a:t>定义事务</a:t>
            </a:r>
            <a:endParaRPr lang="en-US" altLang="zh-CN" dirty="0">
              <a:cs typeface="+mn-cs"/>
            </a:endParaRPr>
          </a:p>
          <a:p>
            <a:pPr lvl="1">
              <a:defRPr/>
            </a:pPr>
            <a:r>
              <a:rPr lang="zh-CN" altLang="en-US" dirty="0">
                <a:latin typeface="+mn-ea"/>
              </a:rPr>
              <a:t>显式定义方式</a:t>
            </a:r>
            <a:endParaRPr lang="en-US" altLang="zh-CN" dirty="0">
              <a:latin typeface="+mn-ea"/>
            </a:endParaRPr>
          </a:p>
          <a:p>
            <a:pPr lvl="1">
              <a:defRPr/>
            </a:pPr>
            <a:endParaRPr lang="en-US" altLang="zh-CN" dirty="0">
              <a:ea typeface="宋体" panose="02010600030101010101" pitchFamily="2" charset="-122"/>
            </a:endParaRPr>
          </a:p>
          <a:p>
            <a:pPr lvl="1">
              <a:defRPr/>
            </a:pPr>
            <a:endParaRPr lang="en-US" altLang="zh-CN" dirty="0">
              <a:ea typeface="宋体" panose="02010600030101010101" pitchFamily="2" charset="-122"/>
            </a:endParaRPr>
          </a:p>
          <a:p>
            <a:pPr lvl="1">
              <a:defRPr/>
            </a:pPr>
            <a:endParaRPr lang="en-US" altLang="zh-CN" dirty="0">
              <a:ea typeface="宋体" panose="02010600030101010101" pitchFamily="2" charset="-122"/>
            </a:endParaRPr>
          </a:p>
          <a:p>
            <a:pPr lvl="1">
              <a:defRPr/>
            </a:pPr>
            <a:endParaRPr lang="en-US" altLang="zh-CN" dirty="0">
              <a:ea typeface="宋体" panose="02010600030101010101" pitchFamily="2" charset="-122"/>
            </a:endParaRPr>
          </a:p>
          <a:p>
            <a:pPr lvl="1">
              <a:defRPr/>
            </a:pP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隐式方式</a:t>
            </a:r>
          </a:p>
          <a:p>
            <a:pPr lvl="2">
              <a:buFontTx/>
              <a:buNone/>
              <a:defRPr/>
            </a:pPr>
            <a:r>
              <a:rPr lang="zh-CN" altLang="en-US" dirty="0">
                <a:latin typeface="华文新魏" panose="02010800040101010101" pitchFamily="2" charset="-122"/>
                <a:ea typeface="华文新魏" panose="02010800040101010101" pitchFamily="2" charset="-122"/>
              </a:rPr>
              <a:t>当用户没有显式地定义事务时，</a:t>
            </a:r>
          </a:p>
          <a:p>
            <a:pPr lvl="2">
              <a:buFontTx/>
              <a:buNone/>
              <a:defRPr/>
            </a:pPr>
            <a:r>
              <a:rPr lang="en-US" altLang="zh-CN" dirty="0">
                <a:latin typeface="华文新魏" panose="02010800040101010101" pitchFamily="2" charset="-122"/>
                <a:ea typeface="华文新魏" panose="02010800040101010101" pitchFamily="2" charset="-122"/>
              </a:rPr>
              <a:t>DBMS</a:t>
            </a:r>
            <a:r>
              <a:rPr lang="zh-CN" altLang="en-US" dirty="0">
                <a:latin typeface="华文新魏" panose="02010800040101010101" pitchFamily="2" charset="-122"/>
                <a:ea typeface="华文新魏" panose="02010800040101010101" pitchFamily="2" charset="-122"/>
              </a:rPr>
              <a:t>按缺省规定自动划分事务</a:t>
            </a:r>
          </a:p>
          <a:p>
            <a:pPr lvl="1">
              <a:defRPr/>
            </a:pPr>
            <a:endParaRPr lang="zh-CN" altLang="en-US" dirty="0"/>
          </a:p>
        </p:txBody>
      </p:sp>
      <p:sp>
        <p:nvSpPr>
          <p:cNvPr id="4" name="日期占位符 3">
            <a:extLst>
              <a:ext uri="{FF2B5EF4-FFF2-40B4-BE49-F238E27FC236}">
                <a16:creationId xmlns:a16="http://schemas.microsoft.com/office/drawing/2014/main" id="{5134586F-0170-4840-A155-EFD2E1C46C99}"/>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BAE9FA3A-A7DB-4FED-A236-BC4B3D5487D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9D75FB5-24BE-4488-BF36-F71360A08DD9}"/>
              </a:ext>
            </a:extLst>
          </p:cNvPr>
          <p:cNvSpPr>
            <a:spLocks noGrp="1"/>
          </p:cNvSpPr>
          <p:nvPr>
            <p:ph type="sldNum" sz="quarter" idx="12"/>
          </p:nvPr>
        </p:nvSpPr>
        <p:spPr/>
        <p:txBody>
          <a:bodyPr/>
          <a:lstStyle/>
          <a:p>
            <a:pPr>
              <a:defRPr/>
            </a:pPr>
            <a:fld id="{A6727138-257E-4B78-87E6-5F9091D0E6B7}" type="slidenum">
              <a:rPr lang="zh-CN" altLang="en-US"/>
              <a:pPr>
                <a:defRPr/>
              </a:pPr>
              <a:t>5</a:t>
            </a:fld>
            <a:endParaRPr lang="en-US" altLang="zh-CN"/>
          </a:p>
        </p:txBody>
      </p:sp>
      <p:sp>
        <p:nvSpPr>
          <p:cNvPr id="7" name="Rectangle 3">
            <a:extLst>
              <a:ext uri="{FF2B5EF4-FFF2-40B4-BE49-F238E27FC236}">
                <a16:creationId xmlns:a16="http://schemas.microsoft.com/office/drawing/2014/main" id="{E8147A1F-2F00-4AC0-B4B1-F4DACC949FF2}"/>
              </a:ext>
            </a:extLst>
          </p:cNvPr>
          <p:cNvSpPr txBox="1">
            <a:spLocks noChangeArrowheads="1"/>
          </p:cNvSpPr>
          <p:nvPr/>
        </p:nvSpPr>
        <p:spPr bwMode="auto">
          <a:xfrm>
            <a:off x="785813" y="2428875"/>
            <a:ext cx="7772400" cy="1785938"/>
          </a:xfrm>
          <a:prstGeom prst="rect">
            <a:avLst/>
          </a:prstGeom>
          <a:noFill/>
          <a:ln w="9525">
            <a:noFill/>
            <a:miter lim="800000"/>
          </a:ln>
          <a:effectLst/>
        </p:spPr>
        <p:txBody>
          <a:bodyPr/>
          <a:lstStyle>
            <a:lvl1pPr marL="342900" indent="-342900">
              <a:defRPr sz="2000" b="1">
                <a:solidFill>
                  <a:schemeClr val="tx1"/>
                </a:solidFill>
                <a:latin typeface="Times New Roman" panose="02020603050405020304" pitchFamily="18" charset="0"/>
                <a:ea typeface="楷体_GB2312"/>
                <a:cs typeface="楷体_GB2312"/>
              </a:defRPr>
            </a:lvl1pPr>
            <a:lvl2pPr>
              <a:defRPr sz="2000" b="1">
                <a:solidFill>
                  <a:schemeClr val="tx1"/>
                </a:solidFill>
                <a:latin typeface="Times New Roman" panose="02020603050405020304" pitchFamily="18" charset="0"/>
                <a:ea typeface="楷体_GB2312"/>
                <a:cs typeface="楷体_GB2312"/>
              </a:defRPr>
            </a:lvl2pPr>
            <a:lvl3pPr>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a:spcBef>
                <a:spcPct val="20000"/>
              </a:spcBef>
              <a:defRPr/>
            </a:pPr>
            <a:r>
              <a:rPr lang="en-US" altLang="zh-CN" sz="1800">
                <a:effectLst>
                  <a:outerShdw blurRad="38100" dist="38100" dir="2700000" algn="tl">
                    <a:srgbClr val="C0C0C0"/>
                  </a:outerShdw>
                </a:effectLst>
                <a:ea typeface="宋体" panose="02010600030101010101" pitchFamily="2" charset="-122"/>
              </a:rPr>
              <a:t>  BEGIN TRANSACTION                   BEGIN TRANSACTION</a:t>
            </a:r>
          </a:p>
          <a:p>
            <a:pPr>
              <a:spcBef>
                <a:spcPct val="20000"/>
              </a:spcBef>
              <a:buFont typeface="Wingdings" panose="05000000000000000000" pitchFamily="2" charset="2"/>
              <a:buNone/>
              <a:defRPr/>
            </a:pPr>
            <a:r>
              <a:rPr lang="en-US" altLang="zh-CN" sz="1800">
                <a:effectLst>
                  <a:outerShdw blurRad="38100" dist="38100" dir="2700000" algn="tl">
                    <a:srgbClr val="C0C0C0"/>
                  </a:outerShdw>
                </a:effectLst>
                <a:ea typeface="宋体" panose="02010600030101010101" pitchFamily="2" charset="-122"/>
              </a:rPr>
              <a:t>          SQL </a:t>
            </a:r>
            <a:r>
              <a:rPr lang="zh-CN" altLang="zh-CN" sz="1800">
                <a:effectLst>
                  <a:outerShdw blurRad="38100" dist="38100" dir="2700000" algn="tl">
                    <a:srgbClr val="C0C0C0"/>
                  </a:outerShdw>
                </a:effectLst>
                <a:ea typeface="宋体" panose="02010600030101010101" pitchFamily="2" charset="-122"/>
              </a:rPr>
              <a:t>语句1</a:t>
            </a:r>
            <a:r>
              <a:rPr lang="en-US" altLang="zh-CN" sz="1800">
                <a:effectLst>
                  <a:outerShdw blurRad="38100" dist="38100" dir="2700000" algn="tl">
                    <a:srgbClr val="C0C0C0"/>
                  </a:outerShdw>
                </a:effectLst>
                <a:ea typeface="宋体" panose="02010600030101010101" pitchFamily="2" charset="-122"/>
              </a:rPr>
              <a:t>                                             SQL </a:t>
            </a:r>
            <a:r>
              <a:rPr lang="zh-CN" altLang="zh-CN" sz="1800">
                <a:effectLst>
                  <a:outerShdw blurRad="38100" dist="38100" dir="2700000" algn="tl">
                    <a:srgbClr val="C0C0C0"/>
                  </a:outerShdw>
                </a:effectLst>
                <a:ea typeface="宋体" panose="02010600030101010101" pitchFamily="2" charset="-122"/>
              </a:rPr>
              <a:t>语句1</a:t>
            </a:r>
          </a:p>
          <a:p>
            <a:pPr>
              <a:spcBef>
                <a:spcPct val="20000"/>
              </a:spcBef>
              <a:buFont typeface="Wingdings" panose="05000000000000000000" pitchFamily="2" charset="2"/>
              <a:buNone/>
              <a:defRPr/>
            </a:pPr>
            <a:r>
              <a:rPr lang="zh-CN" altLang="zh-CN" sz="1800">
                <a:effectLst>
                  <a:outerShdw blurRad="38100" dist="38100" dir="2700000" algn="tl">
                    <a:srgbClr val="C0C0C0"/>
                  </a:outerShdw>
                </a:effectLst>
                <a:ea typeface="宋体" panose="02010600030101010101" pitchFamily="2" charset="-122"/>
              </a:rPr>
              <a:t>          </a:t>
            </a:r>
            <a:r>
              <a:rPr lang="en-US" altLang="zh-CN" sz="1800">
                <a:effectLst>
                  <a:outerShdw blurRad="38100" dist="38100" dir="2700000" algn="tl">
                    <a:srgbClr val="C0C0C0"/>
                  </a:outerShdw>
                </a:effectLst>
                <a:ea typeface="宋体" panose="02010600030101010101" pitchFamily="2" charset="-122"/>
              </a:rPr>
              <a:t>SQL </a:t>
            </a:r>
            <a:r>
              <a:rPr lang="zh-CN" altLang="zh-CN" sz="1800">
                <a:effectLst>
                  <a:outerShdw blurRad="38100" dist="38100" dir="2700000" algn="tl">
                    <a:srgbClr val="C0C0C0"/>
                  </a:outerShdw>
                </a:effectLst>
                <a:ea typeface="宋体" panose="02010600030101010101" pitchFamily="2" charset="-122"/>
              </a:rPr>
              <a:t>语句2                                             </a:t>
            </a:r>
            <a:r>
              <a:rPr lang="en-US" altLang="zh-CN" sz="1800">
                <a:effectLst>
                  <a:outerShdw blurRad="38100" dist="38100" dir="2700000" algn="tl">
                    <a:srgbClr val="C0C0C0"/>
                  </a:outerShdw>
                </a:effectLst>
                <a:ea typeface="宋体" panose="02010600030101010101" pitchFamily="2" charset="-122"/>
              </a:rPr>
              <a:t>SQL </a:t>
            </a:r>
            <a:r>
              <a:rPr lang="zh-CN" altLang="zh-CN" sz="1800">
                <a:effectLst>
                  <a:outerShdw blurRad="38100" dist="38100" dir="2700000" algn="tl">
                    <a:srgbClr val="C0C0C0"/>
                  </a:outerShdw>
                </a:effectLst>
                <a:ea typeface="宋体" panose="02010600030101010101" pitchFamily="2" charset="-122"/>
              </a:rPr>
              <a:t>语句2</a:t>
            </a:r>
            <a:endParaRPr lang="en-US" altLang="zh-CN" sz="1800">
              <a:effectLst>
                <a:outerShdw blurRad="38100" dist="38100" dir="2700000" algn="tl">
                  <a:srgbClr val="C0C0C0"/>
                </a:outerShdw>
              </a:effectLst>
              <a:ea typeface="宋体" panose="02010600030101010101" pitchFamily="2" charset="-122"/>
            </a:endParaRPr>
          </a:p>
          <a:p>
            <a:pPr>
              <a:spcBef>
                <a:spcPct val="20000"/>
              </a:spcBef>
              <a:buFont typeface="Wingdings" panose="05000000000000000000" pitchFamily="2" charset="2"/>
              <a:buNone/>
              <a:defRPr/>
            </a:pPr>
            <a:r>
              <a:rPr lang="en-US" altLang="zh-CN" sz="1800">
                <a:effectLst>
                  <a:outerShdw blurRad="38100" dist="38100" dir="2700000" algn="tl">
                    <a:srgbClr val="C0C0C0"/>
                  </a:outerShdw>
                </a:effectLst>
                <a:ea typeface="宋体" panose="02010600030101010101" pitchFamily="2" charset="-122"/>
              </a:rPr>
              <a:t>          </a:t>
            </a:r>
            <a:r>
              <a:rPr lang="zh-CN" altLang="en-US" sz="1800">
                <a:effectLst>
                  <a:outerShdw blurRad="38100" dist="38100" dir="2700000" algn="tl">
                    <a:srgbClr val="C0C0C0"/>
                  </a:outerShdw>
                </a:effectLst>
                <a:ea typeface="宋体" panose="02010600030101010101" pitchFamily="2" charset="-122"/>
              </a:rPr>
              <a:t>。。。。。                                            。。。。。</a:t>
            </a:r>
          </a:p>
          <a:p>
            <a:pPr>
              <a:spcBef>
                <a:spcPct val="20000"/>
              </a:spcBef>
              <a:buFont typeface="Wingdings" panose="05000000000000000000" pitchFamily="2" charset="2"/>
              <a:buNone/>
              <a:defRPr/>
            </a:pPr>
            <a:r>
              <a:rPr lang="zh-CN" altLang="en-US" sz="1800">
                <a:effectLst>
                  <a:outerShdw blurRad="38100" dist="38100" dir="2700000" algn="tl">
                    <a:srgbClr val="C0C0C0"/>
                  </a:outerShdw>
                </a:effectLst>
                <a:ea typeface="宋体" panose="02010600030101010101" pitchFamily="2" charset="-122"/>
              </a:rPr>
              <a:t>     </a:t>
            </a:r>
            <a:r>
              <a:rPr lang="en-US" altLang="zh-CN" sz="1800">
                <a:effectLst>
                  <a:outerShdw blurRad="38100" dist="38100" dir="2700000" algn="tl">
                    <a:srgbClr val="C0C0C0"/>
                  </a:outerShdw>
                </a:effectLst>
                <a:ea typeface="宋体" panose="02010600030101010101" pitchFamily="2" charset="-122"/>
              </a:rPr>
              <a:t>COMMIT                                               ROLLBACK</a:t>
            </a:r>
          </a:p>
        </p:txBody>
      </p:sp>
      <p:sp>
        <p:nvSpPr>
          <p:cNvPr id="8" name="AutoShape 7">
            <a:extLst>
              <a:ext uri="{FF2B5EF4-FFF2-40B4-BE49-F238E27FC236}">
                <a16:creationId xmlns:a16="http://schemas.microsoft.com/office/drawing/2014/main" id="{256AE6B1-BFED-41B8-B182-E2C1F1346E5B}"/>
              </a:ext>
            </a:extLst>
          </p:cNvPr>
          <p:cNvSpPr/>
          <p:nvPr/>
        </p:nvSpPr>
        <p:spPr>
          <a:xfrm>
            <a:off x="2774950" y="4071938"/>
            <a:ext cx="5368925" cy="1357312"/>
          </a:xfrm>
          <a:prstGeom prst="borderCallout2">
            <a:avLst>
              <a:gd name="adj1" fmla="val 7213"/>
              <a:gd name="adj2" fmla="val -1431"/>
              <a:gd name="adj3" fmla="val 7213"/>
              <a:gd name="adj4" fmla="val -6736"/>
              <a:gd name="adj5" fmla="val -13625"/>
              <a:gd name="adj6" fmla="val -12255"/>
            </a:avLst>
          </a:prstGeom>
          <a:solidFill>
            <a:srgbClr val="FFFF00"/>
          </a:solidFill>
          <a:ln w="25400"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457200" lvl="1" indent="0">
              <a:buFont typeface="Arial" panose="020B0604020202020204" pitchFamily="34" charset="0"/>
              <a:buChar char="•"/>
              <a:defRPr/>
            </a:pPr>
            <a:r>
              <a:rPr lang="zh-CN" altLang="en-US" sz="2000" noProof="1">
                <a:solidFill>
                  <a:schemeClr val="tx1"/>
                </a:solidFill>
                <a:latin typeface="华文新魏" panose="02010800040101010101" pitchFamily="2" charset="-122"/>
                <a:ea typeface="华文新魏" panose="02010800040101010101" pitchFamily="2" charset="-122"/>
              </a:rPr>
              <a:t>事务正常结束   </a:t>
            </a:r>
          </a:p>
          <a:p>
            <a:pPr marL="457200" lvl="1" indent="0">
              <a:buFont typeface="Arial" panose="020B0604020202020204" pitchFamily="34" charset="0"/>
              <a:buChar char="•"/>
              <a:defRPr/>
            </a:pPr>
            <a:r>
              <a:rPr lang="zh-CN" altLang="en-US" sz="2000" noProof="1">
                <a:solidFill>
                  <a:srgbClr val="FF00FF"/>
                </a:solidFill>
                <a:latin typeface="华文新魏" panose="02010800040101010101" pitchFamily="2" charset="-122"/>
                <a:ea typeface="华文新魏" panose="02010800040101010101" pitchFamily="2" charset="-122"/>
              </a:rPr>
              <a:t>提交</a:t>
            </a:r>
            <a:r>
              <a:rPr lang="zh-CN" altLang="en-US" sz="2000" noProof="1">
                <a:solidFill>
                  <a:schemeClr val="tx1"/>
                </a:solidFill>
                <a:latin typeface="华文新魏" panose="02010800040101010101" pitchFamily="2" charset="-122"/>
                <a:ea typeface="华文新魏" panose="02010800040101010101" pitchFamily="2" charset="-122"/>
              </a:rPr>
              <a:t>事务的所有操作（</a:t>
            </a:r>
            <a:r>
              <a:rPr lang="zh-CN" altLang="en-US" sz="2000" noProof="1">
                <a:solidFill>
                  <a:srgbClr val="FF00FF"/>
                </a:solidFill>
                <a:latin typeface="华文新魏" panose="02010800040101010101" pitchFamily="2" charset="-122"/>
                <a:ea typeface="华文新魏" panose="02010800040101010101" pitchFamily="2" charset="-122"/>
              </a:rPr>
              <a:t>读</a:t>
            </a:r>
            <a:r>
              <a:rPr lang="en-US" altLang="zh-CN" sz="2000" noProof="1">
                <a:solidFill>
                  <a:srgbClr val="FF00FF"/>
                </a:solidFill>
                <a:latin typeface="华文新魏" panose="02010800040101010101" pitchFamily="2" charset="-122"/>
                <a:ea typeface="华文新魏" panose="02010800040101010101" pitchFamily="2" charset="-122"/>
              </a:rPr>
              <a:t>+</a:t>
            </a:r>
            <a:r>
              <a:rPr lang="zh-CN" altLang="en-US" sz="2000" noProof="1">
                <a:solidFill>
                  <a:srgbClr val="FF00FF"/>
                </a:solidFill>
                <a:latin typeface="华文新魏" panose="02010800040101010101" pitchFamily="2" charset="-122"/>
                <a:ea typeface="华文新魏" panose="02010800040101010101" pitchFamily="2" charset="-122"/>
              </a:rPr>
              <a:t>更新</a:t>
            </a:r>
            <a:r>
              <a:rPr lang="zh-CN" altLang="en-US" sz="2000" noProof="1">
                <a:solidFill>
                  <a:schemeClr val="tx1"/>
                </a:solidFill>
                <a:latin typeface="华文新魏" panose="02010800040101010101" pitchFamily="2" charset="-122"/>
                <a:ea typeface="华文新魏" panose="02010800040101010101" pitchFamily="2" charset="-122"/>
              </a:rPr>
              <a:t>）</a:t>
            </a:r>
          </a:p>
          <a:p>
            <a:pPr marL="457200" lvl="1" indent="0">
              <a:buFont typeface="Arial" panose="020B0604020202020204" pitchFamily="34" charset="0"/>
              <a:buChar char="•"/>
              <a:defRPr/>
            </a:pPr>
            <a:r>
              <a:rPr lang="zh-CN" altLang="en-US" sz="2000" noProof="1">
                <a:solidFill>
                  <a:schemeClr val="tx1"/>
                </a:solidFill>
                <a:latin typeface="华文新魏" panose="02010800040101010101" pitchFamily="2" charset="-122"/>
                <a:ea typeface="华文新魏" panose="02010800040101010101" pitchFamily="2" charset="-122"/>
              </a:rPr>
              <a:t>事务中所有对数据库的更新写回到磁盘</a:t>
            </a:r>
            <a:endParaRPr lang="en-US" altLang="zh-CN" sz="2000" noProof="1">
              <a:solidFill>
                <a:schemeClr val="tx1"/>
              </a:solidFill>
              <a:latin typeface="华文新魏" panose="02010800040101010101" pitchFamily="2" charset="-122"/>
              <a:ea typeface="华文新魏" panose="02010800040101010101" pitchFamily="2" charset="-122"/>
            </a:endParaRPr>
          </a:p>
        </p:txBody>
      </p:sp>
      <p:sp>
        <p:nvSpPr>
          <p:cNvPr id="9" name="AutoShape 5">
            <a:extLst>
              <a:ext uri="{FF2B5EF4-FFF2-40B4-BE49-F238E27FC236}">
                <a16:creationId xmlns:a16="http://schemas.microsoft.com/office/drawing/2014/main" id="{557F5C3A-D1D8-4A50-926F-77E161B5524D}"/>
              </a:ext>
            </a:extLst>
          </p:cNvPr>
          <p:cNvSpPr/>
          <p:nvPr/>
        </p:nvSpPr>
        <p:spPr>
          <a:xfrm>
            <a:off x="0" y="4143375"/>
            <a:ext cx="5786438" cy="1806575"/>
          </a:xfrm>
          <a:prstGeom prst="borderCallout2">
            <a:avLst>
              <a:gd name="adj1" fmla="val 6898"/>
              <a:gd name="adj2" fmla="val 101431"/>
              <a:gd name="adj3" fmla="val 6898"/>
              <a:gd name="adj4" fmla="val 105421"/>
              <a:gd name="adj5" fmla="val -14681"/>
              <a:gd name="adj6" fmla="val 104065"/>
            </a:avLst>
          </a:prstGeom>
          <a:solidFill>
            <a:srgbClr val="FFFF00"/>
          </a:solidFill>
          <a:ln w="25400" cap="flat" cmpd="sng">
            <a:solidFill>
              <a:schemeClr val="tx1"/>
            </a:solidFill>
            <a:prstDash val="solid"/>
            <a:miter/>
            <a:headEnd type="none" w="med" len="med"/>
            <a:tailEnd type="none" w="med" len="med"/>
          </a:ln>
        </p:spPr>
        <p:txBody>
          <a:bodyPr anchor="ctr"/>
          <a:lstStyle>
            <a:lvl1pPr>
              <a:defRPr sz="2000" b="1">
                <a:solidFill>
                  <a:schemeClr val="tx1"/>
                </a:solidFill>
                <a:latin typeface="Times New Roman" panose="02020603050405020304" pitchFamily="18" charset="0"/>
                <a:ea typeface="楷体_GB2312"/>
                <a:cs typeface="楷体_GB2312"/>
              </a:defRPr>
            </a:lvl1pPr>
            <a:lvl2pPr marL="452438" indent="-273050">
              <a:defRPr sz="2000" b="1">
                <a:solidFill>
                  <a:schemeClr val="tx1"/>
                </a:solidFill>
                <a:latin typeface="Times New Roman" panose="02020603050405020304" pitchFamily="18" charset="0"/>
                <a:ea typeface="楷体_GB2312"/>
                <a:cs typeface="楷体_GB2312"/>
              </a:defRPr>
            </a:lvl2pPr>
            <a:lvl3pPr>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lvl="1">
              <a:spcBef>
                <a:spcPct val="20000"/>
              </a:spcBef>
              <a:buFont typeface="Arial" panose="020B0604020202020204" pitchFamily="34" charset="0"/>
              <a:buChar char="•"/>
              <a:defRPr/>
            </a:pP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事务异常终止</a:t>
            </a:r>
          </a:p>
          <a:p>
            <a:pPr lvl="1">
              <a:spcBef>
                <a:spcPct val="20000"/>
              </a:spcBef>
              <a:buFont typeface="Arial" panose="020B0604020202020204" pitchFamily="34" charset="0"/>
              <a:buChar char="•"/>
              <a:defRPr/>
            </a:pP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事务运行的过程中发生了故障，不能继续执行</a:t>
            </a:r>
          </a:p>
          <a:p>
            <a:pPr lvl="1">
              <a:spcBef>
                <a:spcPct val="20000"/>
              </a:spcBef>
              <a:buFont typeface="Arial" panose="020B0604020202020204" pitchFamily="34" charset="0"/>
              <a:buChar char="•"/>
              <a:defRPr/>
            </a:pP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系统将事务中对数据库的所有已完成的操作全部撤销 </a:t>
            </a:r>
          </a:p>
          <a:p>
            <a:pPr lvl="1">
              <a:spcBef>
                <a:spcPct val="20000"/>
              </a:spcBef>
              <a:buFont typeface="Arial" panose="020B0604020202020204" pitchFamily="34" charset="0"/>
              <a:buChar char="•"/>
              <a:defRPr/>
            </a:pP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事务滚回到</a:t>
            </a:r>
            <a:r>
              <a:rPr lang="zh-CN" altLang="en-US" b="0">
                <a:solidFill>
                  <a:srgbClr val="FF00FF"/>
                </a:solidFill>
                <a:effectLst>
                  <a:outerShdw blurRad="38100" dist="38100" dir="2700000" algn="tl">
                    <a:srgbClr val="000000"/>
                  </a:outerShdw>
                </a:effectLst>
                <a:latin typeface="华文新魏" panose="02010800040101010101" pitchFamily="2" charset="-122"/>
                <a:ea typeface="华文新魏" panose="02010800040101010101" pitchFamily="2" charset="-122"/>
              </a:rPr>
              <a:t>开始</a:t>
            </a: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时的状态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a:extLst>
              <a:ext uri="{FF2B5EF4-FFF2-40B4-BE49-F238E27FC236}">
                <a16:creationId xmlns:a16="http://schemas.microsoft.com/office/drawing/2014/main" id="{A852539C-055D-447F-98B7-B3475433943C}"/>
              </a:ext>
            </a:extLst>
          </p:cNvPr>
          <p:cNvSpPr>
            <a:spLocks noGrp="1"/>
          </p:cNvSpPr>
          <p:nvPr>
            <p:ph type="ftr" sz="quarter" idx="11"/>
          </p:nvPr>
        </p:nvSpPr>
        <p:spPr/>
        <p:txBody>
          <a:bodyPr/>
          <a:lstStyle/>
          <a:p>
            <a:pPr>
              <a:defRPr/>
            </a:pPr>
            <a:r>
              <a:rPr lang="en-US" altLang="zh-CN" dirty="0"/>
              <a:t>HIT-AIOT</a:t>
            </a:r>
          </a:p>
        </p:txBody>
      </p:sp>
      <p:sp>
        <p:nvSpPr>
          <p:cNvPr id="499714" name="Rectangle 2">
            <a:extLst>
              <a:ext uri="{FF2B5EF4-FFF2-40B4-BE49-F238E27FC236}">
                <a16:creationId xmlns:a16="http://schemas.microsoft.com/office/drawing/2014/main" id="{0978859B-5B96-4D8D-950B-D612D409E87C}"/>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等待图法</a:t>
            </a:r>
          </a:p>
        </p:txBody>
      </p:sp>
      <p:grpSp>
        <p:nvGrpSpPr>
          <p:cNvPr id="499719" name="Group 7">
            <a:extLst>
              <a:ext uri="{FF2B5EF4-FFF2-40B4-BE49-F238E27FC236}">
                <a16:creationId xmlns:a16="http://schemas.microsoft.com/office/drawing/2014/main" id="{F674DED9-EF11-4637-99DF-FD8F36E801BF}"/>
              </a:ext>
            </a:extLst>
          </p:cNvPr>
          <p:cNvGrpSpPr>
            <a:grpSpLocks/>
          </p:cNvGrpSpPr>
          <p:nvPr/>
        </p:nvGrpSpPr>
        <p:grpSpPr bwMode="auto">
          <a:xfrm>
            <a:off x="1116013" y="1524000"/>
            <a:ext cx="6337300" cy="2455863"/>
            <a:chOff x="975" y="1162"/>
            <a:chExt cx="3992" cy="1547"/>
          </a:xfrm>
        </p:grpSpPr>
        <p:graphicFrame>
          <p:nvGraphicFramePr>
            <p:cNvPr id="88070" name="Object 4">
              <a:extLst>
                <a:ext uri="{FF2B5EF4-FFF2-40B4-BE49-F238E27FC236}">
                  <a16:creationId xmlns:a16="http://schemas.microsoft.com/office/drawing/2014/main" id="{A345A859-E5D5-456E-A575-B9408008899C}"/>
                </a:ext>
              </a:extLst>
            </p:cNvPr>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spid="_x0000_s88103" r:id="rId3" imgW="2245267" imgH="711877" progId="Word.Picture.8">
                    <p:embed/>
                  </p:oleObj>
                </mc:Choice>
                <mc:Fallback>
                  <p:oleObj r:id="rId3" imgW="2245267" imgH="711877"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992"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71" name="Text Box 5">
              <a:extLst>
                <a:ext uri="{FF2B5EF4-FFF2-40B4-BE49-F238E27FC236}">
                  <a16:creationId xmlns:a16="http://schemas.microsoft.com/office/drawing/2014/main" id="{A3FCE668-7875-4E4D-84E8-986D7801F8B8}"/>
                </a:ext>
              </a:extLst>
            </p:cNvPr>
            <p:cNvSpPr txBox="1"/>
            <p:nvPr/>
          </p:nvSpPr>
          <p:spPr>
            <a:xfrm>
              <a:off x="2245" y="2478"/>
              <a:ext cx="836" cy="231"/>
            </a:xfrm>
            <a:prstGeom prst="rect">
              <a:avLst/>
            </a:prstGeom>
            <a:noFill/>
            <a:ln w="25400">
              <a:noFill/>
              <a:miter/>
            </a:ln>
          </p:spPr>
          <p:txBody>
            <a:bodyPr wrap="none">
              <a:spAutoFit/>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ctr">
                <a:spcBef>
                  <a:spcPct val="0"/>
                </a:spcBef>
                <a:buFontTx/>
                <a:buNone/>
                <a:defRPr/>
              </a:pPr>
              <a:r>
                <a:rPr lang="zh-CN" altLang="en-US" sz="1800" b="0" noProof="1">
                  <a:effectLst>
                    <a:outerShdw blurRad="38100" dist="38100" dir="2700000" algn="tl">
                      <a:srgbClr val="C0C0C0"/>
                    </a:outerShdw>
                  </a:effectLst>
                  <a:ea typeface="宋体" panose="02010600030101010101" pitchFamily="2" charset="-122"/>
                </a:rPr>
                <a:t>事务等待图</a:t>
              </a:r>
            </a:p>
          </p:txBody>
        </p:sp>
      </p:grpSp>
      <p:sp>
        <p:nvSpPr>
          <p:cNvPr id="499718" name="Text Box 6">
            <a:extLst>
              <a:ext uri="{FF2B5EF4-FFF2-40B4-BE49-F238E27FC236}">
                <a16:creationId xmlns:a16="http://schemas.microsoft.com/office/drawing/2014/main" id="{0CB0EF58-1140-47E7-BBF0-5E894C36B360}"/>
              </a:ext>
            </a:extLst>
          </p:cNvPr>
          <p:cNvSpPr txBox="1"/>
          <p:nvPr/>
        </p:nvSpPr>
        <p:spPr>
          <a:xfrm>
            <a:off x="427038" y="4235450"/>
            <a:ext cx="8064500" cy="2105025"/>
          </a:xfrm>
          <a:prstGeom prst="rect">
            <a:avLst/>
          </a:prstGeom>
          <a:noFill/>
          <a:ln w="25400">
            <a:noFill/>
            <a:miter/>
          </a:ln>
        </p:spPr>
        <p:txBody>
          <a:bodyPr>
            <a:spAutoFit/>
          </a:bodyPr>
          <a:lstStyle>
            <a:lvl1pPr marL="342900" indent="-342900">
              <a:defRPr sz="2000" b="1">
                <a:solidFill>
                  <a:schemeClr val="tx1"/>
                </a:solidFill>
                <a:latin typeface="Times New Roman" panose="02020603050405020304" pitchFamily="18" charset="0"/>
                <a:ea typeface="楷体_GB2312"/>
                <a:cs typeface="楷体_GB2312"/>
              </a:defRPr>
            </a:lvl1pPr>
            <a:lvl2pPr>
              <a:defRPr sz="2000" b="1">
                <a:solidFill>
                  <a:schemeClr val="tx1"/>
                </a:solidFill>
                <a:latin typeface="Times New Roman" panose="02020603050405020304" pitchFamily="18" charset="0"/>
                <a:ea typeface="楷体_GB2312"/>
                <a:cs typeface="楷体_GB2312"/>
              </a:defRPr>
            </a:lvl2pPr>
            <a:lvl3pPr>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a:lnSpc>
                <a:spcPct val="150000"/>
              </a:lnSpc>
              <a:buClr>
                <a:schemeClr val="accent1"/>
              </a:buClr>
              <a:buFont typeface="Wingdings" panose="05000000000000000000" pitchFamily="2" charset="2"/>
              <a:buChar char="n"/>
              <a:defRPr/>
            </a:pP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中，事务</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T1</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T1</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，产生了死锁</a:t>
            </a:r>
          </a:p>
          <a:p>
            <a:pPr>
              <a:lnSpc>
                <a:spcPct val="150000"/>
              </a:lnSpc>
              <a:buClr>
                <a:schemeClr val="accent1"/>
              </a:buClr>
              <a:buFont typeface="Wingdings" panose="05000000000000000000" pitchFamily="2" charset="2"/>
              <a:buChar char="n"/>
              <a:defRPr/>
            </a:pP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(b)</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中，事务</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T1</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T3</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T3</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T4</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T4</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又等待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T1</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，产生了死锁 </a:t>
            </a:r>
          </a:p>
          <a:p>
            <a:pPr>
              <a:lnSpc>
                <a:spcPct val="150000"/>
              </a:lnSpc>
              <a:buClr>
                <a:schemeClr val="accent1"/>
              </a:buClr>
              <a:buFont typeface="Wingdings" panose="05000000000000000000" pitchFamily="2" charset="2"/>
              <a:buChar char="n"/>
              <a:defRPr/>
            </a:pP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(b)</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中，事务</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T3</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可能还等待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，在大回路中又有小的回路</a:t>
            </a:r>
            <a:r>
              <a:rPr lang="zh-CN" altLang="en-US" sz="1800" b="0">
                <a:effectLst>
                  <a:outerShdw blurRad="38100" dist="38100" dir="2700000" algn="tl">
                    <a:srgbClr val="C0C0C0"/>
                  </a:outerShdw>
                </a:effectLst>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9719"/>
                                        </p:tgtEl>
                                        <p:attrNameLst>
                                          <p:attrName>style.visibility</p:attrName>
                                        </p:attrNameLst>
                                      </p:cBhvr>
                                      <p:to>
                                        <p:strVal val="visible"/>
                                      </p:to>
                                    </p:set>
                                    <p:animEffect transition="in" filter="box(in)">
                                      <p:cBhvr>
                                        <p:cTn id="7" dur="2000"/>
                                        <p:tgtEl>
                                          <p:spTgt spid="4997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9971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9971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997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594E9D7-BB62-4520-900B-7DC5F953D2BB}"/>
              </a:ext>
            </a:extLst>
          </p:cNvPr>
          <p:cNvSpPr>
            <a:spLocks noGrp="1"/>
          </p:cNvSpPr>
          <p:nvPr>
            <p:ph type="ftr" sz="quarter" idx="11"/>
          </p:nvPr>
        </p:nvSpPr>
        <p:spPr/>
        <p:txBody>
          <a:bodyPr/>
          <a:lstStyle/>
          <a:p>
            <a:pPr>
              <a:defRPr/>
            </a:pPr>
            <a:r>
              <a:rPr lang="en-US" altLang="zh-CN" dirty="0"/>
              <a:t>HIT-AIOT</a:t>
            </a:r>
          </a:p>
        </p:txBody>
      </p:sp>
      <p:sp>
        <p:nvSpPr>
          <p:cNvPr id="497666" name="Rectangle 2">
            <a:extLst>
              <a:ext uri="{FF2B5EF4-FFF2-40B4-BE49-F238E27FC236}">
                <a16:creationId xmlns:a16="http://schemas.microsoft.com/office/drawing/2014/main" id="{19F86955-7661-4359-8BE5-E8ACE7F2E913}"/>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等待图法</a:t>
            </a:r>
          </a:p>
        </p:txBody>
      </p:sp>
      <p:sp>
        <p:nvSpPr>
          <p:cNvPr id="497667" name="Rectangle 3">
            <a:extLst>
              <a:ext uri="{FF2B5EF4-FFF2-40B4-BE49-F238E27FC236}">
                <a16:creationId xmlns:a16="http://schemas.microsoft.com/office/drawing/2014/main" id="{9527545C-2CE7-45DF-9A71-37EF34E79010}"/>
              </a:ext>
            </a:extLst>
          </p:cNvPr>
          <p:cNvSpPr>
            <a:spLocks noGrp="1" noChangeArrowheads="1"/>
          </p:cNvSpPr>
          <p:nvPr>
            <p:ph idx="1"/>
          </p:nvPr>
        </p:nvSpPr>
        <p:spPr>
          <a:xfrm>
            <a:off x="381000" y="1600200"/>
            <a:ext cx="8439150" cy="4525963"/>
          </a:xfrm>
        </p:spPr>
        <p:txBody>
          <a:bodyPr/>
          <a:lstStyle/>
          <a:p>
            <a:pPr>
              <a:lnSpc>
                <a:spcPct val="150000"/>
              </a:lnSpc>
              <a:defRPr/>
            </a:pPr>
            <a:r>
              <a:rPr lang="zh-CN" altLang="en-US" dirty="0">
                <a:latin typeface="华文新魏" panose="02010800040101010101" pitchFamily="2" charset="-122"/>
                <a:ea typeface="华文新魏" panose="02010800040101010101" pitchFamily="2" charset="-122"/>
              </a:rPr>
              <a:t>并发控制子系统</a:t>
            </a:r>
            <a:r>
              <a:rPr lang="zh-CN" altLang="en-US" dirty="0">
                <a:solidFill>
                  <a:srgbClr val="FF0000"/>
                </a:solidFill>
                <a:latin typeface="华文新魏" panose="02010800040101010101" pitchFamily="2" charset="-122"/>
                <a:ea typeface="华文新魏" panose="02010800040101010101" pitchFamily="2" charset="-122"/>
              </a:rPr>
              <a:t>周期性地</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比如每隔数秒</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生成等待图。如果发现图中存在回路，则表示系统中出现了死锁。</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47A87CD-EC3A-4E1A-8454-F2779468AE9B}"/>
              </a:ext>
            </a:extLst>
          </p:cNvPr>
          <p:cNvSpPr>
            <a:spLocks noGrp="1"/>
          </p:cNvSpPr>
          <p:nvPr>
            <p:ph type="ftr" sz="quarter" idx="11"/>
          </p:nvPr>
        </p:nvSpPr>
        <p:spPr/>
        <p:txBody>
          <a:bodyPr/>
          <a:lstStyle/>
          <a:p>
            <a:pPr>
              <a:defRPr/>
            </a:pPr>
            <a:r>
              <a:rPr lang="en-US" altLang="zh-CN" dirty="0"/>
              <a:t>HIT-AIOT</a:t>
            </a:r>
          </a:p>
        </p:txBody>
      </p:sp>
      <p:sp>
        <p:nvSpPr>
          <p:cNvPr id="390146" name="Rectangle 2">
            <a:extLst>
              <a:ext uri="{FF2B5EF4-FFF2-40B4-BE49-F238E27FC236}">
                <a16:creationId xmlns:a16="http://schemas.microsoft.com/office/drawing/2014/main" id="{F83B7664-C662-4262-BF36-CF0C161AEBC1}"/>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死锁的恢复</a:t>
            </a:r>
          </a:p>
        </p:txBody>
      </p:sp>
      <p:sp>
        <p:nvSpPr>
          <p:cNvPr id="390147" name="Rectangle 3">
            <a:extLst>
              <a:ext uri="{FF2B5EF4-FFF2-40B4-BE49-F238E27FC236}">
                <a16:creationId xmlns:a16="http://schemas.microsoft.com/office/drawing/2014/main" id="{6DE5B01D-49A0-47C0-BBB8-DA370AC81951}"/>
              </a:ext>
            </a:extLst>
          </p:cNvPr>
          <p:cNvSpPr>
            <a:spLocks noGrp="1" noChangeArrowheads="1"/>
          </p:cNvSpPr>
          <p:nvPr>
            <p:ph idx="1"/>
          </p:nvPr>
        </p:nvSpPr>
        <p:spPr>
          <a:xfrm>
            <a:off x="323850" y="1125538"/>
            <a:ext cx="8229600" cy="4525962"/>
          </a:xfrm>
        </p:spPr>
        <p:txBody>
          <a:bodyPr/>
          <a:lstStyle/>
          <a:p>
            <a:pPr>
              <a:defRPr/>
            </a:pPr>
            <a:r>
              <a:rPr lang="zh-CN" altLang="en-US" dirty="0">
                <a:latin typeface="华文新魏" panose="02010800040101010101" pitchFamily="2" charset="-122"/>
                <a:ea typeface="华文新魏" panose="02010800040101010101" pitchFamily="2" charset="-122"/>
              </a:rPr>
              <a:t>死锁的恢复</a:t>
            </a:r>
          </a:p>
          <a:p>
            <a:pPr lvl="1">
              <a:defRPr/>
            </a:pPr>
            <a:r>
              <a:rPr lang="zh-CN" altLang="en-US" dirty="0">
                <a:latin typeface="华文新魏" panose="02010800040101010101" pitchFamily="2" charset="-122"/>
                <a:ea typeface="华文新魏" panose="02010800040101010101" pitchFamily="2" charset="-122"/>
              </a:rPr>
              <a:t>选择牺牲者：必须决定回滚哪一个</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或哪一些</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事务以打破死锁，应使事务回滚</a:t>
            </a:r>
            <a:r>
              <a:rPr lang="zh-CN" altLang="en-US" dirty="0">
                <a:solidFill>
                  <a:srgbClr val="FF0000"/>
                </a:solidFill>
                <a:latin typeface="华文新魏" panose="02010800040101010101" pitchFamily="2" charset="-122"/>
                <a:ea typeface="华文新魏" panose="02010800040101010101" pitchFamily="2" charset="-122"/>
              </a:rPr>
              <a:t>代价最小</a:t>
            </a:r>
            <a:endParaRPr lang="en-US" altLang="zh-CN" dirty="0">
              <a:solidFill>
                <a:srgbClr val="FF0000"/>
              </a:solidFill>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事务已计算了多久，还将计算多长时间</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该事务已使用了多少数据项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为完成事务还需使用多少数据项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回滚时将牵涉多少事务</a:t>
            </a:r>
          </a:p>
          <a:p>
            <a:pPr lvl="1">
              <a:defRPr/>
            </a:pPr>
            <a:r>
              <a:rPr lang="zh-CN" altLang="en-US" dirty="0">
                <a:latin typeface="华文新魏" panose="02010800040101010101" pitchFamily="2" charset="-122"/>
                <a:ea typeface="华文新魏" panose="02010800040101010101" pitchFamily="2" charset="-122"/>
              </a:rPr>
              <a:t>回滚：彻底回滚、部分回滚</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饿死</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有可能同一事务总是被选为牺牲者，发生饿死</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因而必须保证一个事务</a:t>
            </a:r>
            <a:r>
              <a:rPr lang="zh-CN" altLang="en-US" dirty="0">
                <a:solidFill>
                  <a:srgbClr val="FF0000"/>
                </a:solidFill>
                <a:latin typeface="华文新魏" panose="02010800040101010101" pitchFamily="2" charset="-122"/>
                <a:ea typeface="华文新魏" panose="02010800040101010101" pitchFamily="2" charset="-122"/>
              </a:rPr>
              <a:t>被选为牺牲者的次数有限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0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01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01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014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01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01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014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0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C8739B7-D1F4-4D0D-827A-66AE5B7E0AA9}"/>
              </a:ext>
            </a:extLst>
          </p:cNvPr>
          <p:cNvSpPr>
            <a:spLocks noGrp="1"/>
          </p:cNvSpPr>
          <p:nvPr>
            <p:ph type="dt" sz="quarter" idx="10"/>
          </p:nvPr>
        </p:nvSpPr>
        <p:spPr/>
        <p:txBody>
          <a:bodyPr/>
          <a:lstStyle/>
          <a:p>
            <a:pPr>
              <a:defRPr/>
            </a:pPr>
            <a:fld id="{665FAD7C-D9E3-43B4-B454-9770200F557F}"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665A7357-9534-4CC6-A8FE-49F9B3BD1102}"/>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8A6E6BD2-FC1E-48CC-8CE3-BD77A27943D5}"/>
              </a:ext>
            </a:extLst>
          </p:cNvPr>
          <p:cNvSpPr>
            <a:spLocks noGrp="1"/>
          </p:cNvSpPr>
          <p:nvPr>
            <p:ph type="sldNum" sz="quarter" idx="12"/>
          </p:nvPr>
        </p:nvSpPr>
        <p:spPr/>
        <p:txBody>
          <a:bodyPr/>
          <a:lstStyle/>
          <a:p>
            <a:pPr>
              <a:defRPr/>
            </a:pPr>
            <a:fld id="{00BF9DE8-FB7B-4B8D-9450-44CD0F2AE7DC}" type="slidenum">
              <a:rPr lang="zh-CN" altLang="en-US"/>
              <a:pPr>
                <a:defRPr/>
              </a:pPr>
              <a:t>53</a:t>
            </a:fld>
            <a:endParaRPr lang="en-US" altLang="zh-CN"/>
          </a:p>
        </p:txBody>
      </p:sp>
      <p:sp>
        <p:nvSpPr>
          <p:cNvPr id="1044482" name="Rectangle 2">
            <a:extLst>
              <a:ext uri="{FF2B5EF4-FFF2-40B4-BE49-F238E27FC236}">
                <a16:creationId xmlns:a16="http://schemas.microsoft.com/office/drawing/2014/main" id="{EF45C320-2D55-42B9-9DAE-395B85F98C45}"/>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基于锁的并发控制协议</a:t>
            </a:r>
          </a:p>
        </p:txBody>
      </p:sp>
      <p:sp>
        <p:nvSpPr>
          <p:cNvPr id="1044483" name="Rectangle 3">
            <a:extLst>
              <a:ext uri="{FF2B5EF4-FFF2-40B4-BE49-F238E27FC236}">
                <a16:creationId xmlns:a16="http://schemas.microsoft.com/office/drawing/2014/main" id="{1ACB4D28-E147-4F12-AEC8-2ADDA3AB7031}"/>
              </a:ext>
            </a:extLst>
          </p:cNvPr>
          <p:cNvSpPr>
            <a:spLocks noGrp="1" noChangeArrowheads="1"/>
          </p:cNvSpPr>
          <p:nvPr>
            <p:ph idx="1"/>
          </p:nvPr>
        </p:nvSpPr>
        <p:spPr/>
        <p:txBody>
          <a:bodyPr/>
          <a:lstStyle/>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锁的概念</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a:p>
            <a:pPr>
              <a:defRPr/>
            </a:pPr>
            <a:r>
              <a:rPr lang="zh-CN" altLang="en-US" dirty="0">
                <a:solidFill>
                  <a:schemeClr val="bg1">
                    <a:lumMod val="65000"/>
                  </a:schemeClr>
                </a:solidFill>
                <a:latin typeface="华文新魏" panose="02010800040101010101" pitchFamily="2" charset="-122"/>
                <a:ea typeface="华文新魏" panose="02010800040101010101" pitchFamily="2" charset="-122"/>
              </a:rPr>
              <a:t>死锁、死锁的处理</a:t>
            </a:r>
            <a:endParaRPr lang="en-US" altLang="zh-CN" dirty="0">
              <a:solidFill>
                <a:schemeClr val="bg1">
                  <a:lumMod val="65000"/>
                </a:schemeClr>
              </a:solidFill>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两段锁并发控制协议</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5610416-B8C7-469A-A2FD-FD373053B0AD}"/>
              </a:ext>
            </a:extLst>
          </p:cNvPr>
          <p:cNvSpPr>
            <a:spLocks noGrp="1"/>
          </p:cNvSpPr>
          <p:nvPr>
            <p:ph type="dt" sz="quarter" idx="10"/>
          </p:nvPr>
        </p:nvSpPr>
        <p:spPr/>
        <p:txBody>
          <a:bodyPr/>
          <a:lstStyle/>
          <a:p>
            <a:pPr>
              <a:defRPr/>
            </a:pPr>
            <a:fld id="{D519AE5A-8FA3-47A5-9593-80BA0C6C1548}"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15AC4064-8639-4EFA-BCBD-26D27A5BFBB9}"/>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7CF5D02-420F-4D48-A44E-0FC77DD08563}"/>
              </a:ext>
            </a:extLst>
          </p:cNvPr>
          <p:cNvSpPr>
            <a:spLocks noGrp="1"/>
          </p:cNvSpPr>
          <p:nvPr>
            <p:ph type="sldNum" sz="quarter" idx="12"/>
          </p:nvPr>
        </p:nvSpPr>
        <p:spPr/>
        <p:txBody>
          <a:bodyPr/>
          <a:lstStyle/>
          <a:p>
            <a:pPr>
              <a:defRPr/>
            </a:pPr>
            <a:fld id="{5C60C54C-A804-40D0-B7EB-D4CBF36D5A89}" type="slidenum">
              <a:rPr lang="zh-CN" altLang="en-US"/>
              <a:pPr>
                <a:defRPr/>
              </a:pPr>
              <a:t>54</a:t>
            </a:fld>
            <a:endParaRPr lang="en-US" altLang="zh-CN"/>
          </a:p>
        </p:txBody>
      </p:sp>
      <p:sp>
        <p:nvSpPr>
          <p:cNvPr id="1142786" name="Rectangle 2">
            <a:extLst>
              <a:ext uri="{FF2B5EF4-FFF2-40B4-BE49-F238E27FC236}">
                <a16:creationId xmlns:a16="http://schemas.microsoft.com/office/drawing/2014/main" id="{52426AA4-E9F3-4C18-A99C-01A620090F81}"/>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sp>
        <p:nvSpPr>
          <p:cNvPr id="1142787" name="Rectangle 3">
            <a:extLst>
              <a:ext uri="{FF2B5EF4-FFF2-40B4-BE49-F238E27FC236}">
                <a16:creationId xmlns:a16="http://schemas.microsoft.com/office/drawing/2014/main" id="{22FA53B4-C914-484D-B9E4-5F9A1CDD5C9A}"/>
              </a:ext>
            </a:extLst>
          </p:cNvPr>
          <p:cNvSpPr>
            <a:spLocks noGrp="1" noChangeArrowheads="1"/>
          </p:cNvSpPr>
          <p:nvPr>
            <p:ph idx="1"/>
          </p:nvPr>
        </p:nvSpPr>
        <p:spPr/>
        <p:txBody>
          <a:bodyPr>
            <a:prstTxWarp prst="textNoShape">
              <a:avLst/>
            </a:prstTxWarp>
          </a:bodyPr>
          <a:lstStyle/>
          <a:p>
            <a:pPr algn="just">
              <a:defRPr/>
            </a:pPr>
            <a:r>
              <a:rPr lang="zh-CN" altLang="en-US" sz="2800" dirty="0">
                <a:latin typeface="华文新魏" panose="02010800040101010101" pitchFamily="2" charset="-122"/>
                <a:ea typeface="华文新魏" panose="02010800040101010101" pitchFamily="2" charset="-122"/>
              </a:rPr>
              <a:t>两段锁协议 </a:t>
            </a:r>
          </a:p>
          <a:p>
            <a:pPr lvl="1" algn="just">
              <a:defRPr/>
            </a:pPr>
            <a:r>
              <a:rPr lang="zh-CN" altLang="en-US" sz="2400" dirty="0">
                <a:latin typeface="华文新魏" panose="02010800040101010101" pitchFamily="2" charset="-122"/>
                <a:ea typeface="华文新魏" panose="02010800040101010101" pitchFamily="2" charset="-122"/>
              </a:rPr>
              <a:t>两阶段锁协议要求每个事务分两个阶段进行数据项的加锁和解锁。</a:t>
            </a:r>
          </a:p>
          <a:p>
            <a:pPr lvl="2" algn="just">
              <a:defRPr/>
            </a:pPr>
            <a:r>
              <a:rPr lang="zh-CN" altLang="en-US" sz="2000" dirty="0">
                <a:solidFill>
                  <a:srgbClr val="FF00FF"/>
                </a:solidFill>
                <a:latin typeface="华文新魏" panose="02010800040101010101" pitchFamily="2" charset="-122"/>
                <a:ea typeface="华文新魏" panose="02010800040101010101" pitchFamily="2" charset="-122"/>
              </a:rPr>
              <a:t>阶段1 加锁阶段</a:t>
            </a:r>
            <a:r>
              <a:rPr lang="zh-CN" altLang="en-US" sz="2000" dirty="0">
                <a:latin typeface="华文新魏" panose="02010800040101010101" pitchFamily="2" charset="-122"/>
                <a:ea typeface="华文新魏" panose="02010800040101010101" pitchFamily="2" charset="-122"/>
              </a:rPr>
              <a:t>。在这阶段，事务可以申请获得任何数据项上的任何类型的锁，但是不能释放任何锁</a:t>
            </a:r>
          </a:p>
          <a:p>
            <a:pPr lvl="2" algn="just">
              <a:defRPr/>
            </a:pPr>
            <a:r>
              <a:rPr lang="zh-CN" altLang="en-US" sz="2000" dirty="0">
                <a:solidFill>
                  <a:srgbClr val="FF00FF"/>
                </a:solidFill>
                <a:latin typeface="华文新魏" panose="02010800040101010101" pitchFamily="2" charset="-122"/>
                <a:ea typeface="华文新魏" panose="02010800040101010101" pitchFamily="2" charset="-122"/>
              </a:rPr>
              <a:t>阶段2 解锁阶段</a:t>
            </a:r>
            <a:r>
              <a:rPr lang="zh-CN" altLang="en-US" sz="2000" dirty="0">
                <a:latin typeface="华文新魏" panose="02010800040101010101" pitchFamily="2" charset="-122"/>
                <a:ea typeface="华文新魏" panose="02010800040101010101" pitchFamily="2" charset="-122"/>
              </a:rPr>
              <a:t>。在这阶段，事务可以释放任何数据项上的任何类型的琐，但是不能再申请任何琐。</a:t>
            </a:r>
          </a:p>
          <a:p>
            <a:pPr lvl="1" algn="just">
              <a:defRPr/>
            </a:pPr>
            <a:r>
              <a:rPr lang="zh-CN" altLang="en-US" sz="2400" dirty="0">
                <a:latin typeface="华文新魏" panose="02010800040101010101" pitchFamily="2" charset="-122"/>
                <a:ea typeface="华文新魏" panose="02010800040101010101" pitchFamily="2" charset="-122"/>
              </a:rPr>
              <a:t>每个事务开始运行后即进入加锁阶段，申请获得所需要的所有锁。</a:t>
            </a:r>
          </a:p>
          <a:p>
            <a:pPr lvl="1" algn="just">
              <a:defRPr/>
            </a:pPr>
            <a:r>
              <a:rPr lang="zh-CN" altLang="en-US" sz="2400" dirty="0">
                <a:latin typeface="华文新魏" panose="02010800040101010101" pitchFamily="2" charset="-122"/>
                <a:ea typeface="华文新魏" panose="02010800040101010101" pitchFamily="2" charset="-122"/>
              </a:rPr>
              <a:t>当一个事务第一次释放锁时，该事务进入解锁阶段。进入解锁阶段的事务不能再申请任何锁。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278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2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90FF6648-8994-424D-9078-B98333852B83}"/>
              </a:ext>
            </a:extLst>
          </p:cNvPr>
          <p:cNvSpPr>
            <a:spLocks noGrp="1"/>
          </p:cNvSpPr>
          <p:nvPr>
            <p:ph type="dt" sz="quarter" idx="10"/>
          </p:nvPr>
        </p:nvSpPr>
        <p:spPr/>
        <p:txBody>
          <a:bodyPr/>
          <a:lstStyle/>
          <a:p>
            <a:pPr>
              <a:defRPr/>
            </a:pPr>
            <a:fld id="{C7975663-7332-459A-8DA2-04FBA388BCD6}" type="datetime1">
              <a:rPr lang="zh-CN" altLang="en-US"/>
              <a:pPr>
                <a:defRPr/>
              </a:pPr>
              <a:t>2023/4/25</a:t>
            </a:fld>
            <a:endParaRPr lang="en-US" altLang="zh-CN"/>
          </a:p>
        </p:txBody>
      </p:sp>
      <p:sp>
        <p:nvSpPr>
          <p:cNvPr id="7" name="页脚占位符 4">
            <a:extLst>
              <a:ext uri="{FF2B5EF4-FFF2-40B4-BE49-F238E27FC236}">
                <a16:creationId xmlns:a16="http://schemas.microsoft.com/office/drawing/2014/main" id="{328E825C-90DB-47FD-AF81-1D2CCEA0750D}"/>
              </a:ext>
            </a:extLst>
          </p:cNvPr>
          <p:cNvSpPr>
            <a:spLocks noGrp="1"/>
          </p:cNvSpPr>
          <p:nvPr>
            <p:ph type="ftr" sz="quarter" idx="11"/>
          </p:nvPr>
        </p:nvSpPr>
        <p:spPr/>
        <p:txBody>
          <a:bodyPr/>
          <a:lstStyle/>
          <a:p>
            <a:pPr>
              <a:defRPr/>
            </a:pPr>
            <a:r>
              <a:rPr lang="en-US" altLang="zh-CN" dirty="0"/>
              <a:t>HIT-AIOT</a:t>
            </a:r>
          </a:p>
        </p:txBody>
      </p:sp>
      <p:sp>
        <p:nvSpPr>
          <p:cNvPr id="8" name="灯片编号占位符 5">
            <a:extLst>
              <a:ext uri="{FF2B5EF4-FFF2-40B4-BE49-F238E27FC236}">
                <a16:creationId xmlns:a16="http://schemas.microsoft.com/office/drawing/2014/main" id="{E33B0573-9440-4CBB-BEBE-B85040699DD8}"/>
              </a:ext>
            </a:extLst>
          </p:cNvPr>
          <p:cNvSpPr>
            <a:spLocks noGrp="1"/>
          </p:cNvSpPr>
          <p:nvPr>
            <p:ph type="sldNum" sz="quarter" idx="12"/>
          </p:nvPr>
        </p:nvSpPr>
        <p:spPr/>
        <p:txBody>
          <a:bodyPr/>
          <a:lstStyle/>
          <a:p>
            <a:pPr>
              <a:defRPr/>
            </a:pPr>
            <a:fld id="{3D49F159-C232-46E3-BC5B-E71204BB9F09}" type="slidenum">
              <a:rPr lang="zh-CN" altLang="en-US"/>
              <a:pPr>
                <a:defRPr/>
              </a:pPr>
              <a:t>55</a:t>
            </a:fld>
            <a:endParaRPr lang="en-US" altLang="zh-CN"/>
          </a:p>
        </p:txBody>
      </p:sp>
      <p:sp>
        <p:nvSpPr>
          <p:cNvPr id="1128450" name="Rectangle 2">
            <a:extLst>
              <a:ext uri="{FF2B5EF4-FFF2-40B4-BE49-F238E27FC236}">
                <a16:creationId xmlns:a16="http://schemas.microsoft.com/office/drawing/2014/main" id="{A8A01F56-04A2-441D-A093-7773C28A4C0E}"/>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graphicFrame>
        <p:nvGraphicFramePr>
          <p:cNvPr id="95238" name="Object 4">
            <a:extLst>
              <a:ext uri="{FF2B5EF4-FFF2-40B4-BE49-F238E27FC236}">
                <a16:creationId xmlns:a16="http://schemas.microsoft.com/office/drawing/2014/main" id="{11526C80-5E6A-45F9-84B1-AB6EF61BFAD7}"/>
              </a:ext>
            </a:extLst>
          </p:cNvPr>
          <p:cNvGraphicFramePr>
            <a:graphicFrameLocks noChangeAspect="1"/>
          </p:cNvGraphicFramePr>
          <p:nvPr/>
        </p:nvGraphicFramePr>
        <p:xfrm>
          <a:off x="914400" y="1981200"/>
          <a:ext cx="4972050" cy="4267200"/>
        </p:xfrm>
        <a:graphic>
          <a:graphicData uri="http://schemas.openxmlformats.org/presentationml/2006/ole">
            <mc:AlternateContent xmlns:mc="http://schemas.openxmlformats.org/markup-compatibility/2006">
              <mc:Choice xmlns:v="urn:schemas-microsoft-com:vml" Requires="v">
                <p:oleObj spid="_x0000_s95272" r:id="rId4" imgW="4971429" imgH="5114286" progId="Paint.Picture">
                  <p:embed/>
                </p:oleObj>
              </mc:Choice>
              <mc:Fallback>
                <p:oleObj r:id="rId4" imgW="4971429" imgH="511428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981200"/>
                        <a:ext cx="4972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8454" name="Text Box 6">
            <a:extLst>
              <a:ext uri="{FF2B5EF4-FFF2-40B4-BE49-F238E27FC236}">
                <a16:creationId xmlns:a16="http://schemas.microsoft.com/office/drawing/2014/main" id="{AD4FE1BC-95F7-4D3E-BD4B-13879723D6DB}"/>
              </a:ext>
            </a:extLst>
          </p:cNvPr>
          <p:cNvSpPr txBox="1">
            <a:spLocks noGrp="1" noChangeArrowheads="1"/>
          </p:cNvSpPr>
          <p:nvPr>
            <p:ph idx="1"/>
          </p:nvPr>
        </p:nvSpPr>
        <p:spPr>
          <a:xfrm>
            <a:off x="685800" y="1371600"/>
            <a:ext cx="7924800" cy="4525963"/>
          </a:xfrm>
        </p:spPr>
        <p:txBody>
          <a:bodyPr/>
          <a:lstStyle/>
          <a:p>
            <a:pPr>
              <a:spcBef>
                <a:spcPct val="0"/>
              </a:spcBef>
              <a:defRPr/>
            </a:pPr>
            <a:r>
              <a:rPr lang="zh-CN" altLang="en-US" sz="2800">
                <a:solidFill>
                  <a:srgbClr val="FF0000"/>
                </a:solidFill>
                <a:latin typeface="Arial" panose="020B0604020202020204" pitchFamily="34" charset="0"/>
                <a:cs typeface="+mn-cs"/>
              </a:rPr>
              <a:t>满足两段锁协议？</a:t>
            </a:r>
          </a:p>
        </p:txBody>
      </p:sp>
      <p:sp>
        <p:nvSpPr>
          <p:cNvPr id="1128455" name="Text Box 7">
            <a:extLst>
              <a:ext uri="{FF2B5EF4-FFF2-40B4-BE49-F238E27FC236}">
                <a16:creationId xmlns:a16="http://schemas.microsoft.com/office/drawing/2014/main" id="{317F475A-B5F7-4628-BF8B-F2D9A099449F}"/>
              </a:ext>
            </a:extLst>
          </p:cNvPr>
          <p:cNvSpPr txBox="1">
            <a:spLocks noChangeArrowheads="1"/>
          </p:cNvSpPr>
          <p:nvPr/>
        </p:nvSpPr>
        <p:spPr bwMode="auto">
          <a:xfrm>
            <a:off x="4038600" y="1371600"/>
            <a:ext cx="965200" cy="519113"/>
          </a:xfrm>
          <a:prstGeom prst="rect">
            <a:avLst/>
          </a:prstGeom>
          <a:noFill/>
          <a:ln>
            <a:noFill/>
          </a:ln>
          <a:effectLst/>
        </p:spPr>
        <p:txBody>
          <a:bodyPr>
            <a:spAutoFit/>
          </a:bodyPr>
          <a:lstStyle/>
          <a:p>
            <a:pPr>
              <a:spcBef>
                <a:spcPct val="50000"/>
              </a:spcBef>
              <a:buFontTx/>
              <a:buChar char="–"/>
              <a:defRPr/>
            </a:pPr>
            <a:r>
              <a:rPr lang="en-US" altLang="zh-CN" sz="2800" dirty="0">
                <a:solidFill>
                  <a:srgbClr val="FF0000"/>
                </a:solidFill>
                <a:effectLst>
                  <a:outerShdw blurRad="38100" dist="38100" dir="2700000" algn="tl">
                    <a:srgbClr val="C0C0C0"/>
                  </a:outerShdw>
                </a:effectLst>
                <a:ea typeface="楷体_GB2312" pitchFamily="49" charset="-122"/>
                <a:cs typeface="+mn-cs"/>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84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28455"/>
                                        </p:tgtEl>
                                        <p:attrNameLst>
                                          <p:attrName>style.visibility</p:attrName>
                                        </p:attrNameLst>
                                      </p:cBhvr>
                                      <p:to>
                                        <p:strVal val="visible"/>
                                      </p:to>
                                    </p:set>
                                    <p:animEffect transition="in" filter="dissolve">
                                      <p:cBhvr>
                                        <p:cTn id="11" dur="500"/>
                                        <p:tgtEl>
                                          <p:spTgt spid="112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54" grpId="0" build="p"/>
      <p:bldP spid="11284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14A976E3-CA0D-4386-97C9-4C34243B20CC}"/>
              </a:ext>
            </a:extLst>
          </p:cNvPr>
          <p:cNvSpPr>
            <a:spLocks noGrp="1"/>
          </p:cNvSpPr>
          <p:nvPr>
            <p:ph type="dt" sz="quarter" idx="10"/>
          </p:nvPr>
        </p:nvSpPr>
        <p:spPr/>
        <p:txBody>
          <a:bodyPr/>
          <a:lstStyle/>
          <a:p>
            <a:pPr>
              <a:defRPr/>
            </a:pPr>
            <a:fld id="{B8537EA6-091C-46B3-AFA4-2D45358898DF}" type="datetime1">
              <a:rPr lang="zh-CN" altLang="en-US"/>
              <a:pPr>
                <a:defRPr/>
              </a:pPr>
              <a:t>2023/4/25</a:t>
            </a:fld>
            <a:endParaRPr lang="en-US" altLang="zh-CN"/>
          </a:p>
        </p:txBody>
      </p:sp>
      <p:sp>
        <p:nvSpPr>
          <p:cNvPr id="7" name="页脚占位符 4">
            <a:extLst>
              <a:ext uri="{FF2B5EF4-FFF2-40B4-BE49-F238E27FC236}">
                <a16:creationId xmlns:a16="http://schemas.microsoft.com/office/drawing/2014/main" id="{78EBD1BA-4E5F-4EA0-AF50-D4674F741C50}"/>
              </a:ext>
            </a:extLst>
          </p:cNvPr>
          <p:cNvSpPr>
            <a:spLocks noGrp="1"/>
          </p:cNvSpPr>
          <p:nvPr>
            <p:ph type="ftr" sz="quarter" idx="11"/>
          </p:nvPr>
        </p:nvSpPr>
        <p:spPr/>
        <p:txBody>
          <a:bodyPr/>
          <a:lstStyle/>
          <a:p>
            <a:pPr>
              <a:defRPr/>
            </a:pPr>
            <a:r>
              <a:rPr lang="en-US" altLang="zh-CN" dirty="0"/>
              <a:t>HIT-AIOT</a:t>
            </a:r>
          </a:p>
        </p:txBody>
      </p:sp>
      <p:sp>
        <p:nvSpPr>
          <p:cNvPr id="8" name="灯片编号占位符 5">
            <a:extLst>
              <a:ext uri="{FF2B5EF4-FFF2-40B4-BE49-F238E27FC236}">
                <a16:creationId xmlns:a16="http://schemas.microsoft.com/office/drawing/2014/main" id="{208D1AEF-358A-448E-9EB5-5A0B71D9F30E}"/>
              </a:ext>
            </a:extLst>
          </p:cNvPr>
          <p:cNvSpPr>
            <a:spLocks noGrp="1"/>
          </p:cNvSpPr>
          <p:nvPr>
            <p:ph type="sldNum" sz="quarter" idx="12"/>
          </p:nvPr>
        </p:nvSpPr>
        <p:spPr/>
        <p:txBody>
          <a:bodyPr/>
          <a:lstStyle/>
          <a:p>
            <a:pPr>
              <a:defRPr/>
            </a:pPr>
            <a:fld id="{46532CDB-B807-4183-8C2B-A0FA60F506A9}" type="slidenum">
              <a:rPr lang="zh-CN" altLang="en-US"/>
              <a:pPr>
                <a:defRPr/>
              </a:pPr>
              <a:t>56</a:t>
            </a:fld>
            <a:endParaRPr lang="en-US" altLang="zh-CN"/>
          </a:p>
        </p:txBody>
      </p:sp>
      <p:sp>
        <p:nvSpPr>
          <p:cNvPr id="1132546" name="Rectangle 2">
            <a:extLst>
              <a:ext uri="{FF2B5EF4-FFF2-40B4-BE49-F238E27FC236}">
                <a16:creationId xmlns:a16="http://schemas.microsoft.com/office/drawing/2014/main" id="{82BAD6E2-18A2-48CC-BB6B-AA20A5D1C073}"/>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sp>
        <p:nvSpPr>
          <p:cNvPr id="1132547" name="Rectangle 3">
            <a:extLst>
              <a:ext uri="{FF2B5EF4-FFF2-40B4-BE49-F238E27FC236}">
                <a16:creationId xmlns:a16="http://schemas.microsoft.com/office/drawing/2014/main" id="{B01031E6-30B6-4188-A44C-33F15DFEF6C3}"/>
              </a:ext>
            </a:extLst>
          </p:cNvPr>
          <p:cNvSpPr>
            <a:spLocks noGrp="1" noChangeArrowheads="1"/>
          </p:cNvSpPr>
          <p:nvPr>
            <p:ph idx="1"/>
          </p:nvPr>
        </p:nvSpPr>
        <p:spPr>
          <a:xfrm>
            <a:off x="609600" y="1295400"/>
            <a:ext cx="7924800" cy="2544763"/>
          </a:xfrm>
        </p:spPr>
        <p:txBody>
          <a:bodyPr/>
          <a:lstStyle/>
          <a:p>
            <a:pPr algn="just">
              <a:lnSpc>
                <a:spcPct val="90000"/>
              </a:lnSpc>
              <a:defRPr/>
            </a:pPr>
            <a:r>
              <a:rPr lang="zh-CN" altLang="en-US" sz="2800" dirty="0">
                <a:latin typeface="华文新魏" panose="02010800040101010101" pitchFamily="2" charset="-122"/>
                <a:ea typeface="华文新魏" panose="02010800040101010101" pitchFamily="2" charset="-122"/>
                <a:cs typeface="+mn-cs"/>
              </a:rPr>
              <a:t>考虑如下两个事务</a:t>
            </a:r>
            <a:r>
              <a:rPr lang="en-US" altLang="zh-CN" sz="2800" dirty="0">
                <a:latin typeface="华文新魏" panose="02010800040101010101" pitchFamily="2" charset="-122"/>
                <a:ea typeface="华文新魏" panose="02010800040101010101" pitchFamily="2" charset="-122"/>
                <a:cs typeface="+mn-cs"/>
              </a:rPr>
              <a:t>T</a:t>
            </a:r>
            <a:r>
              <a:rPr lang="en-US" altLang="zh-CN" sz="2800" baseline="-30000" dirty="0">
                <a:latin typeface="华文新魏" panose="02010800040101010101" pitchFamily="2" charset="-122"/>
                <a:ea typeface="华文新魏" panose="02010800040101010101" pitchFamily="2" charset="-122"/>
                <a:cs typeface="+mn-cs"/>
              </a:rPr>
              <a:t>11</a:t>
            </a:r>
            <a:r>
              <a:rPr lang="zh-CN" altLang="en-US" sz="2800" dirty="0">
                <a:latin typeface="华文新魏" panose="02010800040101010101" pitchFamily="2" charset="-122"/>
                <a:ea typeface="华文新魏" panose="02010800040101010101" pitchFamily="2" charset="-122"/>
                <a:cs typeface="+mn-cs"/>
              </a:rPr>
              <a:t>和</a:t>
            </a:r>
            <a:r>
              <a:rPr lang="en-US" altLang="zh-CN" sz="2800" dirty="0">
                <a:latin typeface="华文新魏" panose="02010800040101010101" pitchFamily="2" charset="-122"/>
                <a:ea typeface="华文新魏" panose="02010800040101010101" pitchFamily="2" charset="-122"/>
                <a:cs typeface="+mn-cs"/>
              </a:rPr>
              <a:t>T</a:t>
            </a:r>
            <a:r>
              <a:rPr lang="en-US" altLang="zh-CN" sz="2800" baseline="-30000" dirty="0">
                <a:latin typeface="华文新魏" panose="02010800040101010101" pitchFamily="2" charset="-122"/>
                <a:ea typeface="华文新魏" panose="02010800040101010101" pitchFamily="2" charset="-122"/>
                <a:cs typeface="+mn-cs"/>
              </a:rPr>
              <a:t>12</a:t>
            </a:r>
            <a:r>
              <a:rPr lang="en-US" altLang="zh-CN" sz="2800" dirty="0">
                <a:latin typeface="华文新魏" panose="02010800040101010101" pitchFamily="2" charset="-122"/>
                <a:ea typeface="华文新魏" panose="02010800040101010101" pitchFamily="2" charset="-122"/>
                <a:cs typeface="+mn-cs"/>
              </a:rPr>
              <a:t>：</a:t>
            </a:r>
          </a:p>
          <a:p>
            <a:pPr lvl="2">
              <a:lnSpc>
                <a:spcPct val="90000"/>
              </a:lnSpc>
              <a:defRPr/>
            </a:pPr>
            <a:r>
              <a:rPr lang="en-US" altLang="zh-CN" sz="2000" dirty="0">
                <a:solidFill>
                  <a:srgbClr val="FF0000"/>
                </a:solidFill>
              </a:rPr>
              <a:t>T</a:t>
            </a:r>
            <a:r>
              <a:rPr lang="en-US" altLang="zh-CN" sz="2000" baseline="-30000" dirty="0">
                <a:solidFill>
                  <a:srgbClr val="FF0000"/>
                </a:solidFill>
              </a:rPr>
              <a:t>11</a:t>
            </a:r>
            <a:r>
              <a:rPr lang="en-US" altLang="zh-CN" sz="2000" dirty="0">
                <a:solidFill>
                  <a:srgbClr val="FF0000"/>
                </a:solidFill>
              </a:rPr>
              <a:t>                     T</a:t>
            </a:r>
            <a:r>
              <a:rPr lang="en-US" altLang="zh-CN" sz="2000" baseline="-30000" dirty="0">
                <a:solidFill>
                  <a:srgbClr val="FF0000"/>
                </a:solidFill>
              </a:rPr>
              <a:t>12</a:t>
            </a:r>
            <a:endParaRPr lang="en-US" altLang="zh-CN" sz="2000" dirty="0">
              <a:solidFill>
                <a:srgbClr val="FF0000"/>
              </a:solidFill>
            </a:endParaRPr>
          </a:p>
          <a:p>
            <a:pPr lvl="2">
              <a:lnSpc>
                <a:spcPct val="90000"/>
              </a:lnSpc>
              <a:defRPr/>
            </a:pPr>
            <a:r>
              <a:rPr lang="en-US" altLang="zh-CN" sz="2000" dirty="0">
                <a:solidFill>
                  <a:srgbClr val="FF00FF"/>
                </a:solidFill>
              </a:rPr>
              <a:t>READ(a</a:t>
            </a:r>
            <a:r>
              <a:rPr lang="en-US" altLang="zh-CN" sz="2000" baseline="-30000" dirty="0">
                <a:solidFill>
                  <a:srgbClr val="FF00FF"/>
                </a:solidFill>
              </a:rPr>
              <a:t>1</a:t>
            </a:r>
            <a:r>
              <a:rPr lang="en-US" altLang="zh-CN" sz="2000" dirty="0">
                <a:solidFill>
                  <a:srgbClr val="FF00FF"/>
                </a:solidFill>
              </a:rPr>
              <a:t>);</a:t>
            </a:r>
            <a:r>
              <a:rPr lang="en-US" altLang="zh-CN" sz="2000" dirty="0"/>
              <a:t>            READ(a</a:t>
            </a:r>
            <a:r>
              <a:rPr lang="en-US" altLang="zh-CN" sz="2000" baseline="-30000" dirty="0"/>
              <a:t>1</a:t>
            </a:r>
            <a:r>
              <a:rPr lang="en-US" altLang="zh-CN" sz="2000" dirty="0"/>
              <a:t>);</a:t>
            </a:r>
          </a:p>
          <a:p>
            <a:pPr lvl="2">
              <a:lnSpc>
                <a:spcPct val="90000"/>
              </a:lnSpc>
              <a:defRPr/>
            </a:pPr>
            <a:r>
              <a:rPr lang="en-US" altLang="zh-CN" sz="2000" dirty="0"/>
              <a:t>READ(a</a:t>
            </a:r>
            <a:r>
              <a:rPr lang="en-US" altLang="zh-CN" sz="2000" baseline="-30000" dirty="0"/>
              <a:t>2</a:t>
            </a:r>
            <a:r>
              <a:rPr lang="en-US" altLang="zh-CN" sz="2000" dirty="0"/>
              <a:t>);            READ(a</a:t>
            </a:r>
            <a:r>
              <a:rPr lang="en-US" altLang="zh-CN" sz="2000" baseline="-30000" dirty="0"/>
              <a:t>2</a:t>
            </a:r>
            <a:r>
              <a:rPr lang="en-US" altLang="zh-CN" sz="2000" dirty="0"/>
              <a:t>);</a:t>
            </a:r>
          </a:p>
          <a:p>
            <a:pPr lvl="2">
              <a:lnSpc>
                <a:spcPct val="90000"/>
              </a:lnSpc>
              <a:defRPr/>
            </a:pPr>
            <a:r>
              <a:rPr lang="en-US" altLang="zh-CN" sz="2000" dirty="0"/>
              <a:t>       ...                     DISPLAY(a</a:t>
            </a:r>
            <a:r>
              <a:rPr lang="en-US" altLang="zh-CN" sz="2000" baseline="-30000" dirty="0"/>
              <a:t>1</a:t>
            </a:r>
            <a:r>
              <a:rPr lang="en-US" altLang="zh-CN" sz="2000" dirty="0"/>
              <a:t>+a</a:t>
            </a:r>
            <a:r>
              <a:rPr lang="en-US" altLang="zh-CN" sz="2000" baseline="-30000" dirty="0"/>
              <a:t>2</a:t>
            </a:r>
            <a:r>
              <a:rPr lang="en-US" altLang="zh-CN" sz="2000" dirty="0"/>
              <a:t>)。</a:t>
            </a:r>
          </a:p>
          <a:p>
            <a:pPr lvl="2">
              <a:lnSpc>
                <a:spcPct val="90000"/>
              </a:lnSpc>
              <a:defRPr/>
            </a:pPr>
            <a:r>
              <a:rPr lang="en-US" altLang="zh-CN" sz="2000" dirty="0"/>
              <a:t>READ(a</a:t>
            </a:r>
            <a:r>
              <a:rPr lang="en-US" altLang="zh-CN" sz="2000" baseline="-30000" dirty="0"/>
              <a:t>n</a:t>
            </a:r>
            <a:r>
              <a:rPr lang="en-US" altLang="zh-CN" sz="2000" dirty="0"/>
              <a:t>);</a:t>
            </a:r>
          </a:p>
          <a:p>
            <a:pPr lvl="2">
              <a:lnSpc>
                <a:spcPct val="90000"/>
              </a:lnSpc>
              <a:defRPr/>
            </a:pPr>
            <a:r>
              <a:rPr lang="en-US" altLang="zh-CN" sz="2000" dirty="0">
                <a:solidFill>
                  <a:srgbClr val="FF00FF"/>
                </a:solidFill>
              </a:rPr>
              <a:t>WRITE(a</a:t>
            </a:r>
            <a:r>
              <a:rPr lang="en-US" altLang="zh-CN" sz="2000" baseline="-30000" dirty="0">
                <a:solidFill>
                  <a:srgbClr val="FF00FF"/>
                </a:solidFill>
              </a:rPr>
              <a:t>1</a:t>
            </a:r>
            <a:r>
              <a:rPr lang="en-US" altLang="zh-CN" sz="2000" dirty="0">
                <a:solidFill>
                  <a:srgbClr val="FF00FF"/>
                </a:solidFill>
              </a:rPr>
              <a:t>)</a:t>
            </a:r>
            <a:r>
              <a:rPr lang="en-US" altLang="zh-CN" sz="2000" dirty="0"/>
              <a:t>。</a:t>
            </a:r>
          </a:p>
        </p:txBody>
      </p:sp>
      <p:sp>
        <p:nvSpPr>
          <p:cNvPr id="1132548" name="Rectangle 4">
            <a:extLst>
              <a:ext uri="{FF2B5EF4-FFF2-40B4-BE49-F238E27FC236}">
                <a16:creationId xmlns:a16="http://schemas.microsoft.com/office/drawing/2014/main" id="{5ADE9610-BC58-428E-BE48-72F5C43C4F96}"/>
              </a:ext>
            </a:extLst>
          </p:cNvPr>
          <p:cNvSpPr>
            <a:spLocks noChangeArrowheads="1"/>
          </p:cNvSpPr>
          <p:nvPr/>
        </p:nvSpPr>
        <p:spPr bwMode="auto">
          <a:xfrm>
            <a:off x="609600" y="3886200"/>
            <a:ext cx="7924800" cy="8382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lnSpc>
                <a:spcPct val="90000"/>
              </a:lnSpc>
              <a:spcBef>
                <a:spcPct val="20000"/>
              </a:spcBef>
              <a:buFontTx/>
              <a:buChar char="–"/>
              <a:defRPr/>
            </a:pP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如果使用两段锁协议，</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必须对</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加互斥锁。于是，</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12</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的任何一种并发运行都实际上是串行运行。</a:t>
            </a:r>
          </a:p>
        </p:txBody>
      </p:sp>
      <p:sp>
        <p:nvSpPr>
          <p:cNvPr id="1132549" name="Rectangle 5">
            <a:extLst>
              <a:ext uri="{FF2B5EF4-FFF2-40B4-BE49-F238E27FC236}">
                <a16:creationId xmlns:a16="http://schemas.microsoft.com/office/drawing/2014/main" id="{7D0D3C68-D35E-45C5-AD3F-CEDDDD6DAA78}"/>
              </a:ext>
            </a:extLst>
          </p:cNvPr>
          <p:cNvSpPr>
            <a:spLocks noChangeArrowheads="1"/>
          </p:cNvSpPr>
          <p:nvPr/>
        </p:nvSpPr>
        <p:spPr bwMode="auto">
          <a:xfrm>
            <a:off x="609600" y="4800600"/>
            <a:ext cx="7924800" cy="16002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lnSpc>
                <a:spcPct val="90000"/>
              </a:lnSpc>
              <a:spcBef>
                <a:spcPct val="20000"/>
              </a:spcBef>
              <a:buFontTx/>
              <a:buChar char="–"/>
              <a:defRPr/>
            </a:pP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然而，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仅仅在最后执行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WRITE(a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操作时才需要</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上的互斥锁。如果</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初始地对</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加以共享锁，当执行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WRITE(a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操作时再改为互斥锁，将会获得更高的并发性，</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12</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可以并发地存取</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2</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endPar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2548"/>
                                        </p:tgtEl>
                                        <p:attrNameLst>
                                          <p:attrName>style.visibility</p:attrName>
                                        </p:attrNameLst>
                                      </p:cBhvr>
                                      <p:to>
                                        <p:strVal val="visible"/>
                                      </p:to>
                                    </p:set>
                                    <p:anim calcmode="lin" valueType="num">
                                      <p:cBhvr additive="base">
                                        <p:cTn id="7" dur="500" fill="hold"/>
                                        <p:tgtEl>
                                          <p:spTgt spid="1132548"/>
                                        </p:tgtEl>
                                        <p:attrNameLst>
                                          <p:attrName>ppt_x</p:attrName>
                                        </p:attrNameLst>
                                      </p:cBhvr>
                                      <p:tavLst>
                                        <p:tav tm="0">
                                          <p:val>
                                            <p:strVal val="#ppt_x"/>
                                          </p:val>
                                        </p:tav>
                                        <p:tav tm="100000">
                                          <p:val>
                                            <p:strVal val="#ppt_x"/>
                                          </p:val>
                                        </p:tav>
                                      </p:tavLst>
                                    </p:anim>
                                    <p:anim calcmode="lin" valueType="num">
                                      <p:cBhvr additive="base">
                                        <p:cTn id="8" dur="500" fill="hold"/>
                                        <p:tgtEl>
                                          <p:spTgt spid="11325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2549"/>
                                        </p:tgtEl>
                                        <p:attrNameLst>
                                          <p:attrName>style.visibility</p:attrName>
                                        </p:attrNameLst>
                                      </p:cBhvr>
                                      <p:to>
                                        <p:strVal val="visible"/>
                                      </p:to>
                                    </p:set>
                                    <p:anim calcmode="lin" valueType="num">
                                      <p:cBhvr additive="base">
                                        <p:cTn id="13" dur="500" fill="hold"/>
                                        <p:tgtEl>
                                          <p:spTgt spid="1132549"/>
                                        </p:tgtEl>
                                        <p:attrNameLst>
                                          <p:attrName>ppt_x</p:attrName>
                                        </p:attrNameLst>
                                      </p:cBhvr>
                                      <p:tavLst>
                                        <p:tav tm="0">
                                          <p:val>
                                            <p:strVal val="#ppt_x"/>
                                          </p:val>
                                        </p:tav>
                                        <p:tav tm="100000">
                                          <p:val>
                                            <p:strVal val="#ppt_x"/>
                                          </p:val>
                                        </p:tav>
                                      </p:tavLst>
                                    </p:anim>
                                    <p:anim calcmode="lin" valueType="num">
                                      <p:cBhvr additive="base">
                                        <p:cTn id="14" dur="500" fill="hold"/>
                                        <p:tgtEl>
                                          <p:spTgt spid="1132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8" grpId="0"/>
      <p:bldP spid="113254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60ED5FCA-90B2-44AC-B6D7-B0797647C5AA}"/>
              </a:ext>
            </a:extLst>
          </p:cNvPr>
          <p:cNvSpPr>
            <a:spLocks noGrp="1"/>
          </p:cNvSpPr>
          <p:nvPr>
            <p:ph type="dt" sz="quarter" idx="10"/>
          </p:nvPr>
        </p:nvSpPr>
        <p:spPr/>
        <p:txBody>
          <a:bodyPr/>
          <a:lstStyle/>
          <a:p>
            <a:pPr>
              <a:defRPr/>
            </a:pPr>
            <a:fld id="{76FF357D-2FD5-4CEC-89BD-683AA12C39A2}" type="datetime1">
              <a:rPr lang="zh-CN" altLang="en-US"/>
              <a:pPr>
                <a:defRPr/>
              </a:pPr>
              <a:t>2023/4/25</a:t>
            </a:fld>
            <a:endParaRPr lang="en-US" altLang="zh-CN"/>
          </a:p>
        </p:txBody>
      </p:sp>
      <p:sp>
        <p:nvSpPr>
          <p:cNvPr id="6" name="页脚占位符 4">
            <a:extLst>
              <a:ext uri="{FF2B5EF4-FFF2-40B4-BE49-F238E27FC236}">
                <a16:creationId xmlns:a16="http://schemas.microsoft.com/office/drawing/2014/main" id="{C0C6DEB5-C024-4770-88C3-7C501C343C65}"/>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74E26D18-C0AF-4D91-B9F7-5539E4F0EC27}"/>
              </a:ext>
            </a:extLst>
          </p:cNvPr>
          <p:cNvSpPr>
            <a:spLocks noGrp="1"/>
          </p:cNvSpPr>
          <p:nvPr>
            <p:ph type="sldNum" sz="quarter" idx="12"/>
          </p:nvPr>
        </p:nvSpPr>
        <p:spPr/>
        <p:txBody>
          <a:bodyPr/>
          <a:lstStyle/>
          <a:p>
            <a:pPr>
              <a:defRPr/>
            </a:pPr>
            <a:fld id="{983C9540-AB85-447E-B852-6FCBD5981278}" type="slidenum">
              <a:rPr lang="zh-CN" altLang="en-US"/>
              <a:pPr>
                <a:defRPr/>
              </a:pPr>
              <a:t>57</a:t>
            </a:fld>
            <a:endParaRPr lang="en-US" altLang="zh-CN"/>
          </a:p>
        </p:txBody>
      </p:sp>
      <p:sp>
        <p:nvSpPr>
          <p:cNvPr id="1134594" name="Rectangle 2">
            <a:extLst>
              <a:ext uri="{FF2B5EF4-FFF2-40B4-BE49-F238E27FC236}">
                <a16:creationId xmlns:a16="http://schemas.microsoft.com/office/drawing/2014/main" id="{74F50811-B339-400D-AE9A-F1FA91BCA06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sp>
        <p:nvSpPr>
          <p:cNvPr id="1134595" name="Rectangle 3">
            <a:extLst>
              <a:ext uri="{FF2B5EF4-FFF2-40B4-BE49-F238E27FC236}">
                <a16:creationId xmlns:a16="http://schemas.microsoft.com/office/drawing/2014/main" id="{0A349CBC-4C21-494C-964E-36140AA4D69A}"/>
              </a:ext>
            </a:extLst>
          </p:cNvPr>
          <p:cNvSpPr>
            <a:spLocks noGrp="1" noChangeArrowheads="1"/>
          </p:cNvSpPr>
          <p:nvPr>
            <p:ph idx="1"/>
          </p:nvPr>
        </p:nvSpPr>
        <p:spPr>
          <a:xfrm>
            <a:off x="228600" y="1219200"/>
            <a:ext cx="4343400" cy="5334000"/>
          </a:xfrm>
        </p:spPr>
        <p:txBody>
          <a:bodyPr>
            <a:prstTxWarp prst="textNoShape">
              <a:avLst/>
            </a:prstTxWarp>
          </a:bodyPr>
          <a:lstStyle/>
          <a:p>
            <a:pPr algn="just">
              <a:spcBef>
                <a:spcPct val="40000"/>
              </a:spcBef>
              <a:defRPr/>
            </a:pPr>
            <a:r>
              <a:rPr lang="zh-CN" altLang="en-US" sz="2600">
                <a:latin typeface="华文新魏" panose="02010800040101010101" pitchFamily="2" charset="-122"/>
                <a:ea typeface="华文新魏" panose="02010800040101010101" pitchFamily="2" charset="-122"/>
              </a:rPr>
              <a:t>从上例可以看到，可以进一步改善两段锁协议。</a:t>
            </a:r>
          </a:p>
          <a:p>
            <a:pPr lvl="1" algn="just">
              <a:spcBef>
                <a:spcPct val="40000"/>
              </a:spcBef>
              <a:defRPr/>
            </a:pPr>
            <a:r>
              <a:rPr lang="zh-CN" altLang="en-US" sz="2200">
                <a:latin typeface="华文新魏" panose="02010800040101010101" pitchFamily="2" charset="-122"/>
                <a:ea typeface="华文新魏" panose="02010800040101010101" pitchFamily="2" charset="-122"/>
              </a:rPr>
              <a:t>用</a:t>
            </a:r>
            <a:r>
              <a:rPr lang="en-US" altLang="zh-CN" sz="2200">
                <a:solidFill>
                  <a:srgbClr val="FF00FF"/>
                </a:solidFill>
                <a:latin typeface="华文新魏" panose="02010800040101010101" pitchFamily="2" charset="-122"/>
                <a:ea typeface="华文新魏" panose="02010800040101010101" pitchFamily="2" charset="-122"/>
              </a:rPr>
              <a:t>UPGRADE</a:t>
            </a:r>
            <a:r>
              <a:rPr lang="zh-CN" altLang="en-US" sz="2200">
                <a:latin typeface="华文新魏" panose="02010800040101010101" pitchFamily="2" charset="-122"/>
                <a:ea typeface="华文新魏" panose="02010800040101010101" pitchFamily="2" charset="-122"/>
              </a:rPr>
              <a:t>表示共享锁到互斥锁转换的操作，</a:t>
            </a:r>
          </a:p>
          <a:p>
            <a:pPr lvl="1" algn="just">
              <a:spcBef>
                <a:spcPct val="40000"/>
              </a:spcBef>
              <a:defRPr/>
            </a:pPr>
            <a:r>
              <a:rPr lang="zh-CN" altLang="en-US" sz="2200">
                <a:latin typeface="华文新魏" panose="02010800040101010101" pitchFamily="2" charset="-122"/>
                <a:ea typeface="华文新魏" panose="02010800040101010101" pitchFamily="2" charset="-122"/>
              </a:rPr>
              <a:t>用</a:t>
            </a:r>
            <a:r>
              <a:rPr lang="en-US" altLang="zh-CN" sz="2200">
                <a:solidFill>
                  <a:srgbClr val="FF00FF"/>
                </a:solidFill>
                <a:latin typeface="华文新魏" panose="02010800040101010101" pitchFamily="2" charset="-122"/>
                <a:ea typeface="华文新魏" panose="02010800040101010101" pitchFamily="2" charset="-122"/>
              </a:rPr>
              <a:t>DOWNGRADE</a:t>
            </a:r>
            <a:r>
              <a:rPr lang="zh-CN" altLang="en-US" sz="2200">
                <a:latin typeface="华文新魏" panose="02010800040101010101" pitchFamily="2" charset="-122"/>
                <a:ea typeface="华文新魏" panose="02010800040101010101" pitchFamily="2" charset="-122"/>
              </a:rPr>
              <a:t>表示互斥锁到共享锁转换操作。</a:t>
            </a:r>
          </a:p>
          <a:p>
            <a:pPr lvl="1" algn="just">
              <a:spcBef>
                <a:spcPct val="40000"/>
              </a:spcBef>
              <a:defRPr/>
            </a:pPr>
            <a:r>
              <a:rPr lang="zh-CN" altLang="en-US" sz="2200">
                <a:latin typeface="华文新魏" panose="02010800040101010101" pitchFamily="2" charset="-122"/>
                <a:ea typeface="华文新魏" panose="02010800040101010101" pitchFamily="2" charset="-122"/>
              </a:rPr>
              <a:t>锁转换操作不可以随便乱用。</a:t>
            </a:r>
            <a:r>
              <a:rPr lang="en-US" altLang="zh-CN" sz="2200">
                <a:solidFill>
                  <a:srgbClr val="33CC33"/>
                </a:solidFill>
                <a:latin typeface="华文新魏" panose="02010800040101010101" pitchFamily="2" charset="-122"/>
                <a:ea typeface="华文新魏" panose="02010800040101010101" pitchFamily="2" charset="-122"/>
              </a:rPr>
              <a:t>UPGRADE</a:t>
            </a:r>
            <a:r>
              <a:rPr lang="zh-CN" altLang="en-US" sz="2200">
                <a:solidFill>
                  <a:srgbClr val="33CC33"/>
                </a:solidFill>
                <a:latin typeface="华文新魏" panose="02010800040101010101" pitchFamily="2" charset="-122"/>
                <a:ea typeface="华文新魏" panose="02010800040101010101" pitchFamily="2" charset="-122"/>
              </a:rPr>
              <a:t>只能在加锁阶段使用，</a:t>
            </a:r>
            <a:r>
              <a:rPr lang="en-US" altLang="zh-CN" sz="2200">
                <a:solidFill>
                  <a:srgbClr val="33CC33"/>
                </a:solidFill>
                <a:latin typeface="华文新魏" panose="02010800040101010101" pitchFamily="2" charset="-122"/>
                <a:ea typeface="华文新魏" panose="02010800040101010101" pitchFamily="2" charset="-122"/>
              </a:rPr>
              <a:t>DOWNGRADE</a:t>
            </a:r>
            <a:r>
              <a:rPr lang="zh-CN" altLang="en-US" sz="2200">
                <a:solidFill>
                  <a:srgbClr val="33CC33"/>
                </a:solidFill>
                <a:latin typeface="华文新魏" panose="02010800040101010101" pitchFamily="2" charset="-122"/>
                <a:ea typeface="华文新魏" panose="02010800040101010101" pitchFamily="2" charset="-122"/>
              </a:rPr>
              <a:t>只能在解锁阶段使用</a:t>
            </a:r>
            <a:r>
              <a:rPr lang="zh-CN" altLang="en-US" sz="2200">
                <a:latin typeface="华文新魏" panose="02010800040101010101" pitchFamily="2" charset="-122"/>
                <a:ea typeface="华文新魏" panose="02010800040101010101" pitchFamily="2" charset="-122"/>
              </a:rPr>
              <a:t>。</a:t>
            </a:r>
          </a:p>
          <a:p>
            <a:pPr lvl="1" algn="just">
              <a:spcBef>
                <a:spcPct val="40000"/>
              </a:spcBef>
              <a:defRPr/>
            </a:pPr>
            <a:r>
              <a:rPr lang="zh-CN" altLang="en-US" sz="2200">
                <a:latin typeface="华文新魏" panose="02010800040101010101" pitchFamily="2" charset="-122"/>
                <a:ea typeface="华文新魏" panose="02010800040101010101" pitchFamily="2" charset="-122"/>
              </a:rPr>
              <a:t>事务</a:t>
            </a:r>
            <a:r>
              <a:rPr lang="en-US" altLang="zh-CN" sz="2200">
                <a:latin typeface="华文新魏" panose="02010800040101010101" pitchFamily="2" charset="-122"/>
                <a:ea typeface="华文新魏" panose="02010800040101010101" pitchFamily="2" charset="-122"/>
              </a:rPr>
              <a:t>T</a:t>
            </a:r>
            <a:r>
              <a:rPr lang="en-US" altLang="zh-CN" sz="2200" baseline="-30000">
                <a:latin typeface="华文新魏" panose="02010800040101010101" pitchFamily="2" charset="-122"/>
                <a:ea typeface="华文新魏" panose="02010800040101010101" pitchFamily="2" charset="-122"/>
              </a:rPr>
              <a:t>11</a:t>
            </a:r>
            <a:r>
              <a:rPr lang="zh-CN" altLang="en-US" sz="2200">
                <a:latin typeface="华文新魏" panose="02010800040101010101" pitchFamily="2" charset="-122"/>
                <a:ea typeface="华文新魏" panose="02010800040101010101" pitchFamily="2" charset="-122"/>
              </a:rPr>
              <a:t>和</a:t>
            </a:r>
            <a:r>
              <a:rPr lang="en-US" altLang="zh-CN" sz="2200">
                <a:latin typeface="华文新魏" panose="02010800040101010101" pitchFamily="2" charset="-122"/>
                <a:ea typeface="华文新魏" panose="02010800040101010101" pitchFamily="2" charset="-122"/>
              </a:rPr>
              <a:t>T</a:t>
            </a:r>
            <a:r>
              <a:rPr lang="en-US" altLang="zh-CN" sz="2200" baseline="-30000">
                <a:latin typeface="华文新魏" panose="02010800040101010101" pitchFamily="2" charset="-122"/>
                <a:ea typeface="华文新魏" panose="02010800040101010101" pitchFamily="2" charset="-122"/>
              </a:rPr>
              <a:t>12</a:t>
            </a:r>
            <a:r>
              <a:rPr lang="zh-CN" altLang="en-US" sz="2200">
                <a:latin typeface="华文新魏" panose="02010800040101010101" pitchFamily="2" charset="-122"/>
                <a:ea typeface="华文新魏" panose="02010800040101010101" pitchFamily="2" charset="-122"/>
              </a:rPr>
              <a:t>可以在改善的两段锁协议下并发运行。 </a:t>
            </a:r>
          </a:p>
        </p:txBody>
      </p:sp>
      <p:graphicFrame>
        <p:nvGraphicFramePr>
          <p:cNvPr id="1134596" name="Object 4">
            <a:extLst>
              <a:ext uri="{FF2B5EF4-FFF2-40B4-BE49-F238E27FC236}">
                <a16:creationId xmlns:a16="http://schemas.microsoft.com/office/drawing/2014/main" id="{0B137A0A-3791-4693-B940-0FF25EE57495}"/>
              </a:ext>
            </a:extLst>
          </p:cNvPr>
          <p:cNvGraphicFramePr>
            <a:graphicFrameLocks noChangeAspect="1"/>
          </p:cNvGraphicFramePr>
          <p:nvPr/>
        </p:nvGraphicFramePr>
        <p:xfrm>
          <a:off x="5105400" y="1828800"/>
          <a:ext cx="3830638" cy="4297363"/>
        </p:xfrm>
        <a:graphic>
          <a:graphicData uri="http://schemas.openxmlformats.org/presentationml/2006/ole">
            <mc:AlternateContent xmlns:mc="http://schemas.openxmlformats.org/markup-compatibility/2006">
              <mc:Choice xmlns:v="urn:schemas-microsoft-com:vml" Requires="v">
                <p:oleObj spid="_x0000_s99367" r:id="rId4" imgW="3428571" imgH="3753374" progId="Paint.Picture">
                  <p:embed/>
                </p:oleObj>
              </mc:Choice>
              <mc:Fallback>
                <p:oleObj r:id="rId4" imgW="3428571" imgH="375337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828800"/>
                        <a:ext cx="3830638"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34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77CC2A0-621F-4BF3-8480-E01BE2DCF46D}"/>
              </a:ext>
            </a:extLst>
          </p:cNvPr>
          <p:cNvSpPr>
            <a:spLocks noGrp="1"/>
          </p:cNvSpPr>
          <p:nvPr>
            <p:ph type="dt" sz="quarter" idx="10"/>
          </p:nvPr>
        </p:nvSpPr>
        <p:spPr/>
        <p:txBody>
          <a:bodyPr/>
          <a:lstStyle/>
          <a:p>
            <a:pPr>
              <a:defRPr/>
            </a:pPr>
            <a:fld id="{5788A063-2BAF-4E3B-9D5B-FCBFFB74F7FD}" type="datetime1">
              <a:rPr lang="zh-CN" altLang="en-US"/>
              <a:pPr>
                <a:defRPr/>
              </a:pPr>
              <a:t>2023/4/25</a:t>
            </a:fld>
            <a:endParaRPr lang="en-US" altLang="zh-CN"/>
          </a:p>
        </p:txBody>
      </p:sp>
      <p:sp>
        <p:nvSpPr>
          <p:cNvPr id="5" name="页脚占位符 4">
            <a:extLst>
              <a:ext uri="{FF2B5EF4-FFF2-40B4-BE49-F238E27FC236}">
                <a16:creationId xmlns:a16="http://schemas.microsoft.com/office/drawing/2014/main" id="{06CD1EC7-A4BC-41A0-B061-9A5A08D9F128}"/>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BD54D9F6-A3C7-4BF0-83A2-92521037EA1B}"/>
              </a:ext>
            </a:extLst>
          </p:cNvPr>
          <p:cNvSpPr>
            <a:spLocks noGrp="1"/>
          </p:cNvSpPr>
          <p:nvPr>
            <p:ph type="sldNum" sz="quarter" idx="12"/>
          </p:nvPr>
        </p:nvSpPr>
        <p:spPr/>
        <p:txBody>
          <a:bodyPr/>
          <a:lstStyle/>
          <a:p>
            <a:pPr>
              <a:defRPr/>
            </a:pPr>
            <a:fld id="{17B21241-8F14-4A16-AEF0-D69A17B229D7}" type="slidenum">
              <a:rPr lang="zh-CN" altLang="en-US"/>
              <a:pPr>
                <a:defRPr/>
              </a:pPr>
              <a:t>58</a:t>
            </a:fld>
            <a:endParaRPr lang="en-US" altLang="zh-CN"/>
          </a:p>
        </p:txBody>
      </p:sp>
      <p:sp>
        <p:nvSpPr>
          <p:cNvPr id="1144834" name="Rectangle 2">
            <a:extLst>
              <a:ext uri="{FF2B5EF4-FFF2-40B4-BE49-F238E27FC236}">
                <a16:creationId xmlns:a16="http://schemas.microsoft.com/office/drawing/2014/main" id="{4E9638EA-A086-4EAA-B55A-347C1C10147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sp>
        <p:nvSpPr>
          <p:cNvPr id="1144836" name="Rectangle 4">
            <a:extLst>
              <a:ext uri="{FF2B5EF4-FFF2-40B4-BE49-F238E27FC236}">
                <a16:creationId xmlns:a16="http://schemas.microsoft.com/office/drawing/2014/main" id="{46B8F9B5-B965-4A95-AC55-C688CDE4532C}"/>
              </a:ext>
            </a:extLst>
          </p:cNvPr>
          <p:cNvSpPr>
            <a:spLocks noGrp="1" noChangeArrowheads="1"/>
          </p:cNvSpPr>
          <p:nvPr>
            <p:ph idx="1"/>
          </p:nvPr>
        </p:nvSpPr>
        <p:spPr/>
        <p:txBody>
          <a:bodyPr>
            <a:prstTxWarp prst="textNoShape">
              <a:avLst/>
            </a:prstTxWarp>
          </a:bodyPr>
          <a:lstStyle/>
          <a:p>
            <a:pPr>
              <a:lnSpc>
                <a:spcPct val="90000"/>
              </a:lnSpc>
              <a:defRPr/>
            </a:pPr>
            <a:r>
              <a:rPr lang="zh-CN" altLang="en-US" sz="2800" dirty="0">
                <a:latin typeface="华文新魏" panose="02010800040101010101" pitchFamily="2" charset="-122"/>
                <a:ea typeface="华文新魏" panose="02010800040101010101" pitchFamily="2" charset="-122"/>
              </a:rPr>
              <a:t>改善的两段锁协议：</a:t>
            </a:r>
          </a:p>
          <a:p>
            <a:pPr lvl="1">
              <a:lnSpc>
                <a:spcPct val="90000"/>
              </a:lnSpc>
              <a:defRPr/>
            </a:pPr>
            <a:r>
              <a:rPr lang="zh-CN" altLang="en-US" sz="2400" dirty="0">
                <a:latin typeface="华文新魏" panose="02010800040101010101" pitchFamily="2" charset="-122"/>
                <a:ea typeface="华文新魏" panose="02010800040101010101" pitchFamily="2" charset="-122"/>
              </a:rPr>
              <a:t>当事务</a:t>
            </a:r>
            <a:r>
              <a:rPr lang="en-US" altLang="zh-CN" sz="2400" dirty="0" err="1">
                <a:latin typeface="华文新魏" panose="02010800040101010101" pitchFamily="2" charset="-122"/>
                <a:ea typeface="华文新魏" panose="02010800040101010101" pitchFamily="2" charset="-122"/>
              </a:rPr>
              <a:t>T</a:t>
            </a:r>
            <a:r>
              <a:rPr lang="en-US" altLang="zh-CN" sz="2400" baseline="-30000" dirty="0" err="1">
                <a:latin typeface="华文新魏" panose="02010800040101010101" pitchFamily="2" charset="-122"/>
                <a:ea typeface="华文新魏" panose="02010800040101010101" pitchFamily="2" charset="-122"/>
              </a:rPr>
              <a:t>i</a:t>
            </a:r>
            <a:r>
              <a:rPr lang="zh-CN" altLang="en-US" sz="2400" dirty="0">
                <a:latin typeface="华文新魏" panose="02010800040101010101" pitchFamily="2" charset="-122"/>
                <a:ea typeface="华文新魏" panose="02010800040101010101" pitchFamily="2" charset="-122"/>
              </a:rPr>
              <a:t>提交一个</a:t>
            </a:r>
            <a:r>
              <a:rPr lang="en-US" altLang="zh-CN" sz="2400" dirty="0">
                <a:latin typeface="华文新魏" panose="02010800040101010101" pitchFamily="2" charset="-122"/>
                <a:ea typeface="华文新魏" panose="02010800040101010101" pitchFamily="2" charset="-122"/>
              </a:rPr>
              <a:t>READ(Q)</a:t>
            </a:r>
            <a:r>
              <a:rPr lang="zh-CN" altLang="en-US" sz="2400" dirty="0">
                <a:latin typeface="华文新魏" panose="02010800040101010101" pitchFamily="2" charset="-122"/>
                <a:ea typeface="华文新魏" panose="02010800040101010101" pitchFamily="2" charset="-122"/>
              </a:rPr>
              <a:t>操作时，系统先执行</a:t>
            </a:r>
            <a:r>
              <a:rPr lang="en-US" altLang="zh-CN" sz="2400" dirty="0">
                <a:latin typeface="华文新魏" panose="02010800040101010101" pitchFamily="2" charset="-122"/>
                <a:ea typeface="华文新魏" panose="02010800040101010101" pitchFamily="2" charset="-122"/>
              </a:rPr>
              <a:t>LOCK-S(Q)</a:t>
            </a:r>
            <a:r>
              <a:rPr lang="zh-CN" altLang="en-US" sz="2400" dirty="0">
                <a:latin typeface="华文新魏" panose="02010800040101010101" pitchFamily="2" charset="-122"/>
                <a:ea typeface="华文新魏" panose="02010800040101010101" pitchFamily="2" charset="-122"/>
              </a:rPr>
              <a:t>操作，然后再执行</a:t>
            </a:r>
            <a:r>
              <a:rPr lang="en-US" altLang="zh-CN" sz="2400" dirty="0">
                <a:latin typeface="华文新魏" panose="02010800040101010101" pitchFamily="2" charset="-122"/>
                <a:ea typeface="华文新魏" panose="02010800040101010101" pitchFamily="2" charset="-122"/>
              </a:rPr>
              <a:t>READ(Q)</a:t>
            </a:r>
            <a:r>
              <a:rPr lang="zh-CN" altLang="en-US" sz="2400" dirty="0">
                <a:latin typeface="华文新魏" panose="02010800040101010101" pitchFamily="2" charset="-122"/>
                <a:ea typeface="华文新魏" panose="02010800040101010101" pitchFamily="2" charset="-122"/>
              </a:rPr>
              <a:t>操作。</a:t>
            </a:r>
          </a:p>
          <a:p>
            <a:pPr lvl="1">
              <a:lnSpc>
                <a:spcPct val="90000"/>
              </a:lnSpc>
              <a:defRPr/>
            </a:pPr>
            <a:r>
              <a:rPr lang="zh-CN" altLang="en-US" sz="2400" dirty="0">
                <a:latin typeface="华文新魏" panose="02010800040101010101" pitchFamily="2" charset="-122"/>
                <a:ea typeface="华文新魏" panose="02010800040101010101" pitchFamily="2" charset="-122"/>
              </a:rPr>
              <a:t>当事务</a:t>
            </a:r>
            <a:r>
              <a:rPr lang="en-US" altLang="zh-CN" sz="2400" dirty="0" err="1">
                <a:latin typeface="华文新魏" panose="02010800040101010101" pitchFamily="2" charset="-122"/>
                <a:ea typeface="华文新魏" panose="02010800040101010101" pitchFamily="2" charset="-122"/>
              </a:rPr>
              <a:t>T</a:t>
            </a:r>
            <a:r>
              <a:rPr lang="en-US" altLang="zh-CN" sz="2400" baseline="-30000" dirty="0" err="1">
                <a:latin typeface="华文新魏" panose="02010800040101010101" pitchFamily="2" charset="-122"/>
                <a:ea typeface="华文新魏" panose="02010800040101010101" pitchFamily="2" charset="-122"/>
              </a:rPr>
              <a:t>i</a:t>
            </a:r>
            <a:r>
              <a:rPr lang="zh-CN" altLang="en-US" sz="2400" dirty="0">
                <a:latin typeface="华文新魏" panose="02010800040101010101" pitchFamily="2" charset="-122"/>
                <a:ea typeface="华文新魏" panose="02010800040101010101" pitchFamily="2" charset="-122"/>
              </a:rPr>
              <a:t>提交一个</a:t>
            </a:r>
            <a:r>
              <a:rPr lang="en-US" altLang="zh-CN" sz="2400" dirty="0">
                <a:latin typeface="华文新魏" panose="02010800040101010101" pitchFamily="2" charset="-122"/>
                <a:ea typeface="华文新魏" panose="02010800040101010101" pitchFamily="2" charset="-122"/>
              </a:rPr>
              <a:t>WRITE(Q)</a:t>
            </a:r>
            <a:r>
              <a:rPr lang="zh-CN" altLang="en-US" sz="2400" dirty="0">
                <a:latin typeface="华文新魏" panose="02010800040101010101" pitchFamily="2" charset="-122"/>
                <a:ea typeface="华文新魏" panose="02010800040101010101" pitchFamily="2" charset="-122"/>
              </a:rPr>
              <a:t>操作时，系统检查</a:t>
            </a:r>
            <a:r>
              <a:rPr lang="en-US" altLang="zh-CN" sz="2400" dirty="0" err="1">
                <a:latin typeface="华文新魏" panose="02010800040101010101" pitchFamily="2" charset="-122"/>
                <a:ea typeface="华文新魏" panose="02010800040101010101" pitchFamily="2" charset="-122"/>
              </a:rPr>
              <a:t>T</a:t>
            </a:r>
            <a:r>
              <a:rPr lang="en-US" altLang="zh-CN" sz="2400" baseline="-30000" dirty="0" err="1">
                <a:latin typeface="华文新魏" panose="02010800040101010101" pitchFamily="2" charset="-122"/>
                <a:ea typeface="华文新魏" panose="02010800040101010101" pitchFamily="2" charset="-122"/>
              </a:rPr>
              <a:t>i</a:t>
            </a:r>
            <a:r>
              <a:rPr lang="zh-CN" altLang="en-US" sz="2400" dirty="0">
                <a:latin typeface="华文新魏" panose="02010800040101010101" pitchFamily="2" charset="-122"/>
                <a:ea typeface="华文新魏" panose="02010800040101010101" pitchFamily="2" charset="-122"/>
              </a:rPr>
              <a:t>是否已持有</a:t>
            </a:r>
            <a:r>
              <a:rPr lang="en-US" altLang="zh-CN" sz="2400" dirty="0">
                <a:latin typeface="华文新魏" panose="02010800040101010101" pitchFamily="2" charset="-122"/>
                <a:ea typeface="华文新魏" panose="02010800040101010101" pitchFamily="2" charset="-122"/>
              </a:rPr>
              <a:t>Q</a:t>
            </a:r>
            <a:r>
              <a:rPr lang="zh-CN" altLang="en-US" sz="2400" dirty="0">
                <a:latin typeface="华文新魏" panose="02010800040101010101" pitchFamily="2" charset="-122"/>
                <a:ea typeface="华文新魏" panose="02010800040101010101" pitchFamily="2" charset="-122"/>
              </a:rPr>
              <a:t>上的一个共享锁。如果是这样，系统先执行</a:t>
            </a:r>
            <a:r>
              <a:rPr lang="en-US" altLang="zh-CN" sz="2400" dirty="0">
                <a:latin typeface="华文新魏" panose="02010800040101010101" pitchFamily="2" charset="-122"/>
                <a:ea typeface="华文新魏" panose="02010800040101010101" pitchFamily="2" charset="-122"/>
              </a:rPr>
              <a:t>UPGRADE(Q)</a:t>
            </a:r>
            <a:r>
              <a:rPr lang="zh-CN" altLang="en-US" sz="2400" dirty="0">
                <a:latin typeface="华文新魏" panose="02010800040101010101" pitchFamily="2" charset="-122"/>
                <a:ea typeface="华文新魏" panose="02010800040101010101" pitchFamily="2" charset="-122"/>
              </a:rPr>
              <a:t>操作，然后再执行</a:t>
            </a:r>
            <a:r>
              <a:rPr lang="en-US" altLang="zh-CN" sz="2400" dirty="0">
                <a:latin typeface="华文新魏" panose="02010800040101010101" pitchFamily="2" charset="-122"/>
                <a:ea typeface="华文新魏" panose="02010800040101010101" pitchFamily="2" charset="-122"/>
              </a:rPr>
              <a:t>WRITE(Q)</a:t>
            </a:r>
            <a:r>
              <a:rPr lang="zh-CN" altLang="en-US" sz="2400" dirty="0">
                <a:latin typeface="华文新魏" panose="02010800040101010101" pitchFamily="2" charset="-122"/>
                <a:ea typeface="华文新魏" panose="02010800040101010101" pitchFamily="2" charset="-122"/>
              </a:rPr>
              <a:t>操作；否则，系统先执行</a:t>
            </a:r>
            <a:r>
              <a:rPr lang="en-US" altLang="zh-CN" sz="2400" dirty="0">
                <a:latin typeface="华文新魏" panose="02010800040101010101" pitchFamily="2" charset="-122"/>
                <a:ea typeface="华文新魏" panose="02010800040101010101" pitchFamily="2" charset="-122"/>
              </a:rPr>
              <a:t>LOCK-X(Q)</a:t>
            </a:r>
            <a:r>
              <a:rPr lang="zh-CN" altLang="en-US" sz="2400" dirty="0">
                <a:latin typeface="华文新魏" panose="02010800040101010101" pitchFamily="2" charset="-122"/>
                <a:ea typeface="华文新魏" panose="02010800040101010101" pitchFamily="2" charset="-122"/>
              </a:rPr>
              <a:t>操作，然后再执行</a:t>
            </a:r>
            <a:r>
              <a:rPr lang="en-US" altLang="zh-CN" sz="2400" dirty="0">
                <a:latin typeface="华文新魏" panose="02010800040101010101" pitchFamily="2" charset="-122"/>
                <a:ea typeface="华文新魏" panose="02010800040101010101" pitchFamily="2" charset="-122"/>
              </a:rPr>
              <a:t>WRITE(Q)</a:t>
            </a:r>
            <a:r>
              <a:rPr lang="zh-CN" altLang="en-US" sz="2400" dirty="0">
                <a:latin typeface="华文新魏" panose="02010800040101010101" pitchFamily="2" charset="-122"/>
                <a:ea typeface="华文新魏" panose="02010800040101010101" pitchFamily="2" charset="-122"/>
              </a:rPr>
              <a:t>操作。</a:t>
            </a:r>
          </a:p>
          <a:p>
            <a:pPr>
              <a:lnSpc>
                <a:spcPct val="90000"/>
              </a:lnSpc>
              <a:defRPr/>
            </a:pPr>
            <a:r>
              <a:rPr lang="zh-CN" altLang="en-US" sz="2800" dirty="0">
                <a:latin typeface="华文新魏" panose="02010800040101010101" pitchFamily="2" charset="-122"/>
                <a:ea typeface="华文新魏" panose="02010800040101010101" pitchFamily="2" charset="-122"/>
              </a:rPr>
              <a:t>可以证明，</a:t>
            </a:r>
            <a:r>
              <a:rPr lang="zh-CN" altLang="en-US" sz="2800" dirty="0">
                <a:solidFill>
                  <a:srgbClr val="FF0000"/>
                </a:solidFill>
                <a:latin typeface="华文新魏" panose="02010800040101010101" pitchFamily="2" charset="-122"/>
                <a:ea typeface="华文新魏" panose="02010800040101010101" pitchFamily="2" charset="-122"/>
              </a:rPr>
              <a:t>任何一个满足两段锁协议的合理调度都是冲突可串行的</a:t>
            </a:r>
            <a:r>
              <a:rPr lang="zh-CN" altLang="en-US" sz="2800" dirty="0">
                <a:latin typeface="华文新魏" panose="02010800040101010101" pitchFamily="2" charset="-122"/>
                <a:ea typeface="华文新魏" panose="02010800040101010101" pitchFamily="2" charset="-122"/>
              </a:rPr>
              <a:t>。但是，</a:t>
            </a:r>
            <a:r>
              <a:rPr lang="zh-CN" altLang="en-US" sz="2800" dirty="0">
                <a:solidFill>
                  <a:srgbClr val="FF0000"/>
                </a:solidFill>
                <a:latin typeface="华文新魏" panose="02010800040101010101" pitchFamily="2" charset="-122"/>
                <a:ea typeface="华文新魏" panose="02010800040101010101" pitchFamily="2" charset="-122"/>
              </a:rPr>
              <a:t>并非每组具有冲突可串行调度的事务都有一个满足两段锁协议的调度</a:t>
            </a: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CB3B8-E9DE-4882-B107-E1205A15622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9E0DA354-90DB-4D83-BBCB-7490DFA11532}"/>
              </a:ext>
            </a:extLst>
          </p:cNvPr>
          <p:cNvSpPr>
            <a:spLocks noGrp="1"/>
          </p:cNvSpPr>
          <p:nvPr>
            <p:ph idx="1"/>
          </p:nvPr>
        </p:nvSpPr>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基于锁的协议</a:t>
            </a:r>
          </a:p>
          <a:p>
            <a:pPr>
              <a:defRPr/>
            </a:pPr>
            <a:r>
              <a:rPr lang="zh-CN" altLang="en-US">
                <a:latin typeface="华文新魏" panose="02010800040101010101" pitchFamily="2" charset="-122"/>
                <a:ea typeface="华文新魏" panose="02010800040101010101" pitchFamily="2" charset="-122"/>
              </a:rPr>
              <a:t>基于时间戳的协议</a:t>
            </a:r>
          </a:p>
          <a:p>
            <a:pPr>
              <a:defRPr/>
            </a:pPr>
            <a:r>
              <a:rPr lang="zh-CN" altLang="en-US">
                <a:solidFill>
                  <a:srgbClr val="BFBFBF"/>
                </a:solidFill>
                <a:latin typeface="华文新魏" panose="02010800040101010101" pitchFamily="2" charset="-122"/>
                <a:ea typeface="华文新魏" panose="02010800040101010101" pitchFamily="2" charset="-122"/>
                <a:sym typeface="楷体_GB2312"/>
              </a:rPr>
              <a:t>多版本机制</a:t>
            </a:r>
          </a:p>
          <a:p>
            <a:pPr>
              <a:defRPr/>
            </a:pPr>
            <a:r>
              <a:rPr lang="zh-CN" altLang="en-US">
                <a:solidFill>
                  <a:srgbClr val="BFBFBF"/>
                </a:solidFill>
                <a:latin typeface="华文新魏" panose="02010800040101010101" pitchFamily="2" charset="-122"/>
                <a:ea typeface="华文新魏" panose="02010800040101010101" pitchFamily="2" charset="-122"/>
              </a:rPr>
              <a:t>快照隔离</a:t>
            </a:r>
          </a:p>
          <a:p>
            <a:pPr>
              <a:defRPr/>
            </a:pPr>
            <a:r>
              <a:rPr lang="zh-CN" altLang="en-US">
                <a:solidFill>
                  <a:srgbClr val="BFBFBF"/>
                </a:solidFill>
                <a:latin typeface="华文新魏" panose="02010800040101010101" pitchFamily="2" charset="-122"/>
                <a:ea typeface="华文新魏" panose="02010800040101010101" pitchFamily="2" charset="-122"/>
              </a:rPr>
              <a:t>等等</a:t>
            </a:r>
            <a:r>
              <a:rPr lang="en-US" altLang="zh-CN">
                <a:solidFill>
                  <a:srgbClr val="BFBFBF"/>
                </a:solidFill>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00D37BF7-7523-43EE-BD21-4731E3F00298}"/>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69E7D309-F54A-41C4-B8EB-B42AEF1565DD}"/>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AB490C44-C384-4019-B8F4-B53279BAD7D7}"/>
              </a:ext>
            </a:extLst>
          </p:cNvPr>
          <p:cNvSpPr>
            <a:spLocks noGrp="1"/>
          </p:cNvSpPr>
          <p:nvPr>
            <p:ph type="sldNum" sz="quarter" idx="12"/>
          </p:nvPr>
        </p:nvSpPr>
        <p:spPr/>
        <p:txBody>
          <a:bodyPr/>
          <a:lstStyle/>
          <a:p>
            <a:pPr>
              <a:defRPr/>
            </a:pPr>
            <a:fld id="{0521932C-8856-46F8-B792-21D134BECAE0}" type="slidenum">
              <a:rPr lang="zh-CN" altLang="en-US"/>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5F4D8-C889-4D64-B877-F4AD59E92B5F}"/>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p>
        </p:txBody>
      </p:sp>
      <p:sp>
        <p:nvSpPr>
          <p:cNvPr id="3" name="内容占位符 2">
            <a:extLst>
              <a:ext uri="{FF2B5EF4-FFF2-40B4-BE49-F238E27FC236}">
                <a16:creationId xmlns:a16="http://schemas.microsoft.com/office/drawing/2014/main" id="{D2665DC3-C32A-4D61-B951-2E4BF61A44B9}"/>
              </a:ext>
            </a:extLst>
          </p:cNvPr>
          <p:cNvSpPr>
            <a:spLocks noGrp="1"/>
          </p:cNvSpPr>
          <p:nvPr>
            <p:ph idx="1"/>
          </p:nvPr>
        </p:nvSpPr>
        <p:spPr>
          <a:xfrm>
            <a:off x="-107950" y="1600200"/>
            <a:ext cx="9251950" cy="4757738"/>
          </a:xfrm>
        </p:spPr>
        <p:txBody>
          <a:bodyPr/>
          <a:lstStyle/>
          <a:p>
            <a:pPr>
              <a:defRPr/>
            </a:pPr>
            <a:r>
              <a:rPr lang="zh-CN" altLang="en-US" dirty="0">
                <a:latin typeface="华文新魏" panose="02010800040101010101" pitchFamily="2" charset="-122"/>
                <a:ea typeface="华文新魏" panose="02010800040101010101" pitchFamily="2" charset="-122"/>
                <a:cs typeface="+mn-cs"/>
              </a:rPr>
              <a:t>事务的特性（</a:t>
            </a:r>
            <a:r>
              <a:rPr lang="en-US" altLang="zh-CN" dirty="0">
                <a:latin typeface="华文新魏" panose="02010800040101010101" pitchFamily="2" charset="-122"/>
                <a:ea typeface="华文新魏" panose="02010800040101010101" pitchFamily="2" charset="-122"/>
                <a:cs typeface="+mn-cs"/>
              </a:rPr>
              <a:t>ACID</a:t>
            </a:r>
            <a:r>
              <a:rPr lang="zh-CN" altLang="en-US" dirty="0">
                <a:latin typeface="华文新魏" panose="02010800040101010101" pitchFamily="2" charset="-122"/>
                <a:ea typeface="华文新魏" panose="02010800040101010101" pitchFamily="2" charset="-122"/>
                <a:cs typeface="+mn-cs"/>
              </a:rPr>
              <a:t>）</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solidFill>
                  <a:srgbClr val="FF0000"/>
                </a:solidFill>
                <a:latin typeface="华文新魏" panose="02010800040101010101" pitchFamily="2" charset="-122"/>
                <a:ea typeface="华文新魏" panose="02010800040101010101" pitchFamily="2" charset="-122"/>
              </a:rPr>
              <a:t>原子性 </a:t>
            </a:r>
            <a:r>
              <a:rPr lang="en-US" altLang="zh-CN" dirty="0">
                <a:solidFill>
                  <a:srgbClr val="FF0000"/>
                </a:solidFill>
                <a:latin typeface="华文新魏" panose="02010800040101010101" pitchFamily="2" charset="-122"/>
                <a:ea typeface="华文新魏" panose="02010800040101010101" pitchFamily="2" charset="-122"/>
              </a:rPr>
              <a:t>(Atomicity)</a:t>
            </a:r>
            <a:r>
              <a:rPr lang="zh-CN" altLang="en-US" dirty="0">
                <a:solidFill>
                  <a:srgbClr val="FF0000"/>
                </a:solidFill>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：即事务完全执行或完全不执行</a:t>
            </a:r>
            <a:endParaRPr lang="en-US" altLang="zh-CN" dirty="0">
              <a:latin typeface="华文新魏" panose="02010800040101010101" pitchFamily="2" charset="-122"/>
              <a:ea typeface="华文新魏" panose="02010800040101010101" pitchFamily="2" charset="-122"/>
            </a:endParaRPr>
          </a:p>
          <a:p>
            <a:pPr lvl="1">
              <a:defRPr/>
            </a:pPr>
            <a:r>
              <a:rPr lang="zh-CN" altLang="en-US" dirty="0">
                <a:solidFill>
                  <a:srgbClr val="FF0000"/>
                </a:solidFill>
                <a:latin typeface="华文新魏" panose="02010800040101010101" pitchFamily="2" charset="-122"/>
                <a:ea typeface="华文新魏" panose="02010800040101010101" pitchFamily="2" charset="-122"/>
              </a:rPr>
              <a:t>一致性</a:t>
            </a:r>
            <a:r>
              <a:rPr lang="en-US" altLang="zh-CN" dirty="0">
                <a:solidFill>
                  <a:srgbClr val="FF0000"/>
                </a:solidFill>
                <a:latin typeface="华文新魏" panose="02010800040101010101" pitchFamily="2" charset="-122"/>
                <a:ea typeface="华文新魏" panose="02010800040101010101" pitchFamily="2" charset="-122"/>
              </a:rPr>
              <a:t>(Consistency)</a:t>
            </a:r>
            <a:r>
              <a:rPr lang="zh-CN" altLang="en-US" dirty="0">
                <a:latin typeface="华文新魏" panose="02010800040101010101" pitchFamily="2" charset="-122"/>
                <a:ea typeface="华文新魏" panose="02010800040101010101" pitchFamily="2" charset="-122"/>
              </a:rPr>
              <a:t>：事务执行的结果必须是使数据库从一个一致性状态变到另一个一致性状态。</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一致性状态：</a:t>
            </a:r>
            <a:endParaRPr lang="en-US" altLang="zh-CN" dirty="0">
              <a:latin typeface="华文新魏" panose="02010800040101010101" pitchFamily="2" charset="-122"/>
              <a:ea typeface="华文新魏" panose="02010800040101010101" pitchFamily="2" charset="-122"/>
            </a:endParaRPr>
          </a:p>
          <a:p>
            <a:pPr lvl="3">
              <a:defRPr/>
            </a:pPr>
            <a:r>
              <a:rPr lang="zh-CN" altLang="en-US" dirty="0">
                <a:latin typeface="华文新魏" panose="02010800040101010101" pitchFamily="2" charset="-122"/>
                <a:ea typeface="华文新魏" panose="02010800040101010101" pitchFamily="2" charset="-122"/>
              </a:rPr>
              <a:t>数据库中只包含成功事务提交的结果</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不一致性状态：</a:t>
            </a:r>
            <a:endParaRPr lang="en-US" altLang="zh-CN" dirty="0">
              <a:latin typeface="华文新魏" panose="02010800040101010101" pitchFamily="2" charset="-122"/>
              <a:ea typeface="华文新魏" panose="02010800040101010101" pitchFamily="2" charset="-122"/>
            </a:endParaRPr>
          </a:p>
          <a:p>
            <a:pPr lvl="3">
              <a:defRPr/>
            </a:pPr>
            <a:r>
              <a:rPr lang="zh-CN" altLang="en-US" dirty="0">
                <a:latin typeface="华文新魏" panose="02010800040101010101" pitchFamily="2" charset="-122"/>
                <a:ea typeface="华文新魏" panose="02010800040101010101" pitchFamily="2" charset="-122"/>
              </a:rPr>
              <a:t>数据库系统运行中发生故障，有些事务尚未完成就被迫中断，这些未完成事务对数据库所做的修改有一部分已写入物理数据库，这时数据库就处于一种不正确的状态     </a:t>
            </a:r>
          </a:p>
          <a:p>
            <a:pPr lvl="2">
              <a:defRPr/>
            </a:pPr>
            <a:endParaRPr lang="zh-CN" altLang="en-US" dirty="0"/>
          </a:p>
        </p:txBody>
      </p:sp>
      <p:sp>
        <p:nvSpPr>
          <p:cNvPr id="4" name="日期占位符 3">
            <a:extLst>
              <a:ext uri="{FF2B5EF4-FFF2-40B4-BE49-F238E27FC236}">
                <a16:creationId xmlns:a16="http://schemas.microsoft.com/office/drawing/2014/main" id="{52D8D5D6-74B0-45E5-BC2F-2EBB8DA0CAE6}"/>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B7D68C55-91CF-4FBF-BA74-5684D045515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9A39AF2B-6040-4CF5-A52D-B2833E6A439F}"/>
              </a:ext>
            </a:extLst>
          </p:cNvPr>
          <p:cNvSpPr>
            <a:spLocks noGrp="1"/>
          </p:cNvSpPr>
          <p:nvPr>
            <p:ph type="sldNum" sz="quarter" idx="12"/>
          </p:nvPr>
        </p:nvSpPr>
        <p:spPr/>
        <p:txBody>
          <a:bodyPr/>
          <a:lstStyle/>
          <a:p>
            <a:pPr>
              <a:defRPr/>
            </a:pPr>
            <a:fld id="{829DAE8D-4918-4B0C-896C-308D91CE4A7B}" type="slidenum">
              <a:rPr lang="zh-CN" altLang="en-US"/>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up)">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E85C8-A412-4412-BD50-A2062C106EAB}"/>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F3CED9DA-7541-4E5E-8090-65208B17E021}"/>
              </a:ext>
            </a:extLst>
          </p:cNvPr>
          <p:cNvSpPr>
            <a:spLocks noGrp="1"/>
          </p:cNvSpPr>
          <p:nvPr>
            <p:ph idx="1"/>
          </p:nvPr>
        </p:nvSpPr>
        <p:spPr>
          <a:xfrm>
            <a:off x="179388" y="1268413"/>
            <a:ext cx="8583612" cy="4525962"/>
          </a:xfrm>
        </p:spPr>
        <p:txBody>
          <a:bodyPr/>
          <a:lstStyle/>
          <a:p>
            <a:pPr>
              <a:defRPr/>
            </a:pPr>
            <a:r>
              <a:rPr lang="zh-CN" altLang="en-US" dirty="0">
                <a:latin typeface="华文新魏" panose="02010800040101010101" pitchFamily="2" charset="-122"/>
                <a:ea typeface="华文新魏" panose="02010800040101010101" pitchFamily="2" charset="-122"/>
                <a:cs typeface="+mn-cs"/>
              </a:rPr>
              <a:t>另一种决定事务可串行化次序的方法是事先选定事务的次序，最常见的方法是</a:t>
            </a:r>
            <a:r>
              <a:rPr lang="zh-CN" altLang="en-US" dirty="0">
                <a:solidFill>
                  <a:srgbClr val="FF0000"/>
                </a:solidFill>
                <a:latin typeface="华文新魏" panose="02010800040101010101" pitchFamily="2" charset="-122"/>
                <a:ea typeface="华文新魏" panose="02010800040101010101" pitchFamily="2" charset="-122"/>
                <a:cs typeface="+mn-cs"/>
              </a:rPr>
              <a:t>时间戳排序机制</a:t>
            </a:r>
          </a:p>
          <a:p>
            <a:pPr>
              <a:defRPr/>
            </a:pPr>
            <a:r>
              <a:rPr lang="zh-CN" altLang="en-US" dirty="0">
                <a:latin typeface="华文新魏" panose="02010800040101010101" pitchFamily="2" charset="-122"/>
                <a:ea typeface="华文新魏" panose="02010800040101010101" pitchFamily="2" charset="-122"/>
                <a:cs typeface="+mn-cs"/>
              </a:rPr>
              <a:t>对于系统中每个事务</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，我们把一个唯一的固定时间戳和它联系起来，记为</a:t>
            </a:r>
            <a:r>
              <a:rPr lang="en-US" altLang="zh-CN" i="1" dirty="0">
                <a:latin typeface="华文新魏" panose="02010800040101010101" pitchFamily="2" charset="-122"/>
                <a:ea typeface="华文新魏" panose="02010800040101010101" pitchFamily="2" charset="-122"/>
                <a:cs typeface="+mn-cs"/>
              </a:rPr>
              <a:t>TS</a:t>
            </a:r>
            <a:r>
              <a:rPr lang="en-US" altLang="zh-CN" dirty="0">
                <a:latin typeface="华文新魏" panose="02010800040101010101" pitchFamily="2" charset="-122"/>
                <a:ea typeface="华文新魏" panose="02010800040101010101" pitchFamily="2" charset="-122"/>
                <a:cs typeface="+mn-cs"/>
              </a:rPr>
              <a:t>(</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a:t>
            </a:r>
            <a:endParaRPr lang="zh-CN" altLang="en-US"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系统时钟</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逻辑计数器</a:t>
            </a:r>
          </a:p>
          <a:p>
            <a:pPr>
              <a:defRPr/>
            </a:pPr>
            <a:r>
              <a:rPr lang="zh-CN" altLang="en-US" dirty="0">
                <a:latin typeface="华文新魏" panose="02010800040101010101" pitchFamily="2" charset="-122"/>
                <a:ea typeface="华文新魏" panose="02010800040101010101" pitchFamily="2" charset="-122"/>
              </a:rPr>
              <a:t>如有一新事物</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进入系统，则</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 &lt;TS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j</a:t>
            </a:r>
            <a:r>
              <a:rPr lang="en-US" altLang="zh-CN" dirty="0">
                <a:latin typeface="华文新魏" panose="02010800040101010101" pitchFamily="2" charset="-122"/>
                <a:ea typeface="华文新魏" panose="02010800040101010101" pitchFamily="2" charset="-122"/>
              </a:rPr>
              <a:t>)</a:t>
            </a:r>
          </a:p>
          <a:p>
            <a:pPr>
              <a:defRPr/>
            </a:pPr>
            <a:endParaRPr lang="zh-CN" altLang="en-US" dirty="0">
              <a:cs typeface="+mn-cs"/>
            </a:endParaRPr>
          </a:p>
        </p:txBody>
      </p:sp>
      <p:sp>
        <p:nvSpPr>
          <p:cNvPr id="4" name="日期占位符 3">
            <a:extLst>
              <a:ext uri="{FF2B5EF4-FFF2-40B4-BE49-F238E27FC236}">
                <a16:creationId xmlns:a16="http://schemas.microsoft.com/office/drawing/2014/main" id="{419D3126-04CB-4AAB-84A1-E224AAA91EAF}"/>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A494592D-E822-46D4-8B0A-484B144A261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95C99F77-03E4-4809-87C4-0E3C94F17A76}"/>
              </a:ext>
            </a:extLst>
          </p:cNvPr>
          <p:cNvSpPr>
            <a:spLocks noGrp="1"/>
          </p:cNvSpPr>
          <p:nvPr>
            <p:ph type="sldNum" sz="quarter" idx="12"/>
          </p:nvPr>
        </p:nvSpPr>
        <p:spPr/>
        <p:txBody>
          <a:bodyPr/>
          <a:lstStyle/>
          <a:p>
            <a:pPr>
              <a:defRPr/>
            </a:pPr>
            <a:fld id="{BA329583-ADB5-4303-9373-239CF8B6F760}" type="slidenum">
              <a:rPr lang="zh-CN" altLang="en-US"/>
              <a:pPr>
                <a:defRPr/>
              </a:pPr>
              <a:t>60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E85C8-A412-4412-BD50-A2062C106EAB}"/>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F3CED9DA-7541-4E5E-8090-65208B17E021}"/>
              </a:ext>
            </a:extLst>
          </p:cNvPr>
          <p:cNvSpPr>
            <a:spLocks noGrp="1"/>
          </p:cNvSpPr>
          <p:nvPr>
            <p:ph idx="1"/>
          </p:nvPr>
        </p:nvSpPr>
        <p:spPr>
          <a:xfrm>
            <a:off x="179388" y="1268413"/>
            <a:ext cx="8583612" cy="4525962"/>
          </a:xfrm>
        </p:spPr>
        <p:txBody>
          <a:bodyPr/>
          <a:lstStyle/>
          <a:p>
            <a:pPr>
              <a:defRPr/>
            </a:pPr>
            <a:r>
              <a:rPr lang="zh-CN" altLang="en-US" dirty="0">
                <a:latin typeface="华文新魏" panose="02010800040101010101" pitchFamily="2" charset="-122"/>
                <a:ea typeface="华文新魏" panose="02010800040101010101" pitchFamily="2" charset="-122"/>
              </a:rPr>
              <a:t>事务时间戳决定了</a:t>
            </a:r>
            <a:r>
              <a:rPr lang="zh-CN" altLang="en-US" dirty="0">
                <a:solidFill>
                  <a:srgbClr val="FF0000"/>
                </a:solidFill>
                <a:latin typeface="华文新魏" panose="02010800040101010101" pitchFamily="2" charset="-122"/>
                <a:ea typeface="华文新魏" panose="02010800040101010101" pitchFamily="2" charset="-122"/>
              </a:rPr>
              <a:t>串行化顺序</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若</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 &lt;TS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j</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，对于串行调度，则执行顺序为</a:t>
            </a:r>
          </a:p>
          <a:p>
            <a:pPr marL="457200" lvl="1" indent="0">
              <a:buNone/>
              <a:defRPr/>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 </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 </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j</a:t>
            </a:r>
            <a:r>
              <a:rPr lang="en-US" altLang="zh-CN" i="1" baseline="-250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对于并发控制协议，若</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 &lt;TS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j</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，则系统必须保证所产生的调度等价于事务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出现在事务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之前的某个串行调度</a:t>
            </a:r>
            <a:endParaRPr lang="en-US" altLang="zh-CN" dirty="0">
              <a:latin typeface="华文新魏" panose="02010800040101010101" pitchFamily="2" charset="-122"/>
              <a:ea typeface="华文新魏" panose="02010800040101010101" pitchFamily="2" charset="-122"/>
            </a:endParaRPr>
          </a:p>
          <a:p>
            <a:pPr lvl="2">
              <a:defRPr/>
            </a:pPr>
            <a:endParaRPr lang="en-US" altLang="zh-CN" dirty="0">
              <a:latin typeface="华文新魏" panose="02010800040101010101" pitchFamily="2" charset="-122"/>
              <a:ea typeface="华文新魏" panose="02010800040101010101" pitchFamily="2" charset="-122"/>
            </a:endParaRPr>
          </a:p>
          <a:p>
            <a:pPr lvl="2">
              <a:defRPr/>
            </a:pPr>
            <a:endParaRPr lang="en-US" altLang="zh-CN" dirty="0">
              <a:latin typeface="华文新魏" panose="02010800040101010101" pitchFamily="2" charset="-122"/>
              <a:ea typeface="华文新魏" panose="02010800040101010101" pitchFamily="2" charset="-122"/>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419D3126-04CB-4AAB-84A1-E224AAA91EAF}"/>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A494592D-E822-46D4-8B0A-484B144A261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95C99F77-03E4-4809-87C4-0E3C94F17A76}"/>
              </a:ext>
            </a:extLst>
          </p:cNvPr>
          <p:cNvSpPr>
            <a:spLocks noGrp="1"/>
          </p:cNvSpPr>
          <p:nvPr>
            <p:ph type="sldNum" sz="quarter" idx="12"/>
          </p:nvPr>
        </p:nvSpPr>
        <p:spPr/>
        <p:txBody>
          <a:bodyPr/>
          <a:lstStyle/>
          <a:p>
            <a:pPr>
              <a:defRPr/>
            </a:pPr>
            <a:fld id="{BA329583-ADB5-4303-9373-239CF8B6F760}" type="slidenum">
              <a:rPr lang="zh-CN" altLang="en-US"/>
              <a:pPr>
                <a:defRPr/>
              </a:pPr>
              <a:t>61</a:t>
            </a:fld>
            <a:endParaRPr lang="en-US" altLang="zh-CN"/>
          </a:p>
        </p:txBody>
      </p:sp>
      <p:sp>
        <p:nvSpPr>
          <p:cNvPr id="7" name="文本框 6">
            <a:extLst>
              <a:ext uri="{FF2B5EF4-FFF2-40B4-BE49-F238E27FC236}">
                <a16:creationId xmlns:a16="http://schemas.microsoft.com/office/drawing/2014/main" id="{293DC841-7783-41D9-9026-38A0A2B88C0C}"/>
              </a:ext>
            </a:extLst>
          </p:cNvPr>
          <p:cNvSpPr txBox="1"/>
          <p:nvPr/>
        </p:nvSpPr>
        <p:spPr>
          <a:xfrm>
            <a:off x="1221346" y="4429280"/>
            <a:ext cx="1057300" cy="400110"/>
          </a:xfrm>
          <a:prstGeom prst="rect">
            <a:avLst/>
          </a:prstGeom>
          <a:noFill/>
        </p:spPr>
        <p:txBody>
          <a:bodyPr wrap="square" rtlCol="0">
            <a:spAutoFit/>
          </a:bodyPr>
          <a:lstStyle/>
          <a:p>
            <a:r>
              <a:rPr lang="en-US" altLang="zh-CN" dirty="0" err="1"/>
              <a:t>Ti</a:t>
            </a:r>
            <a:r>
              <a:rPr lang="zh-CN" altLang="en-US" dirty="0"/>
              <a:t>视角</a:t>
            </a:r>
          </a:p>
        </p:txBody>
      </p:sp>
      <p:sp>
        <p:nvSpPr>
          <p:cNvPr id="9" name="文本框 8">
            <a:extLst>
              <a:ext uri="{FF2B5EF4-FFF2-40B4-BE49-F238E27FC236}">
                <a16:creationId xmlns:a16="http://schemas.microsoft.com/office/drawing/2014/main" id="{DE1D974E-B43F-4BC2-A338-9B99413E64EE}"/>
              </a:ext>
            </a:extLst>
          </p:cNvPr>
          <p:cNvSpPr txBox="1"/>
          <p:nvPr/>
        </p:nvSpPr>
        <p:spPr>
          <a:xfrm>
            <a:off x="2323683" y="4275392"/>
            <a:ext cx="4961284" cy="707886"/>
          </a:xfrm>
          <a:prstGeom prst="rect">
            <a:avLst/>
          </a:prstGeom>
          <a:noFill/>
        </p:spPr>
        <p:txBody>
          <a:bodyPr wrap="square">
            <a:spAutoFit/>
          </a:bodyPr>
          <a:lstStyle/>
          <a:p>
            <a:pPr marL="0" lvl="2">
              <a:defRPr/>
            </a:pPr>
            <a:r>
              <a:rPr lang="en-US" altLang="zh-CN" dirty="0" err="1">
                <a:solidFill>
                  <a:srgbClr val="FF0000"/>
                </a:solidFill>
                <a:latin typeface="华文新魏" panose="02010800040101010101" pitchFamily="2" charset="-122"/>
                <a:ea typeface="华文新魏" panose="02010800040101010101" pitchFamily="2" charset="-122"/>
              </a:rPr>
              <a:t>Ti</a:t>
            </a:r>
            <a:r>
              <a:rPr lang="zh-CN" altLang="en-US" dirty="0">
                <a:solidFill>
                  <a:srgbClr val="FF0000"/>
                </a:solidFill>
                <a:latin typeface="华文新魏" panose="02010800040101010101" pitchFamily="2" charset="-122"/>
                <a:ea typeface="华文新魏" panose="02010800040101010101" pitchFamily="2" charset="-122"/>
              </a:rPr>
              <a:t>的读操作要在</a:t>
            </a:r>
            <a:r>
              <a:rPr lang="en-US" altLang="zh-CN" dirty="0" err="1">
                <a:solidFill>
                  <a:srgbClr val="FF0000"/>
                </a:solidFill>
                <a:latin typeface="华文新魏" panose="02010800040101010101" pitchFamily="2" charset="-122"/>
                <a:ea typeface="华文新魏" panose="02010800040101010101" pitchFamily="2" charset="-122"/>
              </a:rPr>
              <a:t>Tj</a:t>
            </a:r>
            <a:r>
              <a:rPr lang="zh-CN" altLang="en-US" dirty="0">
                <a:solidFill>
                  <a:srgbClr val="FF0000"/>
                </a:solidFill>
                <a:latin typeface="华文新魏" panose="02010800040101010101" pitchFamily="2" charset="-122"/>
                <a:ea typeface="华文新魏" panose="02010800040101010101" pitchFamily="2" charset="-122"/>
              </a:rPr>
              <a:t>的写操作之前</a:t>
            </a:r>
            <a:endParaRPr lang="en-US" altLang="zh-CN" dirty="0">
              <a:solidFill>
                <a:srgbClr val="FF0000"/>
              </a:solidFill>
              <a:latin typeface="华文新魏" panose="02010800040101010101" pitchFamily="2" charset="-122"/>
              <a:ea typeface="华文新魏" panose="02010800040101010101" pitchFamily="2" charset="-122"/>
            </a:endParaRPr>
          </a:p>
          <a:p>
            <a:pPr marL="0" lvl="2">
              <a:defRPr/>
            </a:pPr>
            <a:r>
              <a:rPr lang="en-US" altLang="zh-CN" dirty="0" err="1">
                <a:solidFill>
                  <a:srgbClr val="FF0000"/>
                </a:solidFill>
                <a:latin typeface="华文新魏" panose="02010800040101010101" pitchFamily="2" charset="-122"/>
                <a:ea typeface="华文新魏" panose="02010800040101010101" pitchFamily="2" charset="-122"/>
              </a:rPr>
              <a:t>Ti</a:t>
            </a:r>
            <a:r>
              <a:rPr lang="zh-CN" altLang="en-US" dirty="0">
                <a:solidFill>
                  <a:srgbClr val="FF0000"/>
                </a:solidFill>
                <a:latin typeface="华文新魏" panose="02010800040101010101" pitchFamily="2" charset="-122"/>
                <a:ea typeface="华文新魏" panose="02010800040101010101" pitchFamily="2" charset="-122"/>
              </a:rPr>
              <a:t>的写操作要在</a:t>
            </a:r>
            <a:r>
              <a:rPr lang="en-US" altLang="zh-CN" dirty="0" err="1">
                <a:solidFill>
                  <a:srgbClr val="FF0000"/>
                </a:solidFill>
                <a:latin typeface="华文新魏" panose="02010800040101010101" pitchFamily="2" charset="-122"/>
                <a:ea typeface="华文新魏" panose="02010800040101010101" pitchFamily="2" charset="-122"/>
              </a:rPr>
              <a:t>Tj</a:t>
            </a:r>
            <a:r>
              <a:rPr lang="zh-CN" altLang="en-US" dirty="0">
                <a:solidFill>
                  <a:srgbClr val="FF0000"/>
                </a:solidFill>
                <a:latin typeface="华文新魏" panose="02010800040101010101" pitchFamily="2" charset="-122"/>
                <a:ea typeface="华文新魏" panose="02010800040101010101" pitchFamily="2" charset="-122"/>
              </a:rPr>
              <a:t>的读操作和写操作之前</a:t>
            </a:r>
            <a:endParaRPr lang="en-US" altLang="zh-CN" dirty="0">
              <a:solidFill>
                <a:srgbClr val="FF0000"/>
              </a:solidFill>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453763E0-82C7-44F0-98E4-C41FB855F13B}"/>
              </a:ext>
            </a:extLst>
          </p:cNvPr>
          <p:cNvSpPr txBox="1"/>
          <p:nvPr/>
        </p:nvSpPr>
        <p:spPr>
          <a:xfrm>
            <a:off x="7284967" y="5394265"/>
            <a:ext cx="1296144" cy="400110"/>
          </a:xfrm>
          <a:prstGeom prst="rect">
            <a:avLst/>
          </a:prstGeom>
          <a:noFill/>
        </p:spPr>
        <p:txBody>
          <a:bodyPr wrap="square" rtlCol="0">
            <a:spAutoFit/>
          </a:bodyPr>
          <a:lstStyle/>
          <a:p>
            <a:r>
              <a:rPr lang="en-US" altLang="zh-CN" dirty="0" err="1"/>
              <a:t>Tj</a:t>
            </a:r>
            <a:r>
              <a:rPr lang="zh-CN" altLang="en-US" dirty="0"/>
              <a:t>视角</a:t>
            </a:r>
          </a:p>
        </p:txBody>
      </p:sp>
      <p:sp>
        <p:nvSpPr>
          <p:cNvPr id="11" name="文本框 10">
            <a:extLst>
              <a:ext uri="{FF2B5EF4-FFF2-40B4-BE49-F238E27FC236}">
                <a16:creationId xmlns:a16="http://schemas.microsoft.com/office/drawing/2014/main" id="{E5FB3870-B8B1-442E-AF25-19E1F6A60F6F}"/>
              </a:ext>
            </a:extLst>
          </p:cNvPr>
          <p:cNvSpPr txBox="1"/>
          <p:nvPr/>
        </p:nvSpPr>
        <p:spPr>
          <a:xfrm>
            <a:off x="2278646" y="5234272"/>
            <a:ext cx="4961284" cy="707886"/>
          </a:xfrm>
          <a:prstGeom prst="rect">
            <a:avLst/>
          </a:prstGeom>
          <a:noFill/>
        </p:spPr>
        <p:txBody>
          <a:bodyPr wrap="square">
            <a:spAutoFit/>
          </a:bodyPr>
          <a:lstStyle/>
          <a:p>
            <a:pPr marL="0" lvl="2">
              <a:defRPr/>
            </a:pPr>
            <a:r>
              <a:rPr lang="en-US" altLang="zh-CN" dirty="0" err="1">
                <a:solidFill>
                  <a:srgbClr val="FF0000"/>
                </a:solidFill>
                <a:latin typeface="华文新魏" panose="02010800040101010101" pitchFamily="2" charset="-122"/>
                <a:ea typeface="华文新魏" panose="02010800040101010101" pitchFamily="2" charset="-122"/>
              </a:rPr>
              <a:t>Tj</a:t>
            </a:r>
            <a:r>
              <a:rPr lang="zh-CN" altLang="en-US" dirty="0">
                <a:solidFill>
                  <a:srgbClr val="FF0000"/>
                </a:solidFill>
                <a:latin typeface="华文新魏" panose="02010800040101010101" pitchFamily="2" charset="-122"/>
                <a:ea typeface="华文新魏" panose="02010800040101010101" pitchFamily="2" charset="-122"/>
              </a:rPr>
              <a:t>的读操作要在</a:t>
            </a:r>
            <a:r>
              <a:rPr lang="en-US" altLang="zh-CN" dirty="0" err="1">
                <a:solidFill>
                  <a:srgbClr val="FF0000"/>
                </a:solidFill>
                <a:latin typeface="华文新魏" panose="02010800040101010101" pitchFamily="2" charset="-122"/>
                <a:ea typeface="华文新魏" panose="02010800040101010101" pitchFamily="2" charset="-122"/>
              </a:rPr>
              <a:t>Ti</a:t>
            </a:r>
            <a:r>
              <a:rPr lang="zh-CN" altLang="en-US" dirty="0">
                <a:solidFill>
                  <a:srgbClr val="FF0000"/>
                </a:solidFill>
                <a:latin typeface="华文新魏" panose="02010800040101010101" pitchFamily="2" charset="-122"/>
                <a:ea typeface="华文新魏" panose="02010800040101010101" pitchFamily="2" charset="-122"/>
              </a:rPr>
              <a:t>的写操作之后</a:t>
            </a:r>
            <a:endParaRPr lang="en-US" altLang="zh-CN" dirty="0">
              <a:solidFill>
                <a:srgbClr val="FF0000"/>
              </a:solidFill>
              <a:latin typeface="华文新魏" panose="02010800040101010101" pitchFamily="2" charset="-122"/>
              <a:ea typeface="华文新魏" panose="02010800040101010101" pitchFamily="2" charset="-122"/>
            </a:endParaRPr>
          </a:p>
          <a:p>
            <a:pPr marL="0" lvl="2">
              <a:defRPr/>
            </a:pPr>
            <a:r>
              <a:rPr lang="en-US" altLang="zh-CN" dirty="0" err="1">
                <a:solidFill>
                  <a:srgbClr val="FF0000"/>
                </a:solidFill>
                <a:latin typeface="华文新魏" panose="02010800040101010101" pitchFamily="2" charset="-122"/>
                <a:ea typeface="华文新魏" panose="02010800040101010101" pitchFamily="2" charset="-122"/>
              </a:rPr>
              <a:t>Tj</a:t>
            </a:r>
            <a:r>
              <a:rPr lang="zh-CN" altLang="en-US" dirty="0">
                <a:solidFill>
                  <a:srgbClr val="FF0000"/>
                </a:solidFill>
                <a:latin typeface="华文新魏" panose="02010800040101010101" pitchFamily="2" charset="-122"/>
                <a:ea typeface="华文新魏" panose="02010800040101010101" pitchFamily="2" charset="-122"/>
              </a:rPr>
              <a:t>的写操作要在</a:t>
            </a:r>
            <a:r>
              <a:rPr lang="en-US" altLang="zh-CN" dirty="0" err="1">
                <a:solidFill>
                  <a:srgbClr val="FF0000"/>
                </a:solidFill>
                <a:latin typeface="华文新魏" panose="02010800040101010101" pitchFamily="2" charset="-122"/>
                <a:ea typeface="华文新魏" panose="02010800040101010101" pitchFamily="2" charset="-122"/>
              </a:rPr>
              <a:t>Ti</a:t>
            </a:r>
            <a:r>
              <a:rPr lang="zh-CN" altLang="en-US" dirty="0">
                <a:solidFill>
                  <a:srgbClr val="FF0000"/>
                </a:solidFill>
                <a:latin typeface="华文新魏" panose="02010800040101010101" pitchFamily="2" charset="-122"/>
                <a:ea typeface="华文新魏" panose="02010800040101010101" pitchFamily="2" charset="-122"/>
              </a:rPr>
              <a:t>的读操作和写操作之后</a:t>
            </a:r>
            <a:endParaRPr lang="en-US" altLang="zh-CN"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052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9002F-CDF1-40E4-9642-E0090BF8D08A}"/>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A1B8A039-97CA-4171-BC9D-68CA066FEF85}"/>
              </a:ext>
            </a:extLst>
          </p:cNvPr>
          <p:cNvSpPr>
            <a:spLocks noGrp="1"/>
          </p:cNvSpPr>
          <p:nvPr>
            <p:ph idx="1"/>
          </p:nvPr>
        </p:nvSpPr>
        <p:spPr>
          <a:xfrm>
            <a:off x="179388" y="1268413"/>
            <a:ext cx="8785225" cy="4525962"/>
          </a:xfrm>
        </p:spPr>
        <p:txBody>
          <a:bodyPr/>
          <a:lstStyle/>
          <a:p>
            <a:pPr>
              <a:defRPr/>
            </a:pP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每个数据项</a:t>
            </a:r>
            <a:r>
              <a:rPr lang="en-US" altLang="zh-CN" dirty="0">
                <a:latin typeface="华文新魏" panose="02010800040101010101" pitchFamily="2" charset="-122"/>
                <a:ea typeface="华文新魏" panose="02010800040101010101" pitchFamily="2" charset="-122"/>
                <a:cs typeface="+mn-cs"/>
              </a:rPr>
              <a:t>Q</a:t>
            </a:r>
            <a:r>
              <a:rPr lang="zh-CN" altLang="en-US" dirty="0">
                <a:latin typeface="华文新魏" panose="02010800040101010101" pitchFamily="2" charset="-122"/>
                <a:ea typeface="华文新魏" panose="02010800040101010101" pitchFamily="2" charset="-122"/>
                <a:cs typeface="+mn-cs"/>
              </a:rPr>
              <a:t>需要与两个时间戳值关联</a:t>
            </a:r>
            <a:endParaRPr lang="en-US" altLang="zh-CN" dirty="0">
              <a:latin typeface="华文新魏" panose="02010800040101010101" pitchFamily="2" charset="-122"/>
              <a:ea typeface="华文新魏" panose="02010800040101010101" pitchFamily="2" charset="-122"/>
              <a:cs typeface="+mn-cs"/>
            </a:endParaRPr>
          </a:p>
          <a:p>
            <a:pPr lvl="1">
              <a:defRPr/>
            </a:pPr>
            <a:r>
              <a:rPr lang="en-US" altLang="zh-CN" dirty="0">
                <a:latin typeface="华文新魏" panose="02010800040101010101" pitchFamily="2" charset="-122"/>
                <a:ea typeface="华文新魏" panose="02010800040101010101" pitchFamily="2" charset="-122"/>
              </a:rPr>
              <a:t>W-timestamp(Q):</a:t>
            </a:r>
            <a:r>
              <a:rPr lang="zh-CN" altLang="en-US" dirty="0">
                <a:latin typeface="华文新魏" panose="02010800040101010101" pitchFamily="2" charset="-122"/>
                <a:ea typeface="华文新魏" panose="02010800040101010101" pitchFamily="2" charset="-122"/>
              </a:rPr>
              <a:t>表示成功执行</a:t>
            </a:r>
            <a:r>
              <a:rPr lang="en-US" altLang="zh-CN" dirty="0">
                <a:latin typeface="华文新魏" panose="02010800040101010101" pitchFamily="2" charset="-122"/>
                <a:ea typeface="华文新魏" panose="02010800040101010101" pitchFamily="2" charset="-122"/>
              </a:rPr>
              <a:t>write(Q)</a:t>
            </a:r>
            <a:r>
              <a:rPr lang="zh-CN" altLang="en-US" dirty="0">
                <a:latin typeface="华文新魏" panose="02010800040101010101" pitchFamily="2" charset="-122"/>
                <a:ea typeface="华文新魏" panose="02010800040101010101" pitchFamily="2" charset="-122"/>
              </a:rPr>
              <a:t>的所有事务的最大时间戳</a:t>
            </a:r>
            <a:endParaRPr lang="en-US" altLang="zh-CN" dirty="0">
              <a:latin typeface="华文新魏" panose="02010800040101010101" pitchFamily="2" charset="-122"/>
              <a:ea typeface="华文新魏" panose="02010800040101010101" pitchFamily="2" charset="-122"/>
            </a:endParaRPr>
          </a:p>
          <a:p>
            <a:pPr lvl="1">
              <a:defRPr/>
            </a:pPr>
            <a:r>
              <a:rPr lang="en-US" altLang="zh-CN" dirty="0">
                <a:latin typeface="华文新魏" panose="02010800040101010101" pitchFamily="2" charset="-122"/>
                <a:ea typeface="华文新魏" panose="02010800040101010101" pitchFamily="2" charset="-122"/>
              </a:rPr>
              <a:t>R-timestamp(Q):</a:t>
            </a:r>
            <a:r>
              <a:rPr lang="zh-CN" altLang="en-US" dirty="0">
                <a:latin typeface="华文新魏" panose="02010800040101010101" pitchFamily="2" charset="-122"/>
                <a:ea typeface="华文新魏" panose="02010800040101010101" pitchFamily="2" charset="-122"/>
              </a:rPr>
              <a:t>表示成功执行</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的所有事务的最大时间戳</a:t>
            </a:r>
            <a:endParaRPr lang="en-US" altLang="zh-CN" dirty="0">
              <a:latin typeface="华文新魏" panose="02010800040101010101" pitchFamily="2" charset="-122"/>
              <a:ea typeface="华文新魏" panose="02010800040101010101" pitchFamily="2" charset="-122"/>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E4337F26-36CD-4C1F-AD67-C929D6AE23BF}"/>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CF566EFB-DBF6-4A11-813E-06AC8B64B82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DB587063-4D58-405E-B5CE-F245F2AF1FF2}"/>
              </a:ext>
            </a:extLst>
          </p:cNvPr>
          <p:cNvSpPr>
            <a:spLocks noGrp="1"/>
          </p:cNvSpPr>
          <p:nvPr>
            <p:ph type="sldNum" sz="quarter" idx="12"/>
          </p:nvPr>
        </p:nvSpPr>
        <p:spPr/>
        <p:txBody>
          <a:bodyPr/>
          <a:lstStyle/>
          <a:p>
            <a:pPr>
              <a:defRPr/>
            </a:pPr>
            <a:fld id="{99FB7496-3440-4AD8-866D-5188022DE8CD}" type="slidenum">
              <a:rPr lang="zh-CN" altLang="en-US"/>
              <a:pPr>
                <a:defRPr/>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AF349-1115-4C3B-B464-70FF807D2F68}"/>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5A3072A2-57CF-494C-9763-650F06E65484}"/>
              </a:ext>
            </a:extLst>
          </p:cNvPr>
          <p:cNvSpPr>
            <a:spLocks noGrp="1"/>
          </p:cNvSpPr>
          <p:nvPr>
            <p:ph idx="1"/>
          </p:nvPr>
        </p:nvSpPr>
        <p:spPr>
          <a:xfrm>
            <a:off x="179388" y="1341438"/>
            <a:ext cx="8929687" cy="4525962"/>
          </a:xfrm>
        </p:spPr>
        <p:txBody>
          <a:bodyPr/>
          <a:lstStyle/>
          <a:p>
            <a:pPr>
              <a:defRPr/>
            </a:pPr>
            <a:r>
              <a:rPr lang="zh-CN" altLang="en-US" dirty="0">
                <a:latin typeface="华文新魏" panose="02010800040101010101" pitchFamily="2" charset="-122"/>
                <a:ea typeface="华文新魏" panose="02010800040101010101" pitchFamily="2" charset="-122"/>
                <a:cs typeface="+mn-cs"/>
              </a:rPr>
              <a:t>时间戳排序协议</a:t>
            </a:r>
            <a:r>
              <a:rPr lang="en-US" altLang="zh-CN" dirty="0">
                <a:latin typeface="华文新魏" panose="02010800040101010101" pitchFamily="2" charset="-122"/>
                <a:ea typeface="华文新魏" panose="02010800040101010101" pitchFamily="2" charset="-122"/>
                <a:cs typeface="+mn-cs"/>
              </a:rPr>
              <a:t>(1)</a:t>
            </a:r>
          </a:p>
          <a:p>
            <a:pPr lvl="1">
              <a:defRPr/>
            </a:pPr>
            <a:r>
              <a:rPr lang="zh-CN" altLang="en-US" dirty="0">
                <a:latin typeface="华文新魏" panose="02010800040101010101" pitchFamily="2" charset="-122"/>
                <a:ea typeface="华文新魏" panose="02010800040101010101" pitchFamily="2" charset="-122"/>
                <a:cs typeface="+mn-cs"/>
              </a:rPr>
              <a:t>假设事务</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发出</a:t>
            </a:r>
            <a:r>
              <a:rPr lang="en-US" altLang="zh-CN" dirty="0">
                <a:latin typeface="华文新魏" panose="02010800040101010101" pitchFamily="2" charset="-122"/>
                <a:ea typeface="华文新魏" panose="02010800040101010101" pitchFamily="2" charset="-122"/>
                <a:cs typeface="+mn-cs"/>
              </a:rPr>
              <a:t>read(Q)</a:t>
            </a:r>
          </a:p>
          <a:p>
            <a:pPr lvl="2">
              <a:defRPr/>
            </a:pPr>
            <a:r>
              <a:rPr lang="zh-CN" altLang="en-US" dirty="0">
                <a:latin typeface="华文新魏" panose="02010800040101010101" pitchFamily="2" charset="-122"/>
                <a:ea typeface="华文新魏" panose="02010800040101010101" pitchFamily="2" charset="-122"/>
                <a:cs typeface="+mn-cs"/>
              </a:rPr>
              <a:t>若</a:t>
            </a:r>
            <a:r>
              <a:rPr lang="en-US" altLang="zh-CN" i="1" dirty="0">
                <a:latin typeface="华文新魏" panose="02010800040101010101" pitchFamily="2" charset="-122"/>
                <a:ea typeface="华文新魏" panose="02010800040101010101" pitchFamily="2" charset="-122"/>
                <a:cs typeface="+mn-cs"/>
              </a:rPr>
              <a:t>TS</a:t>
            </a:r>
            <a:r>
              <a:rPr lang="en-US" altLang="zh-CN" dirty="0">
                <a:latin typeface="华文新魏" panose="02010800040101010101" pitchFamily="2" charset="-122"/>
                <a:ea typeface="华文新魏" panose="02010800040101010101" pitchFamily="2" charset="-122"/>
                <a:cs typeface="+mn-cs"/>
              </a:rPr>
              <a:t>(</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)&lt;W-timestamp(Q)</a:t>
            </a:r>
            <a:r>
              <a:rPr lang="zh-CN" altLang="en-US" dirty="0">
                <a:latin typeface="华文新魏" panose="02010800040101010101" pitchFamily="2" charset="-122"/>
                <a:ea typeface="华文新魏" panose="02010800040101010101" pitchFamily="2" charset="-122"/>
                <a:cs typeface="+mn-cs"/>
              </a:rPr>
              <a:t>，则</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需要读入的</a:t>
            </a:r>
            <a:r>
              <a:rPr lang="en-US" altLang="zh-CN" dirty="0">
                <a:latin typeface="华文新魏" panose="02010800040101010101" pitchFamily="2" charset="-122"/>
                <a:ea typeface="华文新魏" panose="02010800040101010101" pitchFamily="2" charset="-122"/>
                <a:cs typeface="+mn-cs"/>
              </a:rPr>
              <a:t>Q</a:t>
            </a:r>
            <a:r>
              <a:rPr lang="zh-CN" altLang="en-US" dirty="0">
                <a:latin typeface="华文新魏" panose="02010800040101010101" pitchFamily="2" charset="-122"/>
                <a:ea typeface="华文新魏" panose="02010800040101010101" pitchFamily="2" charset="-122"/>
                <a:cs typeface="+mn-cs"/>
              </a:rPr>
              <a:t>值已被覆盖。因此</a:t>
            </a:r>
            <a:r>
              <a:rPr lang="en-US" altLang="zh-CN" dirty="0">
                <a:latin typeface="华文新魏" panose="02010800040101010101" pitchFamily="2" charset="-122"/>
                <a:ea typeface="华文新魏" panose="02010800040101010101" pitchFamily="2" charset="-122"/>
                <a:cs typeface="+mn-cs"/>
              </a:rPr>
              <a:t>read</a:t>
            </a:r>
            <a:r>
              <a:rPr lang="zh-CN" altLang="en-US" dirty="0">
                <a:latin typeface="华文新魏" panose="02010800040101010101" pitchFamily="2" charset="-122"/>
                <a:ea typeface="华文新魏" panose="02010800040101010101" pitchFamily="2" charset="-122"/>
                <a:cs typeface="+mn-cs"/>
              </a:rPr>
              <a:t>操作被拒绝，</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回滚</a:t>
            </a:r>
            <a:endParaRPr lang="en-US" altLang="zh-CN" dirty="0">
              <a:latin typeface="华文新魏" panose="02010800040101010101" pitchFamily="2" charset="-122"/>
              <a:ea typeface="华文新魏" panose="02010800040101010101" pitchFamily="2" charset="-122"/>
              <a:cs typeface="+mn-cs"/>
            </a:endParaRPr>
          </a:p>
          <a:p>
            <a:pPr lvl="2">
              <a:defRPr/>
            </a:pPr>
            <a:r>
              <a:rPr lang="zh-CN" altLang="en-US" dirty="0">
                <a:latin typeface="华文新魏" panose="02010800040101010101" pitchFamily="2" charset="-122"/>
                <a:ea typeface="华文新魏" panose="02010800040101010101" pitchFamily="2" charset="-122"/>
                <a:cs typeface="+mn-cs"/>
              </a:rPr>
              <a:t>若</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)&gt;=W-timestamp(Q)</a:t>
            </a:r>
            <a:r>
              <a:rPr lang="zh-CN" altLang="en-US" dirty="0">
                <a:latin typeface="华文新魏" panose="02010800040101010101" pitchFamily="2" charset="-122"/>
                <a:ea typeface="华文新魏" panose="02010800040101010101" pitchFamily="2" charset="-122"/>
              </a:rPr>
              <a:t>，则执行</a:t>
            </a:r>
            <a:r>
              <a:rPr lang="en-US" altLang="zh-CN" dirty="0">
                <a:latin typeface="华文新魏" panose="02010800040101010101" pitchFamily="2" charset="-122"/>
                <a:ea typeface="华文新魏" panose="02010800040101010101" pitchFamily="2" charset="-122"/>
              </a:rPr>
              <a:t>read</a:t>
            </a:r>
            <a:r>
              <a:rPr lang="zh-CN" altLang="en-US" dirty="0">
                <a:latin typeface="华文新魏" panose="02010800040101010101" pitchFamily="2" charset="-122"/>
                <a:ea typeface="华文新魏" panose="02010800040101010101" pitchFamily="2" charset="-122"/>
              </a:rPr>
              <a:t>操作，</a:t>
            </a:r>
            <a:r>
              <a:rPr lang="en-US" altLang="zh-CN" dirty="0">
                <a:latin typeface="华文新魏" panose="02010800040101010101" pitchFamily="2" charset="-122"/>
                <a:ea typeface="华文新魏" panose="02010800040101010101" pitchFamily="2" charset="-122"/>
              </a:rPr>
              <a:t>R-timestamp(Q)</a:t>
            </a:r>
            <a:r>
              <a:rPr lang="zh-CN" altLang="en-US" dirty="0">
                <a:latin typeface="华文新魏" panose="02010800040101010101" pitchFamily="2" charset="-122"/>
                <a:ea typeface="华文新魏" panose="02010800040101010101" pitchFamily="2" charset="-122"/>
              </a:rPr>
              <a:t>被设置为</a:t>
            </a:r>
            <a:r>
              <a:rPr lang="en-US" altLang="zh-CN" dirty="0">
                <a:latin typeface="华文新魏" panose="02010800040101010101" pitchFamily="2" charset="-122"/>
                <a:ea typeface="华文新魏" panose="02010800040101010101" pitchFamily="2" charset="-122"/>
              </a:rPr>
              <a:t>max(</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R-timestamp(Q))</a:t>
            </a: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2FD63060-70BC-4509-AE4D-F84508EC27BC}"/>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FC819CD9-DDED-4EE4-84F8-A51BB4D2BE5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A573016-EAFA-4038-BEC3-2A28AFC0F18F}"/>
              </a:ext>
            </a:extLst>
          </p:cNvPr>
          <p:cNvSpPr>
            <a:spLocks noGrp="1"/>
          </p:cNvSpPr>
          <p:nvPr>
            <p:ph type="sldNum" sz="quarter" idx="12"/>
          </p:nvPr>
        </p:nvSpPr>
        <p:spPr/>
        <p:txBody>
          <a:bodyPr/>
          <a:lstStyle/>
          <a:p>
            <a:pPr>
              <a:defRPr/>
            </a:pPr>
            <a:fld id="{CDE5000B-C189-42F8-93EE-CFA6B2FB8A6F}" type="slidenum">
              <a:rPr lang="zh-CN" altLang="en-US"/>
              <a:pPr>
                <a:defRPr/>
              </a:pPr>
              <a:t>63</a:t>
            </a:fld>
            <a:endParaRPr lang="en-US" altLang="zh-CN"/>
          </a:p>
        </p:txBody>
      </p:sp>
      <p:cxnSp>
        <p:nvCxnSpPr>
          <p:cNvPr id="8" name="直接箭头连接符 7">
            <a:extLst>
              <a:ext uri="{FF2B5EF4-FFF2-40B4-BE49-F238E27FC236}">
                <a16:creationId xmlns:a16="http://schemas.microsoft.com/office/drawing/2014/main" id="{5D77EEEA-C275-4FE3-8DAC-314340B2E41E}"/>
              </a:ext>
            </a:extLst>
          </p:cNvPr>
          <p:cNvCxnSpPr/>
          <p:nvPr/>
        </p:nvCxnSpPr>
        <p:spPr>
          <a:xfrm>
            <a:off x="2051720" y="4653136"/>
            <a:ext cx="4896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A916398A-6BEB-4F29-B94C-037FBBBD87B5}"/>
              </a:ext>
            </a:extLst>
          </p:cNvPr>
          <p:cNvSpPr/>
          <p:nvPr/>
        </p:nvSpPr>
        <p:spPr>
          <a:xfrm>
            <a:off x="3203848" y="4581128"/>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2931C5F-DD40-4274-A502-CD3363D348D1}"/>
              </a:ext>
            </a:extLst>
          </p:cNvPr>
          <p:cNvSpPr/>
          <p:nvPr/>
        </p:nvSpPr>
        <p:spPr>
          <a:xfrm>
            <a:off x="4285977" y="4581128"/>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63AE021-E079-4D27-AB8E-37A52EDC1653}"/>
              </a:ext>
            </a:extLst>
          </p:cNvPr>
          <p:cNvSpPr/>
          <p:nvPr/>
        </p:nvSpPr>
        <p:spPr>
          <a:xfrm>
            <a:off x="5246155" y="4586388"/>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5FF3666-A6AA-42AA-A160-16A3D30EE20C}"/>
              </a:ext>
            </a:extLst>
          </p:cNvPr>
          <p:cNvSpPr txBox="1"/>
          <p:nvPr/>
        </p:nvSpPr>
        <p:spPr>
          <a:xfrm>
            <a:off x="4114912" y="4925680"/>
            <a:ext cx="589106" cy="400110"/>
          </a:xfrm>
          <a:prstGeom prst="rect">
            <a:avLst/>
          </a:prstGeom>
          <a:noFill/>
        </p:spPr>
        <p:txBody>
          <a:bodyPr wrap="square" rtlCol="0">
            <a:spAutoFit/>
          </a:bodyPr>
          <a:lstStyle/>
          <a:p>
            <a:r>
              <a:rPr lang="en-US" altLang="zh-CN" dirty="0" err="1"/>
              <a:t>Ti</a:t>
            </a:r>
            <a:endParaRPr lang="zh-CN" altLang="en-US" dirty="0"/>
          </a:p>
        </p:txBody>
      </p:sp>
      <p:sp>
        <p:nvSpPr>
          <p:cNvPr id="13" name="文本框 12">
            <a:extLst>
              <a:ext uri="{FF2B5EF4-FFF2-40B4-BE49-F238E27FC236}">
                <a16:creationId xmlns:a16="http://schemas.microsoft.com/office/drawing/2014/main" id="{A8F67561-4736-461A-8388-09FE3B340C38}"/>
              </a:ext>
            </a:extLst>
          </p:cNvPr>
          <p:cNvSpPr txBox="1"/>
          <p:nvPr/>
        </p:nvSpPr>
        <p:spPr>
          <a:xfrm>
            <a:off x="3049863" y="4918624"/>
            <a:ext cx="589106" cy="400110"/>
          </a:xfrm>
          <a:prstGeom prst="rect">
            <a:avLst/>
          </a:prstGeom>
          <a:noFill/>
        </p:spPr>
        <p:txBody>
          <a:bodyPr wrap="square" rtlCol="0">
            <a:spAutoFit/>
          </a:bodyPr>
          <a:lstStyle/>
          <a:p>
            <a:r>
              <a:rPr lang="en-US" altLang="zh-CN" dirty="0"/>
              <a:t>Tk</a:t>
            </a:r>
            <a:endParaRPr lang="zh-CN" altLang="en-US" dirty="0"/>
          </a:p>
        </p:txBody>
      </p:sp>
      <p:sp>
        <p:nvSpPr>
          <p:cNvPr id="14" name="文本框 13">
            <a:extLst>
              <a:ext uri="{FF2B5EF4-FFF2-40B4-BE49-F238E27FC236}">
                <a16:creationId xmlns:a16="http://schemas.microsoft.com/office/drawing/2014/main" id="{35DECA9B-2BA6-429A-B765-CF444935E365}"/>
              </a:ext>
            </a:extLst>
          </p:cNvPr>
          <p:cNvSpPr txBox="1"/>
          <p:nvPr/>
        </p:nvSpPr>
        <p:spPr>
          <a:xfrm>
            <a:off x="5092170" y="4926322"/>
            <a:ext cx="589106" cy="400110"/>
          </a:xfrm>
          <a:prstGeom prst="rect">
            <a:avLst/>
          </a:prstGeom>
          <a:noFill/>
        </p:spPr>
        <p:txBody>
          <a:bodyPr wrap="square" rtlCol="0">
            <a:spAutoFit/>
          </a:bodyPr>
          <a:lstStyle/>
          <a:p>
            <a:r>
              <a:rPr lang="en-US" altLang="zh-CN" dirty="0" err="1"/>
              <a:t>Tj</a:t>
            </a:r>
            <a:endParaRPr lang="zh-CN" altLang="en-US" dirty="0"/>
          </a:p>
        </p:txBody>
      </p:sp>
      <p:sp>
        <p:nvSpPr>
          <p:cNvPr id="15" name="文本框 14">
            <a:extLst>
              <a:ext uri="{FF2B5EF4-FFF2-40B4-BE49-F238E27FC236}">
                <a16:creationId xmlns:a16="http://schemas.microsoft.com/office/drawing/2014/main" id="{9F90564C-18A0-4E83-A47F-9A047ACB2A81}"/>
              </a:ext>
            </a:extLst>
          </p:cNvPr>
          <p:cNvSpPr txBox="1"/>
          <p:nvPr/>
        </p:nvSpPr>
        <p:spPr>
          <a:xfrm>
            <a:off x="1835696" y="5604424"/>
            <a:ext cx="4726502" cy="400110"/>
          </a:xfrm>
          <a:prstGeom prst="rect">
            <a:avLst/>
          </a:prstGeom>
          <a:noFill/>
        </p:spPr>
        <p:txBody>
          <a:bodyPr wrap="square">
            <a:spAutoFit/>
          </a:bodyPr>
          <a:lstStyle/>
          <a:p>
            <a:pPr lvl="2">
              <a:defRPr/>
            </a:pPr>
            <a:r>
              <a:rPr lang="en-US" altLang="zh-CN" dirty="0" err="1">
                <a:solidFill>
                  <a:srgbClr val="FF0000"/>
                </a:solidFill>
                <a:latin typeface="华文新魏" panose="02010800040101010101" pitchFamily="2" charset="-122"/>
                <a:ea typeface="华文新魏" panose="02010800040101010101" pitchFamily="2" charset="-122"/>
              </a:rPr>
              <a:t>Ti</a:t>
            </a:r>
            <a:r>
              <a:rPr lang="zh-CN" altLang="en-US" dirty="0">
                <a:solidFill>
                  <a:srgbClr val="FF0000"/>
                </a:solidFill>
                <a:latin typeface="华文新魏" panose="02010800040101010101" pitchFamily="2" charset="-122"/>
                <a:ea typeface="华文新魏" panose="02010800040101010101" pitchFamily="2" charset="-122"/>
              </a:rPr>
              <a:t>的读操作要在</a:t>
            </a:r>
            <a:r>
              <a:rPr lang="en-US" altLang="zh-CN" dirty="0">
                <a:solidFill>
                  <a:srgbClr val="FF0000"/>
                </a:solidFill>
                <a:latin typeface="华文新魏" panose="02010800040101010101" pitchFamily="2" charset="-122"/>
                <a:ea typeface="华文新魏" panose="02010800040101010101" pitchFamily="2" charset="-122"/>
              </a:rPr>
              <a:t>Tk</a:t>
            </a:r>
            <a:r>
              <a:rPr lang="zh-CN" altLang="en-US" dirty="0">
                <a:solidFill>
                  <a:srgbClr val="FF0000"/>
                </a:solidFill>
                <a:latin typeface="华文新魏" panose="02010800040101010101" pitchFamily="2" charset="-122"/>
                <a:ea typeface="华文新魏" panose="02010800040101010101" pitchFamily="2" charset="-122"/>
              </a:rPr>
              <a:t>写操作之后</a:t>
            </a:r>
            <a:endParaRPr lang="en-US" altLang="zh-CN"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BFD72-12C6-4AAC-AE71-B4220F3C2840}"/>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58D2AC2A-F3B4-4485-9091-EE4BBF0A5E50}"/>
              </a:ext>
            </a:extLst>
          </p:cNvPr>
          <p:cNvSpPr>
            <a:spLocks noGrp="1"/>
          </p:cNvSpPr>
          <p:nvPr>
            <p:ph idx="1"/>
          </p:nvPr>
        </p:nvSpPr>
        <p:spPr>
          <a:xfrm>
            <a:off x="214313" y="1268413"/>
            <a:ext cx="8605837" cy="4525962"/>
          </a:xfrm>
        </p:spPr>
        <p:txBody>
          <a:bodyPr>
            <a:prstTxWarp prst="textNoShape">
              <a:avLst/>
            </a:prstTxWarp>
          </a:bodyPr>
          <a:lstStyle/>
          <a:p>
            <a:pPr>
              <a:defRPr/>
            </a:pPr>
            <a:r>
              <a:rPr lang="zh-CN" altLang="en-US" dirty="0">
                <a:latin typeface="华文新魏" panose="02010800040101010101" pitchFamily="2" charset="-122"/>
                <a:ea typeface="华文新魏" panose="02010800040101010101" pitchFamily="2" charset="-122"/>
              </a:rPr>
              <a:t>时间戳排序协议</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续</a:t>
            </a:r>
            <a:r>
              <a:rPr lang="en-US" altLang="zh-CN" dirty="0">
                <a:latin typeface="华文新魏" panose="02010800040101010101" pitchFamily="2" charset="-122"/>
                <a:ea typeface="华文新魏" panose="02010800040101010101" pitchFamily="2" charset="-122"/>
              </a:rPr>
              <a:t>)</a:t>
            </a:r>
          </a:p>
          <a:p>
            <a:pPr lvl="1">
              <a:defRPr/>
            </a:pPr>
            <a:r>
              <a:rPr lang="zh-CN" altLang="en-US" dirty="0">
                <a:latin typeface="华文新魏" panose="02010800040101010101" pitchFamily="2" charset="-122"/>
                <a:ea typeface="华文新魏" panose="02010800040101010101" pitchFamily="2" charset="-122"/>
              </a:rPr>
              <a:t>假设事务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a:t>
            </a:r>
            <a:r>
              <a:rPr lang="en-US" altLang="zh-CN" dirty="0">
                <a:latin typeface="华文新魏" panose="02010800040101010101" pitchFamily="2" charset="-122"/>
                <a:ea typeface="华文新魏" panose="02010800040101010101" pitchFamily="2" charset="-122"/>
              </a:rPr>
              <a:t>write(Q)</a:t>
            </a:r>
          </a:p>
          <a:p>
            <a:pPr lvl="2">
              <a:defRPr/>
            </a:pPr>
            <a:r>
              <a:rPr lang="zh-CN" altLang="en-US" dirty="0">
                <a:latin typeface="华文新魏" panose="02010800040101010101" pitchFamily="2" charset="-122"/>
                <a:ea typeface="华文新魏" panose="02010800040101010101" pitchFamily="2" charset="-122"/>
              </a:rPr>
              <a:t>若</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)&lt;R-timestamp(Q)</a:t>
            </a:r>
            <a:r>
              <a:rPr lang="zh-CN" altLang="en-US" dirty="0">
                <a:latin typeface="华文新魏" panose="02010800040101010101" pitchFamily="2" charset="-122"/>
                <a:ea typeface="华文新魏" panose="02010800040101010101" pitchFamily="2" charset="-122"/>
              </a:rPr>
              <a:t>，则</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产生的</a:t>
            </a:r>
            <a:r>
              <a:rPr lang="en-US" altLang="zh-CN" dirty="0">
                <a:latin typeface="华文新魏" panose="02010800040101010101" pitchFamily="2" charset="-122"/>
                <a:ea typeface="华文新魏" panose="02010800040101010101" pitchFamily="2" charset="-122"/>
              </a:rPr>
              <a:t>Q</a:t>
            </a:r>
            <a:r>
              <a:rPr lang="zh-CN" altLang="en-US" dirty="0">
                <a:latin typeface="华文新魏" panose="02010800040101010101" pitchFamily="2" charset="-122"/>
                <a:ea typeface="华文新魏" panose="02010800040101010101" pitchFamily="2" charset="-122"/>
              </a:rPr>
              <a:t>值是先前所需要的值，且系统已假定该值不会产生。因此</a:t>
            </a:r>
            <a:r>
              <a:rPr lang="en-US" altLang="zh-CN" dirty="0">
                <a:latin typeface="华文新魏" panose="02010800040101010101" pitchFamily="2" charset="-122"/>
                <a:ea typeface="华文新魏" panose="02010800040101010101" pitchFamily="2" charset="-122"/>
              </a:rPr>
              <a:t>write</a:t>
            </a:r>
            <a:r>
              <a:rPr lang="zh-CN" altLang="en-US" dirty="0">
                <a:latin typeface="华文新魏" panose="02010800040101010101" pitchFamily="2" charset="-122"/>
                <a:ea typeface="华文新魏" panose="02010800040101010101" pitchFamily="2" charset="-122"/>
              </a:rPr>
              <a:t>操作被拒绝，</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回滚</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若</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)&lt;W-timestamp(Q)</a:t>
            </a:r>
            <a:r>
              <a:rPr lang="zh-CN" altLang="en-US" dirty="0">
                <a:latin typeface="华文新魏" panose="02010800040101010101" pitchFamily="2" charset="-122"/>
                <a:ea typeface="华文新魏" panose="02010800040101010101" pitchFamily="2" charset="-122"/>
              </a:rPr>
              <a:t>，则</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试图写入的</a:t>
            </a:r>
            <a:r>
              <a:rPr lang="en-US" altLang="zh-CN" dirty="0">
                <a:latin typeface="华文新魏" panose="02010800040101010101" pitchFamily="2" charset="-122"/>
                <a:ea typeface="华文新魏" panose="02010800040101010101" pitchFamily="2" charset="-122"/>
              </a:rPr>
              <a:t>Q</a:t>
            </a:r>
            <a:r>
              <a:rPr lang="zh-CN" altLang="en-US" dirty="0">
                <a:latin typeface="华文新魏" panose="02010800040101010101" pitchFamily="2" charset="-122"/>
                <a:ea typeface="华文新魏" panose="02010800040101010101" pitchFamily="2" charset="-122"/>
              </a:rPr>
              <a:t>值已过时。因此</a:t>
            </a:r>
            <a:r>
              <a:rPr lang="en-US" altLang="zh-CN" dirty="0">
                <a:latin typeface="华文新魏" panose="02010800040101010101" pitchFamily="2" charset="-122"/>
                <a:ea typeface="华文新魏" panose="02010800040101010101" pitchFamily="2" charset="-122"/>
              </a:rPr>
              <a:t>write</a:t>
            </a:r>
            <a:r>
              <a:rPr lang="zh-CN" altLang="en-US" dirty="0">
                <a:latin typeface="华文新魏" panose="02010800040101010101" pitchFamily="2" charset="-122"/>
                <a:ea typeface="华文新魏" panose="02010800040101010101" pitchFamily="2" charset="-122"/>
              </a:rPr>
              <a:t>操作被拒绝，</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回滚</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其他情况，则执行</a:t>
            </a:r>
            <a:r>
              <a:rPr lang="en-US" altLang="zh-CN" dirty="0">
                <a:latin typeface="华文新魏" panose="02010800040101010101" pitchFamily="2" charset="-122"/>
                <a:ea typeface="华文新魏" panose="02010800040101010101" pitchFamily="2" charset="-122"/>
              </a:rPr>
              <a:t>write</a:t>
            </a:r>
            <a:r>
              <a:rPr lang="zh-CN" altLang="en-US" dirty="0">
                <a:latin typeface="华文新魏" panose="02010800040101010101" pitchFamily="2" charset="-122"/>
                <a:ea typeface="华文新魏" panose="02010800040101010101" pitchFamily="2" charset="-122"/>
              </a:rPr>
              <a:t>操作，</a:t>
            </a:r>
            <a:r>
              <a:rPr lang="en-US" altLang="zh-CN" dirty="0">
                <a:latin typeface="华文新魏" panose="02010800040101010101" pitchFamily="2" charset="-122"/>
                <a:ea typeface="华文新魏" panose="02010800040101010101" pitchFamily="2" charset="-122"/>
              </a:rPr>
              <a:t>W-timestamp(Q)</a:t>
            </a:r>
            <a:r>
              <a:rPr lang="zh-CN" altLang="en-US" dirty="0">
                <a:latin typeface="华文新魏" panose="02010800040101010101" pitchFamily="2" charset="-122"/>
                <a:ea typeface="华文新魏" panose="02010800040101010101" pitchFamily="2" charset="-122"/>
              </a:rPr>
              <a:t>被设置为</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pPr lvl="2">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endParaRPr>
          </a:p>
          <a:p>
            <a:pPr>
              <a:defRPr/>
            </a:pPr>
            <a:endParaRPr lang="zh-CN" altLang="en-US" dirty="0"/>
          </a:p>
        </p:txBody>
      </p:sp>
      <p:sp>
        <p:nvSpPr>
          <p:cNvPr id="4" name="日期占位符 3">
            <a:extLst>
              <a:ext uri="{FF2B5EF4-FFF2-40B4-BE49-F238E27FC236}">
                <a16:creationId xmlns:a16="http://schemas.microsoft.com/office/drawing/2014/main" id="{EF10EA3C-6A63-4EBA-BFE6-3B8E59792B78}"/>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D925933B-AEAD-4744-BDBE-FD4C4F8BA4F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A491DE4-7F69-4EC6-96BE-6F8422B205D4}"/>
              </a:ext>
            </a:extLst>
          </p:cNvPr>
          <p:cNvSpPr>
            <a:spLocks noGrp="1"/>
          </p:cNvSpPr>
          <p:nvPr>
            <p:ph type="sldNum" sz="quarter" idx="12"/>
          </p:nvPr>
        </p:nvSpPr>
        <p:spPr/>
        <p:txBody>
          <a:bodyPr/>
          <a:lstStyle/>
          <a:p>
            <a:pPr>
              <a:defRPr/>
            </a:pPr>
            <a:fld id="{2C20FE7A-16B8-4BB8-99F2-11DD122A5355}" type="slidenum">
              <a:rPr lang="zh-CN" altLang="en-US"/>
              <a:pPr>
                <a:defRPr/>
              </a:pPr>
              <a:t>64</a:t>
            </a:fld>
            <a:endParaRPr lang="en-US" altLang="zh-CN"/>
          </a:p>
        </p:txBody>
      </p:sp>
      <p:cxnSp>
        <p:nvCxnSpPr>
          <p:cNvPr id="7" name="直接箭头连接符 6">
            <a:extLst>
              <a:ext uri="{FF2B5EF4-FFF2-40B4-BE49-F238E27FC236}">
                <a16:creationId xmlns:a16="http://schemas.microsoft.com/office/drawing/2014/main" id="{E005A2A8-1408-4DEF-90DB-1EF72012C10A}"/>
              </a:ext>
            </a:extLst>
          </p:cNvPr>
          <p:cNvCxnSpPr/>
          <p:nvPr/>
        </p:nvCxnSpPr>
        <p:spPr>
          <a:xfrm>
            <a:off x="2436800" y="5521831"/>
            <a:ext cx="4896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0EC2D0AF-9991-4A64-B8F5-AF18C104CBDF}"/>
              </a:ext>
            </a:extLst>
          </p:cNvPr>
          <p:cNvSpPr/>
          <p:nvPr/>
        </p:nvSpPr>
        <p:spPr>
          <a:xfrm>
            <a:off x="3588928" y="5449823"/>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5E1983-C2FF-44B1-8FF8-33D5BCFFDA4C}"/>
              </a:ext>
            </a:extLst>
          </p:cNvPr>
          <p:cNvSpPr/>
          <p:nvPr/>
        </p:nvSpPr>
        <p:spPr>
          <a:xfrm>
            <a:off x="4671057" y="5449823"/>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931AA4C-B294-46E7-B1D8-D4A9D8EA65EC}"/>
              </a:ext>
            </a:extLst>
          </p:cNvPr>
          <p:cNvSpPr/>
          <p:nvPr/>
        </p:nvSpPr>
        <p:spPr>
          <a:xfrm>
            <a:off x="5631235" y="5455083"/>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DF07947-3743-4F89-9DB6-46A3136592B8}"/>
              </a:ext>
            </a:extLst>
          </p:cNvPr>
          <p:cNvSpPr txBox="1"/>
          <p:nvPr/>
        </p:nvSpPr>
        <p:spPr>
          <a:xfrm>
            <a:off x="4499992" y="5794375"/>
            <a:ext cx="589106" cy="400110"/>
          </a:xfrm>
          <a:prstGeom prst="rect">
            <a:avLst/>
          </a:prstGeom>
          <a:noFill/>
        </p:spPr>
        <p:txBody>
          <a:bodyPr wrap="square" rtlCol="0">
            <a:spAutoFit/>
          </a:bodyPr>
          <a:lstStyle/>
          <a:p>
            <a:r>
              <a:rPr lang="en-US" altLang="zh-CN" dirty="0" err="1"/>
              <a:t>Ti</a:t>
            </a:r>
            <a:endParaRPr lang="zh-CN" altLang="en-US" dirty="0"/>
          </a:p>
        </p:txBody>
      </p:sp>
      <p:sp>
        <p:nvSpPr>
          <p:cNvPr id="12" name="文本框 11">
            <a:extLst>
              <a:ext uri="{FF2B5EF4-FFF2-40B4-BE49-F238E27FC236}">
                <a16:creationId xmlns:a16="http://schemas.microsoft.com/office/drawing/2014/main" id="{6F42ACF6-81A2-482D-8539-3946756B3035}"/>
              </a:ext>
            </a:extLst>
          </p:cNvPr>
          <p:cNvSpPr txBox="1"/>
          <p:nvPr/>
        </p:nvSpPr>
        <p:spPr>
          <a:xfrm>
            <a:off x="3434943" y="5787319"/>
            <a:ext cx="589106" cy="400110"/>
          </a:xfrm>
          <a:prstGeom prst="rect">
            <a:avLst/>
          </a:prstGeom>
          <a:noFill/>
        </p:spPr>
        <p:txBody>
          <a:bodyPr wrap="square" rtlCol="0">
            <a:spAutoFit/>
          </a:bodyPr>
          <a:lstStyle/>
          <a:p>
            <a:r>
              <a:rPr lang="en-US" altLang="zh-CN" dirty="0"/>
              <a:t>Tk</a:t>
            </a:r>
            <a:endParaRPr lang="zh-CN" altLang="en-US" dirty="0"/>
          </a:p>
        </p:txBody>
      </p:sp>
      <p:sp>
        <p:nvSpPr>
          <p:cNvPr id="13" name="文本框 12">
            <a:extLst>
              <a:ext uri="{FF2B5EF4-FFF2-40B4-BE49-F238E27FC236}">
                <a16:creationId xmlns:a16="http://schemas.microsoft.com/office/drawing/2014/main" id="{76333947-87C7-454C-9834-C7726BC489B4}"/>
              </a:ext>
            </a:extLst>
          </p:cNvPr>
          <p:cNvSpPr txBox="1"/>
          <p:nvPr/>
        </p:nvSpPr>
        <p:spPr>
          <a:xfrm>
            <a:off x="5477250" y="5795017"/>
            <a:ext cx="589106" cy="400110"/>
          </a:xfrm>
          <a:prstGeom prst="rect">
            <a:avLst/>
          </a:prstGeom>
          <a:noFill/>
        </p:spPr>
        <p:txBody>
          <a:bodyPr wrap="square" rtlCol="0">
            <a:spAutoFit/>
          </a:bodyPr>
          <a:lstStyle/>
          <a:p>
            <a:r>
              <a:rPr lang="en-US" altLang="zh-CN" dirty="0" err="1"/>
              <a:t>Tj</a:t>
            </a:r>
            <a:endParaRPr lang="zh-CN" altLang="en-US" dirty="0"/>
          </a:p>
        </p:txBody>
      </p:sp>
      <p:sp>
        <p:nvSpPr>
          <p:cNvPr id="15" name="文本框 14">
            <a:extLst>
              <a:ext uri="{FF2B5EF4-FFF2-40B4-BE49-F238E27FC236}">
                <a16:creationId xmlns:a16="http://schemas.microsoft.com/office/drawing/2014/main" id="{48E05E46-2BCF-4564-9453-165EB4E202F1}"/>
              </a:ext>
            </a:extLst>
          </p:cNvPr>
          <p:cNvSpPr txBox="1"/>
          <p:nvPr/>
        </p:nvSpPr>
        <p:spPr>
          <a:xfrm>
            <a:off x="1574964" y="6175294"/>
            <a:ext cx="6309404" cy="400110"/>
          </a:xfrm>
          <a:prstGeom prst="rect">
            <a:avLst/>
          </a:prstGeom>
          <a:noFill/>
        </p:spPr>
        <p:txBody>
          <a:bodyPr wrap="square">
            <a:spAutoFit/>
          </a:bodyPr>
          <a:lstStyle/>
          <a:p>
            <a:pPr lvl="2">
              <a:defRPr/>
            </a:pPr>
            <a:r>
              <a:rPr lang="en-US" altLang="zh-CN" dirty="0" err="1">
                <a:solidFill>
                  <a:srgbClr val="FF0000"/>
                </a:solidFill>
                <a:latin typeface="华文新魏" panose="02010800040101010101" pitchFamily="2" charset="-122"/>
                <a:ea typeface="华文新魏" panose="02010800040101010101" pitchFamily="2" charset="-122"/>
              </a:rPr>
              <a:t>Ti</a:t>
            </a:r>
            <a:r>
              <a:rPr lang="zh-CN" altLang="en-US" dirty="0">
                <a:solidFill>
                  <a:srgbClr val="FF0000"/>
                </a:solidFill>
                <a:latin typeface="华文新魏" panose="02010800040101010101" pitchFamily="2" charset="-122"/>
                <a:ea typeface="华文新魏" panose="02010800040101010101" pitchFamily="2" charset="-122"/>
              </a:rPr>
              <a:t>的写操作要在</a:t>
            </a:r>
            <a:r>
              <a:rPr lang="en-US" altLang="zh-CN" dirty="0">
                <a:solidFill>
                  <a:srgbClr val="FF0000"/>
                </a:solidFill>
                <a:latin typeface="华文新魏" panose="02010800040101010101" pitchFamily="2" charset="-122"/>
                <a:ea typeface="华文新魏" panose="02010800040101010101" pitchFamily="2" charset="-122"/>
              </a:rPr>
              <a:t>Tk</a:t>
            </a:r>
            <a:r>
              <a:rPr lang="zh-CN" altLang="en-US" dirty="0">
                <a:solidFill>
                  <a:srgbClr val="FF0000"/>
                </a:solidFill>
                <a:latin typeface="华文新魏" panose="02010800040101010101" pitchFamily="2" charset="-122"/>
                <a:ea typeface="华文新魏" panose="02010800040101010101" pitchFamily="2" charset="-122"/>
              </a:rPr>
              <a:t>的读操作和写操作之后</a:t>
            </a:r>
            <a:endParaRPr lang="en-US" altLang="zh-CN"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3BC4F-985E-48EA-9017-BAF5073797F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73F0774C-8A5B-489C-A29E-CAB13D62A14A}"/>
              </a:ext>
            </a:extLst>
          </p:cNvPr>
          <p:cNvSpPr>
            <a:spLocks noGrp="1"/>
          </p:cNvSpPr>
          <p:nvPr>
            <p:ph idx="1"/>
          </p:nvPr>
        </p:nvSpPr>
        <p:spPr>
          <a:xfrm>
            <a:off x="214313" y="1268413"/>
            <a:ext cx="5365750" cy="4525962"/>
          </a:xfrm>
        </p:spPr>
        <p:txBody>
          <a:bodyPr/>
          <a:lstStyle/>
          <a:p>
            <a:pPr>
              <a:defRPr/>
            </a:pPr>
            <a:r>
              <a:rPr lang="zh-CN" altLang="en-US" dirty="0">
                <a:latin typeface="华文新魏" panose="02010800040101010101" pitchFamily="2" charset="-122"/>
                <a:ea typeface="华文新魏" panose="02010800040101010101" pitchFamily="2" charset="-122"/>
                <a:cs typeface="+mn-cs"/>
              </a:rPr>
              <a:t>时间戳排序协议</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优点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保证冲突可串行化</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保证无死锁</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缺点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一系列冲突的短事务可能引起长事务反复重启，导致长事务饿死</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可能产生不可恢复的调度</a:t>
            </a:r>
            <a:endParaRPr lang="en-US" altLang="zh-CN" dirty="0">
              <a:latin typeface="华文新魏" panose="02010800040101010101" pitchFamily="2" charset="-122"/>
              <a:ea typeface="华文新魏" panose="02010800040101010101" pitchFamily="2" charset="-122"/>
            </a:endParaRPr>
          </a:p>
          <a:p>
            <a:pPr lvl="2">
              <a:defRPr/>
            </a:pP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8B051E61-13E1-497E-A9A3-FF5D1FBEBC3B}"/>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63C76343-E305-4241-B22D-5B078B1A230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AFFAFF5F-04CA-42CF-AB04-CDD3542CC792}"/>
              </a:ext>
            </a:extLst>
          </p:cNvPr>
          <p:cNvSpPr>
            <a:spLocks noGrp="1"/>
          </p:cNvSpPr>
          <p:nvPr>
            <p:ph type="sldNum" sz="quarter" idx="12"/>
          </p:nvPr>
        </p:nvSpPr>
        <p:spPr/>
        <p:txBody>
          <a:bodyPr/>
          <a:lstStyle/>
          <a:p>
            <a:pPr>
              <a:defRPr/>
            </a:pPr>
            <a:fld id="{58AC5245-7D58-4811-821E-B547BDF28BBD}" type="slidenum">
              <a:rPr lang="zh-CN" altLang="en-US"/>
              <a:pPr>
                <a:defRPr/>
              </a:pPr>
              <a:t>65</a:t>
            </a:fld>
            <a:endParaRPr lang="en-US" altLang="zh-CN"/>
          </a:p>
        </p:txBody>
      </p:sp>
      <p:pic>
        <p:nvPicPr>
          <p:cNvPr id="108551" name="图片 6">
            <a:extLst>
              <a:ext uri="{FF2B5EF4-FFF2-40B4-BE49-F238E27FC236}">
                <a16:creationId xmlns:a16="http://schemas.microsoft.com/office/drawing/2014/main" id="{781E2739-9663-451E-BABC-B127D4A91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771650"/>
            <a:ext cx="26479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2" name="文本框 7">
            <a:extLst>
              <a:ext uri="{FF2B5EF4-FFF2-40B4-BE49-F238E27FC236}">
                <a16:creationId xmlns:a16="http://schemas.microsoft.com/office/drawing/2014/main" id="{BE4A7F73-5509-4299-8753-B735662E6F0D}"/>
              </a:ext>
            </a:extLst>
          </p:cNvPr>
          <p:cNvSpPr txBox="1">
            <a:spLocks noChangeArrowheads="1"/>
          </p:cNvSpPr>
          <p:nvPr/>
        </p:nvSpPr>
        <p:spPr bwMode="auto">
          <a:xfrm>
            <a:off x="6084888" y="4695825"/>
            <a:ext cx="276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pPr>
            <a:r>
              <a:rPr lang="zh-CN" altLang="en-US" sz="2000">
                <a:latin typeface="华文新魏" panose="02010800040101010101" pitchFamily="2" charset="-122"/>
                <a:ea typeface="华文新魏" panose="02010800040101010101" pitchFamily="2" charset="-122"/>
              </a:rPr>
              <a:t>满足时间戳协议的调度</a:t>
            </a:r>
          </a:p>
        </p:txBody>
      </p:sp>
      <p:sp>
        <p:nvSpPr>
          <p:cNvPr id="9" name="文本框 8">
            <a:extLst>
              <a:ext uri="{FF2B5EF4-FFF2-40B4-BE49-F238E27FC236}">
                <a16:creationId xmlns:a16="http://schemas.microsoft.com/office/drawing/2014/main" id="{4E24B220-3108-4B97-86DF-F1E3447A4E31}"/>
              </a:ext>
            </a:extLst>
          </p:cNvPr>
          <p:cNvSpPr txBox="1"/>
          <p:nvPr/>
        </p:nvSpPr>
        <p:spPr>
          <a:xfrm>
            <a:off x="866775" y="5549900"/>
            <a:ext cx="7956550" cy="1249363"/>
          </a:xfrm>
          <a:prstGeom prst="rect">
            <a:avLst/>
          </a:prstGeom>
          <a:noFill/>
        </p:spPr>
        <p:txBody>
          <a:bodyPr>
            <a:spAutoFit/>
          </a:bodyPr>
          <a:lstStyle>
            <a:lvl1pPr>
              <a:defRPr sz="2000" b="1">
                <a:solidFill>
                  <a:schemeClr val="tx1"/>
                </a:solidFill>
                <a:latin typeface="Times New Roman" panose="02020603050405020304" pitchFamily="18" charset="0"/>
                <a:ea typeface="楷体_GB2312"/>
                <a:cs typeface="楷体_GB2312"/>
              </a:defRPr>
            </a:lvl1pPr>
            <a:lvl2pPr>
              <a:defRPr sz="2000" b="1">
                <a:solidFill>
                  <a:schemeClr val="tx1"/>
                </a:solidFill>
                <a:latin typeface="Times New Roman" panose="02020603050405020304" pitchFamily="18" charset="0"/>
                <a:ea typeface="楷体_GB2312"/>
                <a:cs typeface="楷体_GB2312"/>
              </a:defRPr>
            </a:lvl2pPr>
            <a:lvl3pPr>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marL="0" lvl="3">
              <a:buFont typeface="Arial" panose="020B0604020202020204" pitchFamily="34" charset="0"/>
              <a:buNone/>
              <a:defRPr/>
            </a:pPr>
            <a:r>
              <a:rPr lang="zh-CN" altLang="en-US" sz="1800" b="0">
                <a:latin typeface="楷体_GB2312"/>
              </a:rPr>
              <a:t>如果事务</a:t>
            </a:r>
            <a:r>
              <a:rPr lang="en-US" altLang="zh-CN" sz="1800" b="0" i="1">
                <a:latin typeface="楷体_GB2312"/>
              </a:rPr>
              <a:t>T</a:t>
            </a:r>
            <a:r>
              <a:rPr lang="en-US" altLang="zh-CN" sz="1800" b="0" i="1" baseline="-25000">
                <a:latin typeface="楷体_GB2312"/>
              </a:rPr>
              <a:t>i</a:t>
            </a:r>
            <a:r>
              <a:rPr lang="zh-CN" altLang="en-US" sz="1800" b="0">
                <a:latin typeface="楷体_GB2312"/>
              </a:rPr>
              <a:t>失败了，除了需将事务</a:t>
            </a:r>
            <a:r>
              <a:rPr lang="en-US" altLang="zh-CN" sz="1800" b="0" i="1">
                <a:latin typeface="楷体_GB2312"/>
              </a:rPr>
              <a:t>T</a:t>
            </a:r>
            <a:r>
              <a:rPr lang="en-US" altLang="zh-CN" sz="1800" b="0" i="1" baseline="-25000">
                <a:latin typeface="楷体_GB2312"/>
              </a:rPr>
              <a:t>i</a:t>
            </a:r>
            <a:r>
              <a:rPr lang="zh-CN" altLang="en-US" sz="1800" b="0">
                <a:latin typeface="楷体_GB2312"/>
              </a:rPr>
              <a:t>回滚外，同时必须确保那些依赖于</a:t>
            </a:r>
            <a:r>
              <a:rPr lang="en-US" altLang="zh-CN" sz="1800" b="0">
                <a:latin typeface="楷体_GB2312"/>
              </a:rPr>
              <a:t>T</a:t>
            </a:r>
            <a:r>
              <a:rPr lang="en-US" altLang="zh-CN" sz="1800" b="0" baseline="-25000">
                <a:latin typeface="楷体_GB2312"/>
              </a:rPr>
              <a:t>i</a:t>
            </a:r>
            <a:r>
              <a:rPr lang="zh-CN" altLang="en-US" sz="1800" b="0">
                <a:latin typeface="楷体_GB2312"/>
              </a:rPr>
              <a:t>的任何事务</a:t>
            </a:r>
            <a:r>
              <a:rPr lang="en-US" altLang="zh-CN" sz="1800" b="0" i="1">
                <a:latin typeface="楷体_GB2312"/>
              </a:rPr>
              <a:t>T</a:t>
            </a:r>
            <a:r>
              <a:rPr lang="en-US" altLang="zh-CN" sz="1800" b="0" i="1" baseline="-25000">
                <a:latin typeface="楷体_GB2312"/>
              </a:rPr>
              <a:t>j</a:t>
            </a:r>
            <a:r>
              <a:rPr lang="en-US" altLang="zh-CN" sz="1800" b="0">
                <a:latin typeface="楷体_GB2312"/>
              </a:rPr>
              <a:t>(</a:t>
            </a:r>
            <a:r>
              <a:rPr lang="zh-CN" altLang="en-US" sz="1800" b="0">
                <a:latin typeface="楷体_GB2312"/>
              </a:rPr>
              <a:t>即</a:t>
            </a:r>
            <a:r>
              <a:rPr lang="en-US" altLang="zh-CN" sz="1800" b="0" i="1">
                <a:latin typeface="楷体_GB2312"/>
              </a:rPr>
              <a:t>T</a:t>
            </a:r>
            <a:r>
              <a:rPr lang="en-US" altLang="zh-CN" sz="1800" b="0" i="1" baseline="-25000">
                <a:latin typeface="楷体_GB2312"/>
              </a:rPr>
              <a:t>j</a:t>
            </a:r>
            <a:r>
              <a:rPr lang="zh-CN" altLang="en-US" sz="1800" b="0">
                <a:latin typeface="楷体_GB2312"/>
              </a:rPr>
              <a:t>读取了由</a:t>
            </a:r>
            <a:r>
              <a:rPr lang="en-US" altLang="zh-CN" sz="1800" b="0" i="1">
                <a:latin typeface="楷体_GB2312"/>
              </a:rPr>
              <a:t>T</a:t>
            </a:r>
            <a:r>
              <a:rPr lang="en-US" altLang="zh-CN" sz="1800" b="0" i="1" baseline="-25000">
                <a:latin typeface="楷体_GB2312"/>
              </a:rPr>
              <a:t>i</a:t>
            </a:r>
            <a:r>
              <a:rPr lang="zh-CN" altLang="en-US" sz="1800" b="0">
                <a:latin typeface="楷体_GB2312"/>
              </a:rPr>
              <a:t>所写的数据</a:t>
            </a:r>
            <a:r>
              <a:rPr lang="en-US" altLang="zh-CN" sz="1800" b="0">
                <a:latin typeface="楷体_GB2312"/>
              </a:rPr>
              <a:t>)</a:t>
            </a:r>
            <a:r>
              <a:rPr lang="zh-CN" altLang="en-US" sz="1800" b="0">
                <a:latin typeface="楷体_GB2312"/>
              </a:rPr>
              <a:t>也必须同时回滚</a:t>
            </a:r>
            <a:r>
              <a:rPr lang="en-US" altLang="zh-CN" sz="1800" b="0">
                <a:latin typeface="楷体_GB2312"/>
              </a:rPr>
              <a:t>(</a:t>
            </a:r>
            <a:r>
              <a:rPr lang="zh-CN" altLang="en-US" sz="1800" b="0">
                <a:latin typeface="楷体_GB2312"/>
              </a:rPr>
              <a:t>级联回滚</a:t>
            </a:r>
            <a:r>
              <a:rPr lang="en-US" altLang="zh-CN" sz="1800" b="0">
                <a:latin typeface="楷体_GB2312"/>
              </a:rPr>
              <a:t>)</a:t>
            </a:r>
          </a:p>
          <a:p>
            <a:pPr marL="0" lvl="3">
              <a:buFont typeface="Arial" panose="020B0604020202020204" pitchFamily="34" charset="0"/>
              <a:buNone/>
              <a:defRPr/>
            </a:pPr>
            <a:r>
              <a:rPr lang="en-US" altLang="zh-CN" sz="1800">
                <a:solidFill>
                  <a:srgbClr val="FF0000"/>
                </a:solidFill>
                <a:effectLst>
                  <a:outerShdw blurRad="38100" dist="38100" dir="2700000" algn="tl">
                    <a:srgbClr val="C0C0C0"/>
                  </a:outerShdw>
                </a:effectLst>
                <a:latin typeface="楷体_GB2312"/>
              </a:rPr>
              <a:t>——</a:t>
            </a:r>
            <a:r>
              <a:rPr lang="zh-CN" altLang="en-US">
                <a:solidFill>
                  <a:srgbClr val="FF0000"/>
                </a:solidFill>
                <a:effectLst>
                  <a:outerShdw blurRad="38100" dist="38100" dir="2700000" algn="tl">
                    <a:srgbClr val="C0C0C0"/>
                  </a:outerShdw>
                </a:effectLst>
                <a:latin typeface="楷体_GB2312"/>
              </a:rPr>
              <a:t>可恢复的调度</a:t>
            </a:r>
            <a:endParaRPr lang="en-US" altLang="zh-CN">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a:defRPr/>
            </a:pPr>
            <a:endParaRPr lang="zh-CN" altLang="en-US">
              <a:latin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6B982-03DC-4302-8C50-91D60358515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82C5FB0F-50C5-493B-B5C6-0FE22DF551FC}"/>
              </a:ext>
            </a:extLst>
          </p:cNvPr>
          <p:cNvSpPr>
            <a:spLocks noGrp="1"/>
          </p:cNvSpPr>
          <p:nvPr>
            <p:ph idx="1"/>
          </p:nvPr>
        </p:nvSpPr>
        <p:spPr>
          <a:xfrm>
            <a:off x="214313" y="1268413"/>
            <a:ext cx="6086475" cy="4525962"/>
          </a:xfrm>
        </p:spPr>
        <p:txBody>
          <a:bodyPr/>
          <a:lstStyle/>
          <a:p>
            <a:pPr>
              <a:defRPr/>
            </a:pPr>
            <a:r>
              <a:rPr lang="zh-CN" altLang="en-US" dirty="0">
                <a:latin typeface="华文新魏" panose="02010800040101010101" pitchFamily="2" charset="-122"/>
                <a:ea typeface="华文新魏" panose="02010800040101010101" pitchFamily="2" charset="-122"/>
                <a:cs typeface="+mn-cs"/>
              </a:rPr>
              <a:t>假设</a:t>
            </a:r>
            <a:r>
              <a:rPr lang="en-US" altLang="zh-CN" dirty="0">
                <a:latin typeface="华文新魏" panose="02010800040101010101" pitchFamily="2" charset="-122"/>
                <a:ea typeface="华文新魏" panose="02010800040101010101" pitchFamily="2" charset="-122"/>
                <a:cs typeface="+mn-cs"/>
              </a:rPr>
              <a:t>TS(</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27</a:t>
            </a:r>
            <a:r>
              <a:rPr lang="en-US" altLang="zh-CN" dirty="0">
                <a:latin typeface="华文新魏" panose="02010800040101010101" pitchFamily="2" charset="-122"/>
                <a:ea typeface="华文新魏" panose="02010800040101010101" pitchFamily="2" charset="-122"/>
                <a:cs typeface="+mn-cs"/>
              </a:rPr>
              <a:t>)&lt;TS(</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28</a:t>
            </a:r>
            <a:r>
              <a:rPr lang="en-US" altLang="zh-CN" dirty="0">
                <a:latin typeface="华文新魏" panose="02010800040101010101" pitchFamily="2" charset="-122"/>
                <a:ea typeface="华文新魏" panose="02010800040101010101" pitchFamily="2" charset="-122"/>
                <a:cs typeface="+mn-cs"/>
              </a:rPr>
              <a:t>)</a:t>
            </a:r>
          </a:p>
          <a:p>
            <a:pPr lvl="1">
              <a:defRPr/>
            </a:pP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27</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与</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28</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write(Q)</a:t>
            </a:r>
            <a:r>
              <a:rPr lang="zh-CN" altLang="en-US" dirty="0">
                <a:latin typeface="华文新魏" panose="02010800040101010101" pitchFamily="2" charset="-122"/>
                <a:ea typeface="华文新魏" panose="02010800040101010101" pitchFamily="2" charset="-122"/>
              </a:rPr>
              <a:t>执行成功</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然而由于</a:t>
            </a:r>
            <a:r>
              <a:rPr lang="en-US" altLang="zh-CN" dirty="0">
                <a:latin typeface="华文新魏" panose="02010800040101010101" pitchFamily="2" charset="-122"/>
                <a:ea typeface="华文新魏" panose="02010800040101010101" pitchFamily="2" charset="-122"/>
              </a:rPr>
              <a:t>TS(</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27</a:t>
            </a:r>
            <a:r>
              <a:rPr lang="en-US" altLang="zh-CN" dirty="0">
                <a:latin typeface="华文新魏" panose="02010800040101010101" pitchFamily="2" charset="-122"/>
                <a:ea typeface="华文新魏" panose="02010800040101010101" pitchFamily="2" charset="-122"/>
              </a:rPr>
              <a:t>)&lt;W-timestamp(Q)=TS(</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28</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27</a:t>
            </a:r>
            <a:r>
              <a:rPr lang="zh-CN" altLang="en-US" dirty="0">
                <a:latin typeface="华文新魏" panose="02010800040101010101" pitchFamily="2" charset="-122"/>
                <a:ea typeface="华文新魏" panose="02010800040101010101" pitchFamily="2" charset="-122"/>
              </a:rPr>
              <a:t>需要回滚</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然而</a:t>
            </a:r>
            <a:r>
              <a:rPr lang="en-US" altLang="zh-CN" dirty="0">
                <a:latin typeface="华文新魏" panose="02010800040101010101" pitchFamily="2" charset="-122"/>
                <a:ea typeface="华文新魏" panose="02010800040101010101" pitchFamily="2" charset="-122"/>
              </a:rPr>
              <a:t>T</a:t>
            </a:r>
            <a:r>
              <a:rPr lang="en-US" altLang="zh-CN" baseline="-25000" dirty="0">
                <a:latin typeface="华文新魏" panose="02010800040101010101" pitchFamily="2" charset="-122"/>
                <a:ea typeface="华文新魏" panose="02010800040101010101" pitchFamily="2" charset="-122"/>
              </a:rPr>
              <a:t>27</a:t>
            </a:r>
            <a:r>
              <a:rPr lang="zh-CN" altLang="en-US" dirty="0">
                <a:latin typeface="华文新魏" panose="02010800040101010101" pitchFamily="2" charset="-122"/>
                <a:ea typeface="华文新魏" panose="02010800040101010101" pitchFamily="2" charset="-122"/>
              </a:rPr>
              <a:t>回滚是没有必要的，因为其写入的值永远不会读到。</a:t>
            </a:r>
            <a:endParaRPr lang="en-US" altLang="zh-CN" dirty="0">
              <a:latin typeface="华文新魏" panose="02010800040101010101" pitchFamily="2" charset="-122"/>
              <a:ea typeface="华文新魏" panose="02010800040101010101" pitchFamily="2" charset="-122"/>
            </a:endParaRPr>
          </a:p>
          <a:p>
            <a:pPr lvl="2">
              <a:defRPr/>
            </a:pP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224D14A0-4E33-4234-B685-C19412EA4FC1}"/>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F28F2BF9-5162-42E4-9722-307568EDFF63}"/>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FC36E92-55A2-481E-A88F-EEA7D165CB5A}"/>
              </a:ext>
            </a:extLst>
          </p:cNvPr>
          <p:cNvSpPr>
            <a:spLocks noGrp="1"/>
          </p:cNvSpPr>
          <p:nvPr>
            <p:ph type="sldNum" sz="quarter" idx="12"/>
          </p:nvPr>
        </p:nvSpPr>
        <p:spPr/>
        <p:txBody>
          <a:bodyPr/>
          <a:lstStyle/>
          <a:p>
            <a:pPr>
              <a:defRPr/>
            </a:pPr>
            <a:fld id="{C6AF0489-9F28-485C-BB11-EB0E65D3AD6B}" type="slidenum">
              <a:rPr lang="zh-CN" altLang="en-US"/>
              <a:pPr>
                <a:defRPr/>
              </a:pPr>
              <a:t>66</a:t>
            </a:fld>
            <a:endParaRPr lang="en-US" altLang="zh-CN"/>
          </a:p>
        </p:txBody>
      </p:sp>
      <p:pic>
        <p:nvPicPr>
          <p:cNvPr id="109575" name="图片 9">
            <a:extLst>
              <a:ext uri="{FF2B5EF4-FFF2-40B4-BE49-F238E27FC236}">
                <a16:creationId xmlns:a16="http://schemas.microsoft.com/office/drawing/2014/main" id="{641DD2D3-4A38-4557-BC66-AA54895C5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1266825"/>
            <a:ext cx="2281238"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F9ED3050-9AFD-4252-8053-7628E564C22F}"/>
              </a:ext>
            </a:extLst>
          </p:cNvPr>
          <p:cNvSpPr txBox="1">
            <a:spLocks noChangeArrowheads="1"/>
          </p:cNvSpPr>
          <p:nvPr/>
        </p:nvSpPr>
        <p:spPr bwMode="auto">
          <a:xfrm>
            <a:off x="2051050" y="5389563"/>
            <a:ext cx="5292725" cy="584200"/>
          </a:xfrm>
          <a:prstGeom prst="rect">
            <a:avLst/>
          </a:prstGeom>
          <a:solidFill>
            <a:srgbClr val="FFFF00"/>
          </a:solidFill>
          <a:ln w="9525">
            <a:solidFill>
              <a:schemeClr val="tx1"/>
            </a:solidFill>
            <a:miter lim="800000"/>
            <a:headEnd/>
            <a:tailEnd/>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pPr>
            <a:r>
              <a:rPr lang="zh-CN" altLang="en-US">
                <a:solidFill>
                  <a:srgbClr val="FF0000"/>
                </a:solidFill>
                <a:latin typeface="华文新魏" panose="02010800040101010101" pitchFamily="2" charset="-122"/>
                <a:ea typeface="华文新魏" panose="02010800040101010101" pitchFamily="2" charset="-122"/>
              </a:rPr>
              <a:t>因而，</a:t>
            </a:r>
            <a:r>
              <a:rPr lang="en-US" altLang="zh-CN">
                <a:solidFill>
                  <a:srgbClr val="FF0000"/>
                </a:solidFill>
                <a:latin typeface="华文新魏" panose="02010800040101010101" pitchFamily="2" charset="-122"/>
                <a:ea typeface="华文新魏" panose="02010800040101010101" pitchFamily="2" charset="-122"/>
              </a:rPr>
              <a:t>Thomas</a:t>
            </a:r>
            <a:r>
              <a:rPr lang="zh-CN" altLang="en-US">
                <a:solidFill>
                  <a:srgbClr val="FF0000"/>
                </a:solidFill>
                <a:latin typeface="华文新魏" panose="02010800040101010101" pitchFamily="2" charset="-122"/>
                <a:ea typeface="华文新魏" panose="02010800040101010101" pitchFamily="2" charset="-122"/>
              </a:rPr>
              <a:t>写规则被提出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5CEB1-6B67-4449-A15A-072A4FAA3996}"/>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9F89601D-F2BA-4D36-8CB4-86AA457993FF}"/>
              </a:ext>
            </a:extLst>
          </p:cNvPr>
          <p:cNvSpPr>
            <a:spLocks noGrp="1"/>
          </p:cNvSpPr>
          <p:nvPr>
            <p:ph idx="1"/>
          </p:nvPr>
        </p:nvSpPr>
        <p:spPr>
          <a:xfrm>
            <a:off x="214313" y="1268413"/>
            <a:ext cx="8548687" cy="4525962"/>
          </a:xfrm>
        </p:spPr>
        <p:txBody>
          <a:bodyPr/>
          <a:lstStyle/>
          <a:p>
            <a:pPr>
              <a:defRPr/>
            </a:pPr>
            <a:r>
              <a:rPr lang="en-US" altLang="zh-CN" dirty="0">
                <a:latin typeface="华文新魏" panose="02010800040101010101" pitchFamily="2" charset="-122"/>
                <a:ea typeface="华文新魏" panose="02010800040101010101" pitchFamily="2" charset="-122"/>
              </a:rPr>
              <a:t>Thomas</a:t>
            </a:r>
            <a:r>
              <a:rPr lang="zh-CN" altLang="en-US" dirty="0">
                <a:latin typeface="华文新魏" panose="02010800040101010101" pitchFamily="2" charset="-122"/>
                <a:ea typeface="华文新魏" panose="02010800040101010101" pitchFamily="2" charset="-122"/>
              </a:rPr>
              <a:t>写规则</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假设事务</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，处理方法与时间戳排序协议相同</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假设事务</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a:t>
            </a:r>
            <a:r>
              <a:rPr lang="en-US" altLang="zh-CN" dirty="0">
                <a:latin typeface="华文新魏" panose="02010800040101010101" pitchFamily="2" charset="-122"/>
                <a:ea typeface="华文新魏" panose="02010800040101010101" pitchFamily="2" charset="-122"/>
              </a:rPr>
              <a:t>write(Q)</a:t>
            </a:r>
          </a:p>
          <a:p>
            <a:pPr lvl="2">
              <a:defRPr/>
            </a:pPr>
            <a:r>
              <a:rPr lang="zh-CN" altLang="en-US" dirty="0">
                <a:latin typeface="华文新魏" panose="02010800040101010101" pitchFamily="2" charset="-122"/>
                <a:ea typeface="华文新魏" panose="02010800040101010101" pitchFamily="2" charset="-122"/>
              </a:rPr>
              <a:t>若</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)&lt;R-timestamp(Q)</a:t>
            </a:r>
            <a:r>
              <a:rPr lang="zh-CN" altLang="en-US" dirty="0">
                <a:latin typeface="华文新魏" panose="02010800040101010101" pitchFamily="2" charset="-122"/>
                <a:ea typeface="华文新魏" panose="02010800040101010101" pitchFamily="2" charset="-122"/>
              </a:rPr>
              <a:t>，则</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产生的</a:t>
            </a:r>
            <a:r>
              <a:rPr lang="en-US" altLang="zh-CN" dirty="0">
                <a:latin typeface="华文新魏" panose="02010800040101010101" pitchFamily="2" charset="-122"/>
                <a:ea typeface="华文新魏" panose="02010800040101010101" pitchFamily="2" charset="-122"/>
              </a:rPr>
              <a:t>Q</a:t>
            </a:r>
            <a:r>
              <a:rPr lang="zh-CN" altLang="en-US" dirty="0">
                <a:latin typeface="华文新魏" panose="02010800040101010101" pitchFamily="2" charset="-122"/>
                <a:ea typeface="华文新魏" panose="02010800040101010101" pitchFamily="2" charset="-122"/>
              </a:rPr>
              <a:t>值是先前所需要的值，且系统已假定该值不会产生。因此</a:t>
            </a:r>
            <a:r>
              <a:rPr lang="en-US" altLang="zh-CN" dirty="0">
                <a:latin typeface="华文新魏" panose="02010800040101010101" pitchFamily="2" charset="-122"/>
                <a:ea typeface="华文新魏" panose="02010800040101010101" pitchFamily="2" charset="-122"/>
              </a:rPr>
              <a:t>write</a:t>
            </a:r>
            <a:r>
              <a:rPr lang="zh-CN" altLang="en-US" dirty="0">
                <a:latin typeface="华文新魏" panose="02010800040101010101" pitchFamily="2" charset="-122"/>
                <a:ea typeface="华文新魏" panose="02010800040101010101" pitchFamily="2" charset="-122"/>
              </a:rPr>
              <a:t>操作被拒绝，</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回滚</a:t>
            </a:r>
            <a:endParaRPr lang="en-US" altLang="zh-CN" dirty="0">
              <a:latin typeface="华文新魏" panose="02010800040101010101" pitchFamily="2" charset="-122"/>
              <a:ea typeface="华文新魏" panose="02010800040101010101" pitchFamily="2" charset="-122"/>
            </a:endParaRPr>
          </a:p>
          <a:p>
            <a:pPr lvl="2">
              <a:defRPr/>
            </a:pPr>
            <a:r>
              <a:rPr lang="zh-CN" altLang="en-US" dirty="0">
                <a:solidFill>
                  <a:srgbClr val="FF0000"/>
                </a:solidFill>
                <a:latin typeface="华文新魏" panose="02010800040101010101" pitchFamily="2" charset="-122"/>
                <a:ea typeface="华文新魏" panose="02010800040101010101" pitchFamily="2" charset="-122"/>
              </a:rPr>
              <a:t>若</a:t>
            </a:r>
            <a:r>
              <a:rPr lang="en-US" altLang="zh-CN" i="1" dirty="0">
                <a:solidFill>
                  <a:srgbClr val="FF0000"/>
                </a:solidFill>
                <a:latin typeface="华文新魏" panose="02010800040101010101" pitchFamily="2" charset="-122"/>
                <a:ea typeface="华文新魏" panose="02010800040101010101" pitchFamily="2" charset="-122"/>
              </a:rPr>
              <a:t>TS</a:t>
            </a:r>
            <a:r>
              <a:rPr lang="en-US" altLang="zh-CN" dirty="0">
                <a:solidFill>
                  <a:srgbClr val="FF0000"/>
                </a:solidFill>
                <a:latin typeface="华文新魏" panose="02010800040101010101" pitchFamily="2" charset="-122"/>
                <a:ea typeface="华文新魏" panose="02010800040101010101" pitchFamily="2" charset="-122"/>
              </a:rPr>
              <a:t>(</a:t>
            </a:r>
            <a:r>
              <a:rPr lang="en-US" altLang="zh-CN" i="1" dirty="0">
                <a:solidFill>
                  <a:srgbClr val="FF0000"/>
                </a:solidFill>
                <a:latin typeface="华文新魏" panose="02010800040101010101" pitchFamily="2" charset="-122"/>
                <a:ea typeface="华文新魏" panose="02010800040101010101" pitchFamily="2" charset="-122"/>
              </a:rPr>
              <a:t>T</a:t>
            </a:r>
            <a:r>
              <a:rPr lang="en-US" altLang="zh-CN" i="1" baseline="-25000" dirty="0">
                <a:solidFill>
                  <a:srgbClr val="FF0000"/>
                </a:solidFill>
                <a:latin typeface="华文新魏" panose="02010800040101010101" pitchFamily="2" charset="-122"/>
                <a:ea typeface="华文新魏" panose="02010800040101010101" pitchFamily="2" charset="-122"/>
              </a:rPr>
              <a:t>i</a:t>
            </a:r>
            <a:r>
              <a:rPr lang="en-US" altLang="zh-CN" dirty="0">
                <a:solidFill>
                  <a:srgbClr val="FF0000"/>
                </a:solidFill>
                <a:latin typeface="华文新魏" panose="02010800040101010101" pitchFamily="2" charset="-122"/>
                <a:ea typeface="华文新魏" panose="02010800040101010101" pitchFamily="2" charset="-122"/>
              </a:rPr>
              <a:t>)&lt;W-timestamp(Q)</a:t>
            </a:r>
            <a:r>
              <a:rPr lang="zh-CN" altLang="en-US" dirty="0">
                <a:solidFill>
                  <a:srgbClr val="FF0000"/>
                </a:solidFill>
                <a:latin typeface="华文新魏" panose="02010800040101010101" pitchFamily="2" charset="-122"/>
                <a:ea typeface="华文新魏" panose="02010800040101010101" pitchFamily="2" charset="-122"/>
              </a:rPr>
              <a:t>，则</a:t>
            </a:r>
            <a:r>
              <a:rPr lang="en-US" altLang="zh-CN" i="1" dirty="0">
                <a:solidFill>
                  <a:srgbClr val="FF0000"/>
                </a:solidFill>
                <a:latin typeface="华文新魏" panose="02010800040101010101" pitchFamily="2" charset="-122"/>
                <a:ea typeface="华文新魏" panose="02010800040101010101" pitchFamily="2" charset="-122"/>
              </a:rPr>
              <a:t>T</a:t>
            </a:r>
            <a:r>
              <a:rPr lang="en-US" altLang="zh-CN" i="1" baseline="-25000" dirty="0">
                <a:solidFill>
                  <a:srgbClr val="FF0000"/>
                </a:solidFill>
                <a:latin typeface="华文新魏" panose="02010800040101010101" pitchFamily="2" charset="-122"/>
                <a:ea typeface="华文新魏" panose="02010800040101010101" pitchFamily="2" charset="-122"/>
              </a:rPr>
              <a:t>i</a:t>
            </a:r>
            <a:r>
              <a:rPr lang="zh-CN" altLang="en-US" dirty="0">
                <a:solidFill>
                  <a:srgbClr val="FF0000"/>
                </a:solidFill>
                <a:latin typeface="华文新魏" panose="02010800040101010101" pitchFamily="2" charset="-122"/>
                <a:ea typeface="华文新魏" panose="02010800040101010101" pitchFamily="2" charset="-122"/>
              </a:rPr>
              <a:t>试图写入的</a:t>
            </a:r>
            <a:r>
              <a:rPr lang="en-US" altLang="zh-CN" dirty="0">
                <a:solidFill>
                  <a:srgbClr val="FF0000"/>
                </a:solidFill>
                <a:latin typeface="华文新魏" panose="02010800040101010101" pitchFamily="2" charset="-122"/>
                <a:ea typeface="华文新魏" panose="02010800040101010101" pitchFamily="2" charset="-122"/>
              </a:rPr>
              <a:t>Q</a:t>
            </a:r>
            <a:r>
              <a:rPr lang="zh-CN" altLang="en-US" dirty="0">
                <a:solidFill>
                  <a:srgbClr val="FF0000"/>
                </a:solidFill>
                <a:latin typeface="华文新魏" panose="02010800040101010101" pitchFamily="2" charset="-122"/>
                <a:ea typeface="华文新魏" panose="02010800040101010101" pitchFamily="2" charset="-122"/>
              </a:rPr>
              <a:t>值已过时。因此这个</a:t>
            </a:r>
            <a:r>
              <a:rPr lang="en-US" altLang="zh-CN" dirty="0">
                <a:solidFill>
                  <a:srgbClr val="FF0000"/>
                </a:solidFill>
                <a:latin typeface="华文新魏" panose="02010800040101010101" pitchFamily="2" charset="-122"/>
                <a:ea typeface="华文新魏" panose="02010800040101010101" pitchFamily="2" charset="-122"/>
              </a:rPr>
              <a:t>write</a:t>
            </a:r>
            <a:r>
              <a:rPr lang="zh-CN" altLang="en-US" dirty="0">
                <a:solidFill>
                  <a:srgbClr val="FF0000"/>
                </a:solidFill>
                <a:latin typeface="华文新魏" panose="02010800040101010101" pitchFamily="2" charset="-122"/>
                <a:ea typeface="华文新魏" panose="02010800040101010101" pitchFamily="2" charset="-122"/>
              </a:rPr>
              <a:t>操作可忽略。</a:t>
            </a:r>
            <a:endParaRPr lang="en-US" altLang="zh-CN" dirty="0">
              <a:solidFill>
                <a:srgbClr val="FF0000"/>
              </a:solidFill>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其他情况，则执行</a:t>
            </a:r>
            <a:r>
              <a:rPr lang="en-US" altLang="zh-CN" dirty="0">
                <a:latin typeface="华文新魏" panose="02010800040101010101" pitchFamily="2" charset="-122"/>
                <a:ea typeface="华文新魏" panose="02010800040101010101" pitchFamily="2" charset="-122"/>
              </a:rPr>
              <a:t>write</a:t>
            </a:r>
            <a:r>
              <a:rPr lang="zh-CN" altLang="en-US" dirty="0">
                <a:latin typeface="华文新魏" panose="02010800040101010101" pitchFamily="2" charset="-122"/>
                <a:ea typeface="华文新魏" panose="02010800040101010101" pitchFamily="2" charset="-122"/>
              </a:rPr>
              <a:t>操作，</a:t>
            </a:r>
            <a:r>
              <a:rPr lang="en-US" altLang="zh-CN" dirty="0">
                <a:latin typeface="华文新魏" panose="02010800040101010101" pitchFamily="2" charset="-122"/>
                <a:ea typeface="华文新魏" panose="02010800040101010101" pitchFamily="2" charset="-122"/>
              </a:rPr>
              <a:t>W-timestamp(Q)</a:t>
            </a:r>
            <a:r>
              <a:rPr lang="zh-CN" altLang="en-US" dirty="0">
                <a:latin typeface="华文新魏" panose="02010800040101010101" pitchFamily="2" charset="-122"/>
                <a:ea typeface="华文新魏" panose="02010800040101010101" pitchFamily="2" charset="-122"/>
              </a:rPr>
              <a:t>被设置为</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pPr lvl="2">
              <a:defRPr/>
            </a:pP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A05D742E-4800-4B37-8C4E-38DF69245ACA}"/>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E89D34DB-8253-4BB9-B683-92F349DEE2FB}"/>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63D03B07-94CE-49C3-BDDB-42AE5ECB669A}"/>
              </a:ext>
            </a:extLst>
          </p:cNvPr>
          <p:cNvSpPr>
            <a:spLocks noGrp="1"/>
          </p:cNvSpPr>
          <p:nvPr>
            <p:ph type="sldNum" sz="quarter" idx="12"/>
          </p:nvPr>
        </p:nvSpPr>
        <p:spPr/>
        <p:txBody>
          <a:bodyPr/>
          <a:lstStyle/>
          <a:p>
            <a:pPr>
              <a:defRPr/>
            </a:pPr>
            <a:fld id="{EED50E4F-7DC0-460E-AD89-970B0B1DB9F1}" type="slidenum">
              <a:rPr lang="zh-CN" altLang="en-US"/>
              <a:pPr>
                <a:defRPr/>
              </a:pPr>
              <a:t>67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BD09B-0E49-4236-8ADB-682A839B97D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E618D5ED-2356-4664-BB13-2DA263BEFBA4}"/>
              </a:ext>
            </a:extLst>
          </p:cNvPr>
          <p:cNvSpPr>
            <a:spLocks noGrp="1"/>
          </p:cNvSpPr>
          <p:nvPr>
            <p:ph idx="1"/>
          </p:nvPr>
        </p:nvSpPr>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基于锁的协议</a:t>
            </a:r>
          </a:p>
          <a:p>
            <a:pPr>
              <a:defRPr/>
            </a:pPr>
            <a:r>
              <a:rPr lang="zh-CN" altLang="en-US">
                <a:solidFill>
                  <a:srgbClr val="A6A6A6"/>
                </a:solidFill>
                <a:latin typeface="华文新魏" panose="02010800040101010101" pitchFamily="2" charset="-122"/>
                <a:ea typeface="华文新魏" panose="02010800040101010101" pitchFamily="2" charset="-122"/>
              </a:rPr>
              <a:t>基于时间戳的协议</a:t>
            </a:r>
          </a:p>
          <a:p>
            <a:pPr>
              <a:defRPr/>
            </a:pPr>
            <a:r>
              <a:rPr lang="zh-CN" altLang="en-US">
                <a:latin typeface="华文新魏" panose="02010800040101010101" pitchFamily="2" charset="-122"/>
                <a:ea typeface="华文新魏" panose="02010800040101010101" pitchFamily="2" charset="-122"/>
                <a:sym typeface="楷体_GB2312"/>
              </a:rPr>
              <a:t>多版本机制</a:t>
            </a:r>
          </a:p>
          <a:p>
            <a:pPr>
              <a:defRPr/>
            </a:pPr>
            <a:r>
              <a:rPr lang="zh-CN" altLang="en-US">
                <a:solidFill>
                  <a:srgbClr val="BFBFBF"/>
                </a:solidFill>
                <a:latin typeface="华文新魏" panose="02010800040101010101" pitchFamily="2" charset="-122"/>
                <a:ea typeface="华文新魏" panose="02010800040101010101" pitchFamily="2" charset="-122"/>
              </a:rPr>
              <a:t>快照隔离</a:t>
            </a:r>
          </a:p>
          <a:p>
            <a:pPr>
              <a:defRPr/>
            </a:pPr>
            <a:r>
              <a:rPr lang="zh-CN" altLang="en-US">
                <a:solidFill>
                  <a:srgbClr val="BFBFBF"/>
                </a:solidFill>
                <a:latin typeface="华文新魏" panose="02010800040101010101" pitchFamily="2" charset="-122"/>
                <a:ea typeface="华文新魏" panose="02010800040101010101" pitchFamily="2" charset="-122"/>
              </a:rPr>
              <a:t>等等</a:t>
            </a:r>
            <a:r>
              <a:rPr lang="en-US" altLang="zh-CN">
                <a:solidFill>
                  <a:srgbClr val="BFBFBF"/>
                </a:solidFill>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749ED2F4-6E8A-4B02-94BE-5D8FDC4AD633}"/>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500255CD-A5CD-4863-8DFF-4141346CB165}"/>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C208AD51-B658-4BD0-A491-5F8825064F35}"/>
              </a:ext>
            </a:extLst>
          </p:cNvPr>
          <p:cNvSpPr>
            <a:spLocks noGrp="1"/>
          </p:cNvSpPr>
          <p:nvPr>
            <p:ph type="sldNum" sz="quarter" idx="12"/>
          </p:nvPr>
        </p:nvSpPr>
        <p:spPr/>
        <p:txBody>
          <a:bodyPr/>
          <a:lstStyle/>
          <a:p>
            <a:pPr>
              <a:defRPr/>
            </a:pPr>
            <a:fld id="{42920344-23CD-49E1-BE8C-F7E4A358CD35}" type="slidenum">
              <a:rPr lang="zh-CN" altLang="en-US"/>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68036-969D-4CFE-BF78-B9023AB8041E}"/>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p>
        </p:txBody>
      </p:sp>
      <p:sp>
        <p:nvSpPr>
          <p:cNvPr id="3" name="内容占位符 2">
            <a:extLst>
              <a:ext uri="{FF2B5EF4-FFF2-40B4-BE49-F238E27FC236}">
                <a16:creationId xmlns:a16="http://schemas.microsoft.com/office/drawing/2014/main" id="{3408D95E-43EF-45E4-8CB9-F36249147E8B}"/>
              </a:ext>
            </a:extLst>
          </p:cNvPr>
          <p:cNvSpPr>
            <a:spLocks noGrp="1"/>
          </p:cNvSpPr>
          <p:nvPr>
            <p:ph idx="1"/>
          </p:nvPr>
        </p:nvSpPr>
        <p:spPr>
          <a:xfrm>
            <a:off x="250825" y="1066800"/>
            <a:ext cx="8858250" cy="4527550"/>
          </a:xfrm>
        </p:spPr>
        <p:txBody>
          <a:bodyPr/>
          <a:lstStyle/>
          <a:p>
            <a:pPr>
              <a:defRPr/>
            </a:pPr>
            <a:r>
              <a:rPr lang="zh-CN" altLang="en-US" noProof="1">
                <a:latin typeface="华文新魏" panose="02010800040101010101" pitchFamily="2" charset="-122"/>
                <a:ea typeface="华文新魏" panose="02010800040101010101" pitchFamily="2" charset="-122"/>
              </a:rPr>
              <a:t>目前所讲述的并发控制机制</a:t>
            </a:r>
          </a:p>
          <a:p>
            <a:pPr lvl="1">
              <a:defRPr/>
            </a:pPr>
            <a:r>
              <a:rPr lang="zh-CN" altLang="en-US" noProof="1">
                <a:latin typeface="华文新魏" panose="02010800040101010101" pitchFamily="2" charset="-122"/>
                <a:ea typeface="华文新魏" panose="02010800040101010101" pitchFamily="2" charset="-122"/>
              </a:rPr>
              <a:t>要么延迟一项操作</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基于锁的协议</a:t>
            </a:r>
          </a:p>
          <a:p>
            <a:pPr lvl="1">
              <a:defRPr/>
            </a:pPr>
            <a:r>
              <a:rPr lang="zh-CN" altLang="en-US" noProof="1">
                <a:latin typeface="华文新魏" panose="02010800040101010101" pitchFamily="2" charset="-122"/>
                <a:ea typeface="华文新魏" panose="02010800040101010101" pitchFamily="2" charset="-122"/>
              </a:rPr>
              <a:t>要么中止发出该操作的事务</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基于时间戳的协议</a:t>
            </a:r>
          </a:p>
          <a:p>
            <a:pPr marL="0" indent="0">
              <a:buFontTx/>
              <a:buNone/>
              <a:defRPr/>
            </a:pPr>
            <a:r>
              <a:rPr lang="zh-CN" altLang="en-US" noProof="1">
                <a:latin typeface="华文新魏" panose="02010800040101010101" pitchFamily="2" charset="-122"/>
                <a:ea typeface="华文新魏" panose="02010800040101010101" pitchFamily="2" charset="-122"/>
              </a:rPr>
              <a:t>来保证可串行性</a:t>
            </a:r>
          </a:p>
          <a:p>
            <a:pPr>
              <a:defRPr/>
            </a:pPr>
            <a:r>
              <a:rPr lang="zh-CN" altLang="en-US" noProof="1">
                <a:latin typeface="华文新魏" panose="02010800040101010101" pitchFamily="2" charset="-122"/>
                <a:ea typeface="华文新魏" panose="02010800040101010101" pitchFamily="2" charset="-122"/>
              </a:rPr>
              <a:t>出现的问题，例如</a:t>
            </a:r>
          </a:p>
          <a:p>
            <a:pPr lvl="1">
              <a:defRPr/>
            </a:pPr>
            <a:r>
              <a:rPr lang="en-US" altLang="zh-CN" noProof="1">
                <a:latin typeface="华文新魏" panose="02010800040101010101" pitchFamily="2" charset="-122"/>
                <a:ea typeface="华文新魏" panose="02010800040101010101" pitchFamily="2" charset="-122"/>
              </a:rPr>
              <a:t>read</a:t>
            </a:r>
            <a:r>
              <a:rPr lang="zh-CN" altLang="en-US" noProof="1">
                <a:latin typeface="华文新魏" panose="02010800040101010101" pitchFamily="2" charset="-122"/>
                <a:ea typeface="华文新魏" panose="02010800040101010101" pitchFamily="2" charset="-122"/>
              </a:rPr>
              <a:t>操作可能由于相应值还未写入而延迟</a:t>
            </a:r>
          </a:p>
          <a:p>
            <a:pPr lvl="1">
              <a:defRPr/>
            </a:pPr>
            <a:r>
              <a:rPr lang="en-US" altLang="zh-CN" noProof="1">
                <a:latin typeface="华文新魏" panose="02010800040101010101" pitchFamily="2" charset="-122"/>
                <a:ea typeface="华文新魏" panose="02010800040101010101" pitchFamily="2" charset="-122"/>
              </a:rPr>
              <a:t>read</a:t>
            </a:r>
            <a:r>
              <a:rPr lang="zh-CN" altLang="en-US" noProof="1">
                <a:latin typeface="华文新魏" panose="02010800040101010101" pitchFamily="2" charset="-122"/>
                <a:ea typeface="华文新魏" panose="02010800040101010101" pitchFamily="2" charset="-122"/>
              </a:rPr>
              <a:t>操作因为它要读的值被覆盖而被拒绝</a:t>
            </a:r>
          </a:p>
          <a:p>
            <a:pPr>
              <a:defRPr/>
            </a:pPr>
            <a:r>
              <a:rPr lang="zh-CN" altLang="en-US" noProof="1">
                <a:latin typeface="华文新魏" panose="02010800040101010101" pitchFamily="2" charset="-122"/>
                <a:ea typeface="华文新魏" panose="02010800040101010101" pitchFamily="2" charset="-122"/>
              </a:rPr>
              <a:t>解决方法</a:t>
            </a:r>
          </a:p>
          <a:p>
            <a:pPr lvl="1">
              <a:defRPr/>
            </a:pPr>
            <a:r>
              <a:rPr lang="zh-CN" altLang="en-US" noProof="1">
                <a:latin typeface="华文新魏" panose="02010800040101010101" pitchFamily="2" charset="-122"/>
                <a:ea typeface="华文新魏" panose="02010800040101010101" pitchFamily="2" charset="-122"/>
              </a:rPr>
              <a:t>如果每一数据项的旧值拷贝可以保存在系统中</a:t>
            </a:r>
          </a:p>
        </p:txBody>
      </p:sp>
      <p:sp>
        <p:nvSpPr>
          <p:cNvPr id="4" name="文本框 3">
            <a:extLst>
              <a:ext uri="{FF2B5EF4-FFF2-40B4-BE49-F238E27FC236}">
                <a16:creationId xmlns:a16="http://schemas.microsoft.com/office/drawing/2014/main" id="{2A9DA622-65B8-4B65-9BAD-82DA72048D16}"/>
              </a:ext>
            </a:extLst>
          </p:cNvPr>
          <p:cNvSpPr txBox="1"/>
          <p:nvPr/>
        </p:nvSpPr>
        <p:spPr>
          <a:xfrm>
            <a:off x="4067175" y="6021388"/>
            <a:ext cx="4510088" cy="523875"/>
          </a:xfrm>
          <a:prstGeom prst="rect">
            <a:avLst/>
          </a:prstGeom>
          <a:noFill/>
        </p:spPr>
        <p:txBody>
          <a:bodyPr wrap="none">
            <a:spAutoFit/>
          </a:bodyPr>
          <a:lstStyle/>
          <a:p>
            <a:pPr eaLnBrk="1" hangingPunct="1">
              <a:buFont typeface="Arial" panose="020B0604020202020204" pitchFamily="34" charset="0"/>
              <a:buNone/>
              <a:defRPr/>
            </a:pPr>
            <a:r>
              <a:rPr lang="en-US" altLang="zh-CN" sz="2800" dirty="0">
                <a:solidFill>
                  <a:srgbClr val="FF0000"/>
                </a:solidFill>
                <a:effectLst>
                  <a:outerShdw blurRad="38100" dist="38100" dir="2700000" algn="tl">
                    <a:srgbClr val="000000">
                      <a:alpha val="43137"/>
                    </a:srgbClr>
                  </a:outerShdw>
                </a:effectLst>
                <a:ea typeface="楷体_GB2312" pitchFamily="49" charset="-122"/>
                <a:cs typeface="+mn-cs"/>
              </a:rPr>
              <a:t>——</a:t>
            </a:r>
            <a:r>
              <a:rPr lang="zh-CN" altLang="en-US" sz="2800" dirty="0">
                <a:solidFill>
                  <a:srgbClr val="FF0000"/>
                </a:solidFill>
                <a:effectLst>
                  <a:outerShdw blurRad="38100" dist="38100" dir="2700000" algn="tl">
                    <a:srgbClr val="000000">
                      <a:alpha val="43137"/>
                    </a:srgbClr>
                  </a:outerShdw>
                </a:effectLst>
                <a:ea typeface="楷体_GB2312" pitchFamily="49" charset="-122"/>
                <a:cs typeface="+mn-cs"/>
              </a:rPr>
              <a:t>多版本的并发控制协议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E617FD-2B22-43CE-A731-1844193DBEEF}"/>
              </a:ext>
            </a:extLst>
          </p:cNvPr>
          <p:cNvSpPr>
            <a:spLocks noGrp="1"/>
          </p:cNvSpPr>
          <p:nvPr>
            <p:ph type="dt" sz="quarter" idx="10"/>
          </p:nvPr>
        </p:nvSpPr>
        <p:spPr/>
        <p:txBody>
          <a:bodyPr/>
          <a:lstStyle/>
          <a:p>
            <a:pPr>
              <a:defRPr/>
            </a:pPr>
            <a:fld id="{2FC5A806-E62D-4361-9FA7-FFE670E8599B}" type="datetime1">
              <a:rPr lang="zh-CN" altLang="en-US" smtClean="0"/>
              <a:pPr>
                <a:defRPr/>
              </a:pPr>
              <a:t>2023/4/25</a:t>
            </a:fld>
            <a:endParaRPr lang="en-US" altLang="zh-CN"/>
          </a:p>
        </p:txBody>
      </p:sp>
      <p:sp>
        <p:nvSpPr>
          <p:cNvPr id="3" name="页脚占位符 2">
            <a:extLst>
              <a:ext uri="{FF2B5EF4-FFF2-40B4-BE49-F238E27FC236}">
                <a16:creationId xmlns:a16="http://schemas.microsoft.com/office/drawing/2014/main" id="{BC5FCFA8-9DD7-4DC8-BAE8-35D76FE1FD18}"/>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BD4265E0-4E52-442D-B579-648036B76B7E}"/>
              </a:ext>
            </a:extLst>
          </p:cNvPr>
          <p:cNvSpPr>
            <a:spLocks noGrp="1"/>
          </p:cNvSpPr>
          <p:nvPr>
            <p:ph type="sldNum" sz="quarter" idx="12"/>
          </p:nvPr>
        </p:nvSpPr>
        <p:spPr/>
        <p:txBody>
          <a:bodyPr/>
          <a:lstStyle/>
          <a:p>
            <a:pPr>
              <a:defRPr/>
            </a:pPr>
            <a:fld id="{AAF9D5C0-A21C-4B3E-869B-3C62555752F5}" type="slidenum">
              <a:rPr lang="zh-CN" altLang="en-US"/>
              <a:pPr>
                <a:defRPr/>
              </a:pPr>
              <a:t>7</a:t>
            </a:fld>
            <a:endParaRPr lang="en-US" altLang="zh-CN"/>
          </a:p>
        </p:txBody>
      </p:sp>
      <p:sp>
        <p:nvSpPr>
          <p:cNvPr id="5" name="Rectangle 3">
            <a:extLst>
              <a:ext uri="{FF2B5EF4-FFF2-40B4-BE49-F238E27FC236}">
                <a16:creationId xmlns:a16="http://schemas.microsoft.com/office/drawing/2014/main" id="{BFA67C91-358B-466E-A72E-9BA7AC5EA024}"/>
              </a:ext>
            </a:extLst>
          </p:cNvPr>
          <p:cNvSpPr txBox="1">
            <a:spLocks noChangeArrowheads="1"/>
          </p:cNvSpPr>
          <p:nvPr/>
        </p:nvSpPr>
        <p:spPr>
          <a:xfrm>
            <a:off x="684213" y="1731963"/>
            <a:ext cx="8229600" cy="4505325"/>
          </a:xfrm>
          <a:prstGeom prst="rect">
            <a:avLst/>
          </a:prstGeom>
        </p:spPr>
        <p:txBody>
          <a:bodyPr/>
          <a:lstStyle/>
          <a:p>
            <a:pPr marL="342900" indent="-342900">
              <a:lnSpc>
                <a:spcPct val="90000"/>
              </a:lnSpc>
              <a:spcBef>
                <a:spcPct val="20000"/>
              </a:spcBef>
              <a:buFont typeface="Wingdings" panose="05000000000000000000" pitchFamily="2" charset="2"/>
              <a:buNone/>
              <a:defRPr/>
            </a:pPr>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银行转帐：从帐号</a:t>
            </a:r>
            <a:r>
              <a:rPr lang="en-US" altLang="zh-CN"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a:t>
            </a:r>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中取出一万元，存入帐号</a:t>
            </a:r>
            <a:r>
              <a:rPr lang="en-US" altLang="zh-CN"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B</a:t>
            </a:r>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a:p>
            <a:pPr marL="742950" lvl="1" indent="-285750">
              <a:lnSpc>
                <a:spcPct val="90000"/>
              </a:lnSpc>
              <a:spcBef>
                <a:spcPct val="20000"/>
              </a:spcBef>
              <a:buFontTx/>
              <a:buChar char="–"/>
              <a:defRPr/>
            </a:pPr>
            <a:r>
              <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定义一个事务，该事务包括两个操作</a:t>
            </a:r>
          </a:p>
          <a:p>
            <a:pPr marL="742950" lvl="1" indent="-285750">
              <a:lnSpc>
                <a:spcPct val="90000"/>
              </a:lnSpc>
              <a:spcBef>
                <a:spcPct val="20000"/>
              </a:spcBef>
              <a:buFontTx/>
              <a:buChar char="–"/>
              <a:defRPr/>
            </a:pPr>
            <a:endPar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L="742950" lvl="1" indent="-285750">
              <a:lnSpc>
                <a:spcPct val="90000"/>
              </a:lnSpc>
              <a:spcBef>
                <a:spcPct val="20000"/>
              </a:spcBef>
              <a:buFontTx/>
              <a:buChar char="–"/>
              <a:defRPr/>
            </a:pPr>
            <a:endPar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L="742950" lvl="1" indent="-285750">
              <a:lnSpc>
                <a:spcPct val="90000"/>
              </a:lnSpc>
              <a:spcBef>
                <a:spcPct val="20000"/>
              </a:spcBef>
              <a:buFontTx/>
              <a:buChar char="–"/>
              <a:defRPr/>
            </a:pPr>
            <a:endPar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lvl="1">
              <a:lnSpc>
                <a:spcPct val="90000"/>
              </a:lnSpc>
              <a:spcBef>
                <a:spcPct val="20000"/>
              </a:spcBef>
              <a:defRPr/>
            </a:pPr>
            <a:endPar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L="742950" lvl="1" indent="-285750">
              <a:lnSpc>
                <a:spcPct val="90000"/>
              </a:lnSpc>
              <a:spcBef>
                <a:spcPct val="20000"/>
              </a:spcBef>
              <a:buFontTx/>
              <a:buChar char="–"/>
              <a:defRPr/>
            </a:pPr>
            <a:r>
              <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这两个操作要么全做，要么全不做</a:t>
            </a:r>
          </a:p>
          <a:p>
            <a:pPr marL="1143000" lvl="2" indent="-228600">
              <a:lnSpc>
                <a:spcPct val="90000"/>
              </a:lnSpc>
              <a:spcBef>
                <a:spcPct val="20000"/>
              </a:spcBef>
              <a:buFont typeface="Arial" panose="020B0604020202020204" pitchFamily="34" charset="0"/>
              <a:buChar char="•"/>
              <a:defRPr/>
            </a:pPr>
            <a:r>
              <a:rPr lang="zh-CN" altLang="en-US" sz="24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全做或者全不做，数据库都处于一致性状态。</a:t>
            </a:r>
          </a:p>
          <a:p>
            <a:pPr marL="1143000" lvl="2" indent="-228600">
              <a:lnSpc>
                <a:spcPct val="90000"/>
              </a:lnSpc>
              <a:spcBef>
                <a:spcPct val="20000"/>
              </a:spcBef>
              <a:buFont typeface="Arial" panose="020B0604020202020204" pitchFamily="34" charset="0"/>
              <a:buChar char="•"/>
              <a:defRPr/>
            </a:pPr>
            <a:r>
              <a:rPr lang="zh-CN" altLang="en-US" sz="24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如果只做一个操作，用户逻辑上就会发生错误，少了一万元，数据库就处于不一致性状态</a:t>
            </a:r>
            <a:r>
              <a:rPr lang="zh-CN" altLang="en-US" sz="26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p:txBody>
      </p:sp>
      <p:sp>
        <p:nvSpPr>
          <p:cNvPr id="28678" name="Rectangle 5">
            <a:extLst>
              <a:ext uri="{FF2B5EF4-FFF2-40B4-BE49-F238E27FC236}">
                <a16:creationId xmlns:a16="http://schemas.microsoft.com/office/drawing/2014/main" id="{692945F5-B24A-4D01-854B-9A61074FCAF7}"/>
              </a:ext>
            </a:extLst>
          </p:cNvPr>
          <p:cNvSpPr/>
          <p:nvPr/>
        </p:nvSpPr>
        <p:spPr>
          <a:xfrm>
            <a:off x="4129088" y="2984500"/>
            <a:ext cx="992187" cy="143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Clr>
                <a:schemeClr val="hlink"/>
              </a:buClr>
              <a:buFont typeface="Wingdings" panose="05000000000000000000" pitchFamily="2" charset="2"/>
              <a:buNone/>
              <a:defRPr/>
            </a:pPr>
            <a:r>
              <a:rPr lang="en-US" altLang="zh-CN" sz="2400" noProof="1">
                <a:latin typeface="Arial" panose="020B0604020202020204" pitchFamily="34" charset="0"/>
              </a:rPr>
              <a:t> </a:t>
            </a:r>
            <a:endParaRPr lang="en-US" altLang="zh-CN" sz="2000" noProof="1">
              <a:latin typeface="Arial" panose="020B0604020202020204" pitchFamily="34" charset="0"/>
            </a:endParaRPr>
          </a:p>
          <a:p>
            <a:pPr marL="0" indent="0">
              <a:buClr>
                <a:schemeClr val="hlink"/>
              </a:buClr>
              <a:buFont typeface="Wingdings" panose="05000000000000000000" pitchFamily="2" charset="2"/>
              <a:buNone/>
              <a:defRPr/>
            </a:pPr>
            <a:endParaRPr lang="en-US" altLang="zh-CN" sz="2000" noProof="1">
              <a:latin typeface="Arial" panose="020B0604020202020204" pitchFamily="34" charset="0"/>
            </a:endParaRPr>
          </a:p>
          <a:p>
            <a:pPr marL="0" indent="0">
              <a:buClr>
                <a:schemeClr val="hlink"/>
              </a:buClr>
              <a:buFont typeface="Wingdings" panose="05000000000000000000" pitchFamily="2" charset="2"/>
              <a:buNone/>
              <a:defRPr/>
            </a:pPr>
            <a:r>
              <a:rPr lang="en-US" altLang="zh-CN" sz="2000" noProof="1">
                <a:latin typeface="Arial" panose="020B0604020202020204" pitchFamily="34" charset="0"/>
              </a:rPr>
              <a:t>B=B+1 </a:t>
            </a:r>
          </a:p>
        </p:txBody>
      </p:sp>
      <p:sp>
        <p:nvSpPr>
          <p:cNvPr id="28679" name="Rectangle 6">
            <a:extLst>
              <a:ext uri="{FF2B5EF4-FFF2-40B4-BE49-F238E27FC236}">
                <a16:creationId xmlns:a16="http://schemas.microsoft.com/office/drawing/2014/main" id="{751AC7B6-C041-427F-B70A-F7EFA5F9DCE6}"/>
              </a:ext>
            </a:extLst>
          </p:cNvPr>
          <p:cNvSpPr/>
          <p:nvPr/>
        </p:nvSpPr>
        <p:spPr>
          <a:xfrm>
            <a:off x="2987675" y="2984500"/>
            <a:ext cx="1141413" cy="143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Clr>
                <a:schemeClr val="hlink"/>
              </a:buClr>
              <a:buFont typeface="Wingdings" panose="05000000000000000000" pitchFamily="2" charset="2"/>
              <a:buNone/>
              <a:defRPr/>
            </a:pPr>
            <a:endParaRPr lang="en-US" altLang="zh-CN" sz="2000" noProof="1">
              <a:latin typeface="Arial" panose="020B0604020202020204" pitchFamily="34" charset="0"/>
            </a:endParaRPr>
          </a:p>
          <a:p>
            <a:pPr marL="0" indent="0">
              <a:buClr>
                <a:schemeClr val="hlink"/>
              </a:buClr>
              <a:buFont typeface="Wingdings" panose="05000000000000000000" pitchFamily="2" charset="2"/>
              <a:buNone/>
              <a:defRPr/>
            </a:pPr>
            <a:r>
              <a:rPr lang="en-US" altLang="zh-CN" sz="2000" noProof="1">
                <a:latin typeface="Arial" panose="020B0604020202020204" pitchFamily="34" charset="0"/>
              </a:rPr>
              <a:t> A=A-1</a:t>
            </a:r>
          </a:p>
          <a:p>
            <a:pPr marL="0" indent="0">
              <a:buClr>
                <a:schemeClr val="hlink"/>
              </a:buClr>
              <a:buFont typeface="Wingdings" panose="05000000000000000000" pitchFamily="2" charset="2"/>
              <a:buNone/>
              <a:defRPr/>
            </a:pPr>
            <a:endParaRPr lang="en-US" altLang="zh-CN" sz="2000" noProof="1">
              <a:latin typeface="Arial" panose="020B0604020202020204" pitchFamily="34" charset="0"/>
            </a:endParaRPr>
          </a:p>
        </p:txBody>
      </p:sp>
      <p:sp>
        <p:nvSpPr>
          <p:cNvPr id="28680" name="Rectangle 7">
            <a:extLst>
              <a:ext uri="{FF2B5EF4-FFF2-40B4-BE49-F238E27FC236}">
                <a16:creationId xmlns:a16="http://schemas.microsoft.com/office/drawing/2014/main" id="{0EDFE6F8-E0E2-40D6-AB0C-8A2C211A42BE}"/>
              </a:ext>
            </a:extLst>
          </p:cNvPr>
          <p:cNvSpPr/>
          <p:nvPr/>
        </p:nvSpPr>
        <p:spPr>
          <a:xfrm>
            <a:off x="4140200" y="2747963"/>
            <a:ext cx="992188" cy="16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Clr>
                <a:schemeClr val="hlink"/>
              </a:buClr>
              <a:buFont typeface="Wingdings" panose="05000000000000000000" pitchFamily="2" charset="2"/>
              <a:buNone/>
              <a:defRPr/>
            </a:pPr>
            <a:r>
              <a:rPr lang="en-US" altLang="zh-CN" sz="2000" noProof="1">
                <a:latin typeface="Arial" panose="020B0604020202020204" pitchFamily="34" charset="0"/>
              </a:rPr>
              <a:t>     B</a:t>
            </a:r>
            <a:endParaRPr lang="en-US" altLang="zh-CN" sz="2000" baseline="-25000" noProof="1">
              <a:latin typeface="Arial" panose="020B0604020202020204" pitchFamily="34" charset="0"/>
            </a:endParaRPr>
          </a:p>
        </p:txBody>
      </p:sp>
      <p:sp>
        <p:nvSpPr>
          <p:cNvPr id="28681" name="Rectangle 8">
            <a:extLst>
              <a:ext uri="{FF2B5EF4-FFF2-40B4-BE49-F238E27FC236}">
                <a16:creationId xmlns:a16="http://schemas.microsoft.com/office/drawing/2014/main" id="{3FBFB44B-4B2B-4792-A1C2-1E52B81D42EF}"/>
              </a:ext>
            </a:extLst>
          </p:cNvPr>
          <p:cNvSpPr/>
          <p:nvPr/>
        </p:nvSpPr>
        <p:spPr>
          <a:xfrm>
            <a:off x="2987675" y="2747963"/>
            <a:ext cx="1141413" cy="16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Clr>
                <a:schemeClr val="hlink"/>
              </a:buClr>
              <a:buFont typeface="Wingdings" panose="05000000000000000000" pitchFamily="2" charset="2"/>
              <a:buNone/>
              <a:defRPr/>
            </a:pPr>
            <a:r>
              <a:rPr lang="en-US" altLang="zh-CN" sz="2000" noProof="1">
                <a:latin typeface="Arial" panose="020B0604020202020204" pitchFamily="34" charset="0"/>
              </a:rPr>
              <a:t>    A</a:t>
            </a:r>
            <a:endParaRPr lang="en-US" altLang="zh-CN" sz="2000" baseline="-25000" noProof="1">
              <a:latin typeface="Arial" panose="020B0604020202020204" pitchFamily="34" charset="0"/>
            </a:endParaRPr>
          </a:p>
        </p:txBody>
      </p:sp>
      <p:sp>
        <p:nvSpPr>
          <p:cNvPr id="27658" name="Line 9">
            <a:extLst>
              <a:ext uri="{FF2B5EF4-FFF2-40B4-BE49-F238E27FC236}">
                <a16:creationId xmlns:a16="http://schemas.microsoft.com/office/drawing/2014/main" id="{011A297E-BEF7-448A-92F4-9C9FD845DF79}"/>
              </a:ext>
            </a:extLst>
          </p:cNvPr>
          <p:cNvSpPr>
            <a:spLocks noChangeShapeType="1"/>
          </p:cNvSpPr>
          <p:nvPr/>
        </p:nvSpPr>
        <p:spPr bwMode="auto">
          <a:xfrm>
            <a:off x="2987675" y="2819400"/>
            <a:ext cx="213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10">
            <a:extLst>
              <a:ext uri="{FF2B5EF4-FFF2-40B4-BE49-F238E27FC236}">
                <a16:creationId xmlns:a16="http://schemas.microsoft.com/office/drawing/2014/main" id="{0A334BBA-B31A-417A-8737-D665688960DE}"/>
              </a:ext>
            </a:extLst>
          </p:cNvPr>
          <p:cNvSpPr>
            <a:spLocks noChangeShapeType="1"/>
          </p:cNvSpPr>
          <p:nvPr/>
        </p:nvSpPr>
        <p:spPr bwMode="auto">
          <a:xfrm>
            <a:off x="2987675" y="3035300"/>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Line 11">
            <a:extLst>
              <a:ext uri="{FF2B5EF4-FFF2-40B4-BE49-F238E27FC236}">
                <a16:creationId xmlns:a16="http://schemas.microsoft.com/office/drawing/2014/main" id="{BA9A13D8-739D-40C2-A8D8-18513E713004}"/>
              </a:ext>
            </a:extLst>
          </p:cNvPr>
          <p:cNvSpPr>
            <a:spLocks noChangeShapeType="1"/>
          </p:cNvSpPr>
          <p:nvPr/>
        </p:nvSpPr>
        <p:spPr bwMode="auto">
          <a:xfrm>
            <a:off x="2987675" y="4419600"/>
            <a:ext cx="213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12">
            <a:extLst>
              <a:ext uri="{FF2B5EF4-FFF2-40B4-BE49-F238E27FC236}">
                <a16:creationId xmlns:a16="http://schemas.microsoft.com/office/drawing/2014/main" id="{F374EBEB-7180-4B8A-92C4-B1A774FFADF1}"/>
              </a:ext>
            </a:extLst>
          </p:cNvPr>
          <p:cNvSpPr>
            <a:spLocks noChangeShapeType="1"/>
          </p:cNvSpPr>
          <p:nvPr/>
        </p:nvSpPr>
        <p:spPr bwMode="auto">
          <a:xfrm>
            <a:off x="2987675" y="2819400"/>
            <a:ext cx="0" cy="1600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3">
            <a:extLst>
              <a:ext uri="{FF2B5EF4-FFF2-40B4-BE49-F238E27FC236}">
                <a16:creationId xmlns:a16="http://schemas.microsoft.com/office/drawing/2014/main" id="{4A8985D0-5C41-49FC-BD32-C1AC26587C1F}"/>
              </a:ext>
            </a:extLst>
          </p:cNvPr>
          <p:cNvSpPr>
            <a:spLocks noChangeShapeType="1"/>
          </p:cNvSpPr>
          <p:nvPr/>
        </p:nvSpPr>
        <p:spPr bwMode="auto">
          <a:xfrm>
            <a:off x="4129088" y="2819400"/>
            <a:ext cx="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4">
            <a:extLst>
              <a:ext uri="{FF2B5EF4-FFF2-40B4-BE49-F238E27FC236}">
                <a16:creationId xmlns:a16="http://schemas.microsoft.com/office/drawing/2014/main" id="{F0C9B739-500A-454B-AE0D-FB6B35F8B4D5}"/>
              </a:ext>
            </a:extLst>
          </p:cNvPr>
          <p:cNvSpPr>
            <a:spLocks noChangeShapeType="1"/>
          </p:cNvSpPr>
          <p:nvPr/>
        </p:nvSpPr>
        <p:spPr bwMode="auto">
          <a:xfrm>
            <a:off x="5121275" y="2819400"/>
            <a:ext cx="0" cy="1600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Rectangle 2">
            <a:extLst>
              <a:ext uri="{FF2B5EF4-FFF2-40B4-BE49-F238E27FC236}">
                <a16:creationId xmlns:a16="http://schemas.microsoft.com/office/drawing/2014/main" id="{267BEFAA-BB95-427C-9693-8F17F830BAF2}"/>
              </a:ext>
            </a:extLst>
          </p:cNvPr>
          <p:cNvSpPr txBox="1">
            <a:spLocks noChangeArrowheads="1"/>
          </p:cNvSpPr>
          <p:nvPr/>
        </p:nvSpPr>
        <p:spPr bwMode="auto">
          <a:xfrm>
            <a:off x="539750" y="1168400"/>
            <a:ext cx="806469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Clr>
                <a:srgbClr val="800000"/>
              </a:buClr>
              <a:buSzPct val="50000"/>
              <a:buFont typeface="Wingdings" panose="05000000000000000000" pitchFamily="2" charset="2"/>
              <a:buChar char="l"/>
            </a:pPr>
            <a:r>
              <a:rPr lang="zh-CN" altLang="en-US" dirty="0">
                <a:latin typeface="华文新魏" panose="02010800040101010101" pitchFamily="2" charset="-122"/>
                <a:ea typeface="华文新魏" panose="02010800040101010101" pitchFamily="2" charset="-122"/>
              </a:rPr>
              <a:t>原子性</a:t>
            </a:r>
            <a:r>
              <a:rPr lang="en-US" altLang="zh-CN" dirty="0">
                <a:latin typeface="华文新魏" panose="02010800040101010101" pitchFamily="2" charset="-122"/>
                <a:ea typeface="华文新魏" panose="02010800040101010101" pitchFamily="2" charset="-122"/>
              </a:rPr>
              <a:t>(Atomicity)</a:t>
            </a:r>
            <a:r>
              <a:rPr lang="zh-CN" altLang="en-US" dirty="0">
                <a:latin typeface="华文新魏" panose="02010800040101010101" pitchFamily="2" charset="-122"/>
                <a:ea typeface="华文新魏" panose="02010800040101010101" pitchFamily="2" charset="-122"/>
              </a:rPr>
              <a:t>与一致性</a:t>
            </a:r>
            <a:r>
              <a:rPr lang="en-US" altLang="zh-CN" dirty="0">
                <a:latin typeface="华文新魏" panose="02010800040101010101" pitchFamily="2" charset="-122"/>
                <a:ea typeface="华文新魏" panose="02010800040101010101" pitchFamily="2" charset="-122"/>
              </a:rPr>
              <a:t>(Consistency)</a:t>
            </a:r>
            <a:endParaRPr lang="zh-CN" altLang="en-US" dirty="0">
              <a:latin typeface="华文新魏" panose="02010800040101010101" pitchFamily="2" charset="-122"/>
              <a:ea typeface="华文新魏" panose="02010800040101010101" pitchFamily="2" charset="-122"/>
            </a:endParaRPr>
          </a:p>
        </p:txBody>
      </p:sp>
      <p:pic>
        <p:nvPicPr>
          <p:cNvPr id="27665" name="图片 17">
            <a:extLst>
              <a:ext uri="{FF2B5EF4-FFF2-40B4-BE49-F238E27FC236}">
                <a16:creationId xmlns:a16="http://schemas.microsoft.com/office/drawing/2014/main" id="{0F79C09C-00BC-474B-9B49-96A5ED0CC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26988"/>
            <a:ext cx="843756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7FCCA-8942-441D-B991-AA19A5ECE822}"/>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p>
        </p:txBody>
      </p:sp>
      <p:sp>
        <p:nvSpPr>
          <p:cNvPr id="3" name="内容占位符 2">
            <a:extLst>
              <a:ext uri="{FF2B5EF4-FFF2-40B4-BE49-F238E27FC236}">
                <a16:creationId xmlns:a16="http://schemas.microsoft.com/office/drawing/2014/main" id="{BFBE5493-CFE7-4949-95DD-EC01848E8213}"/>
              </a:ext>
            </a:extLst>
          </p:cNvPr>
          <p:cNvSpPr>
            <a:spLocks noGrp="1"/>
          </p:cNvSpPr>
          <p:nvPr>
            <p:ph idx="1"/>
          </p:nvPr>
        </p:nvSpPr>
        <p:spPr>
          <a:xfrm>
            <a:off x="179388" y="1558925"/>
            <a:ext cx="8856662" cy="4527550"/>
          </a:xfrm>
        </p:spPr>
        <p:txBody>
          <a:bodyPr/>
          <a:lstStyle/>
          <a:p>
            <a:pPr>
              <a:defRPr/>
            </a:pPr>
            <a:r>
              <a:rPr lang="zh-CN" altLang="en-US" noProof="1">
                <a:latin typeface="华文新魏" panose="02010800040101010101" pitchFamily="2" charset="-122"/>
                <a:ea typeface="华文新魏" panose="02010800040101010101" pitchFamily="2" charset="-122"/>
              </a:rPr>
              <a:t>多版本并发控制的主要思想</a:t>
            </a:r>
          </a:p>
          <a:p>
            <a:pPr lvl="1">
              <a:defRPr/>
            </a:pPr>
            <a:r>
              <a:rPr lang="zh-CN" altLang="en-US" noProof="1">
                <a:latin typeface="华文新魏" panose="02010800040101010101" pitchFamily="2" charset="-122"/>
                <a:ea typeface="华文新魏" panose="02010800040101010101" pitchFamily="2" charset="-122"/>
              </a:rPr>
              <a:t>每个</a:t>
            </a:r>
            <a:r>
              <a:rPr lang="en-US" altLang="zh-CN" noProof="1">
                <a:solidFill>
                  <a:srgbClr val="FF0000"/>
                </a:solidFill>
                <a:latin typeface="华文新魏" panose="02010800040101010101" pitchFamily="2" charset="-122"/>
                <a:ea typeface="华文新魏" panose="02010800040101010101" pitchFamily="2" charset="-122"/>
              </a:rPr>
              <a:t>write(Q)</a:t>
            </a:r>
            <a:r>
              <a:rPr lang="zh-CN" altLang="en-US" noProof="1">
                <a:latin typeface="华文新魏" panose="02010800040101010101" pitchFamily="2" charset="-122"/>
                <a:ea typeface="华文新魏" panose="02010800040101010101" pitchFamily="2" charset="-122"/>
              </a:rPr>
              <a:t>操作创建</a:t>
            </a:r>
            <a:r>
              <a:rPr lang="en-US" altLang="zh-CN" noProof="1">
                <a:latin typeface="华文新魏" panose="02010800040101010101" pitchFamily="2" charset="-122"/>
                <a:ea typeface="华文新魏" panose="02010800040101010101" pitchFamily="2" charset="-122"/>
              </a:rPr>
              <a:t>Q</a:t>
            </a:r>
            <a:r>
              <a:rPr lang="zh-CN" altLang="en-US" noProof="1">
                <a:latin typeface="华文新魏" panose="02010800040101010101" pitchFamily="2" charset="-122"/>
                <a:ea typeface="华文新魏" panose="02010800040101010101" pitchFamily="2" charset="-122"/>
              </a:rPr>
              <a:t>的一个新版本</a:t>
            </a:r>
          </a:p>
          <a:p>
            <a:pPr lvl="1">
              <a:defRPr/>
            </a:pPr>
            <a:r>
              <a:rPr lang="zh-CN" altLang="en-US" noProof="1">
                <a:latin typeface="华文新魏" panose="02010800040101010101" pitchFamily="2" charset="-122"/>
                <a:ea typeface="华文新魏" panose="02010800040101010101" pitchFamily="2" charset="-122"/>
              </a:rPr>
              <a:t>当事务发出一个</a:t>
            </a:r>
            <a:r>
              <a:rPr lang="en-US" altLang="zh-CN" noProof="1">
                <a:latin typeface="华文新魏" panose="02010800040101010101" pitchFamily="2" charset="-122"/>
                <a:ea typeface="华文新魏" panose="02010800040101010101" pitchFamily="2" charset="-122"/>
              </a:rPr>
              <a:t>read(Q)</a:t>
            </a:r>
            <a:r>
              <a:rPr lang="zh-CN" altLang="en-US" noProof="1">
                <a:latin typeface="华文新魏" panose="02010800040101010101" pitchFamily="2" charset="-122"/>
                <a:ea typeface="华文新魏" panose="02010800040101010101" pitchFamily="2" charset="-122"/>
              </a:rPr>
              <a:t>操作时，并发控制管理器选择</a:t>
            </a:r>
            <a:r>
              <a:rPr lang="en-US" altLang="zh-CN" noProof="1">
                <a:latin typeface="华文新魏" panose="02010800040101010101" pitchFamily="2" charset="-122"/>
                <a:ea typeface="华文新魏" panose="02010800040101010101" pitchFamily="2" charset="-122"/>
              </a:rPr>
              <a:t>Q</a:t>
            </a:r>
            <a:r>
              <a:rPr lang="zh-CN" altLang="en-US" noProof="1">
                <a:latin typeface="华文新魏" panose="02010800040101010101" pitchFamily="2" charset="-122"/>
                <a:ea typeface="华文新魏" panose="02010800040101010101" pitchFamily="2" charset="-122"/>
              </a:rPr>
              <a:t>的一个版本进行读取</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solidFill>
                  <a:srgbClr val="FF0000"/>
                </a:solidFill>
                <a:latin typeface="华文新魏" panose="02010800040101010101" pitchFamily="2" charset="-122"/>
                <a:ea typeface="华文新魏" panose="02010800040101010101" pitchFamily="2" charset="-122"/>
              </a:rPr>
              <a:t>必须保证用于读取的版本的选择能保持可串行性</a:t>
            </a:r>
            <a:endParaRPr lang="en-US" altLang="zh-CN" noProof="1">
              <a:solidFill>
                <a:srgbClr val="FF0000"/>
              </a:solidFill>
              <a:latin typeface="华文新魏" panose="02010800040101010101" pitchFamily="2" charset="-122"/>
              <a:ea typeface="华文新魏" panose="02010800040101010101" pitchFamily="2" charset="-122"/>
            </a:endParaRPr>
          </a:p>
          <a:p>
            <a:pPr lvl="1">
              <a:defRPr/>
            </a:pPr>
            <a:r>
              <a:rPr lang="zh-CN" altLang="en-US" noProof="1">
                <a:solidFill>
                  <a:srgbClr val="FF0000"/>
                </a:solidFill>
                <a:latin typeface="华文新魏" panose="02010800040101010101" pitchFamily="2" charset="-122"/>
                <a:ea typeface="华文新魏" panose="02010800040101010101" pitchFamily="2" charset="-122"/>
              </a:rPr>
              <a:t>一个事务能够容易而快速地判定读取哪个版本的数据项是关键</a:t>
            </a:r>
            <a:endParaRPr lang="en-US" altLang="zh-CN" noProof="1">
              <a:solidFill>
                <a:srgbClr val="FF0000"/>
              </a:solidFill>
              <a:latin typeface="华文新魏" panose="02010800040101010101" pitchFamily="2" charset="-122"/>
              <a:ea typeface="华文新魏" panose="02010800040101010101" pitchFamily="2" charset="-122"/>
            </a:endParaRPr>
          </a:p>
          <a:p>
            <a:pPr>
              <a:defRPr/>
            </a:pPr>
            <a:r>
              <a:rPr lang="zh-CN" altLang="en-US" noProof="1">
                <a:latin typeface="华文新魏" panose="02010800040101010101" pitchFamily="2" charset="-122"/>
                <a:ea typeface="华文新魏" panose="02010800040101010101" pitchFamily="2" charset="-122"/>
              </a:rPr>
              <a:t>可分为多版本时间戳排序机制和多版本两段锁机制</a:t>
            </a:r>
          </a:p>
          <a:p>
            <a:pPr>
              <a:defRPr/>
            </a:pPr>
            <a:endParaRPr lang="zh-CN" altLang="en-US" noProof="1">
              <a:latin typeface="华文新魏" panose="02010800040101010101" pitchFamily="2" charset="-122"/>
              <a:ea typeface="华文新魏" panose="02010800040101010101" pitchFamily="2" charset="-122"/>
            </a:endParaRPr>
          </a:p>
        </p:txBody>
      </p:sp>
      <p:sp>
        <p:nvSpPr>
          <p:cNvPr id="5" name="日期占位符 3">
            <a:extLst>
              <a:ext uri="{FF2B5EF4-FFF2-40B4-BE49-F238E27FC236}">
                <a16:creationId xmlns:a16="http://schemas.microsoft.com/office/drawing/2014/main" id="{85137EFF-9136-4E95-B177-022B121B0C03}"/>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6" name="页脚占位符 4">
            <a:extLst>
              <a:ext uri="{FF2B5EF4-FFF2-40B4-BE49-F238E27FC236}">
                <a16:creationId xmlns:a16="http://schemas.microsoft.com/office/drawing/2014/main" id="{B632A9CE-EB78-4739-82B5-20E6689B0CCF}"/>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83337EB5-8CE7-4C31-BDBE-D0DD8E74E583}"/>
              </a:ext>
            </a:extLst>
          </p:cNvPr>
          <p:cNvSpPr>
            <a:spLocks noGrp="1"/>
          </p:cNvSpPr>
          <p:nvPr>
            <p:ph type="sldNum" sz="quarter" idx="12"/>
          </p:nvPr>
        </p:nvSpPr>
        <p:spPr/>
        <p:txBody>
          <a:bodyPr/>
          <a:lstStyle/>
          <a:p>
            <a:pPr>
              <a:buFontTx/>
              <a:buNone/>
              <a:defRPr/>
            </a:pPr>
            <a:r>
              <a:rPr lang="en-US" altLang="zh-CN" dirty="0">
                <a:cs typeface="+mn-cs"/>
              </a:rPr>
              <a:t>69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F5B99-F4B7-498B-B5A0-EEEAC18EE555}"/>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p>
        </p:txBody>
      </p:sp>
      <p:sp>
        <p:nvSpPr>
          <p:cNvPr id="3" name="内容占位符 2">
            <a:extLst>
              <a:ext uri="{FF2B5EF4-FFF2-40B4-BE49-F238E27FC236}">
                <a16:creationId xmlns:a16="http://schemas.microsoft.com/office/drawing/2014/main" id="{53638F70-73B6-4ECF-866E-6388D87767B5}"/>
              </a:ext>
            </a:extLst>
          </p:cNvPr>
          <p:cNvSpPr>
            <a:spLocks noGrp="1"/>
          </p:cNvSpPr>
          <p:nvPr>
            <p:ph idx="1"/>
          </p:nvPr>
        </p:nvSpPr>
        <p:spPr>
          <a:xfrm>
            <a:off x="127000" y="1268412"/>
            <a:ext cx="8982075" cy="5112915"/>
          </a:xfrm>
        </p:spPr>
        <p:txBody>
          <a:bodyPr/>
          <a:lstStyle/>
          <a:p>
            <a:pPr>
              <a:defRPr/>
            </a:pPr>
            <a:r>
              <a:rPr lang="zh-CN" altLang="en-US" noProof="1">
                <a:latin typeface="华文新魏" panose="02010800040101010101" pitchFamily="2" charset="-122"/>
                <a:ea typeface="华文新魏" panose="02010800040101010101" pitchFamily="2" charset="-122"/>
              </a:rPr>
              <a:t>多版本时间戳排序机制</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latin typeface="华文新魏" panose="02010800040101010101" pitchFamily="2" charset="-122"/>
                <a:ea typeface="华文新魏" panose="02010800040101010101" pitchFamily="2" charset="-122"/>
              </a:rPr>
              <a:t>对于每个数据项</a:t>
            </a:r>
            <a:r>
              <a:rPr lang="en-US" altLang="zh-CN" i="1" noProof="1">
                <a:latin typeface="华文新魏" panose="02010800040101010101" pitchFamily="2" charset="-122"/>
                <a:ea typeface="华文新魏" panose="02010800040101010101" pitchFamily="2" charset="-122"/>
              </a:rPr>
              <a:t>Q</a:t>
            </a:r>
            <a:r>
              <a:rPr lang="zh-CN" altLang="en-US" noProof="1">
                <a:latin typeface="华文新魏" panose="02010800040101010101" pitchFamily="2" charset="-122"/>
                <a:ea typeface="华文新魏" panose="02010800040101010101" pitchFamily="2" charset="-122"/>
              </a:rPr>
              <a:t>，有一个版本序列</a:t>
            </a:r>
            <a:r>
              <a:rPr lang="en-US" altLang="zh-CN" noProof="1">
                <a:latin typeface="华文新魏" panose="02010800040101010101" pitchFamily="2" charset="-122"/>
                <a:ea typeface="华文新魏" panose="02010800040101010101" pitchFamily="2" charset="-122"/>
              </a:rPr>
              <a:t>&lt;</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1</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2</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m</a:t>
            </a:r>
            <a:r>
              <a:rPr lang="en-US" altLang="zh-CN" noProof="1">
                <a:latin typeface="华文新魏" panose="02010800040101010101" pitchFamily="2" charset="-122"/>
                <a:ea typeface="华文新魏" panose="02010800040101010101" pitchFamily="2" charset="-122"/>
              </a:rPr>
              <a:t>&gt;</a:t>
            </a:r>
            <a:r>
              <a:rPr lang="zh-CN" altLang="en-US" noProof="1">
                <a:latin typeface="华文新魏" panose="02010800040101010101" pitchFamily="2" charset="-122"/>
                <a:ea typeface="华文新魏" panose="02010800040101010101" pitchFamily="2" charset="-122"/>
              </a:rPr>
              <a:t>与之关联，每个版本</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包含三个数据字段</a:t>
            </a:r>
          </a:p>
          <a:p>
            <a:pPr lvl="2">
              <a:defRPr/>
            </a:pPr>
            <a:r>
              <a:rPr lang="en-US" altLang="zh-CN" noProof="1">
                <a:latin typeface="华文新魏" panose="02010800040101010101" pitchFamily="2" charset="-122"/>
                <a:ea typeface="华文新魏" panose="02010800040101010101" pitchFamily="2" charset="-122"/>
              </a:rPr>
              <a:t>Content</a:t>
            </a:r>
            <a:r>
              <a:rPr lang="zh-CN" altLang="en-US" noProof="1">
                <a:latin typeface="华文新魏" panose="02010800040101010101" pitchFamily="2" charset="-122"/>
                <a:ea typeface="华文新魏" panose="02010800040101010101" pitchFamily="2" charset="-122"/>
              </a:rPr>
              <a:t>是</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的版本值</a:t>
            </a:r>
            <a:endParaRPr lang="en-US" altLang="zh-CN" noProof="1">
              <a:latin typeface="华文新魏" panose="02010800040101010101" pitchFamily="2" charset="-122"/>
              <a:ea typeface="华文新魏" panose="02010800040101010101" pitchFamily="2" charset="-122"/>
            </a:endParaRPr>
          </a:p>
          <a:p>
            <a:pPr lvl="2">
              <a:defRPr/>
            </a:pPr>
            <a:r>
              <a:rPr lang="en-US" altLang="zh-CN" noProof="1">
                <a:latin typeface="华文新魏" panose="02010800040101010101" pitchFamily="2" charset="-122"/>
                <a:ea typeface="华文新魏" panose="02010800040101010101" pitchFamily="2" charset="-122"/>
              </a:rPr>
              <a:t>W-timestamp(</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是创建</a:t>
            </a:r>
            <a:r>
              <a:rPr lang="en-US" altLang="zh-CN" noProof="1">
                <a:latin typeface="华文新魏" panose="02010800040101010101" pitchFamily="2" charset="-122"/>
                <a:ea typeface="华文新魏" panose="02010800040101010101" pitchFamily="2" charset="-122"/>
              </a:rPr>
              <a:t>Q</a:t>
            </a:r>
            <a:r>
              <a:rPr lang="en-US" altLang="zh-CN" baseline="-25000" noProof="1">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版本的事务的时间戳</a:t>
            </a:r>
            <a:endParaRPr lang="en-US" altLang="zh-CN" noProof="1">
              <a:latin typeface="华文新魏" panose="02010800040101010101" pitchFamily="2" charset="-122"/>
              <a:ea typeface="华文新魏" panose="02010800040101010101" pitchFamily="2" charset="-122"/>
            </a:endParaRPr>
          </a:p>
          <a:p>
            <a:pPr lvl="2">
              <a:defRPr/>
            </a:pPr>
            <a:r>
              <a:rPr lang="en-US" altLang="zh-CN" noProof="1">
                <a:latin typeface="华文新魏" panose="02010800040101010101" pitchFamily="2" charset="-122"/>
                <a:ea typeface="华文新魏" panose="02010800040101010101" pitchFamily="2" charset="-122"/>
              </a:rPr>
              <a:t>R-timestamp(</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是所有成功地读取</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版本的事务的最大时间戳</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solidFill>
                  <a:srgbClr val="FF0000"/>
                </a:solidFill>
                <a:latin typeface="华文新魏" panose="02010800040101010101" pitchFamily="2" charset="-122"/>
                <a:ea typeface="华文新魏" panose="02010800040101010101" pitchFamily="2" charset="-122"/>
              </a:rPr>
              <a:t>事务</a:t>
            </a:r>
            <a:r>
              <a:rPr lang="en-US" altLang="zh-CN" noProof="1">
                <a:solidFill>
                  <a:srgbClr val="FF0000"/>
                </a:solidFill>
                <a:latin typeface="华文新魏" panose="02010800040101010101" pitchFamily="2" charset="-122"/>
                <a:ea typeface="华文新魏" panose="02010800040101010101" pitchFamily="2" charset="-122"/>
              </a:rPr>
              <a:t>T</a:t>
            </a:r>
            <a:r>
              <a:rPr lang="en-US" altLang="zh-CN" baseline="-25000" noProof="1">
                <a:solidFill>
                  <a:srgbClr val="FF0000"/>
                </a:solidFill>
                <a:latin typeface="华文新魏" panose="02010800040101010101" pitchFamily="2" charset="-122"/>
                <a:ea typeface="华文新魏" panose="02010800040101010101" pitchFamily="2" charset="-122"/>
              </a:rPr>
              <a:t>i</a:t>
            </a:r>
            <a:r>
              <a:rPr lang="zh-CN" altLang="en-US" noProof="1">
                <a:solidFill>
                  <a:srgbClr val="FF0000"/>
                </a:solidFill>
                <a:latin typeface="华文新魏" panose="02010800040101010101" pitchFamily="2" charset="-122"/>
                <a:ea typeface="华文新魏" panose="02010800040101010101" pitchFamily="2" charset="-122"/>
              </a:rPr>
              <a:t>通过发出</a:t>
            </a:r>
            <a:r>
              <a:rPr lang="en-US" altLang="zh-CN" noProof="1">
                <a:solidFill>
                  <a:srgbClr val="FF0000"/>
                </a:solidFill>
                <a:latin typeface="华文新魏" panose="02010800040101010101" pitchFamily="2" charset="-122"/>
                <a:ea typeface="华文新魏" panose="02010800040101010101" pitchFamily="2" charset="-122"/>
              </a:rPr>
              <a:t>write(Q)</a:t>
            </a:r>
            <a:r>
              <a:rPr lang="zh-CN" altLang="en-US" noProof="1">
                <a:solidFill>
                  <a:srgbClr val="FF0000"/>
                </a:solidFill>
                <a:latin typeface="华文新魏" panose="02010800040101010101" pitchFamily="2" charset="-122"/>
                <a:ea typeface="华文新魏" panose="02010800040101010101" pitchFamily="2" charset="-122"/>
              </a:rPr>
              <a:t>操作来创建数据项</a:t>
            </a:r>
            <a:r>
              <a:rPr lang="en-US" altLang="zh-CN" noProof="1">
                <a:solidFill>
                  <a:srgbClr val="FF0000"/>
                </a:solidFill>
                <a:latin typeface="华文新魏" panose="02010800040101010101" pitchFamily="2" charset="-122"/>
                <a:ea typeface="华文新魏" panose="02010800040101010101" pitchFamily="2" charset="-122"/>
              </a:rPr>
              <a:t>Q</a:t>
            </a:r>
            <a:r>
              <a:rPr lang="zh-CN" altLang="en-US" noProof="1">
                <a:solidFill>
                  <a:srgbClr val="FF0000"/>
                </a:solidFill>
                <a:latin typeface="华文新魏" panose="02010800040101010101" pitchFamily="2" charset="-122"/>
                <a:ea typeface="华文新魏" panose="02010800040101010101" pitchFamily="2" charset="-122"/>
              </a:rPr>
              <a:t>的一个新版本</a:t>
            </a:r>
            <a:r>
              <a:rPr lang="en-US" altLang="zh-CN" i="1" noProof="1">
                <a:solidFill>
                  <a:srgbClr val="FF0000"/>
                </a:solidFill>
                <a:latin typeface="华文新魏" panose="02010800040101010101" pitchFamily="2" charset="-122"/>
                <a:ea typeface="华文新魏" panose="02010800040101010101" pitchFamily="2" charset="-122"/>
              </a:rPr>
              <a:t>Q</a:t>
            </a:r>
            <a:r>
              <a:rPr lang="en-US" altLang="zh-CN" i="1" baseline="-25000" noProof="1">
                <a:solidFill>
                  <a:srgbClr val="FF0000"/>
                </a:solidFill>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，并将</a:t>
            </a:r>
            <a:r>
              <a:rPr lang="en-US" altLang="zh-CN" noProof="1">
                <a:latin typeface="华文新魏" panose="02010800040101010101" pitchFamily="2" charset="-122"/>
                <a:ea typeface="华文新魏" panose="02010800040101010101" pitchFamily="2" charset="-122"/>
              </a:rPr>
              <a:t>W-timestamp(</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和</a:t>
            </a:r>
            <a:r>
              <a:rPr lang="en-US" altLang="zh-CN" noProof="1">
                <a:latin typeface="华文新魏" panose="02010800040101010101" pitchFamily="2" charset="-122"/>
                <a:ea typeface="华文新魏" panose="02010800040101010101" pitchFamily="2" charset="-122"/>
              </a:rPr>
              <a:t>R-timestamp(</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初始化为</a:t>
            </a:r>
            <a:r>
              <a:rPr lang="en-US" altLang="zh-CN" noProof="1">
                <a:latin typeface="华文新魏" panose="02010800040101010101" pitchFamily="2" charset="-122"/>
                <a:ea typeface="华文新魏" panose="02010800040101010101" pitchFamily="2" charset="-122"/>
              </a:rPr>
              <a:t>TS(</a:t>
            </a:r>
            <a:r>
              <a:rPr lang="en-US" altLang="zh-CN" i="1" noProof="1">
                <a:latin typeface="华文新魏" panose="02010800040101010101" pitchFamily="2" charset="-122"/>
                <a:ea typeface="华文新魏" panose="02010800040101010101" pitchFamily="2" charset="-122"/>
              </a:rPr>
              <a:t>T</a:t>
            </a:r>
            <a:r>
              <a:rPr lang="en-US" altLang="zh-CN" i="1" baseline="-25000" noProof="1">
                <a:latin typeface="华文新魏" panose="02010800040101010101" pitchFamily="2" charset="-122"/>
                <a:ea typeface="华文新魏" panose="02010800040101010101" pitchFamily="2" charset="-122"/>
              </a:rPr>
              <a:t>i</a:t>
            </a:r>
            <a:r>
              <a:rPr lang="en-US" altLang="zh-CN" noProof="1">
                <a:latin typeface="华文新魏" panose="02010800040101010101" pitchFamily="2" charset="-122"/>
                <a:ea typeface="华文新魏" panose="02010800040101010101" pitchFamily="2" charset="-122"/>
              </a:rPr>
              <a:t>)</a:t>
            </a:r>
          </a:p>
          <a:p>
            <a:pPr>
              <a:defRPr/>
            </a:pPr>
            <a:endParaRPr lang="zh-CN" altLang="en-US" noProof="1">
              <a:latin typeface="华文新魏" panose="02010800040101010101" pitchFamily="2" charset="-122"/>
              <a:ea typeface="华文新魏" panose="02010800040101010101" pitchFamily="2" charset="-122"/>
            </a:endParaRPr>
          </a:p>
          <a:p>
            <a:pPr marL="0" indent="0">
              <a:buFontTx/>
              <a:buNone/>
              <a:defRPr/>
            </a:pPr>
            <a:endParaRPr lang="zh-CN" altLang="en-US" noProof="1">
              <a:latin typeface="华文新魏" panose="02010800040101010101" pitchFamily="2" charset="-122"/>
              <a:ea typeface="华文新魏" panose="02010800040101010101" pitchFamily="2" charset="-122"/>
            </a:endParaRPr>
          </a:p>
        </p:txBody>
      </p:sp>
      <p:sp>
        <p:nvSpPr>
          <p:cNvPr id="5" name="日期占位符 3">
            <a:extLst>
              <a:ext uri="{FF2B5EF4-FFF2-40B4-BE49-F238E27FC236}">
                <a16:creationId xmlns:a16="http://schemas.microsoft.com/office/drawing/2014/main" id="{D803A01E-4027-4B47-BE9D-126DC0C90359}"/>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6" name="页脚占位符 4">
            <a:extLst>
              <a:ext uri="{FF2B5EF4-FFF2-40B4-BE49-F238E27FC236}">
                <a16:creationId xmlns:a16="http://schemas.microsoft.com/office/drawing/2014/main" id="{5BE3C014-818E-4DDF-B56F-AC59431D5DA2}"/>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ABBEE630-AD7F-47F0-9A21-2F4479CD2831}"/>
              </a:ext>
            </a:extLst>
          </p:cNvPr>
          <p:cNvSpPr>
            <a:spLocks noGrp="1"/>
          </p:cNvSpPr>
          <p:nvPr>
            <p:ph type="sldNum" sz="quarter" idx="12"/>
          </p:nvPr>
        </p:nvSpPr>
        <p:spPr/>
        <p:txBody>
          <a:bodyPr/>
          <a:lstStyle/>
          <a:p>
            <a:pPr>
              <a:buFontTx/>
              <a:buNone/>
              <a:defRPr/>
            </a:pPr>
            <a:r>
              <a:rPr lang="en-US" altLang="zh-CN" dirty="0">
                <a:cs typeface="+mn-cs"/>
              </a:rPr>
              <a:t>70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330FF-EE0A-41AB-BBC3-26BB3CDF624E}"/>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66E0664D-DCEF-431A-BF01-72C139EAECAF}"/>
              </a:ext>
            </a:extLst>
          </p:cNvPr>
          <p:cNvSpPr>
            <a:spLocks noGrp="1"/>
          </p:cNvSpPr>
          <p:nvPr>
            <p:ph idx="1"/>
          </p:nvPr>
        </p:nvSpPr>
        <p:spPr>
          <a:xfrm>
            <a:off x="107950" y="1196975"/>
            <a:ext cx="8928100" cy="4968329"/>
          </a:xfrm>
        </p:spPr>
        <p:txBody>
          <a:bodyPr>
            <a:prstTxWarp prst="textNoShape">
              <a:avLst/>
            </a:prstTxWarp>
          </a:bodyPr>
          <a:lstStyle/>
          <a:p>
            <a:pPr>
              <a:defRPr/>
            </a:pPr>
            <a:r>
              <a:rPr lang="zh-CN" altLang="en-US" dirty="0">
                <a:latin typeface="华文新魏" panose="02010800040101010101" pitchFamily="2" charset="-122"/>
                <a:ea typeface="华文新魏" panose="02010800040101010101" pitchFamily="2" charset="-122"/>
              </a:rPr>
              <a:t>多版本时间戳排序机制</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续</a:t>
            </a:r>
            <a:r>
              <a:rPr lang="en-US" altLang="zh-CN" dirty="0">
                <a:latin typeface="华文新魏" panose="02010800040101010101" pitchFamily="2" charset="-122"/>
                <a:ea typeface="华文新魏" panose="02010800040101010101" pitchFamily="2" charset="-122"/>
              </a:rPr>
              <a:t>)</a:t>
            </a:r>
          </a:p>
          <a:p>
            <a:pPr lvl="1">
              <a:defRPr/>
            </a:pPr>
            <a:r>
              <a:rPr lang="zh-CN" altLang="en-US" dirty="0">
                <a:latin typeface="华文新魏" panose="02010800040101010101" pitchFamily="2" charset="-122"/>
                <a:ea typeface="华文新魏" panose="02010800040101010101" pitchFamily="2" charset="-122"/>
              </a:rPr>
              <a:t>设事务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或</a:t>
            </a:r>
            <a:r>
              <a:rPr lang="en-US" altLang="zh-CN" dirty="0">
                <a:latin typeface="华文新魏" panose="02010800040101010101" pitchFamily="2" charset="-122"/>
                <a:ea typeface="华文新魏" panose="02010800040101010101" pitchFamily="2" charset="-122"/>
              </a:rPr>
              <a:t>write(Q)</a:t>
            </a:r>
            <a:r>
              <a:rPr lang="zh-CN" altLang="en-US" dirty="0">
                <a:latin typeface="华文新魏" panose="02010800040101010101" pitchFamily="2" charset="-122"/>
                <a:ea typeface="华文新魏" panose="02010800040101010101" pitchFamily="2" charset="-122"/>
              </a:rPr>
              <a:t>操作，</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k</a:t>
            </a:r>
            <a:r>
              <a:rPr lang="zh-CN" altLang="en-US" dirty="0">
                <a:latin typeface="华文新魏" panose="02010800040101010101" pitchFamily="2" charset="-122"/>
                <a:ea typeface="华文新魏" panose="02010800040101010101" pitchFamily="2" charset="-122"/>
              </a:rPr>
              <a:t>满足</a:t>
            </a:r>
            <a:r>
              <a:rPr lang="en-US" altLang="zh-CN" dirty="0">
                <a:latin typeface="华文新魏" panose="02010800040101010101" pitchFamily="2" charset="-122"/>
                <a:ea typeface="华文新魏" panose="02010800040101010101" pitchFamily="2" charset="-122"/>
              </a:rPr>
              <a:t>W-timestamp(</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)=max{W-timestamp(</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j</a:t>
            </a:r>
            <a:r>
              <a:rPr lang="en-US" altLang="zh-CN" dirty="0">
                <a:latin typeface="华文新魏" panose="02010800040101010101" pitchFamily="2" charset="-122"/>
                <a:ea typeface="华文新魏" panose="02010800040101010101" pitchFamily="2" charset="-122"/>
              </a:rPr>
              <a:t>)&lt;=TS(</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pPr lvl="1">
              <a:defRPr/>
            </a:pP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如果事务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发出的是</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，则返回</a:t>
            </a:r>
            <a:r>
              <a:rPr lang="en-US" altLang="zh-CN" dirty="0" err="1">
                <a:latin typeface="华文新魏" panose="02010800040101010101" pitchFamily="2" charset="-122"/>
                <a:ea typeface="华文新魏" panose="02010800040101010101" pitchFamily="2" charset="-122"/>
              </a:rPr>
              <a:t>Q</a:t>
            </a:r>
            <a:r>
              <a:rPr lang="en-US" altLang="zh-CN" baseline="-25000" dirty="0" err="1">
                <a:latin typeface="华文新魏" panose="02010800040101010101" pitchFamily="2" charset="-122"/>
                <a:ea typeface="华文新魏" panose="02010800040101010101" pitchFamily="2" charset="-122"/>
              </a:rPr>
              <a:t>k</a:t>
            </a:r>
            <a:endParaRPr lang="en-US" altLang="zh-CN" baseline="-25000"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一个事务读取位于其前的最近版本</a:t>
            </a:r>
            <a:endParaRPr lang="en-US" altLang="zh-CN" dirty="0">
              <a:latin typeface="华文新魏" panose="02010800040101010101" pitchFamily="2" charset="-122"/>
              <a:ea typeface="华文新魏" panose="02010800040101010101" pitchFamily="2" charset="-122"/>
            </a:endParaRPr>
          </a:p>
          <a:p>
            <a:pPr lvl="1">
              <a:defRPr/>
            </a:pP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如果事务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发出的是</a:t>
            </a:r>
            <a:r>
              <a:rPr lang="en-US" altLang="zh-CN" dirty="0">
                <a:latin typeface="华文新魏" panose="02010800040101010101" pitchFamily="2" charset="-122"/>
                <a:ea typeface="华文新魏" panose="02010800040101010101" pitchFamily="2" charset="-122"/>
              </a:rPr>
              <a:t>write(Q)</a:t>
            </a:r>
          </a:p>
          <a:p>
            <a:pPr lvl="2">
              <a:defRPr/>
            </a:pPr>
            <a:r>
              <a:rPr lang="en-US" altLang="zh-CN" dirty="0">
                <a:latin typeface="华文新魏" panose="02010800040101010101" pitchFamily="2" charset="-122"/>
                <a:ea typeface="华文新魏" panose="02010800040101010101" pitchFamily="2" charset="-122"/>
              </a:rPr>
              <a:t>TS(</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)&lt;R-timestamp(</a:t>
            </a:r>
            <a:r>
              <a:rPr lang="en-US" altLang="zh-CN" dirty="0" err="1">
                <a:latin typeface="华文新魏" panose="02010800040101010101" pitchFamily="2" charset="-122"/>
                <a:ea typeface="华文新魏" panose="02010800040101010101" pitchFamily="2" charset="-122"/>
              </a:rPr>
              <a:t>Q</a:t>
            </a:r>
            <a:r>
              <a:rPr lang="en-US" altLang="zh-CN"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，则系统回滚</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i="1" baseline="-25000" dirty="0">
                <a:latin typeface="华文新魏" panose="02010800040101010101" pitchFamily="2" charset="-122"/>
                <a:ea typeface="华文新魏" panose="02010800040101010101" pitchFamily="2" charset="-122"/>
              </a:rPr>
              <a:t> </a:t>
            </a:r>
            <a:r>
              <a:rPr lang="zh-CN" altLang="en-US" i="1" dirty="0">
                <a:latin typeface="华文新魏" panose="02010800040101010101" pitchFamily="2" charset="-122"/>
                <a:ea typeface="华文新魏" panose="02010800040101010101" pitchFamily="2" charset="-122"/>
              </a:rPr>
              <a:t>（</a:t>
            </a:r>
            <a:r>
              <a:rPr lang="zh-CN" altLang="en-US" i="1" dirty="0">
                <a:solidFill>
                  <a:srgbClr val="003399"/>
                </a:solidFill>
                <a:latin typeface="华文新魏" panose="02010800040101010101" pitchFamily="2" charset="-122"/>
                <a:ea typeface="华文新魏" panose="02010800040101010101" pitchFamily="2" charset="-122"/>
              </a:rPr>
              <a:t>与之前相同</a:t>
            </a:r>
            <a:r>
              <a:rPr lang="zh-CN" altLang="en-US" i="1" dirty="0">
                <a:latin typeface="华文新魏" panose="02010800040101010101" pitchFamily="2" charset="-122"/>
                <a:ea typeface="华文新魏" panose="02010800040101010101" pitchFamily="2" charset="-122"/>
              </a:rPr>
              <a:t>）</a:t>
            </a:r>
            <a:endParaRPr lang="en-US" altLang="zh-CN" i="1" dirty="0">
              <a:latin typeface="华文新魏" panose="02010800040101010101" pitchFamily="2" charset="-122"/>
              <a:ea typeface="华文新魏" panose="02010800040101010101" pitchFamily="2" charset="-122"/>
            </a:endParaRPr>
          </a:p>
          <a:p>
            <a:pPr lvl="3">
              <a:defRPr/>
            </a:pP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试图写入其他事务应该已读取的版本，写操作太迟了，则中止</a:t>
            </a:r>
            <a:endParaRPr lang="en-US" altLang="zh-CN" dirty="0">
              <a:latin typeface="华文新魏" panose="02010800040101010101" pitchFamily="2" charset="-122"/>
              <a:ea typeface="华文新魏" panose="02010800040101010101" pitchFamily="2" charset="-122"/>
            </a:endParaRPr>
          </a:p>
          <a:p>
            <a:pPr lvl="2">
              <a:defRPr/>
            </a:pPr>
            <a:r>
              <a:rPr lang="en-US" altLang="zh-CN" dirty="0">
                <a:latin typeface="华文新魏" panose="02010800040101010101" pitchFamily="2" charset="-122"/>
                <a:ea typeface="华文新魏" panose="02010800040101010101" pitchFamily="2" charset="-122"/>
              </a:rPr>
              <a:t>TS(</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)&gt;=R-timestamp(</a:t>
            </a:r>
            <a:r>
              <a:rPr lang="en-US" altLang="zh-CN" dirty="0" err="1">
                <a:latin typeface="华文新魏" panose="02010800040101010101" pitchFamily="2" charset="-122"/>
                <a:ea typeface="华文新魏" panose="02010800040101010101" pitchFamily="2" charset="-122"/>
              </a:rPr>
              <a:t>Q</a:t>
            </a:r>
            <a:r>
              <a:rPr lang="en-US" altLang="zh-CN"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lvl="3">
              <a:defRPr/>
            </a:pPr>
            <a:r>
              <a:rPr lang="en-US" altLang="zh-CN" dirty="0">
                <a:solidFill>
                  <a:srgbClr val="C00000"/>
                </a:solidFill>
                <a:latin typeface="华文新魏" panose="02010800040101010101" pitchFamily="2" charset="-122"/>
                <a:ea typeface="华文新魏" panose="02010800040101010101" pitchFamily="2" charset="-122"/>
              </a:rPr>
              <a:t>TS(</a:t>
            </a:r>
            <a:r>
              <a:rPr lang="en-US" altLang="zh-CN" i="1" dirty="0" err="1">
                <a:solidFill>
                  <a:srgbClr val="C00000"/>
                </a:solidFill>
                <a:latin typeface="华文新魏" panose="02010800040101010101" pitchFamily="2" charset="-122"/>
                <a:ea typeface="华文新魏" panose="02010800040101010101" pitchFamily="2" charset="-122"/>
              </a:rPr>
              <a:t>T</a:t>
            </a:r>
            <a:r>
              <a:rPr lang="en-US" altLang="zh-CN" i="1" baseline="-25000" dirty="0" err="1">
                <a:solidFill>
                  <a:srgbClr val="C00000"/>
                </a:solidFill>
                <a:latin typeface="华文新魏" panose="02010800040101010101" pitchFamily="2" charset="-122"/>
                <a:ea typeface="华文新魏" panose="02010800040101010101" pitchFamily="2" charset="-122"/>
              </a:rPr>
              <a:t>i</a:t>
            </a:r>
            <a:r>
              <a:rPr lang="en-US" altLang="zh-CN" dirty="0">
                <a:solidFill>
                  <a:srgbClr val="C00000"/>
                </a:solidFill>
                <a:latin typeface="华文新魏" panose="02010800040101010101" pitchFamily="2" charset="-122"/>
                <a:ea typeface="华文新魏" panose="02010800040101010101" pitchFamily="2" charset="-122"/>
              </a:rPr>
              <a:t>)=W-timestamp(</a:t>
            </a:r>
            <a:r>
              <a:rPr lang="en-US" altLang="zh-CN" i="1" dirty="0" err="1">
                <a:solidFill>
                  <a:srgbClr val="C00000"/>
                </a:solidFill>
                <a:latin typeface="华文新魏" panose="02010800040101010101" pitchFamily="2" charset="-122"/>
                <a:ea typeface="华文新魏" panose="02010800040101010101" pitchFamily="2" charset="-122"/>
              </a:rPr>
              <a:t>Q</a:t>
            </a:r>
            <a:r>
              <a:rPr lang="en-US" altLang="zh-CN" i="1" baseline="-25000" dirty="0" err="1">
                <a:solidFill>
                  <a:srgbClr val="C00000"/>
                </a:solidFill>
                <a:latin typeface="华文新魏" panose="02010800040101010101" pitchFamily="2" charset="-122"/>
                <a:ea typeface="华文新魏" panose="02010800040101010101" pitchFamily="2" charset="-122"/>
              </a:rPr>
              <a:t>k</a:t>
            </a:r>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，则系统覆盖</a:t>
            </a:r>
            <a:r>
              <a:rPr lang="en-US" altLang="zh-CN" dirty="0" err="1">
                <a:latin typeface="华文新魏" panose="02010800040101010101" pitchFamily="2" charset="-122"/>
                <a:ea typeface="华文新魏" panose="02010800040101010101" pitchFamily="2" charset="-122"/>
              </a:rPr>
              <a:t>Q</a:t>
            </a:r>
            <a:r>
              <a:rPr lang="en-US" altLang="zh-CN" baseline="-25000" dirty="0" err="1">
                <a:latin typeface="华文新魏" panose="02010800040101010101" pitchFamily="2" charset="-122"/>
                <a:ea typeface="华文新魏" panose="02010800040101010101" pitchFamily="2" charset="-122"/>
              </a:rPr>
              <a:t>k</a:t>
            </a:r>
            <a:endParaRPr lang="en-US" altLang="zh-CN" baseline="-25000" dirty="0">
              <a:latin typeface="华文新魏" panose="02010800040101010101" pitchFamily="2" charset="-122"/>
              <a:ea typeface="华文新魏" panose="02010800040101010101" pitchFamily="2" charset="-122"/>
            </a:endParaRPr>
          </a:p>
          <a:p>
            <a:pPr lvl="3">
              <a:defRPr/>
            </a:pPr>
            <a:r>
              <a:rPr lang="zh-CN" altLang="en-US" dirty="0">
                <a:latin typeface="华文新魏" panose="02010800040101010101" pitchFamily="2" charset="-122"/>
                <a:ea typeface="华文新魏" panose="02010800040101010101" pitchFamily="2" charset="-122"/>
              </a:rPr>
              <a:t>否则，则创建</a:t>
            </a:r>
            <a:r>
              <a:rPr lang="en-US" altLang="zh-CN" dirty="0">
                <a:latin typeface="华文新魏" panose="02010800040101010101" pitchFamily="2" charset="-122"/>
                <a:ea typeface="华文新魏" panose="02010800040101010101" pitchFamily="2" charset="-122"/>
              </a:rPr>
              <a:t>Q</a:t>
            </a:r>
            <a:r>
              <a:rPr lang="zh-CN" altLang="en-US" dirty="0">
                <a:latin typeface="华文新魏" panose="02010800040101010101" pitchFamily="2" charset="-122"/>
                <a:ea typeface="华文新魏" panose="02010800040101010101" pitchFamily="2" charset="-122"/>
              </a:rPr>
              <a:t>的一个新版本</a:t>
            </a:r>
            <a:endParaRPr lang="en-US" altLang="zh-CN" dirty="0">
              <a:latin typeface="华文新魏" panose="02010800040101010101" pitchFamily="2" charset="-122"/>
              <a:ea typeface="华文新魏" panose="02010800040101010101" pitchFamily="2" charset="-122"/>
            </a:endParaRPr>
          </a:p>
          <a:p>
            <a:pPr>
              <a:defRPr/>
            </a:pPr>
            <a:endParaRPr lang="zh-CN" altLang="en-US" dirty="0"/>
          </a:p>
        </p:txBody>
      </p:sp>
      <p:sp>
        <p:nvSpPr>
          <p:cNvPr id="4" name="日期占位符 3">
            <a:extLst>
              <a:ext uri="{FF2B5EF4-FFF2-40B4-BE49-F238E27FC236}">
                <a16:creationId xmlns:a16="http://schemas.microsoft.com/office/drawing/2014/main" id="{B0A37919-0C5C-4C7D-8159-F6F4EDE4F44B}"/>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9EFCF30A-C7FC-4D47-9F08-1416C974275E}"/>
              </a:ext>
            </a:extLst>
          </p:cNvPr>
          <p:cNvSpPr>
            <a:spLocks noGrp="1"/>
          </p:cNvSpPr>
          <p:nvPr>
            <p:ph type="ftr" sz="quarter" idx="11"/>
          </p:nvPr>
        </p:nvSpPr>
        <p:spPr/>
        <p:txBody>
          <a:bodyPr/>
          <a:lstStyle/>
          <a:p>
            <a:pPr>
              <a:defRPr/>
            </a:pPr>
            <a:r>
              <a:rPr lang="en-US" altLang="zh-CN" dirty="0"/>
              <a:t>HIT-AIOT</a:t>
            </a:r>
          </a:p>
        </p:txBody>
      </p:sp>
    </p:spTree>
    <p:extLst>
      <p:ext uri="{BB962C8B-B14F-4D97-AF65-F5344CB8AC3E}">
        <p14:creationId xmlns:p14="http://schemas.microsoft.com/office/powerpoint/2010/main" val="1082631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49832-02A1-49EE-B70F-25D6C0C63797}"/>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EC1551FB-7692-40F7-A6D6-E5EB62DABB02}"/>
              </a:ext>
            </a:extLst>
          </p:cNvPr>
          <p:cNvSpPr>
            <a:spLocks noGrp="1"/>
          </p:cNvSpPr>
          <p:nvPr>
            <p:ph idx="1"/>
          </p:nvPr>
        </p:nvSpPr>
        <p:spPr>
          <a:xfrm>
            <a:off x="107950" y="1196975"/>
            <a:ext cx="8928100" cy="4525963"/>
          </a:xfrm>
        </p:spPr>
        <p:txBody>
          <a:bodyPr>
            <a:prstTxWarp prst="textNoShape">
              <a:avLst/>
            </a:prstTxWarp>
          </a:bodyPr>
          <a:lstStyle/>
          <a:p>
            <a:pPr>
              <a:defRPr/>
            </a:pPr>
            <a:r>
              <a:rPr lang="zh-CN" altLang="en-US" dirty="0">
                <a:latin typeface="华文新魏" panose="02010800040101010101" pitchFamily="2" charset="-122"/>
                <a:ea typeface="华文新魏" panose="02010800040101010101" pitchFamily="2" charset="-122"/>
              </a:rPr>
              <a:t>不再需要的版本删除</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如果某数据项的两个版本</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k</a:t>
            </a:r>
            <a:r>
              <a:rPr lang="zh-CN" altLang="en-US" dirty="0">
                <a:latin typeface="华文新魏" panose="02010800040101010101" pitchFamily="2" charset="-122"/>
                <a:ea typeface="华文新魏" panose="02010800040101010101" pitchFamily="2" charset="-122"/>
              </a:rPr>
              <a:t>和</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，这两个版本的</a:t>
            </a:r>
            <a:r>
              <a:rPr lang="en-US" altLang="zh-CN" dirty="0">
                <a:latin typeface="华文新魏" panose="02010800040101010101" pitchFamily="2" charset="-122"/>
                <a:ea typeface="华文新魏" panose="02010800040101010101" pitchFamily="2" charset="-122"/>
              </a:rPr>
              <a:t>W-timestamp</a:t>
            </a:r>
            <a:r>
              <a:rPr lang="zh-CN" altLang="en-US" dirty="0">
                <a:latin typeface="华文新魏" panose="02010800040101010101" pitchFamily="2" charset="-122"/>
                <a:ea typeface="华文新魏" panose="02010800040101010101" pitchFamily="2" charset="-122"/>
              </a:rPr>
              <a:t>都小于系统中最老的事务的时间戳，那么</a:t>
            </a:r>
            <a:r>
              <a:rPr lang="zh-CN" altLang="en-US" dirty="0">
                <a:solidFill>
                  <a:srgbClr val="FF0000"/>
                </a:solidFill>
                <a:latin typeface="华文新魏" panose="02010800040101010101" pitchFamily="2" charset="-122"/>
                <a:ea typeface="华文新魏" panose="02010800040101010101" pitchFamily="2" charset="-122"/>
              </a:rPr>
              <a:t>删除</a:t>
            </a:r>
            <a:r>
              <a:rPr lang="en-US" altLang="zh-CN" i="1" dirty="0" err="1">
                <a:solidFill>
                  <a:srgbClr val="FF0000"/>
                </a:solidFill>
                <a:latin typeface="华文新魏" panose="02010800040101010101" pitchFamily="2" charset="-122"/>
                <a:ea typeface="华文新魏" panose="02010800040101010101" pitchFamily="2" charset="-122"/>
              </a:rPr>
              <a:t>Q</a:t>
            </a:r>
            <a:r>
              <a:rPr lang="en-US" altLang="zh-CN" i="1" baseline="-25000" dirty="0" err="1">
                <a:solidFill>
                  <a:srgbClr val="FF0000"/>
                </a:solidFill>
                <a:latin typeface="华文新魏" panose="02010800040101010101" pitchFamily="2" charset="-122"/>
                <a:ea typeface="华文新魏" panose="02010800040101010101" pitchFamily="2" charset="-122"/>
              </a:rPr>
              <a:t>k</a:t>
            </a:r>
            <a:r>
              <a:rPr lang="zh-CN" altLang="en-US" dirty="0">
                <a:solidFill>
                  <a:srgbClr val="FF0000"/>
                </a:solidFill>
                <a:latin typeface="华文新魏" panose="02010800040101010101" pitchFamily="2" charset="-122"/>
                <a:ea typeface="华文新魏" panose="02010800040101010101" pitchFamily="2" charset="-122"/>
              </a:rPr>
              <a:t>和</a:t>
            </a:r>
            <a:r>
              <a:rPr lang="en-US" altLang="zh-CN" i="1" dirty="0" err="1">
                <a:solidFill>
                  <a:srgbClr val="FF0000"/>
                </a:solidFill>
                <a:latin typeface="华文新魏" panose="02010800040101010101" pitchFamily="2" charset="-122"/>
                <a:ea typeface="华文新魏" panose="02010800040101010101" pitchFamily="2" charset="-122"/>
              </a:rPr>
              <a:t>Q</a:t>
            </a:r>
            <a:r>
              <a:rPr lang="en-US" altLang="zh-CN" i="1" baseline="-25000" dirty="0" err="1">
                <a:solidFill>
                  <a:srgbClr val="FF0000"/>
                </a:solidFill>
                <a:latin typeface="华文新魏" panose="02010800040101010101" pitchFamily="2" charset="-122"/>
                <a:ea typeface="华文新魏" panose="02010800040101010101" pitchFamily="2" charset="-122"/>
              </a:rPr>
              <a:t>j</a:t>
            </a:r>
            <a:r>
              <a:rPr lang="zh-CN" altLang="en-US" dirty="0">
                <a:solidFill>
                  <a:srgbClr val="FF0000"/>
                </a:solidFill>
                <a:latin typeface="华文新魏" panose="02010800040101010101" pitchFamily="2" charset="-122"/>
                <a:ea typeface="华文新魏" panose="02010800040101010101" pitchFamily="2" charset="-122"/>
              </a:rPr>
              <a:t>中较旧的版本</a:t>
            </a:r>
            <a:endParaRPr lang="en-US" altLang="zh-CN" dirty="0">
              <a:solidFill>
                <a:srgbClr val="FF0000"/>
              </a:solidFill>
              <a:latin typeface="华文新魏" panose="02010800040101010101" pitchFamily="2" charset="-122"/>
              <a:ea typeface="华文新魏" panose="02010800040101010101" pitchFamily="2" charset="-122"/>
            </a:endParaRPr>
          </a:p>
          <a:p>
            <a:pPr lvl="1">
              <a:defRPr/>
            </a:pPr>
            <a:endParaRPr lang="en-US" altLang="zh-CN" baseline="-25000" dirty="0">
              <a:latin typeface="华文新魏" panose="02010800040101010101" pitchFamily="2" charset="-122"/>
              <a:ea typeface="华文新魏" panose="02010800040101010101" pitchFamily="2" charset="-122"/>
            </a:endParaRPr>
          </a:p>
          <a:p>
            <a:pPr>
              <a:buFontTx/>
              <a:buNone/>
              <a:defRPr/>
            </a:pPr>
            <a:endParaRPr lang="zh-CN" altLang="en-US" dirty="0"/>
          </a:p>
        </p:txBody>
      </p:sp>
      <p:sp>
        <p:nvSpPr>
          <p:cNvPr id="4" name="日期占位符 3">
            <a:extLst>
              <a:ext uri="{FF2B5EF4-FFF2-40B4-BE49-F238E27FC236}">
                <a16:creationId xmlns:a16="http://schemas.microsoft.com/office/drawing/2014/main" id="{67051103-512A-414A-99F4-4BE038A66FFB}"/>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AB092490-BEA2-42C5-8B87-BA63A1026DBF}"/>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C3671-81AD-4BD0-B603-1D715289557A}"/>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A589F6E5-5864-49F9-B3A6-82D9B7E3A79A}"/>
              </a:ext>
            </a:extLst>
          </p:cNvPr>
          <p:cNvSpPr>
            <a:spLocks noGrp="1"/>
          </p:cNvSpPr>
          <p:nvPr>
            <p:ph idx="1"/>
          </p:nvPr>
        </p:nvSpPr>
        <p:spPr>
          <a:xfrm>
            <a:off x="107950" y="1196975"/>
            <a:ext cx="8928100" cy="4525963"/>
          </a:xfrm>
        </p:spPr>
        <p:txBody>
          <a:bodyPr>
            <a:prstTxWarp prst="textNoShape">
              <a:avLst/>
            </a:prstTxWarp>
          </a:bodyPr>
          <a:lstStyle/>
          <a:p>
            <a:pPr>
              <a:defRPr/>
            </a:pPr>
            <a:r>
              <a:rPr lang="zh-CN" altLang="en-US" dirty="0">
                <a:latin typeface="华文新魏" panose="02010800040101010101" pitchFamily="2" charset="-122"/>
                <a:ea typeface="华文新魏" panose="02010800040101010101" pitchFamily="2" charset="-122"/>
              </a:rPr>
              <a:t>多版本时间戳排序机制</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续</a:t>
            </a:r>
            <a:r>
              <a:rPr lang="en-US" altLang="zh-CN" dirty="0">
                <a:latin typeface="华文新魏" panose="02010800040101010101" pitchFamily="2" charset="-122"/>
                <a:ea typeface="华文新魏" panose="02010800040101010101" pitchFamily="2" charset="-122"/>
              </a:rPr>
              <a:t>)</a:t>
            </a:r>
          </a:p>
          <a:p>
            <a:pPr lvl="1">
              <a:defRPr/>
            </a:pPr>
            <a:r>
              <a:rPr lang="zh-CN" altLang="en-US" dirty="0">
                <a:latin typeface="华文新魏" panose="02010800040101010101" pitchFamily="2" charset="-122"/>
                <a:ea typeface="华文新魏" panose="02010800040101010101" pitchFamily="2" charset="-122"/>
              </a:rPr>
              <a:t>优点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读请求从不失败且不必等待</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缺点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读取数据项要求更新</a:t>
            </a:r>
            <a:r>
              <a:rPr lang="en-US" altLang="zh-CN" dirty="0">
                <a:latin typeface="华文新魏" panose="02010800040101010101" pitchFamily="2" charset="-122"/>
                <a:ea typeface="华文新魏" panose="02010800040101010101" pitchFamily="2" charset="-122"/>
              </a:rPr>
              <a:t>R-timestamp</a:t>
            </a:r>
            <a:r>
              <a:rPr lang="zh-CN" altLang="en-US" dirty="0">
                <a:latin typeface="华文新魏" panose="02010800040101010101" pitchFamily="2" charset="-122"/>
                <a:ea typeface="华文新魏" panose="02010800040101010101" pitchFamily="2" charset="-122"/>
              </a:rPr>
              <a:t>字段，产生两次潜在的磁盘访问</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事务冲突通过回滚而不是等待来解决，开销可能大</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不保证可恢复性和无级联性</a:t>
            </a:r>
            <a:endParaRPr lang="en-US" altLang="zh-CN" dirty="0">
              <a:latin typeface="华文新魏" panose="02010800040101010101" pitchFamily="2" charset="-122"/>
              <a:ea typeface="华文新魏" panose="02010800040101010101" pitchFamily="2" charset="-122"/>
            </a:endParaRPr>
          </a:p>
          <a:p>
            <a:pPr lvl="1">
              <a:defRPr/>
            </a:pPr>
            <a:endParaRPr lang="en-US" altLang="zh-CN" baseline="-25000" dirty="0">
              <a:latin typeface="华文新魏" panose="02010800040101010101" pitchFamily="2" charset="-122"/>
              <a:ea typeface="华文新魏" panose="02010800040101010101" pitchFamily="2" charset="-122"/>
            </a:endParaRPr>
          </a:p>
          <a:p>
            <a:pPr>
              <a:buFontTx/>
              <a:buNone/>
              <a:defRPr/>
            </a:pPr>
            <a:endParaRPr lang="zh-CN" altLang="en-US" dirty="0"/>
          </a:p>
        </p:txBody>
      </p:sp>
      <p:sp>
        <p:nvSpPr>
          <p:cNvPr id="4" name="日期占位符 3">
            <a:extLst>
              <a:ext uri="{FF2B5EF4-FFF2-40B4-BE49-F238E27FC236}">
                <a16:creationId xmlns:a16="http://schemas.microsoft.com/office/drawing/2014/main" id="{836357B3-B324-466E-8A5F-50E092226086}"/>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21BEA18D-A399-4C90-B3DF-4A82E76C043E}"/>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D2379-2705-416F-93FA-BF1420245DDD}"/>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ECC3CA12-B396-4C40-827E-AE729B2D5F14}"/>
              </a:ext>
            </a:extLst>
          </p:cNvPr>
          <p:cNvSpPr>
            <a:spLocks noGrp="1"/>
          </p:cNvSpPr>
          <p:nvPr>
            <p:ph idx="1"/>
          </p:nvPr>
        </p:nvSpPr>
        <p:spPr>
          <a:xfrm>
            <a:off x="107950" y="1484313"/>
            <a:ext cx="8928100" cy="4024312"/>
          </a:xfrm>
        </p:spPr>
        <p:txBody>
          <a:bodyPr/>
          <a:lstStyle/>
          <a:p>
            <a:pPr>
              <a:defRPr/>
            </a:pPr>
            <a:r>
              <a:rPr lang="zh-CN" altLang="en-US" noProof="1">
                <a:latin typeface="华文新魏" panose="02010800040101010101" pitchFamily="2" charset="-122"/>
                <a:ea typeface="华文新魏" panose="02010800040101010101" pitchFamily="2" charset="-122"/>
              </a:rPr>
              <a:t>多版本两段锁机制</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latin typeface="华文新魏" panose="02010800040101010101" pitchFamily="2" charset="-122"/>
                <a:ea typeface="华文新魏" panose="02010800040101010101" pitchFamily="2" charset="-122"/>
              </a:rPr>
              <a:t>该协议对</a:t>
            </a:r>
            <a:r>
              <a:rPr lang="zh-CN" altLang="en-US" noProof="1">
                <a:solidFill>
                  <a:srgbClr val="FF0000"/>
                </a:solidFill>
                <a:latin typeface="华文新魏" panose="02010800040101010101" pitchFamily="2" charset="-122"/>
                <a:ea typeface="华文新魏" panose="02010800040101010101" pitchFamily="2" charset="-122"/>
              </a:rPr>
              <a:t>只读事务</a:t>
            </a:r>
            <a:r>
              <a:rPr lang="en-US" altLang="zh-CN" noProof="1">
                <a:latin typeface="华文新魏" panose="02010800040101010101" pitchFamily="2" charset="-122"/>
                <a:ea typeface="华文新魏" panose="02010800040101010101" pitchFamily="2" charset="-122"/>
              </a:rPr>
              <a:t>(read-only transaction)</a:t>
            </a:r>
            <a:r>
              <a:rPr lang="zh-CN" altLang="en-US" noProof="1">
                <a:latin typeface="华文新魏" panose="02010800040101010101" pitchFamily="2" charset="-122"/>
                <a:ea typeface="华文新魏" panose="02010800040101010101" pitchFamily="2" charset="-122"/>
              </a:rPr>
              <a:t>与</a:t>
            </a:r>
            <a:r>
              <a:rPr lang="zh-CN" altLang="en-US" noProof="1">
                <a:solidFill>
                  <a:srgbClr val="FF0000"/>
                </a:solidFill>
                <a:latin typeface="华文新魏" panose="02010800040101010101" pitchFamily="2" charset="-122"/>
                <a:ea typeface="华文新魏" panose="02010800040101010101" pitchFamily="2" charset="-122"/>
              </a:rPr>
              <a:t>更新事务</a:t>
            </a:r>
            <a:r>
              <a:rPr lang="en-US" altLang="zh-CN" noProof="1">
                <a:latin typeface="华文新魏" panose="02010800040101010101" pitchFamily="2" charset="-122"/>
                <a:ea typeface="华文新魏" panose="02010800040101010101" pitchFamily="2" charset="-122"/>
              </a:rPr>
              <a:t>(update transaction)</a:t>
            </a:r>
            <a:r>
              <a:rPr lang="zh-CN" altLang="en-US" noProof="1">
                <a:latin typeface="华文新魏" panose="02010800040101010101" pitchFamily="2" charset="-122"/>
                <a:ea typeface="华文新魏" panose="02010800040101010101" pitchFamily="2" charset="-122"/>
              </a:rPr>
              <a:t>加以区分</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latin typeface="华文新魏" panose="02010800040101010101" pitchFamily="2" charset="-122"/>
                <a:ea typeface="华文新魏" panose="02010800040101010101" pitchFamily="2" charset="-122"/>
              </a:rPr>
              <a:t>数据项每个版本有一个时间戳</a:t>
            </a:r>
            <a:r>
              <a:rPr lang="en-US" altLang="zh-CN" noProof="1">
                <a:solidFill>
                  <a:srgbClr val="FF0000"/>
                </a:solidFill>
                <a:latin typeface="华文新魏" panose="02010800040101010101" pitchFamily="2" charset="-122"/>
                <a:ea typeface="华文新魏" panose="02010800040101010101" pitchFamily="2" charset="-122"/>
              </a:rPr>
              <a:t>ts-counter</a:t>
            </a:r>
            <a:r>
              <a:rPr lang="zh-CN" altLang="en-US" noProof="1">
                <a:latin typeface="华文新魏" panose="02010800040101010101" pitchFamily="2" charset="-122"/>
                <a:ea typeface="华文新魏" panose="02010800040101010101" pitchFamily="2" charset="-122"/>
              </a:rPr>
              <a:t>，可不基于时钟，仅为一个计数器</a:t>
            </a:r>
            <a:endParaRPr lang="en-US" altLang="zh-CN" noProof="1">
              <a:latin typeface="华文新魏" panose="02010800040101010101" pitchFamily="2" charset="-122"/>
              <a:ea typeface="华文新魏" panose="02010800040101010101" pitchFamily="2" charset="-122"/>
            </a:endParaRPr>
          </a:p>
          <a:p>
            <a:pPr marL="0" indent="0">
              <a:buFontTx/>
              <a:buNone/>
              <a:defRPr/>
            </a:pPr>
            <a:endParaRPr lang="zh-CN" altLang="en-US" dirty="0"/>
          </a:p>
        </p:txBody>
      </p:sp>
      <p:sp>
        <p:nvSpPr>
          <p:cNvPr id="4" name="日期占位符 3">
            <a:extLst>
              <a:ext uri="{FF2B5EF4-FFF2-40B4-BE49-F238E27FC236}">
                <a16:creationId xmlns:a16="http://schemas.microsoft.com/office/drawing/2014/main" id="{DD8E0461-DAEB-4284-8C1D-7730DDE84877}"/>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BC6B38A7-F1DB-46FA-957F-1D1A429BC88E}"/>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28DED-E25D-4F7C-B7B1-F38B07710B51}"/>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2F3FCCE9-86FC-4038-8782-8C53A6541E64}"/>
              </a:ext>
            </a:extLst>
          </p:cNvPr>
          <p:cNvSpPr>
            <a:spLocks noGrp="1"/>
          </p:cNvSpPr>
          <p:nvPr>
            <p:ph idx="1"/>
          </p:nvPr>
        </p:nvSpPr>
        <p:spPr>
          <a:xfrm>
            <a:off x="107950" y="1062038"/>
            <a:ext cx="8928100" cy="4525962"/>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多版本两段锁机制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续</a:t>
            </a:r>
            <a:r>
              <a:rPr lang="en-US" altLang="zh-CN">
                <a:latin typeface="华文新魏" panose="02010800040101010101" pitchFamily="2" charset="-122"/>
                <a:ea typeface="华文新魏" panose="02010800040101010101" pitchFamily="2" charset="-122"/>
              </a:rPr>
              <a:t>)</a:t>
            </a:r>
          </a:p>
          <a:p>
            <a:pPr lvl="1">
              <a:defRPr/>
            </a:pPr>
            <a:r>
              <a:rPr lang="zh-CN" altLang="en-US">
                <a:solidFill>
                  <a:srgbClr val="FF0000"/>
                </a:solidFill>
                <a:latin typeface="华文新魏" panose="02010800040101010101" pitchFamily="2" charset="-122"/>
                <a:ea typeface="华文新魏" panose="02010800040101010101" pitchFamily="2" charset="-122"/>
              </a:rPr>
              <a:t>更新事务</a:t>
            </a:r>
            <a:r>
              <a:rPr lang="zh-CN" altLang="en-US">
                <a:latin typeface="华文新魏" panose="02010800040101010101" pitchFamily="2" charset="-122"/>
                <a:ea typeface="华文新魏" panose="02010800040101010101" pitchFamily="2" charset="-122"/>
              </a:rPr>
              <a:t>执行强两段锁协议，即它们持有全部锁直到事务结束。</a:t>
            </a:r>
            <a:endParaRPr lang="en-US" altLang="zh-CN">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在执行前，数据库系统</a:t>
            </a:r>
            <a:r>
              <a:rPr lang="zh-CN" altLang="en-US">
                <a:solidFill>
                  <a:srgbClr val="FF0000"/>
                </a:solidFill>
                <a:latin typeface="华文新魏" panose="02010800040101010101" pitchFamily="2" charset="-122"/>
                <a:ea typeface="华文新魏" panose="02010800040101010101" pitchFamily="2" charset="-122"/>
              </a:rPr>
              <a:t>读取</a:t>
            </a:r>
            <a:r>
              <a:rPr lang="en-US" altLang="zh-CN">
                <a:solidFill>
                  <a:srgbClr val="FF0000"/>
                </a:solidFill>
                <a:latin typeface="华文新魏" panose="02010800040101010101" pitchFamily="2" charset="-122"/>
                <a:ea typeface="华文新魏" panose="02010800040101010101" pitchFamily="2" charset="-122"/>
              </a:rPr>
              <a:t>ts-counter</a:t>
            </a:r>
            <a:r>
              <a:rPr lang="zh-CN" altLang="en-US">
                <a:solidFill>
                  <a:srgbClr val="FF0000"/>
                </a:solidFill>
                <a:latin typeface="华文新魏" panose="02010800040101010101" pitchFamily="2" charset="-122"/>
                <a:ea typeface="华文新魏" panose="02010800040101010101" pitchFamily="2" charset="-122"/>
              </a:rPr>
              <a:t>当前值作为该事务的时间戳</a:t>
            </a:r>
            <a:r>
              <a:rPr lang="zh-CN" altLang="en-US">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更新事务</a:t>
            </a:r>
            <a:r>
              <a:rPr lang="en-US" altLang="zh-CN">
                <a:latin typeface="华文新魏" panose="02010800040101010101" pitchFamily="2" charset="-122"/>
                <a:ea typeface="华文新魏" panose="02010800040101010101" pitchFamily="2" charset="-122"/>
              </a:rPr>
              <a:t>Ti</a:t>
            </a:r>
            <a:r>
              <a:rPr lang="zh-CN" altLang="en-US">
                <a:latin typeface="华文新魏" panose="02010800040101010101" pitchFamily="2" charset="-122"/>
                <a:ea typeface="华文新魏" panose="02010800040101010101" pitchFamily="2" charset="-122"/>
              </a:rPr>
              <a:t>完成其任务后，按如下方式进行提交</a:t>
            </a:r>
            <a:endParaRPr lang="en-US" altLang="zh-CN">
              <a:latin typeface="华文新魏" panose="02010800040101010101" pitchFamily="2" charset="-122"/>
              <a:ea typeface="华文新魏" panose="02010800040101010101" pitchFamily="2" charset="-122"/>
            </a:endParaRPr>
          </a:p>
          <a:p>
            <a:pPr lvl="2">
              <a:defRPr/>
            </a:pPr>
            <a:r>
              <a:rPr lang="zh-CN" altLang="en-US">
                <a:latin typeface="华文新魏" panose="02010800040101010101" pitchFamily="2" charset="-122"/>
                <a:ea typeface="华文新魏" panose="02010800040101010101" pitchFamily="2" charset="-122"/>
              </a:rPr>
              <a:t>首先，</a:t>
            </a:r>
            <a:r>
              <a:rPr lang="en-US" altLang="zh-CN">
                <a:latin typeface="华文新魏" panose="02010800040101010101" pitchFamily="2" charset="-122"/>
                <a:ea typeface="华文新魏" panose="02010800040101010101" pitchFamily="2" charset="-122"/>
              </a:rPr>
              <a:t>Ti</a:t>
            </a:r>
            <a:r>
              <a:rPr lang="zh-CN" altLang="en-US">
                <a:latin typeface="华文新魏" panose="02010800040101010101" pitchFamily="2" charset="-122"/>
                <a:ea typeface="华文新魏" panose="02010800040101010101" pitchFamily="2" charset="-122"/>
              </a:rPr>
              <a:t>将它创建的每一版本的时间戳设置为</a:t>
            </a:r>
            <a:r>
              <a:rPr lang="en-US" altLang="zh-CN">
                <a:latin typeface="华文新魏" panose="02010800040101010101" pitchFamily="2" charset="-122"/>
                <a:ea typeface="华文新魏" panose="02010800040101010101" pitchFamily="2" charset="-122"/>
              </a:rPr>
              <a:t>ts-counter</a:t>
            </a:r>
            <a:r>
              <a:rPr lang="zh-CN" altLang="en-US">
                <a:latin typeface="华文新魏" panose="02010800040101010101" pitchFamily="2" charset="-122"/>
                <a:ea typeface="华文新魏" panose="02010800040101010101" pitchFamily="2" charset="-122"/>
              </a:rPr>
              <a:t>的值加</a:t>
            </a:r>
            <a:r>
              <a:rPr lang="en-US" altLang="zh-CN">
                <a:latin typeface="华文新魏" panose="02010800040101010101" pitchFamily="2" charset="-122"/>
                <a:ea typeface="华文新魏" panose="02010800040101010101" pitchFamily="2" charset="-122"/>
              </a:rPr>
              <a:t>1</a:t>
            </a:r>
          </a:p>
          <a:p>
            <a:pPr lvl="2">
              <a:defRPr/>
            </a:pPr>
            <a:r>
              <a:rPr lang="en-US" altLang="zh-CN">
                <a:latin typeface="华文新魏" panose="02010800040101010101" pitchFamily="2" charset="-122"/>
                <a:ea typeface="华文新魏" panose="02010800040101010101" pitchFamily="2" charset="-122"/>
              </a:rPr>
              <a:t>Ti</a:t>
            </a:r>
            <a:r>
              <a:rPr lang="zh-CN" altLang="en-US">
                <a:latin typeface="华文新魏" panose="02010800040101010101" pitchFamily="2" charset="-122"/>
                <a:ea typeface="华文新魏" panose="02010800040101010101" pitchFamily="2" charset="-122"/>
              </a:rPr>
              <a:t>将</a:t>
            </a:r>
            <a:r>
              <a:rPr lang="en-US" altLang="zh-CN">
                <a:latin typeface="华文新魏" panose="02010800040101010101" pitchFamily="2" charset="-122"/>
                <a:ea typeface="华文新魏" panose="02010800040101010101" pitchFamily="2" charset="-122"/>
              </a:rPr>
              <a:t>ts-counter</a:t>
            </a:r>
            <a:r>
              <a:rPr lang="zh-CN" altLang="en-US">
                <a:latin typeface="华文新魏" panose="02010800040101010101" pitchFamily="2" charset="-122"/>
                <a:ea typeface="华文新魏" panose="02010800040101010101" pitchFamily="2" charset="-122"/>
              </a:rPr>
              <a:t>增加</a:t>
            </a:r>
            <a:r>
              <a:rPr lang="en-US" altLang="zh-CN">
                <a:latin typeface="华文新魏" panose="02010800040101010101" pitchFamily="2" charset="-122"/>
                <a:ea typeface="华文新魏" panose="02010800040101010101" pitchFamily="2" charset="-122"/>
              </a:rPr>
              <a:t>1</a:t>
            </a:r>
          </a:p>
          <a:p>
            <a:pPr lvl="1">
              <a:defRPr/>
            </a:pPr>
            <a:r>
              <a:rPr lang="zh-CN" altLang="en-US">
                <a:solidFill>
                  <a:srgbClr val="FF0000"/>
                </a:solidFill>
                <a:latin typeface="华文新魏" panose="02010800040101010101" pitchFamily="2" charset="-122"/>
                <a:ea typeface="华文新魏" panose="02010800040101010101" pitchFamily="2" charset="-122"/>
              </a:rPr>
              <a:t>在同一时间内只允许有一个更新事务进行提交</a:t>
            </a:r>
            <a:endParaRPr lang="en-US" altLang="zh-CN">
              <a:solidFill>
                <a:srgbClr val="FF0000"/>
              </a:solidFill>
              <a:latin typeface="华文新魏" panose="02010800040101010101" pitchFamily="2" charset="-122"/>
              <a:ea typeface="华文新魏" panose="02010800040101010101" pitchFamily="2" charset="-122"/>
            </a:endParaRPr>
          </a:p>
          <a:p>
            <a:pPr>
              <a:buFontTx/>
              <a:buNone/>
              <a:defRPr/>
            </a:pPr>
            <a:endParaRPr lang="zh-CN" altLang="en-US"/>
          </a:p>
        </p:txBody>
      </p:sp>
      <p:sp>
        <p:nvSpPr>
          <p:cNvPr id="4" name="日期占位符 3">
            <a:extLst>
              <a:ext uri="{FF2B5EF4-FFF2-40B4-BE49-F238E27FC236}">
                <a16:creationId xmlns:a16="http://schemas.microsoft.com/office/drawing/2014/main" id="{25C1847B-45C0-460E-A43C-22F42ECEB06F}"/>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34B28344-6AE3-4BFC-A815-E1D5820C4847}"/>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D8139-E8BA-48BA-A8ED-4F2C336BFA6F}"/>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531D025A-E74D-4C26-9623-ED175CB0602C}"/>
              </a:ext>
            </a:extLst>
          </p:cNvPr>
          <p:cNvSpPr>
            <a:spLocks noGrp="1"/>
          </p:cNvSpPr>
          <p:nvPr>
            <p:ph idx="1"/>
          </p:nvPr>
        </p:nvSpPr>
        <p:spPr>
          <a:xfrm>
            <a:off x="107950" y="1196975"/>
            <a:ext cx="8928100" cy="4525963"/>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多版本两段锁机制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续</a:t>
            </a:r>
            <a:r>
              <a:rPr lang="en-US" altLang="zh-CN">
                <a:latin typeface="华文新魏" panose="02010800040101010101" pitchFamily="2" charset="-122"/>
                <a:ea typeface="华文新魏" panose="02010800040101010101" pitchFamily="2" charset="-122"/>
              </a:rPr>
              <a:t>)</a:t>
            </a:r>
          </a:p>
          <a:p>
            <a:pPr lvl="1">
              <a:defRPr/>
            </a:pPr>
            <a:r>
              <a:rPr lang="zh-CN" altLang="en-US">
                <a:solidFill>
                  <a:srgbClr val="FF0000"/>
                </a:solidFill>
                <a:latin typeface="华文新魏" panose="02010800040101010101" pitchFamily="2" charset="-122"/>
                <a:ea typeface="华文新魏" panose="02010800040101010101" pitchFamily="2" charset="-122"/>
              </a:rPr>
              <a:t>只读事务</a:t>
            </a:r>
            <a:r>
              <a:rPr lang="zh-CN" altLang="en-US">
                <a:solidFill>
                  <a:schemeClr val="tx1"/>
                </a:solidFill>
                <a:latin typeface="华文新魏" panose="02010800040101010101" pitchFamily="2" charset="-122"/>
                <a:ea typeface="华文新魏" panose="02010800040101010101" pitchFamily="2" charset="-122"/>
              </a:rPr>
              <a:t>均不必等待加锁</a:t>
            </a:r>
            <a:endParaRPr lang="en-US" altLang="zh-CN">
              <a:solidFill>
                <a:schemeClr val="tx1"/>
              </a:solidFill>
              <a:latin typeface="华文新魏" panose="02010800040101010101" pitchFamily="2" charset="-122"/>
              <a:ea typeface="华文新魏" panose="02010800040101010101" pitchFamily="2" charset="-122"/>
            </a:endParaRPr>
          </a:p>
          <a:p>
            <a:pPr lvl="1">
              <a:defRPr/>
            </a:pPr>
            <a:r>
              <a:rPr lang="zh-CN" altLang="en-US">
                <a:solidFill>
                  <a:srgbClr val="FF0000"/>
                </a:solidFill>
                <a:latin typeface="华文新魏" panose="02010800040101010101" pitchFamily="2" charset="-122"/>
                <a:ea typeface="华文新魏" panose="02010800040101010101" pitchFamily="2" charset="-122"/>
              </a:rPr>
              <a:t>只读事务</a:t>
            </a:r>
            <a:r>
              <a:rPr lang="zh-CN" altLang="en-US">
                <a:latin typeface="华文新魏" panose="02010800040101010101" pitchFamily="2" charset="-122"/>
                <a:ea typeface="华文新魏" panose="02010800040101010101" pitchFamily="2" charset="-122"/>
              </a:rPr>
              <a:t>在执行前，数据库系统</a:t>
            </a:r>
            <a:r>
              <a:rPr lang="zh-CN" altLang="en-US">
                <a:solidFill>
                  <a:srgbClr val="FF0000"/>
                </a:solidFill>
                <a:latin typeface="华文新魏" panose="02010800040101010101" pitchFamily="2" charset="-122"/>
                <a:ea typeface="华文新魏" panose="02010800040101010101" pitchFamily="2" charset="-122"/>
              </a:rPr>
              <a:t>读取</a:t>
            </a:r>
            <a:r>
              <a:rPr lang="en-US" altLang="zh-CN">
                <a:solidFill>
                  <a:srgbClr val="FF0000"/>
                </a:solidFill>
                <a:latin typeface="华文新魏" panose="02010800040101010101" pitchFamily="2" charset="-122"/>
                <a:ea typeface="华文新魏" panose="02010800040101010101" pitchFamily="2" charset="-122"/>
              </a:rPr>
              <a:t>ts-counter</a:t>
            </a:r>
            <a:r>
              <a:rPr lang="zh-CN" altLang="en-US">
                <a:solidFill>
                  <a:srgbClr val="FF0000"/>
                </a:solidFill>
                <a:latin typeface="华文新魏" panose="02010800040101010101" pitchFamily="2" charset="-122"/>
                <a:ea typeface="华文新魏" panose="02010800040101010101" pitchFamily="2" charset="-122"/>
              </a:rPr>
              <a:t>当前值作为该事务的时间戳</a:t>
            </a:r>
            <a:r>
              <a:rPr lang="zh-CN" altLang="en-US">
                <a:latin typeface="华文新魏" panose="02010800040101010101" pitchFamily="2" charset="-122"/>
                <a:ea typeface="华文新魏" panose="02010800040101010101" pitchFamily="2" charset="-122"/>
              </a:rPr>
              <a:t>，在执行读操作是遵从</a:t>
            </a:r>
            <a:r>
              <a:rPr lang="zh-CN" altLang="en-US">
                <a:solidFill>
                  <a:srgbClr val="FF00FF"/>
                </a:solidFill>
                <a:latin typeface="华文新魏" panose="02010800040101010101" pitchFamily="2" charset="-122"/>
                <a:ea typeface="华文新魏" panose="02010800040101010101" pitchFamily="2" charset="-122"/>
              </a:rPr>
              <a:t>多版本时间戳排序协议</a:t>
            </a:r>
            <a:endParaRPr lang="en-US" altLang="zh-CN">
              <a:solidFill>
                <a:srgbClr val="FF00FF"/>
              </a:solidFill>
              <a:latin typeface="华文新魏" panose="02010800040101010101" pitchFamily="2" charset="-122"/>
              <a:ea typeface="华文新魏" panose="02010800040101010101" pitchFamily="2" charset="-122"/>
            </a:endParaRPr>
          </a:p>
          <a:p>
            <a:pPr>
              <a:defRPr/>
            </a:pPr>
            <a:r>
              <a:rPr lang="zh-CN" altLang="en-US">
                <a:latin typeface="华文新魏" panose="02010800040101010101" pitchFamily="2" charset="-122"/>
                <a:ea typeface="华文新魏" panose="02010800040101010101" pitchFamily="2" charset="-122"/>
              </a:rPr>
              <a:t>版本删除类似于多版本时间戳排序协议</a:t>
            </a:r>
            <a:endParaRPr lang="en-US" altLang="zh-CN">
              <a:latin typeface="华文新魏" panose="02010800040101010101" pitchFamily="2" charset="-122"/>
              <a:ea typeface="华文新魏" panose="02010800040101010101" pitchFamily="2" charset="-122"/>
            </a:endParaRPr>
          </a:p>
          <a:p>
            <a:pPr>
              <a:defRPr/>
            </a:pPr>
            <a:r>
              <a:rPr lang="zh-CN" altLang="en-US">
                <a:latin typeface="华文新魏" panose="02010800040101010101" pitchFamily="2" charset="-122"/>
                <a:ea typeface="华文新魏" panose="02010800040101010101" pitchFamily="2" charset="-122"/>
              </a:rPr>
              <a:t>多版本两段锁保证了调度是可恢复的和无级联的</a:t>
            </a:r>
            <a:endParaRPr lang="en-US" altLang="zh-CN">
              <a:latin typeface="华文新魏" panose="02010800040101010101" pitchFamily="2" charset="-122"/>
              <a:ea typeface="华文新魏" panose="02010800040101010101" pitchFamily="2" charset="-122"/>
            </a:endParaRPr>
          </a:p>
          <a:p>
            <a:pPr>
              <a:buFontTx/>
              <a:buNone/>
              <a:defRPr/>
            </a:pPr>
            <a:endParaRPr lang="zh-CN" altLang="en-US"/>
          </a:p>
        </p:txBody>
      </p:sp>
      <p:sp>
        <p:nvSpPr>
          <p:cNvPr id="4" name="日期占位符 3">
            <a:extLst>
              <a:ext uri="{FF2B5EF4-FFF2-40B4-BE49-F238E27FC236}">
                <a16:creationId xmlns:a16="http://schemas.microsoft.com/office/drawing/2014/main" id="{C69F92AF-5E9B-4E47-B485-47D919241F66}"/>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B7EA4E0E-A27C-4B05-9DC5-83EA461F70D8}"/>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EB7A7-2074-4346-98FA-ACAC4AD5B346}"/>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379BFFC2-9B1C-4BE0-88D3-6E278C870DE2}"/>
              </a:ext>
            </a:extLst>
          </p:cNvPr>
          <p:cNvSpPr>
            <a:spLocks noGrp="1"/>
          </p:cNvSpPr>
          <p:nvPr>
            <p:ph idx="1"/>
          </p:nvPr>
        </p:nvSpPr>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基于锁的协议</a:t>
            </a:r>
          </a:p>
          <a:p>
            <a:pPr>
              <a:defRPr/>
            </a:pPr>
            <a:r>
              <a:rPr lang="zh-CN" altLang="en-US">
                <a:solidFill>
                  <a:srgbClr val="BFBFBF"/>
                </a:solidFill>
                <a:latin typeface="华文新魏" panose="02010800040101010101" pitchFamily="2" charset="-122"/>
                <a:ea typeface="华文新魏" panose="02010800040101010101" pitchFamily="2" charset="-122"/>
              </a:rPr>
              <a:t>基于时间戳的协议</a:t>
            </a:r>
          </a:p>
          <a:p>
            <a:pPr>
              <a:defRPr/>
            </a:pPr>
            <a:r>
              <a:rPr lang="zh-CN" altLang="en-US">
                <a:solidFill>
                  <a:srgbClr val="BFBFBF"/>
                </a:solidFill>
                <a:latin typeface="华文新魏" panose="02010800040101010101" pitchFamily="2" charset="-122"/>
                <a:ea typeface="华文新魏" panose="02010800040101010101" pitchFamily="2" charset="-122"/>
                <a:sym typeface="楷体_GB2312"/>
              </a:rPr>
              <a:t>多版本机制</a:t>
            </a:r>
          </a:p>
          <a:p>
            <a:pPr>
              <a:defRPr/>
            </a:pPr>
            <a:r>
              <a:rPr lang="zh-CN" altLang="en-US">
                <a:latin typeface="华文新魏" panose="02010800040101010101" pitchFamily="2" charset="-122"/>
                <a:ea typeface="华文新魏" panose="02010800040101010101" pitchFamily="2" charset="-122"/>
              </a:rPr>
              <a:t>快照隔离</a:t>
            </a:r>
            <a:endParaRPr lang="zh-CN" altLang="en-US">
              <a:solidFill>
                <a:srgbClr val="BFBFBF"/>
              </a:solidFill>
              <a:latin typeface="华文新魏" panose="02010800040101010101" pitchFamily="2" charset="-122"/>
              <a:ea typeface="华文新魏" panose="02010800040101010101" pitchFamily="2" charset="-122"/>
            </a:endParaRPr>
          </a:p>
          <a:p>
            <a:pPr>
              <a:defRPr/>
            </a:pPr>
            <a:r>
              <a:rPr lang="zh-CN" altLang="en-US">
                <a:solidFill>
                  <a:srgbClr val="BFBFBF"/>
                </a:solidFill>
                <a:latin typeface="华文新魏" panose="02010800040101010101" pitchFamily="2" charset="-122"/>
                <a:ea typeface="华文新魏" panose="02010800040101010101" pitchFamily="2" charset="-122"/>
              </a:rPr>
              <a:t>等等</a:t>
            </a:r>
            <a:r>
              <a:rPr lang="en-US" altLang="zh-CN">
                <a:solidFill>
                  <a:srgbClr val="BFBFBF"/>
                </a:solidFill>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5E51D318-8CFD-484D-A5F2-B011EA0F8284}"/>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39D4F41A-1686-4112-ADBF-6C50A4D8072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D357C6BC-5A7A-4505-A8DE-9F63F5EFED4B}"/>
              </a:ext>
            </a:extLst>
          </p:cNvPr>
          <p:cNvSpPr>
            <a:spLocks noGrp="1"/>
          </p:cNvSpPr>
          <p:nvPr>
            <p:ph type="sldNum" sz="quarter" idx="12"/>
          </p:nvPr>
        </p:nvSpPr>
        <p:spPr/>
        <p:txBody>
          <a:bodyPr/>
          <a:lstStyle/>
          <a:p>
            <a:pPr>
              <a:defRPr/>
            </a:pPr>
            <a:fld id="{FAFE3649-4497-4651-A239-822DDD2273B3}" type="slidenum">
              <a:rPr lang="zh-CN" altLang="en-US"/>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8FEC-43AB-4C9A-B50B-EE87D4E3EF0C}"/>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快照隔离</a:t>
            </a:r>
          </a:p>
        </p:txBody>
      </p:sp>
      <p:sp>
        <p:nvSpPr>
          <p:cNvPr id="3" name="内容占位符 2">
            <a:extLst>
              <a:ext uri="{FF2B5EF4-FFF2-40B4-BE49-F238E27FC236}">
                <a16:creationId xmlns:a16="http://schemas.microsoft.com/office/drawing/2014/main" id="{6918214D-95E5-40D8-A09E-BFAF0B01E87B}"/>
              </a:ext>
            </a:extLst>
          </p:cNvPr>
          <p:cNvSpPr>
            <a:spLocks noGrp="1"/>
          </p:cNvSpPr>
          <p:nvPr>
            <p:ph idx="1"/>
          </p:nvPr>
        </p:nvSpPr>
        <p:spPr>
          <a:xfrm>
            <a:off x="0" y="1268413"/>
            <a:ext cx="9144000" cy="4525962"/>
          </a:xfrm>
        </p:spPr>
        <p:txBody>
          <a:bodyPr/>
          <a:lstStyle/>
          <a:p>
            <a:pPr>
              <a:defRPr/>
            </a:pPr>
            <a:r>
              <a:rPr lang="zh-CN" altLang="en-US" dirty="0">
                <a:latin typeface="华文新魏" panose="02010800040101010101" pitchFamily="2" charset="-122"/>
                <a:ea typeface="华文新魏" panose="02010800040101010101" pitchFamily="2" charset="-122"/>
              </a:rPr>
              <a:t>是一种特殊的并发控制机制，在商业和开源系统中广泛接受</a:t>
            </a:r>
            <a:endParaRPr lang="en-US" altLang="zh-CN" dirty="0">
              <a:latin typeface="华文新魏" panose="02010800040101010101" pitchFamily="2" charset="-122"/>
              <a:ea typeface="华文新魏" panose="02010800040101010101" pitchFamily="2" charset="-122"/>
            </a:endParaRPr>
          </a:p>
          <a:p>
            <a:pPr lvl="1">
              <a:defRPr/>
            </a:pPr>
            <a:r>
              <a:rPr lang="en-US" altLang="zh-CN" dirty="0">
                <a:latin typeface="华文新魏" panose="02010800040101010101" pitchFamily="2" charset="-122"/>
                <a:ea typeface="华文新魏" panose="02010800040101010101" pitchFamily="2" charset="-122"/>
              </a:rPr>
              <a:t>Oracle</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PostgreSQL</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SQL Sever</a:t>
            </a:r>
            <a:r>
              <a:rPr lang="zh-CN" altLang="en-US" dirty="0">
                <a:latin typeface="华文新魏" panose="02010800040101010101" pitchFamily="2" charset="-122"/>
                <a:ea typeface="华文新魏" panose="02010800040101010101" pitchFamily="2" charset="-122"/>
              </a:rPr>
              <a:t>等</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在事务开始执行时给它数据库的一份“快照”，和其他并发事务完全隔离开</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对于只读事务是理想的，不用等待、不会中断</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对于更新写，必须处理其他并发更新的事务之间的潜在冲突</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当允许事务</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提交时，事务</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变为提交状态，并且</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对数据库的所有写操作都必须作为一个原子操作执行</a:t>
            </a: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88E308C8-D7F3-4BAF-A524-B2F5B3A9BA7F}"/>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dirty="0"/>
          </a:p>
        </p:txBody>
      </p:sp>
      <p:sp>
        <p:nvSpPr>
          <p:cNvPr id="5" name="页脚占位符 4">
            <a:extLst>
              <a:ext uri="{FF2B5EF4-FFF2-40B4-BE49-F238E27FC236}">
                <a16:creationId xmlns:a16="http://schemas.microsoft.com/office/drawing/2014/main" id="{169721C3-A323-474E-A0C8-E01B3CFB2C9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82FFF8D3-8607-4D73-9A2A-2D2861DC3273}"/>
              </a:ext>
            </a:extLst>
          </p:cNvPr>
          <p:cNvSpPr>
            <a:spLocks noGrp="1"/>
          </p:cNvSpPr>
          <p:nvPr>
            <p:ph type="sldNum" sz="quarter" idx="12"/>
          </p:nvPr>
        </p:nvSpPr>
        <p:spPr/>
        <p:txBody>
          <a:bodyPr/>
          <a:lstStyle/>
          <a:p>
            <a:pPr>
              <a:defRPr/>
            </a:pPr>
            <a:fld id="{86C12AEC-62D6-4487-BF7D-0C2AEA10D630}" type="slidenum">
              <a:rPr lang="zh-CN" altLang="en-US"/>
              <a:pPr>
                <a:defRPr/>
              </a:pPr>
              <a:t>79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8AE57-4B52-46B0-B5A0-674CF7CCF77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p>
        </p:txBody>
      </p:sp>
      <p:sp>
        <p:nvSpPr>
          <p:cNvPr id="3" name="内容占位符 2">
            <a:extLst>
              <a:ext uri="{FF2B5EF4-FFF2-40B4-BE49-F238E27FC236}">
                <a16:creationId xmlns:a16="http://schemas.microsoft.com/office/drawing/2014/main" id="{D1D0FD8E-3553-4FEE-9991-A3F6CA548C0B}"/>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事务的特性（</a:t>
            </a:r>
            <a:r>
              <a:rPr lang="en-US" altLang="zh-CN" dirty="0">
                <a:latin typeface="华文新魏" panose="02010800040101010101" pitchFamily="2" charset="-122"/>
                <a:ea typeface="华文新魏" panose="02010800040101010101" pitchFamily="2" charset="-122"/>
                <a:cs typeface="+mn-cs"/>
              </a:rPr>
              <a:t>ACID</a:t>
            </a:r>
            <a:r>
              <a:rPr lang="zh-CN" altLang="en-US" dirty="0">
                <a:latin typeface="华文新魏" panose="02010800040101010101" pitchFamily="2" charset="-122"/>
                <a:ea typeface="华文新魏" panose="02010800040101010101" pitchFamily="2" charset="-122"/>
                <a:cs typeface="+mn-cs"/>
              </a:rPr>
              <a:t>）</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隔离性</a:t>
            </a:r>
            <a:r>
              <a:rPr lang="en-US" altLang="zh-CN" dirty="0">
                <a:latin typeface="华文新魏" panose="02010800040101010101" pitchFamily="2" charset="-122"/>
                <a:ea typeface="华文新魏" panose="02010800040101010101" pitchFamily="2" charset="-122"/>
              </a:rPr>
              <a:t>(Isolation)</a:t>
            </a:r>
            <a:r>
              <a:rPr lang="zh-CN" altLang="en-US" dirty="0">
                <a:latin typeface="华文新魏" panose="02010800040101010101" pitchFamily="2" charset="-122"/>
                <a:ea typeface="华文新魏" panose="02010800040101010101" pitchFamily="2" charset="-122"/>
              </a:rPr>
              <a:t>：表面看起来，每个事务都是在没有其它事务同时执行的情况下执行的。</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一个事务内部的操作及使用的数据对其他并发事务是隔离的</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并发执行的各个事务之间不能互相干扰</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持久性</a:t>
            </a:r>
            <a:r>
              <a:rPr lang="en-US" altLang="zh-CN" dirty="0">
                <a:latin typeface="华文新魏" panose="02010800040101010101" pitchFamily="2" charset="-122"/>
                <a:ea typeface="华文新魏" panose="02010800040101010101" pitchFamily="2" charset="-122"/>
              </a:rPr>
              <a:t>(Durability)</a:t>
            </a:r>
            <a:r>
              <a:rPr lang="zh-CN" altLang="en-US" dirty="0">
                <a:latin typeface="华文新魏" panose="02010800040101010101" pitchFamily="2" charset="-122"/>
                <a:ea typeface="华文新魏" panose="02010800040101010101" pitchFamily="2" charset="-122"/>
              </a:rPr>
              <a:t>：一个事务一旦提交，它对数据库中数据的改变就应该是永久性的</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接下来的其他操作或故障不应该对其执行结果有任何影响</a:t>
            </a:r>
          </a:p>
        </p:txBody>
      </p:sp>
      <p:sp>
        <p:nvSpPr>
          <p:cNvPr id="4" name="日期占位符 3">
            <a:extLst>
              <a:ext uri="{FF2B5EF4-FFF2-40B4-BE49-F238E27FC236}">
                <a16:creationId xmlns:a16="http://schemas.microsoft.com/office/drawing/2014/main" id="{33C1ABCC-5868-4262-8A21-D2E602A539AD}"/>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BD86E7B0-8525-4643-93F8-C01DA4796A25}"/>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EC2DB00-73F5-457B-A639-DF50EA75EB0D}"/>
              </a:ext>
            </a:extLst>
          </p:cNvPr>
          <p:cNvSpPr>
            <a:spLocks noGrp="1"/>
          </p:cNvSpPr>
          <p:nvPr>
            <p:ph type="sldNum" sz="quarter" idx="12"/>
          </p:nvPr>
        </p:nvSpPr>
        <p:spPr/>
        <p:txBody>
          <a:bodyPr/>
          <a:lstStyle/>
          <a:p>
            <a:pPr>
              <a:defRPr/>
            </a:pPr>
            <a:fld id="{D553C75E-C140-42E0-9ADD-BE9476262847}" type="slidenum">
              <a:rPr lang="zh-CN" altLang="en-US"/>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593AA-368D-4027-91D3-DE4C65D3C79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总结</a:t>
            </a:r>
          </a:p>
        </p:txBody>
      </p:sp>
      <p:sp>
        <p:nvSpPr>
          <p:cNvPr id="113667" name="内容占位符 2">
            <a:extLst>
              <a:ext uri="{FF2B5EF4-FFF2-40B4-BE49-F238E27FC236}">
                <a16:creationId xmlns:a16="http://schemas.microsoft.com/office/drawing/2014/main" id="{C6697881-954C-4B1F-8903-0E9F00799AA3}"/>
              </a:ext>
            </a:extLst>
          </p:cNvPr>
          <p:cNvSpPr>
            <a:spLocks noGrp="1"/>
          </p:cNvSpPr>
          <p:nvPr>
            <p:ph idx="1"/>
          </p:nvPr>
        </p:nvSpPr>
        <p:spPr>
          <a:xfrm>
            <a:off x="381000" y="1357313"/>
            <a:ext cx="8548688" cy="5143500"/>
          </a:xfrm>
        </p:spPr>
        <p:txBody>
          <a:bodyPr/>
          <a:lstStyle/>
          <a:p>
            <a:pPr algn="just">
              <a:defRPr/>
            </a:pPr>
            <a:r>
              <a:rPr lang="zh-CN" altLang="en-US" noProof="1">
                <a:latin typeface="华文新魏" panose="02010800040101010101" pitchFamily="2" charset="-122"/>
                <a:ea typeface="华文新魏" panose="02010800040101010101" pitchFamily="2" charset="-122"/>
              </a:rPr>
              <a:t>本章重点</a:t>
            </a:r>
          </a:p>
          <a:p>
            <a:pPr lvl="1" algn="just">
              <a:defRPr/>
            </a:pPr>
            <a:r>
              <a:rPr lang="zh-CN" altLang="en-US" noProof="1">
                <a:latin typeface="华文新魏" panose="02010800040101010101" pitchFamily="2" charset="-122"/>
                <a:ea typeface="华文新魏" panose="02010800040101010101" pitchFamily="2" charset="-122"/>
              </a:rPr>
              <a:t>掌握事务的概念及性质</a:t>
            </a:r>
            <a:endParaRPr lang="en-US" altLang="zh-CN" noProof="1">
              <a:latin typeface="华文新魏" panose="02010800040101010101" pitchFamily="2" charset="-122"/>
              <a:ea typeface="华文新魏" panose="02010800040101010101" pitchFamily="2" charset="-122"/>
            </a:endParaRPr>
          </a:p>
          <a:p>
            <a:pPr lvl="1" algn="just">
              <a:defRPr/>
            </a:pPr>
            <a:r>
              <a:rPr lang="zh-CN" altLang="en-US" noProof="1">
                <a:latin typeface="华文新魏" panose="02010800040101010101" pitchFamily="2" charset="-122"/>
                <a:ea typeface="华文新魏" panose="02010800040101010101" pitchFamily="2" charset="-122"/>
              </a:rPr>
              <a:t>掌握事务调度和并发控制的概念</a:t>
            </a:r>
            <a:endParaRPr lang="en-US" altLang="zh-CN" noProof="1">
              <a:latin typeface="华文新魏" panose="02010800040101010101" pitchFamily="2" charset="-122"/>
              <a:ea typeface="华文新魏" panose="02010800040101010101" pitchFamily="2" charset="-122"/>
            </a:endParaRPr>
          </a:p>
          <a:p>
            <a:pPr lvl="1" algn="just">
              <a:defRPr/>
            </a:pPr>
            <a:r>
              <a:rPr lang="zh-CN" altLang="en-US" noProof="1">
                <a:latin typeface="华文新魏" panose="02010800040101010101" pitchFamily="2" charset="-122"/>
                <a:ea typeface="华文新魏" panose="02010800040101010101" pitchFamily="2" charset="-122"/>
              </a:rPr>
              <a:t>掌握基于锁的并发控制协议</a:t>
            </a:r>
            <a:endParaRPr lang="en-US" altLang="zh-CN" noProof="1">
              <a:latin typeface="华文新魏" panose="02010800040101010101" pitchFamily="2" charset="-122"/>
              <a:ea typeface="华文新魏" panose="02010800040101010101" pitchFamily="2" charset="-122"/>
            </a:endParaRPr>
          </a:p>
          <a:p>
            <a:pPr lvl="1" algn="just">
              <a:defRPr/>
            </a:pPr>
            <a:r>
              <a:rPr lang="zh-CN" altLang="en-US" noProof="1">
                <a:latin typeface="华文新魏" panose="02010800040101010101" pitchFamily="2" charset="-122"/>
                <a:ea typeface="华文新魏" panose="02010800040101010101" pitchFamily="2" charset="-122"/>
              </a:rPr>
              <a:t>掌握死锁检测</a:t>
            </a:r>
          </a:p>
        </p:txBody>
      </p:sp>
      <p:sp>
        <p:nvSpPr>
          <p:cNvPr id="4" name="日期占位符 3">
            <a:extLst>
              <a:ext uri="{FF2B5EF4-FFF2-40B4-BE49-F238E27FC236}">
                <a16:creationId xmlns:a16="http://schemas.microsoft.com/office/drawing/2014/main" id="{E6D42106-BC5D-46AE-B431-55466973668E}"/>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711F2A85-71F7-4063-92DD-4924BA538722}"/>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E0CCBAC1-6E90-47BA-91D0-75447EF060DA}"/>
              </a:ext>
            </a:extLst>
          </p:cNvPr>
          <p:cNvSpPr>
            <a:spLocks noGrp="1"/>
          </p:cNvSpPr>
          <p:nvPr>
            <p:ph type="sldNum" sz="quarter" idx="12"/>
          </p:nvPr>
        </p:nvSpPr>
        <p:spPr/>
        <p:txBody>
          <a:bodyPr/>
          <a:lstStyle/>
          <a:p>
            <a:pPr>
              <a:defRPr/>
            </a:pPr>
            <a:fld id="{C9B73F16-C503-4557-8322-FB05577FE159}" type="slidenum">
              <a:rPr lang="zh-CN" altLang="en-US"/>
              <a:pPr>
                <a:defRPr/>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25832887-D18F-497B-80B3-2DA5EA6340F5}"/>
              </a:ext>
            </a:extLst>
          </p:cNvPr>
          <p:cNvSpPr>
            <a:spLocks noGrp="1"/>
          </p:cNvSpPr>
          <p:nvPr>
            <p:ph type="dt" sz="quarter" idx="10"/>
          </p:nvPr>
        </p:nvSpPr>
        <p:spPr/>
        <p:txBody>
          <a:bodyPr/>
          <a:lstStyle/>
          <a:p>
            <a:pPr>
              <a:defRPr/>
            </a:pPr>
            <a:fld id="{10A6E0BD-5646-4D56-98DF-A344BCAE45CA}" type="datetime1">
              <a:rPr lang="zh-CN" altLang="en-US"/>
              <a:pPr>
                <a:defRPr/>
              </a:pPr>
              <a:t>2023/4/25</a:t>
            </a:fld>
            <a:endParaRPr lang="en-US" altLang="zh-CN"/>
          </a:p>
        </p:txBody>
      </p:sp>
      <p:sp>
        <p:nvSpPr>
          <p:cNvPr id="8" name="页脚占位符 4">
            <a:extLst>
              <a:ext uri="{FF2B5EF4-FFF2-40B4-BE49-F238E27FC236}">
                <a16:creationId xmlns:a16="http://schemas.microsoft.com/office/drawing/2014/main" id="{2080573F-0CCA-44D6-A87D-F7BA09F52C3D}"/>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9288F1A9-20AF-4A60-90F9-63D38BD23194}"/>
              </a:ext>
            </a:extLst>
          </p:cNvPr>
          <p:cNvSpPr>
            <a:spLocks noGrp="1"/>
          </p:cNvSpPr>
          <p:nvPr>
            <p:ph type="sldNum" sz="quarter" idx="12"/>
          </p:nvPr>
        </p:nvSpPr>
        <p:spPr/>
        <p:txBody>
          <a:bodyPr/>
          <a:lstStyle/>
          <a:p>
            <a:pPr>
              <a:defRPr/>
            </a:pPr>
            <a:fld id="{1D3DAFA5-D7FF-4232-9A03-0FF467FF780E}" type="slidenum">
              <a:rPr lang="zh-CN" altLang="en-US"/>
              <a:pPr>
                <a:defRPr/>
              </a:pPr>
              <a:t>81</a:t>
            </a:fld>
            <a:endParaRPr lang="en-US" altLang="zh-CN"/>
          </a:p>
        </p:txBody>
      </p:sp>
      <p:sp>
        <p:nvSpPr>
          <p:cNvPr id="41986" name="Rectangle 2">
            <a:extLst>
              <a:ext uri="{FF2B5EF4-FFF2-40B4-BE49-F238E27FC236}">
                <a16:creationId xmlns:a16="http://schemas.microsoft.com/office/drawing/2014/main" id="{04B2D972-E687-4473-9A87-BDF98C9E1BF4}"/>
              </a:ext>
            </a:extLst>
          </p:cNvPr>
          <p:cNvSpPr>
            <a:spLocks noGrp="1" noChangeArrowheads="1"/>
          </p:cNvSpPr>
          <p:nvPr>
            <p:ph type="title"/>
          </p:nvPr>
        </p:nvSpPr>
        <p:spPr/>
        <p:txBody>
          <a:bodyPr/>
          <a:lstStyle/>
          <a:p>
            <a:pPr eaLnBrk="1" hangingPunct="1">
              <a:defRPr/>
            </a:pPr>
            <a:endParaRPr lang="zh-CN" altLang="en-US">
              <a:cs typeface="+mj-cs"/>
            </a:endParaRPr>
          </a:p>
        </p:txBody>
      </p:sp>
      <p:sp>
        <p:nvSpPr>
          <p:cNvPr id="41987" name="Rectangle 3">
            <a:extLst>
              <a:ext uri="{FF2B5EF4-FFF2-40B4-BE49-F238E27FC236}">
                <a16:creationId xmlns:a16="http://schemas.microsoft.com/office/drawing/2014/main" id="{80462C56-DE89-4947-B1A9-B0A7DEFC470C}"/>
              </a:ext>
            </a:extLst>
          </p:cNvPr>
          <p:cNvSpPr>
            <a:spLocks noGrp="1" noChangeArrowheads="1"/>
          </p:cNvSpPr>
          <p:nvPr>
            <p:ph idx="1"/>
          </p:nvPr>
        </p:nvSpPr>
        <p:spPr/>
        <p:txBody>
          <a:bodyPr/>
          <a:lstStyle/>
          <a:p>
            <a:pPr eaLnBrk="1" hangingPunct="1">
              <a:defRPr/>
            </a:pPr>
            <a:endParaRPr lang="zh-CN" altLang="en-US" dirty="0">
              <a:cs typeface="+mn-cs"/>
            </a:endParaRPr>
          </a:p>
        </p:txBody>
      </p:sp>
      <p:graphicFrame>
        <p:nvGraphicFramePr>
          <p:cNvPr id="124935" name="Object 4">
            <a:extLst>
              <a:ext uri="{FF2B5EF4-FFF2-40B4-BE49-F238E27FC236}">
                <a16:creationId xmlns:a16="http://schemas.microsoft.com/office/drawing/2014/main" id="{2E54A087-3A9C-46EF-9A5B-C63ABEC19843}"/>
              </a:ext>
            </a:extLst>
          </p:cNvPr>
          <p:cNvGraphicFramePr>
            <a:graphicFrameLocks/>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124969" r:id="rId4" imgW="7833665" imgH="7839151" progId="">
                  <p:embed/>
                </p:oleObj>
              </mc:Choice>
              <mc:Fallback>
                <p:oleObj r:id="rId4" imgW="7833665" imgH="7839151"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2312988"/>
                        <a:ext cx="28082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24936" name="Picture 5">
            <a:extLst>
              <a:ext uri="{FF2B5EF4-FFF2-40B4-BE49-F238E27FC236}">
                <a16:creationId xmlns:a16="http://schemas.microsoft.com/office/drawing/2014/main" id="{8E0E129F-78C5-41EA-B363-652E5A440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1916113"/>
            <a:ext cx="5003800"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Box 6">
            <a:extLst>
              <a:ext uri="{FF2B5EF4-FFF2-40B4-BE49-F238E27FC236}">
                <a16:creationId xmlns:a16="http://schemas.microsoft.com/office/drawing/2014/main" id="{50C606C8-2B61-4936-BB25-4E5E0EA16395}"/>
              </a:ext>
            </a:extLst>
          </p:cNvPr>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eaLnBrk="1" hangingPunct="1">
              <a:defRPr/>
            </a:pPr>
            <a:r>
              <a:rPr lang="en-US" altLang="zh-CN" sz="4400">
                <a:effectLst>
                  <a:outerShdw blurRad="38100" dist="38100" dir="2700000" algn="tl">
                    <a:srgbClr val="C0C0C0"/>
                  </a:outerShdw>
                </a:effectLst>
                <a:ea typeface="宋体" panose="02010600030101010101" pitchFamily="2" charset="-122"/>
                <a:cs typeface="+mn-cs"/>
              </a:rPr>
              <a:t>Next Chapter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77BB4-1992-4B5B-8CA7-A01B743F671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endParaRPr lang="zh-CN" altLang="en-US" dirty="0">
              <a:cs typeface="+mj-cs"/>
            </a:endParaRPr>
          </a:p>
        </p:txBody>
      </p:sp>
      <p:sp>
        <p:nvSpPr>
          <p:cNvPr id="3" name="内容占位符 2">
            <a:extLst>
              <a:ext uri="{FF2B5EF4-FFF2-40B4-BE49-F238E27FC236}">
                <a16:creationId xmlns:a16="http://schemas.microsoft.com/office/drawing/2014/main" id="{2CE6706E-64AA-4A3C-8E74-64884DB11B4C}"/>
              </a:ext>
            </a:extLst>
          </p:cNvPr>
          <p:cNvSpPr>
            <a:spLocks noGrp="1"/>
          </p:cNvSpPr>
          <p:nvPr>
            <p:ph idx="1"/>
          </p:nvPr>
        </p:nvSpPr>
        <p:spPr>
          <a:xfrm>
            <a:off x="381000" y="1412875"/>
            <a:ext cx="8477250" cy="4525963"/>
          </a:xfrm>
        </p:spPr>
        <p:txBody>
          <a:bodyPr/>
          <a:lstStyle/>
          <a:p>
            <a:pPr>
              <a:defRPr/>
            </a:pPr>
            <a:r>
              <a:rPr lang="zh-CN" altLang="en-US" dirty="0">
                <a:latin typeface="华文新魏" panose="02010800040101010101" pitchFamily="2" charset="-122"/>
                <a:ea typeface="华文新魏" panose="02010800040101010101" pitchFamily="2" charset="-122"/>
                <a:cs typeface="+mn-cs"/>
              </a:rPr>
              <a:t>保证事务</a:t>
            </a:r>
            <a:r>
              <a:rPr lang="en-US" altLang="zh-CN" dirty="0">
                <a:latin typeface="华文新魏" panose="02010800040101010101" pitchFamily="2" charset="-122"/>
                <a:ea typeface="华文新魏" panose="02010800040101010101" pitchFamily="2" charset="-122"/>
                <a:cs typeface="+mn-cs"/>
              </a:rPr>
              <a:t>ACID</a:t>
            </a:r>
            <a:r>
              <a:rPr lang="zh-CN" altLang="en-US" dirty="0">
                <a:latin typeface="华文新魏" panose="02010800040101010101" pitchFamily="2" charset="-122"/>
                <a:ea typeface="华文新魏" panose="02010800040101010101" pitchFamily="2" charset="-122"/>
                <a:cs typeface="+mn-cs"/>
              </a:rPr>
              <a:t>特性是事务处理的任务</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破坏事务</a:t>
            </a:r>
            <a:r>
              <a:rPr lang="en-US" altLang="zh-CN" dirty="0">
                <a:latin typeface="华文新魏" panose="02010800040101010101" pitchFamily="2" charset="-122"/>
                <a:ea typeface="华文新魏" panose="02010800040101010101" pitchFamily="2" charset="-122"/>
                <a:cs typeface="+mn-cs"/>
              </a:rPr>
              <a:t>ACID</a:t>
            </a:r>
            <a:r>
              <a:rPr lang="zh-CN" altLang="en-US" dirty="0">
                <a:latin typeface="华文新魏" panose="02010800040101010101" pitchFamily="2" charset="-122"/>
                <a:ea typeface="华文新魏" panose="02010800040101010101" pitchFamily="2" charset="-122"/>
                <a:cs typeface="+mn-cs"/>
              </a:rPr>
              <a:t>特性的因素</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多个事务并行运行时，不同事务的操作交叉执行</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数据库管理系统必须保证多个事务的交叉运行不影响这些事务的隔离性</a:t>
            </a:r>
            <a:endParaRPr lang="en-US" altLang="zh-CN" dirty="0">
              <a:latin typeface="华文新魏" panose="02010800040101010101" pitchFamily="2" charset="-122"/>
              <a:ea typeface="华文新魏" panose="02010800040101010101" pitchFamily="2" charset="-122"/>
            </a:endParaRPr>
          </a:p>
          <a:p>
            <a:pPr lvl="1">
              <a:spcBef>
                <a:spcPts val="1200"/>
              </a:spcBef>
              <a:defRPr/>
            </a:pPr>
            <a:r>
              <a:rPr lang="zh-CN" altLang="en-US" dirty="0">
                <a:latin typeface="华文新魏" panose="02010800040101010101" pitchFamily="2" charset="-122"/>
                <a:ea typeface="华文新魏" panose="02010800040101010101" pitchFamily="2" charset="-122"/>
              </a:rPr>
              <a:t>事务在运行过程中被强行停止</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数据库管理系统必须保证被强行终止的事务对数据库和其他事务没有任何影响</a:t>
            </a:r>
          </a:p>
        </p:txBody>
      </p:sp>
      <p:sp>
        <p:nvSpPr>
          <p:cNvPr id="4" name="日期占位符 3">
            <a:extLst>
              <a:ext uri="{FF2B5EF4-FFF2-40B4-BE49-F238E27FC236}">
                <a16:creationId xmlns:a16="http://schemas.microsoft.com/office/drawing/2014/main" id="{923A3013-E6B2-4892-ABE3-BC601CF5562A}"/>
              </a:ext>
            </a:extLst>
          </p:cNvPr>
          <p:cNvSpPr>
            <a:spLocks noGrp="1"/>
          </p:cNvSpPr>
          <p:nvPr>
            <p:ph type="dt" sz="quarter" idx="10"/>
          </p:nvPr>
        </p:nvSpPr>
        <p:spPr/>
        <p:txBody>
          <a:bodyPr/>
          <a:lstStyle/>
          <a:p>
            <a:pPr>
              <a:defRPr/>
            </a:pPr>
            <a:fld id="{4BAF0FFE-4E2F-4250-BE16-EEC04A214410}" type="datetime1">
              <a:rPr lang="zh-CN" altLang="en-US" smtClean="0"/>
              <a:pPr>
                <a:defRPr/>
              </a:pPr>
              <a:t>2023/4/25</a:t>
            </a:fld>
            <a:endParaRPr lang="en-US" altLang="zh-CN"/>
          </a:p>
        </p:txBody>
      </p:sp>
      <p:sp>
        <p:nvSpPr>
          <p:cNvPr id="5" name="页脚占位符 4">
            <a:extLst>
              <a:ext uri="{FF2B5EF4-FFF2-40B4-BE49-F238E27FC236}">
                <a16:creationId xmlns:a16="http://schemas.microsoft.com/office/drawing/2014/main" id="{D7657EC7-F1D0-4202-A002-91B207DD095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3DE14308-7051-40BB-8BD0-94CE81E2DA92}"/>
              </a:ext>
            </a:extLst>
          </p:cNvPr>
          <p:cNvSpPr>
            <a:spLocks noGrp="1"/>
          </p:cNvSpPr>
          <p:nvPr>
            <p:ph type="sldNum" sz="quarter" idx="12"/>
          </p:nvPr>
        </p:nvSpPr>
        <p:spPr/>
        <p:txBody>
          <a:bodyPr/>
          <a:lstStyle/>
          <a:p>
            <a:pPr>
              <a:defRPr/>
            </a:pPr>
            <a:fld id="{0148C03D-A26D-4AAB-B6E3-79603FB323F1}" type="slidenum">
              <a:rPr lang="zh-CN" altLang="en-US"/>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1213</TotalTime>
  <Pages>0</Pages>
  <Words>6331</Words>
  <Characters>0</Characters>
  <Application>Microsoft Office PowerPoint</Application>
  <DocSecurity>0</DocSecurity>
  <PresentationFormat>全屏显示(4:3)</PresentationFormat>
  <Lines>0</Lines>
  <Paragraphs>837</Paragraphs>
  <Slides>81</Slides>
  <Notes>24</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81</vt:i4>
      </vt:variant>
    </vt:vector>
  </HeadingPairs>
  <TitlesOfParts>
    <vt:vector size="92" baseType="lpstr">
      <vt:lpstr>华文新魏</vt:lpstr>
      <vt:lpstr>华文行楷</vt:lpstr>
      <vt:lpstr>楷体_GB2312</vt:lpstr>
      <vt:lpstr>Arial</vt:lpstr>
      <vt:lpstr>Comic Sans MS</vt:lpstr>
      <vt:lpstr>Times New Roman</vt:lpstr>
      <vt:lpstr>Wingdings</vt:lpstr>
      <vt:lpstr>Autumn2003-4</vt:lpstr>
      <vt:lpstr>2_Autumn2003-4</vt:lpstr>
      <vt:lpstr>Paintbrush Picture</vt:lpstr>
      <vt:lpstr>Microsoft Word Picture</vt:lpstr>
      <vt:lpstr>       物联网与泛在智能研究中心</vt:lpstr>
      <vt:lpstr>目录</vt:lpstr>
      <vt:lpstr>目录</vt:lpstr>
      <vt:lpstr>事务概念</vt:lpstr>
      <vt:lpstr>事务概念</vt:lpstr>
      <vt:lpstr>事务概念</vt:lpstr>
      <vt:lpstr>PowerPoint 演示文稿</vt:lpstr>
      <vt:lpstr>事务概念</vt:lpstr>
      <vt:lpstr>事务概念</vt:lpstr>
      <vt:lpstr>事务概念</vt:lpstr>
      <vt:lpstr>目录</vt:lpstr>
      <vt:lpstr>事务的并发执行和调度</vt:lpstr>
      <vt:lpstr>PowerPoint 演示文稿</vt:lpstr>
      <vt:lpstr>PowerPoint 演示文稿</vt:lpstr>
      <vt:lpstr>PowerPoint 演示文稿</vt:lpstr>
      <vt:lpstr>事务的并发执行和调度</vt:lpstr>
      <vt:lpstr>PowerPoint 演示文稿</vt:lpstr>
      <vt:lpstr>事务的并发执行和调度</vt:lpstr>
      <vt:lpstr>事务的并发执行和调度</vt:lpstr>
      <vt:lpstr>PowerPoint 演示文稿</vt:lpstr>
      <vt:lpstr>事务的并发执行和调度</vt:lpstr>
      <vt:lpstr>PowerPoint 演示文稿</vt:lpstr>
      <vt:lpstr>事务的并发执行和调度</vt:lpstr>
      <vt:lpstr> 事务的并发执行和调度</vt:lpstr>
      <vt:lpstr>事务的并发执行和调度</vt:lpstr>
      <vt:lpstr>目录</vt:lpstr>
      <vt:lpstr>并发控制协议</vt:lpstr>
      <vt:lpstr>并发控制协议</vt:lpstr>
      <vt:lpstr>基于锁的并发控制协议</vt:lpstr>
      <vt:lpstr>基于锁的并发控制协议</vt:lpstr>
      <vt:lpstr>锁的概念</vt:lpstr>
      <vt:lpstr>锁的概念</vt:lpstr>
      <vt:lpstr>锁的概念</vt:lpstr>
      <vt:lpstr>锁的概念</vt:lpstr>
      <vt:lpstr>锁的概念</vt:lpstr>
      <vt:lpstr>锁的概念</vt:lpstr>
      <vt:lpstr>锁的概念</vt:lpstr>
      <vt:lpstr>锁的概念</vt:lpstr>
      <vt:lpstr>锁的概念</vt:lpstr>
      <vt:lpstr>锁的概念</vt:lpstr>
      <vt:lpstr>基于锁的并发控制协议</vt:lpstr>
      <vt:lpstr>死锁的处理</vt:lpstr>
      <vt:lpstr>死锁的预防</vt:lpstr>
      <vt:lpstr>死锁的预防</vt:lpstr>
      <vt:lpstr>一次封锁法</vt:lpstr>
      <vt:lpstr>顺序封锁法</vt:lpstr>
      <vt:lpstr>死锁的检测与恢复</vt:lpstr>
      <vt:lpstr>超时法</vt:lpstr>
      <vt:lpstr>等待图法</vt:lpstr>
      <vt:lpstr>等待图法</vt:lpstr>
      <vt:lpstr>等待图法</vt:lpstr>
      <vt:lpstr>死锁的恢复</vt:lpstr>
      <vt:lpstr>基于锁的并发控制协议</vt:lpstr>
      <vt:lpstr>两段锁并发控制协议</vt:lpstr>
      <vt:lpstr>两段锁并发控制协议</vt:lpstr>
      <vt:lpstr>两段锁并发控制协议</vt:lpstr>
      <vt:lpstr>两段锁并发控制协议</vt:lpstr>
      <vt:lpstr>两段锁并发控制协议</vt:lpstr>
      <vt:lpstr>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并发控制协议</vt:lpstr>
      <vt:lpstr>多版本机制</vt:lpstr>
      <vt:lpstr>多版本机制</vt:lpstr>
      <vt:lpstr>多版本机制</vt:lpstr>
      <vt:lpstr>多版本机制</vt:lpstr>
      <vt:lpstr>多版本机制</vt:lpstr>
      <vt:lpstr>多版本机制</vt:lpstr>
      <vt:lpstr>多版本机制</vt:lpstr>
      <vt:lpstr>多版本机制</vt:lpstr>
      <vt:lpstr>多版本机制</vt:lpstr>
      <vt:lpstr>并发控制协议</vt:lpstr>
      <vt:lpstr>快照隔离</vt:lpstr>
      <vt:lpstr>总结</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第十章  并发控制</dc:title>
  <dc:subject/>
  <dc:creator>HAO ZHANG</dc:creator>
  <cp:keywords/>
  <dc:description/>
  <cp:lastModifiedBy>ZHANG HAO</cp:lastModifiedBy>
  <cp:revision>53</cp:revision>
  <dcterms:created xsi:type="dcterms:W3CDTF">2016-05-23T06:45:34Z</dcterms:created>
  <dcterms:modified xsi:type="dcterms:W3CDTF">2023-04-25T05:02:35Z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