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58"/>
  </p:notesMasterIdLst>
  <p:handoutMasterIdLst>
    <p:handoutMasterId r:id="rId59"/>
  </p:handoutMasterIdLst>
  <p:sldIdLst>
    <p:sldId id="382" r:id="rId3"/>
    <p:sldId id="444" r:id="rId4"/>
    <p:sldId id="483" r:id="rId5"/>
    <p:sldId id="445" r:id="rId6"/>
    <p:sldId id="446" r:id="rId7"/>
    <p:sldId id="447" r:id="rId8"/>
    <p:sldId id="448" r:id="rId9"/>
    <p:sldId id="449" r:id="rId10"/>
    <p:sldId id="450" r:id="rId11"/>
    <p:sldId id="451" r:id="rId12"/>
    <p:sldId id="452" r:id="rId13"/>
    <p:sldId id="480" r:id="rId14"/>
    <p:sldId id="454" r:id="rId15"/>
    <p:sldId id="455" r:id="rId16"/>
    <p:sldId id="456" r:id="rId17"/>
    <p:sldId id="457" r:id="rId18"/>
    <p:sldId id="458" r:id="rId19"/>
    <p:sldId id="459" r:id="rId20"/>
    <p:sldId id="460" r:id="rId21"/>
    <p:sldId id="520" r:id="rId22"/>
    <p:sldId id="522" r:id="rId23"/>
    <p:sldId id="523" r:id="rId24"/>
    <p:sldId id="524" r:id="rId25"/>
    <p:sldId id="525" r:id="rId26"/>
    <p:sldId id="526" r:id="rId27"/>
    <p:sldId id="527" r:id="rId28"/>
    <p:sldId id="531" r:id="rId29"/>
    <p:sldId id="532" r:id="rId30"/>
    <p:sldId id="533" r:id="rId31"/>
    <p:sldId id="534" r:id="rId32"/>
    <p:sldId id="535" r:id="rId33"/>
    <p:sldId id="536" r:id="rId34"/>
    <p:sldId id="537" r:id="rId35"/>
    <p:sldId id="521" r:id="rId36"/>
    <p:sldId id="461" r:id="rId37"/>
    <p:sldId id="530" r:id="rId38"/>
    <p:sldId id="462" r:id="rId39"/>
    <p:sldId id="463" r:id="rId40"/>
    <p:sldId id="464" r:id="rId41"/>
    <p:sldId id="465" r:id="rId42"/>
    <p:sldId id="466" r:id="rId43"/>
    <p:sldId id="467" r:id="rId44"/>
    <p:sldId id="484" r:id="rId45"/>
    <p:sldId id="468" r:id="rId46"/>
    <p:sldId id="469" r:id="rId47"/>
    <p:sldId id="470" r:id="rId48"/>
    <p:sldId id="471" r:id="rId49"/>
    <p:sldId id="472" r:id="rId50"/>
    <p:sldId id="473" r:id="rId51"/>
    <p:sldId id="474" r:id="rId52"/>
    <p:sldId id="476" r:id="rId53"/>
    <p:sldId id="477" r:id="rId54"/>
    <p:sldId id="529" r:id="rId55"/>
    <p:sldId id="481" r:id="rId56"/>
    <p:sldId id="287" r:id="rId57"/>
  </p:sldIdLst>
  <p:sldSz cx="9144000" cy="6858000" type="screen4x3"/>
  <p:notesSz cx="7099300" cy="10234613"/>
  <p:defaultTextStyle>
    <a:defPPr>
      <a:defRPr lang="en-US"/>
    </a:defPPr>
    <a:lvl1pPr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1pPr>
    <a:lvl2pPr marL="4572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2pPr>
    <a:lvl3pPr marL="9144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3pPr>
    <a:lvl4pPr marL="13716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4pPr>
    <a:lvl5pPr marL="18288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5pPr>
    <a:lvl6pPr marL="2286000" algn="l" defTabSz="914400" rtl="0" eaLnBrk="1" latinLnBrk="0" hangingPunct="1">
      <a:defRPr sz="2000" b="1" kern="1200">
        <a:solidFill>
          <a:schemeClr val="tx1"/>
        </a:solidFill>
        <a:latin typeface="Times New Roman" panose="02020603050405020304" pitchFamily="18" charset="0"/>
        <a:ea typeface="楷体_GB2312"/>
        <a:cs typeface="楷体_GB2312"/>
      </a:defRPr>
    </a:lvl6pPr>
    <a:lvl7pPr marL="2743200" algn="l" defTabSz="914400" rtl="0" eaLnBrk="1" latinLnBrk="0" hangingPunct="1">
      <a:defRPr sz="2000" b="1" kern="1200">
        <a:solidFill>
          <a:schemeClr val="tx1"/>
        </a:solidFill>
        <a:latin typeface="Times New Roman" panose="02020603050405020304" pitchFamily="18" charset="0"/>
        <a:ea typeface="楷体_GB2312"/>
        <a:cs typeface="楷体_GB2312"/>
      </a:defRPr>
    </a:lvl7pPr>
    <a:lvl8pPr marL="3200400" algn="l" defTabSz="914400" rtl="0" eaLnBrk="1" latinLnBrk="0" hangingPunct="1">
      <a:defRPr sz="2000" b="1" kern="1200">
        <a:solidFill>
          <a:schemeClr val="tx1"/>
        </a:solidFill>
        <a:latin typeface="Times New Roman" panose="02020603050405020304" pitchFamily="18" charset="0"/>
        <a:ea typeface="楷体_GB2312"/>
        <a:cs typeface="楷体_GB2312"/>
      </a:defRPr>
    </a:lvl8pPr>
    <a:lvl9pPr marL="3657600" algn="l" defTabSz="914400" rtl="0" eaLnBrk="1" latinLnBrk="0" hangingPunct="1">
      <a:defRPr sz="2000" b="1" kern="1200">
        <a:solidFill>
          <a:schemeClr val="tx1"/>
        </a:solidFill>
        <a:latin typeface="Times New Roman" panose="02020603050405020304" pitchFamily="18" charset="0"/>
        <a:ea typeface="楷体_GB2312"/>
        <a:cs typeface="楷体_GB2312"/>
      </a:defRPr>
    </a:lvl9pPr>
  </p:defaultTextStyle>
  <p:extLst>
    <p:ext uri="{EFAFB233-063F-42B5-8137-9DF3F51BA10A}">
      <p15:sldGuideLst xmlns:p15="http://schemas.microsoft.com/office/powerpoint/2012/main">
        <p15:guide id="1" orient="horz" pos="2160">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800000"/>
    <a:srgbClr val="FFFFCC"/>
    <a:srgbClr val="FF0000"/>
    <a:srgbClr val="00FF99"/>
    <a:srgbClr val="FFEBFF"/>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52" d="100"/>
          <a:sy n="152" d="100"/>
        </p:scale>
        <p:origin x="2064" y="78"/>
      </p:cViewPr>
      <p:guideLst>
        <p:guide orient="horz" pos="2160"/>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338D8EE1-E0EE-4B26-AAA0-829908C2B169}"/>
              </a:ext>
            </a:extLst>
          </p:cNvPr>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a:defRPr/>
            </a:pPr>
            <a:endParaRPr lang="zh-CN" altLang="en-US"/>
          </a:p>
        </p:txBody>
      </p:sp>
      <p:sp>
        <p:nvSpPr>
          <p:cNvPr id="261123" name="Rectangle 3">
            <a:extLst>
              <a:ext uri="{FF2B5EF4-FFF2-40B4-BE49-F238E27FC236}">
                <a16:creationId xmlns:a16="http://schemas.microsoft.com/office/drawing/2014/main" id="{33F69A72-6755-446E-AEB9-ECFBAD347A08}"/>
              </a:ext>
            </a:extLst>
          </p:cNvPr>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a:defRPr/>
            </a:pPr>
            <a:endParaRPr lang="zh-CN" altLang="en-US"/>
          </a:p>
        </p:txBody>
      </p:sp>
      <p:sp>
        <p:nvSpPr>
          <p:cNvPr id="261124" name="Rectangle 4">
            <a:extLst>
              <a:ext uri="{FF2B5EF4-FFF2-40B4-BE49-F238E27FC236}">
                <a16:creationId xmlns:a16="http://schemas.microsoft.com/office/drawing/2014/main" id="{B7778BE6-1ADA-4BDD-B5F3-BF70C9315B30}"/>
              </a:ext>
            </a:extLst>
          </p:cNvPr>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261125" name="Rectangle 5">
            <a:extLst>
              <a:ext uri="{FF2B5EF4-FFF2-40B4-BE49-F238E27FC236}">
                <a16:creationId xmlns:a16="http://schemas.microsoft.com/office/drawing/2014/main" id="{3ABDDAA5-B3AC-4B3A-A785-AC96F5FE032B}"/>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algn="r" eaLnBrk="0" hangingPunct="0">
              <a:defRPr sz="1300" b="0">
                <a:latin typeface="Arial" panose="020B0604020202020204" pitchFamily="34" charset="0"/>
                <a:ea typeface="宋体" panose="02010600030101010101" pitchFamily="2" charset="-122"/>
              </a:defRPr>
            </a:lvl1pPr>
          </a:lstStyle>
          <a:p>
            <a:pPr>
              <a:defRPr/>
            </a:pPr>
            <a:fld id="{8BE92742-C8F0-4E3C-9A44-F19AB98F2F2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D27725D-C265-45A1-A627-B587D154567D}"/>
              </a:ext>
            </a:extLst>
          </p:cNvPr>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8195" name="Rectangle 3">
            <a:extLst>
              <a:ext uri="{FF2B5EF4-FFF2-40B4-BE49-F238E27FC236}">
                <a16:creationId xmlns:a16="http://schemas.microsoft.com/office/drawing/2014/main" id="{25556B98-89B8-431C-AF2E-9C6D0AD1FBBB}"/>
              </a:ext>
            </a:extLst>
          </p:cNvPr>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19460" name="Rectangle 4">
            <a:extLst>
              <a:ext uri="{FF2B5EF4-FFF2-40B4-BE49-F238E27FC236}">
                <a16:creationId xmlns:a16="http://schemas.microsoft.com/office/drawing/2014/main" id="{C0B6E957-D747-45D5-BEC6-8B39385144A1}"/>
              </a:ext>
            </a:extLst>
          </p:cNvPr>
          <p:cNvSpPr>
            <a:spLocks noGrp="1" noRot="1" noChangeAspect="1" noChangeArrowheads="1" noTextEdit="1"/>
          </p:cNvSpPr>
          <p:nvPr>
            <p:ph type="sldImg" idx="4294967295"/>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FA58773D-263E-49BA-96EF-BCC78DF1FCFD}"/>
              </a:ext>
            </a:extLst>
          </p:cNvPr>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a:extLst>
              <a:ext uri="{FF2B5EF4-FFF2-40B4-BE49-F238E27FC236}">
                <a16:creationId xmlns:a16="http://schemas.microsoft.com/office/drawing/2014/main" id="{AFB5EC11-0105-4BE5-BF09-9B2DCBF03058}"/>
              </a:ext>
            </a:extLst>
          </p:cNvPr>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8199" name="Rectangle 7">
            <a:extLst>
              <a:ext uri="{FF2B5EF4-FFF2-40B4-BE49-F238E27FC236}">
                <a16:creationId xmlns:a16="http://schemas.microsoft.com/office/drawing/2014/main" id="{54E73EF9-ED93-496B-8D22-586955551CBA}"/>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algn="r" eaLnBrk="1" hangingPunct="1">
              <a:defRPr sz="1300" b="0">
                <a:latin typeface="Arial" panose="020B0604020202020204" pitchFamily="34" charset="0"/>
                <a:ea typeface="宋体" panose="02010600030101010101" pitchFamily="2" charset="-122"/>
              </a:defRPr>
            </a:lvl1pPr>
          </a:lstStyle>
          <a:p>
            <a:pPr>
              <a:defRPr/>
            </a:pPr>
            <a:fld id="{43D5D6DD-2979-4C9A-B4C5-540D896F4AA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3FD46D8-C587-4108-9812-1A1EB9207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9B555D4-6AAD-4106-9E70-F6C63D44AC2B}" type="slidenum">
              <a:rPr lang="zh-CN" altLang="en-US" sz="1300" b="0" smtClean="0">
                <a:latin typeface="Arial" panose="020B0604020202020204" pitchFamily="34" charset="0"/>
                <a:ea typeface="宋体" panose="02010600030101010101" pitchFamily="2" charset="-122"/>
              </a:rPr>
              <a:pPr/>
              <a:t>2</a:t>
            </a:fld>
            <a:endParaRPr lang="zh-CN" altLang="en-US" sz="13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92F0FF69-A6A1-46C8-A0AE-36C0BAC218ED}"/>
              </a:ext>
            </a:extLst>
          </p:cNvPr>
          <p:cNvSpPr>
            <a:spLocks noGrp="1" noRot="1" noChangeAspect="1" noChangeArrowheads="1" noTextEdit="1"/>
          </p:cNvSpPr>
          <p:nvPr>
            <p:ph type="sldImg" idx="4294967295"/>
          </p:nvPr>
        </p:nvSpPr>
        <p:spPr>
          <a:solidFill>
            <a:srgbClr val="FFFFFF"/>
          </a:solidFill>
          <a:ln/>
        </p:spPr>
      </p:sp>
      <p:sp>
        <p:nvSpPr>
          <p:cNvPr id="23556" name="Rectangle 3">
            <a:extLst>
              <a:ext uri="{FF2B5EF4-FFF2-40B4-BE49-F238E27FC236}">
                <a16:creationId xmlns:a16="http://schemas.microsoft.com/office/drawing/2014/main" id="{1018381A-2218-4974-A6BA-7A8DA6B1A433}"/>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0D97669-FA53-4222-B4AA-C328DA7F92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DE3C4C51-95B5-4840-BBB8-3AE33C35662D}" type="slidenum">
              <a:rPr lang="zh-CN" altLang="en-US" sz="1300" b="0" smtClean="0">
                <a:latin typeface="Arial" panose="020B0604020202020204" pitchFamily="34" charset="0"/>
                <a:ea typeface="宋体" panose="02010600030101010101" pitchFamily="2" charset="-122"/>
              </a:rPr>
              <a:pPr/>
              <a:t>3</a:t>
            </a:fld>
            <a:endParaRPr lang="zh-CN" altLang="en-US" sz="1300" b="0">
              <a:latin typeface="Arial" panose="020B0604020202020204" pitchFamily="34" charset="0"/>
              <a:ea typeface="宋体" panose="02010600030101010101" pitchFamily="2" charset="-122"/>
            </a:endParaRPr>
          </a:p>
        </p:txBody>
      </p:sp>
      <p:sp>
        <p:nvSpPr>
          <p:cNvPr id="25603" name="Rectangle 2">
            <a:extLst>
              <a:ext uri="{FF2B5EF4-FFF2-40B4-BE49-F238E27FC236}">
                <a16:creationId xmlns:a16="http://schemas.microsoft.com/office/drawing/2014/main" id="{B4EC315D-F1DF-4855-9400-0B67751B5FF7}"/>
              </a:ext>
            </a:extLst>
          </p:cNvPr>
          <p:cNvSpPr>
            <a:spLocks noGrp="1" noRot="1" noChangeAspect="1" noChangeArrowheads="1" noTextEdit="1"/>
          </p:cNvSpPr>
          <p:nvPr>
            <p:ph type="sldImg" idx="4294967295"/>
          </p:nvPr>
        </p:nvSpPr>
        <p:spPr>
          <a:solidFill>
            <a:srgbClr val="FFFFFF"/>
          </a:solidFill>
          <a:ln/>
        </p:spPr>
      </p:sp>
      <p:sp>
        <p:nvSpPr>
          <p:cNvPr id="25604" name="Rectangle 3">
            <a:extLst>
              <a:ext uri="{FF2B5EF4-FFF2-40B4-BE49-F238E27FC236}">
                <a16:creationId xmlns:a16="http://schemas.microsoft.com/office/drawing/2014/main" id="{EB3FE86A-1A13-4D75-8101-CA28D3175123}"/>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914C75A-D3B7-4E32-A235-D6DE8B4931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2DE06571-7AE2-4A19-B88F-98B686A114C6}" type="slidenum">
              <a:rPr lang="zh-CN" altLang="en-US" sz="1300" b="0" smtClean="0">
                <a:latin typeface="Arial" panose="020B0604020202020204" pitchFamily="34" charset="0"/>
                <a:ea typeface="宋体" panose="02010600030101010101" pitchFamily="2" charset="-122"/>
              </a:rPr>
              <a:pPr/>
              <a:t>12</a:t>
            </a:fld>
            <a:endParaRPr lang="zh-CN" altLang="en-US" sz="13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87BD605C-0132-4C8D-8607-C3B98B5FA185}"/>
              </a:ext>
            </a:extLst>
          </p:cNvPr>
          <p:cNvSpPr>
            <a:spLocks noGrp="1" noRot="1" noChangeAspect="1" noChangeArrowheads="1" noTextEdit="1"/>
          </p:cNvSpPr>
          <p:nvPr>
            <p:ph type="sldImg" idx="4294967295"/>
          </p:nvPr>
        </p:nvSpPr>
        <p:spPr>
          <a:solidFill>
            <a:srgbClr val="FFFFFF"/>
          </a:solidFill>
          <a:ln/>
        </p:spPr>
      </p:sp>
      <p:sp>
        <p:nvSpPr>
          <p:cNvPr id="35844" name="Rectangle 3">
            <a:extLst>
              <a:ext uri="{FF2B5EF4-FFF2-40B4-BE49-F238E27FC236}">
                <a16:creationId xmlns:a16="http://schemas.microsoft.com/office/drawing/2014/main" id="{0A627B32-2723-440D-8D8D-F0BB83E1DC49}"/>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7DAC1D2-E2CF-47D4-8FC3-BF2A234A63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F68E007-4FEF-4684-971F-59DA789DBEFF}" type="slidenum">
              <a:rPr lang="zh-CN" altLang="en-US" sz="1300" b="0" smtClean="0">
                <a:latin typeface="Arial" panose="020B0604020202020204" pitchFamily="34" charset="0"/>
                <a:ea typeface="宋体" panose="02010600030101010101" pitchFamily="2" charset="-122"/>
              </a:rPr>
              <a:pPr/>
              <a:t>20</a:t>
            </a:fld>
            <a:endParaRPr lang="zh-CN" altLang="en-US" sz="1300" b="0">
              <a:latin typeface="Arial" panose="020B0604020202020204" pitchFamily="34" charset="0"/>
              <a:ea typeface="宋体" panose="02010600030101010101" pitchFamily="2" charset="-122"/>
            </a:endParaRPr>
          </a:p>
        </p:txBody>
      </p:sp>
      <p:sp>
        <p:nvSpPr>
          <p:cNvPr id="45059" name="Rectangle 2">
            <a:extLst>
              <a:ext uri="{FF2B5EF4-FFF2-40B4-BE49-F238E27FC236}">
                <a16:creationId xmlns:a16="http://schemas.microsoft.com/office/drawing/2014/main" id="{F0C96269-9DB5-4646-AB25-1873AE83BE6D}"/>
              </a:ext>
            </a:extLst>
          </p:cNvPr>
          <p:cNvSpPr>
            <a:spLocks noGrp="1" noRot="1" noChangeAspect="1" noChangeArrowheads="1" noTextEdit="1"/>
          </p:cNvSpPr>
          <p:nvPr>
            <p:ph type="sldImg" idx="4294967295"/>
          </p:nvPr>
        </p:nvSpPr>
        <p:spPr>
          <a:solidFill>
            <a:srgbClr val="FFFFFF"/>
          </a:solidFill>
          <a:ln/>
        </p:spPr>
      </p:sp>
      <p:sp>
        <p:nvSpPr>
          <p:cNvPr id="45060" name="Rectangle 3">
            <a:extLst>
              <a:ext uri="{FF2B5EF4-FFF2-40B4-BE49-F238E27FC236}">
                <a16:creationId xmlns:a16="http://schemas.microsoft.com/office/drawing/2014/main" id="{D1C9F8C6-F8F0-431A-B75A-6168DDE4829B}"/>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FCD563F-7D7A-40DB-B7C5-E2E2C1247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11DBEFD-D11C-401F-91A4-308592C8EE6F}" type="slidenum">
              <a:rPr lang="zh-CN" altLang="en-US" sz="1300" b="0" smtClean="0">
                <a:latin typeface="Arial" panose="020B0604020202020204" pitchFamily="34" charset="0"/>
                <a:ea typeface="宋体" panose="02010600030101010101" pitchFamily="2" charset="-122"/>
              </a:rPr>
              <a:pPr/>
              <a:t>34</a:t>
            </a:fld>
            <a:endParaRPr lang="zh-CN" altLang="en-US" sz="1300" b="0">
              <a:latin typeface="Arial" panose="020B0604020202020204" pitchFamily="34" charset="0"/>
              <a:ea typeface="宋体" panose="02010600030101010101" pitchFamily="2" charset="-122"/>
            </a:endParaRPr>
          </a:p>
        </p:txBody>
      </p:sp>
      <p:sp>
        <p:nvSpPr>
          <p:cNvPr id="53251" name="Rectangle 2">
            <a:extLst>
              <a:ext uri="{FF2B5EF4-FFF2-40B4-BE49-F238E27FC236}">
                <a16:creationId xmlns:a16="http://schemas.microsoft.com/office/drawing/2014/main" id="{746D15CB-52E8-48EC-BC9E-009A2B3448CE}"/>
              </a:ext>
            </a:extLst>
          </p:cNvPr>
          <p:cNvSpPr>
            <a:spLocks noGrp="1" noRot="1" noChangeAspect="1" noChangeArrowheads="1" noTextEdit="1"/>
          </p:cNvSpPr>
          <p:nvPr>
            <p:ph type="sldImg" idx="4294967295"/>
          </p:nvPr>
        </p:nvSpPr>
        <p:spPr>
          <a:solidFill>
            <a:srgbClr val="FFFFFF"/>
          </a:solidFill>
          <a:ln/>
        </p:spPr>
      </p:sp>
      <p:sp>
        <p:nvSpPr>
          <p:cNvPr id="53252" name="Rectangle 3">
            <a:extLst>
              <a:ext uri="{FF2B5EF4-FFF2-40B4-BE49-F238E27FC236}">
                <a16:creationId xmlns:a16="http://schemas.microsoft.com/office/drawing/2014/main" id="{2DCD181F-084D-4176-A96F-1E511A68A355}"/>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41CF3217-A4B3-4190-9C7D-43FAE3E34807}"/>
              </a:ext>
            </a:extLst>
          </p:cNvPr>
          <p:cNvSpPr>
            <a:spLocks noGrp="1" noRot="1" noChangeAspect="1" noChangeArrowheads="1" noTextEdit="1"/>
          </p:cNvSpPr>
          <p:nvPr>
            <p:ph type="sldImg" idx="4294967295"/>
          </p:nvPr>
        </p:nvSpPr>
        <p:spPr>
          <a:ln/>
        </p:spPr>
      </p:sp>
      <p:sp>
        <p:nvSpPr>
          <p:cNvPr id="62467" name="备注占位符 2">
            <a:extLst>
              <a:ext uri="{FF2B5EF4-FFF2-40B4-BE49-F238E27FC236}">
                <a16:creationId xmlns:a16="http://schemas.microsoft.com/office/drawing/2014/main" id="{763D3393-A28F-45F7-BA80-F3AA1A5C0DE5}"/>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62468" name="灯片编号占位符 3">
            <a:extLst>
              <a:ext uri="{FF2B5EF4-FFF2-40B4-BE49-F238E27FC236}">
                <a16:creationId xmlns:a16="http://schemas.microsoft.com/office/drawing/2014/main" id="{8618FFAF-DA22-401D-944D-A2F3F44A0A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58DDBAB0-EE77-4582-A2CD-1ACB692BB5B6}" type="slidenum">
              <a:rPr lang="zh-CN" altLang="en-US" sz="1300" b="0" smtClean="0">
                <a:latin typeface="Arial" panose="020B0604020202020204" pitchFamily="34" charset="0"/>
                <a:ea typeface="宋体" panose="02010600030101010101" pitchFamily="2" charset="-122"/>
              </a:rPr>
              <a:pPr/>
              <a:t>43</a:t>
            </a:fld>
            <a:endParaRPr lang="zh-CN" altLang="en-US" sz="1300" b="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E66AC2DE-950E-41FF-A564-8CC95520BA04}"/>
              </a:ext>
            </a:extLst>
          </p:cNvPr>
          <p:cNvSpPr>
            <a:spLocks noGrp="1" noRot="1" noChangeAspect="1" noChangeArrowheads="1" noTextEdit="1"/>
          </p:cNvSpPr>
          <p:nvPr>
            <p:ph type="sldImg" idx="4294967295"/>
          </p:nvPr>
        </p:nvSpPr>
        <p:spPr>
          <a:ln/>
        </p:spPr>
      </p:sp>
      <p:sp>
        <p:nvSpPr>
          <p:cNvPr id="64515" name="备注占位符 2">
            <a:extLst>
              <a:ext uri="{FF2B5EF4-FFF2-40B4-BE49-F238E27FC236}">
                <a16:creationId xmlns:a16="http://schemas.microsoft.com/office/drawing/2014/main" id="{A0BD9ED5-890C-4F08-8383-D05C499218BA}"/>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64516" name="灯片编号占位符 3">
            <a:extLst>
              <a:ext uri="{FF2B5EF4-FFF2-40B4-BE49-F238E27FC236}">
                <a16:creationId xmlns:a16="http://schemas.microsoft.com/office/drawing/2014/main" id="{733545F2-F83C-4758-A97C-8BFB8552FF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3C973CD1-2FA9-4922-ADEF-8B4BAF3A7359}" type="slidenum">
              <a:rPr lang="zh-CN" altLang="en-US" sz="1300" b="0" smtClean="0">
                <a:latin typeface="Arial" panose="020B0604020202020204" pitchFamily="34" charset="0"/>
                <a:ea typeface="宋体" panose="02010600030101010101" pitchFamily="2" charset="-122"/>
              </a:rPr>
              <a:pPr/>
              <a:t>44</a:t>
            </a:fld>
            <a:endParaRPr lang="zh-CN" altLang="en-US" sz="1300" b="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71DB8ACF-016D-41E0-8917-CF731BDDAB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63F282F3-8F81-4C8E-9D72-854052085128}" type="slidenum">
              <a:rPr lang="zh-CN" altLang="en-US" sz="1300" b="0" smtClean="0">
                <a:latin typeface="Arial" panose="020B0604020202020204" pitchFamily="34" charset="0"/>
                <a:ea typeface="宋体" panose="02010600030101010101" pitchFamily="2" charset="-122"/>
              </a:rPr>
              <a:pPr/>
              <a:t>51</a:t>
            </a:fld>
            <a:endParaRPr lang="zh-CN" altLang="en-US" sz="13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F03E8AF4-F5F7-438C-8DA9-10B370C42262}"/>
              </a:ext>
            </a:extLst>
          </p:cNvPr>
          <p:cNvSpPr>
            <a:spLocks noGrp="1" noRot="1" noChangeAspect="1" noChangeArrowheads="1" noTextEdit="1"/>
          </p:cNvSpPr>
          <p:nvPr>
            <p:ph type="sldImg" idx="4294967295"/>
          </p:nvPr>
        </p:nvSpPr>
        <p:spPr>
          <a:solidFill>
            <a:srgbClr val="FFFFFF"/>
          </a:solidFill>
          <a:ln/>
        </p:spPr>
      </p:sp>
      <p:sp>
        <p:nvSpPr>
          <p:cNvPr id="72708" name="Rectangle 3">
            <a:extLst>
              <a:ext uri="{FF2B5EF4-FFF2-40B4-BE49-F238E27FC236}">
                <a16:creationId xmlns:a16="http://schemas.microsoft.com/office/drawing/2014/main" id="{E1F7350E-E968-4A73-B385-7F3214F8CD1E}"/>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84568C5-4916-478E-85AF-F7F85408AF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892D4CD6-05EA-401E-A673-4A6FB5D55A3F}" type="slidenum">
              <a:rPr lang="zh-CN" altLang="en-US" sz="1300" b="0" smtClean="0">
                <a:latin typeface="Arial" panose="020B0604020202020204" pitchFamily="34" charset="0"/>
                <a:ea typeface="宋体" panose="02010600030101010101" pitchFamily="2" charset="-122"/>
              </a:rPr>
              <a:pPr/>
              <a:t>55</a:t>
            </a:fld>
            <a:endParaRPr lang="zh-CN" altLang="en-US" sz="13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4E7B00F8-6D4C-417C-A9F5-2CDFDF105B9D}"/>
              </a:ext>
            </a:extLst>
          </p:cNvPr>
          <p:cNvSpPr>
            <a:spLocks noGrp="1" noRot="1" noChangeAspect="1" noChangeArrowheads="1" noTextEdit="1"/>
          </p:cNvSpPr>
          <p:nvPr>
            <p:ph type="sldImg" idx="4294967295"/>
          </p:nvPr>
        </p:nvSpPr>
        <p:spPr>
          <a:ln/>
        </p:spPr>
      </p:sp>
      <p:sp>
        <p:nvSpPr>
          <p:cNvPr id="76804" name="Rectangle 3">
            <a:extLst>
              <a:ext uri="{FF2B5EF4-FFF2-40B4-BE49-F238E27FC236}">
                <a16:creationId xmlns:a16="http://schemas.microsoft.com/office/drawing/2014/main" id="{AE9393E4-8A8E-45EC-BF4B-8497DACC8890}"/>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j0296302">
            <a:extLst>
              <a:ext uri="{FF2B5EF4-FFF2-40B4-BE49-F238E27FC236}">
                <a16:creationId xmlns:a16="http://schemas.microsoft.com/office/drawing/2014/main" id="{D0A80281-2BA1-4E5C-8DDC-10CAD525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3388"/>
            <a:ext cx="1838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ECE72D1D-7DC9-4F97-8746-6A82EA18CA5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extLst>
      <p:ext uri="{BB962C8B-B14F-4D97-AF65-F5344CB8AC3E}">
        <p14:creationId xmlns:p14="http://schemas.microsoft.com/office/powerpoint/2010/main" val="92603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E843EDED-C325-4894-91AD-10479D12C75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302D9C0D-5BCC-46AD-9FC6-F60A22DE9895}"/>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F6D35A40-4BCD-4560-8127-DA3FC1058EF1}"/>
              </a:ext>
            </a:extLst>
          </p:cNvPr>
          <p:cNvSpPr>
            <a:spLocks noGrp="1" noChangeArrowheads="1"/>
          </p:cNvSpPr>
          <p:nvPr>
            <p:ph type="sldNum" sz="quarter" idx="12"/>
          </p:nvPr>
        </p:nvSpPr>
        <p:spPr>
          <a:ln/>
        </p:spPr>
        <p:txBody>
          <a:bodyPr/>
          <a:lstStyle>
            <a:lvl1pPr>
              <a:defRPr/>
            </a:lvl1pPr>
          </a:lstStyle>
          <a:p>
            <a:pPr>
              <a:defRPr/>
            </a:pPr>
            <a:fld id="{39843417-3D6D-4006-8571-72B186994DF2}" type="slidenum">
              <a:rPr lang="zh-CN" altLang="en-US"/>
              <a:pPr>
                <a:defRPr/>
              </a:pPr>
              <a:t>‹#›</a:t>
            </a:fld>
            <a:endParaRPr lang="en-US" altLang="zh-CN"/>
          </a:p>
        </p:txBody>
      </p:sp>
    </p:spTree>
    <p:extLst>
      <p:ext uri="{BB962C8B-B14F-4D97-AF65-F5344CB8AC3E}">
        <p14:creationId xmlns:p14="http://schemas.microsoft.com/office/powerpoint/2010/main" val="32078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581EB9AD-E34C-40A9-B7A4-220A7D31724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0E679E2D-092E-4912-A2D2-7F249FE9A8FF}"/>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AE48B6E7-659B-41E2-9869-EF685F9369D2}"/>
              </a:ext>
            </a:extLst>
          </p:cNvPr>
          <p:cNvSpPr>
            <a:spLocks noGrp="1" noChangeArrowheads="1"/>
          </p:cNvSpPr>
          <p:nvPr>
            <p:ph type="sldNum" sz="quarter" idx="12"/>
          </p:nvPr>
        </p:nvSpPr>
        <p:spPr>
          <a:ln/>
        </p:spPr>
        <p:txBody>
          <a:bodyPr/>
          <a:lstStyle>
            <a:lvl1pPr>
              <a:defRPr/>
            </a:lvl1pPr>
          </a:lstStyle>
          <a:p>
            <a:pPr>
              <a:defRPr/>
            </a:pPr>
            <a:fld id="{F02F3333-2353-4F67-8B21-880D88ABFA43}" type="slidenum">
              <a:rPr lang="zh-CN" altLang="en-US"/>
              <a:pPr>
                <a:defRPr/>
              </a:pPr>
              <a:t>‹#›</a:t>
            </a:fld>
            <a:endParaRPr lang="en-US" altLang="zh-CN"/>
          </a:p>
        </p:txBody>
      </p:sp>
    </p:spTree>
    <p:extLst>
      <p:ext uri="{BB962C8B-B14F-4D97-AF65-F5344CB8AC3E}">
        <p14:creationId xmlns:p14="http://schemas.microsoft.com/office/powerpoint/2010/main" val="206593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866D997C-D49C-411A-BD38-5BBE6FAA031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A7EA0661-1DD7-42BC-96C0-BFC2D92B21B1}"/>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CA5DD376-B9E3-4E05-93A9-858902B6DABB}"/>
              </a:ext>
            </a:extLst>
          </p:cNvPr>
          <p:cNvSpPr>
            <a:spLocks noGrp="1" noChangeArrowheads="1"/>
          </p:cNvSpPr>
          <p:nvPr>
            <p:ph type="sldNum" sz="quarter" idx="12"/>
          </p:nvPr>
        </p:nvSpPr>
        <p:spPr>
          <a:ln/>
        </p:spPr>
        <p:txBody>
          <a:bodyPr/>
          <a:lstStyle>
            <a:lvl1pPr>
              <a:defRPr/>
            </a:lvl1pPr>
          </a:lstStyle>
          <a:p>
            <a:pPr>
              <a:defRPr/>
            </a:pPr>
            <a:fld id="{0DCD8BFD-64E6-480D-9AFD-E2ABFA005672}" type="slidenum">
              <a:rPr lang="zh-CN" altLang="en-US"/>
              <a:pPr>
                <a:defRPr/>
              </a:pPr>
              <a:t>‹#›</a:t>
            </a:fld>
            <a:endParaRPr lang="en-US" altLang="zh-CN"/>
          </a:p>
        </p:txBody>
      </p:sp>
    </p:spTree>
    <p:extLst>
      <p:ext uri="{BB962C8B-B14F-4D97-AF65-F5344CB8AC3E}">
        <p14:creationId xmlns:p14="http://schemas.microsoft.com/office/powerpoint/2010/main" val="3917926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F4EECA08-1F28-4DFB-9A67-97D226E322C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7" name="Rectangle 7">
            <a:extLst>
              <a:ext uri="{FF2B5EF4-FFF2-40B4-BE49-F238E27FC236}">
                <a16:creationId xmlns:a16="http://schemas.microsoft.com/office/drawing/2014/main" id="{A534CB09-1FEC-472B-A9DA-A97F63E2B583}"/>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8" name="Rectangle 8">
            <a:extLst>
              <a:ext uri="{FF2B5EF4-FFF2-40B4-BE49-F238E27FC236}">
                <a16:creationId xmlns:a16="http://schemas.microsoft.com/office/drawing/2014/main" id="{F5B726A6-0218-4297-A619-627FCE0EEE37}"/>
              </a:ext>
            </a:extLst>
          </p:cNvPr>
          <p:cNvSpPr>
            <a:spLocks noGrp="1" noChangeArrowheads="1"/>
          </p:cNvSpPr>
          <p:nvPr>
            <p:ph type="sldNum" sz="quarter" idx="12"/>
          </p:nvPr>
        </p:nvSpPr>
        <p:spPr>
          <a:ln/>
        </p:spPr>
        <p:txBody>
          <a:bodyPr/>
          <a:lstStyle>
            <a:lvl1pPr>
              <a:defRPr/>
            </a:lvl1pPr>
          </a:lstStyle>
          <a:p>
            <a:pPr>
              <a:defRPr/>
            </a:pPr>
            <a:fld id="{AEAFDA2C-3B79-49FD-B6D6-88ADC8E57E14}" type="slidenum">
              <a:rPr lang="zh-CN" altLang="en-US"/>
              <a:pPr>
                <a:defRPr/>
              </a:pPr>
              <a:t>‹#›</a:t>
            </a:fld>
            <a:endParaRPr lang="en-US" altLang="zh-CN"/>
          </a:p>
        </p:txBody>
      </p:sp>
    </p:spTree>
    <p:extLst>
      <p:ext uri="{BB962C8B-B14F-4D97-AF65-F5344CB8AC3E}">
        <p14:creationId xmlns:p14="http://schemas.microsoft.com/office/powerpoint/2010/main" val="1938996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EDCF0A9B-E263-442C-A232-DA85EE40762A}"/>
              </a:ext>
            </a:extLst>
          </p:cNvPr>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algn="ctr" eaLnBrk="1" hangingPunct="1">
              <a:defRPr/>
            </a:pPr>
            <a:r>
              <a:rPr lang="zh-CN" altLang="en-US" sz="3600" dirty="0">
                <a:solidFill>
                  <a:srgbClr val="0066FF"/>
                </a:solidFill>
                <a:effectLst>
                  <a:outerShdw blurRad="38100" dist="38100" dir="2700000" algn="tl">
                    <a:srgbClr val="000000"/>
                  </a:outerShdw>
                </a:effectLst>
                <a:latin typeface="楷体_GB2312" pitchFamily="49" charset="-122"/>
                <a:ea typeface="楷体_GB2312" pitchFamily="49" charset="-122"/>
                <a:cs typeface="+mn-cs"/>
                <a:sym typeface="+mn-ea"/>
              </a:rPr>
              <a:t>海量数据计算研究中心</a:t>
            </a:r>
            <a:endParaRPr lang="en-US" altLang="zh-CN" sz="3600" dirty="0">
              <a:solidFill>
                <a:srgbClr val="0066FF"/>
              </a:solidFill>
              <a:effectLst>
                <a:outerShdw blurRad="38100" dist="38100" dir="2700000" algn="tl">
                  <a:srgbClr val="000000"/>
                </a:outerShdw>
              </a:effectLst>
              <a:latin typeface="楷体_GB2312" pitchFamily="49" charset="-122"/>
              <a:ea typeface="楷体_GB2312" pitchFamily="49" charset="-122"/>
              <a:cs typeface="+mn-cs"/>
              <a:sym typeface="+mn-ea"/>
            </a:endParaRPr>
          </a:p>
        </p:txBody>
      </p:sp>
      <p:pic>
        <p:nvPicPr>
          <p:cNvPr id="5" name="Picture 2" descr="j0296302">
            <a:extLst>
              <a:ext uri="{FF2B5EF4-FFF2-40B4-BE49-F238E27FC236}">
                <a16:creationId xmlns:a16="http://schemas.microsoft.com/office/drawing/2014/main" id="{5F2E671D-EB92-4462-A769-CD57D859F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3388"/>
            <a:ext cx="1838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C1529FC3-C526-4E77-9E8B-8E9D2A5111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extLst>
      <p:ext uri="{BB962C8B-B14F-4D97-AF65-F5344CB8AC3E}">
        <p14:creationId xmlns:p14="http://schemas.microsoft.com/office/powerpoint/2010/main" val="210794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F837C837-8C47-4DD4-8ED0-AC7E9A679608}"/>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FA0D3F7B-1BD3-438A-BB64-CBAAA452DBA1}"/>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55FDD456-D992-422C-96A3-6B09705E0DA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6E570C4C-766A-4DBA-B92F-02E93CEFC671}" type="slidenum">
              <a:rPr lang="zh-CN" altLang="en-US"/>
              <a:pPr>
                <a:defRPr/>
              </a:pPr>
              <a:t>‹#›</a:t>
            </a:fld>
            <a:endParaRPr lang="en-US" altLang="zh-CN"/>
          </a:p>
        </p:txBody>
      </p:sp>
    </p:spTree>
    <p:extLst>
      <p:ext uri="{BB962C8B-B14F-4D97-AF65-F5344CB8AC3E}">
        <p14:creationId xmlns:p14="http://schemas.microsoft.com/office/powerpoint/2010/main" val="3520904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4BB2EDDC-33AE-48E3-BD36-D9F96CECA0C1}"/>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9C7B64F1-173E-4891-A2AF-24C3914BF342}"/>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35F7DBE7-6C97-4BE8-A3DE-ACAF42D86BA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EA5E320F-FF10-4768-8FEA-A627FDD437BF}" type="slidenum">
              <a:rPr lang="zh-CN" altLang="en-US"/>
              <a:pPr>
                <a:defRPr/>
              </a:pPr>
              <a:t>‹#›</a:t>
            </a:fld>
            <a:endParaRPr lang="en-US" altLang="zh-CN"/>
          </a:p>
        </p:txBody>
      </p:sp>
    </p:spTree>
    <p:extLst>
      <p:ext uri="{BB962C8B-B14F-4D97-AF65-F5344CB8AC3E}">
        <p14:creationId xmlns:p14="http://schemas.microsoft.com/office/powerpoint/2010/main" val="1506494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6A1C089B-8D89-47B0-8552-1E96E8138028}"/>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6839C76B-F7DD-41AB-A7AC-78CA925FC106}"/>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549EBD5C-06A5-48CE-90DA-24FB0BF086EE}"/>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251098D3-CF2F-4E01-B61E-F67DD0606350}" type="slidenum">
              <a:rPr lang="zh-CN" altLang="en-US"/>
              <a:pPr>
                <a:defRPr/>
              </a:pPr>
              <a:t>‹#›</a:t>
            </a:fld>
            <a:endParaRPr lang="en-US" altLang="zh-CN"/>
          </a:p>
        </p:txBody>
      </p:sp>
    </p:spTree>
    <p:extLst>
      <p:ext uri="{BB962C8B-B14F-4D97-AF65-F5344CB8AC3E}">
        <p14:creationId xmlns:p14="http://schemas.microsoft.com/office/powerpoint/2010/main" val="3881159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7E81819A-22C3-4AA0-BBBF-830D1C569803}"/>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8" name="Rectangle 7">
            <a:extLst>
              <a:ext uri="{FF2B5EF4-FFF2-40B4-BE49-F238E27FC236}">
                <a16:creationId xmlns:a16="http://schemas.microsoft.com/office/drawing/2014/main" id="{BA5E68FF-B89C-41F5-A419-6AC703037873}"/>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9" name="Rectangle 8">
            <a:extLst>
              <a:ext uri="{FF2B5EF4-FFF2-40B4-BE49-F238E27FC236}">
                <a16:creationId xmlns:a16="http://schemas.microsoft.com/office/drawing/2014/main" id="{B35759B2-B212-436B-A4C1-FACC5E7045DC}"/>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E88D0200-4559-4A65-ABB5-C7C8C8C8492E}" type="slidenum">
              <a:rPr lang="zh-CN" altLang="en-US"/>
              <a:pPr>
                <a:defRPr/>
              </a:pPr>
              <a:t>‹#›</a:t>
            </a:fld>
            <a:endParaRPr lang="en-US" altLang="zh-CN"/>
          </a:p>
        </p:txBody>
      </p:sp>
    </p:spTree>
    <p:extLst>
      <p:ext uri="{BB962C8B-B14F-4D97-AF65-F5344CB8AC3E}">
        <p14:creationId xmlns:p14="http://schemas.microsoft.com/office/powerpoint/2010/main" val="2960022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0EDB7CBF-FCB5-4EAB-BDBC-5EEA92F62CC7}"/>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4" name="Rectangle 7">
            <a:extLst>
              <a:ext uri="{FF2B5EF4-FFF2-40B4-BE49-F238E27FC236}">
                <a16:creationId xmlns:a16="http://schemas.microsoft.com/office/drawing/2014/main" id="{9FF7BFA3-000C-4A21-B6C5-7468D2017D1B}"/>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5" name="Rectangle 8">
            <a:extLst>
              <a:ext uri="{FF2B5EF4-FFF2-40B4-BE49-F238E27FC236}">
                <a16:creationId xmlns:a16="http://schemas.microsoft.com/office/drawing/2014/main" id="{0DD0E585-9A76-4B26-81AF-259805EB2E66}"/>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BC7B2231-1683-4799-8974-79F956807829}" type="slidenum">
              <a:rPr lang="zh-CN" altLang="en-US"/>
              <a:pPr>
                <a:defRPr/>
              </a:pPr>
              <a:t>‹#›</a:t>
            </a:fld>
            <a:endParaRPr lang="en-US" altLang="zh-CN"/>
          </a:p>
        </p:txBody>
      </p:sp>
    </p:spTree>
    <p:extLst>
      <p:ext uri="{BB962C8B-B14F-4D97-AF65-F5344CB8AC3E}">
        <p14:creationId xmlns:p14="http://schemas.microsoft.com/office/powerpoint/2010/main" val="99708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B9FABFF3-EC42-46FB-9ACD-97634C64719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EF06458D-9332-4BC2-A996-589BDE86440D}"/>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B60E4EBB-18CD-4C58-9A2E-854FCF033628}"/>
              </a:ext>
            </a:extLst>
          </p:cNvPr>
          <p:cNvSpPr>
            <a:spLocks noGrp="1" noChangeArrowheads="1"/>
          </p:cNvSpPr>
          <p:nvPr>
            <p:ph type="sldNum" sz="quarter" idx="12"/>
          </p:nvPr>
        </p:nvSpPr>
        <p:spPr>
          <a:ln/>
        </p:spPr>
        <p:txBody>
          <a:bodyPr/>
          <a:lstStyle>
            <a:lvl1pPr>
              <a:defRPr/>
            </a:lvl1pPr>
          </a:lstStyle>
          <a:p>
            <a:pPr>
              <a:defRPr/>
            </a:pPr>
            <a:fld id="{92C254FE-7317-4712-88D0-BCF7FB7320A3}" type="slidenum">
              <a:rPr lang="zh-CN" altLang="en-US"/>
              <a:pPr>
                <a:defRPr/>
              </a:pPr>
              <a:t>‹#›</a:t>
            </a:fld>
            <a:endParaRPr lang="en-US" altLang="zh-CN"/>
          </a:p>
        </p:txBody>
      </p:sp>
    </p:spTree>
    <p:extLst>
      <p:ext uri="{BB962C8B-B14F-4D97-AF65-F5344CB8AC3E}">
        <p14:creationId xmlns:p14="http://schemas.microsoft.com/office/powerpoint/2010/main" val="736601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24A708D-6644-4081-8B19-19D2C59018A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3" name="Rectangle 7">
            <a:extLst>
              <a:ext uri="{FF2B5EF4-FFF2-40B4-BE49-F238E27FC236}">
                <a16:creationId xmlns:a16="http://schemas.microsoft.com/office/drawing/2014/main" id="{91E57CDC-5888-4A56-9C5A-F1876F9CDD30}"/>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4" name="Rectangle 8">
            <a:extLst>
              <a:ext uri="{FF2B5EF4-FFF2-40B4-BE49-F238E27FC236}">
                <a16:creationId xmlns:a16="http://schemas.microsoft.com/office/drawing/2014/main" id="{5575D99C-28EC-41AF-9718-9A7A52FD2A07}"/>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66F1F839-CD16-4551-BC4E-044868E27853}" type="slidenum">
              <a:rPr lang="zh-CN" altLang="en-US"/>
              <a:pPr>
                <a:defRPr/>
              </a:pPr>
              <a:t>‹#›</a:t>
            </a:fld>
            <a:endParaRPr lang="en-US" altLang="zh-CN"/>
          </a:p>
        </p:txBody>
      </p:sp>
    </p:spTree>
    <p:extLst>
      <p:ext uri="{BB962C8B-B14F-4D97-AF65-F5344CB8AC3E}">
        <p14:creationId xmlns:p14="http://schemas.microsoft.com/office/powerpoint/2010/main" val="4165300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3877AF2B-0004-401A-A3C2-43D94C138078}"/>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0920BA29-21CC-4725-957A-91D95AA1D102}"/>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75A3F289-DCC7-4B9B-8BCA-40E4BF5FA432}"/>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691D2EC0-4B19-4B31-8E38-6E1393FB2BBB}" type="slidenum">
              <a:rPr lang="zh-CN" altLang="en-US"/>
              <a:pPr>
                <a:defRPr/>
              </a:pPr>
              <a:t>‹#›</a:t>
            </a:fld>
            <a:endParaRPr lang="en-US" altLang="zh-CN"/>
          </a:p>
        </p:txBody>
      </p:sp>
    </p:spTree>
    <p:extLst>
      <p:ext uri="{BB962C8B-B14F-4D97-AF65-F5344CB8AC3E}">
        <p14:creationId xmlns:p14="http://schemas.microsoft.com/office/powerpoint/2010/main" val="1196132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FC60C120-51D8-4CB0-8087-64834C3AF1BB}"/>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6DE55375-47A7-419F-9118-7C022DDBCE20}"/>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718CC162-2280-454A-BE52-8F164BA8F31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05B00089-CBF3-400C-AA3C-AD64726583C3}" type="slidenum">
              <a:rPr lang="zh-CN" altLang="en-US"/>
              <a:pPr>
                <a:defRPr/>
              </a:pPr>
              <a:t>‹#›</a:t>
            </a:fld>
            <a:endParaRPr lang="en-US" altLang="zh-CN"/>
          </a:p>
        </p:txBody>
      </p:sp>
    </p:spTree>
    <p:extLst>
      <p:ext uri="{BB962C8B-B14F-4D97-AF65-F5344CB8AC3E}">
        <p14:creationId xmlns:p14="http://schemas.microsoft.com/office/powerpoint/2010/main" val="3567323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DA5C29F4-ADF5-46BE-B0A0-EE54159D7941}"/>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EB42D291-F97B-488D-A95B-C87855C16F7B}"/>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244A3BED-B800-4CE3-9C52-0D40A74DE24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40C8C108-C931-43C7-97A6-835633517019}" type="slidenum">
              <a:rPr lang="zh-CN" altLang="en-US"/>
              <a:pPr>
                <a:defRPr/>
              </a:pPr>
              <a:t>‹#›</a:t>
            </a:fld>
            <a:endParaRPr lang="en-US" altLang="zh-CN"/>
          </a:p>
        </p:txBody>
      </p:sp>
    </p:spTree>
    <p:extLst>
      <p:ext uri="{BB962C8B-B14F-4D97-AF65-F5344CB8AC3E}">
        <p14:creationId xmlns:p14="http://schemas.microsoft.com/office/powerpoint/2010/main" val="2487836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3F8C87EA-8C3D-42C3-9D6D-D35A558905DA}"/>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8093EA99-D1A1-45E7-84C2-4C2316B8E45C}"/>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6344E05D-3909-4ABC-B594-C70C37D237C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D6B575FA-944A-4539-A42A-8AF4527EE08B}" type="slidenum">
              <a:rPr lang="zh-CN" altLang="en-US"/>
              <a:pPr>
                <a:defRPr/>
              </a:pPr>
              <a:t>‹#›</a:t>
            </a:fld>
            <a:endParaRPr lang="en-US" altLang="zh-CN"/>
          </a:p>
        </p:txBody>
      </p:sp>
    </p:spTree>
    <p:extLst>
      <p:ext uri="{BB962C8B-B14F-4D97-AF65-F5344CB8AC3E}">
        <p14:creationId xmlns:p14="http://schemas.microsoft.com/office/powerpoint/2010/main" val="14194081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094F26D3-138B-4DA9-BBFB-7964CCAA9755}"/>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E3C453C6-1D5D-473F-A090-551C3CE02043}"/>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051F213E-2F8D-41CE-94BA-B6FC4DC151E6}"/>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152397DB-7B53-4210-BCD2-5A828837AE23}" type="slidenum">
              <a:rPr lang="zh-CN" altLang="en-US"/>
              <a:pPr>
                <a:defRPr/>
              </a:pPr>
              <a:t>‹#›</a:t>
            </a:fld>
            <a:endParaRPr lang="en-US" altLang="zh-CN"/>
          </a:p>
        </p:txBody>
      </p:sp>
    </p:spTree>
    <p:extLst>
      <p:ext uri="{BB962C8B-B14F-4D97-AF65-F5344CB8AC3E}">
        <p14:creationId xmlns:p14="http://schemas.microsoft.com/office/powerpoint/2010/main" val="3712140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A74E28B4-5C3B-4721-971F-778AE4562D55}"/>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7" name="Rectangle 7">
            <a:extLst>
              <a:ext uri="{FF2B5EF4-FFF2-40B4-BE49-F238E27FC236}">
                <a16:creationId xmlns:a16="http://schemas.microsoft.com/office/drawing/2014/main" id="{79B7167F-345F-44C2-A866-A7E2078E8DCB}"/>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8" name="Rectangle 8">
            <a:extLst>
              <a:ext uri="{FF2B5EF4-FFF2-40B4-BE49-F238E27FC236}">
                <a16:creationId xmlns:a16="http://schemas.microsoft.com/office/drawing/2014/main" id="{69FA3D7C-63A5-4E1C-A826-17BA18043508}"/>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E928E53A-2411-48D4-A25F-3FEDE21BA0AA}" type="slidenum">
              <a:rPr lang="zh-CN" altLang="en-US"/>
              <a:pPr>
                <a:defRPr/>
              </a:pPr>
              <a:t>‹#›</a:t>
            </a:fld>
            <a:endParaRPr lang="en-US" altLang="zh-CN"/>
          </a:p>
        </p:txBody>
      </p:sp>
    </p:spTree>
    <p:extLst>
      <p:ext uri="{BB962C8B-B14F-4D97-AF65-F5344CB8AC3E}">
        <p14:creationId xmlns:p14="http://schemas.microsoft.com/office/powerpoint/2010/main" val="35161561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35623146-0FED-447E-BABB-65D55141287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7" name="Rectangle 7">
            <a:extLst>
              <a:ext uri="{FF2B5EF4-FFF2-40B4-BE49-F238E27FC236}">
                <a16:creationId xmlns:a16="http://schemas.microsoft.com/office/drawing/2014/main" id="{8AF6DD87-7294-4EAE-8637-24A9EEC253E5}"/>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8" name="Rectangle 8">
            <a:extLst>
              <a:ext uri="{FF2B5EF4-FFF2-40B4-BE49-F238E27FC236}">
                <a16:creationId xmlns:a16="http://schemas.microsoft.com/office/drawing/2014/main" id="{A9A6A011-9622-4271-AC4A-2DA3546E980F}"/>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7D2CCD6C-58E2-46F3-9B77-169E06AB2FD0}" type="slidenum">
              <a:rPr lang="zh-CN" altLang="en-US"/>
              <a:pPr>
                <a:defRPr/>
              </a:pPr>
              <a:t>‹#›</a:t>
            </a:fld>
            <a:endParaRPr lang="en-US" altLang="zh-CN"/>
          </a:p>
        </p:txBody>
      </p:sp>
    </p:spTree>
    <p:extLst>
      <p:ext uri="{BB962C8B-B14F-4D97-AF65-F5344CB8AC3E}">
        <p14:creationId xmlns:p14="http://schemas.microsoft.com/office/powerpoint/2010/main" val="1948688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表格占位符 2"/>
          <p:cNvSpPr>
            <a:spLocks noGrp="1"/>
          </p:cNvSpPr>
          <p:nvPr>
            <p:ph type="tbl" idx="1"/>
          </p:nvPr>
        </p:nvSpPr>
        <p:spPr>
          <a:xfrm>
            <a:off x="381000" y="1600200"/>
            <a:ext cx="8229600" cy="4525963"/>
          </a:xfrm>
        </p:spPr>
        <p:txBody>
          <a:bodyPr/>
          <a:lstStyle/>
          <a:p>
            <a:pPr lvl="0"/>
            <a:endParaRPr lang="zh-CN" altLang="en-US" noProof="0"/>
          </a:p>
        </p:txBody>
      </p:sp>
      <p:sp>
        <p:nvSpPr>
          <p:cNvPr id="4" name="Rectangle 6">
            <a:extLst>
              <a:ext uri="{FF2B5EF4-FFF2-40B4-BE49-F238E27FC236}">
                <a16:creationId xmlns:a16="http://schemas.microsoft.com/office/drawing/2014/main" id="{BD58E4C9-E3FB-422B-AE48-6441A516CEED}"/>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E3D7D377-508A-4EAB-9E35-9AAE51E9AC27}"/>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52094314-FC85-404B-8150-A81D0CFD9FA6}"/>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1091F678-A424-4B1F-99B0-CB5598C30F75}" type="slidenum">
              <a:rPr lang="zh-CN" altLang="en-US"/>
              <a:pPr>
                <a:defRPr/>
              </a:pPr>
              <a:t>‹#›</a:t>
            </a:fld>
            <a:endParaRPr lang="en-US" altLang="zh-CN"/>
          </a:p>
        </p:txBody>
      </p:sp>
    </p:spTree>
    <p:extLst>
      <p:ext uri="{BB962C8B-B14F-4D97-AF65-F5344CB8AC3E}">
        <p14:creationId xmlns:p14="http://schemas.microsoft.com/office/powerpoint/2010/main" val="106365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49591C77-60E9-4D2F-B61F-2FDCA846029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73B23D7C-F1DA-4D35-891B-D636A48DEA8C}"/>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93CF957C-7F62-483C-ADFB-A92EBA446B27}"/>
              </a:ext>
            </a:extLst>
          </p:cNvPr>
          <p:cNvSpPr>
            <a:spLocks noGrp="1" noChangeArrowheads="1"/>
          </p:cNvSpPr>
          <p:nvPr>
            <p:ph type="sldNum" sz="quarter" idx="12"/>
          </p:nvPr>
        </p:nvSpPr>
        <p:spPr>
          <a:ln/>
        </p:spPr>
        <p:txBody>
          <a:bodyPr/>
          <a:lstStyle>
            <a:lvl1pPr>
              <a:defRPr/>
            </a:lvl1pPr>
          </a:lstStyle>
          <a:p>
            <a:pPr>
              <a:defRPr/>
            </a:pPr>
            <a:fld id="{6AECBAF6-9F02-4DE0-A081-DD25B04CE5C3}" type="slidenum">
              <a:rPr lang="zh-CN" altLang="en-US"/>
              <a:pPr>
                <a:defRPr/>
              </a:pPr>
              <a:t>‹#›</a:t>
            </a:fld>
            <a:endParaRPr lang="en-US" altLang="zh-CN"/>
          </a:p>
        </p:txBody>
      </p:sp>
    </p:spTree>
    <p:extLst>
      <p:ext uri="{BB962C8B-B14F-4D97-AF65-F5344CB8AC3E}">
        <p14:creationId xmlns:p14="http://schemas.microsoft.com/office/powerpoint/2010/main" val="308015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DF66946F-B0CE-46C8-9EB3-F0CE1D8C21E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F841BD3C-3CAF-4405-B0EC-BC165DA1C00D}"/>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4B7DD327-ADD9-4838-B77B-F52B2EBC553E}"/>
              </a:ext>
            </a:extLst>
          </p:cNvPr>
          <p:cNvSpPr>
            <a:spLocks noGrp="1" noChangeArrowheads="1"/>
          </p:cNvSpPr>
          <p:nvPr>
            <p:ph type="sldNum" sz="quarter" idx="12"/>
          </p:nvPr>
        </p:nvSpPr>
        <p:spPr>
          <a:ln/>
        </p:spPr>
        <p:txBody>
          <a:bodyPr/>
          <a:lstStyle>
            <a:lvl1pPr>
              <a:defRPr/>
            </a:lvl1pPr>
          </a:lstStyle>
          <a:p>
            <a:pPr>
              <a:defRPr/>
            </a:pPr>
            <a:fld id="{A92527B2-9C7F-4257-A9FF-80C591D0E82B}" type="slidenum">
              <a:rPr lang="zh-CN" altLang="en-US"/>
              <a:pPr>
                <a:defRPr/>
              </a:pPr>
              <a:t>‹#›</a:t>
            </a:fld>
            <a:endParaRPr lang="en-US" altLang="zh-CN"/>
          </a:p>
        </p:txBody>
      </p:sp>
    </p:spTree>
    <p:extLst>
      <p:ext uri="{BB962C8B-B14F-4D97-AF65-F5344CB8AC3E}">
        <p14:creationId xmlns:p14="http://schemas.microsoft.com/office/powerpoint/2010/main" val="405930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037FC5F3-05C0-44CB-84E4-7B8E4DBCC49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7">
            <a:extLst>
              <a:ext uri="{FF2B5EF4-FFF2-40B4-BE49-F238E27FC236}">
                <a16:creationId xmlns:a16="http://schemas.microsoft.com/office/drawing/2014/main" id="{051AAC59-26DE-42B2-99B0-274BEBC348ED}"/>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9" name="Rectangle 8">
            <a:extLst>
              <a:ext uri="{FF2B5EF4-FFF2-40B4-BE49-F238E27FC236}">
                <a16:creationId xmlns:a16="http://schemas.microsoft.com/office/drawing/2014/main" id="{55091C9C-7D07-42AF-90B0-67C2C84AB135}"/>
              </a:ext>
            </a:extLst>
          </p:cNvPr>
          <p:cNvSpPr>
            <a:spLocks noGrp="1" noChangeArrowheads="1"/>
          </p:cNvSpPr>
          <p:nvPr>
            <p:ph type="sldNum" sz="quarter" idx="12"/>
          </p:nvPr>
        </p:nvSpPr>
        <p:spPr>
          <a:ln/>
        </p:spPr>
        <p:txBody>
          <a:bodyPr/>
          <a:lstStyle>
            <a:lvl1pPr>
              <a:defRPr/>
            </a:lvl1pPr>
          </a:lstStyle>
          <a:p>
            <a:pPr>
              <a:defRPr/>
            </a:pPr>
            <a:fld id="{C362D43D-693B-4145-932D-25654A53DDA0}" type="slidenum">
              <a:rPr lang="zh-CN" altLang="en-US"/>
              <a:pPr>
                <a:defRPr/>
              </a:pPr>
              <a:t>‹#›</a:t>
            </a:fld>
            <a:endParaRPr lang="en-US" altLang="zh-CN"/>
          </a:p>
        </p:txBody>
      </p:sp>
    </p:spTree>
    <p:extLst>
      <p:ext uri="{BB962C8B-B14F-4D97-AF65-F5344CB8AC3E}">
        <p14:creationId xmlns:p14="http://schemas.microsoft.com/office/powerpoint/2010/main" val="388179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8E338BF9-05C1-4DFF-BCE6-215887B525F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7">
            <a:extLst>
              <a:ext uri="{FF2B5EF4-FFF2-40B4-BE49-F238E27FC236}">
                <a16:creationId xmlns:a16="http://schemas.microsoft.com/office/drawing/2014/main" id="{4961BD39-31BD-4753-AB86-978BAD19F21D}"/>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5" name="Rectangle 8">
            <a:extLst>
              <a:ext uri="{FF2B5EF4-FFF2-40B4-BE49-F238E27FC236}">
                <a16:creationId xmlns:a16="http://schemas.microsoft.com/office/drawing/2014/main" id="{B8B73FBE-9F87-4C05-9080-2D7FCBDCA582}"/>
              </a:ext>
            </a:extLst>
          </p:cNvPr>
          <p:cNvSpPr>
            <a:spLocks noGrp="1" noChangeArrowheads="1"/>
          </p:cNvSpPr>
          <p:nvPr>
            <p:ph type="sldNum" sz="quarter" idx="12"/>
          </p:nvPr>
        </p:nvSpPr>
        <p:spPr>
          <a:ln/>
        </p:spPr>
        <p:txBody>
          <a:bodyPr/>
          <a:lstStyle>
            <a:lvl1pPr>
              <a:defRPr/>
            </a:lvl1pPr>
          </a:lstStyle>
          <a:p>
            <a:pPr>
              <a:defRPr/>
            </a:pPr>
            <a:fld id="{3FD80A0F-6986-4546-B29F-3E79A6DE6CAC}" type="slidenum">
              <a:rPr lang="zh-CN" altLang="en-US"/>
              <a:pPr>
                <a:defRPr/>
              </a:pPr>
              <a:t>‹#›</a:t>
            </a:fld>
            <a:endParaRPr lang="en-US" altLang="zh-CN"/>
          </a:p>
        </p:txBody>
      </p:sp>
    </p:spTree>
    <p:extLst>
      <p:ext uri="{BB962C8B-B14F-4D97-AF65-F5344CB8AC3E}">
        <p14:creationId xmlns:p14="http://schemas.microsoft.com/office/powerpoint/2010/main" val="398751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49FEF6F-5590-4DA2-BE87-E056C46D70A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7">
            <a:extLst>
              <a:ext uri="{FF2B5EF4-FFF2-40B4-BE49-F238E27FC236}">
                <a16:creationId xmlns:a16="http://schemas.microsoft.com/office/drawing/2014/main" id="{511A7DA4-2971-4230-9997-12E0F0EB17CB}"/>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4" name="Rectangle 8">
            <a:extLst>
              <a:ext uri="{FF2B5EF4-FFF2-40B4-BE49-F238E27FC236}">
                <a16:creationId xmlns:a16="http://schemas.microsoft.com/office/drawing/2014/main" id="{36CA8DEF-E110-4BD4-82F3-3993C142CD30}"/>
              </a:ext>
            </a:extLst>
          </p:cNvPr>
          <p:cNvSpPr>
            <a:spLocks noGrp="1" noChangeArrowheads="1"/>
          </p:cNvSpPr>
          <p:nvPr>
            <p:ph type="sldNum" sz="quarter" idx="12"/>
          </p:nvPr>
        </p:nvSpPr>
        <p:spPr>
          <a:ln/>
        </p:spPr>
        <p:txBody>
          <a:bodyPr/>
          <a:lstStyle>
            <a:lvl1pPr>
              <a:defRPr/>
            </a:lvl1pPr>
          </a:lstStyle>
          <a:p>
            <a:pPr>
              <a:defRPr/>
            </a:pPr>
            <a:fld id="{BEA6B73B-79FE-417D-B16E-9E03BF09D4B3}" type="slidenum">
              <a:rPr lang="zh-CN" altLang="en-US"/>
              <a:pPr>
                <a:defRPr/>
              </a:pPr>
              <a:t>‹#›</a:t>
            </a:fld>
            <a:endParaRPr lang="en-US" altLang="zh-CN"/>
          </a:p>
        </p:txBody>
      </p:sp>
    </p:spTree>
    <p:extLst>
      <p:ext uri="{BB962C8B-B14F-4D97-AF65-F5344CB8AC3E}">
        <p14:creationId xmlns:p14="http://schemas.microsoft.com/office/powerpoint/2010/main" val="275334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4C679108-5781-4808-B661-EB0F9EF0A1CD}"/>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35A66BDF-01F2-48BD-99A9-923E35617CBF}"/>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09C751BE-2EE9-47AC-93D7-AFD5B73B91FF}"/>
              </a:ext>
            </a:extLst>
          </p:cNvPr>
          <p:cNvSpPr>
            <a:spLocks noGrp="1" noChangeArrowheads="1"/>
          </p:cNvSpPr>
          <p:nvPr>
            <p:ph type="sldNum" sz="quarter" idx="12"/>
          </p:nvPr>
        </p:nvSpPr>
        <p:spPr>
          <a:ln/>
        </p:spPr>
        <p:txBody>
          <a:bodyPr/>
          <a:lstStyle>
            <a:lvl1pPr>
              <a:defRPr/>
            </a:lvl1pPr>
          </a:lstStyle>
          <a:p>
            <a:pPr>
              <a:defRPr/>
            </a:pPr>
            <a:fld id="{99AA89C4-9821-44D8-9023-C9AA978DF36C}" type="slidenum">
              <a:rPr lang="zh-CN" altLang="en-US"/>
              <a:pPr>
                <a:defRPr/>
              </a:pPr>
              <a:t>‹#›</a:t>
            </a:fld>
            <a:endParaRPr lang="en-US" altLang="zh-CN"/>
          </a:p>
        </p:txBody>
      </p:sp>
    </p:spTree>
    <p:extLst>
      <p:ext uri="{BB962C8B-B14F-4D97-AF65-F5344CB8AC3E}">
        <p14:creationId xmlns:p14="http://schemas.microsoft.com/office/powerpoint/2010/main" val="337544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08449487-49F5-4DB3-B0AD-B942C50F0FF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078F0848-0D67-458B-BA0A-EFC30529E6C6}"/>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622D9AB1-0228-4DE2-803B-5C6845439B44}"/>
              </a:ext>
            </a:extLst>
          </p:cNvPr>
          <p:cNvSpPr>
            <a:spLocks noGrp="1" noChangeArrowheads="1"/>
          </p:cNvSpPr>
          <p:nvPr>
            <p:ph type="sldNum" sz="quarter" idx="12"/>
          </p:nvPr>
        </p:nvSpPr>
        <p:spPr>
          <a:ln/>
        </p:spPr>
        <p:txBody>
          <a:bodyPr/>
          <a:lstStyle>
            <a:lvl1pPr>
              <a:defRPr/>
            </a:lvl1pPr>
          </a:lstStyle>
          <a:p>
            <a:pPr>
              <a:defRPr/>
            </a:pPr>
            <a:fld id="{13ED8097-6A4D-4364-9DE7-D0A7C02C8118}" type="slidenum">
              <a:rPr lang="zh-CN" altLang="en-US"/>
              <a:pPr>
                <a:defRPr/>
              </a:pPr>
              <a:t>‹#›</a:t>
            </a:fld>
            <a:endParaRPr lang="en-US" altLang="zh-CN"/>
          </a:p>
        </p:txBody>
      </p:sp>
    </p:spTree>
    <p:extLst>
      <p:ext uri="{BB962C8B-B14F-4D97-AF65-F5344CB8AC3E}">
        <p14:creationId xmlns:p14="http://schemas.microsoft.com/office/powerpoint/2010/main" val="358904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j0296302">
            <a:extLst>
              <a:ext uri="{FF2B5EF4-FFF2-40B4-BE49-F238E27FC236}">
                <a16:creationId xmlns:a16="http://schemas.microsoft.com/office/drawing/2014/main" id="{8F62C053-58E9-4406-B31F-09195624FFE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45225"/>
            <a:ext cx="83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E82707F3-8300-4252-829C-7E547752A55B}"/>
              </a:ext>
            </a:extLst>
          </p:cNvPr>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a:extLst>
              <a:ext uri="{FF2B5EF4-FFF2-40B4-BE49-F238E27FC236}">
                <a16:creationId xmlns:a16="http://schemas.microsoft.com/office/drawing/2014/main" id="{D1B655DC-52B2-4CBB-BC8B-5131AFA68AB5}"/>
              </a:ext>
            </a:extLst>
          </p:cNvPr>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a:extLst>
              <a:ext uri="{FF2B5EF4-FFF2-40B4-BE49-F238E27FC236}">
                <a16:creationId xmlns:a16="http://schemas.microsoft.com/office/drawing/2014/main" id="{C0900A7B-9737-43C7-8F34-8D57715C9AF7}"/>
              </a:ext>
            </a:extLst>
          </p:cNvPr>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a:defRPr/>
            </a:pPr>
            <a:endParaRPr lang="zh-CN" altLang="en-US"/>
          </a:p>
        </p:txBody>
      </p:sp>
      <p:sp>
        <p:nvSpPr>
          <p:cNvPr id="5127" name="Rectangle 7">
            <a:extLst>
              <a:ext uri="{FF2B5EF4-FFF2-40B4-BE49-F238E27FC236}">
                <a16:creationId xmlns:a16="http://schemas.microsoft.com/office/drawing/2014/main" id="{EDA31C71-2264-4B26-874D-430CD1934489}"/>
              </a:ext>
            </a:extLst>
          </p:cNvPr>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a:defRPr/>
            </a:pPr>
            <a:r>
              <a:rPr lang="en-US" altLang="zh-CN" dirty="0"/>
              <a:t>HIT-AIOT</a:t>
            </a:r>
          </a:p>
        </p:txBody>
      </p:sp>
      <p:sp>
        <p:nvSpPr>
          <p:cNvPr id="5128" name="Rectangle 8">
            <a:extLst>
              <a:ext uri="{FF2B5EF4-FFF2-40B4-BE49-F238E27FC236}">
                <a16:creationId xmlns:a16="http://schemas.microsoft.com/office/drawing/2014/main" id="{50096D37-0EC1-42DC-8064-7906D35DBC3A}"/>
              </a:ext>
            </a:extLst>
          </p:cNvPr>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a:defRPr/>
            </a:pPr>
            <a:fld id="{9309BA57-EAAA-4EC9-9918-C1EC88E07074}" type="slidenum">
              <a:rPr lang="zh-CN" altLang="en-US"/>
              <a:pPr>
                <a:defRPr/>
              </a:pPr>
              <a:t>‹#›</a:t>
            </a:fld>
            <a:endParaRPr lang="en-US" altLang="zh-CN"/>
          </a:p>
        </p:txBody>
      </p:sp>
      <p:pic>
        <p:nvPicPr>
          <p:cNvPr id="1032" name="Picture 9">
            <a:extLst>
              <a:ext uri="{FF2B5EF4-FFF2-40B4-BE49-F238E27FC236}">
                <a16:creationId xmlns:a16="http://schemas.microsoft.com/office/drawing/2014/main" id="{218A1625-91FD-461F-BE48-1861DE2B55EB}"/>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52400"/>
            <a:ext cx="1066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1" descr="j0296302">
            <a:extLst>
              <a:ext uri="{FF2B5EF4-FFF2-40B4-BE49-F238E27FC236}">
                <a16:creationId xmlns:a16="http://schemas.microsoft.com/office/drawing/2014/main" id="{383B50B3-B81F-4319-BB49-DAA010D159C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V="1">
            <a:off x="6457950" y="1076325"/>
            <a:ext cx="251460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1"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j0296302">
            <a:extLst>
              <a:ext uri="{FF2B5EF4-FFF2-40B4-BE49-F238E27FC236}">
                <a16:creationId xmlns:a16="http://schemas.microsoft.com/office/drawing/2014/main" id="{7628DB42-8C1A-4B9D-BE1A-E8DFC3F6178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45225"/>
            <a:ext cx="83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59A77AA8-95F6-45D7-898D-2ED560AA7511}"/>
              </a:ext>
            </a:extLst>
          </p:cNvPr>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a:extLst>
              <a:ext uri="{FF2B5EF4-FFF2-40B4-BE49-F238E27FC236}">
                <a16:creationId xmlns:a16="http://schemas.microsoft.com/office/drawing/2014/main" id="{8C067275-10E6-4B55-988A-46F9C49EDA46}"/>
              </a:ext>
            </a:extLst>
          </p:cNvPr>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a:extLst>
              <a:ext uri="{FF2B5EF4-FFF2-40B4-BE49-F238E27FC236}">
                <a16:creationId xmlns:a16="http://schemas.microsoft.com/office/drawing/2014/main" id="{5FFE06FB-3702-44A8-B0E3-1582CF861C7E}"/>
              </a:ext>
            </a:extLst>
          </p:cNvPr>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a:defRPr/>
            </a:pPr>
            <a:endParaRPr lang="zh-CN" altLang="en-US"/>
          </a:p>
        </p:txBody>
      </p:sp>
      <p:sp>
        <p:nvSpPr>
          <p:cNvPr id="5127" name="Rectangle 7">
            <a:extLst>
              <a:ext uri="{FF2B5EF4-FFF2-40B4-BE49-F238E27FC236}">
                <a16:creationId xmlns:a16="http://schemas.microsoft.com/office/drawing/2014/main" id="{52E4F534-0CAA-4686-9F1F-A9A2EA82E8B0}"/>
              </a:ext>
            </a:extLst>
          </p:cNvPr>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a:defRPr/>
            </a:pPr>
            <a:r>
              <a:rPr lang="en-US" altLang="zh-CN" dirty="0"/>
              <a:t>HIT-AIOT</a:t>
            </a:r>
          </a:p>
        </p:txBody>
      </p:sp>
      <p:sp>
        <p:nvSpPr>
          <p:cNvPr id="5128" name="Rectangle 8">
            <a:extLst>
              <a:ext uri="{FF2B5EF4-FFF2-40B4-BE49-F238E27FC236}">
                <a16:creationId xmlns:a16="http://schemas.microsoft.com/office/drawing/2014/main" id="{815E19F8-91B7-4A81-B6AE-B4C070C0953D}"/>
              </a:ext>
            </a:extLst>
          </p:cNvPr>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defRPr>
            </a:lvl1pPr>
          </a:lstStyle>
          <a:p>
            <a:pPr>
              <a:defRPr/>
            </a:pPr>
            <a:fld id="{94493CE4-8D0E-4697-9E3B-4B4FD3B9B61E}" type="slidenum">
              <a:rPr lang="zh-CN" altLang="en-US"/>
              <a:pPr>
                <a:defRPr/>
              </a:pPr>
              <a:t>‹#›</a:t>
            </a:fld>
            <a:endParaRPr lang="en-US" altLang="zh-CN"/>
          </a:p>
        </p:txBody>
      </p:sp>
      <p:pic>
        <p:nvPicPr>
          <p:cNvPr id="2056" name="Picture 9">
            <a:extLst>
              <a:ext uri="{FF2B5EF4-FFF2-40B4-BE49-F238E27FC236}">
                <a16:creationId xmlns:a16="http://schemas.microsoft.com/office/drawing/2014/main" id="{19DE7C93-DD3D-4A60-92C3-E7E867192F81}"/>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152400"/>
            <a:ext cx="1066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1" descr="j0296302">
            <a:extLst>
              <a:ext uri="{FF2B5EF4-FFF2-40B4-BE49-F238E27FC236}">
                <a16:creationId xmlns:a16="http://schemas.microsoft.com/office/drawing/2014/main" id="{131D7E0A-24FB-449B-AE80-EF47098CCFF7}"/>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flipV="1">
            <a:off x="6457950" y="1076325"/>
            <a:ext cx="251460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Lst>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7.bin"/><Relationship Id="rId7" Type="http://schemas.openxmlformats.org/officeDocument/2006/relationships/oleObject" Target="../embeddings/oleObject10.bin"/><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4.bin"/><Relationship Id="rId5" Type="http://schemas.openxmlformats.org/officeDocument/2006/relationships/oleObject" Target="../embeddings/oleObject8.bin"/><Relationship Id="rId10" Type="http://schemas.openxmlformats.org/officeDocument/2006/relationships/oleObject" Target="../embeddings/oleObject13.bin"/><Relationship Id="rId4" Type="http://schemas.openxmlformats.org/officeDocument/2006/relationships/image" Target="../media/image3.png"/><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2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png"/><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7.png"/><Relationship Id="rId5" Type="http://schemas.openxmlformats.org/officeDocument/2006/relationships/oleObject" Target="../embeddings/oleObject38.bin"/><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7.png"/><Relationship Id="rId5" Type="http://schemas.openxmlformats.org/officeDocument/2006/relationships/oleObject" Target="../embeddings/oleObject38.bin"/><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4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36F1E2B-B2C4-47BB-BE17-22E6C683EBC2}"/>
              </a:ext>
            </a:extLst>
          </p:cNvPr>
          <p:cNvSpPr>
            <a:spLocks noGrp="1" noChangeArrowheads="1"/>
          </p:cNvSpPr>
          <p:nvPr>
            <p:ph type="title"/>
          </p:nvPr>
        </p:nvSpPr>
        <p:spPr/>
        <p:txBody>
          <a:bodyPr>
            <a:prstTxWarp prst="textNoShape">
              <a:avLst/>
            </a:prstTxWarp>
          </a:bodyPr>
          <a:lstStyle/>
          <a:p>
            <a:pPr algn="l" eaLnBrk="1" hangingPunct="1">
              <a:defRPr/>
            </a:pPr>
            <a:r>
              <a:rPr lang="zh-CN" altLang="en-US" sz="3200" dirty="0">
                <a:solidFill>
                  <a:srgbClr val="0000FF"/>
                </a:solidFill>
                <a:cs typeface="+mn-cs"/>
              </a:rPr>
              <a:t>       物联网与泛在智能研究中心</a:t>
            </a:r>
          </a:p>
        </p:txBody>
      </p:sp>
      <p:sp>
        <p:nvSpPr>
          <p:cNvPr id="7" name="Rectangle 3">
            <a:extLst>
              <a:ext uri="{FF2B5EF4-FFF2-40B4-BE49-F238E27FC236}">
                <a16:creationId xmlns:a16="http://schemas.microsoft.com/office/drawing/2014/main" id="{74DC6F09-FB90-44CE-AD30-3095B46886CF}"/>
              </a:ext>
            </a:extLst>
          </p:cNvPr>
          <p:cNvSpPr txBox="1">
            <a:spLocks noChangeArrowheads="1"/>
          </p:cNvSpPr>
          <p:nvPr/>
        </p:nvSpPr>
        <p:spPr bwMode="auto">
          <a:xfrm>
            <a:off x="3132138" y="4643438"/>
            <a:ext cx="4752975" cy="14478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0" indent="0" eaLnBrk="1" hangingPunct="1">
              <a:buFontTx/>
              <a:buNone/>
              <a:defRPr/>
            </a:pPr>
            <a:r>
              <a:rPr lang="zh-CN" altLang="en-US" sz="3600" kern="0" dirty="0">
                <a:cs typeface="+mn-cs"/>
              </a:rPr>
              <a:t>主讲：张 浩</a:t>
            </a:r>
          </a:p>
        </p:txBody>
      </p:sp>
      <p:sp>
        <p:nvSpPr>
          <p:cNvPr id="5" name="Rectangle 2">
            <a:extLst>
              <a:ext uri="{FF2B5EF4-FFF2-40B4-BE49-F238E27FC236}">
                <a16:creationId xmlns:a16="http://schemas.microsoft.com/office/drawing/2014/main" id="{1A9EEFD6-B9C2-4A3F-80D5-04485E96AFEF}"/>
              </a:ext>
            </a:extLst>
          </p:cNvPr>
          <p:cNvSpPr txBox="1">
            <a:spLocks noChangeArrowheads="1"/>
          </p:cNvSpPr>
          <p:nvPr/>
        </p:nvSpPr>
        <p:spPr bwMode="auto">
          <a:xfrm>
            <a:off x="0" y="1268413"/>
            <a:ext cx="9144000" cy="2760662"/>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algn="ctr" eaLnBrk="1" hangingPunct="1">
              <a:lnSpc>
                <a:spcPct val="150000"/>
              </a:lnSpc>
              <a:spcBef>
                <a:spcPts val="600"/>
              </a:spcBef>
              <a:defRPr/>
            </a:pPr>
            <a:r>
              <a:rPr lang="zh-CN" altLang="en-US" sz="6600" kern="0" dirty="0"/>
              <a:t>实现篇</a:t>
            </a:r>
            <a:br>
              <a:rPr lang="zh-CN" altLang="en-US" sz="6600" kern="0" dirty="0"/>
            </a:br>
            <a:r>
              <a:rPr lang="zh-CN" altLang="en-US" sz="6600" kern="0" dirty="0"/>
              <a:t>第九章 查询优化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25CF5138-158D-46E7-96A0-A5FD79CA506C}"/>
              </a:ext>
            </a:extLst>
          </p:cNvPr>
          <p:cNvSpPr>
            <a:spLocks noGrp="1"/>
          </p:cNvSpPr>
          <p:nvPr>
            <p:ph type="dt" sz="quarter" idx="10"/>
          </p:nvPr>
        </p:nvSpPr>
        <p:spPr/>
        <p:txBody>
          <a:bodyPr/>
          <a:lstStyle/>
          <a:p>
            <a:pPr>
              <a:defRPr/>
            </a:pPr>
            <a:fld id="{54A0F27E-CAC6-4369-A907-FB878D094D3C}" type="datetime1">
              <a:rPr lang="zh-CN" altLang="en-US"/>
              <a:pPr>
                <a:defRPr/>
              </a:pPr>
              <a:t>2023/4/18</a:t>
            </a:fld>
            <a:endParaRPr lang="en-US" altLang="zh-CN"/>
          </a:p>
        </p:txBody>
      </p:sp>
      <p:sp>
        <p:nvSpPr>
          <p:cNvPr id="15" name="页脚占位符 4">
            <a:extLst>
              <a:ext uri="{FF2B5EF4-FFF2-40B4-BE49-F238E27FC236}">
                <a16:creationId xmlns:a16="http://schemas.microsoft.com/office/drawing/2014/main" id="{818833A6-F617-4B7F-A672-396D5DD9FAC8}"/>
              </a:ext>
            </a:extLst>
          </p:cNvPr>
          <p:cNvSpPr>
            <a:spLocks noGrp="1"/>
          </p:cNvSpPr>
          <p:nvPr>
            <p:ph type="ftr" sz="quarter" idx="11"/>
          </p:nvPr>
        </p:nvSpPr>
        <p:spPr/>
        <p:txBody>
          <a:bodyPr/>
          <a:lstStyle/>
          <a:p>
            <a:pPr>
              <a:defRPr/>
            </a:pPr>
            <a:r>
              <a:rPr lang="en-US" altLang="zh-CN" dirty="0"/>
              <a:t>HIT-AIOT</a:t>
            </a:r>
          </a:p>
        </p:txBody>
      </p:sp>
      <p:sp>
        <p:nvSpPr>
          <p:cNvPr id="16" name="灯片编号占位符 5">
            <a:extLst>
              <a:ext uri="{FF2B5EF4-FFF2-40B4-BE49-F238E27FC236}">
                <a16:creationId xmlns:a16="http://schemas.microsoft.com/office/drawing/2014/main" id="{7E31B12F-6622-4462-804D-C6B9FFC7CBEA}"/>
              </a:ext>
            </a:extLst>
          </p:cNvPr>
          <p:cNvSpPr>
            <a:spLocks noGrp="1"/>
          </p:cNvSpPr>
          <p:nvPr>
            <p:ph type="sldNum" sz="quarter" idx="12"/>
          </p:nvPr>
        </p:nvSpPr>
        <p:spPr/>
        <p:txBody>
          <a:bodyPr/>
          <a:lstStyle/>
          <a:p>
            <a:pPr>
              <a:defRPr/>
            </a:pPr>
            <a:fld id="{204341DA-6817-456D-BD66-DB04B32854CA}" type="slidenum">
              <a:rPr lang="zh-CN" altLang="en-US"/>
              <a:pPr>
                <a:defRPr/>
              </a:pPr>
              <a:t>10</a:t>
            </a:fld>
            <a:endParaRPr lang="en-US" altLang="zh-CN"/>
          </a:p>
        </p:txBody>
      </p:sp>
      <p:sp>
        <p:nvSpPr>
          <p:cNvPr id="975874" name="Rectangle 2">
            <a:extLst>
              <a:ext uri="{FF2B5EF4-FFF2-40B4-BE49-F238E27FC236}">
                <a16:creationId xmlns:a16="http://schemas.microsoft.com/office/drawing/2014/main" id="{6EECFF04-29E6-473A-B3B3-34C7EBA4A609}"/>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问题的提出</a:t>
            </a:r>
          </a:p>
        </p:txBody>
      </p:sp>
      <p:sp>
        <p:nvSpPr>
          <p:cNvPr id="975875" name="Rectangle 3">
            <a:extLst>
              <a:ext uri="{FF2B5EF4-FFF2-40B4-BE49-F238E27FC236}">
                <a16:creationId xmlns:a16="http://schemas.microsoft.com/office/drawing/2014/main" id="{AB25056D-E705-4BC6-8CA1-F4CDB6B5BBED}"/>
              </a:ext>
            </a:extLst>
          </p:cNvPr>
          <p:cNvSpPr>
            <a:spLocks noGrp="1" noChangeArrowheads="1"/>
          </p:cNvSpPr>
          <p:nvPr>
            <p:ph idx="1"/>
          </p:nvPr>
        </p:nvSpPr>
        <p:spPr>
          <a:xfrm>
            <a:off x="609600" y="1447800"/>
            <a:ext cx="7924800" cy="533400"/>
          </a:xfrm>
        </p:spPr>
        <p:txBody>
          <a:bodyPr/>
          <a:lstStyle/>
          <a:p>
            <a:pPr algn="just">
              <a:lnSpc>
                <a:spcPct val="90000"/>
              </a:lnSpc>
              <a:defRPr/>
            </a:pPr>
            <a:r>
              <a:rPr lang="en-US" altLang="zh-CN">
                <a:cs typeface="+mn-cs"/>
              </a:rPr>
              <a:t>Q</a:t>
            </a:r>
            <a:r>
              <a:rPr lang="en-US" altLang="zh-CN" baseline="-30000">
                <a:cs typeface="+mn-cs"/>
              </a:rPr>
              <a:t>3</a:t>
            </a:r>
            <a:r>
              <a:rPr lang="zh-CN" altLang="en-US">
                <a:cs typeface="+mn-cs"/>
              </a:rPr>
              <a:t>的时间开销:</a:t>
            </a:r>
          </a:p>
        </p:txBody>
      </p:sp>
      <p:sp>
        <p:nvSpPr>
          <p:cNvPr id="975876" name="Rectangle 4">
            <a:extLst>
              <a:ext uri="{FF2B5EF4-FFF2-40B4-BE49-F238E27FC236}">
                <a16:creationId xmlns:a16="http://schemas.microsoft.com/office/drawing/2014/main" id="{B765EA26-D1B2-4DAB-A607-A98ABC28206F}"/>
              </a:ext>
            </a:extLst>
          </p:cNvPr>
          <p:cNvSpPr>
            <a:spLocks noChangeArrowheads="1"/>
          </p:cNvSpPr>
          <p:nvPr/>
        </p:nvSpPr>
        <p:spPr bwMode="auto">
          <a:xfrm>
            <a:off x="1258888" y="115888"/>
            <a:ext cx="3817937" cy="1139825"/>
          </a:xfrm>
          <a:prstGeom prst="rect">
            <a:avLst/>
          </a:prstGeom>
          <a:solidFill>
            <a:srgbClr val="FFFF66"/>
          </a:solidFill>
          <a:ln w="9525">
            <a:solidFill>
              <a:schemeClr val="tx1"/>
            </a:solidFill>
            <a:miter lim="800000"/>
          </a:ln>
          <a:effectLst/>
        </p:spPr>
        <p:txBody>
          <a:bodyPr>
            <a:spAutoFit/>
          </a:bodyPr>
          <a:lstStyle/>
          <a:p>
            <a:pPr>
              <a:spcBef>
                <a:spcPct val="20000"/>
              </a:spcBef>
              <a:buFontTx/>
              <a:buChar char="–"/>
              <a:defRPr/>
            </a:pPr>
            <a:r>
              <a:rPr lang="en-US" altLang="zh-CN">
                <a:solidFill>
                  <a:srgbClr val="003399"/>
                </a:solidFill>
                <a:effectLst>
                  <a:outerShdw blurRad="38100" dist="38100" dir="2700000" algn="tl">
                    <a:srgbClr val="000000"/>
                  </a:outerShdw>
                </a:effectLst>
                <a:ea typeface="楷体_GB2312" pitchFamily="49" charset="-122"/>
                <a:cs typeface="+mn-cs"/>
                <a:sym typeface="+mn-ea"/>
              </a:rPr>
              <a:t>S</a:t>
            </a:r>
            <a:r>
              <a:rPr lang="zh-CN" altLang="en-US">
                <a:solidFill>
                  <a:srgbClr val="003399"/>
                </a:solidFill>
                <a:effectLst>
                  <a:outerShdw blurRad="38100" dist="38100" dir="2700000" algn="tl">
                    <a:srgbClr val="000000"/>
                  </a:outerShdw>
                </a:effectLst>
                <a:ea typeface="楷体_GB2312" pitchFamily="49" charset="-122"/>
                <a:cs typeface="+mn-cs"/>
                <a:sym typeface="+mn-ea"/>
              </a:rPr>
              <a:t>中有</a:t>
            </a:r>
            <a:r>
              <a:rPr lang="zh-CN" altLang="en-US">
                <a:solidFill>
                  <a:srgbClr val="FF0000"/>
                </a:solidFill>
                <a:effectLst>
                  <a:outerShdw blurRad="38100" dist="38100" dir="2700000" algn="tl">
                    <a:srgbClr val="000000"/>
                  </a:outerShdw>
                </a:effectLst>
                <a:ea typeface="楷体_GB2312" pitchFamily="49" charset="-122"/>
                <a:cs typeface="+mn-cs"/>
                <a:sym typeface="+mn-ea"/>
              </a:rPr>
              <a:t>1000</a:t>
            </a:r>
            <a:r>
              <a:rPr lang="zh-CN" altLang="en-US">
                <a:solidFill>
                  <a:srgbClr val="003399"/>
                </a:solidFill>
                <a:effectLst>
                  <a:outerShdw blurRad="38100" dist="38100" dir="2700000" algn="tl">
                    <a:srgbClr val="000000"/>
                  </a:outerShdw>
                </a:effectLst>
                <a:ea typeface="楷体_GB2312" pitchFamily="49" charset="-122"/>
                <a:cs typeface="+mn-cs"/>
                <a:sym typeface="+mn-ea"/>
              </a:rPr>
              <a:t>个学生记录</a:t>
            </a:r>
          </a:p>
          <a:p>
            <a:pPr>
              <a:spcBef>
                <a:spcPct val="20000"/>
              </a:spcBef>
              <a:buFontTx/>
              <a:buChar char="–"/>
              <a:defRPr/>
            </a:pPr>
            <a:r>
              <a:rPr lang="en-US" altLang="zh-CN">
                <a:solidFill>
                  <a:srgbClr val="003399"/>
                </a:solidFill>
                <a:effectLst>
                  <a:outerShdw blurRad="38100" dist="38100" dir="2700000" algn="tl">
                    <a:srgbClr val="000000"/>
                  </a:outerShdw>
                </a:effectLst>
                <a:ea typeface="楷体_GB2312" pitchFamily="49" charset="-122"/>
                <a:cs typeface="+mn-cs"/>
                <a:sym typeface="+mn-ea"/>
              </a:rPr>
              <a:t>SC</a:t>
            </a:r>
            <a:r>
              <a:rPr lang="zh-CN" altLang="en-US">
                <a:solidFill>
                  <a:srgbClr val="003399"/>
                </a:solidFill>
                <a:effectLst>
                  <a:outerShdw blurRad="38100" dist="38100" dir="2700000" algn="tl">
                    <a:srgbClr val="000000"/>
                  </a:outerShdw>
                </a:effectLst>
                <a:ea typeface="楷体_GB2312" pitchFamily="49" charset="-122"/>
                <a:cs typeface="+mn-cs"/>
                <a:sym typeface="+mn-ea"/>
              </a:rPr>
              <a:t>中有</a:t>
            </a:r>
            <a:r>
              <a:rPr lang="zh-CN" altLang="en-US">
                <a:solidFill>
                  <a:srgbClr val="FF0000"/>
                </a:solidFill>
                <a:effectLst>
                  <a:outerShdw blurRad="38100" dist="38100" dir="2700000" algn="tl">
                    <a:srgbClr val="000000"/>
                  </a:outerShdw>
                </a:effectLst>
                <a:ea typeface="楷体_GB2312" pitchFamily="49" charset="-122"/>
                <a:cs typeface="+mn-cs"/>
                <a:sym typeface="+mn-ea"/>
              </a:rPr>
              <a:t>10000</a:t>
            </a:r>
            <a:r>
              <a:rPr lang="zh-CN" altLang="en-US">
                <a:solidFill>
                  <a:srgbClr val="003399"/>
                </a:solidFill>
                <a:effectLst>
                  <a:outerShdw blurRad="38100" dist="38100" dir="2700000" algn="tl">
                    <a:srgbClr val="000000"/>
                  </a:outerShdw>
                </a:effectLst>
                <a:ea typeface="楷体_GB2312" pitchFamily="49" charset="-122"/>
                <a:cs typeface="+mn-cs"/>
                <a:sym typeface="+mn-ea"/>
              </a:rPr>
              <a:t>个选课记录</a:t>
            </a:r>
          </a:p>
          <a:p>
            <a:pPr>
              <a:spcBef>
                <a:spcPct val="20000"/>
              </a:spcBef>
              <a:buFontTx/>
              <a:buChar char="–"/>
              <a:defRPr/>
            </a:pPr>
            <a:r>
              <a:rPr lang="en-US" altLang="zh-CN">
                <a:solidFill>
                  <a:srgbClr val="003399"/>
                </a:solidFill>
                <a:effectLst>
                  <a:outerShdw blurRad="38100" dist="38100" dir="2700000" algn="tl">
                    <a:srgbClr val="000000"/>
                  </a:outerShdw>
                </a:effectLst>
                <a:ea typeface="楷体_GB2312" pitchFamily="49" charset="-122"/>
                <a:cs typeface="+mn-cs"/>
                <a:sym typeface="+mn-ea"/>
              </a:rPr>
              <a:t>SC</a:t>
            </a:r>
            <a:r>
              <a:rPr lang="zh-CN" altLang="en-US">
                <a:solidFill>
                  <a:srgbClr val="003399"/>
                </a:solidFill>
                <a:effectLst>
                  <a:outerShdw blurRad="38100" dist="38100" dir="2700000" algn="tl">
                    <a:srgbClr val="000000"/>
                  </a:outerShdw>
                </a:effectLst>
                <a:ea typeface="楷体_GB2312" pitchFamily="49" charset="-122"/>
                <a:cs typeface="+mn-cs"/>
                <a:sym typeface="+mn-ea"/>
              </a:rPr>
              <a:t>中选修</a:t>
            </a:r>
            <a:r>
              <a:rPr lang="en-US" altLang="zh-CN">
                <a:solidFill>
                  <a:srgbClr val="003399"/>
                </a:solidFill>
                <a:effectLst>
                  <a:outerShdw blurRad="38100" dist="38100" dir="2700000" algn="tl">
                    <a:srgbClr val="000000"/>
                  </a:outerShdw>
                </a:effectLst>
                <a:ea typeface="楷体_GB2312" pitchFamily="49" charset="-122"/>
                <a:cs typeface="+mn-cs"/>
                <a:sym typeface="+mn-ea"/>
              </a:rPr>
              <a:t>C2</a:t>
            </a:r>
            <a:r>
              <a:rPr lang="zh-CN" altLang="en-US">
                <a:solidFill>
                  <a:srgbClr val="003399"/>
                </a:solidFill>
                <a:effectLst>
                  <a:outerShdw blurRad="38100" dist="38100" dir="2700000" algn="tl">
                    <a:srgbClr val="000000"/>
                  </a:outerShdw>
                </a:effectLst>
                <a:ea typeface="楷体_GB2312" pitchFamily="49" charset="-122"/>
                <a:cs typeface="+mn-cs"/>
                <a:sym typeface="+mn-ea"/>
              </a:rPr>
              <a:t>课程的记录为</a:t>
            </a:r>
            <a:r>
              <a:rPr lang="zh-CN" altLang="en-US">
                <a:solidFill>
                  <a:srgbClr val="FF0000"/>
                </a:solidFill>
                <a:effectLst>
                  <a:outerShdw blurRad="38100" dist="38100" dir="2700000" algn="tl">
                    <a:srgbClr val="000000"/>
                  </a:outerShdw>
                </a:effectLst>
                <a:ea typeface="楷体_GB2312" pitchFamily="49" charset="-122"/>
                <a:cs typeface="+mn-cs"/>
                <a:sym typeface="+mn-ea"/>
              </a:rPr>
              <a:t>50</a:t>
            </a:r>
            <a:r>
              <a:rPr lang="zh-CN" altLang="en-US">
                <a:solidFill>
                  <a:srgbClr val="003399"/>
                </a:solidFill>
                <a:effectLst>
                  <a:outerShdw blurRad="38100" dist="38100" dir="2700000" algn="tl">
                    <a:srgbClr val="000000"/>
                  </a:outerShdw>
                </a:effectLst>
                <a:ea typeface="楷体_GB2312" pitchFamily="49" charset="-122"/>
                <a:cs typeface="+mn-cs"/>
                <a:sym typeface="+mn-ea"/>
              </a:rPr>
              <a:t>个</a:t>
            </a:r>
          </a:p>
        </p:txBody>
      </p:sp>
      <p:sp>
        <p:nvSpPr>
          <p:cNvPr id="975877" name="Rectangle 5">
            <a:extLst>
              <a:ext uri="{FF2B5EF4-FFF2-40B4-BE49-F238E27FC236}">
                <a16:creationId xmlns:a16="http://schemas.microsoft.com/office/drawing/2014/main" id="{81B57EA1-749B-4967-AB4D-9BB02458ECAA}"/>
              </a:ext>
            </a:extLst>
          </p:cNvPr>
          <p:cNvSpPr>
            <a:spLocks noChangeArrowheads="1"/>
          </p:cNvSpPr>
          <p:nvPr/>
        </p:nvSpPr>
        <p:spPr bwMode="auto">
          <a:xfrm>
            <a:off x="609600" y="1943100"/>
            <a:ext cx="8153400" cy="11811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每个磁盘块能装10个</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S</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的元组或100个</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SC</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的元组。每个磁盘块能装5个结果元组。每秒可读/写20个磁盘块。</a:t>
            </a:r>
          </a:p>
        </p:txBody>
      </p:sp>
      <p:sp>
        <p:nvSpPr>
          <p:cNvPr id="975878" name="Rectangle 6">
            <a:extLst>
              <a:ext uri="{FF2B5EF4-FFF2-40B4-BE49-F238E27FC236}">
                <a16:creationId xmlns:a16="http://schemas.microsoft.com/office/drawing/2014/main" id="{BDC6496D-7C5E-4545-B529-2D9AB7A18B95}"/>
              </a:ext>
            </a:extLst>
          </p:cNvPr>
          <p:cNvSpPr>
            <a:spLocks noChangeArrowheads="1"/>
          </p:cNvSpPr>
          <p:nvPr/>
        </p:nvSpPr>
        <p:spPr bwMode="auto">
          <a:xfrm>
            <a:off x="609600" y="2744788"/>
            <a:ext cx="7924800" cy="4572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(1) 对</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SC</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作选择运算：</a:t>
            </a:r>
          </a:p>
        </p:txBody>
      </p:sp>
      <p:sp>
        <p:nvSpPr>
          <p:cNvPr id="975879" name="Rectangle 7">
            <a:extLst>
              <a:ext uri="{FF2B5EF4-FFF2-40B4-BE49-F238E27FC236}">
                <a16:creationId xmlns:a16="http://schemas.microsoft.com/office/drawing/2014/main" id="{DCB1C170-F369-4833-A670-66D25AFAE287}"/>
              </a:ext>
            </a:extLst>
          </p:cNvPr>
          <p:cNvSpPr>
            <a:spLocks noChangeArrowheads="1"/>
          </p:cNvSpPr>
          <p:nvPr/>
        </p:nvSpPr>
        <p:spPr bwMode="auto">
          <a:xfrm>
            <a:off x="609600" y="3544888"/>
            <a:ext cx="7924800" cy="419100"/>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(2) 连接：</a:t>
            </a:r>
          </a:p>
        </p:txBody>
      </p:sp>
      <p:sp>
        <p:nvSpPr>
          <p:cNvPr id="975880" name="Rectangle 8">
            <a:extLst>
              <a:ext uri="{FF2B5EF4-FFF2-40B4-BE49-F238E27FC236}">
                <a16:creationId xmlns:a16="http://schemas.microsoft.com/office/drawing/2014/main" id="{8AEC327E-AAEB-4AE2-9A44-7EA5817E5835}"/>
              </a:ext>
            </a:extLst>
          </p:cNvPr>
          <p:cNvSpPr>
            <a:spLocks noChangeArrowheads="1"/>
          </p:cNvSpPr>
          <p:nvPr/>
        </p:nvSpPr>
        <p:spPr bwMode="auto">
          <a:xfrm>
            <a:off x="609600" y="4344988"/>
            <a:ext cx="7924800" cy="457200"/>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(3) 投影：</a:t>
            </a:r>
          </a:p>
        </p:txBody>
      </p:sp>
      <p:sp>
        <p:nvSpPr>
          <p:cNvPr id="975881" name="Rectangle 9">
            <a:extLst>
              <a:ext uri="{FF2B5EF4-FFF2-40B4-BE49-F238E27FC236}">
                <a16:creationId xmlns:a16="http://schemas.microsoft.com/office/drawing/2014/main" id="{AC28F203-4013-41D3-975A-DEF069A0C86A}"/>
              </a:ext>
            </a:extLst>
          </p:cNvPr>
          <p:cNvSpPr>
            <a:spLocks noChangeArrowheads="1"/>
          </p:cNvSpPr>
          <p:nvPr/>
        </p:nvSpPr>
        <p:spPr bwMode="auto">
          <a:xfrm>
            <a:off x="609600" y="5145088"/>
            <a:ext cx="7924800" cy="4953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忽略</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CPU</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时间，</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Q</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3</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需要的处理时间大约</a:t>
            </a:r>
            <a:r>
              <a:rPr lang="en-US" altLang="zh-CN" sz="2400" dirty="0">
                <a:solidFill>
                  <a:srgbClr val="FF0000"/>
                </a:solidFill>
                <a:effectLst>
                  <a:outerShdw blurRad="38100" dist="38100" dir="2700000" algn="tl">
                    <a:srgbClr val="C0C0C0"/>
                  </a:outerShdw>
                </a:effectLst>
                <a:ea typeface="楷体_GB2312" pitchFamily="49" charset="-122"/>
                <a:cs typeface="+mn-cs"/>
                <a:sym typeface="+mn-ea"/>
              </a:rPr>
              <a:t>10</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秒。</a:t>
            </a:r>
          </a:p>
        </p:txBody>
      </p:sp>
      <p:sp>
        <p:nvSpPr>
          <p:cNvPr id="975882" name="Rectangle 10">
            <a:extLst>
              <a:ext uri="{FF2B5EF4-FFF2-40B4-BE49-F238E27FC236}">
                <a16:creationId xmlns:a16="http://schemas.microsoft.com/office/drawing/2014/main" id="{35BB25E6-9678-4D91-884C-710ED5E14688}"/>
              </a:ext>
            </a:extLst>
          </p:cNvPr>
          <p:cNvSpPr>
            <a:spLocks noChangeArrowheads="1"/>
          </p:cNvSpPr>
          <p:nvPr/>
        </p:nvSpPr>
        <p:spPr bwMode="auto">
          <a:xfrm>
            <a:off x="609600" y="3173413"/>
            <a:ext cx="7924800" cy="533400"/>
          </a:xfrm>
          <a:prstGeom prst="rect">
            <a:avLst/>
          </a:prstGeom>
          <a:noFill/>
          <a:ln>
            <a:noFill/>
          </a:ln>
          <a:effectLst/>
        </p:spPr>
        <p:txBody>
          <a:bodyPr/>
          <a:lstStyle/>
          <a:p>
            <a:pPr marL="1143000" lvl="2" indent="-228600" algn="just">
              <a:spcBef>
                <a:spcPct val="20000"/>
              </a:spcBef>
              <a:buFontTx/>
              <a:buChar char="•"/>
              <a:defRPr/>
            </a:pPr>
            <a:r>
              <a:rPr lang="zh-CN" altLang="en-US" dirty="0">
                <a:solidFill>
                  <a:srgbClr val="FF0000"/>
                </a:solidFill>
                <a:effectLst>
                  <a:outerShdw blurRad="38100" dist="38100" dir="2700000" algn="tl">
                    <a:srgbClr val="C0C0C0"/>
                  </a:outerShdw>
                </a:effectLst>
                <a:ea typeface="楷体_GB2312" pitchFamily="49" charset="-122"/>
                <a:cs typeface="+mn-cs"/>
                <a:sym typeface="+mn-ea"/>
              </a:rPr>
              <a:t>时间开销：</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5</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秒（读）</a:t>
            </a:r>
          </a:p>
        </p:txBody>
      </p:sp>
      <p:sp>
        <p:nvSpPr>
          <p:cNvPr id="975883" name="Rectangle 11">
            <a:extLst>
              <a:ext uri="{FF2B5EF4-FFF2-40B4-BE49-F238E27FC236}">
                <a16:creationId xmlns:a16="http://schemas.microsoft.com/office/drawing/2014/main" id="{EC13E3D5-8F24-4AD9-A410-22FB8B119D6B}"/>
              </a:ext>
            </a:extLst>
          </p:cNvPr>
          <p:cNvSpPr>
            <a:spLocks noChangeArrowheads="1"/>
          </p:cNvSpPr>
          <p:nvPr/>
        </p:nvSpPr>
        <p:spPr bwMode="auto">
          <a:xfrm>
            <a:off x="609600" y="3973513"/>
            <a:ext cx="7924800" cy="457200"/>
          </a:xfrm>
          <a:prstGeom prst="rect">
            <a:avLst/>
          </a:prstGeom>
          <a:noFill/>
          <a:ln>
            <a:noFill/>
          </a:ln>
          <a:effectLst/>
        </p:spPr>
        <p:txBody>
          <a:bodyPr/>
          <a:lstStyle/>
          <a:p>
            <a:pPr marL="1143000" lvl="2" indent="-228600" algn="just">
              <a:spcBef>
                <a:spcPct val="20000"/>
              </a:spcBef>
              <a:buFontTx/>
              <a:buChar char="•"/>
              <a:defRPr/>
            </a:pPr>
            <a:r>
              <a:rPr lang="zh-CN" altLang="en-US" dirty="0">
                <a:solidFill>
                  <a:srgbClr val="FF0000"/>
                </a:solidFill>
                <a:effectLst>
                  <a:outerShdw blurRad="38100" dist="38100" dir="2700000" algn="tl">
                    <a:srgbClr val="C0C0C0"/>
                  </a:outerShdw>
                </a:effectLst>
                <a:ea typeface="楷体_GB2312" pitchFamily="49" charset="-122"/>
                <a:cs typeface="+mn-cs"/>
                <a:sym typeface="+mn-ea"/>
              </a:rPr>
              <a:t>时间开销：5秒（读）</a:t>
            </a:r>
          </a:p>
        </p:txBody>
      </p:sp>
      <p:sp>
        <p:nvSpPr>
          <p:cNvPr id="975884" name="Rectangle 12">
            <a:extLst>
              <a:ext uri="{FF2B5EF4-FFF2-40B4-BE49-F238E27FC236}">
                <a16:creationId xmlns:a16="http://schemas.microsoft.com/office/drawing/2014/main" id="{2066A0D0-C0EF-434E-B9FC-CC2133C4BDDD}"/>
              </a:ext>
            </a:extLst>
          </p:cNvPr>
          <p:cNvSpPr>
            <a:spLocks noChangeArrowheads="1"/>
          </p:cNvSpPr>
          <p:nvPr/>
        </p:nvSpPr>
        <p:spPr bwMode="auto">
          <a:xfrm>
            <a:off x="609600" y="4773613"/>
            <a:ext cx="7924800" cy="533400"/>
          </a:xfrm>
          <a:prstGeom prst="rect">
            <a:avLst/>
          </a:prstGeom>
          <a:noFill/>
          <a:ln>
            <a:noFill/>
          </a:ln>
          <a:effectLst/>
        </p:spPr>
        <p:txBody>
          <a:bodyPr/>
          <a:lstStyle/>
          <a:p>
            <a:pPr marL="1143000" lvl="2" indent="-228600" algn="just">
              <a:spcBef>
                <a:spcPct val="20000"/>
              </a:spcBef>
              <a:buFontTx/>
              <a:buChar char="•"/>
              <a:defRPr/>
            </a:pPr>
            <a:r>
              <a:rPr lang="zh-CN" altLang="en-US">
                <a:solidFill>
                  <a:srgbClr val="FF0000"/>
                </a:solidFill>
                <a:effectLst>
                  <a:outerShdw blurRad="38100" dist="38100" dir="2700000" algn="tl">
                    <a:srgbClr val="C0C0C0"/>
                  </a:outerShdw>
                </a:effectLst>
                <a:ea typeface="楷体_GB2312" pitchFamily="49" charset="-122"/>
                <a:cs typeface="+mn-cs"/>
                <a:sym typeface="+mn-ea"/>
              </a:rPr>
              <a:t>时间开销：0秒</a:t>
            </a:r>
          </a:p>
        </p:txBody>
      </p:sp>
      <p:sp>
        <p:nvSpPr>
          <p:cNvPr id="975886" name="Rectangle 14">
            <a:extLst>
              <a:ext uri="{FF2B5EF4-FFF2-40B4-BE49-F238E27FC236}">
                <a16:creationId xmlns:a16="http://schemas.microsoft.com/office/drawing/2014/main" id="{B6C13FFE-F834-418C-9EA5-008CCDFB1B56}"/>
              </a:ext>
            </a:extLst>
          </p:cNvPr>
          <p:cNvSpPr>
            <a:spLocks noChangeArrowheads="1"/>
          </p:cNvSpPr>
          <p:nvPr/>
        </p:nvSpPr>
        <p:spPr bwMode="auto">
          <a:xfrm>
            <a:off x="990600" y="5564188"/>
            <a:ext cx="7696200" cy="457200"/>
          </a:xfrm>
          <a:prstGeom prst="rect">
            <a:avLst/>
          </a:prstGeom>
          <a:noFill/>
          <a:ln>
            <a:noFill/>
          </a:ln>
          <a:effectLst/>
        </p:spPr>
        <p:txBody>
          <a:bodyPr>
            <a:spAutoFit/>
          </a:bodyPr>
          <a:lstStyle/>
          <a:p>
            <a:pPr algn="just">
              <a:spcBef>
                <a:spcPct val="20000"/>
              </a:spcBef>
              <a:buFontTx/>
              <a:buChar char="–"/>
              <a:defRPr/>
            </a:pPr>
            <a:r>
              <a:rPr lang="zh-CN" altLang="en-US" sz="2400">
                <a:solidFill>
                  <a:srgbClr val="FF3399"/>
                </a:solidFill>
                <a:effectLst>
                  <a:outerShdw blurRad="38100" dist="38100" dir="2700000" algn="tl">
                    <a:srgbClr val="C0C0C0"/>
                  </a:outerShdw>
                </a:effectLst>
                <a:ea typeface="楷体_GB2312" pitchFamily="49" charset="-122"/>
                <a:cs typeface="+mn-cs"/>
                <a:sym typeface="+mn-ea"/>
              </a:rPr>
              <a:t> 若</a:t>
            </a:r>
            <a:r>
              <a:rPr lang="en-US" altLang="zh-CN" sz="2400">
                <a:solidFill>
                  <a:srgbClr val="FF3399"/>
                </a:solidFill>
                <a:effectLst>
                  <a:outerShdw blurRad="38100" dist="38100" dir="2700000" algn="tl">
                    <a:srgbClr val="C0C0C0"/>
                  </a:outerShdw>
                </a:effectLst>
                <a:ea typeface="楷体_GB2312" pitchFamily="49" charset="-122"/>
                <a:cs typeface="+mn-cs"/>
                <a:sym typeface="+mn-ea"/>
              </a:rPr>
              <a:t>SC</a:t>
            </a:r>
            <a:r>
              <a:rPr lang="zh-CN" altLang="en-US" sz="2400">
                <a:solidFill>
                  <a:srgbClr val="FF3399"/>
                </a:solidFill>
                <a:effectLst>
                  <a:outerShdw blurRad="38100" dist="38100" dir="2700000" algn="tl">
                    <a:srgbClr val="C0C0C0"/>
                  </a:outerShdw>
                </a:effectLst>
                <a:ea typeface="楷体_GB2312" pitchFamily="49" charset="-122"/>
                <a:cs typeface="+mn-cs"/>
                <a:sym typeface="+mn-ea"/>
              </a:rPr>
              <a:t>表的</a:t>
            </a:r>
            <a:r>
              <a:rPr lang="en-US" altLang="zh-CN" sz="2400">
                <a:solidFill>
                  <a:srgbClr val="FF3399"/>
                </a:solidFill>
                <a:effectLst>
                  <a:outerShdw blurRad="38100" dist="38100" dir="2700000" algn="tl">
                    <a:srgbClr val="C0C0C0"/>
                  </a:outerShdw>
                </a:effectLst>
                <a:ea typeface="楷体_GB2312" pitchFamily="49" charset="-122"/>
                <a:cs typeface="+mn-cs"/>
                <a:sym typeface="+mn-ea"/>
              </a:rPr>
              <a:t>C#</a:t>
            </a:r>
            <a:r>
              <a:rPr lang="zh-CN" altLang="en-US" sz="2400">
                <a:solidFill>
                  <a:srgbClr val="FF3399"/>
                </a:solidFill>
                <a:effectLst>
                  <a:outerShdw blurRad="38100" dist="38100" dir="2700000" algn="tl">
                    <a:srgbClr val="C0C0C0"/>
                  </a:outerShdw>
                </a:effectLst>
                <a:ea typeface="楷体_GB2312" pitchFamily="49" charset="-122"/>
                <a:cs typeface="+mn-cs"/>
                <a:sym typeface="+mn-ea"/>
              </a:rPr>
              <a:t>字段有索引，</a:t>
            </a:r>
            <a:r>
              <a:rPr lang="en-US" altLang="zh-CN" sz="2400">
                <a:solidFill>
                  <a:srgbClr val="FF3399"/>
                </a:solidFill>
                <a:effectLst>
                  <a:outerShdw blurRad="38100" dist="38100" dir="2700000" algn="tl">
                    <a:srgbClr val="C0C0C0"/>
                  </a:outerShdw>
                </a:effectLst>
                <a:ea typeface="楷体_GB2312" pitchFamily="49" charset="-122"/>
                <a:cs typeface="+mn-cs"/>
                <a:sym typeface="+mn-ea"/>
              </a:rPr>
              <a:t>Q3</a:t>
            </a:r>
            <a:r>
              <a:rPr lang="zh-CN" altLang="en-US" sz="2400">
                <a:solidFill>
                  <a:srgbClr val="FF3399"/>
                </a:solidFill>
                <a:effectLst>
                  <a:outerShdw blurRad="38100" dist="38100" dir="2700000" algn="tl">
                    <a:srgbClr val="C0C0C0"/>
                  </a:outerShdw>
                </a:effectLst>
                <a:ea typeface="楷体_GB2312" pitchFamily="49" charset="-122"/>
                <a:cs typeface="+mn-cs"/>
                <a:sym typeface="+mn-ea"/>
              </a:rPr>
              <a:t>的处理时间将进一步减少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75877"/>
                                        </p:tgtEl>
                                        <p:attrNameLst>
                                          <p:attrName>style.visibility</p:attrName>
                                        </p:attrNameLst>
                                      </p:cBhvr>
                                      <p:to>
                                        <p:strVal val="visible"/>
                                      </p:to>
                                    </p:set>
                                    <p:animEffect transition="in" filter="randombar(horizontal)">
                                      <p:cBhvr>
                                        <p:cTn id="7" dur="500"/>
                                        <p:tgtEl>
                                          <p:spTgt spid="975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758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75882"/>
                                        </p:tgtEl>
                                        <p:attrNameLst>
                                          <p:attrName>style.visibility</p:attrName>
                                        </p:attrNameLst>
                                      </p:cBhvr>
                                      <p:to>
                                        <p:strVal val="visible"/>
                                      </p:to>
                                    </p:set>
                                    <p:animEffect transition="in" filter="dissolve">
                                      <p:cBhvr>
                                        <p:cTn id="16" dur="500"/>
                                        <p:tgtEl>
                                          <p:spTgt spid="9758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7587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75883"/>
                                        </p:tgtEl>
                                        <p:attrNameLst>
                                          <p:attrName>style.visibility</p:attrName>
                                        </p:attrNameLst>
                                      </p:cBhvr>
                                      <p:to>
                                        <p:strVal val="visible"/>
                                      </p:to>
                                    </p:set>
                                    <p:animEffect transition="in" filter="dissolve">
                                      <p:cBhvr>
                                        <p:cTn id="25" dur="500"/>
                                        <p:tgtEl>
                                          <p:spTgt spid="97588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7588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75884"/>
                                        </p:tgtEl>
                                        <p:attrNameLst>
                                          <p:attrName>style.visibility</p:attrName>
                                        </p:attrNameLst>
                                      </p:cBhvr>
                                      <p:to>
                                        <p:strVal val="visible"/>
                                      </p:to>
                                    </p:set>
                                    <p:animEffect transition="in" filter="dissolve">
                                      <p:cBhvr>
                                        <p:cTn id="34" dur="500"/>
                                        <p:tgtEl>
                                          <p:spTgt spid="97588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975881"/>
                                        </p:tgtEl>
                                        <p:attrNameLst>
                                          <p:attrName>style.visibility</p:attrName>
                                        </p:attrNameLst>
                                      </p:cBhvr>
                                      <p:to>
                                        <p:strVal val="visible"/>
                                      </p:to>
                                    </p:set>
                                    <p:animEffect transition="in" filter="barn(outHorizontal)">
                                      <p:cBhvr>
                                        <p:cTn id="39" dur="500"/>
                                        <p:tgtEl>
                                          <p:spTgt spid="97588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975886"/>
                                        </p:tgtEl>
                                        <p:attrNameLst>
                                          <p:attrName>style.visibility</p:attrName>
                                        </p:attrNameLst>
                                      </p:cBhvr>
                                      <p:to>
                                        <p:strVal val="visible"/>
                                      </p:to>
                                    </p:set>
                                    <p:animEffect transition="in" filter="box(in)">
                                      <p:cBhvr>
                                        <p:cTn id="44" dur="500"/>
                                        <p:tgtEl>
                                          <p:spTgt spid="975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7" grpId="0"/>
      <p:bldP spid="975878" grpId="0"/>
      <p:bldP spid="975879" grpId="0"/>
      <p:bldP spid="975880" grpId="0"/>
      <p:bldP spid="975881" grpId="0"/>
      <p:bldP spid="975882" grpId="0"/>
      <p:bldP spid="975883" grpId="0"/>
      <p:bldP spid="975884" grpId="0"/>
      <p:bldP spid="9758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07EA8FBA-8CDE-4F47-B4C1-907B83B85A06}"/>
              </a:ext>
            </a:extLst>
          </p:cNvPr>
          <p:cNvSpPr>
            <a:spLocks noGrp="1"/>
          </p:cNvSpPr>
          <p:nvPr>
            <p:ph type="dt" sz="quarter" idx="10"/>
          </p:nvPr>
        </p:nvSpPr>
        <p:spPr/>
        <p:txBody>
          <a:bodyPr/>
          <a:lstStyle/>
          <a:p>
            <a:pPr>
              <a:defRPr/>
            </a:pPr>
            <a:fld id="{99D775B7-C21D-4400-AD36-8EAC08BF9576}"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E44D993B-EEAC-4017-87B8-558E065D42C0}"/>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0DD197B7-76A3-4305-8B7F-BFA0204203BF}"/>
              </a:ext>
            </a:extLst>
          </p:cNvPr>
          <p:cNvSpPr>
            <a:spLocks noGrp="1"/>
          </p:cNvSpPr>
          <p:nvPr>
            <p:ph type="sldNum" sz="quarter" idx="12"/>
          </p:nvPr>
        </p:nvSpPr>
        <p:spPr/>
        <p:txBody>
          <a:bodyPr/>
          <a:lstStyle/>
          <a:p>
            <a:pPr>
              <a:defRPr/>
            </a:pPr>
            <a:fld id="{91333601-7F00-4205-9BB0-F16DBCE87B38}" type="slidenum">
              <a:rPr lang="zh-CN" altLang="en-US"/>
              <a:pPr>
                <a:defRPr/>
              </a:pPr>
              <a:t>11</a:t>
            </a:fld>
            <a:endParaRPr lang="en-US" altLang="zh-CN"/>
          </a:p>
        </p:txBody>
      </p:sp>
      <p:sp>
        <p:nvSpPr>
          <p:cNvPr id="976898" name="Rectangle 2">
            <a:extLst>
              <a:ext uri="{FF2B5EF4-FFF2-40B4-BE49-F238E27FC236}">
                <a16:creationId xmlns:a16="http://schemas.microsoft.com/office/drawing/2014/main" id="{9A5374DE-8838-47A3-A453-A882097E8B7A}"/>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问题的提出</a:t>
            </a:r>
          </a:p>
        </p:txBody>
      </p:sp>
      <p:sp>
        <p:nvSpPr>
          <p:cNvPr id="976910" name="Rectangle 14">
            <a:extLst>
              <a:ext uri="{FF2B5EF4-FFF2-40B4-BE49-F238E27FC236}">
                <a16:creationId xmlns:a16="http://schemas.microsoft.com/office/drawing/2014/main" id="{7D107556-0170-4A34-9667-194AAC61BA75}"/>
              </a:ext>
            </a:extLst>
          </p:cNvPr>
          <p:cNvSpPr>
            <a:spLocks noGrp="1" noChangeArrowheads="1"/>
          </p:cNvSpPr>
          <p:nvPr>
            <p:ph idx="1"/>
          </p:nvPr>
        </p:nvSpPr>
        <p:spPr>
          <a:xfrm>
            <a:off x="609600" y="1570038"/>
            <a:ext cx="7924800" cy="944562"/>
          </a:xfrm>
        </p:spPr>
        <p:txBody>
          <a:bodyPr/>
          <a:lstStyle/>
          <a:p>
            <a:pPr>
              <a:lnSpc>
                <a:spcPct val="90000"/>
              </a:lnSpc>
              <a:defRPr/>
            </a:pPr>
            <a:r>
              <a:rPr lang="zh-CN" altLang="en-US" sz="2800" dirty="0">
                <a:latin typeface="华文新魏" panose="02010800040101010101" pitchFamily="2" charset="-122"/>
                <a:ea typeface="华文新魏" panose="02010800040101010101" pitchFamily="2" charset="-122"/>
                <a:cs typeface="+mn-cs"/>
              </a:rPr>
              <a:t>使用不同的策略处理一个查询会得到不同的时间开销。</a:t>
            </a:r>
          </a:p>
        </p:txBody>
      </p:sp>
      <p:sp>
        <p:nvSpPr>
          <p:cNvPr id="976911" name="Rectangle 15">
            <a:extLst>
              <a:ext uri="{FF2B5EF4-FFF2-40B4-BE49-F238E27FC236}">
                <a16:creationId xmlns:a16="http://schemas.microsoft.com/office/drawing/2014/main" id="{0101BDE0-3628-408B-B494-C898BDFDB2B1}"/>
              </a:ext>
            </a:extLst>
          </p:cNvPr>
          <p:cNvSpPr>
            <a:spLocks noChangeArrowheads="1"/>
          </p:cNvSpPr>
          <p:nvPr/>
        </p:nvSpPr>
        <p:spPr bwMode="auto">
          <a:xfrm>
            <a:off x="609600" y="3124200"/>
            <a:ext cx="7924800" cy="838200"/>
          </a:xfrm>
          <a:prstGeom prst="rect">
            <a:avLst/>
          </a:prstGeom>
          <a:noFill/>
          <a:ln>
            <a:noFill/>
          </a:ln>
          <a:effectLst/>
        </p:spPr>
        <p:txBody>
          <a:bodyPr/>
          <a:lstStyle/>
          <a:p>
            <a:pPr marL="342900" indent="-342900">
              <a:lnSpc>
                <a:spcPct val="90000"/>
              </a:lnSpc>
              <a:spcBef>
                <a:spcPct val="20000"/>
              </a:spcBef>
              <a:buFontTx/>
              <a:buChar char="•"/>
              <a:defRPr/>
            </a:pP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需要选择优化的查询处理策略，以减少查询处理时间，提高系统的处理能力。</a:t>
            </a:r>
          </a:p>
        </p:txBody>
      </p:sp>
      <p:sp>
        <p:nvSpPr>
          <p:cNvPr id="976912" name="Rectangle 16">
            <a:extLst>
              <a:ext uri="{FF2B5EF4-FFF2-40B4-BE49-F238E27FC236}">
                <a16:creationId xmlns:a16="http://schemas.microsoft.com/office/drawing/2014/main" id="{108EBEAC-565B-4995-96CC-D9EAC554DD41}"/>
              </a:ext>
            </a:extLst>
          </p:cNvPr>
          <p:cNvSpPr>
            <a:spLocks noChangeArrowheads="1"/>
          </p:cNvSpPr>
          <p:nvPr/>
        </p:nvSpPr>
        <p:spPr bwMode="auto">
          <a:xfrm>
            <a:off x="609600" y="3981450"/>
            <a:ext cx="7924800" cy="2114550"/>
          </a:xfrm>
          <a:prstGeom prst="rect">
            <a:avLst/>
          </a:prstGeom>
          <a:noFill/>
          <a:ln>
            <a:noFill/>
          </a:ln>
          <a:effectLst/>
        </p:spPr>
        <p:txBody>
          <a:bodyPr/>
          <a:lstStyle/>
          <a:p>
            <a:pPr marL="342900" indent="-342900">
              <a:lnSpc>
                <a:spcPct val="90000"/>
              </a:lnSpc>
              <a:spcBef>
                <a:spcPct val="20000"/>
              </a:spcBef>
              <a:buFontTx/>
              <a:buChar char="•"/>
              <a:defRPr/>
            </a:pP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这个简单的例子不仅充分说明了查询优化的必要性，也给了我们一个查询优化的方法：</a:t>
            </a:r>
            <a:r>
              <a:rPr lang="zh-CN" altLang="en-US"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当一个查询中具有选择和连接时，应当先执行选择后执行连接，尽量减少中间结果的大小，加快连接操作的处理。</a:t>
            </a:r>
          </a:p>
        </p:txBody>
      </p:sp>
      <p:sp>
        <p:nvSpPr>
          <p:cNvPr id="976913" name="AutoShape 17">
            <a:extLst>
              <a:ext uri="{FF2B5EF4-FFF2-40B4-BE49-F238E27FC236}">
                <a16:creationId xmlns:a16="http://schemas.microsoft.com/office/drawing/2014/main" id="{ED580A3C-BBA3-4211-BCD3-C620C806FAB4}"/>
              </a:ext>
            </a:extLst>
          </p:cNvPr>
          <p:cNvSpPr/>
          <p:nvPr/>
        </p:nvSpPr>
        <p:spPr>
          <a:xfrm>
            <a:off x="4038600" y="2362200"/>
            <a:ext cx="304800" cy="685800"/>
          </a:xfrm>
          <a:prstGeom prst="downArrow">
            <a:avLst>
              <a:gd name="adj1" fmla="val 50000"/>
              <a:gd name="adj2" fmla="val 56250"/>
            </a:avLst>
          </a:prstGeom>
          <a:solidFill>
            <a:srgbClr val="FFFF66"/>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Tx/>
              <a:buChar char="–"/>
              <a:defRPr/>
            </a:pPr>
            <a:endParaRPr lang="zh-CN" altLang="en-US" sz="2000" noProof="1">
              <a:latin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69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976913"/>
                                        </p:tgtEl>
                                        <p:attrNameLst>
                                          <p:attrName>style.visibility</p:attrName>
                                        </p:attrNameLst>
                                      </p:cBhvr>
                                      <p:to>
                                        <p:strVal val="visible"/>
                                      </p:to>
                                    </p:set>
                                    <p:animEffect transition="in" filter="slide(fromTop)">
                                      <p:cBhvr>
                                        <p:cTn id="11" dur="500"/>
                                        <p:tgtEl>
                                          <p:spTgt spid="9769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7691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976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910" grpId="0" build="p"/>
      <p:bldP spid="976911" grpId="0"/>
      <p:bldP spid="976912" grpId="0"/>
      <p:bldP spid="9769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4B3C37A5-07AD-43EB-B850-1A17EA6DA4D5}"/>
              </a:ext>
            </a:extLst>
          </p:cNvPr>
          <p:cNvSpPr>
            <a:spLocks noGrp="1"/>
          </p:cNvSpPr>
          <p:nvPr>
            <p:ph type="dt" sz="quarter" idx="10"/>
          </p:nvPr>
        </p:nvSpPr>
        <p:spPr/>
        <p:txBody>
          <a:bodyPr/>
          <a:lstStyle/>
          <a:p>
            <a:pPr>
              <a:defRPr/>
            </a:pPr>
            <a:fld id="{B921E52B-A6AB-48A2-ABB8-B74940F54307}" type="datetime1">
              <a:rPr lang="zh-CN" altLang="en-US"/>
              <a:pPr>
                <a:defRPr/>
              </a:pPr>
              <a:t>2023/4/18</a:t>
            </a:fld>
            <a:endParaRPr lang="en-US" altLang="zh-CN"/>
          </a:p>
        </p:txBody>
      </p:sp>
      <p:sp>
        <p:nvSpPr>
          <p:cNvPr id="6" name="页脚占位符 4">
            <a:extLst>
              <a:ext uri="{FF2B5EF4-FFF2-40B4-BE49-F238E27FC236}">
                <a16:creationId xmlns:a16="http://schemas.microsoft.com/office/drawing/2014/main" id="{C729588F-82D6-4871-8981-DAC6782FDC04}"/>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096DF52B-975B-43CD-B870-2F6235E72CDE}"/>
              </a:ext>
            </a:extLst>
          </p:cNvPr>
          <p:cNvSpPr>
            <a:spLocks noGrp="1"/>
          </p:cNvSpPr>
          <p:nvPr>
            <p:ph type="sldNum" sz="quarter" idx="12"/>
          </p:nvPr>
        </p:nvSpPr>
        <p:spPr/>
        <p:txBody>
          <a:bodyPr/>
          <a:lstStyle/>
          <a:p>
            <a:pPr>
              <a:defRPr/>
            </a:pPr>
            <a:fld id="{4AB9E96F-3C7E-4F62-B8AF-CA255531A526}" type="slidenum">
              <a:rPr lang="zh-CN" altLang="en-US"/>
              <a:pPr>
                <a:defRPr/>
              </a:pPr>
              <a:t>12</a:t>
            </a:fld>
            <a:endParaRPr lang="en-US" altLang="zh-CN"/>
          </a:p>
        </p:txBody>
      </p:sp>
      <p:sp>
        <p:nvSpPr>
          <p:cNvPr id="243720" name="Rectangle 8">
            <a:extLst>
              <a:ext uri="{FF2B5EF4-FFF2-40B4-BE49-F238E27FC236}">
                <a16:creationId xmlns:a16="http://schemas.microsoft.com/office/drawing/2014/main" id="{8BEB07B7-D644-4367-B6B8-28A663C901EE}"/>
              </a:ext>
            </a:extLst>
          </p:cNvPr>
          <p:cNvSpPr>
            <a:spLocks noGrp="1" noChangeArrowheads="1"/>
          </p:cNvSpPr>
          <p:nvPr>
            <p:ph idx="1"/>
          </p:nvPr>
        </p:nvSpPr>
        <p:spPr>
          <a:xfrm>
            <a:off x="685800" y="1524000"/>
            <a:ext cx="7924800" cy="4724400"/>
          </a:xfrm>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问题的提出 </a:t>
            </a:r>
          </a:p>
          <a:p>
            <a:pPr>
              <a:defRPr/>
            </a:pPr>
            <a:r>
              <a:rPr lang="zh-CN" altLang="en-US">
                <a:latin typeface="华文新魏" panose="02010800040101010101" pitchFamily="2" charset="-122"/>
                <a:ea typeface="华文新魏" panose="02010800040101010101" pitchFamily="2" charset="-122"/>
                <a:sym typeface="楷体_GB2312"/>
              </a:rPr>
              <a:t>关系表达式的等价转换规则</a:t>
            </a:r>
            <a:endParaRPr lang="zh-CN" altLang="en-US">
              <a:latin typeface="华文新魏" panose="02010800040101010101" pitchFamily="2" charset="-122"/>
              <a:ea typeface="华文新魏" panose="02010800040101010101" pitchFamily="2" charset="-122"/>
            </a:endParaRPr>
          </a:p>
          <a:p>
            <a:pPr>
              <a:defRPr/>
            </a:pPr>
            <a:r>
              <a:rPr lang="zh-CN" altLang="en-US">
                <a:solidFill>
                  <a:srgbClr val="A6A6A6"/>
                </a:solidFill>
                <a:latin typeface="华文新魏" panose="02010800040101010101" pitchFamily="2" charset="-122"/>
                <a:ea typeface="华文新魏" panose="02010800040101010101" pitchFamily="2" charset="-122"/>
                <a:sym typeface="楷体_GB2312"/>
              </a:rPr>
              <a:t>表达式结果大小的估计</a:t>
            </a:r>
          </a:p>
          <a:p>
            <a:pPr>
              <a:defRPr/>
            </a:pPr>
            <a:r>
              <a:rPr lang="zh-CN" altLang="en-US">
                <a:solidFill>
                  <a:srgbClr val="A6A6A6"/>
                </a:solidFill>
                <a:latin typeface="华文新魏" panose="02010800040101010101" pitchFamily="2" charset="-122"/>
                <a:ea typeface="华文新魏" panose="02010800040101010101" pitchFamily="2" charset="-122"/>
              </a:rPr>
              <a:t>启发式关系代数优化算法  </a:t>
            </a:r>
          </a:p>
          <a:p>
            <a:pPr>
              <a:defRPr/>
            </a:pPr>
            <a:r>
              <a:rPr lang="zh-CN" altLang="en-US">
                <a:solidFill>
                  <a:srgbClr val="BFBFBF"/>
                </a:solidFill>
                <a:latin typeface="华文新魏" panose="02010800040101010101" pitchFamily="2" charset="-122"/>
                <a:ea typeface="华文新魏" panose="02010800040101010101" pitchFamily="2" charset="-122"/>
              </a:rPr>
              <a:t>基于复杂性估计的查询优化方法 </a:t>
            </a:r>
          </a:p>
        </p:txBody>
      </p:sp>
      <p:sp>
        <p:nvSpPr>
          <p:cNvPr id="243725" name="Rectangle 13">
            <a:extLst>
              <a:ext uri="{FF2B5EF4-FFF2-40B4-BE49-F238E27FC236}">
                <a16:creationId xmlns:a16="http://schemas.microsoft.com/office/drawing/2014/main" id="{17AE2191-A85C-4F06-9B7F-1F74DADC3ADD}"/>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4BEB6DA-0643-4AF1-B251-4D01EEC3F6CE}"/>
              </a:ext>
            </a:extLst>
          </p:cNvPr>
          <p:cNvSpPr>
            <a:spLocks noGrp="1"/>
          </p:cNvSpPr>
          <p:nvPr>
            <p:ph type="dt" sz="quarter" idx="10"/>
          </p:nvPr>
        </p:nvSpPr>
        <p:spPr/>
        <p:txBody>
          <a:bodyPr/>
          <a:lstStyle/>
          <a:p>
            <a:pPr>
              <a:defRPr/>
            </a:pPr>
            <a:fld id="{E92BCE19-BEA3-4DC1-AF63-8EEF15F7A6E3}"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72A7AD72-2C6C-4D5E-B0F2-076F13A8E79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7DB5B004-27AA-4162-B4F6-8B7152F4557F}"/>
              </a:ext>
            </a:extLst>
          </p:cNvPr>
          <p:cNvSpPr>
            <a:spLocks noGrp="1"/>
          </p:cNvSpPr>
          <p:nvPr>
            <p:ph type="sldNum" sz="quarter" idx="12"/>
          </p:nvPr>
        </p:nvSpPr>
        <p:spPr/>
        <p:txBody>
          <a:bodyPr/>
          <a:lstStyle/>
          <a:p>
            <a:pPr>
              <a:defRPr/>
            </a:pPr>
            <a:fld id="{1E4A6559-AB9F-43E8-A2D5-8D69B3FFF68C}" type="slidenum">
              <a:rPr lang="zh-CN" altLang="en-US"/>
              <a:pPr>
                <a:defRPr/>
              </a:pPr>
              <a:t>13</a:t>
            </a:fld>
            <a:endParaRPr lang="en-US" altLang="zh-CN"/>
          </a:p>
        </p:txBody>
      </p:sp>
      <p:sp>
        <p:nvSpPr>
          <p:cNvPr id="979970" name="Rectangle 2">
            <a:extLst>
              <a:ext uri="{FF2B5EF4-FFF2-40B4-BE49-F238E27FC236}">
                <a16:creationId xmlns:a16="http://schemas.microsoft.com/office/drawing/2014/main" id="{55C67342-51A8-4B67-A661-91B85081ADEB}"/>
              </a:ext>
            </a:extLst>
          </p:cNvPr>
          <p:cNvSpPr>
            <a:spLocks noGrp="1" noChangeArrowheads="1"/>
          </p:cNvSpPr>
          <p:nvPr>
            <p:ph type="title"/>
          </p:nvPr>
        </p:nvSpPr>
        <p:spPr>
          <a:xfrm>
            <a:off x="1520825"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sym typeface="+mn-ea"/>
              </a:rPr>
              <a:t>关系表达式的等价转换规则</a:t>
            </a:r>
            <a:r>
              <a:rPr lang="zh-CN" altLang="en-US" dirty="0">
                <a:latin typeface="华文行楷" panose="02010800040101010101" pitchFamily="2" charset="-122"/>
                <a:ea typeface="华文行楷" panose="02010800040101010101" pitchFamily="2" charset="-122"/>
                <a:cs typeface="+mj-cs"/>
              </a:rPr>
              <a:t>  </a:t>
            </a:r>
          </a:p>
        </p:txBody>
      </p:sp>
      <p:sp>
        <p:nvSpPr>
          <p:cNvPr id="979971" name="Rectangle 3">
            <a:extLst>
              <a:ext uri="{FF2B5EF4-FFF2-40B4-BE49-F238E27FC236}">
                <a16:creationId xmlns:a16="http://schemas.microsoft.com/office/drawing/2014/main" id="{BC48BAB4-D942-4ACB-AE91-D8A73735D30C}"/>
              </a:ext>
            </a:extLst>
          </p:cNvPr>
          <p:cNvSpPr>
            <a:spLocks noGrp="1" noChangeArrowheads="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在很多数据库管理系统中，查询处理的第一步是把查询变换为与关系代数对应的内部表示，如查询树。</a:t>
            </a:r>
          </a:p>
          <a:p>
            <a:pPr>
              <a:defRPr/>
            </a:pPr>
            <a:r>
              <a:rPr lang="zh-CN" altLang="en-US" dirty="0">
                <a:latin typeface="华文新魏" panose="02010800040101010101" pitchFamily="2" charset="-122"/>
                <a:ea typeface="华文新魏" panose="02010800040101010101" pitchFamily="2" charset="-122"/>
                <a:cs typeface="+mn-cs"/>
              </a:rPr>
              <a:t>一个查询可以变换为一个等价的关系代数表达式。</a:t>
            </a:r>
          </a:p>
          <a:p>
            <a:pPr>
              <a:defRPr/>
            </a:pPr>
            <a:r>
              <a:rPr lang="zh-CN" altLang="en-US" dirty="0">
                <a:latin typeface="华文新魏" panose="02010800040101010101" pitchFamily="2" charset="-122"/>
                <a:ea typeface="华文新魏" panose="02010800040101010101" pitchFamily="2" charset="-122"/>
                <a:cs typeface="+mn-cs"/>
              </a:rPr>
              <a:t>在关系数据库管理系统中，</a:t>
            </a:r>
            <a:r>
              <a:rPr lang="zh-CN" altLang="en-US" dirty="0">
                <a:solidFill>
                  <a:srgbClr val="FF0000"/>
                </a:solidFill>
                <a:latin typeface="华文新魏" panose="02010800040101010101" pitchFamily="2" charset="-122"/>
                <a:ea typeface="华文新魏" panose="02010800040101010101" pitchFamily="2" charset="-122"/>
                <a:cs typeface="+mn-cs"/>
              </a:rPr>
              <a:t>关系代数表达式的等价转换规则非常重要。</a:t>
            </a:r>
            <a:endParaRPr lang="zh-CN" altLang="en-US" dirty="0">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99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9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42FD8F-86A7-4B95-88CA-2A8CA4228DF5}"/>
              </a:ext>
            </a:extLst>
          </p:cNvPr>
          <p:cNvSpPr>
            <a:spLocks noGrp="1"/>
          </p:cNvSpPr>
          <p:nvPr>
            <p:ph type="dt" sz="quarter" idx="10"/>
          </p:nvPr>
        </p:nvSpPr>
        <p:spPr/>
        <p:txBody>
          <a:bodyPr/>
          <a:lstStyle/>
          <a:p>
            <a:pPr>
              <a:defRPr/>
            </a:pPr>
            <a:fld id="{B70B4EBD-4363-4049-B278-6216446BCB15}"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E4196BA1-598B-48F8-936C-E629ADD9E55C}"/>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8B11F9E4-8FED-40F3-87E7-9B240D74590E}"/>
              </a:ext>
            </a:extLst>
          </p:cNvPr>
          <p:cNvSpPr>
            <a:spLocks noGrp="1"/>
          </p:cNvSpPr>
          <p:nvPr>
            <p:ph type="sldNum" sz="quarter" idx="12"/>
          </p:nvPr>
        </p:nvSpPr>
        <p:spPr/>
        <p:txBody>
          <a:bodyPr/>
          <a:lstStyle/>
          <a:p>
            <a:pPr>
              <a:defRPr/>
            </a:pPr>
            <a:fld id="{ABEBAD32-A8F0-44DE-A1DA-2601B2FB898F}" type="slidenum">
              <a:rPr lang="zh-CN" altLang="en-US"/>
              <a:pPr>
                <a:defRPr/>
              </a:pPr>
              <a:t>14</a:t>
            </a:fld>
            <a:endParaRPr lang="en-US" altLang="zh-CN"/>
          </a:p>
        </p:txBody>
      </p:sp>
      <p:sp>
        <p:nvSpPr>
          <p:cNvPr id="980994" name="Rectangle 2">
            <a:extLst>
              <a:ext uri="{FF2B5EF4-FFF2-40B4-BE49-F238E27FC236}">
                <a16:creationId xmlns:a16="http://schemas.microsoft.com/office/drawing/2014/main" id="{F2645B00-390F-4CAC-AEB9-726005A5C2D9}"/>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关系表达式的等价转换规则  </a:t>
            </a:r>
          </a:p>
        </p:txBody>
      </p:sp>
      <p:sp>
        <p:nvSpPr>
          <p:cNvPr id="980995" name="Rectangle 3">
            <a:extLst>
              <a:ext uri="{FF2B5EF4-FFF2-40B4-BE49-F238E27FC236}">
                <a16:creationId xmlns:a16="http://schemas.microsoft.com/office/drawing/2014/main" id="{C87A3975-7D45-4142-8667-78342169E4C8}"/>
              </a:ext>
            </a:extLst>
          </p:cNvPr>
          <p:cNvSpPr>
            <a:spLocks noGrp="1" noChangeArrowheads="1"/>
          </p:cNvSpPr>
          <p:nvPr>
            <p:ph idx="1"/>
          </p:nvPr>
        </p:nvSpPr>
        <p:spPr>
          <a:xfrm>
            <a:off x="381000" y="1600200"/>
            <a:ext cx="8512175" cy="4525963"/>
          </a:xfrm>
        </p:spPr>
        <p:txBody>
          <a:bodyPr/>
          <a:lstStyle/>
          <a:p>
            <a:pPr algn="just">
              <a:defRPr/>
            </a:pPr>
            <a:r>
              <a:rPr lang="zh-CN" altLang="en-US" dirty="0">
                <a:latin typeface="华文新魏" panose="02010800040101010101" pitchFamily="2" charset="-122"/>
                <a:ea typeface="华文新魏" panose="02010800040101010101" pitchFamily="2" charset="-122"/>
                <a:cs typeface="+mn-cs"/>
              </a:rPr>
              <a:t>关系代数等价转换规则 </a:t>
            </a:r>
          </a:p>
          <a:p>
            <a:pPr lvl="1" algn="just">
              <a:defRPr/>
            </a:pPr>
            <a:r>
              <a:rPr lang="zh-CN" altLang="en-US" dirty="0">
                <a:latin typeface="华文新魏" panose="02010800040101010101" pitchFamily="2" charset="-122"/>
                <a:ea typeface="华文新魏" panose="02010800040101010101" pitchFamily="2" charset="-122"/>
              </a:rPr>
              <a:t>设</a:t>
            </a:r>
            <a:r>
              <a:rPr lang="en-US" altLang="zh-CN" dirty="0">
                <a:latin typeface="华文新魏" panose="02010800040101010101" pitchFamily="2" charset="-122"/>
                <a:ea typeface="华文新魏" panose="02010800040101010101" pitchFamily="2" charset="-122"/>
              </a:rPr>
              <a:t>E</a:t>
            </a:r>
            <a:r>
              <a:rPr lang="en-US" altLang="zh-CN" baseline="-30000"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E</a:t>
            </a:r>
            <a:r>
              <a:rPr lang="en-US" altLang="zh-CN" baseline="-30000"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是两个关系代数表达式。如果</a:t>
            </a:r>
            <a:r>
              <a:rPr lang="en-US" altLang="zh-CN" dirty="0">
                <a:latin typeface="华文新魏" panose="02010800040101010101" pitchFamily="2" charset="-122"/>
                <a:ea typeface="华文新魏" panose="02010800040101010101" pitchFamily="2" charset="-122"/>
              </a:rPr>
              <a:t>E</a:t>
            </a:r>
            <a:r>
              <a:rPr lang="en-US" altLang="zh-CN" baseline="-30000"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E</a:t>
            </a:r>
            <a:r>
              <a:rPr lang="en-US" altLang="zh-CN" baseline="-30000"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表示相同的关系，则称</a:t>
            </a:r>
            <a:r>
              <a:rPr lang="en-US" altLang="zh-CN" dirty="0">
                <a:solidFill>
                  <a:srgbClr val="FF0000"/>
                </a:solidFill>
                <a:latin typeface="华文新魏" panose="02010800040101010101" pitchFamily="2" charset="-122"/>
                <a:ea typeface="华文新魏" panose="02010800040101010101" pitchFamily="2" charset="-122"/>
              </a:rPr>
              <a:t>E</a:t>
            </a:r>
            <a:r>
              <a:rPr lang="en-US" altLang="zh-CN" baseline="-30000"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和</a:t>
            </a:r>
            <a:r>
              <a:rPr lang="en-US" altLang="zh-CN" dirty="0">
                <a:solidFill>
                  <a:srgbClr val="FF0000"/>
                </a:solidFill>
                <a:latin typeface="华文新魏" panose="02010800040101010101" pitchFamily="2" charset="-122"/>
                <a:ea typeface="华文新魏" panose="02010800040101010101" pitchFamily="2" charset="-122"/>
              </a:rPr>
              <a:t>E</a:t>
            </a:r>
            <a:r>
              <a:rPr lang="en-US" altLang="zh-CN" baseline="-30000" dirty="0">
                <a:solidFill>
                  <a:srgbClr val="FF0000"/>
                </a:solidFill>
                <a:latin typeface="华文新魏" panose="02010800040101010101" pitchFamily="2" charset="-122"/>
                <a:ea typeface="华文新魏" panose="02010800040101010101" pitchFamily="2" charset="-122"/>
              </a:rPr>
              <a:t>2</a:t>
            </a:r>
            <a:r>
              <a:rPr lang="zh-CN" altLang="en-US" dirty="0">
                <a:solidFill>
                  <a:srgbClr val="FF0000"/>
                </a:solidFill>
                <a:latin typeface="华文新魏" panose="02010800040101010101" pitchFamily="2" charset="-122"/>
                <a:ea typeface="华文新魏" panose="02010800040101010101" pitchFamily="2" charset="-122"/>
              </a:rPr>
              <a:t>等价</a:t>
            </a:r>
            <a:r>
              <a:rPr lang="zh-CN" altLang="en-US" dirty="0">
                <a:latin typeface="华文新魏" panose="02010800040101010101" pitchFamily="2" charset="-122"/>
                <a:ea typeface="华文新魏" panose="02010800040101010101" pitchFamily="2" charset="-122"/>
              </a:rPr>
              <a:t>，记作</a:t>
            </a:r>
            <a:r>
              <a:rPr lang="en-US" altLang="zh-CN" dirty="0">
                <a:solidFill>
                  <a:srgbClr val="FF0000"/>
                </a:solidFill>
                <a:latin typeface="华文新魏" panose="02010800040101010101" pitchFamily="2" charset="-122"/>
                <a:ea typeface="华文新魏" panose="02010800040101010101" pitchFamily="2" charset="-122"/>
              </a:rPr>
              <a:t>E</a:t>
            </a:r>
            <a:r>
              <a:rPr lang="en-US" altLang="zh-CN" baseline="-30000" dirty="0">
                <a:solidFill>
                  <a:srgbClr val="FF0000"/>
                </a:solidFill>
                <a:latin typeface="华文新魏" panose="02010800040101010101" pitchFamily="2" charset="-122"/>
                <a:ea typeface="华文新魏" panose="02010800040101010101" pitchFamily="2" charset="-122"/>
              </a:rPr>
              <a:t>1</a:t>
            </a:r>
            <a:r>
              <a:rPr lang="en-US" altLang="zh-CN" dirty="0">
                <a:solidFill>
                  <a:srgbClr val="FF0000"/>
                </a:solidFill>
                <a:latin typeface="华文新魏" panose="02010800040101010101" pitchFamily="2" charset="-122"/>
                <a:ea typeface="华文新魏" panose="02010800040101010101" pitchFamily="2" charset="-122"/>
              </a:rPr>
              <a:t>≡E</a:t>
            </a:r>
            <a:r>
              <a:rPr lang="en-US" altLang="zh-CN" baseline="-30000" dirty="0">
                <a:solidFill>
                  <a:srgbClr val="FF0000"/>
                </a:solidFill>
                <a:latin typeface="华文新魏" panose="02010800040101010101" pitchFamily="2" charset="-122"/>
                <a:ea typeface="华文新魏" panose="02010800040101010101" pitchFamily="2" charset="-122"/>
              </a:rPr>
              <a:t>2</a:t>
            </a:r>
            <a:r>
              <a:rPr lang="en-US" altLang="zh-CN" dirty="0">
                <a:latin typeface="华文新魏" panose="02010800040101010101" pitchFamily="2" charset="-122"/>
                <a:ea typeface="华文新魏" panose="02010800040101010101" pitchFamily="2"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9B18D46D-BA9E-47A0-937D-90B7D8A53AE4}"/>
              </a:ext>
            </a:extLst>
          </p:cNvPr>
          <p:cNvSpPr>
            <a:spLocks noGrp="1"/>
          </p:cNvSpPr>
          <p:nvPr>
            <p:ph type="dt" sz="quarter" idx="10"/>
          </p:nvPr>
        </p:nvSpPr>
        <p:spPr/>
        <p:txBody>
          <a:bodyPr/>
          <a:lstStyle/>
          <a:p>
            <a:pPr>
              <a:defRPr/>
            </a:pPr>
            <a:fld id="{28D1803D-7F06-4485-8ED2-48E04AF5870F}"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038555C6-CB3E-4C39-BD31-2385597CDA67}"/>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6CDA025F-7CAC-4A02-9A13-19FCE3CC74E9}"/>
              </a:ext>
            </a:extLst>
          </p:cNvPr>
          <p:cNvSpPr>
            <a:spLocks noGrp="1"/>
          </p:cNvSpPr>
          <p:nvPr>
            <p:ph type="sldNum" sz="quarter" idx="12"/>
          </p:nvPr>
        </p:nvSpPr>
        <p:spPr/>
        <p:txBody>
          <a:bodyPr/>
          <a:lstStyle/>
          <a:p>
            <a:pPr>
              <a:defRPr/>
            </a:pPr>
            <a:fld id="{2C676D48-BDA5-4FF1-A25A-EDD75CC0E846}" type="slidenum">
              <a:rPr lang="zh-CN" altLang="en-US"/>
              <a:pPr>
                <a:defRPr/>
              </a:pPr>
              <a:t>15</a:t>
            </a:fld>
            <a:endParaRPr lang="en-US" altLang="zh-CN"/>
          </a:p>
        </p:txBody>
      </p:sp>
      <p:sp>
        <p:nvSpPr>
          <p:cNvPr id="982018" name="Rectangle 2">
            <a:extLst>
              <a:ext uri="{FF2B5EF4-FFF2-40B4-BE49-F238E27FC236}">
                <a16:creationId xmlns:a16="http://schemas.microsoft.com/office/drawing/2014/main" id="{268EE737-8526-43CA-9BE0-68AEC9A34F59}"/>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sym typeface="+mn-ea"/>
              </a:rPr>
              <a:t>关系表达式的等价转换规则</a:t>
            </a:r>
            <a:endParaRPr lang="zh-CN" altLang="en-US" dirty="0">
              <a:latin typeface="华文行楷" panose="02010800040101010101" pitchFamily="2" charset="-122"/>
              <a:ea typeface="华文行楷" panose="02010800040101010101" pitchFamily="2" charset="-122"/>
              <a:cs typeface="+mj-cs"/>
            </a:endParaRPr>
          </a:p>
        </p:txBody>
      </p:sp>
      <p:sp>
        <p:nvSpPr>
          <p:cNvPr id="982019" name="Rectangle 3">
            <a:extLst>
              <a:ext uri="{FF2B5EF4-FFF2-40B4-BE49-F238E27FC236}">
                <a16:creationId xmlns:a16="http://schemas.microsoft.com/office/drawing/2014/main" id="{467534D5-A1B9-4DCC-807B-C63A14956886}"/>
              </a:ext>
            </a:extLst>
          </p:cNvPr>
          <p:cNvSpPr>
            <a:spLocks noGrp="1" noChangeArrowheads="1"/>
          </p:cNvSpPr>
          <p:nvPr>
            <p:ph idx="1"/>
          </p:nvPr>
        </p:nvSpPr>
        <p:spPr>
          <a:xfrm>
            <a:off x="609600" y="1570038"/>
            <a:ext cx="7924800" cy="639762"/>
          </a:xfrm>
        </p:spPr>
        <p:txBody>
          <a:bodyPr/>
          <a:lstStyle/>
          <a:p>
            <a:pPr algn="just">
              <a:defRPr/>
            </a:pPr>
            <a:r>
              <a:rPr lang="zh-CN" altLang="en-US" dirty="0">
                <a:latin typeface="华文新魏" panose="02010800040101010101" pitchFamily="2" charset="-122"/>
                <a:ea typeface="华文新魏" panose="02010800040101010101" pitchFamily="2" charset="-122"/>
                <a:cs typeface="+mn-cs"/>
              </a:rPr>
              <a:t>关系代数等价转换规则 （12类）</a:t>
            </a:r>
          </a:p>
        </p:txBody>
      </p:sp>
      <p:sp>
        <p:nvSpPr>
          <p:cNvPr id="982020" name="Rectangle 4">
            <a:extLst>
              <a:ext uri="{FF2B5EF4-FFF2-40B4-BE49-F238E27FC236}">
                <a16:creationId xmlns:a16="http://schemas.microsoft.com/office/drawing/2014/main" id="{5E991131-BFA8-4F9A-AFC8-46A8DC027DC5}"/>
              </a:ext>
            </a:extLst>
          </p:cNvPr>
          <p:cNvSpPr>
            <a:spLocks noChangeArrowheads="1"/>
          </p:cNvSpPr>
          <p:nvPr/>
        </p:nvSpPr>
        <p:spPr bwMode="auto">
          <a:xfrm>
            <a:off x="609600" y="2133600"/>
            <a:ext cx="7924800" cy="1066800"/>
          </a:xfrm>
          <a:prstGeom prst="rect">
            <a:avLst/>
          </a:prstGeom>
          <a:noFill/>
          <a:ln>
            <a:noFill/>
          </a:ln>
          <a:effectLst/>
        </p:spPr>
        <p:txBody>
          <a:bodyPr/>
          <a:lstStyle/>
          <a:p>
            <a:pPr marL="742950" lvl="1" indent="-285750" algn="just">
              <a:spcBef>
                <a:spcPct val="20000"/>
              </a:spcBef>
              <a:buFontTx/>
              <a:buChar char="–"/>
              <a:defRPr/>
            </a:pPr>
            <a:r>
              <a:rPr lang="zh-CN" altLang="en-US"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 选择串接律</a:t>
            </a:r>
          </a:p>
          <a:p>
            <a:pPr marL="1143000" lvl="2" indent="-22860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 </a:t>
            </a:r>
            <a:r>
              <a:rPr lang="zh-CN" altLang="en-US" sz="2400"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c1  AND ... AND </a:t>
            </a:r>
            <a:r>
              <a:rPr lang="en-US" altLang="zh-CN" sz="2400" baseline="-30000" dirty="0" err="1">
                <a:solidFill>
                  <a:srgbClr val="003399"/>
                </a:solidFill>
                <a:effectLst>
                  <a:outerShdw blurRad="38100" dist="38100" dir="2700000" algn="tl">
                    <a:srgbClr val="C0C0C0"/>
                  </a:outerShdw>
                </a:effectLst>
                <a:ea typeface="楷体_GB2312" pitchFamily="49" charset="-122"/>
                <a:cs typeface="+mn-cs"/>
                <a:sym typeface="+mn-ea"/>
              </a:rPr>
              <a:t>cn</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sz="2400"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sz="2400"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sz="2400"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sz="2400" baseline="-30000" dirty="0" err="1">
                <a:solidFill>
                  <a:srgbClr val="003399"/>
                </a:solidFill>
                <a:effectLst>
                  <a:outerShdw blurRad="38100" dist="38100" dir="2700000" algn="tl">
                    <a:srgbClr val="C0C0C0"/>
                  </a:outerShdw>
                </a:effectLst>
                <a:ea typeface="楷体_GB2312" pitchFamily="49" charset="-122"/>
                <a:cs typeface="+mn-cs"/>
                <a:sym typeface="+mn-ea"/>
              </a:rPr>
              <a:t>cn</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 </a:t>
            </a:r>
            <a:endParaRPr lang="zh-CN" altLang="en-US" sz="2400" dirty="0">
              <a:solidFill>
                <a:srgbClr val="003399"/>
              </a:solidFill>
              <a:effectLst>
                <a:outerShdw blurRad="38100" dist="38100" dir="2700000" algn="tl">
                  <a:srgbClr val="C0C0C0"/>
                </a:outerShdw>
              </a:effectLst>
              <a:ea typeface="楷体_GB2312" pitchFamily="49" charset="-122"/>
              <a:cs typeface="+mn-cs"/>
              <a:sym typeface="+mn-ea"/>
            </a:endParaRPr>
          </a:p>
        </p:txBody>
      </p:sp>
      <p:sp>
        <p:nvSpPr>
          <p:cNvPr id="982021" name="Rectangle 5">
            <a:extLst>
              <a:ext uri="{FF2B5EF4-FFF2-40B4-BE49-F238E27FC236}">
                <a16:creationId xmlns:a16="http://schemas.microsoft.com/office/drawing/2014/main" id="{049457C3-6325-4658-B0DF-632B8E45850D}"/>
              </a:ext>
            </a:extLst>
          </p:cNvPr>
          <p:cNvSpPr>
            <a:spLocks noChangeArrowheads="1"/>
          </p:cNvSpPr>
          <p:nvPr/>
        </p:nvSpPr>
        <p:spPr bwMode="auto">
          <a:xfrm>
            <a:off x="609600" y="3076575"/>
            <a:ext cx="7924800" cy="1038225"/>
          </a:xfrm>
          <a:prstGeom prst="rect">
            <a:avLst/>
          </a:prstGeom>
          <a:noFill/>
          <a:ln>
            <a:noFill/>
          </a:ln>
          <a:effectLst/>
        </p:spPr>
        <p:txBody>
          <a:bodyPr/>
          <a:lstStyle/>
          <a:p>
            <a:pPr marL="742950" lvl="1" indent="-285750" algn="just">
              <a:spcBef>
                <a:spcPct val="20000"/>
              </a:spcBef>
              <a:buFontTx/>
              <a:buChar char="–"/>
              <a:defRPr/>
            </a:pPr>
            <a:r>
              <a:rPr lang="zh-CN" altLang="en-US"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2. 选择交换律</a:t>
            </a:r>
          </a:p>
          <a:p>
            <a:pPr marL="1143000" lvl="2" indent="-22860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 </a:t>
            </a:r>
            <a:r>
              <a:rPr lang="zh-CN" altLang="en-US" sz="2400"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sz="2400"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c2  </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 )≡</a:t>
            </a:r>
            <a:r>
              <a:rPr lang="en-US" altLang="zh-CN" sz="2400"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sz="2400"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c1 </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 )</a:t>
            </a:r>
            <a:endParaRPr lang="zh-CN" altLang="en-US" sz="2400" dirty="0">
              <a:solidFill>
                <a:srgbClr val="003399"/>
              </a:solidFill>
              <a:effectLst>
                <a:outerShdw blurRad="38100" dist="38100" dir="2700000" algn="tl">
                  <a:srgbClr val="C0C0C0"/>
                </a:outerShdw>
              </a:effectLst>
              <a:ea typeface="楷体_GB2312" pitchFamily="49" charset="-122"/>
              <a:cs typeface="+mn-cs"/>
              <a:sym typeface="+mn-ea"/>
            </a:endParaRPr>
          </a:p>
        </p:txBody>
      </p:sp>
      <p:sp>
        <p:nvSpPr>
          <p:cNvPr id="982022" name="Rectangle 6">
            <a:extLst>
              <a:ext uri="{FF2B5EF4-FFF2-40B4-BE49-F238E27FC236}">
                <a16:creationId xmlns:a16="http://schemas.microsoft.com/office/drawing/2014/main" id="{AB05332A-4888-42F8-AF3E-B353020F464F}"/>
              </a:ext>
            </a:extLst>
          </p:cNvPr>
          <p:cNvSpPr>
            <a:spLocks noChangeArrowheads="1"/>
          </p:cNvSpPr>
          <p:nvPr/>
        </p:nvSpPr>
        <p:spPr bwMode="auto">
          <a:xfrm>
            <a:off x="609600" y="4038600"/>
            <a:ext cx="7924800" cy="1828800"/>
          </a:xfrm>
          <a:prstGeom prst="rect">
            <a:avLst/>
          </a:prstGeom>
          <a:noFill/>
          <a:ln>
            <a:noFill/>
          </a:ln>
          <a:effectLst/>
        </p:spPr>
        <p:txBody>
          <a:bodyPr/>
          <a:lstStyle/>
          <a:p>
            <a:pPr marL="742950" lvl="1" indent="-285750" algn="just">
              <a:spcBef>
                <a:spcPct val="20000"/>
              </a:spcBef>
              <a:buFontTx/>
              <a:buChar char="–"/>
              <a:defRPr/>
            </a:pPr>
            <a:r>
              <a:rPr lang="zh-CN" altLang="en-US"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3. 投影串接律</a:t>
            </a:r>
          </a:p>
          <a:p>
            <a:pPr marL="1143000" lvl="2" indent="-228600" algn="just">
              <a:spcBef>
                <a:spcPct val="20000"/>
              </a:spcBef>
              <a:buFontTx/>
              <a:buChar char="•"/>
              <a:defRPr/>
            </a:pP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Π</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L1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(Π</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L2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sz="2400" dirty="0" err="1">
                <a:solidFill>
                  <a:srgbClr val="003399"/>
                </a:solidFill>
                <a:effectLst>
                  <a:outerShdw blurRad="38100" dist="38100" dir="2700000" algn="tl">
                    <a:srgbClr val="C0C0C0"/>
                  </a:outerShdw>
                </a:effectLst>
                <a:ea typeface="楷体_GB2312" pitchFamily="49" charset="-122"/>
                <a:cs typeface="+mn-cs"/>
                <a:sym typeface="+mn-ea"/>
              </a:rPr>
              <a:t>Π</a:t>
            </a:r>
            <a:r>
              <a:rPr lang="en-US" altLang="zh-CN" sz="2400" baseline="-30000" dirty="0" err="1">
                <a:solidFill>
                  <a:srgbClr val="003399"/>
                </a:solidFill>
                <a:effectLst>
                  <a:outerShdw blurRad="38100" dist="38100" dir="2700000" algn="tl">
                    <a:srgbClr val="C0C0C0"/>
                  </a:outerShdw>
                </a:effectLst>
                <a:ea typeface="楷体_GB2312" pitchFamily="49" charset="-122"/>
                <a:cs typeface="+mn-cs"/>
                <a:sym typeface="+mn-ea"/>
              </a:rPr>
              <a:t>Ln</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(E))...))≡Π</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L1 </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p>
          <a:p>
            <a:pPr marL="1600200" lvl="3" indent="-228600" algn="just">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其中</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是关系代数表达式，</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i</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是投影属性集合，而且</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 </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 </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n</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2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82020"/>
                                        </p:tgtEl>
                                        <p:attrNameLst>
                                          <p:attrName>style.visibility</p:attrName>
                                        </p:attrNameLst>
                                      </p:cBhvr>
                                      <p:to>
                                        <p:strVal val="visible"/>
                                      </p:to>
                                    </p:set>
                                    <p:anim calcmode="lin" valueType="num">
                                      <p:cBhvr>
                                        <p:cTn id="11" dur="500" fill="hold"/>
                                        <p:tgtEl>
                                          <p:spTgt spid="982020"/>
                                        </p:tgtEl>
                                        <p:attrNameLst>
                                          <p:attrName>ppt_x</p:attrName>
                                        </p:attrNameLst>
                                      </p:cBhvr>
                                      <p:tavLst>
                                        <p:tav tm="0">
                                          <p:val>
                                            <p:strVal val="#ppt_x"/>
                                          </p:val>
                                        </p:tav>
                                        <p:tav tm="100000">
                                          <p:val>
                                            <p:strVal val="#ppt_x"/>
                                          </p:val>
                                        </p:tav>
                                      </p:tavLst>
                                    </p:anim>
                                    <p:anim calcmode="lin" valueType="num">
                                      <p:cBhvr>
                                        <p:cTn id="12" dur="500" fill="hold"/>
                                        <p:tgtEl>
                                          <p:spTgt spid="9820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82021"/>
                                        </p:tgtEl>
                                        <p:attrNameLst>
                                          <p:attrName>style.visibility</p:attrName>
                                        </p:attrNameLst>
                                      </p:cBhvr>
                                      <p:to>
                                        <p:strVal val="visible"/>
                                      </p:to>
                                    </p:set>
                                    <p:anim calcmode="lin" valueType="num">
                                      <p:cBhvr>
                                        <p:cTn id="17" dur="500" fill="hold"/>
                                        <p:tgtEl>
                                          <p:spTgt spid="982021"/>
                                        </p:tgtEl>
                                        <p:attrNameLst>
                                          <p:attrName>ppt_x</p:attrName>
                                        </p:attrNameLst>
                                      </p:cBhvr>
                                      <p:tavLst>
                                        <p:tav tm="0">
                                          <p:val>
                                            <p:strVal val="#ppt_x"/>
                                          </p:val>
                                        </p:tav>
                                        <p:tav tm="100000">
                                          <p:val>
                                            <p:strVal val="#ppt_x"/>
                                          </p:val>
                                        </p:tav>
                                      </p:tavLst>
                                    </p:anim>
                                    <p:anim calcmode="lin" valueType="num">
                                      <p:cBhvr>
                                        <p:cTn id="18" dur="500" fill="hold"/>
                                        <p:tgtEl>
                                          <p:spTgt spid="98202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82022"/>
                                        </p:tgtEl>
                                        <p:attrNameLst>
                                          <p:attrName>style.visibility</p:attrName>
                                        </p:attrNameLst>
                                      </p:cBhvr>
                                      <p:to>
                                        <p:strVal val="visible"/>
                                      </p:to>
                                    </p:set>
                                    <p:anim calcmode="lin" valueType="num">
                                      <p:cBhvr>
                                        <p:cTn id="23" dur="500" fill="hold"/>
                                        <p:tgtEl>
                                          <p:spTgt spid="982022"/>
                                        </p:tgtEl>
                                        <p:attrNameLst>
                                          <p:attrName>ppt_x</p:attrName>
                                        </p:attrNameLst>
                                      </p:cBhvr>
                                      <p:tavLst>
                                        <p:tav tm="0">
                                          <p:val>
                                            <p:strVal val="#ppt_x"/>
                                          </p:val>
                                        </p:tav>
                                        <p:tav tm="100000">
                                          <p:val>
                                            <p:strVal val="#ppt_x"/>
                                          </p:val>
                                        </p:tav>
                                      </p:tavLst>
                                    </p:anim>
                                    <p:anim calcmode="lin" valueType="num">
                                      <p:cBhvr>
                                        <p:cTn id="24" dur="500" fill="hold"/>
                                        <p:tgtEl>
                                          <p:spTgt spid="982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build="p"/>
      <p:bldP spid="982020" grpId="0"/>
      <p:bldP spid="982021" grpId="0"/>
      <p:bldP spid="9820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B75A9E3E-B71F-4C88-B513-B446FCE1350C}"/>
              </a:ext>
            </a:extLst>
          </p:cNvPr>
          <p:cNvSpPr>
            <a:spLocks noGrp="1"/>
          </p:cNvSpPr>
          <p:nvPr>
            <p:ph type="dt" sz="quarter" idx="10"/>
          </p:nvPr>
        </p:nvSpPr>
        <p:spPr/>
        <p:txBody>
          <a:bodyPr/>
          <a:lstStyle/>
          <a:p>
            <a:pPr>
              <a:defRPr/>
            </a:pPr>
            <a:fld id="{3B965B58-7406-42AF-831E-65073242AA41}" type="datetime1">
              <a:rPr lang="zh-CN" altLang="en-US"/>
              <a:pPr>
                <a:defRPr/>
              </a:pPr>
              <a:t>2023/4/18</a:t>
            </a:fld>
            <a:endParaRPr lang="en-US" altLang="zh-CN"/>
          </a:p>
        </p:txBody>
      </p:sp>
      <p:sp>
        <p:nvSpPr>
          <p:cNvPr id="11" name="页脚占位符 4">
            <a:extLst>
              <a:ext uri="{FF2B5EF4-FFF2-40B4-BE49-F238E27FC236}">
                <a16:creationId xmlns:a16="http://schemas.microsoft.com/office/drawing/2014/main" id="{B81E2356-212E-4635-9FED-DA1E0F2C3221}"/>
              </a:ext>
            </a:extLst>
          </p:cNvPr>
          <p:cNvSpPr>
            <a:spLocks noGrp="1"/>
          </p:cNvSpPr>
          <p:nvPr>
            <p:ph type="ftr" sz="quarter" idx="11"/>
          </p:nvPr>
        </p:nvSpPr>
        <p:spPr/>
        <p:txBody>
          <a:bodyPr/>
          <a:lstStyle/>
          <a:p>
            <a:pPr>
              <a:defRPr/>
            </a:pPr>
            <a:r>
              <a:rPr lang="en-US" altLang="zh-CN" dirty="0"/>
              <a:t>HIT-AIOT</a:t>
            </a:r>
          </a:p>
        </p:txBody>
      </p:sp>
      <p:sp>
        <p:nvSpPr>
          <p:cNvPr id="12" name="灯片编号占位符 5">
            <a:extLst>
              <a:ext uri="{FF2B5EF4-FFF2-40B4-BE49-F238E27FC236}">
                <a16:creationId xmlns:a16="http://schemas.microsoft.com/office/drawing/2014/main" id="{6B249027-19FB-4B1E-BC4D-69A3B1BB2DEC}"/>
              </a:ext>
            </a:extLst>
          </p:cNvPr>
          <p:cNvSpPr>
            <a:spLocks noGrp="1"/>
          </p:cNvSpPr>
          <p:nvPr>
            <p:ph type="sldNum" sz="quarter" idx="12"/>
          </p:nvPr>
        </p:nvSpPr>
        <p:spPr/>
        <p:txBody>
          <a:bodyPr/>
          <a:lstStyle/>
          <a:p>
            <a:pPr>
              <a:defRPr/>
            </a:pPr>
            <a:fld id="{F34183C1-433A-4819-9B3D-4B44C5574792}" type="slidenum">
              <a:rPr lang="zh-CN" altLang="en-US"/>
              <a:pPr>
                <a:defRPr/>
              </a:pPr>
              <a:t>16</a:t>
            </a:fld>
            <a:endParaRPr lang="en-US" altLang="zh-CN"/>
          </a:p>
        </p:txBody>
      </p:sp>
      <p:sp>
        <p:nvSpPr>
          <p:cNvPr id="983042" name="Rectangle 2">
            <a:extLst>
              <a:ext uri="{FF2B5EF4-FFF2-40B4-BE49-F238E27FC236}">
                <a16:creationId xmlns:a16="http://schemas.microsoft.com/office/drawing/2014/main" id="{DD28E3C2-C90A-4C14-87A0-BEC299A629B1}"/>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sym typeface="+mn-ea"/>
              </a:rPr>
              <a:t>关系表达式的等价转换规则</a:t>
            </a:r>
            <a:r>
              <a:rPr lang="zh-CN" altLang="en-US" dirty="0">
                <a:latin typeface="华文行楷" panose="02010800040101010101" pitchFamily="2" charset="-122"/>
                <a:ea typeface="华文行楷" panose="02010800040101010101" pitchFamily="2" charset="-122"/>
                <a:cs typeface="+mj-cs"/>
              </a:rPr>
              <a:t>  </a:t>
            </a:r>
          </a:p>
        </p:txBody>
      </p:sp>
      <p:sp>
        <p:nvSpPr>
          <p:cNvPr id="983043" name="Rectangle 3">
            <a:extLst>
              <a:ext uri="{FF2B5EF4-FFF2-40B4-BE49-F238E27FC236}">
                <a16:creationId xmlns:a16="http://schemas.microsoft.com/office/drawing/2014/main" id="{DD4868D9-43F3-4CA3-9F81-F1835DD6E2FF}"/>
              </a:ext>
            </a:extLst>
          </p:cNvPr>
          <p:cNvSpPr>
            <a:spLocks noGrp="1" noChangeArrowheads="1"/>
          </p:cNvSpPr>
          <p:nvPr>
            <p:ph idx="1"/>
          </p:nvPr>
        </p:nvSpPr>
        <p:spPr>
          <a:xfrm>
            <a:off x="609600" y="1295400"/>
            <a:ext cx="7924800" cy="609600"/>
          </a:xfrm>
        </p:spPr>
        <p:txBody>
          <a:bodyPr/>
          <a:lstStyle/>
          <a:p>
            <a:pPr algn="just">
              <a:defRPr/>
            </a:pPr>
            <a:r>
              <a:rPr lang="zh-CN" altLang="en-US" dirty="0">
                <a:latin typeface="华文新魏" panose="02010800040101010101" pitchFamily="2" charset="-122"/>
                <a:ea typeface="华文新魏" panose="02010800040101010101" pitchFamily="2" charset="-122"/>
                <a:cs typeface="+mn-cs"/>
              </a:rPr>
              <a:t>关系代数等价转换规则 （12类）</a:t>
            </a:r>
          </a:p>
        </p:txBody>
      </p:sp>
      <p:sp>
        <p:nvSpPr>
          <p:cNvPr id="983046" name="Rectangle 6">
            <a:extLst>
              <a:ext uri="{FF2B5EF4-FFF2-40B4-BE49-F238E27FC236}">
                <a16:creationId xmlns:a16="http://schemas.microsoft.com/office/drawing/2014/main" id="{F7F3DD44-8770-41BA-8EDB-F06F62EC720A}"/>
              </a:ext>
            </a:extLst>
          </p:cNvPr>
          <p:cNvSpPr>
            <a:spLocks noChangeArrowheads="1"/>
          </p:cNvSpPr>
          <p:nvPr/>
        </p:nvSpPr>
        <p:spPr bwMode="auto">
          <a:xfrm>
            <a:off x="609600" y="1828800"/>
            <a:ext cx="7924800" cy="22098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lvl="1" algn="just">
              <a:lnSpc>
                <a:spcPct val="90000"/>
              </a:lnSpc>
              <a:spcBef>
                <a:spcPct val="20000"/>
              </a:spcBef>
              <a:buFontTx/>
              <a:buChar char="–"/>
              <a:defRPr/>
            </a:pPr>
            <a:r>
              <a:rPr lang="en-US" altLang="zh-CN"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4. </a:t>
            </a:r>
            <a:r>
              <a:rPr lang="zh-CN" altLang="en-US"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选择投影交换律 </a:t>
            </a:r>
          </a:p>
          <a:p>
            <a:pPr lvl="2" algn="just">
              <a:lnSpc>
                <a:spcPct val="90000"/>
              </a:lnSpc>
              <a:spcBef>
                <a:spcPct val="20000"/>
              </a:spcBef>
              <a:buFontTx/>
              <a:buChar char="•"/>
              <a:defRPr/>
            </a:pPr>
            <a:r>
              <a:rPr lang="en-US" altLang="zh-CN" sz="2400" dirty="0">
                <a:solidFill>
                  <a:srgbClr val="003399"/>
                </a:solidFill>
                <a:effectLst>
                  <a:outerShdw blurRad="38100" dist="38100" dir="2700000" algn="tl">
                    <a:srgbClr val="C0C0C0"/>
                  </a:outerShdw>
                </a:effectLst>
                <a:sym typeface="楷体_GB2312"/>
              </a:rPr>
              <a:t>Π</a:t>
            </a:r>
            <a:r>
              <a:rPr lang="en-US" altLang="zh-CN" sz="2400" baseline="-30000" dirty="0">
                <a:solidFill>
                  <a:srgbClr val="003399"/>
                </a:solidFill>
                <a:effectLst>
                  <a:outerShdw blurRad="38100" dist="38100" dir="2700000" algn="tl">
                    <a:srgbClr val="C0C0C0"/>
                  </a:outerShdw>
                </a:effectLst>
                <a:sym typeface="楷体_GB2312"/>
              </a:rPr>
              <a:t>L</a:t>
            </a:r>
            <a:r>
              <a:rPr lang="en-US" altLang="zh-CN" sz="2400" dirty="0">
                <a:solidFill>
                  <a:srgbClr val="003399"/>
                </a:solidFill>
                <a:effectLst>
                  <a:outerShdw blurRad="38100" dist="38100" dir="2700000" algn="tl">
                    <a:srgbClr val="C0C0C0"/>
                  </a:outerShdw>
                </a:effectLst>
                <a:sym typeface="楷体_GB2312"/>
              </a:rPr>
              <a:t> (</a:t>
            </a:r>
            <a:r>
              <a:rPr lang="en-US" altLang="zh-CN" sz="2400" dirty="0">
                <a:solidFill>
                  <a:srgbClr val="003399"/>
                </a:solidFill>
                <a:effectLst>
                  <a:outerShdw blurRad="38100" dist="38100" dir="2700000" algn="tl">
                    <a:srgbClr val="C0C0C0"/>
                  </a:outerShdw>
                </a:effectLst>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sym typeface="楷体_GB2312"/>
              </a:rPr>
              <a:t>C</a:t>
            </a:r>
            <a:r>
              <a:rPr lang="en-US" altLang="zh-CN" sz="2400" dirty="0">
                <a:solidFill>
                  <a:srgbClr val="003399"/>
                </a:solidFill>
                <a:effectLst>
                  <a:outerShdw blurRad="38100" dist="38100" dir="2700000" algn="tl">
                    <a:srgbClr val="C0C0C0"/>
                  </a:outerShdw>
                </a:effectLst>
                <a:sym typeface="楷体_GB2312"/>
              </a:rPr>
              <a:t> (E) )≡</a:t>
            </a:r>
            <a:r>
              <a:rPr lang="en-US" altLang="zh-CN" sz="2400" dirty="0">
                <a:solidFill>
                  <a:srgbClr val="003399"/>
                </a:solidFill>
                <a:effectLst>
                  <a:outerShdw blurRad="38100" dist="38100" dir="2700000" algn="tl">
                    <a:srgbClr val="C0C0C0"/>
                  </a:outerShdw>
                </a:effectLst>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sym typeface="楷体_GB2312"/>
              </a:rPr>
              <a:t>C</a:t>
            </a:r>
            <a:r>
              <a:rPr lang="en-US" altLang="zh-CN" sz="2400" dirty="0">
                <a:solidFill>
                  <a:srgbClr val="003399"/>
                </a:solidFill>
                <a:effectLst>
                  <a:outerShdw blurRad="38100" dist="38100" dir="2700000" algn="tl">
                    <a:srgbClr val="C0C0C0"/>
                  </a:outerShdw>
                </a:effectLst>
                <a:sym typeface="楷体_GB2312"/>
              </a:rPr>
              <a:t> (Π</a:t>
            </a:r>
            <a:r>
              <a:rPr lang="en-US" altLang="zh-CN" sz="2400" baseline="-30000" dirty="0">
                <a:solidFill>
                  <a:srgbClr val="003399"/>
                </a:solidFill>
                <a:effectLst>
                  <a:outerShdw blurRad="38100" dist="38100" dir="2700000" algn="tl">
                    <a:srgbClr val="C0C0C0"/>
                  </a:outerShdw>
                </a:effectLst>
                <a:sym typeface="楷体_GB2312"/>
              </a:rPr>
              <a:t>L</a:t>
            </a:r>
            <a:r>
              <a:rPr lang="en-US" altLang="zh-CN" sz="2400" dirty="0">
                <a:solidFill>
                  <a:srgbClr val="003399"/>
                </a:solidFill>
                <a:effectLst>
                  <a:outerShdw blurRad="38100" dist="38100" dir="2700000" algn="tl">
                    <a:srgbClr val="C0C0C0"/>
                  </a:outerShdw>
                </a:effectLst>
                <a:sym typeface="楷体_GB2312"/>
              </a:rPr>
              <a:t> (E) )</a:t>
            </a:r>
          </a:p>
          <a:p>
            <a:pPr lvl="3"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sym typeface="楷体_GB2312"/>
              </a:rPr>
              <a:t>其中，</a:t>
            </a:r>
            <a:r>
              <a:rPr lang="en-US" altLang="zh-CN" dirty="0">
                <a:solidFill>
                  <a:srgbClr val="003399"/>
                </a:solidFill>
                <a:effectLst>
                  <a:outerShdw blurRad="38100" dist="38100" dir="2700000" algn="tl">
                    <a:srgbClr val="C0C0C0"/>
                  </a:outerShdw>
                </a:effectLst>
                <a:sym typeface="楷体_GB2312"/>
              </a:rPr>
              <a:t>E</a:t>
            </a:r>
            <a:r>
              <a:rPr lang="zh-CN" altLang="en-US" dirty="0">
                <a:solidFill>
                  <a:srgbClr val="003399"/>
                </a:solidFill>
                <a:effectLst>
                  <a:outerShdw blurRad="38100" dist="38100" dir="2700000" algn="tl">
                    <a:srgbClr val="C0C0C0"/>
                  </a:outerShdw>
                </a:effectLst>
                <a:sym typeface="楷体_GB2312"/>
              </a:rPr>
              <a:t>是关系代数表达式，</a:t>
            </a:r>
            <a:r>
              <a:rPr lang="en-US" altLang="zh-CN" dirty="0">
                <a:solidFill>
                  <a:srgbClr val="003399"/>
                </a:solidFill>
                <a:effectLst>
                  <a:outerShdw blurRad="38100" dist="38100" dir="2700000" algn="tl">
                    <a:srgbClr val="C0C0C0"/>
                  </a:outerShdw>
                </a:effectLst>
                <a:sym typeface="楷体_GB2312"/>
              </a:rPr>
              <a:t>L</a:t>
            </a:r>
            <a:r>
              <a:rPr lang="zh-CN" altLang="en-US" dirty="0">
                <a:solidFill>
                  <a:srgbClr val="003399"/>
                </a:solidFill>
                <a:effectLst>
                  <a:outerShdw blurRad="38100" dist="38100" dir="2700000" algn="tl">
                    <a:srgbClr val="C0C0C0"/>
                  </a:outerShdw>
                </a:effectLst>
                <a:sym typeface="楷体_GB2312"/>
              </a:rPr>
              <a:t>是投影属性集合，</a:t>
            </a:r>
            <a:r>
              <a:rPr lang="en-US" altLang="zh-CN" dirty="0">
                <a:solidFill>
                  <a:srgbClr val="003399"/>
                </a:solidFill>
                <a:effectLst>
                  <a:outerShdw blurRad="38100" dist="38100" dir="2700000" algn="tl">
                    <a:srgbClr val="C0C0C0"/>
                  </a:outerShdw>
                </a:effectLst>
                <a:sym typeface="楷体_GB2312"/>
              </a:rPr>
              <a:t>C</a:t>
            </a:r>
            <a:r>
              <a:rPr lang="zh-CN" altLang="en-US" dirty="0">
                <a:solidFill>
                  <a:srgbClr val="003399"/>
                </a:solidFill>
                <a:effectLst>
                  <a:outerShdw blurRad="38100" dist="38100" dir="2700000" algn="tl">
                    <a:srgbClr val="C0C0C0"/>
                  </a:outerShdw>
                </a:effectLst>
                <a:sym typeface="楷体_GB2312"/>
              </a:rPr>
              <a:t>是选择条件，</a:t>
            </a:r>
            <a:r>
              <a:rPr lang="en-US" altLang="zh-CN" dirty="0">
                <a:solidFill>
                  <a:srgbClr val="FF0000"/>
                </a:solidFill>
                <a:effectLst>
                  <a:outerShdw blurRad="38100" dist="38100" dir="2700000" algn="tl">
                    <a:srgbClr val="C0C0C0"/>
                  </a:outerShdw>
                </a:effectLst>
                <a:sym typeface="楷体_GB2312"/>
              </a:rPr>
              <a:t>C</a:t>
            </a:r>
            <a:r>
              <a:rPr lang="zh-CN" altLang="en-US" dirty="0">
                <a:solidFill>
                  <a:srgbClr val="FF0000"/>
                </a:solidFill>
                <a:effectLst>
                  <a:outerShdw blurRad="38100" dist="38100" dir="2700000" algn="tl">
                    <a:srgbClr val="C0C0C0"/>
                  </a:outerShdw>
                </a:effectLst>
                <a:sym typeface="楷体_GB2312"/>
              </a:rPr>
              <a:t>只涉及</a:t>
            </a:r>
            <a:r>
              <a:rPr lang="en-US" altLang="zh-CN" dirty="0">
                <a:solidFill>
                  <a:srgbClr val="FF0000"/>
                </a:solidFill>
                <a:effectLst>
                  <a:outerShdw blurRad="38100" dist="38100" dir="2700000" algn="tl">
                    <a:srgbClr val="C0C0C0"/>
                  </a:outerShdw>
                </a:effectLst>
                <a:sym typeface="楷体_GB2312"/>
              </a:rPr>
              <a:t>L</a:t>
            </a:r>
            <a:r>
              <a:rPr lang="zh-CN" altLang="en-US" dirty="0">
                <a:solidFill>
                  <a:srgbClr val="FF0000"/>
                </a:solidFill>
                <a:effectLst>
                  <a:outerShdw blurRad="38100" dist="38100" dir="2700000" algn="tl">
                    <a:srgbClr val="C0C0C0"/>
                  </a:outerShdw>
                </a:effectLst>
                <a:sym typeface="楷体_GB2312"/>
              </a:rPr>
              <a:t>中的属性</a:t>
            </a:r>
            <a:r>
              <a:rPr lang="zh-CN" altLang="en-US" dirty="0">
                <a:solidFill>
                  <a:srgbClr val="003399"/>
                </a:solidFill>
                <a:effectLst>
                  <a:outerShdw blurRad="38100" dist="38100" dir="2700000" algn="tl">
                    <a:srgbClr val="C0C0C0"/>
                  </a:outerShdw>
                </a:effectLst>
                <a:sym typeface="楷体_GB2312"/>
              </a:rPr>
              <a:t>。</a:t>
            </a:r>
          </a:p>
          <a:p>
            <a:pPr lvl="2" algn="just">
              <a:lnSpc>
                <a:spcPct val="90000"/>
              </a:lnSpc>
              <a:spcBef>
                <a:spcPct val="20000"/>
              </a:spcBef>
              <a:buFontTx/>
              <a:buChar char="•"/>
              <a:defRPr/>
            </a:pPr>
            <a:r>
              <a:rPr lang="en-US" altLang="zh-CN" sz="2400" dirty="0">
                <a:solidFill>
                  <a:srgbClr val="003399"/>
                </a:solidFill>
                <a:effectLst>
                  <a:outerShdw blurRad="38100" dist="38100" dir="2700000" algn="tl">
                    <a:srgbClr val="C0C0C0"/>
                  </a:outerShdw>
                </a:effectLst>
                <a:sym typeface="楷体_GB2312"/>
              </a:rPr>
              <a:t>Π</a:t>
            </a:r>
            <a:r>
              <a:rPr lang="en-US" altLang="zh-CN" sz="2400" baseline="-30000" dirty="0">
                <a:solidFill>
                  <a:srgbClr val="003399"/>
                </a:solidFill>
                <a:effectLst>
                  <a:outerShdw blurRad="38100" dist="38100" dir="2700000" algn="tl">
                    <a:srgbClr val="C0C0C0"/>
                  </a:outerShdw>
                </a:effectLst>
                <a:sym typeface="楷体_GB2312"/>
              </a:rPr>
              <a:t>L</a:t>
            </a:r>
            <a:r>
              <a:rPr lang="en-US" altLang="zh-CN" sz="2400" dirty="0">
                <a:solidFill>
                  <a:srgbClr val="003399"/>
                </a:solidFill>
                <a:effectLst>
                  <a:outerShdw blurRad="38100" dist="38100" dir="2700000" algn="tl">
                    <a:srgbClr val="C0C0C0"/>
                  </a:outerShdw>
                </a:effectLst>
                <a:sym typeface="楷体_GB2312"/>
              </a:rPr>
              <a:t> (</a:t>
            </a:r>
            <a:r>
              <a:rPr lang="en-US" altLang="zh-CN" sz="2400" dirty="0">
                <a:solidFill>
                  <a:srgbClr val="003399"/>
                </a:solidFill>
                <a:effectLst>
                  <a:outerShdw blurRad="38100" dist="38100" dir="2700000" algn="tl">
                    <a:srgbClr val="C0C0C0"/>
                  </a:outerShdw>
                </a:effectLst>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sym typeface="楷体_GB2312"/>
              </a:rPr>
              <a:t>C</a:t>
            </a:r>
            <a:r>
              <a:rPr lang="en-US" altLang="zh-CN" sz="2400" dirty="0">
                <a:solidFill>
                  <a:srgbClr val="003399"/>
                </a:solidFill>
                <a:effectLst>
                  <a:outerShdw blurRad="38100" dist="38100" dir="2700000" algn="tl">
                    <a:srgbClr val="C0C0C0"/>
                  </a:outerShdw>
                </a:effectLst>
                <a:sym typeface="楷体_GB2312"/>
              </a:rPr>
              <a:t> (E) )≡Π</a:t>
            </a:r>
            <a:r>
              <a:rPr lang="en-US" altLang="zh-CN" sz="2400" baseline="-30000" dirty="0">
                <a:solidFill>
                  <a:srgbClr val="003399"/>
                </a:solidFill>
                <a:effectLst>
                  <a:outerShdw blurRad="38100" dist="38100" dir="2700000" algn="tl">
                    <a:srgbClr val="C0C0C0"/>
                  </a:outerShdw>
                </a:effectLst>
                <a:sym typeface="楷体_GB2312"/>
              </a:rPr>
              <a:t>L</a:t>
            </a:r>
            <a:r>
              <a:rPr lang="en-US" altLang="zh-CN" sz="2400" dirty="0">
                <a:solidFill>
                  <a:srgbClr val="003399"/>
                </a:solidFill>
                <a:effectLst>
                  <a:outerShdw blurRad="38100" dist="38100" dir="2700000" algn="tl">
                    <a:srgbClr val="C0C0C0"/>
                  </a:outerShdw>
                </a:effectLst>
                <a:sym typeface="楷体_GB2312"/>
              </a:rPr>
              <a:t> (</a:t>
            </a:r>
            <a:r>
              <a:rPr lang="en-US" altLang="zh-CN" sz="2400" dirty="0">
                <a:solidFill>
                  <a:srgbClr val="003399"/>
                </a:solidFill>
                <a:effectLst>
                  <a:outerShdw blurRad="38100" dist="38100" dir="2700000" algn="tl">
                    <a:srgbClr val="C0C0C0"/>
                  </a:outerShdw>
                </a:effectLst>
                <a:sym typeface="Symbol" panose="05050102010706020507" pitchFamily="18" charset="2"/>
              </a:rPr>
              <a:t></a:t>
            </a:r>
            <a:r>
              <a:rPr lang="en-US" altLang="zh-CN" sz="2400" baseline="-30000" dirty="0">
                <a:solidFill>
                  <a:srgbClr val="003399"/>
                </a:solidFill>
                <a:effectLst>
                  <a:outerShdw blurRad="38100" dist="38100" dir="2700000" algn="tl">
                    <a:srgbClr val="C0C0C0"/>
                  </a:outerShdw>
                </a:effectLst>
                <a:sym typeface="楷体_GB2312"/>
              </a:rPr>
              <a:t>C</a:t>
            </a:r>
            <a:r>
              <a:rPr lang="en-US" altLang="zh-CN" sz="2400" dirty="0">
                <a:solidFill>
                  <a:srgbClr val="003399"/>
                </a:solidFill>
                <a:effectLst>
                  <a:outerShdw blurRad="38100" dist="38100" dir="2700000" algn="tl">
                    <a:srgbClr val="C0C0C0"/>
                  </a:outerShdw>
                </a:effectLst>
                <a:sym typeface="楷体_GB2312"/>
              </a:rPr>
              <a:t> (Π</a:t>
            </a:r>
            <a:r>
              <a:rPr lang="en-US" altLang="zh-CN" sz="2400" baseline="-30000" dirty="0">
                <a:solidFill>
                  <a:srgbClr val="003399"/>
                </a:solidFill>
                <a:effectLst>
                  <a:outerShdw blurRad="38100" dist="38100" dir="2700000" algn="tl">
                    <a:srgbClr val="C0C0C0"/>
                  </a:outerShdw>
                </a:effectLst>
                <a:sym typeface="楷体_GB2312"/>
              </a:rPr>
              <a:t>L, B1, ..., Bm</a:t>
            </a:r>
            <a:r>
              <a:rPr lang="en-US" altLang="zh-CN" sz="2400" dirty="0">
                <a:solidFill>
                  <a:srgbClr val="003399"/>
                </a:solidFill>
                <a:effectLst>
                  <a:outerShdw blurRad="38100" dist="38100" dir="2700000" algn="tl">
                    <a:srgbClr val="C0C0C0"/>
                  </a:outerShdw>
                </a:effectLst>
                <a:sym typeface="楷体_GB2312"/>
              </a:rPr>
              <a:t> (E) ))。</a:t>
            </a:r>
          </a:p>
          <a:p>
            <a:pPr lvl="3" algn="just">
              <a:lnSpc>
                <a:spcPct val="90000"/>
              </a:lnSpc>
              <a:spcBef>
                <a:spcPct val="20000"/>
              </a:spcBef>
              <a:buFontTx/>
              <a:buChar char="–"/>
              <a:defRPr/>
            </a:pPr>
            <a:r>
              <a:rPr lang="en-US" altLang="zh-CN" dirty="0">
                <a:solidFill>
                  <a:srgbClr val="FF0000"/>
                </a:solidFill>
                <a:effectLst>
                  <a:outerShdw blurRad="38100" dist="38100" dir="2700000" algn="tl">
                    <a:srgbClr val="C0C0C0"/>
                  </a:outerShdw>
                </a:effectLst>
                <a:sym typeface="楷体_GB2312"/>
              </a:rPr>
              <a:t>C</a:t>
            </a:r>
            <a:r>
              <a:rPr lang="zh-CN" altLang="en-US" dirty="0">
                <a:solidFill>
                  <a:srgbClr val="FF0000"/>
                </a:solidFill>
                <a:effectLst>
                  <a:outerShdw blurRad="38100" dist="38100" dir="2700000" algn="tl">
                    <a:srgbClr val="C0C0C0"/>
                  </a:outerShdw>
                </a:effectLst>
                <a:sym typeface="楷体_GB2312"/>
              </a:rPr>
              <a:t>还涉及</a:t>
            </a:r>
            <a:r>
              <a:rPr lang="en-US" altLang="zh-CN" dirty="0">
                <a:solidFill>
                  <a:srgbClr val="FF0000"/>
                </a:solidFill>
                <a:effectLst>
                  <a:outerShdw blurRad="38100" dist="38100" dir="2700000" algn="tl">
                    <a:srgbClr val="C0C0C0"/>
                  </a:outerShdw>
                </a:effectLst>
                <a:sym typeface="楷体_GB2312"/>
              </a:rPr>
              <a:t>L</a:t>
            </a:r>
            <a:r>
              <a:rPr lang="zh-CN" altLang="en-US" dirty="0">
                <a:solidFill>
                  <a:srgbClr val="FF0000"/>
                </a:solidFill>
                <a:effectLst>
                  <a:outerShdw blurRad="38100" dist="38100" dir="2700000" algn="tl">
                    <a:srgbClr val="C0C0C0"/>
                  </a:outerShdw>
                </a:effectLst>
                <a:sym typeface="楷体_GB2312"/>
              </a:rPr>
              <a:t>以外的属性</a:t>
            </a:r>
            <a:r>
              <a:rPr lang="en-US" altLang="zh-CN" dirty="0">
                <a:solidFill>
                  <a:srgbClr val="FF0000"/>
                </a:solidFill>
                <a:effectLst>
                  <a:outerShdw blurRad="38100" dist="38100" dir="2700000" algn="tl">
                    <a:srgbClr val="C0C0C0"/>
                  </a:outerShdw>
                </a:effectLst>
                <a:sym typeface="楷体_GB2312"/>
              </a:rPr>
              <a:t>B</a:t>
            </a:r>
            <a:r>
              <a:rPr lang="en-US" altLang="zh-CN" baseline="-30000" dirty="0">
                <a:solidFill>
                  <a:srgbClr val="FF0000"/>
                </a:solidFill>
                <a:effectLst>
                  <a:outerShdw blurRad="38100" dist="38100" dir="2700000" algn="tl">
                    <a:srgbClr val="C0C0C0"/>
                  </a:outerShdw>
                </a:effectLst>
                <a:sym typeface="楷体_GB2312"/>
              </a:rPr>
              <a:t>1</a:t>
            </a:r>
            <a:r>
              <a:rPr lang="en-US" altLang="zh-CN" dirty="0">
                <a:solidFill>
                  <a:srgbClr val="FF0000"/>
                </a:solidFill>
                <a:effectLst>
                  <a:outerShdw blurRad="38100" dist="38100" dir="2700000" algn="tl">
                    <a:srgbClr val="C0C0C0"/>
                  </a:outerShdw>
                </a:effectLst>
                <a:sym typeface="楷体_GB2312"/>
              </a:rPr>
              <a:t>、...、B</a:t>
            </a:r>
            <a:r>
              <a:rPr lang="en-US" altLang="zh-CN" baseline="-30000" dirty="0">
                <a:solidFill>
                  <a:srgbClr val="FF0000"/>
                </a:solidFill>
                <a:effectLst>
                  <a:outerShdw blurRad="38100" dist="38100" dir="2700000" algn="tl">
                    <a:srgbClr val="C0C0C0"/>
                  </a:outerShdw>
                </a:effectLst>
                <a:sym typeface="楷体_GB2312"/>
              </a:rPr>
              <a:t>m</a:t>
            </a:r>
            <a:endParaRPr lang="zh-CN" altLang="en-US" dirty="0">
              <a:solidFill>
                <a:srgbClr val="FF0000"/>
              </a:solidFill>
              <a:effectLst>
                <a:outerShdw blurRad="38100" dist="38100" dir="2700000" algn="tl">
                  <a:srgbClr val="C0C0C0"/>
                </a:outerShdw>
              </a:effectLst>
              <a:sym typeface="楷体_GB2312"/>
            </a:endParaRPr>
          </a:p>
        </p:txBody>
      </p:sp>
      <p:grpSp>
        <p:nvGrpSpPr>
          <p:cNvPr id="983049" name="Group 9">
            <a:extLst>
              <a:ext uri="{FF2B5EF4-FFF2-40B4-BE49-F238E27FC236}">
                <a16:creationId xmlns:a16="http://schemas.microsoft.com/office/drawing/2014/main" id="{44B1D571-6F38-4755-86EE-F8527997E154}"/>
              </a:ext>
            </a:extLst>
          </p:cNvPr>
          <p:cNvGrpSpPr>
            <a:grpSpLocks/>
          </p:cNvGrpSpPr>
          <p:nvPr/>
        </p:nvGrpSpPr>
        <p:grpSpPr bwMode="auto">
          <a:xfrm>
            <a:off x="609600" y="4005263"/>
            <a:ext cx="7924800" cy="1219200"/>
            <a:chOff x="384" y="2523"/>
            <a:chExt cx="4992" cy="768"/>
          </a:xfrm>
        </p:grpSpPr>
        <p:graphicFrame>
          <p:nvGraphicFramePr>
            <p:cNvPr id="39946" name="Object 4">
              <a:extLst>
                <a:ext uri="{FF2B5EF4-FFF2-40B4-BE49-F238E27FC236}">
                  <a16:creationId xmlns:a16="http://schemas.microsoft.com/office/drawing/2014/main" id="{B2FC1DA5-93DC-4190-9FDB-F39C457A877B}"/>
                </a:ext>
              </a:extLst>
            </p:cNvPr>
            <p:cNvGraphicFramePr>
              <a:graphicFrameLocks noChangeAspect="1"/>
            </p:cNvGraphicFramePr>
            <p:nvPr/>
          </p:nvGraphicFramePr>
          <p:xfrm>
            <a:off x="2880" y="2880"/>
            <a:ext cx="162" cy="120"/>
          </p:xfrm>
          <a:graphic>
            <a:graphicData uri="http://schemas.openxmlformats.org/presentationml/2006/ole">
              <mc:AlternateContent xmlns:mc="http://schemas.openxmlformats.org/markup-compatibility/2006">
                <mc:Choice xmlns:v="urn:schemas-microsoft-com:vml" Requires="v">
                  <p:oleObj spid="_x0000_s39979" r:id="rId3" imgW="257007" imgH="190426" progId="Paint.Picture">
                    <p:embed/>
                  </p:oleObj>
                </mc:Choice>
                <mc:Fallback>
                  <p:oleObj r:id="rId3" imgW="257007" imgH="19042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2880"/>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7" name="Object 5">
              <a:extLst>
                <a:ext uri="{FF2B5EF4-FFF2-40B4-BE49-F238E27FC236}">
                  <a16:creationId xmlns:a16="http://schemas.microsoft.com/office/drawing/2014/main" id="{37EEE778-6215-493F-A43F-01DDA67F5814}"/>
                </a:ext>
              </a:extLst>
            </p:cNvPr>
            <p:cNvGraphicFramePr>
              <a:graphicFrameLocks noChangeAspect="1"/>
            </p:cNvGraphicFramePr>
            <p:nvPr/>
          </p:nvGraphicFramePr>
          <p:xfrm>
            <a:off x="3696" y="2880"/>
            <a:ext cx="162" cy="120"/>
          </p:xfrm>
          <a:graphic>
            <a:graphicData uri="http://schemas.openxmlformats.org/presentationml/2006/ole">
              <mc:AlternateContent xmlns:mc="http://schemas.openxmlformats.org/markup-compatibility/2006">
                <mc:Choice xmlns:v="urn:schemas-microsoft-com:vml" Requires="v">
                  <p:oleObj spid="_x0000_s39980" r:id="rId5" imgW="257007" imgH="190426" progId="Paint.Picture">
                    <p:embed/>
                  </p:oleObj>
                </mc:Choice>
                <mc:Fallback>
                  <p:oleObj r:id="rId5" imgW="257007" imgH="19042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2880"/>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3047" name="Rectangle 7">
              <a:extLst>
                <a:ext uri="{FF2B5EF4-FFF2-40B4-BE49-F238E27FC236}">
                  <a16:creationId xmlns:a16="http://schemas.microsoft.com/office/drawing/2014/main" id="{001608F4-7B13-4BFE-97EE-2670B3263C58}"/>
                </a:ext>
              </a:extLst>
            </p:cNvPr>
            <p:cNvSpPr>
              <a:spLocks noChangeArrowheads="1"/>
            </p:cNvSpPr>
            <p:nvPr/>
          </p:nvSpPr>
          <p:spPr bwMode="auto">
            <a:xfrm>
              <a:off x="384" y="2523"/>
              <a:ext cx="4992" cy="768"/>
            </a:xfrm>
            <a:prstGeom prst="rect">
              <a:avLst/>
            </a:prstGeom>
            <a:noFill/>
            <a:ln>
              <a:noFill/>
            </a:ln>
            <a:effectLst/>
          </p:spPr>
          <p:txBody>
            <a:bodyPr/>
            <a:lstStyle/>
            <a:p>
              <a:pPr marL="742950" lvl="1" indent="-285750" algn="just">
                <a:lnSpc>
                  <a:spcPct val="90000"/>
                </a:lnSpc>
                <a:spcBef>
                  <a:spcPct val="20000"/>
                </a:spcBef>
                <a:buFontTx/>
                <a:buChar char="–"/>
                <a:defRPr/>
              </a:pPr>
              <a:r>
                <a:rPr lang="en-US" altLang="zh-CN"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5. </a:t>
              </a:r>
              <a:r>
                <a:rPr lang="zh-CN" altLang="en-US"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连接和笛卡儿乘积的交换律</a:t>
              </a:r>
            </a:p>
            <a:p>
              <a:pPr marL="1143000" lvl="2" indent="-228600" algn="just">
                <a:lnSpc>
                  <a:spcPct val="90000"/>
                </a:lnSpc>
                <a:spcBef>
                  <a:spcPct val="20000"/>
                </a:spcBef>
                <a:buFontTx/>
                <a:buChar char="•"/>
                <a:defRPr/>
              </a:pP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  </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endParaRPr lang="en-US" altLang="zh-CN" sz="2400" dirty="0">
                <a:solidFill>
                  <a:srgbClr val="003399"/>
                </a:solidFill>
                <a:effectLst>
                  <a:outerShdw blurRad="38100" dist="38100" dir="2700000" algn="tl">
                    <a:srgbClr val="C0C0C0"/>
                  </a:outerShdw>
                </a:effectLst>
                <a:ea typeface="楷体_GB2312" pitchFamily="49" charset="-122"/>
                <a:cs typeface="+mn-cs"/>
                <a:sym typeface="+mn-ea"/>
              </a:endParaRPr>
            </a:p>
            <a:p>
              <a:pPr marL="1600200" lvl="3" indent="-228600"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其中，</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和</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是关系代数表达式，</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C</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是连接条件。</a:t>
              </a:r>
            </a:p>
          </p:txBody>
        </p:sp>
      </p:grpSp>
      <p:sp>
        <p:nvSpPr>
          <p:cNvPr id="983048" name="Rectangle 8">
            <a:extLst>
              <a:ext uri="{FF2B5EF4-FFF2-40B4-BE49-F238E27FC236}">
                <a16:creationId xmlns:a16="http://schemas.microsoft.com/office/drawing/2014/main" id="{7BF9C740-8050-471E-8308-2C3C7F3B8A98}"/>
              </a:ext>
            </a:extLst>
          </p:cNvPr>
          <p:cNvSpPr>
            <a:spLocks noChangeArrowheads="1"/>
          </p:cNvSpPr>
          <p:nvPr/>
        </p:nvSpPr>
        <p:spPr bwMode="auto">
          <a:xfrm>
            <a:off x="609600" y="5257800"/>
            <a:ext cx="7924800" cy="1371600"/>
          </a:xfrm>
          <a:prstGeom prst="rect">
            <a:avLst/>
          </a:prstGeom>
          <a:noFill/>
          <a:ln>
            <a:noFill/>
          </a:ln>
          <a:effectLst/>
        </p:spPr>
        <p:txBody>
          <a:bodyPr/>
          <a:lstStyle/>
          <a:p>
            <a:pPr marL="742950" lvl="1" indent="-285750" algn="just">
              <a:lnSpc>
                <a:spcPct val="90000"/>
              </a:lnSpc>
              <a:spcBef>
                <a:spcPct val="20000"/>
              </a:spcBef>
              <a:buFontTx/>
              <a:buChar char="–"/>
              <a:defRPr/>
            </a:pPr>
            <a:r>
              <a:rPr lang="zh-CN" altLang="en-US"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6. 集合操作的交换律</a:t>
            </a:r>
          </a:p>
          <a:p>
            <a:pPr marL="1143000" lvl="2" indent="-228600" algn="just">
              <a:lnSpc>
                <a:spcPct val="90000"/>
              </a:lnSpc>
              <a:spcBef>
                <a:spcPct val="20000"/>
              </a:spcBef>
              <a:buFontTx/>
              <a:buChar char="•"/>
              <a:defRPr/>
            </a:pP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p>
          <a:p>
            <a:pPr marL="1600200" lvl="3" indent="-228600"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其中，</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和</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是关系代数表达式。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0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30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304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830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83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67FA6D85-74E4-4FE4-92FB-211668477B6C}"/>
              </a:ext>
            </a:extLst>
          </p:cNvPr>
          <p:cNvSpPr>
            <a:spLocks noGrp="1"/>
          </p:cNvSpPr>
          <p:nvPr>
            <p:ph type="dt" sz="quarter" idx="10"/>
          </p:nvPr>
        </p:nvSpPr>
        <p:spPr/>
        <p:txBody>
          <a:bodyPr/>
          <a:lstStyle/>
          <a:p>
            <a:pPr>
              <a:defRPr/>
            </a:pPr>
            <a:fld id="{8D9D46FF-BC81-431F-8D0C-B8ED66D86FB9}" type="datetime1">
              <a:rPr lang="zh-CN" altLang="en-US"/>
              <a:pPr>
                <a:defRPr/>
              </a:pPr>
              <a:t>2023/4/18</a:t>
            </a:fld>
            <a:endParaRPr lang="en-US" altLang="zh-CN"/>
          </a:p>
        </p:txBody>
      </p:sp>
      <p:sp>
        <p:nvSpPr>
          <p:cNvPr id="18" name="页脚占位符 4">
            <a:extLst>
              <a:ext uri="{FF2B5EF4-FFF2-40B4-BE49-F238E27FC236}">
                <a16:creationId xmlns:a16="http://schemas.microsoft.com/office/drawing/2014/main" id="{482DDCED-3281-430E-95EA-6C78F55B2030}"/>
              </a:ext>
            </a:extLst>
          </p:cNvPr>
          <p:cNvSpPr>
            <a:spLocks noGrp="1"/>
          </p:cNvSpPr>
          <p:nvPr>
            <p:ph type="ftr" sz="quarter" idx="11"/>
          </p:nvPr>
        </p:nvSpPr>
        <p:spPr/>
        <p:txBody>
          <a:bodyPr/>
          <a:lstStyle/>
          <a:p>
            <a:pPr>
              <a:defRPr/>
            </a:pPr>
            <a:r>
              <a:rPr lang="en-US" altLang="zh-CN" dirty="0"/>
              <a:t>HIT-AIOT</a:t>
            </a:r>
          </a:p>
        </p:txBody>
      </p:sp>
      <p:sp>
        <p:nvSpPr>
          <p:cNvPr id="19" name="灯片编号占位符 5">
            <a:extLst>
              <a:ext uri="{FF2B5EF4-FFF2-40B4-BE49-F238E27FC236}">
                <a16:creationId xmlns:a16="http://schemas.microsoft.com/office/drawing/2014/main" id="{A8506E68-67A0-4746-96CA-6B98F9A4BE9E}"/>
              </a:ext>
            </a:extLst>
          </p:cNvPr>
          <p:cNvSpPr>
            <a:spLocks noGrp="1"/>
          </p:cNvSpPr>
          <p:nvPr>
            <p:ph type="sldNum" sz="quarter" idx="12"/>
          </p:nvPr>
        </p:nvSpPr>
        <p:spPr/>
        <p:txBody>
          <a:bodyPr/>
          <a:lstStyle/>
          <a:p>
            <a:pPr>
              <a:defRPr/>
            </a:pPr>
            <a:fld id="{49F7F1F1-859C-4683-8E65-CA837D160857}" type="slidenum">
              <a:rPr lang="zh-CN" altLang="en-US"/>
              <a:pPr>
                <a:defRPr/>
              </a:pPr>
              <a:t>17</a:t>
            </a:fld>
            <a:endParaRPr lang="en-US" altLang="zh-CN"/>
          </a:p>
        </p:txBody>
      </p:sp>
      <p:sp>
        <p:nvSpPr>
          <p:cNvPr id="984066" name="Rectangle 2">
            <a:extLst>
              <a:ext uri="{FF2B5EF4-FFF2-40B4-BE49-F238E27FC236}">
                <a16:creationId xmlns:a16="http://schemas.microsoft.com/office/drawing/2014/main" id="{C98ED0AA-AFA3-4D02-B8B5-670E923B14BE}"/>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sym typeface="+mn-ea"/>
              </a:rPr>
              <a:t>关系表达式的等价转换规则</a:t>
            </a:r>
            <a:r>
              <a:rPr lang="zh-CN" altLang="en-US" dirty="0">
                <a:latin typeface="华文行楷" panose="02010800040101010101" pitchFamily="2" charset="-122"/>
                <a:ea typeface="华文行楷" panose="02010800040101010101" pitchFamily="2" charset="-122"/>
                <a:cs typeface="+mj-cs"/>
              </a:rPr>
              <a:t> </a:t>
            </a:r>
          </a:p>
        </p:txBody>
      </p:sp>
      <p:sp>
        <p:nvSpPr>
          <p:cNvPr id="984067" name="Rectangle 3">
            <a:extLst>
              <a:ext uri="{FF2B5EF4-FFF2-40B4-BE49-F238E27FC236}">
                <a16:creationId xmlns:a16="http://schemas.microsoft.com/office/drawing/2014/main" id="{1A752C63-7F25-4B64-949A-DAEE5B62714E}"/>
              </a:ext>
            </a:extLst>
          </p:cNvPr>
          <p:cNvSpPr>
            <a:spLocks noGrp="1" noChangeArrowheads="1"/>
          </p:cNvSpPr>
          <p:nvPr>
            <p:ph idx="1"/>
          </p:nvPr>
        </p:nvSpPr>
        <p:spPr>
          <a:xfrm>
            <a:off x="609600" y="1219200"/>
            <a:ext cx="8077200" cy="533400"/>
          </a:xfrm>
        </p:spPr>
        <p:txBody>
          <a:bodyPr/>
          <a:lstStyle/>
          <a:p>
            <a:pPr algn="just">
              <a:lnSpc>
                <a:spcPct val="90000"/>
              </a:lnSpc>
              <a:defRPr/>
            </a:pPr>
            <a:r>
              <a:rPr lang="zh-CN" altLang="en-US" dirty="0">
                <a:latin typeface="华文新魏" panose="02010800040101010101" pitchFamily="2" charset="-122"/>
                <a:ea typeface="华文新魏" panose="02010800040101010101" pitchFamily="2" charset="-122"/>
                <a:cs typeface="+mn-cs"/>
              </a:rPr>
              <a:t>关系代数等价转换规则 （12类）</a:t>
            </a:r>
          </a:p>
        </p:txBody>
      </p:sp>
      <p:grpSp>
        <p:nvGrpSpPr>
          <p:cNvPr id="984082" name="Group 18">
            <a:extLst>
              <a:ext uri="{FF2B5EF4-FFF2-40B4-BE49-F238E27FC236}">
                <a16:creationId xmlns:a16="http://schemas.microsoft.com/office/drawing/2014/main" id="{8BA2BD61-35FE-400D-A1A5-4470F96D750A}"/>
              </a:ext>
            </a:extLst>
          </p:cNvPr>
          <p:cNvGrpSpPr>
            <a:grpSpLocks/>
          </p:cNvGrpSpPr>
          <p:nvPr/>
        </p:nvGrpSpPr>
        <p:grpSpPr bwMode="auto">
          <a:xfrm>
            <a:off x="609600" y="1676400"/>
            <a:ext cx="8077200" cy="1752600"/>
            <a:chOff x="384" y="1056"/>
            <a:chExt cx="5088" cy="1104"/>
          </a:xfrm>
        </p:grpSpPr>
        <p:graphicFrame>
          <p:nvGraphicFramePr>
            <p:cNvPr id="40975" name="Object 4">
              <a:extLst>
                <a:ext uri="{FF2B5EF4-FFF2-40B4-BE49-F238E27FC236}">
                  <a16:creationId xmlns:a16="http://schemas.microsoft.com/office/drawing/2014/main" id="{41AEE789-A024-4F2D-8E2E-C21413A89045}"/>
                </a:ext>
              </a:extLst>
            </p:cNvPr>
            <p:cNvGraphicFramePr>
              <a:graphicFrameLocks noChangeAspect="1"/>
            </p:cNvGraphicFramePr>
            <p:nvPr/>
          </p:nvGraphicFramePr>
          <p:xfrm>
            <a:off x="3072" y="1555"/>
            <a:ext cx="162" cy="120"/>
          </p:xfrm>
          <a:graphic>
            <a:graphicData uri="http://schemas.openxmlformats.org/presentationml/2006/ole">
              <mc:AlternateContent xmlns:mc="http://schemas.openxmlformats.org/markup-compatibility/2006">
                <mc:Choice xmlns:v="urn:schemas-microsoft-com:vml" Requires="v">
                  <p:oleObj spid="_x0000_s41115" r:id="rId3" imgW="257007" imgH="190426" progId="Paint.Picture">
                    <p:embed/>
                  </p:oleObj>
                </mc:Choice>
                <mc:Fallback>
                  <p:oleObj r:id="rId3" imgW="257007" imgH="19042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1555"/>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6" name="Object 5">
              <a:extLst>
                <a:ext uri="{FF2B5EF4-FFF2-40B4-BE49-F238E27FC236}">
                  <a16:creationId xmlns:a16="http://schemas.microsoft.com/office/drawing/2014/main" id="{B45BD153-3AEA-42CA-AF75-A9A42A8C777E}"/>
                </a:ext>
              </a:extLst>
            </p:cNvPr>
            <p:cNvGraphicFramePr>
              <a:graphicFrameLocks noChangeAspect="1"/>
            </p:cNvGraphicFramePr>
            <p:nvPr/>
          </p:nvGraphicFramePr>
          <p:xfrm>
            <a:off x="3648" y="1555"/>
            <a:ext cx="162" cy="120"/>
          </p:xfrm>
          <a:graphic>
            <a:graphicData uri="http://schemas.openxmlformats.org/presentationml/2006/ole">
              <mc:AlternateContent xmlns:mc="http://schemas.openxmlformats.org/markup-compatibility/2006">
                <mc:Choice xmlns:v="urn:schemas-microsoft-com:vml" Requires="v">
                  <p:oleObj spid="_x0000_s41116" r:id="rId5" imgW="257007" imgH="190426" progId="Paint.Picture">
                    <p:embed/>
                  </p:oleObj>
                </mc:Choice>
                <mc:Fallback>
                  <p:oleObj r:id="rId5" imgW="257007" imgH="19042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555"/>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7" name="Object 6">
              <a:extLst>
                <a:ext uri="{FF2B5EF4-FFF2-40B4-BE49-F238E27FC236}">
                  <a16:creationId xmlns:a16="http://schemas.microsoft.com/office/drawing/2014/main" id="{38138BE0-298E-4F54-91BF-57CB4AEF86DC}"/>
                </a:ext>
              </a:extLst>
            </p:cNvPr>
            <p:cNvGraphicFramePr>
              <a:graphicFrameLocks noChangeAspect="1"/>
            </p:cNvGraphicFramePr>
            <p:nvPr/>
          </p:nvGraphicFramePr>
          <p:xfrm>
            <a:off x="2208" y="1591"/>
            <a:ext cx="162" cy="120"/>
          </p:xfrm>
          <a:graphic>
            <a:graphicData uri="http://schemas.openxmlformats.org/presentationml/2006/ole">
              <mc:AlternateContent xmlns:mc="http://schemas.openxmlformats.org/markup-compatibility/2006">
                <mc:Choice xmlns:v="urn:schemas-microsoft-com:vml" Requires="v">
                  <p:oleObj spid="_x0000_s41117" r:id="rId6" imgW="257007" imgH="190426" progId="Paint.Picture">
                    <p:embed/>
                  </p:oleObj>
                </mc:Choice>
                <mc:Fallback>
                  <p:oleObj r:id="rId6" imgW="257007" imgH="19042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591"/>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8" name="Object 7">
              <a:extLst>
                <a:ext uri="{FF2B5EF4-FFF2-40B4-BE49-F238E27FC236}">
                  <a16:creationId xmlns:a16="http://schemas.microsoft.com/office/drawing/2014/main" id="{A66BDA7C-5BDA-4AE4-AFEA-1A4622D120C3}"/>
                </a:ext>
              </a:extLst>
            </p:cNvPr>
            <p:cNvGraphicFramePr>
              <a:graphicFrameLocks noChangeAspect="1"/>
            </p:cNvGraphicFramePr>
            <p:nvPr/>
          </p:nvGraphicFramePr>
          <p:xfrm>
            <a:off x="1662" y="1573"/>
            <a:ext cx="162" cy="120"/>
          </p:xfrm>
          <a:graphic>
            <a:graphicData uri="http://schemas.openxmlformats.org/presentationml/2006/ole">
              <mc:AlternateContent xmlns:mc="http://schemas.openxmlformats.org/markup-compatibility/2006">
                <mc:Choice xmlns:v="urn:schemas-microsoft-com:vml" Requires="v">
                  <p:oleObj spid="_x0000_s41118" r:id="rId7" imgW="257007" imgH="190426" progId="Paint.Picture">
                    <p:embed/>
                  </p:oleObj>
                </mc:Choice>
                <mc:Fallback>
                  <p:oleObj r:id="rId7" imgW="257007" imgH="190426"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 y="1573"/>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4079" name="Rectangle 15">
              <a:extLst>
                <a:ext uri="{FF2B5EF4-FFF2-40B4-BE49-F238E27FC236}">
                  <a16:creationId xmlns:a16="http://schemas.microsoft.com/office/drawing/2014/main" id="{9036065F-5E36-49EE-958B-D0BA24A3A39D}"/>
                </a:ext>
              </a:extLst>
            </p:cNvPr>
            <p:cNvSpPr>
              <a:spLocks noChangeArrowheads="1"/>
            </p:cNvSpPr>
            <p:nvPr/>
          </p:nvSpPr>
          <p:spPr bwMode="auto">
            <a:xfrm>
              <a:off x="384" y="1056"/>
              <a:ext cx="5088" cy="1104"/>
            </a:xfrm>
            <a:prstGeom prst="rect">
              <a:avLst/>
            </a:prstGeom>
            <a:noFill/>
            <a:ln>
              <a:noFill/>
            </a:ln>
            <a:effectLst/>
          </p:spPr>
          <p:txBody>
            <a:bodyPr/>
            <a:lstStyle/>
            <a:p>
              <a:pPr marL="742950" lvl="1" indent="-285750" algn="just">
                <a:lnSpc>
                  <a:spcPct val="90000"/>
                </a:lnSpc>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7. 连接、笛卡儿乘积和集合操作的结合律</a:t>
              </a:r>
            </a:p>
            <a:p>
              <a:pPr marL="1143000" lvl="2" indent="-228600" algn="just">
                <a:lnSpc>
                  <a:spcPct val="90000"/>
                </a:lnSpc>
                <a:spcBef>
                  <a:spcPct val="20000"/>
                </a:spcBef>
                <a:buFontTx/>
                <a:buChar char="•"/>
                <a:defRPr/>
              </a:pPr>
              <a:r>
                <a:rPr lang="zh-CN" altLang="it-IT" dirty="0">
                  <a:solidFill>
                    <a:srgbClr val="003399"/>
                  </a:solidFill>
                  <a:effectLst>
                    <a:outerShdw blurRad="38100" dist="38100" dir="2700000" algn="tl">
                      <a:srgbClr val="C0C0C0"/>
                    </a:outerShdw>
                  </a:effectLst>
                  <a:ea typeface="楷体_GB2312" pitchFamily="49" charset="-122"/>
                  <a:cs typeface="+mn-cs"/>
                  <a:sym typeface="+mn-ea"/>
                </a:rPr>
                <a:t>(1)  (</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3</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3</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a:t>
              </a:r>
              <a:endParaRPr lang="en-US" altLang="zh-CN" dirty="0">
                <a:solidFill>
                  <a:srgbClr val="003399"/>
                </a:solidFill>
                <a:effectLst>
                  <a:outerShdw blurRad="38100" dist="38100" dir="2700000" algn="tl">
                    <a:srgbClr val="C0C0C0"/>
                  </a:outerShdw>
                </a:effectLst>
                <a:ea typeface="楷体_GB2312" pitchFamily="49" charset="-122"/>
                <a:cs typeface="+mn-cs"/>
                <a:sym typeface="+mn-ea"/>
              </a:endParaRPr>
            </a:p>
            <a:p>
              <a:pPr marL="1143000" lvl="2" indent="-228600" algn="just">
                <a:lnSpc>
                  <a:spcPct val="90000"/>
                </a:lnSpc>
                <a:spcBef>
                  <a:spcPct val="20000"/>
                </a:spcBef>
                <a:buFontTx/>
                <a:buChar char="•"/>
                <a:defRPr/>
              </a:pPr>
              <a:r>
                <a:rPr lang="it-IT" altLang="zh-CN" dirty="0">
                  <a:solidFill>
                    <a:srgbClr val="003399"/>
                  </a:solidFill>
                  <a:effectLst>
                    <a:outerShdw blurRad="38100" dist="38100" dir="2700000" algn="tl">
                      <a:srgbClr val="C0C0C0"/>
                    </a:outerShdw>
                  </a:effectLst>
                  <a:ea typeface="楷体_GB2312" pitchFamily="49" charset="-122"/>
                  <a:cs typeface="+mn-cs"/>
                  <a:sym typeface="+mn-ea"/>
                </a:rPr>
                <a:t>(2)  (E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     </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C1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     </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C2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3</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 ≡ 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     </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C1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 (E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     </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C2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 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3</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a:t>
              </a:r>
              <a:endParaRPr lang="en-US" altLang="zh-CN" dirty="0">
                <a:solidFill>
                  <a:srgbClr val="003399"/>
                </a:solidFill>
                <a:effectLst>
                  <a:outerShdw blurRad="38100" dist="38100" dir="2700000" algn="tl">
                    <a:srgbClr val="C0C0C0"/>
                  </a:outerShdw>
                </a:effectLst>
                <a:ea typeface="楷体_GB2312" pitchFamily="49" charset="-122"/>
                <a:cs typeface="+mn-cs"/>
                <a:sym typeface="+mn-ea"/>
              </a:endParaRPr>
            </a:p>
            <a:p>
              <a:pPr marL="1143000" lvl="2" indent="-228600" algn="just">
                <a:lnSpc>
                  <a:spcPct val="90000"/>
                </a:lnSpc>
                <a:spcBef>
                  <a:spcPct val="20000"/>
                </a:spcBef>
                <a:buFontTx/>
                <a:buChar char="•"/>
                <a:defRPr/>
              </a:pPr>
              <a:r>
                <a:rPr lang="it-IT" altLang="zh-CN" dirty="0">
                  <a:solidFill>
                    <a:srgbClr val="003399"/>
                  </a:solidFill>
                  <a:effectLst>
                    <a:outerShdw blurRad="38100" dist="38100" dir="2700000" algn="tl">
                      <a:srgbClr val="C0C0C0"/>
                    </a:outerShdw>
                  </a:effectLst>
                  <a:ea typeface="楷体_GB2312" pitchFamily="49" charset="-122"/>
                  <a:cs typeface="+mn-cs"/>
                  <a:sym typeface="+mn-ea"/>
                </a:rPr>
                <a:t>(3)  (E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3</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 ≡ 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3</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a:t>
              </a:r>
              <a:endParaRPr lang="en-US" altLang="zh-CN" dirty="0">
                <a:solidFill>
                  <a:srgbClr val="003399"/>
                </a:solidFill>
                <a:effectLst>
                  <a:outerShdw blurRad="38100" dist="38100" dir="2700000" algn="tl">
                    <a:srgbClr val="C0C0C0"/>
                  </a:outerShdw>
                </a:effectLst>
                <a:ea typeface="楷体_GB2312" pitchFamily="49" charset="-122"/>
                <a:cs typeface="+mn-cs"/>
                <a:sym typeface="+mn-ea"/>
              </a:endParaRPr>
            </a:p>
            <a:p>
              <a:pPr marL="1143000" lvl="2" indent="-228600" algn="just">
                <a:lnSpc>
                  <a:spcPct val="90000"/>
                </a:lnSpc>
                <a:spcBef>
                  <a:spcPct val="20000"/>
                </a:spcBef>
                <a:buFontTx/>
                <a:buChar char="•"/>
                <a:defRPr/>
              </a:pPr>
              <a:r>
                <a:rPr lang="it-IT" altLang="zh-CN" dirty="0">
                  <a:solidFill>
                    <a:srgbClr val="003399"/>
                  </a:solidFill>
                  <a:effectLst>
                    <a:outerShdw blurRad="38100" dist="38100" dir="2700000" algn="tl">
                      <a:srgbClr val="C0C0C0"/>
                    </a:outerShdw>
                  </a:effectLst>
                  <a:ea typeface="楷体_GB2312" pitchFamily="49" charset="-122"/>
                  <a:cs typeface="+mn-cs"/>
                  <a:sym typeface="+mn-ea"/>
                </a:rPr>
                <a:t>(4)  (E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3</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 ≡ 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∩E</a:t>
              </a:r>
              <a:r>
                <a:rPr lang="it-IT" altLang="zh-CN" baseline="-30000" dirty="0">
                  <a:solidFill>
                    <a:srgbClr val="003399"/>
                  </a:solidFill>
                  <a:effectLst>
                    <a:outerShdw blurRad="38100" dist="38100" dir="2700000" algn="tl">
                      <a:srgbClr val="C0C0C0"/>
                    </a:outerShdw>
                  </a:effectLst>
                  <a:ea typeface="楷体_GB2312" pitchFamily="49" charset="-122"/>
                  <a:cs typeface="+mn-cs"/>
                  <a:sym typeface="+mn-ea"/>
                </a:rPr>
                <a:t>3</a:t>
              </a:r>
              <a:r>
                <a:rPr lang="it-IT" altLang="zh-CN" dirty="0">
                  <a:solidFill>
                    <a:srgbClr val="003399"/>
                  </a:solidFill>
                  <a:effectLst>
                    <a:outerShdw blurRad="38100" dist="38100" dir="2700000" algn="tl">
                      <a:srgbClr val="C0C0C0"/>
                    </a:outerShdw>
                  </a:effectLst>
                  <a:ea typeface="楷体_GB2312" pitchFamily="49" charset="-122"/>
                  <a:cs typeface="+mn-cs"/>
                  <a:sym typeface="+mn-ea"/>
                </a:rPr>
                <a:t>),</a:t>
              </a:r>
              <a:endParaRPr lang="en-US" altLang="zh-CN" dirty="0">
                <a:solidFill>
                  <a:srgbClr val="003399"/>
                </a:solidFill>
                <a:effectLst>
                  <a:outerShdw blurRad="38100" dist="38100" dir="2700000" algn="tl">
                    <a:srgbClr val="C0C0C0"/>
                  </a:outerShdw>
                </a:effectLst>
                <a:ea typeface="楷体_GB2312" pitchFamily="49" charset="-122"/>
                <a:cs typeface="+mn-cs"/>
                <a:sym typeface="+mn-ea"/>
              </a:endParaRPr>
            </a:p>
          </p:txBody>
        </p:sp>
      </p:grpSp>
      <p:grpSp>
        <p:nvGrpSpPr>
          <p:cNvPr id="2" name="组合 1">
            <a:extLst>
              <a:ext uri="{FF2B5EF4-FFF2-40B4-BE49-F238E27FC236}">
                <a16:creationId xmlns:a16="http://schemas.microsoft.com/office/drawing/2014/main" id="{8C1C5398-70B9-42D8-91A9-92878EEAAAAE}"/>
              </a:ext>
            </a:extLst>
          </p:cNvPr>
          <p:cNvGrpSpPr>
            <a:grpSpLocks/>
          </p:cNvGrpSpPr>
          <p:nvPr/>
        </p:nvGrpSpPr>
        <p:grpSpPr bwMode="auto">
          <a:xfrm>
            <a:off x="609600" y="3429000"/>
            <a:ext cx="8077200" cy="2895600"/>
            <a:chOff x="609600" y="3429000"/>
            <a:chExt cx="8077200" cy="2895600"/>
          </a:xfrm>
        </p:grpSpPr>
        <p:graphicFrame>
          <p:nvGraphicFramePr>
            <p:cNvPr id="40969" name="Object 8">
              <a:extLst>
                <a:ext uri="{FF2B5EF4-FFF2-40B4-BE49-F238E27FC236}">
                  <a16:creationId xmlns:a16="http://schemas.microsoft.com/office/drawing/2014/main" id="{68F01938-EA1C-451D-9A8B-FB5256D90251}"/>
                </a:ext>
              </a:extLst>
            </p:cNvPr>
            <p:cNvGraphicFramePr>
              <a:graphicFrameLocks noChangeAspect="1"/>
            </p:cNvGraphicFramePr>
            <p:nvPr/>
          </p:nvGraphicFramePr>
          <p:xfrm>
            <a:off x="2971800" y="3886200"/>
            <a:ext cx="257175" cy="190500"/>
          </p:xfrm>
          <a:graphic>
            <a:graphicData uri="http://schemas.openxmlformats.org/presentationml/2006/ole">
              <mc:AlternateContent xmlns:mc="http://schemas.openxmlformats.org/markup-compatibility/2006">
                <mc:Choice xmlns:v="urn:schemas-microsoft-com:vml" Requires="v">
                  <p:oleObj spid="_x0000_s41119" r:id="rId8" imgW="257007" imgH="190426" progId="Paint.Picture">
                    <p:embed/>
                  </p:oleObj>
                </mc:Choice>
                <mc:Fallback>
                  <p:oleObj r:id="rId8" imgW="257007" imgH="190426"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886200"/>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0" name="Object 11">
              <a:extLst>
                <a:ext uri="{FF2B5EF4-FFF2-40B4-BE49-F238E27FC236}">
                  <a16:creationId xmlns:a16="http://schemas.microsoft.com/office/drawing/2014/main" id="{1180EA16-06DE-4261-8782-B5D4732876C8}"/>
                </a:ext>
              </a:extLst>
            </p:cNvPr>
            <p:cNvGraphicFramePr>
              <a:graphicFrameLocks noChangeAspect="1"/>
            </p:cNvGraphicFramePr>
            <p:nvPr/>
          </p:nvGraphicFramePr>
          <p:xfrm>
            <a:off x="5105400" y="3886200"/>
            <a:ext cx="257175" cy="190500"/>
          </p:xfrm>
          <a:graphic>
            <a:graphicData uri="http://schemas.openxmlformats.org/presentationml/2006/ole">
              <mc:AlternateContent xmlns:mc="http://schemas.openxmlformats.org/markup-compatibility/2006">
                <mc:Choice xmlns:v="urn:schemas-microsoft-com:vml" Requires="v">
                  <p:oleObj spid="_x0000_s41120" r:id="rId9" imgW="257007" imgH="190426" progId="Paint.Picture">
                    <p:embed/>
                  </p:oleObj>
                </mc:Choice>
                <mc:Fallback>
                  <p:oleObj r:id="rId9" imgW="257007" imgH="190426" progId="Paint.Picture">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886200"/>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1" name="Object 12">
              <a:extLst>
                <a:ext uri="{FF2B5EF4-FFF2-40B4-BE49-F238E27FC236}">
                  <a16:creationId xmlns:a16="http://schemas.microsoft.com/office/drawing/2014/main" id="{3A7BA827-2F63-4AE8-A0A7-6802E0E3737A}"/>
                </a:ext>
              </a:extLst>
            </p:cNvPr>
            <p:cNvGraphicFramePr>
              <a:graphicFrameLocks noChangeAspect="1"/>
            </p:cNvGraphicFramePr>
            <p:nvPr/>
          </p:nvGraphicFramePr>
          <p:xfrm>
            <a:off x="3048000" y="4830763"/>
            <a:ext cx="257175" cy="190500"/>
          </p:xfrm>
          <a:graphic>
            <a:graphicData uri="http://schemas.openxmlformats.org/presentationml/2006/ole">
              <mc:AlternateContent xmlns:mc="http://schemas.openxmlformats.org/markup-compatibility/2006">
                <mc:Choice xmlns:v="urn:schemas-microsoft-com:vml" Requires="v">
                  <p:oleObj spid="_x0000_s41121" r:id="rId10" imgW="257007" imgH="190426" progId="Paint.Picture">
                    <p:embed/>
                  </p:oleObj>
                </mc:Choice>
                <mc:Fallback>
                  <p:oleObj r:id="rId10" imgW="257007" imgH="190426" progId="Paint.Picture">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830763"/>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2" name="Object 13">
              <a:extLst>
                <a:ext uri="{FF2B5EF4-FFF2-40B4-BE49-F238E27FC236}">
                  <a16:creationId xmlns:a16="http://schemas.microsoft.com/office/drawing/2014/main" id="{3F6EEE05-65EE-401B-B7EA-347AF201D67E}"/>
                </a:ext>
              </a:extLst>
            </p:cNvPr>
            <p:cNvGraphicFramePr>
              <a:graphicFrameLocks noChangeAspect="1"/>
            </p:cNvGraphicFramePr>
            <p:nvPr/>
          </p:nvGraphicFramePr>
          <p:xfrm>
            <a:off x="5410200" y="4754563"/>
            <a:ext cx="257175" cy="190500"/>
          </p:xfrm>
          <a:graphic>
            <a:graphicData uri="http://schemas.openxmlformats.org/presentationml/2006/ole">
              <mc:AlternateContent xmlns:mc="http://schemas.openxmlformats.org/markup-compatibility/2006">
                <mc:Choice xmlns:v="urn:schemas-microsoft-com:vml" Requires="v">
                  <p:oleObj spid="_x0000_s41122" r:id="rId11" imgW="257007" imgH="190426" progId="Paint.Picture">
                    <p:embed/>
                  </p:oleObj>
                </mc:Choice>
                <mc:Fallback>
                  <p:oleObj r:id="rId11" imgW="257007" imgH="190426" progId="Paint.Picture">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754563"/>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3" name="Object 14">
              <a:extLst>
                <a:ext uri="{FF2B5EF4-FFF2-40B4-BE49-F238E27FC236}">
                  <a16:creationId xmlns:a16="http://schemas.microsoft.com/office/drawing/2014/main" id="{A9622910-BD9C-4589-9A4C-27F7840B4C62}"/>
                </a:ext>
              </a:extLst>
            </p:cNvPr>
            <p:cNvGraphicFramePr>
              <a:graphicFrameLocks noChangeAspect="1"/>
            </p:cNvGraphicFramePr>
            <p:nvPr/>
          </p:nvGraphicFramePr>
          <p:xfrm>
            <a:off x="5562600" y="6118820"/>
            <a:ext cx="257175" cy="190500"/>
          </p:xfrm>
          <a:graphic>
            <a:graphicData uri="http://schemas.openxmlformats.org/presentationml/2006/ole">
              <mc:AlternateContent xmlns:mc="http://schemas.openxmlformats.org/markup-compatibility/2006">
                <mc:Choice xmlns:v="urn:schemas-microsoft-com:vml" Requires="v">
                  <p:oleObj spid="_x0000_s41123" r:id="rId12" imgW="257007" imgH="190426" progId="Paint.Picture">
                    <p:embed/>
                  </p:oleObj>
                </mc:Choice>
                <mc:Fallback>
                  <p:oleObj r:id="rId12" imgW="257007" imgH="190426" progId="Paint.Picture">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6118820"/>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4080" name="Rectangle 16">
              <a:extLst>
                <a:ext uri="{FF2B5EF4-FFF2-40B4-BE49-F238E27FC236}">
                  <a16:creationId xmlns:a16="http://schemas.microsoft.com/office/drawing/2014/main" id="{56B10323-5E81-4EBB-A2C4-1034C1AF2B67}"/>
                </a:ext>
              </a:extLst>
            </p:cNvPr>
            <p:cNvSpPr>
              <a:spLocks noChangeArrowheads="1"/>
            </p:cNvSpPr>
            <p:nvPr/>
          </p:nvSpPr>
          <p:spPr bwMode="auto">
            <a:xfrm>
              <a:off x="609600" y="3429000"/>
              <a:ext cx="8077200" cy="2895600"/>
            </a:xfrm>
            <a:prstGeom prst="rect">
              <a:avLst/>
            </a:prstGeom>
            <a:noFill/>
            <a:ln>
              <a:noFill/>
            </a:ln>
            <a:effectLst/>
          </p:spPr>
          <p:txBody>
            <a:bodyPr/>
            <a:lstStyle/>
            <a:p>
              <a:pPr marL="742950" lvl="1" indent="-285750" algn="just">
                <a:lnSpc>
                  <a:spcPct val="90000"/>
                </a:lnSpc>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8. 选择、连接和笛卡儿乘积的分配律</a:t>
              </a:r>
            </a:p>
            <a:p>
              <a:pPr marL="1143000" lvl="2" indent="-228600"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(1) </a:t>
              </a:r>
              <a:r>
                <a:rPr lang="zh-CN" altLang="en-US"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     </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endParaRPr lang="en-US" altLang="zh-CN" dirty="0">
                <a:solidFill>
                  <a:srgbClr val="003399"/>
                </a:solidFill>
                <a:effectLst>
                  <a:outerShdw blurRad="38100" dist="38100" dir="2700000" algn="tl">
                    <a:srgbClr val="C0C0C0"/>
                  </a:outerShdw>
                </a:effectLst>
                <a:ea typeface="楷体_GB2312" pitchFamily="49" charset="-122"/>
                <a:cs typeface="+mn-cs"/>
                <a:sym typeface="+mn-ea"/>
              </a:endParaRPr>
            </a:p>
            <a:p>
              <a:pPr marL="1600200" lvl="3" indent="-228600"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其中，</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是选择条件，</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是连接条件，</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和</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是关系代数表达式，</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仅涉及</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的属性</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a:t>
              </a:r>
            </a:p>
            <a:p>
              <a:pPr marL="1143000" lvl="2" indent="-228600"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(2) </a:t>
              </a:r>
              <a:r>
                <a:rPr lang="zh-CN" altLang="en-US"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C11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C12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p>
            <a:p>
              <a:pPr marL="1600200" lvl="3" indent="-228600"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其中，</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是选择条件，</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是连接条件，</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和</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是关系代数表达式，</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11</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12</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11</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仅涉及</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的属性，</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C</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12</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仅涉及</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2</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的属性</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a:t>
              </a:r>
            </a:p>
            <a:p>
              <a:pPr marL="1143000" lvl="2" indent="-228600"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(3) 用×代替上边两个等价式中的    </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就可以得到选择与笛卡尔乘积的分配律。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4082"/>
                                        </p:tgtEl>
                                        <p:attrNameLst>
                                          <p:attrName>style.visibility</p:attrName>
                                        </p:attrNameLst>
                                      </p:cBhvr>
                                      <p:to>
                                        <p:strVal val="visible"/>
                                      </p:to>
                                    </p:set>
                                    <p:anim calcmode="lin" valueType="num">
                                      <p:cBhvr>
                                        <p:cTn id="7" dur="500" fill="hold"/>
                                        <p:tgtEl>
                                          <p:spTgt spid="984082"/>
                                        </p:tgtEl>
                                        <p:attrNameLst>
                                          <p:attrName>ppt_x</p:attrName>
                                        </p:attrNameLst>
                                      </p:cBhvr>
                                      <p:tavLst>
                                        <p:tav tm="0">
                                          <p:val>
                                            <p:strVal val="#ppt_x"/>
                                          </p:val>
                                        </p:tav>
                                        <p:tav tm="100000">
                                          <p:val>
                                            <p:strVal val="#ppt_x"/>
                                          </p:val>
                                        </p:tav>
                                      </p:tavLst>
                                    </p:anim>
                                    <p:anim calcmode="lin" valueType="num">
                                      <p:cBhvr>
                                        <p:cTn id="8" dur="500" fill="hold"/>
                                        <p:tgtEl>
                                          <p:spTgt spid="9840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17640954-DABE-4035-9AB1-E3D2A521707E}"/>
              </a:ext>
            </a:extLst>
          </p:cNvPr>
          <p:cNvSpPr>
            <a:spLocks noGrp="1"/>
          </p:cNvSpPr>
          <p:nvPr>
            <p:ph type="dt" sz="quarter" idx="10"/>
          </p:nvPr>
        </p:nvSpPr>
        <p:spPr/>
        <p:txBody>
          <a:bodyPr/>
          <a:lstStyle/>
          <a:p>
            <a:pPr>
              <a:defRPr/>
            </a:pPr>
            <a:fld id="{A1F8259A-CDFF-45EE-8F60-0E2294DD897E}" type="datetime1">
              <a:rPr lang="zh-CN" altLang="en-US"/>
              <a:pPr>
                <a:defRPr/>
              </a:pPr>
              <a:t>2023/4/18</a:t>
            </a:fld>
            <a:endParaRPr lang="en-US" altLang="zh-CN"/>
          </a:p>
        </p:txBody>
      </p:sp>
      <p:sp>
        <p:nvSpPr>
          <p:cNvPr id="12" name="页脚占位符 4">
            <a:extLst>
              <a:ext uri="{FF2B5EF4-FFF2-40B4-BE49-F238E27FC236}">
                <a16:creationId xmlns:a16="http://schemas.microsoft.com/office/drawing/2014/main" id="{F967FCD5-1E9A-437E-B878-8A901DBD172E}"/>
              </a:ext>
            </a:extLst>
          </p:cNvPr>
          <p:cNvSpPr>
            <a:spLocks noGrp="1"/>
          </p:cNvSpPr>
          <p:nvPr>
            <p:ph type="ftr" sz="quarter" idx="11"/>
          </p:nvPr>
        </p:nvSpPr>
        <p:spPr/>
        <p:txBody>
          <a:bodyPr/>
          <a:lstStyle/>
          <a:p>
            <a:pPr>
              <a:defRPr/>
            </a:pPr>
            <a:r>
              <a:rPr lang="en-US" altLang="zh-CN" dirty="0"/>
              <a:t>HIT-AIOT</a:t>
            </a:r>
          </a:p>
        </p:txBody>
      </p:sp>
      <p:sp>
        <p:nvSpPr>
          <p:cNvPr id="13" name="灯片编号占位符 5">
            <a:extLst>
              <a:ext uri="{FF2B5EF4-FFF2-40B4-BE49-F238E27FC236}">
                <a16:creationId xmlns:a16="http://schemas.microsoft.com/office/drawing/2014/main" id="{0D2541B9-2D4C-4E71-A676-283373B0F41B}"/>
              </a:ext>
            </a:extLst>
          </p:cNvPr>
          <p:cNvSpPr>
            <a:spLocks noGrp="1"/>
          </p:cNvSpPr>
          <p:nvPr>
            <p:ph type="sldNum" sz="quarter" idx="12"/>
          </p:nvPr>
        </p:nvSpPr>
        <p:spPr/>
        <p:txBody>
          <a:bodyPr/>
          <a:lstStyle/>
          <a:p>
            <a:pPr>
              <a:defRPr/>
            </a:pPr>
            <a:fld id="{6279FFE6-64B9-4B44-A53C-F015C156F686}" type="slidenum">
              <a:rPr lang="zh-CN" altLang="en-US"/>
              <a:pPr>
                <a:defRPr/>
              </a:pPr>
              <a:t>18</a:t>
            </a:fld>
            <a:endParaRPr lang="en-US" altLang="zh-CN"/>
          </a:p>
        </p:txBody>
      </p:sp>
      <p:sp>
        <p:nvSpPr>
          <p:cNvPr id="985090" name="Rectangle 2">
            <a:extLst>
              <a:ext uri="{FF2B5EF4-FFF2-40B4-BE49-F238E27FC236}">
                <a16:creationId xmlns:a16="http://schemas.microsoft.com/office/drawing/2014/main" id="{6DF920C8-EE1C-4C61-BFFC-F6D51C4CB6F7}"/>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sym typeface="+mn-ea"/>
              </a:rPr>
              <a:t>关系表达式的等价转换规则</a:t>
            </a:r>
            <a:r>
              <a:rPr lang="zh-CN" altLang="en-US" dirty="0">
                <a:latin typeface="华文行楷" panose="02010800040101010101" pitchFamily="2" charset="-122"/>
                <a:ea typeface="华文行楷" panose="02010800040101010101" pitchFamily="2" charset="-122"/>
                <a:cs typeface="+mj-cs"/>
              </a:rPr>
              <a:t>  </a:t>
            </a:r>
          </a:p>
        </p:txBody>
      </p:sp>
      <p:sp>
        <p:nvSpPr>
          <p:cNvPr id="985091" name="Rectangle 3">
            <a:extLst>
              <a:ext uri="{FF2B5EF4-FFF2-40B4-BE49-F238E27FC236}">
                <a16:creationId xmlns:a16="http://schemas.microsoft.com/office/drawing/2014/main" id="{690E156A-7D08-4265-A57D-4DEF7E68FEAF}"/>
              </a:ext>
            </a:extLst>
          </p:cNvPr>
          <p:cNvSpPr>
            <a:spLocks noGrp="1" noChangeArrowheads="1"/>
          </p:cNvSpPr>
          <p:nvPr>
            <p:ph idx="1"/>
          </p:nvPr>
        </p:nvSpPr>
        <p:spPr>
          <a:xfrm>
            <a:off x="609600" y="1295400"/>
            <a:ext cx="7924800" cy="533400"/>
          </a:xfrm>
        </p:spPr>
        <p:txBody>
          <a:bodyPr/>
          <a:lstStyle/>
          <a:p>
            <a:pPr algn="just">
              <a:lnSpc>
                <a:spcPct val="90000"/>
              </a:lnSpc>
              <a:defRPr/>
            </a:pPr>
            <a:r>
              <a:rPr lang="zh-CN" altLang="en-US" dirty="0">
                <a:latin typeface="华文新魏" panose="02010800040101010101" pitchFamily="2" charset="-122"/>
                <a:ea typeface="华文新魏" panose="02010800040101010101" pitchFamily="2" charset="-122"/>
                <a:cs typeface="+mn-cs"/>
              </a:rPr>
              <a:t>关系代数等价转换规则 （12类）</a:t>
            </a:r>
          </a:p>
        </p:txBody>
      </p:sp>
      <p:grpSp>
        <p:nvGrpSpPr>
          <p:cNvPr id="985104" name="Group 16">
            <a:extLst>
              <a:ext uri="{FF2B5EF4-FFF2-40B4-BE49-F238E27FC236}">
                <a16:creationId xmlns:a16="http://schemas.microsoft.com/office/drawing/2014/main" id="{F5A984A2-5529-4041-9ED9-732894450557}"/>
              </a:ext>
            </a:extLst>
          </p:cNvPr>
          <p:cNvGrpSpPr>
            <a:grpSpLocks/>
          </p:cNvGrpSpPr>
          <p:nvPr/>
        </p:nvGrpSpPr>
        <p:grpSpPr bwMode="auto">
          <a:xfrm>
            <a:off x="609600" y="1844675"/>
            <a:ext cx="7924800" cy="4572000"/>
            <a:chOff x="384" y="1162"/>
            <a:chExt cx="4992" cy="2880"/>
          </a:xfrm>
        </p:grpSpPr>
        <p:graphicFrame>
          <p:nvGraphicFramePr>
            <p:cNvPr id="41992" name="Object 6">
              <a:extLst>
                <a:ext uri="{FF2B5EF4-FFF2-40B4-BE49-F238E27FC236}">
                  <a16:creationId xmlns:a16="http://schemas.microsoft.com/office/drawing/2014/main" id="{C5731868-169C-4C73-94C9-A1C6F4428B8E}"/>
                </a:ext>
              </a:extLst>
            </p:cNvPr>
            <p:cNvGraphicFramePr>
              <a:graphicFrameLocks noChangeAspect="1"/>
            </p:cNvGraphicFramePr>
            <p:nvPr/>
          </p:nvGraphicFramePr>
          <p:xfrm>
            <a:off x="3696" y="1584"/>
            <a:ext cx="162" cy="120"/>
          </p:xfrm>
          <a:graphic>
            <a:graphicData uri="http://schemas.openxmlformats.org/presentationml/2006/ole">
              <mc:AlternateContent xmlns:mc="http://schemas.openxmlformats.org/markup-compatibility/2006">
                <mc:Choice xmlns:v="urn:schemas-microsoft-com:vml" Requires="v">
                  <p:oleObj spid="_x0000_s42041" r:id="rId3" imgW="257007" imgH="190426" progId="Paint.Picture">
                    <p:embed/>
                  </p:oleObj>
                </mc:Choice>
                <mc:Fallback>
                  <p:oleObj r:id="rId3" imgW="257007" imgH="19042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584"/>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3" name="Object 7">
              <a:extLst>
                <a:ext uri="{FF2B5EF4-FFF2-40B4-BE49-F238E27FC236}">
                  <a16:creationId xmlns:a16="http://schemas.microsoft.com/office/drawing/2014/main" id="{8398FE93-1BD2-4DF4-B3A7-51F05976E44E}"/>
                </a:ext>
              </a:extLst>
            </p:cNvPr>
            <p:cNvGraphicFramePr>
              <a:graphicFrameLocks noChangeAspect="1"/>
            </p:cNvGraphicFramePr>
            <p:nvPr/>
          </p:nvGraphicFramePr>
          <p:xfrm>
            <a:off x="2016" y="1584"/>
            <a:ext cx="162" cy="120"/>
          </p:xfrm>
          <a:graphic>
            <a:graphicData uri="http://schemas.openxmlformats.org/presentationml/2006/ole">
              <mc:AlternateContent xmlns:mc="http://schemas.openxmlformats.org/markup-compatibility/2006">
                <mc:Choice xmlns:v="urn:schemas-microsoft-com:vml" Requires="v">
                  <p:oleObj spid="_x0000_s42042" r:id="rId5" imgW="257007" imgH="190426" progId="Paint.Picture">
                    <p:embed/>
                  </p:oleObj>
                </mc:Choice>
                <mc:Fallback>
                  <p:oleObj r:id="rId5" imgW="257007" imgH="190426"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1584"/>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4" name="Object 10">
              <a:extLst>
                <a:ext uri="{FF2B5EF4-FFF2-40B4-BE49-F238E27FC236}">
                  <a16:creationId xmlns:a16="http://schemas.microsoft.com/office/drawing/2014/main" id="{FA8659CC-FB81-4181-B9C0-5F6BB0FB6D6B}"/>
                </a:ext>
              </a:extLst>
            </p:cNvPr>
            <p:cNvGraphicFramePr>
              <a:graphicFrameLocks noChangeAspect="1"/>
            </p:cNvGraphicFramePr>
            <p:nvPr/>
          </p:nvGraphicFramePr>
          <p:xfrm>
            <a:off x="4059" y="2482"/>
            <a:ext cx="162" cy="120"/>
          </p:xfrm>
          <a:graphic>
            <a:graphicData uri="http://schemas.openxmlformats.org/presentationml/2006/ole">
              <mc:AlternateContent xmlns:mc="http://schemas.openxmlformats.org/markup-compatibility/2006">
                <mc:Choice xmlns:v="urn:schemas-microsoft-com:vml" Requires="v">
                  <p:oleObj spid="_x0000_s42043" r:id="rId6" imgW="257007" imgH="190426" progId="Paint.Picture">
                    <p:embed/>
                  </p:oleObj>
                </mc:Choice>
                <mc:Fallback>
                  <p:oleObj r:id="rId6" imgW="257007" imgH="190426" progId="Paint.Picture">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 y="2482"/>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5103" name="Rectangle 15">
              <a:extLst>
                <a:ext uri="{FF2B5EF4-FFF2-40B4-BE49-F238E27FC236}">
                  <a16:creationId xmlns:a16="http://schemas.microsoft.com/office/drawing/2014/main" id="{71791ADB-7EBA-4B04-9612-74F0BDB36886}"/>
                </a:ext>
              </a:extLst>
            </p:cNvPr>
            <p:cNvSpPr>
              <a:spLocks noChangeArrowheads="1"/>
            </p:cNvSpPr>
            <p:nvPr/>
          </p:nvSpPr>
          <p:spPr bwMode="auto">
            <a:xfrm>
              <a:off x="384" y="1162"/>
              <a:ext cx="4992" cy="2880"/>
            </a:xfrm>
            <a:prstGeom prst="rect">
              <a:avLst/>
            </a:prstGeom>
            <a:noFill/>
            <a:ln>
              <a:noFill/>
            </a:ln>
            <a:effectLst/>
          </p:spPr>
          <p:txBody>
            <a:bodyPr/>
            <a:lstStyle/>
            <a:p>
              <a:pPr marL="742950" lvl="1" indent="-285750" algn="just">
                <a:spcBef>
                  <a:spcPct val="20000"/>
                </a:spcBef>
                <a:buFontTx/>
                <a:buChar char="–"/>
                <a:defRPr/>
              </a:pPr>
              <a:r>
                <a:rPr lang="zh-CN" altLang="en-US" sz="28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9. 投影、连接和笛卡尔乘积的分配律</a:t>
              </a:r>
            </a:p>
            <a:p>
              <a:pPr marL="1143000" lvl="2" indent="-22860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(1) </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Π</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)≡(Π</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L1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  </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(Π</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L2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a:t>
              </a:r>
            </a:p>
            <a:p>
              <a:pPr marL="1600200" lvl="3" indent="-228600" algn="just">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其中，</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C</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是连接条件，</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和</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是关系代数表达式，</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L=L</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是投影属性集合，</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L</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仅涉及</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1</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的属性，</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L</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2</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仅涉及</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FF0000"/>
                  </a:solidFill>
                  <a:effectLst>
                    <a:outerShdw blurRad="38100" dist="38100" dir="2700000" algn="tl">
                      <a:srgbClr val="C0C0C0"/>
                    </a:outerShdw>
                  </a:effectLst>
                  <a:ea typeface="楷体_GB2312" pitchFamily="49" charset="-122"/>
                  <a:cs typeface="+mn-cs"/>
                  <a:sym typeface="+mn-ea"/>
                </a:rPr>
                <a:t>2</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的属性，</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C</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仅涉及</a:t>
              </a:r>
              <a:r>
                <a:rPr lang="en-US" altLang="zh-CN" dirty="0">
                  <a:solidFill>
                    <a:srgbClr val="FF0000"/>
                  </a:solidFill>
                  <a:effectLst>
                    <a:outerShdw blurRad="38100" dist="38100" dir="2700000" algn="tl">
                      <a:srgbClr val="C0C0C0"/>
                    </a:outerShdw>
                  </a:effectLst>
                  <a:ea typeface="楷体_GB2312" pitchFamily="49" charset="-122"/>
                  <a:cs typeface="+mn-cs"/>
                  <a:sym typeface="+mn-ea"/>
                </a:rPr>
                <a:t>L</a:t>
              </a:r>
              <a:r>
                <a:rPr lang="zh-CN" altLang="en-US" dirty="0">
                  <a:solidFill>
                    <a:srgbClr val="FF0000"/>
                  </a:solidFill>
                  <a:effectLst>
                    <a:outerShdw blurRad="38100" dist="38100" dir="2700000" algn="tl">
                      <a:srgbClr val="C0C0C0"/>
                    </a:outerShdw>
                  </a:effectLst>
                  <a:ea typeface="楷体_GB2312" pitchFamily="49" charset="-122"/>
                  <a:cs typeface="+mn-cs"/>
                  <a:sym typeface="+mn-ea"/>
                </a:rPr>
                <a:t>的属性</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a:t>
              </a:r>
            </a:p>
            <a:p>
              <a:pPr marL="1143000" lvl="2" indent="-228600" algn="just">
                <a:spcBef>
                  <a:spcPct val="20000"/>
                </a:spcBef>
                <a:buFontTx/>
                <a:buChar char="•"/>
                <a:defRPr/>
              </a:pP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(2) </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用×代替上边两个等价式中的    </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就可以得到选择与笛卡尔乘积的分配律。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5104"/>
                                        </p:tgtEl>
                                        <p:attrNameLst>
                                          <p:attrName>style.visibility</p:attrName>
                                        </p:attrNameLst>
                                      </p:cBhvr>
                                      <p:to>
                                        <p:strVal val="visible"/>
                                      </p:to>
                                    </p:set>
                                    <p:anim calcmode="lin" valueType="num">
                                      <p:cBhvr>
                                        <p:cTn id="7" dur="500" fill="hold"/>
                                        <p:tgtEl>
                                          <p:spTgt spid="985104"/>
                                        </p:tgtEl>
                                        <p:attrNameLst>
                                          <p:attrName>ppt_x</p:attrName>
                                        </p:attrNameLst>
                                      </p:cBhvr>
                                      <p:tavLst>
                                        <p:tav tm="0">
                                          <p:val>
                                            <p:strVal val="#ppt_x"/>
                                          </p:val>
                                        </p:tav>
                                        <p:tav tm="100000">
                                          <p:val>
                                            <p:strVal val="#ppt_x"/>
                                          </p:val>
                                        </p:tav>
                                      </p:tavLst>
                                    </p:anim>
                                    <p:anim calcmode="lin" valueType="num">
                                      <p:cBhvr>
                                        <p:cTn id="8" dur="500" fill="hold"/>
                                        <p:tgtEl>
                                          <p:spTgt spid="985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9183DCB3-E4AC-4947-BE2B-187BAEC2045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A52DBDA4-CD43-4155-8783-2DFDF89FB693}"/>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D1396258-869E-4581-8FDF-ABC965E5707E}"/>
              </a:ext>
            </a:extLst>
          </p:cNvPr>
          <p:cNvSpPr>
            <a:spLocks noGrp="1"/>
          </p:cNvSpPr>
          <p:nvPr>
            <p:ph type="sldNum" sz="quarter" idx="12"/>
          </p:nvPr>
        </p:nvSpPr>
        <p:spPr/>
        <p:txBody>
          <a:bodyPr/>
          <a:lstStyle/>
          <a:p>
            <a:pPr>
              <a:defRPr/>
            </a:pPr>
            <a:fld id="{A13A5EE2-3847-4C52-8F10-B5C1215E8936}" type="slidenum">
              <a:rPr lang="zh-CN" altLang="en-US"/>
              <a:pPr>
                <a:defRPr/>
              </a:pPr>
              <a:t>19</a:t>
            </a:fld>
            <a:endParaRPr lang="en-US" altLang="zh-CN"/>
          </a:p>
        </p:txBody>
      </p:sp>
      <p:sp>
        <p:nvSpPr>
          <p:cNvPr id="986114" name="Rectangle 2">
            <a:extLst>
              <a:ext uri="{FF2B5EF4-FFF2-40B4-BE49-F238E27FC236}">
                <a16:creationId xmlns:a16="http://schemas.microsoft.com/office/drawing/2014/main" id="{B2BE646B-77B6-403D-A6FF-534DFEA74601}"/>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sym typeface="+mn-ea"/>
              </a:rPr>
              <a:t>关系表达式的等价转换规则</a:t>
            </a:r>
            <a:endParaRPr lang="zh-CN" altLang="en-US" dirty="0">
              <a:latin typeface="华文行楷" panose="02010800040101010101" pitchFamily="2" charset="-122"/>
              <a:ea typeface="华文行楷" panose="02010800040101010101" pitchFamily="2" charset="-122"/>
              <a:cs typeface="+mj-cs"/>
            </a:endParaRPr>
          </a:p>
        </p:txBody>
      </p:sp>
      <p:sp>
        <p:nvSpPr>
          <p:cNvPr id="986115" name="Rectangle 3">
            <a:extLst>
              <a:ext uri="{FF2B5EF4-FFF2-40B4-BE49-F238E27FC236}">
                <a16:creationId xmlns:a16="http://schemas.microsoft.com/office/drawing/2014/main" id="{ADE27381-219C-4513-A124-DF66DB15523D}"/>
              </a:ext>
            </a:extLst>
          </p:cNvPr>
          <p:cNvSpPr>
            <a:spLocks noGrp="1" noChangeArrowheads="1"/>
          </p:cNvSpPr>
          <p:nvPr>
            <p:ph idx="1"/>
          </p:nvPr>
        </p:nvSpPr>
        <p:spPr>
          <a:xfrm>
            <a:off x="609600" y="1371600"/>
            <a:ext cx="7924800" cy="533400"/>
          </a:xfrm>
        </p:spPr>
        <p:txBody>
          <a:bodyPr/>
          <a:lstStyle/>
          <a:p>
            <a:pPr algn="just">
              <a:lnSpc>
                <a:spcPct val="90000"/>
              </a:lnSpc>
              <a:defRPr/>
            </a:pPr>
            <a:r>
              <a:rPr lang="zh-CN" altLang="en-US" dirty="0">
                <a:latin typeface="华文新魏" panose="02010800040101010101" pitchFamily="2" charset="-122"/>
                <a:ea typeface="华文新魏" panose="02010800040101010101" pitchFamily="2" charset="-122"/>
                <a:cs typeface="+mn-cs"/>
              </a:rPr>
              <a:t>关系代数等价转换规则 （12类）</a:t>
            </a:r>
          </a:p>
        </p:txBody>
      </p:sp>
      <p:sp>
        <p:nvSpPr>
          <p:cNvPr id="986127" name="Rectangle 15">
            <a:extLst>
              <a:ext uri="{FF2B5EF4-FFF2-40B4-BE49-F238E27FC236}">
                <a16:creationId xmlns:a16="http://schemas.microsoft.com/office/drawing/2014/main" id="{DA472A77-5928-48C2-9FF8-4F39BA35A3F9}"/>
              </a:ext>
            </a:extLst>
          </p:cNvPr>
          <p:cNvSpPr>
            <a:spLocks noChangeArrowheads="1"/>
          </p:cNvSpPr>
          <p:nvPr/>
        </p:nvSpPr>
        <p:spPr bwMode="auto">
          <a:xfrm>
            <a:off x="609600" y="1905000"/>
            <a:ext cx="7924800" cy="16002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10. 选择与集合操作的分配律</a:t>
            </a:r>
          </a:p>
          <a:p>
            <a:pPr marL="1143000" lvl="2" indent="-228600" algn="just">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(1) </a:t>
            </a:r>
            <a:r>
              <a:rPr lang="zh-CN" altLang="en-US"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p>
          <a:p>
            <a:pPr marL="1143000" lvl="2" indent="-228600" algn="just">
              <a:spcBef>
                <a:spcPct val="20000"/>
              </a:spcBef>
              <a:buFontTx/>
              <a:buChar char="•"/>
              <a:defRPr/>
            </a:pPr>
            <a:r>
              <a:rPr lang="en-US" altLang="zh-CN" dirty="0">
                <a:solidFill>
                  <a:srgbClr val="003399"/>
                </a:solidFill>
                <a:effectLst>
                  <a:outerShdw blurRad="38100" dist="38100" dir="2700000" algn="tl">
                    <a:srgbClr val="C0C0C0"/>
                  </a:outerShdw>
                </a:effectLst>
                <a:ea typeface="楷体_GB2312" pitchFamily="49" charset="-122"/>
                <a:cs typeface="+mn-cs"/>
                <a:sym typeface="+mn-ea"/>
              </a:rPr>
              <a:t>(2) </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p>
          <a:p>
            <a:pPr marL="1143000" lvl="2" indent="-228600" algn="just">
              <a:spcBef>
                <a:spcPct val="20000"/>
              </a:spcBef>
              <a:buFontTx/>
              <a:buChar char="•"/>
              <a:defRPr/>
            </a:pPr>
            <a:r>
              <a:rPr lang="en-US" altLang="zh-CN" dirty="0">
                <a:solidFill>
                  <a:srgbClr val="003399"/>
                </a:solidFill>
                <a:effectLst>
                  <a:outerShdw blurRad="38100" dist="38100" dir="2700000" algn="tl">
                    <a:srgbClr val="C0C0C0"/>
                  </a:outerShdw>
                </a:effectLst>
                <a:ea typeface="楷体_GB2312" pitchFamily="49" charset="-122"/>
                <a:cs typeface="+mn-cs"/>
                <a:sym typeface="+mn-ea"/>
              </a:rPr>
              <a:t>(3) </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en-US" altLang="zh-CN" dirty="0">
                <a:solidFill>
                  <a:srgbClr val="003399"/>
                </a:solidFill>
                <a:effectLst>
                  <a:outerShdw blurRad="38100" dist="38100" dir="2700000" algn="tl">
                    <a:srgbClr val="C0C0C0"/>
                  </a:outerShdw>
                </a:effectLst>
                <a:ea typeface="楷体_GB2312" pitchFamily="49" charset="-122"/>
                <a:cs typeface="+mn-cs"/>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C</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p>
        </p:txBody>
      </p:sp>
      <p:sp>
        <p:nvSpPr>
          <p:cNvPr id="986128" name="Rectangle 16">
            <a:extLst>
              <a:ext uri="{FF2B5EF4-FFF2-40B4-BE49-F238E27FC236}">
                <a16:creationId xmlns:a16="http://schemas.microsoft.com/office/drawing/2014/main" id="{DDAE30D2-3C6B-4EC7-81AE-949E9555F2AB}"/>
              </a:ext>
            </a:extLst>
          </p:cNvPr>
          <p:cNvSpPr>
            <a:spLocks noChangeArrowheads="1"/>
          </p:cNvSpPr>
          <p:nvPr/>
        </p:nvSpPr>
        <p:spPr bwMode="auto">
          <a:xfrm>
            <a:off x="609600" y="3429000"/>
            <a:ext cx="7924800" cy="16002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11. 投影与集合操作的分配律</a:t>
            </a:r>
          </a:p>
          <a:p>
            <a:pPr marL="1143000" lvl="2" indent="-228600" algn="just">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(1) </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Π</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)≡(Π</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1</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))∪(Π</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 (E</a:t>
            </a:r>
            <a:r>
              <a:rPr lang="en-US" altLang="zh-CN" baseline="-30000" dirty="0">
                <a:solidFill>
                  <a:srgbClr val="003399"/>
                </a:solidFill>
                <a:effectLst>
                  <a:outerShdw blurRad="38100" dist="38100" dir="2700000" algn="tl">
                    <a:srgbClr val="C0C0C0"/>
                  </a:outerShdw>
                </a:effectLst>
                <a:ea typeface="楷体_GB2312" pitchFamily="49" charset="-122"/>
                <a:cs typeface="+mn-cs"/>
                <a:sym typeface="+mn-ea"/>
              </a:rPr>
              <a:t>2</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p>
          <a:p>
            <a:pPr lvl="2" algn="just">
              <a:spcBef>
                <a:spcPct val="20000"/>
              </a:spcBef>
              <a:defRPr/>
            </a:pPr>
            <a:endParaRPr lang="en-US" altLang="zh-CN" dirty="0">
              <a:solidFill>
                <a:srgbClr val="003399"/>
              </a:solidFill>
              <a:effectLst>
                <a:outerShdw blurRad="38100" dist="38100" dir="2700000" algn="tl">
                  <a:srgbClr val="C0C0C0"/>
                </a:outerShdw>
              </a:effectLst>
              <a:ea typeface="楷体_GB2312" pitchFamily="49" charset="-122"/>
              <a:cs typeface="+mn-cs"/>
              <a:sym typeface="+mn-ea"/>
            </a:endParaRPr>
          </a:p>
        </p:txBody>
      </p:sp>
      <p:sp>
        <p:nvSpPr>
          <p:cNvPr id="986129" name="Rectangle 17">
            <a:extLst>
              <a:ext uri="{FF2B5EF4-FFF2-40B4-BE49-F238E27FC236}">
                <a16:creationId xmlns:a16="http://schemas.microsoft.com/office/drawing/2014/main" id="{970F767D-9D2F-4EDD-A1DE-8A71A790CD2A}"/>
              </a:ext>
            </a:extLst>
          </p:cNvPr>
          <p:cNvSpPr>
            <a:spLocks noChangeArrowheads="1"/>
          </p:cNvSpPr>
          <p:nvPr/>
        </p:nvSpPr>
        <p:spPr bwMode="auto">
          <a:xfrm>
            <a:off x="609600" y="4306888"/>
            <a:ext cx="7924800" cy="15240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12. 其他等价变换律</a:t>
            </a:r>
          </a:p>
          <a:p>
            <a:pPr marL="1143000" lvl="2" indent="-228600" algn="just">
              <a:spcBef>
                <a:spcPct val="20000"/>
              </a:spcBef>
              <a:buFontTx/>
              <a:buChar char="•"/>
              <a:defRPr/>
            </a:pPr>
            <a:r>
              <a:rPr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除了上述规律以外，还有很多其他等价变换规律。例如，可以把选择或连接条件等价地转换为其他形式的条件。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6127"/>
                                        </p:tgtEl>
                                        <p:attrNameLst>
                                          <p:attrName>style.visibility</p:attrName>
                                        </p:attrNameLst>
                                      </p:cBhvr>
                                      <p:to>
                                        <p:strVal val="visible"/>
                                      </p:to>
                                    </p:set>
                                    <p:anim calcmode="lin" valueType="num">
                                      <p:cBhvr>
                                        <p:cTn id="7" dur="500" fill="hold"/>
                                        <p:tgtEl>
                                          <p:spTgt spid="986127"/>
                                        </p:tgtEl>
                                        <p:attrNameLst>
                                          <p:attrName>ppt_x</p:attrName>
                                        </p:attrNameLst>
                                      </p:cBhvr>
                                      <p:tavLst>
                                        <p:tav tm="0">
                                          <p:val>
                                            <p:strVal val="#ppt_x"/>
                                          </p:val>
                                        </p:tav>
                                        <p:tav tm="100000">
                                          <p:val>
                                            <p:strVal val="#ppt_x"/>
                                          </p:val>
                                        </p:tav>
                                      </p:tavLst>
                                    </p:anim>
                                    <p:anim calcmode="lin" valueType="num">
                                      <p:cBhvr>
                                        <p:cTn id="8" dur="500" fill="hold"/>
                                        <p:tgtEl>
                                          <p:spTgt spid="9861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6128"/>
                                        </p:tgtEl>
                                        <p:attrNameLst>
                                          <p:attrName>style.visibility</p:attrName>
                                        </p:attrNameLst>
                                      </p:cBhvr>
                                      <p:to>
                                        <p:strVal val="visible"/>
                                      </p:to>
                                    </p:set>
                                    <p:anim calcmode="lin" valueType="num">
                                      <p:cBhvr>
                                        <p:cTn id="13" dur="500" fill="hold"/>
                                        <p:tgtEl>
                                          <p:spTgt spid="986128"/>
                                        </p:tgtEl>
                                        <p:attrNameLst>
                                          <p:attrName>ppt_x</p:attrName>
                                        </p:attrNameLst>
                                      </p:cBhvr>
                                      <p:tavLst>
                                        <p:tav tm="0">
                                          <p:val>
                                            <p:strVal val="#ppt_x"/>
                                          </p:val>
                                        </p:tav>
                                        <p:tav tm="100000">
                                          <p:val>
                                            <p:strVal val="#ppt_x"/>
                                          </p:val>
                                        </p:tav>
                                      </p:tavLst>
                                    </p:anim>
                                    <p:anim calcmode="lin" valueType="num">
                                      <p:cBhvr>
                                        <p:cTn id="14" dur="500" fill="hold"/>
                                        <p:tgtEl>
                                          <p:spTgt spid="98612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6129"/>
                                        </p:tgtEl>
                                        <p:attrNameLst>
                                          <p:attrName>style.visibility</p:attrName>
                                        </p:attrNameLst>
                                      </p:cBhvr>
                                      <p:to>
                                        <p:strVal val="visible"/>
                                      </p:to>
                                    </p:set>
                                    <p:anim calcmode="lin" valueType="num">
                                      <p:cBhvr>
                                        <p:cTn id="19" dur="500" fill="hold"/>
                                        <p:tgtEl>
                                          <p:spTgt spid="986129"/>
                                        </p:tgtEl>
                                        <p:attrNameLst>
                                          <p:attrName>ppt_x</p:attrName>
                                        </p:attrNameLst>
                                      </p:cBhvr>
                                      <p:tavLst>
                                        <p:tav tm="0">
                                          <p:val>
                                            <p:strVal val="#ppt_x"/>
                                          </p:val>
                                        </p:tav>
                                        <p:tav tm="100000">
                                          <p:val>
                                            <p:strVal val="#ppt_x"/>
                                          </p:val>
                                        </p:tav>
                                      </p:tavLst>
                                    </p:anim>
                                    <p:anim calcmode="lin" valueType="num">
                                      <p:cBhvr>
                                        <p:cTn id="20" dur="500" fill="hold"/>
                                        <p:tgtEl>
                                          <p:spTgt spid="986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p:bldP spid="986128" grpId="0"/>
      <p:bldP spid="98612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5B6898C4-B757-429E-B734-2A510A37A5C2}"/>
              </a:ext>
            </a:extLst>
          </p:cNvPr>
          <p:cNvSpPr>
            <a:spLocks noGrp="1"/>
          </p:cNvSpPr>
          <p:nvPr>
            <p:ph type="dt" sz="quarter" idx="10"/>
          </p:nvPr>
        </p:nvSpPr>
        <p:spPr/>
        <p:txBody>
          <a:bodyPr/>
          <a:lstStyle/>
          <a:p>
            <a:pPr>
              <a:defRPr/>
            </a:pPr>
            <a:fld id="{B921E52B-A6AB-48A2-ABB8-B74940F54307}" type="datetime1">
              <a:rPr lang="zh-CN" altLang="en-US"/>
              <a:pPr>
                <a:defRPr/>
              </a:pPr>
              <a:t>2023/4/18</a:t>
            </a:fld>
            <a:endParaRPr lang="en-US" altLang="zh-CN"/>
          </a:p>
        </p:txBody>
      </p:sp>
      <p:sp>
        <p:nvSpPr>
          <p:cNvPr id="6" name="页脚占位符 4">
            <a:extLst>
              <a:ext uri="{FF2B5EF4-FFF2-40B4-BE49-F238E27FC236}">
                <a16:creationId xmlns:a16="http://schemas.microsoft.com/office/drawing/2014/main" id="{D897D6EF-EF9E-4553-A43B-C3E1F03AE530}"/>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97A4A67F-A165-4C48-A7C9-87681631CD31}"/>
              </a:ext>
            </a:extLst>
          </p:cNvPr>
          <p:cNvSpPr>
            <a:spLocks noGrp="1"/>
          </p:cNvSpPr>
          <p:nvPr>
            <p:ph type="sldNum" sz="quarter" idx="12"/>
          </p:nvPr>
        </p:nvSpPr>
        <p:spPr/>
        <p:txBody>
          <a:bodyPr/>
          <a:lstStyle/>
          <a:p>
            <a:pPr>
              <a:defRPr/>
            </a:pPr>
            <a:fld id="{85C054DF-4949-4284-8E53-E3BF1D12F041}" type="slidenum">
              <a:rPr lang="zh-CN" altLang="en-US"/>
              <a:pPr>
                <a:defRPr/>
              </a:pPr>
              <a:t>2</a:t>
            </a:fld>
            <a:endParaRPr lang="en-US" altLang="zh-CN"/>
          </a:p>
        </p:txBody>
      </p:sp>
      <p:sp>
        <p:nvSpPr>
          <p:cNvPr id="243720" name="Rectangle 8">
            <a:extLst>
              <a:ext uri="{FF2B5EF4-FFF2-40B4-BE49-F238E27FC236}">
                <a16:creationId xmlns:a16="http://schemas.microsoft.com/office/drawing/2014/main" id="{CEF49D05-9FC2-4C7B-A0A8-39A4499C3411}"/>
              </a:ext>
            </a:extLst>
          </p:cNvPr>
          <p:cNvSpPr>
            <a:spLocks noGrp="1" noChangeArrowheads="1"/>
          </p:cNvSpPr>
          <p:nvPr>
            <p:ph idx="1"/>
          </p:nvPr>
        </p:nvSpPr>
        <p:spPr>
          <a:xfrm>
            <a:off x="685800" y="1524000"/>
            <a:ext cx="7924800" cy="4724400"/>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问题的提出 </a:t>
            </a:r>
          </a:p>
          <a:p>
            <a:pPr>
              <a:defRPr/>
            </a:pPr>
            <a:r>
              <a:rPr lang="zh-CN" altLang="en-US">
                <a:latin typeface="华文新魏" panose="02010800040101010101" pitchFamily="2" charset="-122"/>
                <a:ea typeface="华文新魏" panose="02010800040101010101" pitchFamily="2" charset="-122"/>
              </a:rPr>
              <a:t>关系表达式的等价转换规则</a:t>
            </a:r>
          </a:p>
          <a:p>
            <a:pPr>
              <a:defRPr/>
            </a:pPr>
            <a:r>
              <a:rPr lang="zh-CN" altLang="en-US">
                <a:latin typeface="华文新魏" panose="02010800040101010101" pitchFamily="2" charset="-122"/>
                <a:ea typeface="华文新魏" panose="02010800040101010101" pitchFamily="2" charset="-122"/>
              </a:rPr>
              <a:t>表达式结果大小的估计</a:t>
            </a:r>
          </a:p>
          <a:p>
            <a:pPr>
              <a:defRPr/>
            </a:pPr>
            <a:r>
              <a:rPr lang="zh-CN" altLang="en-US">
                <a:latin typeface="华文新魏" panose="02010800040101010101" pitchFamily="2" charset="-122"/>
                <a:ea typeface="华文新魏" panose="02010800040101010101" pitchFamily="2" charset="-122"/>
              </a:rPr>
              <a:t>启发式关系代数优化算法  </a:t>
            </a:r>
          </a:p>
          <a:p>
            <a:pPr>
              <a:defRPr/>
            </a:pPr>
            <a:r>
              <a:rPr lang="zh-CN" altLang="en-US">
                <a:latin typeface="华文新魏" panose="02010800040101010101" pitchFamily="2" charset="-122"/>
                <a:ea typeface="华文新魏" panose="02010800040101010101" pitchFamily="2" charset="-122"/>
              </a:rPr>
              <a:t>基于复杂性估计的查询优化方法 </a:t>
            </a:r>
          </a:p>
        </p:txBody>
      </p:sp>
      <p:sp>
        <p:nvSpPr>
          <p:cNvPr id="243725" name="Rectangle 13">
            <a:extLst>
              <a:ext uri="{FF2B5EF4-FFF2-40B4-BE49-F238E27FC236}">
                <a16:creationId xmlns:a16="http://schemas.microsoft.com/office/drawing/2014/main" id="{7C32CED3-2A02-4298-9014-95C1475C10D1}"/>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查询优化技术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0C5ED1BE-83DF-482B-B07B-7CE191102BB0}"/>
              </a:ext>
            </a:extLst>
          </p:cNvPr>
          <p:cNvSpPr>
            <a:spLocks noGrp="1"/>
          </p:cNvSpPr>
          <p:nvPr>
            <p:ph type="dt" sz="quarter" idx="10"/>
          </p:nvPr>
        </p:nvSpPr>
        <p:spPr/>
        <p:txBody>
          <a:bodyPr/>
          <a:lstStyle/>
          <a:p>
            <a:pPr>
              <a:defRPr/>
            </a:pPr>
            <a:fld id="{B921E52B-A6AB-48A2-ABB8-B74940F54307}" type="datetime1">
              <a:rPr lang="zh-CN" altLang="en-US"/>
              <a:pPr>
                <a:defRPr/>
              </a:pPr>
              <a:t>2023/4/18</a:t>
            </a:fld>
            <a:endParaRPr lang="en-US" altLang="zh-CN"/>
          </a:p>
        </p:txBody>
      </p:sp>
      <p:sp>
        <p:nvSpPr>
          <p:cNvPr id="6" name="页脚占位符 4">
            <a:extLst>
              <a:ext uri="{FF2B5EF4-FFF2-40B4-BE49-F238E27FC236}">
                <a16:creationId xmlns:a16="http://schemas.microsoft.com/office/drawing/2014/main" id="{7CDCDA49-46D2-4AE8-9BC1-EF035329397E}"/>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5E840700-28E1-4303-9855-D609AD949361}"/>
              </a:ext>
            </a:extLst>
          </p:cNvPr>
          <p:cNvSpPr>
            <a:spLocks noGrp="1"/>
          </p:cNvSpPr>
          <p:nvPr>
            <p:ph type="sldNum" sz="quarter" idx="12"/>
          </p:nvPr>
        </p:nvSpPr>
        <p:spPr/>
        <p:txBody>
          <a:bodyPr/>
          <a:lstStyle/>
          <a:p>
            <a:pPr>
              <a:defRPr/>
            </a:pPr>
            <a:fld id="{99AE85BB-29D1-4AD0-A53B-551E2748AE7A}" type="slidenum">
              <a:rPr lang="zh-CN" altLang="en-US"/>
              <a:pPr>
                <a:defRPr/>
              </a:pPr>
              <a:t>20</a:t>
            </a:fld>
            <a:endParaRPr lang="en-US" altLang="zh-CN"/>
          </a:p>
        </p:txBody>
      </p:sp>
      <p:sp>
        <p:nvSpPr>
          <p:cNvPr id="243720" name="Rectangle 8">
            <a:extLst>
              <a:ext uri="{FF2B5EF4-FFF2-40B4-BE49-F238E27FC236}">
                <a16:creationId xmlns:a16="http://schemas.microsoft.com/office/drawing/2014/main" id="{6E607C69-100F-4C08-A1B1-6A94779566F6}"/>
              </a:ext>
            </a:extLst>
          </p:cNvPr>
          <p:cNvSpPr>
            <a:spLocks noGrp="1" noChangeArrowheads="1"/>
          </p:cNvSpPr>
          <p:nvPr>
            <p:ph idx="1"/>
          </p:nvPr>
        </p:nvSpPr>
        <p:spPr>
          <a:xfrm>
            <a:off x="685800" y="1524000"/>
            <a:ext cx="7924800" cy="4724400"/>
          </a:xfrm>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问题的提出 </a:t>
            </a:r>
          </a:p>
          <a:p>
            <a:pPr>
              <a:defRPr/>
            </a:pPr>
            <a:r>
              <a:rPr lang="zh-CN" altLang="en-US">
                <a:solidFill>
                  <a:srgbClr val="A6A6A6"/>
                </a:solidFill>
                <a:latin typeface="华文新魏" panose="02010800040101010101" pitchFamily="2" charset="-122"/>
                <a:ea typeface="华文新魏" panose="02010800040101010101" pitchFamily="2" charset="-122"/>
                <a:sym typeface="楷体_GB2312"/>
              </a:rPr>
              <a:t>关系表达式的等价转换规则</a:t>
            </a:r>
          </a:p>
          <a:p>
            <a:pPr>
              <a:defRPr/>
            </a:pPr>
            <a:r>
              <a:rPr lang="zh-CN" altLang="en-US">
                <a:latin typeface="华文新魏" panose="02010800040101010101" pitchFamily="2" charset="-122"/>
                <a:ea typeface="华文新魏" panose="02010800040101010101" pitchFamily="2" charset="-122"/>
                <a:sym typeface="楷体_GB2312"/>
              </a:rPr>
              <a:t>表达式结果大小的估计</a:t>
            </a:r>
          </a:p>
          <a:p>
            <a:pPr>
              <a:defRPr/>
            </a:pPr>
            <a:r>
              <a:rPr lang="zh-CN" altLang="en-US">
                <a:solidFill>
                  <a:srgbClr val="A6A6A6"/>
                </a:solidFill>
                <a:latin typeface="华文新魏" panose="02010800040101010101" pitchFamily="2" charset="-122"/>
                <a:ea typeface="华文新魏" panose="02010800040101010101" pitchFamily="2" charset="-122"/>
              </a:rPr>
              <a:t>启发式关系代数优化算法  </a:t>
            </a:r>
          </a:p>
          <a:p>
            <a:pPr>
              <a:defRPr/>
            </a:pPr>
            <a:r>
              <a:rPr lang="zh-CN" altLang="en-US">
                <a:solidFill>
                  <a:srgbClr val="BFBFBF"/>
                </a:solidFill>
                <a:latin typeface="华文新魏" panose="02010800040101010101" pitchFamily="2" charset="-122"/>
                <a:ea typeface="华文新魏" panose="02010800040101010101" pitchFamily="2" charset="-122"/>
              </a:rPr>
              <a:t>基于复杂性估计的查询优化方法 </a:t>
            </a:r>
          </a:p>
        </p:txBody>
      </p:sp>
      <p:sp>
        <p:nvSpPr>
          <p:cNvPr id="243725" name="Rectangle 13">
            <a:extLst>
              <a:ext uri="{FF2B5EF4-FFF2-40B4-BE49-F238E27FC236}">
                <a16:creationId xmlns:a16="http://schemas.microsoft.com/office/drawing/2014/main" id="{E96E45AE-F4C0-4BD2-8318-8E7B31D73035}"/>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89AB4908-ED21-4A85-BB0C-CC9E44B5990A}"/>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CEE6C54A-9F7C-4922-AD72-3D4B637D78D4}"/>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00CF50F1-24B7-43B3-B30F-15B3716D10D7}"/>
              </a:ext>
            </a:extLst>
          </p:cNvPr>
          <p:cNvSpPr>
            <a:spLocks noGrp="1"/>
          </p:cNvSpPr>
          <p:nvPr>
            <p:ph type="sldNum" sz="quarter" idx="12"/>
          </p:nvPr>
        </p:nvSpPr>
        <p:spPr/>
        <p:txBody>
          <a:bodyPr/>
          <a:lstStyle/>
          <a:p>
            <a:pPr>
              <a:defRPr/>
            </a:pPr>
            <a:fld id="{FF293741-6D10-407F-A5F1-343CA5F0CCDA}" type="slidenum">
              <a:rPr lang="zh-CN" altLang="en-US"/>
              <a:pPr>
                <a:defRPr/>
              </a:pPr>
              <a:t>21</a:t>
            </a:fld>
            <a:endParaRPr lang="en-US" altLang="zh-CN"/>
          </a:p>
        </p:txBody>
      </p:sp>
      <p:sp>
        <p:nvSpPr>
          <p:cNvPr id="986114" name="Rectangle 2">
            <a:extLst>
              <a:ext uri="{FF2B5EF4-FFF2-40B4-BE49-F238E27FC236}">
                <a16:creationId xmlns:a16="http://schemas.microsoft.com/office/drawing/2014/main" id="{CBF6D07A-EE6F-42A2-90E6-770B7FA59A8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986115" name="Rectangle 3">
            <a:extLst>
              <a:ext uri="{FF2B5EF4-FFF2-40B4-BE49-F238E27FC236}">
                <a16:creationId xmlns:a16="http://schemas.microsoft.com/office/drawing/2014/main" id="{A5F4C2FF-BD0E-4118-8B32-5AF87CC4F4F4}"/>
              </a:ext>
            </a:extLst>
          </p:cNvPr>
          <p:cNvSpPr>
            <a:spLocks noGrp="1" noChangeArrowheads="1"/>
          </p:cNvSpPr>
          <p:nvPr>
            <p:ph idx="1"/>
          </p:nvPr>
        </p:nvSpPr>
        <p:spPr>
          <a:xfrm>
            <a:off x="609600" y="1371600"/>
            <a:ext cx="7924800" cy="533400"/>
          </a:xfrm>
        </p:spPr>
        <p:txBody>
          <a:bodyPr/>
          <a:lstStyle/>
          <a:p>
            <a:pPr algn="just">
              <a:lnSpc>
                <a:spcPct val="90000"/>
              </a:lnSpc>
              <a:defRPr/>
            </a:pPr>
            <a:r>
              <a:rPr lang="zh-CN" altLang="en-US" dirty="0">
                <a:latin typeface="华文新魏" panose="02010800040101010101" pitchFamily="2" charset="-122"/>
                <a:ea typeface="华文新魏" panose="02010800040101010101" pitchFamily="2" charset="-122"/>
                <a:cs typeface="+mn-cs"/>
              </a:rPr>
              <a:t>一个操作的代价依赖于它的输入的大小和其他统计信息</a:t>
            </a:r>
          </a:p>
        </p:txBody>
      </p:sp>
      <p:sp>
        <p:nvSpPr>
          <p:cNvPr id="986127" name="Rectangle 15">
            <a:extLst>
              <a:ext uri="{FF2B5EF4-FFF2-40B4-BE49-F238E27FC236}">
                <a16:creationId xmlns:a16="http://schemas.microsoft.com/office/drawing/2014/main" id="{0EADD7AC-2737-4304-93C5-4F080B65CBE1}"/>
              </a:ext>
            </a:extLst>
          </p:cNvPr>
          <p:cNvSpPr>
            <a:spLocks noChangeArrowheads="1"/>
          </p:cNvSpPr>
          <p:nvPr/>
        </p:nvSpPr>
        <p:spPr bwMode="auto">
          <a:xfrm>
            <a:off x="609600" y="2335213"/>
            <a:ext cx="7924800" cy="2424112"/>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数据库系统的统计信息</a:t>
            </a:r>
          </a:p>
          <a:p>
            <a:pPr marL="1143000" lvl="2" indent="-228600" algn="just">
              <a:spcBef>
                <a:spcPct val="20000"/>
              </a:spcBef>
              <a:buFontTx/>
              <a:buChar char="•"/>
              <a:defRPr/>
            </a:pPr>
            <a:r>
              <a:rPr lang="en-US" altLang="zh-CN" i="1" dirty="0">
                <a:solidFill>
                  <a:srgbClr val="003399"/>
                </a:solidFill>
                <a:effectLst>
                  <a:outerShdw blurRad="38100" dist="38100" dir="2700000" algn="tl">
                    <a:srgbClr val="C0C0C0"/>
                  </a:outerShdw>
                </a:effectLst>
                <a:ea typeface="楷体_GB2312" pitchFamily="49" charset="-122"/>
                <a:cs typeface="+mn-cs"/>
                <a:sym typeface="+mn-ea"/>
              </a:rPr>
              <a:t>n</a:t>
            </a:r>
            <a:r>
              <a:rPr lang="en-US" altLang="zh-CN" i="1" baseline="-25000"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：关系</a:t>
            </a:r>
            <a:r>
              <a:rPr lang="en-US" altLang="zh-CN" i="1"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的元组数</a:t>
            </a:r>
          </a:p>
          <a:p>
            <a:pPr marL="1143000" lvl="2" indent="-228600" algn="just">
              <a:spcBef>
                <a:spcPct val="20000"/>
              </a:spcBef>
              <a:buFontTx/>
              <a:buChar char="•"/>
              <a:defRPr/>
            </a:pPr>
            <a:r>
              <a:rPr lang="en-US" altLang="zh-CN" i="1" dirty="0">
                <a:solidFill>
                  <a:srgbClr val="003399"/>
                </a:solidFill>
                <a:effectLst>
                  <a:outerShdw blurRad="38100" dist="38100" dir="2700000" algn="tl">
                    <a:srgbClr val="C0C0C0"/>
                  </a:outerShdw>
                </a:effectLst>
                <a:ea typeface="楷体_GB2312" pitchFamily="49" charset="-122"/>
                <a:cs typeface="+mn-cs"/>
                <a:sym typeface="+mn-ea"/>
              </a:rPr>
              <a:t>b</a:t>
            </a:r>
            <a:r>
              <a:rPr lang="en-US" altLang="zh-CN" i="1" baseline="-25000"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：包含关系</a:t>
            </a:r>
            <a:r>
              <a:rPr lang="en-US" altLang="zh-CN" i="1"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中元组的磁盘块数</a:t>
            </a:r>
          </a:p>
          <a:p>
            <a:pPr marL="1143000" lvl="2" indent="-228600" algn="just">
              <a:spcBef>
                <a:spcPct val="20000"/>
              </a:spcBef>
              <a:buFontTx/>
              <a:buChar char="•"/>
              <a:defRPr/>
            </a:pPr>
            <a:r>
              <a:rPr lang="en-US" altLang="zh-CN" i="1" dirty="0">
                <a:solidFill>
                  <a:srgbClr val="003399"/>
                </a:solidFill>
                <a:effectLst>
                  <a:outerShdw blurRad="38100" dist="38100" dir="2700000" algn="tl">
                    <a:srgbClr val="C0C0C0"/>
                  </a:outerShdw>
                </a:effectLst>
                <a:ea typeface="楷体_GB2312" pitchFamily="49" charset="-122"/>
                <a:cs typeface="+mn-cs"/>
                <a:sym typeface="+mn-ea"/>
              </a:rPr>
              <a:t>l</a:t>
            </a:r>
            <a:r>
              <a:rPr lang="en-US" altLang="zh-CN" i="1" baseline="-25000"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：关系</a:t>
            </a:r>
            <a:r>
              <a:rPr lang="en-US" altLang="zh-CN" i="1"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中每个元组的字节数</a:t>
            </a:r>
          </a:p>
          <a:p>
            <a:pPr marL="1143000" lvl="2" indent="-228600" algn="just">
              <a:spcBef>
                <a:spcPct val="20000"/>
              </a:spcBef>
              <a:buFontTx/>
              <a:buChar char="•"/>
              <a:defRPr/>
            </a:pPr>
            <a:r>
              <a:rPr lang="en-US" altLang="zh-CN" i="1" dirty="0">
                <a:solidFill>
                  <a:srgbClr val="003399"/>
                </a:solidFill>
                <a:effectLst>
                  <a:outerShdw blurRad="38100" dist="38100" dir="2700000" algn="tl">
                    <a:srgbClr val="C0C0C0"/>
                  </a:outerShdw>
                </a:effectLst>
                <a:ea typeface="楷体_GB2312" pitchFamily="49" charset="-122"/>
                <a:cs typeface="+mn-cs"/>
                <a:sym typeface="+mn-ea"/>
              </a:rPr>
              <a:t>f</a:t>
            </a:r>
            <a:r>
              <a:rPr lang="en-US" altLang="zh-CN" i="1" baseline="-25000"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：关系</a:t>
            </a:r>
            <a:r>
              <a:rPr lang="en-US" altLang="zh-CN" i="1"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的块因子</a:t>
            </a:r>
            <a:r>
              <a:rPr lang="en-US" altLang="zh-CN" dirty="0">
                <a:solidFill>
                  <a:srgbClr val="003399"/>
                </a:solidFill>
                <a:effectLst>
                  <a:outerShdw blurRad="38100" dist="38100" dir="2700000" algn="tl">
                    <a:srgbClr val="C0C0C0"/>
                  </a:outerShdw>
                </a:effectLst>
                <a:ea typeface="楷体_GB2312" pitchFamily="49" charset="-122"/>
                <a:cs typeface="+mn-cs"/>
                <a:sym typeface="+mn-ea"/>
              </a:rPr>
              <a:t>——</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一个磁盘块能容纳</a:t>
            </a:r>
            <a:r>
              <a:rPr lang="en-US" altLang="zh-CN" i="1"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中元组的个数</a:t>
            </a:r>
          </a:p>
          <a:p>
            <a:pPr marL="1143000" lvl="2" indent="-228600" algn="just">
              <a:spcBef>
                <a:spcPct val="20000"/>
              </a:spcBef>
              <a:buFontTx/>
              <a:buChar char="•"/>
              <a:defRPr/>
            </a:pPr>
            <a:r>
              <a:rPr lang="en-US" altLang="zh-CN" i="1" dirty="0">
                <a:solidFill>
                  <a:srgbClr val="003399"/>
                </a:solidFill>
                <a:effectLst>
                  <a:outerShdw blurRad="38100" dist="38100" dir="2700000" algn="tl">
                    <a:srgbClr val="C0C0C0"/>
                  </a:outerShdw>
                </a:effectLst>
                <a:ea typeface="楷体_GB2312" pitchFamily="49" charset="-122"/>
                <a:cs typeface="+mn-cs"/>
                <a:sym typeface="+mn-ea"/>
              </a:rPr>
              <a:t>V(A,r)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：关系</a:t>
            </a:r>
            <a:r>
              <a:rPr lang="en-US" altLang="zh-CN" i="1" dirty="0">
                <a:solidFill>
                  <a:srgbClr val="003399"/>
                </a:solidFill>
                <a:effectLst>
                  <a:outerShdw blurRad="38100" dist="38100" dir="2700000" algn="tl">
                    <a:srgbClr val="C0C0C0"/>
                  </a:outerShdw>
                </a:effectLst>
                <a:ea typeface="楷体_GB2312" pitchFamily="49" charset="-122"/>
                <a:cs typeface="+mn-cs"/>
                <a:sym typeface="+mn-ea"/>
              </a:rPr>
              <a:t>r</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中属性</a:t>
            </a:r>
            <a:r>
              <a:rPr lang="en-US" altLang="zh-CN" i="1" dirty="0">
                <a:solidFill>
                  <a:srgbClr val="003399"/>
                </a:solidFill>
                <a:effectLst>
                  <a:outerShdw blurRad="38100" dist="38100" dir="2700000" algn="tl">
                    <a:srgbClr val="C0C0C0"/>
                  </a:outerShdw>
                </a:effectLst>
                <a:ea typeface="楷体_GB2312" pitchFamily="49" charset="-122"/>
                <a:cs typeface="+mn-cs"/>
                <a:sym typeface="+mn-ea"/>
              </a:rPr>
              <a:t>A</a:t>
            </a:r>
            <a:r>
              <a:rPr lang="zh-CN" altLang="en-US" dirty="0">
                <a:solidFill>
                  <a:srgbClr val="003399"/>
                </a:solidFill>
                <a:effectLst>
                  <a:outerShdw blurRad="38100" dist="38100" dir="2700000" algn="tl">
                    <a:srgbClr val="C0C0C0"/>
                  </a:outerShdw>
                </a:effectLst>
                <a:ea typeface="楷体_GB2312" pitchFamily="49" charset="-122"/>
                <a:cs typeface="+mn-cs"/>
                <a:sym typeface="+mn-ea"/>
              </a:rPr>
              <a:t>中出现的非重复值的个数。</a:t>
            </a:r>
          </a:p>
        </p:txBody>
      </p:sp>
      <p:sp>
        <p:nvSpPr>
          <p:cNvPr id="986129" name="Rectangle 17">
            <a:extLst>
              <a:ext uri="{FF2B5EF4-FFF2-40B4-BE49-F238E27FC236}">
                <a16:creationId xmlns:a16="http://schemas.microsoft.com/office/drawing/2014/main" id="{4B802368-75B8-4171-96DC-60E67390ED56}"/>
              </a:ext>
            </a:extLst>
          </p:cNvPr>
          <p:cNvSpPr>
            <a:spLocks noChangeArrowheads="1"/>
          </p:cNvSpPr>
          <p:nvPr/>
        </p:nvSpPr>
        <p:spPr bwMode="auto">
          <a:xfrm>
            <a:off x="609600" y="4810125"/>
            <a:ext cx="7924800" cy="15240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如果假设关系</a:t>
            </a:r>
            <a:r>
              <a:rPr lang="en-US" altLang="zh-CN"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r</a:t>
            </a: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在物理上存储于一个文件中，则</a:t>
            </a:r>
          </a:p>
          <a:p>
            <a:pPr marL="1143000" lvl="2" indent="-228600" algn="just">
              <a:spcBef>
                <a:spcPct val="20000"/>
              </a:spcBef>
              <a:buFontTx/>
              <a:buChar char="•"/>
              <a:defRPr/>
            </a:pPr>
            <a:endParaRPr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p:txBody>
      </p:sp>
      <p:graphicFrame>
        <p:nvGraphicFramePr>
          <p:cNvPr id="2" name="对象 1">
            <a:extLst>
              <a:ext uri="{FF2B5EF4-FFF2-40B4-BE49-F238E27FC236}">
                <a16:creationId xmlns:a16="http://schemas.microsoft.com/office/drawing/2014/main" id="{3F942DCA-7AA2-4125-9C0C-2200B4F95F1E}"/>
              </a:ext>
            </a:extLst>
          </p:cNvPr>
          <p:cNvGraphicFramePr>
            <a:graphicFrameLocks/>
          </p:cNvGraphicFramePr>
          <p:nvPr/>
        </p:nvGraphicFramePr>
        <p:xfrm>
          <a:off x="3563938" y="5383213"/>
          <a:ext cx="2019300" cy="1001712"/>
        </p:xfrm>
        <a:graphic>
          <a:graphicData uri="http://schemas.openxmlformats.org/presentationml/2006/ole">
            <mc:AlternateContent xmlns:mc="http://schemas.openxmlformats.org/markup-compatibility/2006">
              <mc:Choice xmlns:v="urn:schemas-microsoft-com:vml" Requires="v">
                <p:oleObj spid="_x0000_s46105" r:id="rId3" imgW="1400231" imgH="855697" progId="Equation.DSMT4">
                  <p:embed/>
                </p:oleObj>
              </mc:Choice>
              <mc:Fallback>
                <p:oleObj r:id="rId3" imgW="1400231" imgH="855697" progId="Equation.DSMT4">
                  <p:embed/>
                  <p:pic>
                    <p:nvPicPr>
                      <p:cNvPr id="0" name="对象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5383213"/>
                        <a:ext cx="201930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6127"/>
                                        </p:tgtEl>
                                        <p:attrNameLst>
                                          <p:attrName>style.visibility</p:attrName>
                                        </p:attrNameLst>
                                      </p:cBhvr>
                                      <p:to>
                                        <p:strVal val="visible"/>
                                      </p:to>
                                    </p:set>
                                    <p:anim calcmode="lin" valueType="num">
                                      <p:cBhvr>
                                        <p:cTn id="7" dur="500" fill="hold"/>
                                        <p:tgtEl>
                                          <p:spTgt spid="986127"/>
                                        </p:tgtEl>
                                        <p:attrNameLst>
                                          <p:attrName>ppt_x</p:attrName>
                                        </p:attrNameLst>
                                      </p:cBhvr>
                                      <p:tavLst>
                                        <p:tav tm="0">
                                          <p:val>
                                            <p:strVal val="#ppt_x"/>
                                          </p:val>
                                        </p:tav>
                                        <p:tav tm="100000">
                                          <p:val>
                                            <p:strVal val="#ppt_x"/>
                                          </p:val>
                                        </p:tav>
                                      </p:tavLst>
                                    </p:anim>
                                    <p:anim calcmode="lin" valueType="num">
                                      <p:cBhvr>
                                        <p:cTn id="8" dur="500" fill="hold"/>
                                        <p:tgtEl>
                                          <p:spTgt spid="9861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6129"/>
                                        </p:tgtEl>
                                        <p:attrNameLst>
                                          <p:attrName>style.visibility</p:attrName>
                                        </p:attrNameLst>
                                      </p:cBhvr>
                                      <p:to>
                                        <p:strVal val="visible"/>
                                      </p:to>
                                    </p:set>
                                    <p:anim calcmode="lin" valueType="num">
                                      <p:cBhvr>
                                        <p:cTn id="13" dur="500" fill="hold"/>
                                        <p:tgtEl>
                                          <p:spTgt spid="986129"/>
                                        </p:tgtEl>
                                        <p:attrNameLst>
                                          <p:attrName>ppt_x</p:attrName>
                                        </p:attrNameLst>
                                      </p:cBhvr>
                                      <p:tavLst>
                                        <p:tav tm="0">
                                          <p:val>
                                            <p:strVal val="#ppt_x"/>
                                          </p:val>
                                        </p:tav>
                                        <p:tav tm="100000">
                                          <p:val>
                                            <p:strVal val="#ppt_x"/>
                                          </p:val>
                                        </p:tav>
                                      </p:tavLst>
                                    </p:anim>
                                    <p:anim calcmode="lin" valueType="num">
                                      <p:cBhvr>
                                        <p:cTn id="14" dur="500" fill="hold"/>
                                        <p:tgtEl>
                                          <p:spTgt spid="98612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bldLvl="0" animBg="1"/>
      <p:bldP spid="98612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B481B3B9-7841-4A4C-8B93-F5D0E4E73329}"/>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9BBD0598-FE52-41EE-B046-55C713A69CB7}"/>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B11A9038-B2B1-42D6-B07A-78B0FC999F8F}"/>
              </a:ext>
            </a:extLst>
          </p:cNvPr>
          <p:cNvSpPr>
            <a:spLocks noGrp="1"/>
          </p:cNvSpPr>
          <p:nvPr>
            <p:ph type="sldNum" sz="quarter" idx="12"/>
          </p:nvPr>
        </p:nvSpPr>
        <p:spPr/>
        <p:txBody>
          <a:bodyPr/>
          <a:lstStyle/>
          <a:p>
            <a:pPr>
              <a:defRPr/>
            </a:pPr>
            <a:fld id="{203731BC-D736-48CA-9614-A41EE7499876}" type="slidenum">
              <a:rPr lang="zh-CN" altLang="en-US"/>
              <a:pPr>
                <a:defRPr/>
              </a:pPr>
              <a:t>22</a:t>
            </a:fld>
            <a:endParaRPr lang="en-US" altLang="zh-CN"/>
          </a:p>
        </p:txBody>
      </p:sp>
      <p:sp>
        <p:nvSpPr>
          <p:cNvPr id="986114" name="Rectangle 2">
            <a:extLst>
              <a:ext uri="{FF2B5EF4-FFF2-40B4-BE49-F238E27FC236}">
                <a16:creationId xmlns:a16="http://schemas.microsoft.com/office/drawing/2014/main" id="{2BDA6C58-5306-4EFD-9F37-EEEB12F72EEC}"/>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986115" name="Rectangle 3">
            <a:extLst>
              <a:ext uri="{FF2B5EF4-FFF2-40B4-BE49-F238E27FC236}">
                <a16:creationId xmlns:a16="http://schemas.microsoft.com/office/drawing/2014/main" id="{16CF9F6B-30A9-4FEF-B089-1F14911D284D}"/>
              </a:ext>
            </a:extLst>
          </p:cNvPr>
          <p:cNvSpPr>
            <a:spLocks noGrp="1" noChangeArrowheads="1"/>
          </p:cNvSpPr>
          <p:nvPr>
            <p:ph idx="1"/>
          </p:nvPr>
        </p:nvSpPr>
        <p:spPr>
          <a:xfrm>
            <a:off x="609600" y="1371600"/>
            <a:ext cx="7924800" cy="533400"/>
          </a:xfrm>
        </p:spPr>
        <p:txBody>
          <a:bodyPr/>
          <a:lstStyle/>
          <a:p>
            <a:pPr algn="just">
              <a:lnSpc>
                <a:spcPct val="90000"/>
              </a:lnSpc>
              <a:defRPr/>
            </a:pPr>
            <a:r>
              <a:rPr lang="zh-CN" altLang="en-US" dirty="0">
                <a:latin typeface="华文新魏" panose="02010800040101010101" pitchFamily="2" charset="-122"/>
                <a:ea typeface="华文新魏" panose="02010800040101010101" pitchFamily="2" charset="-122"/>
                <a:cs typeface="+mn-cs"/>
              </a:rPr>
              <a:t>当</a:t>
            </a:r>
            <a:r>
              <a:rPr lang="en-US" altLang="zh-CN" dirty="0">
                <a:latin typeface="华文新魏" panose="02010800040101010101" pitchFamily="2" charset="-122"/>
                <a:ea typeface="华文新魏" panose="02010800040101010101" pitchFamily="2" charset="-122"/>
                <a:cs typeface="+mn-cs"/>
              </a:rPr>
              <a:t>r</a:t>
            </a:r>
            <a:r>
              <a:rPr lang="zh-CN" altLang="en-US" dirty="0">
                <a:latin typeface="华文新魏" panose="02010800040101010101" pitchFamily="2" charset="-122"/>
                <a:ea typeface="华文新魏" panose="02010800040101010101" pitchFamily="2" charset="-122"/>
                <a:cs typeface="+mn-cs"/>
              </a:rPr>
              <a:t>中</a:t>
            </a:r>
            <a:r>
              <a:rPr lang="en-US" altLang="zh-CN" dirty="0">
                <a:latin typeface="华文新魏" panose="02010800040101010101" pitchFamily="2" charset="-122"/>
                <a:ea typeface="华文新魏" panose="02010800040101010101" pitchFamily="2" charset="-122"/>
                <a:cs typeface="+mn-cs"/>
              </a:rPr>
              <a:t>A</a:t>
            </a:r>
            <a:r>
              <a:rPr lang="zh-CN" altLang="en-US" dirty="0">
                <a:latin typeface="华文新魏" panose="02010800040101010101" pitchFamily="2" charset="-122"/>
                <a:ea typeface="华文新魏" panose="02010800040101010101" pitchFamily="2" charset="-122"/>
                <a:cs typeface="+mn-cs"/>
              </a:rPr>
              <a:t>属性上的取值分布是</a:t>
            </a:r>
            <a:r>
              <a:rPr lang="zh-CN" altLang="en-US" dirty="0">
                <a:solidFill>
                  <a:srgbClr val="FF0000"/>
                </a:solidFill>
                <a:latin typeface="华文新魏" panose="02010800040101010101" pitchFamily="2" charset="-122"/>
                <a:ea typeface="华文新魏" panose="02010800040101010101" pitchFamily="2" charset="-122"/>
                <a:cs typeface="+mn-cs"/>
              </a:rPr>
              <a:t>均匀的</a:t>
            </a:r>
            <a:r>
              <a:rPr lang="zh-CN" altLang="en-US" dirty="0">
                <a:latin typeface="华文新魏" panose="02010800040101010101" pitchFamily="2" charset="-122"/>
                <a:ea typeface="华文新魏" panose="02010800040101010101" pitchFamily="2" charset="-122"/>
                <a:cs typeface="+mn-cs"/>
              </a:rPr>
              <a:t>，运算结果大小的估计如下：</a:t>
            </a:r>
          </a:p>
        </p:txBody>
      </p:sp>
      <p:sp>
        <p:nvSpPr>
          <p:cNvPr id="986127" name="Rectangle 15">
            <a:extLst>
              <a:ext uri="{FF2B5EF4-FFF2-40B4-BE49-F238E27FC236}">
                <a16:creationId xmlns:a16="http://schemas.microsoft.com/office/drawing/2014/main" id="{E529BA22-A0B5-412F-84F0-9D3087B10D53}"/>
              </a:ext>
            </a:extLst>
          </p:cNvPr>
          <p:cNvSpPr>
            <a:spLocks noChangeArrowheads="1"/>
          </p:cNvSpPr>
          <p:nvPr/>
        </p:nvSpPr>
        <p:spPr bwMode="auto">
          <a:xfrm>
            <a:off x="609600" y="2335213"/>
            <a:ext cx="7924800" cy="8128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lvl="1" algn="just">
              <a:spcBef>
                <a:spcPct val="20000"/>
              </a:spcBef>
              <a:buFontTx/>
              <a:buChar char="–"/>
              <a:defRPr/>
            </a:pPr>
            <a:r>
              <a:rPr lang="zh-CN" altLang="en-US" sz="240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投影 </a:t>
            </a:r>
          </a:p>
          <a:p>
            <a:pPr lvl="2" algn="just">
              <a:spcBef>
                <a:spcPct val="20000"/>
              </a:spcBef>
              <a:buFontTx/>
              <a:buChar char="•"/>
              <a:defRPr/>
            </a:pPr>
            <a:r>
              <a:rPr lang="zh-CN" altLang="en-US">
                <a:solidFill>
                  <a:srgbClr val="003399"/>
                </a:solidFill>
                <a:effectLst>
                  <a:outerShdw blurRad="38100" dist="38100" dir="2700000" algn="tl">
                    <a:srgbClr val="C0C0C0"/>
                  </a:outerShdw>
                </a:effectLst>
                <a:sym typeface="楷体_GB2312"/>
              </a:rPr>
              <a:t>估计值为</a:t>
            </a:r>
            <a:r>
              <a:rPr lang="en-US" altLang="zh-CN" i="1">
                <a:solidFill>
                  <a:srgbClr val="003399"/>
                </a:solidFill>
                <a:effectLst>
                  <a:outerShdw blurRad="38100" dist="38100" dir="2700000" algn="tl">
                    <a:srgbClr val="C0C0C0"/>
                  </a:outerShdw>
                </a:effectLst>
                <a:sym typeface="楷体_GB2312"/>
              </a:rPr>
              <a:t>V(A,r)</a:t>
            </a:r>
            <a:endParaRPr lang="zh-CN" altLang="en-US">
              <a:solidFill>
                <a:srgbClr val="003399"/>
              </a:solidFill>
              <a:effectLst>
                <a:outerShdw blurRad="38100" dist="38100" dir="2700000" algn="tl">
                  <a:srgbClr val="C0C0C0"/>
                </a:outerShdw>
              </a:effectLst>
              <a:sym typeface="楷体_GB2312"/>
            </a:endParaRPr>
          </a:p>
        </p:txBody>
      </p:sp>
      <p:graphicFrame>
        <p:nvGraphicFramePr>
          <p:cNvPr id="4" name="对象 3">
            <a:hlinkClick r:id="" action="ppaction://ole?verb=1"/>
            <a:extLst>
              <a:ext uri="{FF2B5EF4-FFF2-40B4-BE49-F238E27FC236}">
                <a16:creationId xmlns:a16="http://schemas.microsoft.com/office/drawing/2014/main" id="{56ACADDA-0AC7-4BB9-98F5-CFB705F6C458}"/>
              </a:ext>
            </a:extLst>
          </p:cNvPr>
          <p:cNvGraphicFramePr>
            <a:graphicFrameLocks noChangeAspect="1"/>
          </p:cNvGraphicFramePr>
          <p:nvPr/>
        </p:nvGraphicFramePr>
        <p:xfrm>
          <a:off x="2124075" y="2349500"/>
          <a:ext cx="663575" cy="419100"/>
        </p:xfrm>
        <a:graphic>
          <a:graphicData uri="http://schemas.openxmlformats.org/presentationml/2006/ole">
            <mc:AlternateContent xmlns:mc="http://schemas.openxmlformats.org/markup-compatibility/2006">
              <mc:Choice xmlns:v="urn:schemas-microsoft-com:vml" Requires="v">
                <p:oleObj spid="_x0000_s47194" r:id="rId3" imgW="419536" imgH="215895" progId="Equation.KSEE3">
                  <p:embed/>
                </p:oleObj>
              </mc:Choice>
              <mc:Fallback>
                <p:oleObj r:id="rId3" imgW="419536" imgH="215895" progId="Equation.KSEE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349500"/>
                        <a:ext cx="6635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Rectangle 15">
            <a:extLst>
              <a:ext uri="{FF2B5EF4-FFF2-40B4-BE49-F238E27FC236}">
                <a16:creationId xmlns:a16="http://schemas.microsoft.com/office/drawing/2014/main" id="{E355CA9E-2BC2-4CC4-9D40-ADE51EC81E96}"/>
              </a:ext>
            </a:extLst>
          </p:cNvPr>
          <p:cNvSpPr>
            <a:spLocks noChangeArrowheads="1"/>
          </p:cNvSpPr>
          <p:nvPr/>
        </p:nvSpPr>
        <p:spPr bwMode="auto">
          <a:xfrm>
            <a:off x="593725" y="3179763"/>
            <a:ext cx="7924800" cy="8128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选择</a:t>
            </a:r>
          </a:p>
          <a:p>
            <a:pPr marL="1143000" lvl="2" indent="-228600" algn="just">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mn-cs"/>
                <a:sym typeface="+mn-ea"/>
              </a:rPr>
              <a:t>估计值为  </a:t>
            </a:r>
            <a:r>
              <a:rPr lang="en-US" altLang="zh-CN" i="1" dirty="0">
                <a:solidFill>
                  <a:srgbClr val="003399"/>
                </a:solidFill>
                <a:effectLst>
                  <a:outerShdw blurRad="38100" dist="38100" dir="2700000" algn="tl">
                    <a:srgbClr val="C0C0C0"/>
                  </a:outerShdw>
                </a:effectLst>
                <a:ea typeface="楷体_GB2312" pitchFamily="49" charset="-122"/>
                <a:cs typeface="+mn-cs"/>
                <a:sym typeface="+mn-ea"/>
              </a:rPr>
              <a:t>n</a:t>
            </a:r>
            <a:r>
              <a:rPr lang="en-US" altLang="zh-CN" i="1" baseline="-25000" dirty="0">
                <a:solidFill>
                  <a:srgbClr val="003399"/>
                </a:solidFill>
                <a:effectLst>
                  <a:outerShdw blurRad="38100" dist="38100" dir="2700000" algn="tl">
                    <a:srgbClr val="C0C0C0"/>
                  </a:outerShdw>
                </a:effectLst>
                <a:ea typeface="楷体_GB2312" pitchFamily="49" charset="-122"/>
                <a:cs typeface="+mn-cs"/>
                <a:sym typeface="+mn-ea"/>
              </a:rPr>
              <a:t>r</a:t>
            </a:r>
            <a:r>
              <a:rPr lang="en-US" altLang="zh-CN" i="1" dirty="0">
                <a:solidFill>
                  <a:srgbClr val="003399"/>
                </a:solidFill>
                <a:effectLst>
                  <a:outerShdw blurRad="38100" dist="38100" dir="2700000" algn="tl">
                    <a:srgbClr val="C0C0C0"/>
                  </a:outerShdw>
                </a:effectLst>
                <a:ea typeface="楷体_GB2312" pitchFamily="49" charset="-122"/>
                <a:cs typeface="+mn-cs"/>
                <a:sym typeface="+mn-ea"/>
              </a:rPr>
              <a:t>/V(A,r)</a:t>
            </a:r>
            <a:endParaRPr lang="zh-CN" altLang="en-US" dirty="0">
              <a:solidFill>
                <a:srgbClr val="003399"/>
              </a:solidFill>
              <a:effectLst>
                <a:outerShdw blurRad="38100" dist="38100" dir="2700000" algn="tl">
                  <a:srgbClr val="C0C0C0"/>
                </a:outerShdw>
              </a:effectLst>
              <a:ea typeface="楷体_GB2312" pitchFamily="49" charset="-122"/>
              <a:cs typeface="+mn-cs"/>
              <a:sym typeface="+mn-ea"/>
            </a:endParaRPr>
          </a:p>
        </p:txBody>
      </p:sp>
      <p:graphicFrame>
        <p:nvGraphicFramePr>
          <p:cNvPr id="10" name="对象 9">
            <a:hlinkClick r:id="" action="ppaction://ole?verb=1"/>
            <a:extLst>
              <a:ext uri="{FF2B5EF4-FFF2-40B4-BE49-F238E27FC236}">
                <a16:creationId xmlns:a16="http://schemas.microsoft.com/office/drawing/2014/main" id="{3F4F3E31-AC4A-44AC-ACB5-167F9B3C7265}"/>
              </a:ext>
            </a:extLst>
          </p:cNvPr>
          <p:cNvGraphicFramePr>
            <a:graphicFrameLocks noChangeAspect="1"/>
          </p:cNvGraphicFramePr>
          <p:nvPr/>
        </p:nvGraphicFramePr>
        <p:xfrm>
          <a:off x="2124075" y="3213100"/>
          <a:ext cx="844550" cy="400050"/>
        </p:xfrm>
        <a:graphic>
          <a:graphicData uri="http://schemas.openxmlformats.org/presentationml/2006/ole">
            <mc:AlternateContent xmlns:mc="http://schemas.openxmlformats.org/markup-compatibility/2006">
              <mc:Choice xmlns:v="urn:schemas-microsoft-com:vml" Requires="v">
                <p:oleObj spid="_x0000_s47195" r:id="rId5" imgW="482780" imgH="228780" progId="Equation.KSEE3">
                  <p:embed/>
                </p:oleObj>
              </mc:Choice>
              <mc:Fallback>
                <p:oleObj r:id="rId5" imgW="482780" imgH="228780" progId="Equation.KSEE3">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213100"/>
                        <a:ext cx="844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 name="Rectangle 15">
            <a:extLst>
              <a:ext uri="{FF2B5EF4-FFF2-40B4-BE49-F238E27FC236}">
                <a16:creationId xmlns:a16="http://schemas.microsoft.com/office/drawing/2014/main" id="{FF5E9CB7-BE5B-4AB7-B2EA-0F9E49A73D2A}"/>
              </a:ext>
            </a:extLst>
          </p:cNvPr>
          <p:cNvSpPr>
            <a:spLocks noChangeArrowheads="1"/>
          </p:cNvSpPr>
          <p:nvPr/>
        </p:nvSpPr>
        <p:spPr bwMode="auto">
          <a:xfrm>
            <a:off x="576263" y="4024313"/>
            <a:ext cx="7924800" cy="8128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lvl="1" algn="just">
              <a:spcBef>
                <a:spcPct val="20000"/>
              </a:spcBef>
              <a:buFontTx/>
              <a:buChar char="–"/>
              <a:defRPr/>
            </a:pPr>
            <a:r>
              <a:rPr lang="zh-CN" altLang="en-US" sz="240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 选择 </a:t>
            </a:r>
          </a:p>
          <a:p>
            <a:pPr lvl="2" algn="just">
              <a:spcBef>
                <a:spcPct val="20000"/>
              </a:spcBef>
              <a:buFontTx/>
              <a:buChar char="•"/>
              <a:defRPr/>
            </a:pPr>
            <a:r>
              <a:rPr lang="zh-CN" altLang="en-US">
                <a:solidFill>
                  <a:srgbClr val="003399"/>
                </a:solidFill>
                <a:effectLst>
                  <a:outerShdw blurRad="38100" dist="38100" dir="2700000" algn="tl">
                    <a:srgbClr val="C0C0C0"/>
                  </a:outerShdw>
                </a:effectLst>
                <a:sym typeface="楷体_GB2312"/>
              </a:rPr>
              <a:t>如果</a:t>
            </a:r>
            <a:r>
              <a:rPr lang="en-US" altLang="zh-CN" i="1">
                <a:solidFill>
                  <a:srgbClr val="003399"/>
                </a:solidFill>
                <a:effectLst>
                  <a:outerShdw blurRad="38100" dist="38100" dir="2700000" algn="tl">
                    <a:srgbClr val="C0C0C0"/>
                  </a:outerShdw>
                </a:effectLst>
                <a:sym typeface="楷体_GB2312"/>
              </a:rPr>
              <a:t>v&lt; min(A,r)</a:t>
            </a:r>
            <a:r>
              <a:rPr lang="zh-CN" altLang="en-US">
                <a:solidFill>
                  <a:srgbClr val="003399"/>
                </a:solidFill>
                <a:effectLst>
                  <a:outerShdw blurRad="38100" dist="38100" dir="2700000" algn="tl">
                    <a:srgbClr val="C0C0C0"/>
                  </a:outerShdw>
                </a:effectLst>
                <a:sym typeface="楷体_GB2312"/>
              </a:rPr>
              <a:t>，则估计值为</a:t>
            </a:r>
            <a:r>
              <a:rPr lang="en-US" altLang="zh-CN">
                <a:solidFill>
                  <a:srgbClr val="003399"/>
                </a:solidFill>
                <a:effectLst>
                  <a:outerShdw blurRad="38100" dist="38100" dir="2700000" algn="tl">
                    <a:srgbClr val="C0C0C0"/>
                  </a:outerShdw>
                </a:effectLst>
                <a:sym typeface="楷体_GB2312"/>
              </a:rPr>
              <a:t>0</a:t>
            </a:r>
          </a:p>
          <a:p>
            <a:pPr lvl="2" algn="just">
              <a:spcBef>
                <a:spcPct val="20000"/>
              </a:spcBef>
              <a:buFontTx/>
              <a:buChar char="•"/>
              <a:defRPr/>
            </a:pPr>
            <a:r>
              <a:rPr lang="zh-CN" altLang="en-US">
                <a:solidFill>
                  <a:srgbClr val="003399"/>
                </a:solidFill>
                <a:effectLst>
                  <a:outerShdw blurRad="38100" dist="38100" dir="2700000" algn="tl">
                    <a:srgbClr val="C0C0C0"/>
                  </a:outerShdw>
                </a:effectLst>
                <a:sym typeface="楷体_GB2312"/>
              </a:rPr>
              <a:t>如果</a:t>
            </a:r>
            <a:r>
              <a:rPr lang="en-US" altLang="zh-CN" i="1">
                <a:solidFill>
                  <a:srgbClr val="003399"/>
                </a:solidFill>
                <a:effectLst>
                  <a:outerShdw blurRad="38100" dist="38100" dir="2700000" algn="tl">
                    <a:srgbClr val="C0C0C0"/>
                  </a:outerShdw>
                </a:effectLst>
                <a:sym typeface="楷体_GB2312"/>
              </a:rPr>
              <a:t>v&gt;=max(A,r)</a:t>
            </a:r>
            <a:r>
              <a:rPr lang="zh-CN" altLang="en-US">
                <a:solidFill>
                  <a:srgbClr val="003399"/>
                </a:solidFill>
                <a:effectLst>
                  <a:outerShdw blurRad="38100" dist="38100" dir="2700000" algn="tl">
                    <a:srgbClr val="C0C0C0"/>
                  </a:outerShdw>
                </a:effectLst>
                <a:sym typeface="楷体_GB2312"/>
              </a:rPr>
              <a:t>，则估计值为</a:t>
            </a:r>
            <a:r>
              <a:rPr lang="en-US" altLang="zh-CN" i="1">
                <a:solidFill>
                  <a:srgbClr val="003399"/>
                </a:solidFill>
                <a:effectLst>
                  <a:outerShdw blurRad="38100" dist="38100" dir="2700000" algn="tl">
                    <a:srgbClr val="C0C0C0"/>
                  </a:outerShdw>
                </a:effectLst>
                <a:sym typeface="楷体_GB2312"/>
              </a:rPr>
              <a:t>n</a:t>
            </a:r>
            <a:r>
              <a:rPr lang="en-US" altLang="zh-CN" i="1" baseline="-25000">
                <a:solidFill>
                  <a:srgbClr val="003399"/>
                </a:solidFill>
                <a:effectLst>
                  <a:outerShdw blurRad="38100" dist="38100" dir="2700000" algn="tl">
                    <a:srgbClr val="C0C0C0"/>
                  </a:outerShdw>
                </a:effectLst>
                <a:sym typeface="楷体_GB2312"/>
              </a:rPr>
              <a:t>r</a:t>
            </a:r>
          </a:p>
          <a:p>
            <a:pPr lvl="2" algn="just">
              <a:spcBef>
                <a:spcPct val="20000"/>
              </a:spcBef>
              <a:buFontTx/>
              <a:buChar char="•"/>
              <a:defRPr/>
            </a:pPr>
            <a:r>
              <a:rPr lang="zh-CN" altLang="en-US">
                <a:solidFill>
                  <a:srgbClr val="003399"/>
                </a:solidFill>
                <a:effectLst>
                  <a:outerShdw blurRad="38100" dist="38100" dir="2700000" algn="tl">
                    <a:srgbClr val="C0C0C0"/>
                  </a:outerShdw>
                </a:effectLst>
                <a:sym typeface="楷体_GB2312"/>
              </a:rPr>
              <a:t>否则，估计值为</a:t>
            </a:r>
            <a:endParaRPr lang="en-US" altLang="zh-CN">
              <a:solidFill>
                <a:srgbClr val="003399"/>
              </a:solidFill>
              <a:effectLst>
                <a:outerShdw blurRad="38100" dist="38100" dir="2700000" algn="tl">
                  <a:srgbClr val="C0C0C0"/>
                </a:outerShdw>
              </a:effectLst>
              <a:sym typeface="楷体_GB2312"/>
            </a:endParaRPr>
          </a:p>
        </p:txBody>
      </p:sp>
      <p:graphicFrame>
        <p:nvGraphicFramePr>
          <p:cNvPr id="47116" name="对象 11">
            <a:hlinkClick r:id="" action="ppaction://ole?verb=1"/>
            <a:extLst>
              <a:ext uri="{FF2B5EF4-FFF2-40B4-BE49-F238E27FC236}">
                <a16:creationId xmlns:a16="http://schemas.microsoft.com/office/drawing/2014/main" id="{54155BFF-52AE-44FC-9E77-42D6516A828C}"/>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7196" r:id="rId7" imgW="914760" imgH="215725" progId="Equation.KSEE3">
                  <p:embed/>
                </p:oleObj>
              </mc:Choice>
              <mc:Fallback>
                <p:oleObj r:id="rId7" imgW="914760" imgH="215725" progId="Equation.KSEE3">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13">
            <a:hlinkClick r:id="" action="ppaction://ole?verb=1"/>
            <a:extLst>
              <a:ext uri="{FF2B5EF4-FFF2-40B4-BE49-F238E27FC236}">
                <a16:creationId xmlns:a16="http://schemas.microsoft.com/office/drawing/2014/main" id="{79D94E10-B28E-46C8-8E0C-6B44C228FEDF}"/>
              </a:ext>
            </a:extLst>
          </p:cNvPr>
          <p:cNvGraphicFramePr>
            <a:graphicFrameLocks noChangeAspect="1"/>
          </p:cNvGraphicFramePr>
          <p:nvPr/>
        </p:nvGraphicFramePr>
        <p:xfrm>
          <a:off x="2124075" y="4005263"/>
          <a:ext cx="822325" cy="400050"/>
        </p:xfrm>
        <a:graphic>
          <a:graphicData uri="http://schemas.openxmlformats.org/presentationml/2006/ole">
            <mc:AlternateContent xmlns:mc="http://schemas.openxmlformats.org/markup-compatibility/2006">
              <mc:Choice xmlns:v="urn:schemas-microsoft-com:vml" Requires="v">
                <p:oleObj spid="_x0000_s47197" r:id="rId9" imgW="470170" imgH="228780" progId="Equation.KSEE3">
                  <p:embed/>
                </p:oleObj>
              </mc:Choice>
              <mc:Fallback>
                <p:oleObj r:id="rId9" imgW="470170" imgH="228780" progId="Equation.KSEE3">
                  <p:embed/>
                  <p:pic>
                    <p:nvPicPr>
                      <p:cNvPr id="0"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4005263"/>
                        <a:ext cx="822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14">
            <a:hlinkClick r:id="" action="ppaction://ole?verb=1"/>
            <a:extLst>
              <a:ext uri="{FF2B5EF4-FFF2-40B4-BE49-F238E27FC236}">
                <a16:creationId xmlns:a16="http://schemas.microsoft.com/office/drawing/2014/main" id="{97767470-72B4-49AC-87C5-F90C8AB3CCA1}"/>
              </a:ext>
            </a:extLst>
          </p:cNvPr>
          <p:cNvGraphicFramePr>
            <a:graphicFrameLocks noChangeAspect="1"/>
          </p:cNvGraphicFramePr>
          <p:nvPr/>
        </p:nvGraphicFramePr>
        <p:xfrm>
          <a:off x="3708400" y="5518150"/>
          <a:ext cx="2841625" cy="738188"/>
        </p:xfrm>
        <a:graphic>
          <a:graphicData uri="http://schemas.openxmlformats.org/presentationml/2006/ole">
            <mc:AlternateContent xmlns:mc="http://schemas.openxmlformats.org/markup-compatibility/2006">
              <mc:Choice xmlns:v="urn:schemas-microsoft-com:vml" Requires="v">
                <p:oleObj spid="_x0000_s47198" r:id="rId11" imgW="1613435" imgH="419205" progId="Equation.KSEE3">
                  <p:embed/>
                </p:oleObj>
              </mc:Choice>
              <mc:Fallback>
                <p:oleObj r:id="rId11" imgW="1613435" imgH="419205" progId="Equation.KSEE3">
                  <p:embed/>
                  <p:pic>
                    <p:nvPicPr>
                      <p:cNvPr id="0"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5518150"/>
                        <a:ext cx="28416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859034A1-0BA1-4D66-9B4D-1F00A66084FB}"/>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AF6732AA-AA84-4C89-A518-378D1C6F9AD8}"/>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3B88AAAC-B6FF-4949-A4A8-9D1981FC8011}"/>
              </a:ext>
            </a:extLst>
          </p:cNvPr>
          <p:cNvSpPr>
            <a:spLocks noGrp="1"/>
          </p:cNvSpPr>
          <p:nvPr>
            <p:ph type="sldNum" sz="quarter" idx="12"/>
          </p:nvPr>
        </p:nvSpPr>
        <p:spPr/>
        <p:txBody>
          <a:bodyPr/>
          <a:lstStyle/>
          <a:p>
            <a:pPr>
              <a:defRPr/>
            </a:pPr>
            <a:fld id="{C12E4CEA-EFBF-4F1E-8105-2315C0908866}" type="slidenum">
              <a:rPr lang="zh-CN" altLang="en-US"/>
              <a:pPr>
                <a:defRPr/>
              </a:pPr>
              <a:t>23</a:t>
            </a:fld>
            <a:endParaRPr lang="en-US" altLang="zh-CN"/>
          </a:p>
        </p:txBody>
      </p:sp>
      <p:sp>
        <p:nvSpPr>
          <p:cNvPr id="986114" name="Rectangle 2">
            <a:extLst>
              <a:ext uri="{FF2B5EF4-FFF2-40B4-BE49-F238E27FC236}">
                <a16:creationId xmlns:a16="http://schemas.microsoft.com/office/drawing/2014/main" id="{5A4CB55E-92DD-4925-B5C6-12D518E4846C}"/>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986115" name="Rectangle 3">
            <a:extLst>
              <a:ext uri="{FF2B5EF4-FFF2-40B4-BE49-F238E27FC236}">
                <a16:creationId xmlns:a16="http://schemas.microsoft.com/office/drawing/2014/main" id="{098255C0-77C5-40ED-8806-586D60AF48F0}"/>
              </a:ext>
            </a:extLst>
          </p:cNvPr>
          <p:cNvSpPr>
            <a:spLocks noGrp="1" noChangeArrowheads="1"/>
          </p:cNvSpPr>
          <p:nvPr>
            <p:ph idx="1"/>
          </p:nvPr>
        </p:nvSpPr>
        <p:spPr>
          <a:xfrm>
            <a:off x="609600" y="1371600"/>
            <a:ext cx="7924800" cy="533400"/>
          </a:xfrm>
        </p:spPr>
        <p:txBody>
          <a:bodyPr/>
          <a:lstStyle/>
          <a:p>
            <a:pPr algn="just">
              <a:lnSpc>
                <a:spcPct val="90000"/>
              </a:lnSpc>
              <a:defRPr/>
            </a:pPr>
            <a:r>
              <a:rPr lang="zh-CN" altLang="en-US" dirty="0">
                <a:latin typeface="华文新魏" panose="02010800040101010101" pitchFamily="2" charset="-122"/>
                <a:ea typeface="华文新魏" panose="02010800040101010101" pitchFamily="2" charset="-122"/>
                <a:cs typeface="+mn-cs"/>
              </a:rPr>
              <a:t>当</a:t>
            </a:r>
            <a:r>
              <a:rPr lang="en-US" altLang="zh-CN" dirty="0">
                <a:latin typeface="华文新魏" panose="02010800040101010101" pitchFamily="2" charset="-122"/>
                <a:ea typeface="华文新魏" panose="02010800040101010101" pitchFamily="2" charset="-122"/>
                <a:cs typeface="+mn-cs"/>
              </a:rPr>
              <a:t>r</a:t>
            </a:r>
            <a:r>
              <a:rPr lang="zh-CN" altLang="en-US" dirty="0">
                <a:latin typeface="华文新魏" panose="02010800040101010101" pitchFamily="2" charset="-122"/>
                <a:ea typeface="华文新魏" panose="02010800040101010101" pitchFamily="2" charset="-122"/>
                <a:cs typeface="+mn-cs"/>
              </a:rPr>
              <a:t>中</a:t>
            </a:r>
            <a:r>
              <a:rPr lang="en-US" altLang="zh-CN" dirty="0">
                <a:latin typeface="华文新魏" panose="02010800040101010101" pitchFamily="2" charset="-122"/>
                <a:ea typeface="华文新魏" panose="02010800040101010101" pitchFamily="2" charset="-122"/>
                <a:cs typeface="+mn-cs"/>
              </a:rPr>
              <a:t>A</a:t>
            </a:r>
            <a:r>
              <a:rPr lang="zh-CN" altLang="en-US" dirty="0">
                <a:latin typeface="华文新魏" panose="02010800040101010101" pitchFamily="2" charset="-122"/>
                <a:ea typeface="华文新魏" panose="02010800040101010101" pitchFamily="2" charset="-122"/>
                <a:cs typeface="+mn-cs"/>
              </a:rPr>
              <a:t>属性上的取值分布是</a:t>
            </a:r>
            <a:r>
              <a:rPr lang="zh-CN" altLang="en-US" dirty="0">
                <a:solidFill>
                  <a:srgbClr val="FF0000"/>
                </a:solidFill>
                <a:latin typeface="华文新魏" panose="02010800040101010101" pitchFamily="2" charset="-122"/>
                <a:ea typeface="华文新魏" panose="02010800040101010101" pitchFamily="2" charset="-122"/>
                <a:cs typeface="+mn-cs"/>
              </a:rPr>
              <a:t>均匀的</a:t>
            </a:r>
            <a:r>
              <a:rPr lang="zh-CN" altLang="en-US" dirty="0">
                <a:latin typeface="华文新魏" panose="02010800040101010101" pitchFamily="2" charset="-122"/>
                <a:ea typeface="华文新魏" panose="02010800040101010101" pitchFamily="2" charset="-122"/>
                <a:cs typeface="+mn-cs"/>
              </a:rPr>
              <a:t>，运算结果大小的估计如下：</a:t>
            </a:r>
          </a:p>
        </p:txBody>
      </p:sp>
      <p:sp>
        <p:nvSpPr>
          <p:cNvPr id="986127" name="Rectangle 15">
            <a:extLst>
              <a:ext uri="{FF2B5EF4-FFF2-40B4-BE49-F238E27FC236}">
                <a16:creationId xmlns:a16="http://schemas.microsoft.com/office/drawing/2014/main" id="{C884D58E-E565-442A-A89F-7B68E5C32BA6}"/>
              </a:ext>
            </a:extLst>
          </p:cNvPr>
          <p:cNvSpPr>
            <a:spLocks noChangeArrowheads="1"/>
          </p:cNvSpPr>
          <p:nvPr/>
        </p:nvSpPr>
        <p:spPr bwMode="auto">
          <a:xfrm>
            <a:off x="609600" y="2335213"/>
            <a:ext cx="7924800" cy="8128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lvl="1" algn="just">
              <a:spcBef>
                <a:spcPct val="20000"/>
              </a:spcBef>
              <a:buFontTx/>
              <a:buChar char="–"/>
              <a:defRPr/>
            </a:pPr>
            <a:r>
              <a:rPr lang="zh-CN" altLang="en-US" sz="240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合取 </a:t>
            </a:r>
          </a:p>
          <a:p>
            <a:pPr lvl="2" algn="just">
              <a:spcBef>
                <a:spcPct val="20000"/>
              </a:spcBef>
              <a:buFontTx/>
              <a:buChar char="•"/>
              <a:defRPr/>
            </a:pPr>
            <a:r>
              <a:rPr lang="zh-CN" altLang="en-US">
                <a:solidFill>
                  <a:srgbClr val="003399"/>
                </a:solidFill>
                <a:effectLst>
                  <a:outerShdw blurRad="38100" dist="38100" dir="2700000" algn="tl">
                    <a:srgbClr val="C0C0C0"/>
                  </a:outerShdw>
                </a:effectLst>
                <a:sym typeface="楷体_GB2312"/>
              </a:rPr>
              <a:t>对于每个</a:t>
            </a:r>
            <a:r>
              <a:rPr lang="zh-CN" altLang="en-US" i="1">
                <a:solidFill>
                  <a:srgbClr val="003399"/>
                </a:solidFill>
                <a:effectLst>
                  <a:outerShdw blurRad="38100" dist="38100" dir="2700000" algn="tl">
                    <a:srgbClr val="C0C0C0"/>
                  </a:outerShdw>
                </a:effectLst>
                <a:sym typeface="楷体_GB2312"/>
              </a:rPr>
              <a:t>θ</a:t>
            </a:r>
            <a:r>
              <a:rPr lang="en-US" altLang="zh-CN" i="1" baseline="-25000">
                <a:solidFill>
                  <a:srgbClr val="003399"/>
                </a:solidFill>
                <a:effectLst>
                  <a:outerShdw blurRad="38100" dist="38100" dir="2700000" algn="tl">
                    <a:srgbClr val="C0C0C0"/>
                  </a:outerShdw>
                </a:effectLst>
                <a:sym typeface="楷体_GB2312"/>
              </a:rPr>
              <a:t>i</a:t>
            </a:r>
            <a:r>
              <a:rPr lang="en-US" altLang="zh-CN">
                <a:solidFill>
                  <a:srgbClr val="003399"/>
                </a:solidFill>
                <a:effectLst>
                  <a:outerShdw blurRad="38100" dist="38100" dir="2700000" algn="tl">
                    <a:srgbClr val="C0C0C0"/>
                  </a:outerShdw>
                </a:effectLst>
                <a:sym typeface="楷体_GB2312"/>
              </a:rPr>
              <a:t>, </a:t>
            </a:r>
            <a:r>
              <a:rPr lang="zh-CN" altLang="en-US">
                <a:solidFill>
                  <a:srgbClr val="003399"/>
                </a:solidFill>
                <a:effectLst>
                  <a:outerShdw blurRad="38100" dist="38100" dir="2700000" algn="tl">
                    <a:srgbClr val="C0C0C0"/>
                  </a:outerShdw>
                </a:effectLst>
                <a:sym typeface="楷体_GB2312"/>
              </a:rPr>
              <a:t>我们按照之前描述的那样估计选择的大小，记为</a:t>
            </a:r>
            <a:r>
              <a:rPr lang="en-US" altLang="zh-CN" i="1">
                <a:solidFill>
                  <a:srgbClr val="003399"/>
                </a:solidFill>
                <a:effectLst>
                  <a:outerShdw blurRad="38100" dist="38100" dir="2700000" algn="tl">
                    <a:srgbClr val="C0C0C0"/>
                  </a:outerShdw>
                </a:effectLst>
                <a:sym typeface="楷体_GB2312"/>
              </a:rPr>
              <a:t>s</a:t>
            </a:r>
            <a:r>
              <a:rPr lang="en-US" altLang="zh-CN" i="1" baseline="-25000">
                <a:solidFill>
                  <a:srgbClr val="003399"/>
                </a:solidFill>
                <a:effectLst>
                  <a:outerShdw blurRad="38100" dist="38100" dir="2700000" algn="tl">
                    <a:srgbClr val="C0C0C0"/>
                  </a:outerShdw>
                </a:effectLst>
                <a:sym typeface="楷体_GB2312"/>
              </a:rPr>
              <a:t>i</a:t>
            </a:r>
            <a:r>
              <a:rPr lang="zh-CN" altLang="en-US">
                <a:solidFill>
                  <a:srgbClr val="003399"/>
                </a:solidFill>
                <a:effectLst>
                  <a:outerShdw blurRad="38100" dist="38100" dir="2700000" algn="tl">
                    <a:srgbClr val="C0C0C0"/>
                  </a:outerShdw>
                </a:effectLst>
                <a:sym typeface="楷体_GB2312"/>
              </a:rPr>
              <a:t>，则</a:t>
            </a:r>
          </a:p>
        </p:txBody>
      </p:sp>
      <p:graphicFrame>
        <p:nvGraphicFramePr>
          <p:cNvPr id="4" name="对象 3">
            <a:hlinkClick r:id="" action="ppaction://ole?verb=1"/>
            <a:extLst>
              <a:ext uri="{FF2B5EF4-FFF2-40B4-BE49-F238E27FC236}">
                <a16:creationId xmlns:a16="http://schemas.microsoft.com/office/drawing/2014/main" id="{AFE49897-D22F-406F-A0E1-AB03EB61A0D8}"/>
              </a:ext>
            </a:extLst>
          </p:cNvPr>
          <p:cNvGraphicFramePr>
            <a:graphicFrameLocks noChangeAspect="1"/>
          </p:cNvGraphicFramePr>
          <p:nvPr/>
        </p:nvGraphicFramePr>
        <p:xfrm>
          <a:off x="2266950" y="2349500"/>
          <a:ext cx="1628775" cy="469900"/>
        </p:xfrm>
        <a:graphic>
          <a:graphicData uri="http://schemas.openxmlformats.org/presentationml/2006/ole">
            <mc:AlternateContent xmlns:mc="http://schemas.openxmlformats.org/markup-compatibility/2006">
              <mc:Choice xmlns:v="urn:schemas-microsoft-com:vml" Requires="v">
                <p:oleObj spid="_x0000_s48201" r:id="rId3" imgW="800550" imgH="241390" progId="Equation.KSEE3">
                  <p:embed/>
                </p:oleObj>
              </mc:Choice>
              <mc:Fallback>
                <p:oleObj r:id="rId3" imgW="800550" imgH="241390" progId="Equation.KSEE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2349500"/>
                        <a:ext cx="16287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hlinkClick r:id="" action="ppaction://ole?verb=1"/>
            <a:extLst>
              <a:ext uri="{FF2B5EF4-FFF2-40B4-BE49-F238E27FC236}">
                <a16:creationId xmlns:a16="http://schemas.microsoft.com/office/drawing/2014/main" id="{4EF5895B-B31F-4D93-831E-91A11B499711}"/>
              </a:ext>
            </a:extLst>
          </p:cNvPr>
          <p:cNvGraphicFramePr>
            <a:graphicFrameLocks noChangeAspect="1"/>
          </p:cNvGraphicFramePr>
          <p:nvPr/>
        </p:nvGraphicFramePr>
        <p:xfrm>
          <a:off x="3492500" y="3357563"/>
          <a:ext cx="2203450" cy="796925"/>
        </p:xfrm>
        <a:graphic>
          <a:graphicData uri="http://schemas.openxmlformats.org/presentationml/2006/ole">
            <mc:AlternateContent xmlns:mc="http://schemas.openxmlformats.org/markup-compatibility/2006">
              <mc:Choice xmlns:v="urn:schemas-microsoft-com:vml" Requires="v">
                <p:oleObj spid="_x0000_s48202" r:id="rId5" imgW="1194230" imgH="431810" progId="Equation.KSEE3">
                  <p:embed/>
                </p:oleObj>
              </mc:Choice>
              <mc:Fallback>
                <p:oleObj r:id="rId5" imgW="1194230" imgH="431810" progId="Equation.KSEE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357563"/>
                        <a:ext cx="22034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Rectangle 15">
            <a:extLst>
              <a:ext uri="{FF2B5EF4-FFF2-40B4-BE49-F238E27FC236}">
                <a16:creationId xmlns:a16="http://schemas.microsoft.com/office/drawing/2014/main" id="{C73F131E-5250-4D5F-B9DA-85DAB8A9E80C}"/>
              </a:ext>
            </a:extLst>
          </p:cNvPr>
          <p:cNvSpPr>
            <a:spLocks noChangeArrowheads="1"/>
          </p:cNvSpPr>
          <p:nvPr/>
        </p:nvSpPr>
        <p:spPr bwMode="auto">
          <a:xfrm>
            <a:off x="736600" y="4327525"/>
            <a:ext cx="7924800" cy="8128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lvl="1" algn="just">
              <a:spcBef>
                <a:spcPct val="20000"/>
              </a:spcBef>
              <a:buFontTx/>
              <a:buChar char="–"/>
              <a:defRPr/>
            </a:pPr>
            <a:r>
              <a:rPr lang="zh-CN" altLang="en-US" sz="240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析取 </a:t>
            </a:r>
          </a:p>
          <a:p>
            <a:pPr lvl="2" algn="just">
              <a:spcBef>
                <a:spcPct val="20000"/>
              </a:spcBef>
              <a:buFontTx/>
              <a:buChar char="•"/>
              <a:defRPr/>
            </a:pPr>
            <a:r>
              <a:rPr lang="zh-CN" altLang="en-US">
                <a:solidFill>
                  <a:srgbClr val="003399"/>
                </a:solidFill>
                <a:effectLst>
                  <a:outerShdw blurRad="38100" dist="38100" dir="2700000" algn="tl">
                    <a:srgbClr val="C0C0C0"/>
                  </a:outerShdw>
                </a:effectLst>
                <a:sym typeface="楷体_GB2312"/>
              </a:rPr>
              <a:t>对于每个</a:t>
            </a:r>
            <a:r>
              <a:rPr lang="zh-CN" altLang="en-US" i="1">
                <a:solidFill>
                  <a:srgbClr val="003399"/>
                </a:solidFill>
                <a:effectLst>
                  <a:outerShdw blurRad="38100" dist="38100" dir="2700000" algn="tl">
                    <a:srgbClr val="C0C0C0"/>
                  </a:outerShdw>
                </a:effectLst>
                <a:sym typeface="楷体_GB2312"/>
              </a:rPr>
              <a:t>θ</a:t>
            </a:r>
            <a:r>
              <a:rPr lang="en-US" altLang="zh-CN" i="1" baseline="-25000">
                <a:solidFill>
                  <a:srgbClr val="003399"/>
                </a:solidFill>
                <a:effectLst>
                  <a:outerShdw blurRad="38100" dist="38100" dir="2700000" algn="tl">
                    <a:srgbClr val="C0C0C0"/>
                  </a:outerShdw>
                </a:effectLst>
                <a:sym typeface="楷体_GB2312"/>
              </a:rPr>
              <a:t>i</a:t>
            </a:r>
            <a:r>
              <a:rPr lang="en-US" altLang="zh-CN">
                <a:solidFill>
                  <a:srgbClr val="003399"/>
                </a:solidFill>
                <a:effectLst>
                  <a:outerShdw blurRad="38100" dist="38100" dir="2700000" algn="tl">
                    <a:srgbClr val="C0C0C0"/>
                  </a:outerShdw>
                </a:effectLst>
                <a:sym typeface="楷体_GB2312"/>
              </a:rPr>
              <a:t>, </a:t>
            </a:r>
            <a:r>
              <a:rPr lang="zh-CN" altLang="en-US">
                <a:solidFill>
                  <a:srgbClr val="003399"/>
                </a:solidFill>
                <a:effectLst>
                  <a:outerShdw blurRad="38100" dist="38100" dir="2700000" algn="tl">
                    <a:srgbClr val="C0C0C0"/>
                  </a:outerShdw>
                </a:effectLst>
                <a:sym typeface="楷体_GB2312"/>
              </a:rPr>
              <a:t>我们按照之前描述的那样估计选择的大小，记为</a:t>
            </a:r>
            <a:r>
              <a:rPr lang="en-US" altLang="zh-CN" i="1">
                <a:solidFill>
                  <a:srgbClr val="003399"/>
                </a:solidFill>
                <a:effectLst>
                  <a:outerShdw blurRad="38100" dist="38100" dir="2700000" algn="tl">
                    <a:srgbClr val="C0C0C0"/>
                  </a:outerShdw>
                </a:effectLst>
                <a:sym typeface="楷体_GB2312"/>
              </a:rPr>
              <a:t>s</a:t>
            </a:r>
            <a:r>
              <a:rPr lang="en-US" altLang="zh-CN" i="1" baseline="-25000">
                <a:solidFill>
                  <a:srgbClr val="003399"/>
                </a:solidFill>
                <a:effectLst>
                  <a:outerShdw blurRad="38100" dist="38100" dir="2700000" algn="tl">
                    <a:srgbClr val="C0C0C0"/>
                  </a:outerShdw>
                </a:effectLst>
                <a:sym typeface="楷体_GB2312"/>
              </a:rPr>
              <a:t>i</a:t>
            </a:r>
            <a:r>
              <a:rPr lang="zh-CN" altLang="en-US">
                <a:solidFill>
                  <a:srgbClr val="003399"/>
                </a:solidFill>
                <a:effectLst>
                  <a:outerShdw blurRad="38100" dist="38100" dir="2700000" algn="tl">
                    <a:srgbClr val="C0C0C0"/>
                  </a:outerShdw>
                </a:effectLst>
                <a:sym typeface="楷体_GB2312"/>
              </a:rPr>
              <a:t>，则</a:t>
            </a:r>
          </a:p>
        </p:txBody>
      </p:sp>
      <p:graphicFrame>
        <p:nvGraphicFramePr>
          <p:cNvPr id="13" name="对象 12">
            <a:hlinkClick r:id="" action="ppaction://ole?verb=1"/>
            <a:extLst>
              <a:ext uri="{FF2B5EF4-FFF2-40B4-BE49-F238E27FC236}">
                <a16:creationId xmlns:a16="http://schemas.microsoft.com/office/drawing/2014/main" id="{FA4A204B-3173-4405-A6E8-02E715A9E718}"/>
              </a:ext>
            </a:extLst>
          </p:cNvPr>
          <p:cNvGraphicFramePr>
            <a:graphicFrameLocks noChangeAspect="1"/>
          </p:cNvGraphicFramePr>
          <p:nvPr/>
        </p:nvGraphicFramePr>
        <p:xfrm>
          <a:off x="2393950" y="4341813"/>
          <a:ext cx="1628775" cy="469900"/>
        </p:xfrm>
        <a:graphic>
          <a:graphicData uri="http://schemas.openxmlformats.org/presentationml/2006/ole">
            <mc:AlternateContent xmlns:mc="http://schemas.openxmlformats.org/markup-compatibility/2006">
              <mc:Choice xmlns:v="urn:schemas-microsoft-com:vml" Requires="v">
                <p:oleObj spid="_x0000_s48203" r:id="rId7" imgW="800550" imgH="241390" progId="Equation.KSEE3">
                  <p:embed/>
                </p:oleObj>
              </mc:Choice>
              <mc:Fallback>
                <p:oleObj r:id="rId7" imgW="800550" imgH="241390" progId="Equation.KSEE3">
                  <p:embed/>
                  <p:pic>
                    <p:nvPicPr>
                      <p:cNvPr id="0"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950" y="4341813"/>
                        <a:ext cx="16287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16">
            <a:hlinkClick r:id="" action="ppaction://ole?verb=1"/>
            <a:extLst>
              <a:ext uri="{FF2B5EF4-FFF2-40B4-BE49-F238E27FC236}">
                <a16:creationId xmlns:a16="http://schemas.microsoft.com/office/drawing/2014/main" id="{92E69D1C-E299-433C-8379-6ED93E15FFEC}"/>
              </a:ext>
            </a:extLst>
          </p:cNvPr>
          <p:cNvGraphicFramePr>
            <a:graphicFrameLocks noChangeAspect="1"/>
          </p:cNvGraphicFramePr>
          <p:nvPr/>
        </p:nvGraphicFramePr>
        <p:xfrm>
          <a:off x="2905125" y="5345113"/>
          <a:ext cx="3587750" cy="822325"/>
        </p:xfrm>
        <a:graphic>
          <a:graphicData uri="http://schemas.openxmlformats.org/presentationml/2006/ole">
            <mc:AlternateContent xmlns:mc="http://schemas.openxmlformats.org/markup-compatibility/2006">
              <mc:Choice xmlns:v="urn:schemas-microsoft-com:vml" Requires="v">
                <p:oleObj spid="_x0000_s48204" r:id="rId9" imgW="1942920" imgH="444240" progId="Equation.KSEE3">
                  <p:embed/>
                </p:oleObj>
              </mc:Choice>
              <mc:Fallback>
                <p:oleObj r:id="rId9" imgW="1942920" imgH="444240" progId="Equation.KSEE3">
                  <p:embed/>
                  <p:pic>
                    <p:nvPicPr>
                      <p:cNvPr id="0" name="对象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5125" y="5345113"/>
                        <a:ext cx="3587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52876E69-AC84-4421-9220-D4CF9971733C}"/>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A26634E0-27BE-4217-A01D-0CA0EDB833A3}"/>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51D1EF38-3B08-4F59-AAED-200BF7B9E053}"/>
              </a:ext>
            </a:extLst>
          </p:cNvPr>
          <p:cNvSpPr>
            <a:spLocks noGrp="1"/>
          </p:cNvSpPr>
          <p:nvPr>
            <p:ph type="sldNum" sz="quarter" idx="12"/>
          </p:nvPr>
        </p:nvSpPr>
        <p:spPr/>
        <p:txBody>
          <a:bodyPr/>
          <a:lstStyle/>
          <a:p>
            <a:pPr>
              <a:defRPr/>
            </a:pPr>
            <a:fld id="{76942182-6EAC-4C16-9E4E-886D973E4651}" type="slidenum">
              <a:rPr lang="zh-CN" altLang="en-US"/>
              <a:pPr>
                <a:defRPr/>
              </a:pPr>
              <a:t>24</a:t>
            </a:fld>
            <a:endParaRPr lang="en-US" altLang="zh-CN"/>
          </a:p>
        </p:txBody>
      </p:sp>
      <p:sp>
        <p:nvSpPr>
          <p:cNvPr id="986114" name="Rectangle 2">
            <a:extLst>
              <a:ext uri="{FF2B5EF4-FFF2-40B4-BE49-F238E27FC236}">
                <a16:creationId xmlns:a16="http://schemas.microsoft.com/office/drawing/2014/main" id="{1677C3AE-6CE3-41AA-9F21-055A264FECD8}"/>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986115" name="Rectangle 3">
            <a:extLst>
              <a:ext uri="{FF2B5EF4-FFF2-40B4-BE49-F238E27FC236}">
                <a16:creationId xmlns:a16="http://schemas.microsoft.com/office/drawing/2014/main" id="{8E5E9774-6512-45E0-9AA5-A1947D7256EA}"/>
              </a:ext>
            </a:extLst>
          </p:cNvPr>
          <p:cNvSpPr>
            <a:spLocks noGrp="1" noChangeArrowheads="1"/>
          </p:cNvSpPr>
          <p:nvPr>
            <p:ph idx="1"/>
          </p:nvPr>
        </p:nvSpPr>
        <p:spPr>
          <a:xfrm>
            <a:off x="609600" y="1371600"/>
            <a:ext cx="7924800" cy="533400"/>
          </a:xfrm>
        </p:spPr>
        <p:txBody>
          <a:bodyPr/>
          <a:lstStyle/>
          <a:p>
            <a:pPr algn="just">
              <a:lnSpc>
                <a:spcPct val="90000"/>
              </a:lnSpc>
              <a:defRPr/>
            </a:pPr>
            <a:r>
              <a:rPr lang="zh-CN" altLang="en-US" dirty="0">
                <a:latin typeface="华文新魏" panose="02010800040101010101" pitchFamily="2" charset="-122"/>
                <a:ea typeface="华文新魏" panose="02010800040101010101" pitchFamily="2" charset="-122"/>
                <a:cs typeface="+mn-cs"/>
              </a:rPr>
              <a:t>当</a:t>
            </a:r>
            <a:r>
              <a:rPr lang="en-US" altLang="zh-CN" dirty="0">
                <a:latin typeface="华文新魏" panose="02010800040101010101" pitchFamily="2" charset="-122"/>
                <a:ea typeface="华文新魏" panose="02010800040101010101" pitchFamily="2" charset="-122"/>
                <a:cs typeface="+mn-cs"/>
              </a:rPr>
              <a:t>r</a:t>
            </a:r>
            <a:r>
              <a:rPr lang="zh-CN" altLang="en-US" dirty="0">
                <a:latin typeface="华文新魏" panose="02010800040101010101" pitchFamily="2" charset="-122"/>
                <a:ea typeface="华文新魏" panose="02010800040101010101" pitchFamily="2" charset="-122"/>
                <a:cs typeface="+mn-cs"/>
              </a:rPr>
              <a:t>中</a:t>
            </a:r>
            <a:r>
              <a:rPr lang="en-US" altLang="zh-CN" dirty="0">
                <a:latin typeface="华文新魏" panose="02010800040101010101" pitchFamily="2" charset="-122"/>
                <a:ea typeface="华文新魏" panose="02010800040101010101" pitchFamily="2" charset="-122"/>
                <a:cs typeface="+mn-cs"/>
              </a:rPr>
              <a:t>A</a:t>
            </a:r>
            <a:r>
              <a:rPr lang="zh-CN" altLang="en-US" dirty="0">
                <a:latin typeface="华文新魏" panose="02010800040101010101" pitchFamily="2" charset="-122"/>
                <a:ea typeface="华文新魏" panose="02010800040101010101" pitchFamily="2" charset="-122"/>
                <a:cs typeface="+mn-cs"/>
              </a:rPr>
              <a:t>属性上的取值分布是</a:t>
            </a:r>
            <a:r>
              <a:rPr lang="zh-CN" altLang="en-US" dirty="0">
                <a:solidFill>
                  <a:srgbClr val="FF0000"/>
                </a:solidFill>
                <a:latin typeface="华文新魏" panose="02010800040101010101" pitchFamily="2" charset="-122"/>
                <a:ea typeface="华文新魏" panose="02010800040101010101" pitchFamily="2" charset="-122"/>
                <a:cs typeface="+mn-cs"/>
              </a:rPr>
              <a:t>均匀的</a:t>
            </a:r>
            <a:r>
              <a:rPr lang="zh-CN" altLang="en-US" dirty="0">
                <a:latin typeface="华文新魏" panose="02010800040101010101" pitchFamily="2" charset="-122"/>
                <a:ea typeface="华文新魏" panose="02010800040101010101" pitchFamily="2" charset="-122"/>
                <a:cs typeface="+mn-cs"/>
              </a:rPr>
              <a:t>，运算结果大小的估计如下：</a:t>
            </a:r>
          </a:p>
        </p:txBody>
      </p:sp>
      <p:sp>
        <p:nvSpPr>
          <p:cNvPr id="986127" name="Rectangle 15">
            <a:extLst>
              <a:ext uri="{FF2B5EF4-FFF2-40B4-BE49-F238E27FC236}">
                <a16:creationId xmlns:a16="http://schemas.microsoft.com/office/drawing/2014/main" id="{7BC5561D-8C54-4EE5-A9EF-7502C51B6A75}"/>
              </a:ext>
            </a:extLst>
          </p:cNvPr>
          <p:cNvSpPr>
            <a:spLocks noChangeArrowheads="1"/>
          </p:cNvSpPr>
          <p:nvPr/>
        </p:nvSpPr>
        <p:spPr bwMode="auto">
          <a:xfrm>
            <a:off x="609600" y="2551113"/>
            <a:ext cx="7924800" cy="8128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lvl="1" algn="just">
              <a:spcBef>
                <a:spcPct val="20000"/>
              </a:spcBef>
              <a:buFontTx/>
              <a:buChar char="–"/>
              <a:defRPr/>
            </a:pPr>
            <a:r>
              <a:rPr lang="zh-CN" altLang="en-US" sz="240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取反 </a:t>
            </a:r>
          </a:p>
          <a:p>
            <a:pPr lvl="2" algn="just">
              <a:spcBef>
                <a:spcPct val="20000"/>
              </a:spcBef>
              <a:buFontTx/>
              <a:buChar char="•"/>
              <a:defRPr/>
            </a:pPr>
            <a:r>
              <a:rPr lang="zh-CN" altLang="en-US">
                <a:solidFill>
                  <a:srgbClr val="003399"/>
                </a:solidFill>
                <a:effectLst>
                  <a:outerShdw blurRad="38100" dist="38100" dir="2700000" algn="tl">
                    <a:srgbClr val="C0C0C0"/>
                  </a:outerShdw>
                </a:effectLst>
                <a:sym typeface="楷体_GB2312"/>
              </a:rPr>
              <a:t>在无空值的情况下，估计值为</a:t>
            </a:r>
            <a:r>
              <a:rPr lang="zh-CN" altLang="en-US" i="1">
                <a:solidFill>
                  <a:srgbClr val="003399"/>
                </a:solidFill>
                <a:effectLst>
                  <a:outerShdw blurRad="38100" dist="38100" dir="2700000" algn="tl">
                    <a:srgbClr val="C0C0C0"/>
                  </a:outerShdw>
                </a:effectLst>
                <a:sym typeface="楷体_GB2312"/>
              </a:rPr>
              <a:t> </a:t>
            </a:r>
            <a:r>
              <a:rPr lang="en-US" altLang="zh-CN" i="1">
                <a:solidFill>
                  <a:srgbClr val="003399"/>
                </a:solidFill>
                <a:effectLst>
                  <a:outerShdw blurRad="38100" dist="38100" dir="2700000" algn="tl">
                    <a:srgbClr val="C0C0C0"/>
                  </a:outerShdw>
                </a:effectLst>
                <a:sym typeface="楷体_GB2312"/>
              </a:rPr>
              <a:t>n</a:t>
            </a:r>
            <a:r>
              <a:rPr lang="en-US" altLang="zh-CN" i="1" baseline="-25000">
                <a:solidFill>
                  <a:srgbClr val="003399"/>
                </a:solidFill>
                <a:effectLst>
                  <a:outerShdw blurRad="38100" dist="38100" dir="2700000" algn="tl">
                    <a:srgbClr val="C0C0C0"/>
                  </a:outerShdw>
                </a:effectLst>
                <a:sym typeface="楷体_GB2312"/>
              </a:rPr>
              <a:t>r</a:t>
            </a:r>
            <a:r>
              <a:rPr lang="en-US" altLang="zh-CN" i="1">
                <a:solidFill>
                  <a:srgbClr val="003399"/>
                </a:solidFill>
                <a:effectLst>
                  <a:outerShdw blurRad="38100" dist="38100" dir="2700000" algn="tl">
                    <a:srgbClr val="C0C0C0"/>
                  </a:outerShdw>
                </a:effectLst>
                <a:sym typeface="楷体_GB2312"/>
              </a:rPr>
              <a:t>-s</a:t>
            </a:r>
            <a:r>
              <a:rPr lang="en-US" altLang="zh-CN" i="1" baseline="-25000">
                <a:solidFill>
                  <a:srgbClr val="003399"/>
                </a:solidFill>
                <a:effectLst>
                  <a:outerShdw blurRad="38100" dist="38100" dir="2700000" algn="tl">
                    <a:srgbClr val="C0C0C0"/>
                  </a:outerShdw>
                </a:effectLst>
                <a:sym typeface="楷体_GB2312"/>
              </a:rPr>
              <a:t>θ</a:t>
            </a:r>
          </a:p>
          <a:p>
            <a:pPr lvl="2" algn="just">
              <a:spcBef>
                <a:spcPct val="20000"/>
              </a:spcBef>
              <a:buFontTx/>
              <a:buChar char="•"/>
              <a:defRPr/>
            </a:pPr>
            <a:r>
              <a:rPr lang="zh-CN" altLang="en-US">
                <a:solidFill>
                  <a:srgbClr val="003399"/>
                </a:solidFill>
                <a:effectLst>
                  <a:outerShdw blurRad="38100" dist="38100" dir="2700000" algn="tl">
                    <a:srgbClr val="C0C0C0"/>
                  </a:outerShdw>
                </a:effectLst>
                <a:sym typeface="楷体_GB2312"/>
              </a:rPr>
              <a:t>在有空值的情况下，估计值为</a:t>
            </a:r>
            <a:r>
              <a:rPr lang="en-US" altLang="zh-CN" i="1">
                <a:solidFill>
                  <a:srgbClr val="003399"/>
                </a:solidFill>
                <a:effectLst>
                  <a:outerShdw blurRad="38100" dist="38100" dir="2700000" algn="tl">
                    <a:srgbClr val="C0C0C0"/>
                  </a:outerShdw>
                </a:effectLst>
                <a:sym typeface="楷体_GB2312"/>
              </a:rPr>
              <a:t>n</a:t>
            </a:r>
            <a:r>
              <a:rPr lang="en-US" altLang="zh-CN" i="1" baseline="-25000">
                <a:solidFill>
                  <a:srgbClr val="003399"/>
                </a:solidFill>
                <a:effectLst>
                  <a:outerShdw blurRad="38100" dist="38100" dir="2700000" algn="tl">
                    <a:srgbClr val="C0C0C0"/>
                  </a:outerShdw>
                </a:effectLst>
                <a:sym typeface="楷体_GB2312"/>
              </a:rPr>
              <a:t>r</a:t>
            </a:r>
            <a:r>
              <a:rPr lang="en-US" altLang="zh-CN" i="1">
                <a:solidFill>
                  <a:srgbClr val="003399"/>
                </a:solidFill>
                <a:effectLst>
                  <a:outerShdw blurRad="38100" dist="38100" dir="2700000" algn="tl">
                    <a:srgbClr val="C0C0C0"/>
                  </a:outerShdw>
                </a:effectLst>
                <a:sym typeface="楷体_GB2312"/>
              </a:rPr>
              <a:t>-n</a:t>
            </a:r>
            <a:r>
              <a:rPr lang="en-US" altLang="zh-CN" i="1" baseline="-25000">
                <a:solidFill>
                  <a:srgbClr val="003399"/>
                </a:solidFill>
                <a:effectLst>
                  <a:outerShdw blurRad="38100" dist="38100" dir="2700000" algn="tl">
                    <a:srgbClr val="C0C0C0"/>
                  </a:outerShdw>
                </a:effectLst>
                <a:sym typeface="楷体_GB2312"/>
              </a:rPr>
              <a:t>null</a:t>
            </a:r>
            <a:r>
              <a:rPr lang="en-US" altLang="zh-CN" i="1">
                <a:solidFill>
                  <a:srgbClr val="003399"/>
                </a:solidFill>
                <a:effectLst>
                  <a:outerShdw blurRad="38100" dist="38100" dir="2700000" algn="tl">
                    <a:srgbClr val="C0C0C0"/>
                  </a:outerShdw>
                </a:effectLst>
                <a:sym typeface="楷体_GB2312"/>
              </a:rPr>
              <a:t>-s</a:t>
            </a:r>
            <a:r>
              <a:rPr lang="en-US" altLang="zh-CN" i="1" baseline="-25000">
                <a:solidFill>
                  <a:srgbClr val="003399"/>
                </a:solidFill>
                <a:effectLst>
                  <a:outerShdw blurRad="38100" dist="38100" dir="2700000" algn="tl">
                    <a:srgbClr val="C0C0C0"/>
                  </a:outerShdw>
                </a:effectLst>
                <a:sym typeface="楷体_GB2312"/>
              </a:rPr>
              <a:t>θ</a:t>
            </a:r>
            <a:endParaRPr lang="zh-CN" altLang="en-US">
              <a:solidFill>
                <a:srgbClr val="003399"/>
              </a:solidFill>
              <a:effectLst>
                <a:outerShdw blurRad="38100" dist="38100" dir="2700000" algn="tl">
                  <a:srgbClr val="C0C0C0"/>
                </a:outerShdw>
              </a:effectLst>
              <a:sym typeface="楷体_GB2312"/>
            </a:endParaRPr>
          </a:p>
          <a:p>
            <a:pPr lvl="2" algn="just">
              <a:spcBef>
                <a:spcPct val="20000"/>
              </a:spcBef>
              <a:defRPr/>
            </a:pPr>
            <a:endParaRPr lang="zh-CN" altLang="en-US" i="1" baseline="-25000">
              <a:solidFill>
                <a:srgbClr val="003399"/>
              </a:solidFill>
              <a:effectLst>
                <a:outerShdw blurRad="38100" dist="38100" dir="2700000" algn="tl">
                  <a:srgbClr val="C0C0C0"/>
                </a:outerShdw>
              </a:effectLst>
              <a:sym typeface="楷体_GB2312"/>
            </a:endParaRPr>
          </a:p>
        </p:txBody>
      </p:sp>
      <p:graphicFrame>
        <p:nvGraphicFramePr>
          <p:cNvPr id="4" name="对象 3">
            <a:hlinkClick r:id="" action="ppaction://ole?verb=1"/>
            <a:extLst>
              <a:ext uri="{FF2B5EF4-FFF2-40B4-BE49-F238E27FC236}">
                <a16:creationId xmlns:a16="http://schemas.microsoft.com/office/drawing/2014/main" id="{5013E771-8BE7-426B-8004-6C867C18311F}"/>
              </a:ext>
            </a:extLst>
          </p:cNvPr>
          <p:cNvGraphicFramePr>
            <a:graphicFrameLocks noChangeAspect="1"/>
          </p:cNvGraphicFramePr>
          <p:nvPr/>
        </p:nvGraphicFramePr>
        <p:xfrm>
          <a:off x="2055813" y="2505075"/>
          <a:ext cx="904875" cy="444500"/>
        </p:xfrm>
        <a:graphic>
          <a:graphicData uri="http://schemas.openxmlformats.org/presentationml/2006/ole">
            <mc:AlternateContent xmlns:mc="http://schemas.openxmlformats.org/markup-compatibility/2006">
              <mc:Choice xmlns:v="urn:schemas-microsoft-com:vml" Requires="v">
                <p:oleObj spid="_x0000_s49177" r:id="rId3" imgW="444590" imgH="228780" progId="Equation.KSEE3">
                  <p:embed/>
                </p:oleObj>
              </mc:Choice>
              <mc:Fallback>
                <p:oleObj r:id="rId3" imgW="444590" imgH="228780" progId="Equation.KSEE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3" y="2505075"/>
                        <a:ext cx="9048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Rectangle 15">
            <a:extLst>
              <a:ext uri="{FF2B5EF4-FFF2-40B4-BE49-F238E27FC236}">
                <a16:creationId xmlns:a16="http://schemas.microsoft.com/office/drawing/2014/main" id="{4BDB5F0A-16B8-4334-9CA5-2B42B485C171}"/>
              </a:ext>
            </a:extLst>
          </p:cNvPr>
          <p:cNvSpPr>
            <a:spLocks noChangeArrowheads="1"/>
          </p:cNvSpPr>
          <p:nvPr/>
        </p:nvSpPr>
        <p:spPr bwMode="auto">
          <a:xfrm>
            <a:off x="539750" y="4003675"/>
            <a:ext cx="7924800" cy="8128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lvl="1" algn="just">
              <a:spcBef>
                <a:spcPct val="20000"/>
              </a:spcBef>
              <a:buFontTx/>
              <a:buChar char="–"/>
              <a:defRPr/>
            </a:pPr>
            <a:r>
              <a:rPr lang="zh-CN" altLang="en-US" sz="240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笛卡尔积 </a:t>
            </a:r>
            <a:r>
              <a:rPr lang="en-US" altLang="zh-CN" sz="2400">
                <a:effectLst>
                  <a:outerShdw blurRad="38100" dist="38100" dir="2700000" algn="tl">
                    <a:srgbClr val="C0C0C0"/>
                  </a:outerShdw>
                </a:effectLst>
                <a:latin typeface="Times" panose="02020603050405020304" pitchFamily="18" charset="0"/>
                <a:sym typeface="楷体_GB2312"/>
              </a:rPr>
              <a:t>r×s</a:t>
            </a:r>
          </a:p>
          <a:p>
            <a:pPr lvl="2" algn="just">
              <a:spcBef>
                <a:spcPct val="20000"/>
              </a:spcBef>
              <a:buFontTx/>
              <a:buChar char="•"/>
              <a:defRPr/>
            </a:pPr>
            <a:r>
              <a:rPr lang="zh-CN" altLang="en-US">
                <a:solidFill>
                  <a:srgbClr val="003399"/>
                </a:solidFill>
                <a:effectLst>
                  <a:outerShdw blurRad="38100" dist="38100" dir="2700000" algn="tl">
                    <a:srgbClr val="C0C0C0"/>
                  </a:outerShdw>
                </a:effectLst>
                <a:sym typeface="楷体_GB2312"/>
              </a:rPr>
              <a:t>元组个数</a:t>
            </a:r>
            <a:r>
              <a:rPr lang="en-US" altLang="zh-CN" i="1">
                <a:solidFill>
                  <a:srgbClr val="003399"/>
                </a:solidFill>
                <a:effectLst>
                  <a:outerShdw blurRad="38100" dist="38100" dir="2700000" algn="tl">
                    <a:srgbClr val="C0C0C0"/>
                  </a:outerShdw>
                </a:effectLst>
                <a:sym typeface="楷体_GB2312"/>
              </a:rPr>
              <a:t>n</a:t>
            </a:r>
            <a:r>
              <a:rPr lang="en-US" altLang="zh-CN" i="1" baseline="-25000">
                <a:solidFill>
                  <a:srgbClr val="003399"/>
                </a:solidFill>
                <a:effectLst>
                  <a:outerShdw blurRad="38100" dist="38100" dir="2700000" algn="tl">
                    <a:srgbClr val="C0C0C0"/>
                  </a:outerShdw>
                </a:effectLst>
                <a:sym typeface="楷体_GB2312"/>
              </a:rPr>
              <a:t>r</a:t>
            </a:r>
            <a:r>
              <a:rPr lang="en-US" altLang="zh-CN" i="1">
                <a:solidFill>
                  <a:srgbClr val="003399"/>
                </a:solidFill>
                <a:effectLst>
                  <a:outerShdw blurRad="38100" dist="38100" dir="2700000" algn="tl">
                    <a:srgbClr val="C0C0C0"/>
                  </a:outerShdw>
                </a:effectLst>
                <a:sym typeface="楷体_GB2312"/>
              </a:rPr>
              <a:t>×n</a:t>
            </a:r>
            <a:r>
              <a:rPr lang="en-US" altLang="zh-CN" i="1" baseline="-25000">
                <a:solidFill>
                  <a:srgbClr val="003399"/>
                </a:solidFill>
                <a:effectLst>
                  <a:outerShdw blurRad="38100" dist="38100" dir="2700000" algn="tl">
                    <a:srgbClr val="C0C0C0"/>
                  </a:outerShdw>
                </a:effectLst>
                <a:sym typeface="楷体_GB2312"/>
              </a:rPr>
              <a:t>s</a:t>
            </a:r>
            <a:r>
              <a:rPr lang="zh-CN" altLang="en-US">
                <a:solidFill>
                  <a:srgbClr val="003399"/>
                </a:solidFill>
                <a:effectLst>
                  <a:outerShdw blurRad="38100" dist="38100" dir="2700000" algn="tl">
                    <a:srgbClr val="C0C0C0"/>
                  </a:outerShdw>
                </a:effectLst>
                <a:sym typeface="楷体_GB2312"/>
              </a:rPr>
              <a:t>，每个元组占</a:t>
            </a:r>
            <a:r>
              <a:rPr lang="en-US" altLang="zh-CN" i="1">
                <a:solidFill>
                  <a:srgbClr val="003399"/>
                </a:solidFill>
                <a:effectLst>
                  <a:outerShdw blurRad="38100" dist="38100" dir="2700000" algn="tl">
                    <a:srgbClr val="C0C0C0"/>
                  </a:outerShdw>
                </a:effectLst>
                <a:sym typeface="楷体_GB2312"/>
              </a:rPr>
              <a:t>l</a:t>
            </a:r>
            <a:r>
              <a:rPr lang="en-US" altLang="zh-CN" i="1" baseline="-25000">
                <a:solidFill>
                  <a:srgbClr val="003399"/>
                </a:solidFill>
                <a:effectLst>
                  <a:outerShdw blurRad="38100" dist="38100" dir="2700000" algn="tl">
                    <a:srgbClr val="C0C0C0"/>
                  </a:outerShdw>
                </a:effectLst>
                <a:sym typeface="楷体_GB2312"/>
              </a:rPr>
              <a:t>r</a:t>
            </a:r>
            <a:r>
              <a:rPr lang="en-US" altLang="zh-CN" i="1">
                <a:solidFill>
                  <a:srgbClr val="003399"/>
                </a:solidFill>
                <a:effectLst>
                  <a:outerShdw blurRad="38100" dist="38100" dir="2700000" algn="tl">
                    <a:srgbClr val="C0C0C0"/>
                  </a:outerShdw>
                </a:effectLst>
                <a:sym typeface="楷体_GB2312"/>
              </a:rPr>
              <a:t>+l</a:t>
            </a:r>
            <a:r>
              <a:rPr lang="en-US" altLang="zh-CN" i="1" baseline="-25000">
                <a:solidFill>
                  <a:srgbClr val="003399"/>
                </a:solidFill>
                <a:effectLst>
                  <a:outerShdw blurRad="38100" dist="38100" dir="2700000" algn="tl">
                    <a:srgbClr val="C0C0C0"/>
                  </a:outerShdw>
                </a:effectLst>
                <a:sym typeface="楷体_GB2312"/>
              </a:rPr>
              <a:t>s</a:t>
            </a:r>
            <a:r>
              <a:rPr lang="zh-CN" altLang="en-US">
                <a:solidFill>
                  <a:srgbClr val="003399"/>
                </a:solidFill>
                <a:effectLst>
                  <a:outerShdw blurRad="38100" dist="38100" dir="2700000" algn="tl">
                    <a:srgbClr val="C0C0C0"/>
                  </a:outerShdw>
                </a:effectLst>
                <a:sym typeface="楷体_GB2312"/>
              </a:rPr>
              <a:t>个字节</a:t>
            </a:r>
            <a:endParaRPr lang="zh-CN" altLang="en-US">
              <a:solidFill>
                <a:srgbClr val="003399"/>
              </a:solidFill>
              <a:effectLst>
                <a:outerShdw blurRad="38100" dist="38100" dir="2700000" algn="tl">
                  <a:srgbClr val="C0C0C0"/>
                </a:outerShdw>
              </a:effectLst>
              <a:cs typeface="Arial" panose="020B0604020202020204" pitchFamily="34" charset="0"/>
              <a:sym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8612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B744764A-C901-4F77-86E6-921A6BB50F4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829B9C47-57EA-4FD0-9F45-8A9A56F261F8}"/>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50CADBF9-E01F-4C38-ACDF-A817DE0AFE3F}"/>
              </a:ext>
            </a:extLst>
          </p:cNvPr>
          <p:cNvSpPr>
            <a:spLocks noGrp="1"/>
          </p:cNvSpPr>
          <p:nvPr>
            <p:ph type="sldNum" sz="quarter" idx="12"/>
          </p:nvPr>
        </p:nvSpPr>
        <p:spPr/>
        <p:txBody>
          <a:bodyPr/>
          <a:lstStyle/>
          <a:p>
            <a:pPr>
              <a:defRPr/>
            </a:pPr>
            <a:fld id="{B4B2EE07-F850-49DB-9C42-F95B737D22F7}" type="slidenum">
              <a:rPr lang="zh-CN" altLang="en-US"/>
              <a:pPr>
                <a:defRPr/>
              </a:pPr>
              <a:t>25</a:t>
            </a:fld>
            <a:endParaRPr lang="en-US" altLang="zh-CN"/>
          </a:p>
        </p:txBody>
      </p:sp>
      <p:sp>
        <p:nvSpPr>
          <p:cNvPr id="986114" name="Rectangle 2">
            <a:extLst>
              <a:ext uri="{FF2B5EF4-FFF2-40B4-BE49-F238E27FC236}">
                <a16:creationId xmlns:a16="http://schemas.microsoft.com/office/drawing/2014/main" id="{FCF7599F-0F8A-44DA-BFF0-8C7C058B500B}"/>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986115" name="Rectangle 3">
            <a:extLst>
              <a:ext uri="{FF2B5EF4-FFF2-40B4-BE49-F238E27FC236}">
                <a16:creationId xmlns:a16="http://schemas.microsoft.com/office/drawing/2014/main" id="{C9D9507F-1308-4226-95FD-385C3C93A4CF}"/>
              </a:ext>
            </a:extLst>
          </p:cNvPr>
          <p:cNvSpPr>
            <a:spLocks noGrp="1" noChangeArrowheads="1"/>
          </p:cNvSpPr>
          <p:nvPr>
            <p:ph idx="1"/>
          </p:nvPr>
        </p:nvSpPr>
        <p:spPr>
          <a:xfrm>
            <a:off x="609600" y="1371600"/>
            <a:ext cx="7924800" cy="533400"/>
          </a:xfrm>
        </p:spPr>
        <p:txBody>
          <a:bodyPr/>
          <a:lstStyle/>
          <a:p>
            <a:pPr algn="just">
              <a:lnSpc>
                <a:spcPct val="90000"/>
              </a:lnSpc>
              <a:defRPr/>
            </a:pPr>
            <a:r>
              <a:rPr lang="zh-CN" altLang="en-US" dirty="0">
                <a:latin typeface="华文新魏" panose="02010800040101010101" pitchFamily="2" charset="-122"/>
                <a:ea typeface="华文新魏" panose="02010800040101010101" pitchFamily="2" charset="-122"/>
                <a:cs typeface="+mn-cs"/>
              </a:rPr>
              <a:t>当</a:t>
            </a:r>
            <a:r>
              <a:rPr lang="en-US" altLang="zh-CN" dirty="0">
                <a:latin typeface="华文新魏" panose="02010800040101010101" pitchFamily="2" charset="-122"/>
                <a:ea typeface="华文新魏" panose="02010800040101010101" pitchFamily="2" charset="-122"/>
                <a:cs typeface="+mn-cs"/>
              </a:rPr>
              <a:t>r</a:t>
            </a:r>
            <a:r>
              <a:rPr lang="zh-CN" altLang="en-US" dirty="0">
                <a:latin typeface="华文新魏" panose="02010800040101010101" pitchFamily="2" charset="-122"/>
                <a:ea typeface="华文新魏" panose="02010800040101010101" pitchFamily="2" charset="-122"/>
                <a:cs typeface="+mn-cs"/>
              </a:rPr>
              <a:t>中</a:t>
            </a:r>
            <a:r>
              <a:rPr lang="en-US" altLang="zh-CN" dirty="0">
                <a:latin typeface="华文新魏" panose="02010800040101010101" pitchFamily="2" charset="-122"/>
                <a:ea typeface="华文新魏" panose="02010800040101010101" pitchFamily="2" charset="-122"/>
                <a:cs typeface="+mn-cs"/>
              </a:rPr>
              <a:t>A</a:t>
            </a:r>
            <a:r>
              <a:rPr lang="zh-CN" altLang="en-US" dirty="0">
                <a:latin typeface="华文新魏" panose="02010800040101010101" pitchFamily="2" charset="-122"/>
                <a:ea typeface="华文新魏" panose="02010800040101010101" pitchFamily="2" charset="-122"/>
                <a:cs typeface="+mn-cs"/>
              </a:rPr>
              <a:t>属性上的取值分布是</a:t>
            </a:r>
            <a:r>
              <a:rPr lang="zh-CN" altLang="en-US" dirty="0">
                <a:solidFill>
                  <a:srgbClr val="FF0000"/>
                </a:solidFill>
                <a:latin typeface="华文新魏" panose="02010800040101010101" pitchFamily="2" charset="-122"/>
                <a:ea typeface="华文新魏" panose="02010800040101010101" pitchFamily="2" charset="-122"/>
                <a:cs typeface="+mn-cs"/>
              </a:rPr>
              <a:t>均匀的</a:t>
            </a:r>
            <a:r>
              <a:rPr lang="zh-CN" altLang="en-US" dirty="0">
                <a:latin typeface="华文新魏" panose="02010800040101010101" pitchFamily="2" charset="-122"/>
                <a:ea typeface="华文新魏" panose="02010800040101010101" pitchFamily="2" charset="-122"/>
                <a:cs typeface="+mn-cs"/>
              </a:rPr>
              <a:t>，运算结果大小的估计如下：</a:t>
            </a:r>
          </a:p>
        </p:txBody>
      </p:sp>
      <p:sp>
        <p:nvSpPr>
          <p:cNvPr id="986127" name="Rectangle 15">
            <a:extLst>
              <a:ext uri="{FF2B5EF4-FFF2-40B4-BE49-F238E27FC236}">
                <a16:creationId xmlns:a16="http://schemas.microsoft.com/office/drawing/2014/main" id="{EDB4176A-99D1-4FDE-BD9C-259728A9031E}"/>
              </a:ext>
            </a:extLst>
          </p:cNvPr>
          <p:cNvSpPr>
            <a:spLocks noChangeArrowheads="1"/>
          </p:cNvSpPr>
          <p:nvPr/>
        </p:nvSpPr>
        <p:spPr bwMode="auto">
          <a:xfrm>
            <a:off x="395710" y="2294257"/>
            <a:ext cx="7924800" cy="352767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lvl="1"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自然连接</a:t>
            </a:r>
            <a:r>
              <a:rPr lang="en-US" altLang="zh-CN" sz="2400" i="1"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r(R)</a:t>
            </a: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和</a:t>
            </a:r>
            <a:r>
              <a:rPr lang="en-US" altLang="zh-CN" sz="2400" i="1"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s(S)</a:t>
            </a: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 </a:t>
            </a:r>
          </a:p>
          <a:p>
            <a:pPr lvl="2" algn="just">
              <a:spcBef>
                <a:spcPct val="20000"/>
              </a:spcBef>
              <a:buFontTx/>
              <a:buChar char="•"/>
              <a:defRPr/>
            </a:pPr>
            <a:r>
              <a:rPr lang="zh-CN" altLang="en-US" dirty="0">
                <a:solidFill>
                  <a:srgbClr val="003399"/>
                </a:solidFill>
                <a:effectLst>
                  <a:outerShdw blurRad="38100" dist="38100" dir="2700000" algn="tl">
                    <a:srgbClr val="C0C0C0"/>
                  </a:outerShdw>
                </a:effectLst>
                <a:sym typeface="楷体_GB2312"/>
              </a:rPr>
              <a:t>若</a:t>
            </a:r>
            <a:r>
              <a:rPr lang="en-US" altLang="zh-CN" i="1" dirty="0">
                <a:solidFill>
                  <a:srgbClr val="003399"/>
                </a:solidFill>
                <a:effectLst>
                  <a:outerShdw blurRad="38100" dist="38100" dir="2700000" algn="tl">
                    <a:srgbClr val="C0C0C0"/>
                  </a:outerShdw>
                </a:effectLst>
                <a:sym typeface="楷体_GB2312"/>
              </a:rPr>
              <a:t>R∩S</a:t>
            </a:r>
            <a:r>
              <a:rPr lang="zh-CN" altLang="en-US" dirty="0">
                <a:solidFill>
                  <a:srgbClr val="003399"/>
                </a:solidFill>
                <a:effectLst>
                  <a:outerShdw blurRad="38100" dist="38100" dir="2700000" algn="tl">
                    <a:srgbClr val="C0C0C0"/>
                  </a:outerShdw>
                </a:effectLst>
                <a:sym typeface="楷体_GB2312"/>
              </a:rPr>
              <a:t>为空，则类似于笛卡尔积的结果</a:t>
            </a:r>
            <a:endParaRPr lang="en-US" altLang="zh-CN" i="1" baseline="-25000" dirty="0">
              <a:solidFill>
                <a:srgbClr val="003399"/>
              </a:solidFill>
              <a:effectLst>
                <a:outerShdw blurRad="38100" dist="38100" dir="2700000" algn="tl">
                  <a:srgbClr val="C0C0C0"/>
                </a:outerShdw>
              </a:effectLst>
              <a:sym typeface="楷体_GB2312"/>
            </a:endParaRPr>
          </a:p>
          <a:p>
            <a:pPr lvl="2" algn="just">
              <a:spcBef>
                <a:spcPct val="20000"/>
              </a:spcBef>
              <a:buFontTx/>
              <a:buChar char="•"/>
              <a:defRPr/>
            </a:pPr>
            <a:r>
              <a:rPr lang="zh-CN" altLang="en-US" dirty="0">
                <a:solidFill>
                  <a:srgbClr val="003399"/>
                </a:solidFill>
                <a:effectLst>
                  <a:outerShdw blurRad="38100" dist="38100" dir="2700000" algn="tl">
                    <a:srgbClr val="C0C0C0"/>
                  </a:outerShdw>
                </a:effectLst>
                <a:sym typeface="楷体_GB2312"/>
              </a:rPr>
              <a:t>若</a:t>
            </a:r>
            <a:r>
              <a:rPr lang="en-US" altLang="zh-CN" i="1" dirty="0">
                <a:solidFill>
                  <a:srgbClr val="003399"/>
                </a:solidFill>
                <a:effectLst>
                  <a:outerShdw blurRad="38100" dist="38100" dir="2700000" algn="tl">
                    <a:srgbClr val="C0C0C0"/>
                  </a:outerShdw>
                </a:effectLst>
                <a:sym typeface="楷体_GB2312"/>
              </a:rPr>
              <a:t>R∩S</a:t>
            </a:r>
            <a:r>
              <a:rPr lang="zh-CN" altLang="en-US" dirty="0">
                <a:solidFill>
                  <a:srgbClr val="003399"/>
                </a:solidFill>
                <a:effectLst>
                  <a:outerShdw blurRad="38100" dist="38100" dir="2700000" algn="tl">
                    <a:srgbClr val="C0C0C0"/>
                  </a:outerShdw>
                </a:effectLst>
                <a:sym typeface="楷体_GB2312"/>
              </a:rPr>
              <a:t>为</a:t>
            </a:r>
            <a:r>
              <a:rPr lang="en-US" altLang="zh-CN" i="1" dirty="0">
                <a:solidFill>
                  <a:srgbClr val="003399"/>
                </a:solidFill>
                <a:effectLst>
                  <a:outerShdw blurRad="38100" dist="38100" dir="2700000" algn="tl">
                    <a:srgbClr val="C0C0C0"/>
                  </a:outerShdw>
                </a:effectLst>
                <a:sym typeface="楷体_GB2312"/>
              </a:rPr>
              <a:t>R</a:t>
            </a:r>
            <a:r>
              <a:rPr lang="zh-CN" altLang="en-US" dirty="0">
                <a:solidFill>
                  <a:srgbClr val="003399"/>
                </a:solidFill>
                <a:effectLst>
                  <a:outerShdw blurRad="38100" dist="38100" dir="2700000" algn="tl">
                    <a:srgbClr val="C0C0C0"/>
                  </a:outerShdw>
                </a:effectLst>
                <a:sym typeface="楷体_GB2312"/>
              </a:rPr>
              <a:t>的码，则可知</a:t>
            </a:r>
            <a:r>
              <a:rPr lang="en-US" altLang="zh-CN" i="1" dirty="0">
                <a:solidFill>
                  <a:srgbClr val="003399"/>
                </a:solidFill>
                <a:effectLst>
                  <a:outerShdw blurRad="38100" dist="38100" dir="2700000" algn="tl">
                    <a:srgbClr val="C0C0C0"/>
                  </a:outerShdw>
                </a:effectLst>
                <a:sym typeface="楷体_GB2312"/>
              </a:rPr>
              <a:t>s</a:t>
            </a:r>
            <a:r>
              <a:rPr lang="zh-CN" altLang="en-US" dirty="0">
                <a:solidFill>
                  <a:srgbClr val="003399"/>
                </a:solidFill>
                <a:effectLst>
                  <a:outerShdw blurRad="38100" dist="38100" dir="2700000" algn="tl">
                    <a:srgbClr val="C0C0C0"/>
                  </a:outerShdw>
                </a:effectLst>
                <a:sym typeface="楷体_GB2312"/>
              </a:rPr>
              <a:t>的一个元组至多与</a:t>
            </a:r>
            <a:r>
              <a:rPr lang="en-US" altLang="zh-CN" i="1" dirty="0">
                <a:solidFill>
                  <a:srgbClr val="003399"/>
                </a:solidFill>
                <a:effectLst>
                  <a:outerShdw blurRad="38100" dist="38100" dir="2700000" algn="tl">
                    <a:srgbClr val="C0C0C0"/>
                  </a:outerShdw>
                </a:effectLst>
                <a:sym typeface="楷体_GB2312"/>
              </a:rPr>
              <a:t>r</a:t>
            </a:r>
            <a:r>
              <a:rPr lang="zh-CN" altLang="en-US" dirty="0">
                <a:solidFill>
                  <a:srgbClr val="003399"/>
                </a:solidFill>
                <a:effectLst>
                  <a:outerShdw blurRad="38100" dist="38100" dir="2700000" algn="tl">
                    <a:srgbClr val="C0C0C0"/>
                  </a:outerShdw>
                </a:effectLst>
                <a:sym typeface="楷体_GB2312"/>
              </a:rPr>
              <a:t>的一个元组相连接，因此自然连接结果的元组数小于等于</a:t>
            </a:r>
            <a:r>
              <a:rPr lang="en-US" altLang="zh-CN" i="1" dirty="0">
                <a:solidFill>
                  <a:srgbClr val="003399"/>
                </a:solidFill>
                <a:effectLst>
                  <a:outerShdw blurRad="38100" dist="38100" dir="2700000" algn="tl">
                    <a:srgbClr val="C0C0C0"/>
                  </a:outerShdw>
                </a:effectLst>
                <a:sym typeface="楷体_GB2312"/>
              </a:rPr>
              <a:t>n</a:t>
            </a:r>
            <a:r>
              <a:rPr lang="en-US" altLang="zh-CN" i="1" baseline="-25000" dirty="0">
                <a:solidFill>
                  <a:srgbClr val="003399"/>
                </a:solidFill>
                <a:effectLst>
                  <a:outerShdw blurRad="38100" dist="38100" dir="2700000" algn="tl">
                    <a:srgbClr val="C0C0C0"/>
                  </a:outerShdw>
                </a:effectLst>
                <a:sym typeface="楷体_GB2312"/>
              </a:rPr>
              <a:t>s</a:t>
            </a:r>
            <a:r>
              <a:rPr lang="zh-CN" altLang="en-US" dirty="0">
                <a:solidFill>
                  <a:srgbClr val="003399"/>
                </a:solidFill>
                <a:effectLst>
                  <a:outerShdw blurRad="38100" dist="38100" dir="2700000" algn="tl">
                    <a:srgbClr val="C0C0C0"/>
                  </a:outerShdw>
                </a:effectLst>
                <a:sym typeface="楷体_GB2312"/>
              </a:rPr>
              <a:t>，若</a:t>
            </a:r>
            <a:r>
              <a:rPr lang="en-US" altLang="zh-CN" i="1" dirty="0">
                <a:solidFill>
                  <a:srgbClr val="003399"/>
                </a:solidFill>
                <a:effectLst>
                  <a:outerShdw blurRad="38100" dist="38100" dir="2700000" algn="tl">
                    <a:srgbClr val="C0C0C0"/>
                  </a:outerShdw>
                </a:effectLst>
                <a:sym typeface="楷体_GB2312"/>
              </a:rPr>
              <a:t>R∩S</a:t>
            </a:r>
            <a:r>
              <a:rPr lang="zh-CN" altLang="en-US" dirty="0">
                <a:solidFill>
                  <a:srgbClr val="003399"/>
                </a:solidFill>
                <a:effectLst>
                  <a:outerShdw blurRad="38100" dist="38100" dir="2700000" algn="tl">
                    <a:srgbClr val="C0C0C0"/>
                  </a:outerShdw>
                </a:effectLst>
                <a:sym typeface="楷体_GB2312"/>
              </a:rPr>
              <a:t>构成</a:t>
            </a:r>
            <a:r>
              <a:rPr lang="en-US" altLang="zh-CN" dirty="0">
                <a:solidFill>
                  <a:srgbClr val="003399"/>
                </a:solidFill>
                <a:effectLst>
                  <a:outerShdw blurRad="38100" dist="38100" dir="2700000" algn="tl">
                    <a:srgbClr val="C0C0C0"/>
                  </a:outerShdw>
                </a:effectLst>
                <a:sym typeface="楷体_GB2312"/>
              </a:rPr>
              <a:t>S</a:t>
            </a:r>
            <a:r>
              <a:rPr lang="zh-CN" altLang="en-US" dirty="0">
                <a:solidFill>
                  <a:srgbClr val="003399"/>
                </a:solidFill>
                <a:effectLst>
                  <a:outerShdw blurRad="38100" dist="38100" dir="2700000" algn="tl">
                    <a:srgbClr val="C0C0C0"/>
                  </a:outerShdw>
                </a:effectLst>
                <a:sym typeface="楷体_GB2312"/>
              </a:rPr>
              <a:t>中参照</a:t>
            </a:r>
            <a:r>
              <a:rPr lang="en-US" altLang="zh-CN" dirty="0">
                <a:solidFill>
                  <a:srgbClr val="003399"/>
                </a:solidFill>
                <a:effectLst>
                  <a:outerShdw blurRad="38100" dist="38100" dir="2700000" algn="tl">
                    <a:srgbClr val="C0C0C0"/>
                  </a:outerShdw>
                </a:effectLst>
                <a:sym typeface="楷体_GB2312"/>
              </a:rPr>
              <a:t>R</a:t>
            </a:r>
            <a:r>
              <a:rPr lang="zh-CN" altLang="en-US" dirty="0">
                <a:solidFill>
                  <a:srgbClr val="003399"/>
                </a:solidFill>
                <a:effectLst>
                  <a:outerShdw blurRad="38100" dist="38100" dir="2700000" algn="tl">
                    <a:srgbClr val="C0C0C0"/>
                  </a:outerShdw>
                </a:effectLst>
                <a:sym typeface="楷体_GB2312"/>
              </a:rPr>
              <a:t>的外码，则自然连接结果等于</a:t>
            </a:r>
            <a:r>
              <a:rPr lang="en-US" altLang="zh-CN" i="1" dirty="0">
                <a:solidFill>
                  <a:srgbClr val="003399"/>
                </a:solidFill>
                <a:effectLst>
                  <a:outerShdw blurRad="38100" dist="38100" dir="2700000" algn="tl">
                    <a:srgbClr val="C0C0C0"/>
                  </a:outerShdw>
                </a:effectLst>
                <a:sym typeface="楷体_GB2312"/>
              </a:rPr>
              <a:t>n</a:t>
            </a:r>
            <a:r>
              <a:rPr lang="en-US" altLang="zh-CN" i="1" baseline="-25000" dirty="0">
                <a:solidFill>
                  <a:srgbClr val="003399"/>
                </a:solidFill>
                <a:effectLst>
                  <a:outerShdw blurRad="38100" dist="38100" dir="2700000" algn="tl">
                    <a:srgbClr val="C0C0C0"/>
                  </a:outerShdw>
                </a:effectLst>
                <a:sym typeface="楷体_GB2312"/>
              </a:rPr>
              <a:t>s</a:t>
            </a:r>
            <a:r>
              <a:rPr lang="zh-CN" altLang="en-US" dirty="0">
                <a:solidFill>
                  <a:srgbClr val="003399"/>
                </a:solidFill>
                <a:effectLst>
                  <a:outerShdw blurRad="38100" dist="38100" dir="2700000" algn="tl">
                    <a:srgbClr val="C0C0C0"/>
                  </a:outerShdw>
                </a:effectLst>
                <a:sym typeface="楷体_GB2312"/>
              </a:rPr>
              <a:t>，反之亦然</a:t>
            </a:r>
            <a:endParaRPr lang="en-US" altLang="zh-CN" dirty="0">
              <a:solidFill>
                <a:srgbClr val="003399"/>
              </a:solidFill>
              <a:effectLst>
                <a:outerShdw blurRad="38100" dist="38100" dir="2700000" algn="tl">
                  <a:srgbClr val="C0C0C0"/>
                </a:outerShdw>
              </a:effectLst>
              <a:sym typeface="楷体_GB2312"/>
            </a:endParaRPr>
          </a:p>
          <a:p>
            <a:pPr lvl="2" algn="just">
              <a:spcBef>
                <a:spcPct val="20000"/>
              </a:spcBef>
              <a:buFontTx/>
              <a:buChar char="•"/>
              <a:defRPr/>
            </a:pPr>
            <a:r>
              <a:rPr lang="zh-CN" altLang="en-US" dirty="0">
                <a:solidFill>
                  <a:srgbClr val="003399"/>
                </a:solidFill>
                <a:effectLst>
                  <a:outerShdw blurRad="38100" dist="38100" dir="2700000" algn="tl">
                    <a:srgbClr val="C0C0C0"/>
                  </a:outerShdw>
                </a:effectLst>
                <a:sym typeface="楷体_GB2312"/>
              </a:rPr>
              <a:t>若</a:t>
            </a:r>
            <a:r>
              <a:rPr lang="en-US" altLang="zh-CN" i="1" dirty="0">
                <a:solidFill>
                  <a:srgbClr val="003399"/>
                </a:solidFill>
                <a:effectLst>
                  <a:outerShdw blurRad="38100" dist="38100" dir="2700000" algn="tl">
                    <a:srgbClr val="C0C0C0"/>
                  </a:outerShdw>
                </a:effectLst>
                <a:sym typeface="楷体_GB2312"/>
              </a:rPr>
              <a:t>R∩S</a:t>
            </a:r>
            <a:r>
              <a:rPr lang="zh-CN" altLang="en-US" dirty="0">
                <a:solidFill>
                  <a:srgbClr val="003399"/>
                </a:solidFill>
                <a:effectLst>
                  <a:outerShdw blurRad="38100" dist="38100" dir="2700000" algn="tl">
                    <a:srgbClr val="C0C0C0"/>
                  </a:outerShdw>
                </a:effectLst>
                <a:sym typeface="楷体_GB2312"/>
              </a:rPr>
              <a:t>既不是</a:t>
            </a:r>
            <a:r>
              <a:rPr lang="en-US" altLang="zh-CN" i="1" dirty="0">
                <a:solidFill>
                  <a:srgbClr val="003399"/>
                </a:solidFill>
                <a:effectLst>
                  <a:outerShdw blurRad="38100" dist="38100" dir="2700000" algn="tl">
                    <a:srgbClr val="C0C0C0"/>
                  </a:outerShdw>
                </a:effectLst>
                <a:sym typeface="楷体_GB2312"/>
              </a:rPr>
              <a:t>R</a:t>
            </a:r>
            <a:r>
              <a:rPr lang="zh-CN" altLang="en-US" dirty="0">
                <a:solidFill>
                  <a:srgbClr val="003399"/>
                </a:solidFill>
                <a:effectLst>
                  <a:outerShdw blurRad="38100" dist="38100" dir="2700000" algn="tl">
                    <a:srgbClr val="C0C0C0"/>
                  </a:outerShdw>
                </a:effectLst>
                <a:sym typeface="楷体_GB2312"/>
              </a:rPr>
              <a:t>的码也不是</a:t>
            </a:r>
            <a:r>
              <a:rPr lang="en-US" altLang="zh-CN" i="1" dirty="0">
                <a:solidFill>
                  <a:srgbClr val="003399"/>
                </a:solidFill>
                <a:effectLst>
                  <a:outerShdw blurRad="38100" dist="38100" dir="2700000" algn="tl">
                    <a:srgbClr val="C0C0C0"/>
                  </a:outerShdw>
                </a:effectLst>
                <a:sym typeface="楷体_GB2312"/>
              </a:rPr>
              <a:t>S</a:t>
            </a:r>
            <a:r>
              <a:rPr lang="zh-CN" altLang="en-US" dirty="0">
                <a:solidFill>
                  <a:srgbClr val="003399"/>
                </a:solidFill>
                <a:effectLst>
                  <a:outerShdw blurRad="38100" dist="38100" dir="2700000" algn="tl">
                    <a:srgbClr val="C0C0C0"/>
                  </a:outerShdw>
                </a:effectLst>
                <a:sym typeface="楷体_GB2312"/>
              </a:rPr>
              <a:t>的码，则可按如下估计</a:t>
            </a:r>
            <a:endParaRPr lang="en-US" altLang="zh-CN" dirty="0">
              <a:solidFill>
                <a:srgbClr val="003399"/>
              </a:solidFill>
              <a:effectLst>
                <a:outerShdw blurRad="38100" dist="38100" dir="2700000" algn="tl">
                  <a:srgbClr val="C0C0C0"/>
                </a:outerShdw>
              </a:effectLst>
              <a:sym typeface="楷体_GB2312"/>
            </a:endParaRPr>
          </a:p>
          <a:p>
            <a:pPr lvl="2" algn="just">
              <a:spcBef>
                <a:spcPct val="20000"/>
              </a:spcBef>
              <a:buFontTx/>
              <a:buChar char="•"/>
              <a:defRPr/>
            </a:pPr>
            <a:endParaRPr lang="zh-CN" altLang="en-US" baseline="-25000" dirty="0">
              <a:solidFill>
                <a:srgbClr val="003399"/>
              </a:solidFill>
              <a:effectLst>
                <a:outerShdw blurRad="38100" dist="38100" dir="2700000" algn="tl">
                  <a:srgbClr val="C0C0C0"/>
                </a:outerShdw>
              </a:effectLst>
              <a:sym typeface="楷体_GB2312"/>
            </a:endParaRPr>
          </a:p>
          <a:p>
            <a:pPr lvl="2" algn="just">
              <a:spcBef>
                <a:spcPct val="20000"/>
              </a:spcBef>
              <a:defRPr/>
            </a:pPr>
            <a:endParaRPr lang="zh-CN" altLang="en-US" i="1" baseline="-25000" dirty="0">
              <a:solidFill>
                <a:srgbClr val="003399"/>
              </a:solidFill>
              <a:effectLst>
                <a:outerShdw blurRad="38100" dist="38100" dir="2700000" algn="tl">
                  <a:srgbClr val="C0C0C0"/>
                </a:outerShdw>
              </a:effectLst>
              <a:cs typeface="Arial" panose="020B0604020202020204" pitchFamily="34" charset="0"/>
              <a:sym typeface="楷体_GB2312"/>
            </a:endParaRPr>
          </a:p>
        </p:txBody>
      </p:sp>
      <p:graphicFrame>
        <p:nvGraphicFramePr>
          <p:cNvPr id="2" name="对象 1">
            <a:extLst>
              <a:ext uri="{FF2B5EF4-FFF2-40B4-BE49-F238E27FC236}">
                <a16:creationId xmlns:a16="http://schemas.microsoft.com/office/drawing/2014/main" id="{C1B76242-6108-495D-95A1-9E56C8F9F865}"/>
              </a:ext>
            </a:extLst>
          </p:cNvPr>
          <p:cNvGraphicFramePr>
            <a:graphicFrameLocks noChangeAspect="1"/>
          </p:cNvGraphicFramePr>
          <p:nvPr>
            <p:extLst>
              <p:ext uri="{D42A27DB-BD31-4B8C-83A1-F6EECF244321}">
                <p14:modId xmlns:p14="http://schemas.microsoft.com/office/powerpoint/2010/main" val="2731860548"/>
              </p:ext>
            </p:extLst>
          </p:nvPr>
        </p:nvGraphicFramePr>
        <p:xfrm>
          <a:off x="1400096" y="4653085"/>
          <a:ext cx="3802063" cy="895350"/>
        </p:xfrm>
        <a:graphic>
          <a:graphicData uri="http://schemas.openxmlformats.org/presentationml/2006/ole">
            <mc:AlternateContent xmlns:mc="http://schemas.openxmlformats.org/markup-compatibility/2006">
              <mc:Choice xmlns:v="urn:schemas-microsoft-com:vml" Requires="v">
                <p:oleObj spid="_x0000_s50200" r:id="rId3" imgW="1943100" imgH="457200" progId="Equation.DSMT4">
                  <p:embed/>
                </p:oleObj>
              </mc:Choice>
              <mc:Fallback>
                <p:oleObj r:id="rId3" imgW="1943100" imgH="4572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096" y="4653085"/>
                        <a:ext cx="38020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4" name="图片 3">
            <a:extLst>
              <a:ext uri="{FF2B5EF4-FFF2-40B4-BE49-F238E27FC236}">
                <a16:creationId xmlns:a16="http://schemas.microsoft.com/office/drawing/2014/main" id="{09F4DE76-AEA2-41D7-BA22-54C0D0D6F7F6}"/>
              </a:ext>
            </a:extLst>
          </p:cNvPr>
          <p:cNvPicPr>
            <a:picLocks noChangeAspect="1"/>
          </p:cNvPicPr>
          <p:nvPr/>
        </p:nvPicPr>
        <p:blipFill>
          <a:blip r:embed="rId5"/>
          <a:stretch>
            <a:fillRect/>
          </a:stretch>
        </p:blipFill>
        <p:spPr>
          <a:xfrm>
            <a:off x="5215914" y="3214278"/>
            <a:ext cx="3549832" cy="2590933"/>
          </a:xfrm>
          <a:prstGeom prst="rect">
            <a:avLst/>
          </a:prstGeom>
        </p:spPr>
      </p:pic>
      <p:sp>
        <p:nvSpPr>
          <p:cNvPr id="3" name="文本框 2">
            <a:extLst>
              <a:ext uri="{FF2B5EF4-FFF2-40B4-BE49-F238E27FC236}">
                <a16:creationId xmlns:a16="http://schemas.microsoft.com/office/drawing/2014/main" id="{08C1A86E-3C8C-45DE-8A31-BB5BE5D03733}"/>
              </a:ext>
            </a:extLst>
          </p:cNvPr>
          <p:cNvSpPr txBox="1"/>
          <p:nvPr/>
        </p:nvSpPr>
        <p:spPr>
          <a:xfrm>
            <a:off x="1187765" y="6017250"/>
            <a:ext cx="5904410" cy="400110"/>
          </a:xfrm>
          <a:prstGeom prst="rect">
            <a:avLst/>
          </a:prstGeom>
          <a:noFill/>
        </p:spPr>
        <p:txBody>
          <a:bodyPr wrap="square" rtlCol="0">
            <a:spAutoFit/>
          </a:bodyPr>
          <a:lstStyle/>
          <a:p>
            <a:r>
              <a:rPr lang="zh-CN" altLang="en-US"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注意：自然连接若无公共属性，则退化为笛卡尔积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86127">
                                            <p:txEl>
                                              <p:pRg st="2" end="2"/>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86127">
                                            <p:txEl>
                                              <p:pRg st="3" end="3"/>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anim calcmode="lin" valueType="num">
                                      <p:cBhvr>
                                        <p:cTn id="37" dur="500" fill="hold"/>
                                        <p:tgtEl>
                                          <p:spTgt spid="4"/>
                                        </p:tgtEl>
                                        <p:attrNameLst>
                                          <p:attrName>ppt_x</p:attrName>
                                        </p:attrNameLst>
                                      </p:cBhvr>
                                      <p:tavLst>
                                        <p:tav tm="0">
                                          <p:val>
                                            <p:strVal val="#ppt_x"/>
                                          </p:val>
                                        </p:tav>
                                        <p:tav tm="100000">
                                          <p:val>
                                            <p:strVal val="#ppt_x"/>
                                          </p:val>
                                        </p:tav>
                                      </p:tavLst>
                                    </p:anim>
                                    <p:anim calcmode="lin" valueType="num">
                                      <p:cBhvr>
                                        <p:cTn id="3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C1F960D-BDA1-458D-8B57-8A22814D32B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6C251656-CFC2-448D-89FF-64E8DEDA01A0}"/>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B196050B-E247-46B5-99E1-19DA66FA3B37}"/>
              </a:ext>
            </a:extLst>
          </p:cNvPr>
          <p:cNvSpPr>
            <a:spLocks noGrp="1"/>
          </p:cNvSpPr>
          <p:nvPr>
            <p:ph type="sldNum" sz="quarter" idx="12"/>
          </p:nvPr>
        </p:nvSpPr>
        <p:spPr/>
        <p:txBody>
          <a:bodyPr/>
          <a:lstStyle/>
          <a:p>
            <a:pPr>
              <a:defRPr/>
            </a:pPr>
            <a:fld id="{3FC8EECC-DAFE-4250-AE9A-63AF0132BEDE}" type="slidenum">
              <a:rPr lang="zh-CN" altLang="en-US"/>
              <a:pPr>
                <a:defRPr/>
              </a:pPr>
              <a:t>26</a:t>
            </a:fld>
            <a:endParaRPr lang="en-US" altLang="zh-CN"/>
          </a:p>
        </p:txBody>
      </p:sp>
      <p:sp>
        <p:nvSpPr>
          <p:cNvPr id="986114" name="Rectangle 2">
            <a:extLst>
              <a:ext uri="{FF2B5EF4-FFF2-40B4-BE49-F238E27FC236}">
                <a16:creationId xmlns:a16="http://schemas.microsoft.com/office/drawing/2014/main" id="{56AF6F1C-D28F-4229-A24B-5ED24FB091A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986115" name="Rectangle 3">
            <a:extLst>
              <a:ext uri="{FF2B5EF4-FFF2-40B4-BE49-F238E27FC236}">
                <a16:creationId xmlns:a16="http://schemas.microsoft.com/office/drawing/2014/main" id="{CD763F54-0B82-4CF6-8800-927CC8CEB177}"/>
              </a:ext>
            </a:extLst>
          </p:cNvPr>
          <p:cNvSpPr>
            <a:spLocks noGrp="1" noChangeArrowheads="1"/>
          </p:cNvSpPr>
          <p:nvPr>
            <p:ph idx="1"/>
          </p:nvPr>
        </p:nvSpPr>
        <p:spPr>
          <a:xfrm>
            <a:off x="611188" y="1190625"/>
            <a:ext cx="7924800" cy="533400"/>
          </a:xfrm>
        </p:spPr>
        <p:txBody>
          <a:bodyPr/>
          <a:lstStyle/>
          <a:p>
            <a:pPr algn="just">
              <a:lnSpc>
                <a:spcPct val="90000"/>
              </a:lnSpc>
              <a:defRPr/>
            </a:pPr>
            <a:r>
              <a:rPr lang="zh-CN" altLang="en-US" dirty="0">
                <a:latin typeface="华文新魏" panose="02010800040101010101" pitchFamily="2" charset="-122"/>
                <a:ea typeface="华文新魏" panose="02010800040101010101" pitchFamily="2" charset="-122"/>
                <a:cs typeface="+mn-cs"/>
              </a:rPr>
              <a:t>当</a:t>
            </a:r>
            <a:r>
              <a:rPr lang="en-US" altLang="zh-CN" dirty="0">
                <a:latin typeface="华文新魏" panose="02010800040101010101" pitchFamily="2" charset="-122"/>
                <a:ea typeface="华文新魏" panose="02010800040101010101" pitchFamily="2" charset="-122"/>
                <a:cs typeface="+mn-cs"/>
              </a:rPr>
              <a:t>r</a:t>
            </a:r>
            <a:r>
              <a:rPr lang="zh-CN" altLang="en-US" dirty="0">
                <a:latin typeface="华文新魏" panose="02010800040101010101" pitchFamily="2" charset="-122"/>
                <a:ea typeface="华文新魏" panose="02010800040101010101" pitchFamily="2" charset="-122"/>
                <a:cs typeface="+mn-cs"/>
              </a:rPr>
              <a:t>中</a:t>
            </a:r>
            <a:r>
              <a:rPr lang="en-US" altLang="zh-CN" dirty="0">
                <a:latin typeface="华文新魏" panose="02010800040101010101" pitchFamily="2" charset="-122"/>
                <a:ea typeface="华文新魏" panose="02010800040101010101" pitchFamily="2" charset="-122"/>
                <a:cs typeface="+mn-cs"/>
              </a:rPr>
              <a:t>A</a:t>
            </a:r>
            <a:r>
              <a:rPr lang="zh-CN" altLang="en-US" dirty="0">
                <a:latin typeface="华文新魏" panose="02010800040101010101" pitchFamily="2" charset="-122"/>
                <a:ea typeface="华文新魏" panose="02010800040101010101" pitchFamily="2" charset="-122"/>
                <a:cs typeface="+mn-cs"/>
              </a:rPr>
              <a:t>属性上的取值分布是</a:t>
            </a:r>
            <a:r>
              <a:rPr lang="zh-CN" altLang="en-US" dirty="0">
                <a:solidFill>
                  <a:srgbClr val="FF0000"/>
                </a:solidFill>
                <a:latin typeface="华文新魏" panose="02010800040101010101" pitchFamily="2" charset="-122"/>
                <a:ea typeface="华文新魏" panose="02010800040101010101" pitchFamily="2" charset="-122"/>
                <a:cs typeface="+mn-cs"/>
              </a:rPr>
              <a:t>均匀的</a:t>
            </a:r>
            <a:r>
              <a:rPr lang="zh-CN" altLang="en-US" dirty="0">
                <a:latin typeface="华文新魏" panose="02010800040101010101" pitchFamily="2" charset="-122"/>
                <a:ea typeface="华文新魏" panose="02010800040101010101" pitchFamily="2" charset="-122"/>
                <a:cs typeface="+mn-cs"/>
              </a:rPr>
              <a:t>，运算结果大小的估计如下：</a:t>
            </a:r>
          </a:p>
        </p:txBody>
      </p:sp>
      <p:sp>
        <p:nvSpPr>
          <p:cNvPr id="986127" name="Rectangle 15">
            <a:extLst>
              <a:ext uri="{FF2B5EF4-FFF2-40B4-BE49-F238E27FC236}">
                <a16:creationId xmlns:a16="http://schemas.microsoft.com/office/drawing/2014/main" id="{B51CBD26-0535-41F8-9401-7C09820052DE}"/>
              </a:ext>
            </a:extLst>
          </p:cNvPr>
          <p:cNvSpPr>
            <a:spLocks noChangeArrowheads="1"/>
          </p:cNvSpPr>
          <p:nvPr/>
        </p:nvSpPr>
        <p:spPr bwMode="auto">
          <a:xfrm>
            <a:off x="611188" y="2133600"/>
            <a:ext cx="7924800" cy="3311525"/>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聚集：</a:t>
            </a:r>
          </a:p>
          <a:p>
            <a:pPr marL="1143000" lvl="2" indent="-228600" algn="just">
              <a:spcBef>
                <a:spcPct val="20000"/>
              </a:spcBef>
              <a:buFontTx/>
              <a:buChar char="•"/>
              <a:defRPr/>
            </a:pP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V(</a:t>
            </a:r>
            <a:r>
              <a:rPr lang="en-US" altLang="zh-CN" i="1" dirty="0" err="1">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A,r</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a:t>
            </a:r>
          </a:p>
          <a:p>
            <a:pPr marL="742950" lvl="1" indent="-285750"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mn-ea"/>
              </a:rPr>
              <a:t>集合运算：</a:t>
            </a:r>
          </a:p>
          <a:p>
            <a:pPr marL="1143000" lvl="2" indent="-228600" algn="just">
              <a:spcBef>
                <a:spcPct val="20000"/>
              </a:spcBef>
              <a:buFontTx/>
              <a:buChar char="•"/>
              <a:defRPr/>
            </a:pP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类似于合取、析取、取反的估计方法</a:t>
            </a:r>
            <a:endParaRPr lang="en-US" altLang="zh-CN"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endParaRPr>
          </a:p>
          <a:p>
            <a:pPr marL="742950" lvl="1" indent="-285750" algn="just">
              <a:spcBef>
                <a:spcPct val="20000"/>
              </a:spcBef>
              <a:buFontTx/>
              <a:buChar char="–"/>
              <a:defRPr/>
            </a:pP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mn-ea"/>
              </a:rPr>
              <a:t>外连接</a:t>
            </a:r>
            <a:r>
              <a:rPr lang="en-US" altLang="zh-CN"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mn-ea"/>
              </a:rPr>
              <a:t>(</a:t>
            </a: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mn-ea"/>
              </a:rPr>
              <a:t>结果上界</a:t>
            </a:r>
            <a:r>
              <a:rPr lang="en-US" altLang="zh-CN"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mn-ea"/>
              </a:rPr>
              <a:t>)</a:t>
            </a:r>
            <a:r>
              <a:rPr lang="zh-CN" altLang="en-US" sz="2400" dirty="0">
                <a:solidFill>
                  <a:srgbClr val="FF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mn-ea"/>
              </a:rPr>
              <a:t>：</a:t>
            </a:r>
          </a:p>
          <a:p>
            <a:pPr marL="1143000" lvl="2" indent="-228600" algn="just">
              <a:spcBef>
                <a:spcPct val="20000"/>
              </a:spcBef>
              <a:buFontTx/>
              <a:buChar char="•"/>
              <a:defRPr/>
            </a:pP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r</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左外连接</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s</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r</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与</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s</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自然连接的大小估计值</a:t>
            </a:r>
            <a:r>
              <a:rPr lang="en-US" altLang="zh-CN"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n</a:t>
            </a:r>
            <a:r>
              <a:rPr lang="en-US" altLang="zh-CN" i="1" baseline="-25000"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r</a:t>
            </a:r>
          </a:p>
          <a:p>
            <a:pPr marL="1143000" lvl="2" indent="-228600" algn="just">
              <a:spcBef>
                <a:spcPct val="20000"/>
              </a:spcBef>
              <a:buFontTx/>
              <a:buChar char="•"/>
              <a:defRPr/>
            </a:pP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r</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右外连接</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s</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r</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与</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s</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自然连接的大小估计值</a:t>
            </a:r>
            <a:r>
              <a:rPr lang="en-US" altLang="zh-CN"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n</a:t>
            </a:r>
            <a:r>
              <a:rPr lang="en-US" altLang="zh-CN" i="1" baseline="-25000"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s</a:t>
            </a:r>
          </a:p>
          <a:p>
            <a:pPr marL="1143000" lvl="2" indent="-228600" algn="just">
              <a:spcBef>
                <a:spcPct val="20000"/>
              </a:spcBef>
              <a:buFontTx/>
              <a:buChar char="•"/>
              <a:defRPr/>
            </a:pP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R</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全外连接</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s</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r</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与</a:t>
            </a:r>
            <a:r>
              <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s</a:t>
            </a:r>
            <a:r>
              <a:rPr lang="zh-CN" altLang="en-US"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自然连接的大小估计值</a:t>
            </a:r>
            <a:r>
              <a:rPr lang="en-US" altLang="zh-CN"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a:t>
            </a:r>
            <a:r>
              <a:rPr lang="en-US" altLang="zh-CN" i="1" dirty="0" err="1">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n</a:t>
            </a:r>
            <a:r>
              <a:rPr lang="en-US" altLang="zh-CN" i="1" baseline="-25000" dirty="0" err="1">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r</a:t>
            </a:r>
            <a:r>
              <a:rPr lang="en-US" altLang="zh-CN" dirty="0" err="1">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a:t>
            </a:r>
            <a:r>
              <a:rPr lang="en-US" altLang="zh-CN" i="1" dirty="0" err="1">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n</a:t>
            </a:r>
            <a:r>
              <a:rPr lang="en-US" altLang="zh-CN" i="1" baseline="-25000" dirty="0" err="1">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rPr>
              <a:t>s</a:t>
            </a:r>
            <a:endParaRPr lang="en-US" altLang="zh-CN" i="1" baseline="-25000"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endParaRPr>
          </a:p>
          <a:p>
            <a:pPr marL="1143000" lvl="2" indent="-228600" algn="just">
              <a:spcBef>
                <a:spcPct val="20000"/>
              </a:spcBef>
              <a:buFontTx/>
              <a:buChar char="•"/>
              <a:defRPr/>
            </a:pPr>
            <a:endParaRPr lang="en-US" altLang="zh-CN" i="1" baseline="-25000"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endParaRPr>
          </a:p>
          <a:p>
            <a:pPr marL="1143000" lvl="2" indent="-228600" algn="just">
              <a:spcBef>
                <a:spcPct val="20000"/>
              </a:spcBef>
              <a:buFontTx/>
              <a:buChar char="•"/>
              <a:defRPr/>
            </a:pPr>
            <a:endParaRPr lang="en-US" altLang="zh-CN" i="1" baseline="-25000"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endParaRPr>
          </a:p>
          <a:p>
            <a:pPr marL="1143000" lvl="2" indent="-228600" algn="just">
              <a:spcBef>
                <a:spcPct val="20000"/>
              </a:spcBef>
              <a:buFontTx/>
              <a:buChar char="•"/>
              <a:defRPr/>
            </a:pPr>
            <a:endParaRPr lang="en-US" altLang="zh-CN" i="1"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endParaRPr>
          </a:p>
          <a:p>
            <a:pPr marL="1143000" lvl="2" indent="-228600" algn="just">
              <a:spcBef>
                <a:spcPct val="20000"/>
              </a:spcBef>
              <a:buFontTx/>
              <a:buChar char="•"/>
              <a:defRPr/>
            </a:pPr>
            <a:endParaRPr lang="en-US" altLang="zh-CN" i="1" baseline="-25000"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endParaRPr>
          </a:p>
          <a:p>
            <a:pPr marL="1143000" lvl="2" indent="-228600" algn="just">
              <a:spcBef>
                <a:spcPct val="20000"/>
              </a:spcBef>
              <a:buFontTx/>
              <a:buChar char="•"/>
              <a:defRPr/>
            </a:pPr>
            <a:endParaRPr lang="en-US" altLang="zh-CN"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endParaRPr>
          </a:p>
          <a:p>
            <a:pPr marL="1143000" lvl="2" indent="-228600" algn="just">
              <a:spcBef>
                <a:spcPct val="20000"/>
              </a:spcBef>
              <a:buFontTx/>
              <a:buChar char="•"/>
              <a:defRPr/>
            </a:pPr>
            <a:endParaRPr lang="zh-CN" altLang="en-US" baseline="-25000"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endParaRPr>
          </a:p>
          <a:p>
            <a:pPr lvl="2" algn="just">
              <a:spcBef>
                <a:spcPct val="20000"/>
              </a:spcBef>
              <a:defRPr/>
            </a:pPr>
            <a:endParaRPr lang="zh-CN" altLang="en-US" i="1" baseline="-25000" dirty="0">
              <a:solidFill>
                <a:srgbClr val="003399"/>
              </a:solidFill>
              <a:effectLst>
                <a:outerShdw blurRad="38100" dist="38100" dir="2700000" algn="tl">
                  <a:srgbClr val="C0C0C0"/>
                </a:outerShdw>
              </a:effectLst>
              <a:ea typeface="楷体_GB2312" pitchFamily="49" charset="-122"/>
              <a:cs typeface="Arial" panose="020B0604020202020204" pitchFamily="34" charset="0"/>
              <a:sym typeface="+mn-ea"/>
            </a:endParaRPr>
          </a:p>
        </p:txBody>
      </p:sp>
      <p:sp>
        <p:nvSpPr>
          <p:cNvPr id="10" name="Rectangle 3">
            <a:extLst>
              <a:ext uri="{FF2B5EF4-FFF2-40B4-BE49-F238E27FC236}">
                <a16:creationId xmlns:a16="http://schemas.microsoft.com/office/drawing/2014/main" id="{D8F565CE-DB2B-44C4-95E3-60515C8431B3}"/>
              </a:ext>
            </a:extLst>
          </p:cNvPr>
          <p:cNvSpPr txBox="1">
            <a:spLocks noChangeArrowheads="1"/>
          </p:cNvSpPr>
          <p:nvPr/>
        </p:nvSpPr>
        <p:spPr bwMode="auto">
          <a:xfrm>
            <a:off x="679450" y="5445125"/>
            <a:ext cx="7924800" cy="5334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zh-CN" altLang="en-US" kern="0" dirty="0">
                <a:latin typeface="华文新魏" panose="02010800040101010101" pitchFamily="2" charset="-122"/>
                <a:ea typeface="华文新魏" panose="02010800040101010101" pitchFamily="2" charset="-122"/>
                <a:cs typeface="+mn-cs"/>
                <a:sym typeface="+mn-ea"/>
              </a:rPr>
              <a:t>当</a:t>
            </a:r>
            <a:r>
              <a:rPr lang="en-US" altLang="zh-CN" kern="0" dirty="0">
                <a:latin typeface="华文新魏" panose="02010800040101010101" pitchFamily="2" charset="-122"/>
                <a:ea typeface="华文新魏" panose="02010800040101010101" pitchFamily="2" charset="-122"/>
                <a:cs typeface="+mn-cs"/>
                <a:sym typeface="+mn-ea"/>
              </a:rPr>
              <a:t>r</a:t>
            </a:r>
            <a:r>
              <a:rPr lang="zh-CN" altLang="en-US" kern="0" dirty="0">
                <a:latin typeface="华文新魏" panose="02010800040101010101" pitchFamily="2" charset="-122"/>
                <a:ea typeface="华文新魏" panose="02010800040101010101" pitchFamily="2" charset="-122"/>
                <a:cs typeface="+mn-cs"/>
                <a:sym typeface="+mn-ea"/>
              </a:rPr>
              <a:t>中</a:t>
            </a:r>
            <a:r>
              <a:rPr lang="en-US" altLang="zh-CN" kern="0" dirty="0">
                <a:latin typeface="华文新魏" panose="02010800040101010101" pitchFamily="2" charset="-122"/>
                <a:ea typeface="华文新魏" panose="02010800040101010101" pitchFamily="2" charset="-122"/>
                <a:cs typeface="+mn-cs"/>
                <a:sym typeface="+mn-ea"/>
              </a:rPr>
              <a:t>A</a:t>
            </a:r>
            <a:r>
              <a:rPr lang="zh-CN" altLang="en-US" kern="0" dirty="0">
                <a:latin typeface="华文新魏" panose="02010800040101010101" pitchFamily="2" charset="-122"/>
                <a:ea typeface="华文新魏" panose="02010800040101010101" pitchFamily="2" charset="-122"/>
                <a:cs typeface="+mn-cs"/>
                <a:sym typeface="+mn-ea"/>
              </a:rPr>
              <a:t>属性上的取值分布</a:t>
            </a:r>
            <a:r>
              <a:rPr lang="zh-CN" altLang="en-US" kern="0" dirty="0">
                <a:solidFill>
                  <a:srgbClr val="FF0000"/>
                </a:solidFill>
                <a:latin typeface="华文新魏" panose="02010800040101010101" pitchFamily="2" charset="-122"/>
                <a:ea typeface="华文新魏" panose="02010800040101010101" pitchFamily="2" charset="-122"/>
                <a:cs typeface="+mn-cs"/>
                <a:sym typeface="+mn-ea"/>
              </a:rPr>
              <a:t>不均匀的</a:t>
            </a:r>
            <a:r>
              <a:rPr lang="zh-CN" altLang="en-US" kern="0" dirty="0">
                <a:latin typeface="华文新魏" panose="02010800040101010101" pitchFamily="2" charset="-122"/>
                <a:ea typeface="华文新魏" panose="02010800040101010101" pitchFamily="2" charset="-122"/>
                <a:cs typeface="+mn-cs"/>
                <a:sym typeface="+mn-ea"/>
              </a:rPr>
              <a:t>，可以采用</a:t>
            </a:r>
            <a:r>
              <a:rPr lang="zh-CN" altLang="en-US" kern="0" dirty="0">
                <a:solidFill>
                  <a:srgbClr val="FF0000"/>
                </a:solidFill>
                <a:latin typeface="华文新魏" panose="02010800040101010101" pitchFamily="2" charset="-122"/>
                <a:ea typeface="华文新魏" panose="02010800040101010101" pitchFamily="2" charset="-122"/>
                <a:cs typeface="+mn-cs"/>
                <a:sym typeface="+mn-ea"/>
              </a:rPr>
              <a:t>直方图等</a:t>
            </a:r>
            <a:r>
              <a:rPr lang="zh-CN" altLang="en-US" kern="0" dirty="0">
                <a:latin typeface="华文新魏" panose="02010800040101010101" pitchFamily="2" charset="-122"/>
                <a:ea typeface="华文新魏" panose="02010800040101010101" pitchFamily="2" charset="-122"/>
                <a:cs typeface="+mn-cs"/>
                <a:sym typeface="+mn-ea"/>
              </a:rPr>
              <a:t>统计方法进行结果大小估计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61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61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861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861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8612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8612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C1F960D-BDA1-458D-8B57-8A22814D32B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6C251656-CFC2-448D-89FF-64E8DEDA01A0}"/>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B196050B-E247-46B5-99E1-19DA66FA3B37}"/>
              </a:ext>
            </a:extLst>
          </p:cNvPr>
          <p:cNvSpPr>
            <a:spLocks noGrp="1"/>
          </p:cNvSpPr>
          <p:nvPr>
            <p:ph type="sldNum" sz="quarter" idx="12"/>
          </p:nvPr>
        </p:nvSpPr>
        <p:spPr/>
        <p:txBody>
          <a:bodyPr/>
          <a:lstStyle/>
          <a:p>
            <a:pPr>
              <a:defRPr/>
            </a:pPr>
            <a:fld id="{3FC8EECC-DAFE-4250-AE9A-63AF0132BEDE}" type="slidenum">
              <a:rPr lang="zh-CN" altLang="en-US"/>
              <a:pPr>
                <a:defRPr/>
              </a:pPr>
              <a:t>27</a:t>
            </a:fld>
            <a:endParaRPr lang="en-US" altLang="zh-CN"/>
          </a:p>
        </p:txBody>
      </p:sp>
      <p:sp>
        <p:nvSpPr>
          <p:cNvPr id="986114" name="Rectangle 2">
            <a:extLst>
              <a:ext uri="{FF2B5EF4-FFF2-40B4-BE49-F238E27FC236}">
                <a16:creationId xmlns:a16="http://schemas.microsoft.com/office/drawing/2014/main" id="{56AF6F1C-D28F-4229-A24B-5ED24FB091A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10" name="Rectangle 3">
            <a:extLst>
              <a:ext uri="{FF2B5EF4-FFF2-40B4-BE49-F238E27FC236}">
                <a16:creationId xmlns:a16="http://schemas.microsoft.com/office/drawing/2014/main" id="{D8F565CE-DB2B-44C4-95E3-60515C8431B3}"/>
              </a:ext>
            </a:extLst>
          </p:cNvPr>
          <p:cNvSpPr txBox="1">
            <a:spLocks noChangeArrowheads="1"/>
          </p:cNvSpPr>
          <p:nvPr/>
        </p:nvSpPr>
        <p:spPr bwMode="auto">
          <a:xfrm>
            <a:off x="251700" y="1268850"/>
            <a:ext cx="7924800" cy="10668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en-US" altLang="zh-CN" kern="0" dirty="0">
                <a:latin typeface="华文新魏" panose="02010800040101010101" pitchFamily="2" charset="-122"/>
                <a:ea typeface="华文新魏" panose="02010800040101010101" pitchFamily="2" charset="-122"/>
                <a:cs typeface="+mn-cs"/>
                <a:sym typeface="+mn-ea"/>
              </a:rPr>
              <a:t>DBMS</a:t>
            </a:r>
            <a:r>
              <a:rPr lang="zh-CN" altLang="en-US" kern="0" dirty="0">
                <a:latin typeface="华文新魏" panose="02010800040101010101" pitchFamily="2" charset="-122"/>
                <a:ea typeface="华文新魏" panose="02010800040101010101" pitchFamily="2" charset="-122"/>
                <a:cs typeface="+mn-cs"/>
                <a:sym typeface="+mn-ea"/>
              </a:rPr>
              <a:t>使用直方图来记录属性值在不同区间内出现的频率，用于近似数据分布</a:t>
            </a:r>
          </a:p>
        </p:txBody>
      </p:sp>
      <p:pic>
        <p:nvPicPr>
          <p:cNvPr id="11" name="图片 10">
            <a:extLst>
              <a:ext uri="{FF2B5EF4-FFF2-40B4-BE49-F238E27FC236}">
                <a16:creationId xmlns:a16="http://schemas.microsoft.com/office/drawing/2014/main" id="{082B6763-7879-442A-854A-FF4807A5A6C4}"/>
              </a:ext>
            </a:extLst>
          </p:cNvPr>
          <p:cNvPicPr>
            <a:picLocks noChangeAspect="1"/>
          </p:cNvPicPr>
          <p:nvPr/>
        </p:nvPicPr>
        <p:blipFill>
          <a:blip r:embed="rId2"/>
          <a:stretch>
            <a:fillRect/>
          </a:stretch>
        </p:blipFill>
        <p:spPr>
          <a:xfrm>
            <a:off x="1115760" y="2709592"/>
            <a:ext cx="6335009" cy="1838582"/>
          </a:xfrm>
          <a:prstGeom prst="rect">
            <a:avLst/>
          </a:prstGeom>
        </p:spPr>
      </p:pic>
    </p:spTree>
    <p:extLst>
      <p:ext uri="{BB962C8B-B14F-4D97-AF65-F5344CB8AC3E}">
        <p14:creationId xmlns:p14="http://schemas.microsoft.com/office/powerpoint/2010/main" val="147964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C1F960D-BDA1-458D-8B57-8A22814D32B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6C251656-CFC2-448D-89FF-64E8DEDA01A0}"/>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B196050B-E247-46B5-99E1-19DA66FA3B37}"/>
              </a:ext>
            </a:extLst>
          </p:cNvPr>
          <p:cNvSpPr>
            <a:spLocks noGrp="1"/>
          </p:cNvSpPr>
          <p:nvPr>
            <p:ph type="sldNum" sz="quarter" idx="12"/>
          </p:nvPr>
        </p:nvSpPr>
        <p:spPr/>
        <p:txBody>
          <a:bodyPr/>
          <a:lstStyle/>
          <a:p>
            <a:pPr>
              <a:defRPr/>
            </a:pPr>
            <a:fld id="{3FC8EECC-DAFE-4250-AE9A-63AF0132BEDE}" type="slidenum">
              <a:rPr lang="zh-CN" altLang="en-US"/>
              <a:pPr>
                <a:defRPr/>
              </a:pPr>
              <a:t>28</a:t>
            </a:fld>
            <a:endParaRPr lang="en-US" altLang="zh-CN"/>
          </a:p>
        </p:txBody>
      </p:sp>
      <p:sp>
        <p:nvSpPr>
          <p:cNvPr id="986114" name="Rectangle 2">
            <a:extLst>
              <a:ext uri="{FF2B5EF4-FFF2-40B4-BE49-F238E27FC236}">
                <a16:creationId xmlns:a16="http://schemas.microsoft.com/office/drawing/2014/main" id="{56AF6F1C-D28F-4229-A24B-5ED24FB091A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10" name="Rectangle 3">
            <a:extLst>
              <a:ext uri="{FF2B5EF4-FFF2-40B4-BE49-F238E27FC236}">
                <a16:creationId xmlns:a16="http://schemas.microsoft.com/office/drawing/2014/main" id="{D8F565CE-DB2B-44C4-95E3-60515C8431B3}"/>
              </a:ext>
            </a:extLst>
          </p:cNvPr>
          <p:cNvSpPr txBox="1">
            <a:spLocks noChangeArrowheads="1"/>
          </p:cNvSpPr>
          <p:nvPr/>
        </p:nvSpPr>
        <p:spPr bwMode="auto">
          <a:xfrm>
            <a:off x="251700" y="1268850"/>
            <a:ext cx="7924800" cy="10668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zh-CN" altLang="en-US" kern="0" dirty="0">
                <a:latin typeface="华文新魏" panose="02010800040101010101" pitchFamily="2" charset="-122"/>
                <a:ea typeface="华文新魏" panose="02010800040101010101" pitchFamily="2" charset="-122"/>
                <a:cs typeface="+mn-cs"/>
                <a:sym typeface="+mn-ea"/>
              </a:rPr>
              <a:t>等宽直方图</a:t>
            </a:r>
          </a:p>
        </p:txBody>
      </p:sp>
      <p:pic>
        <p:nvPicPr>
          <p:cNvPr id="3" name="图片 2">
            <a:extLst>
              <a:ext uri="{FF2B5EF4-FFF2-40B4-BE49-F238E27FC236}">
                <a16:creationId xmlns:a16="http://schemas.microsoft.com/office/drawing/2014/main" id="{C3074C41-B100-4141-B10D-E9E8F353F71C}"/>
              </a:ext>
            </a:extLst>
          </p:cNvPr>
          <p:cNvPicPr>
            <a:picLocks noChangeAspect="1"/>
          </p:cNvPicPr>
          <p:nvPr/>
        </p:nvPicPr>
        <p:blipFill>
          <a:blip r:embed="rId2"/>
          <a:stretch>
            <a:fillRect/>
          </a:stretch>
        </p:blipFill>
        <p:spPr>
          <a:xfrm>
            <a:off x="914400" y="1916895"/>
            <a:ext cx="7308190" cy="4432175"/>
          </a:xfrm>
          <a:prstGeom prst="rect">
            <a:avLst/>
          </a:prstGeom>
        </p:spPr>
      </p:pic>
    </p:spTree>
    <p:extLst>
      <p:ext uri="{BB962C8B-B14F-4D97-AF65-F5344CB8AC3E}">
        <p14:creationId xmlns:p14="http://schemas.microsoft.com/office/powerpoint/2010/main" val="4205332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C1F960D-BDA1-458D-8B57-8A22814D32B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6C251656-CFC2-448D-89FF-64E8DEDA01A0}"/>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B196050B-E247-46B5-99E1-19DA66FA3B37}"/>
              </a:ext>
            </a:extLst>
          </p:cNvPr>
          <p:cNvSpPr>
            <a:spLocks noGrp="1"/>
          </p:cNvSpPr>
          <p:nvPr>
            <p:ph type="sldNum" sz="quarter" idx="12"/>
          </p:nvPr>
        </p:nvSpPr>
        <p:spPr/>
        <p:txBody>
          <a:bodyPr/>
          <a:lstStyle/>
          <a:p>
            <a:pPr>
              <a:defRPr/>
            </a:pPr>
            <a:fld id="{3FC8EECC-DAFE-4250-AE9A-63AF0132BEDE}" type="slidenum">
              <a:rPr lang="zh-CN" altLang="en-US"/>
              <a:pPr>
                <a:defRPr/>
              </a:pPr>
              <a:t>29</a:t>
            </a:fld>
            <a:endParaRPr lang="en-US" altLang="zh-CN"/>
          </a:p>
        </p:txBody>
      </p:sp>
      <p:sp>
        <p:nvSpPr>
          <p:cNvPr id="986114" name="Rectangle 2">
            <a:extLst>
              <a:ext uri="{FF2B5EF4-FFF2-40B4-BE49-F238E27FC236}">
                <a16:creationId xmlns:a16="http://schemas.microsoft.com/office/drawing/2014/main" id="{56AF6F1C-D28F-4229-A24B-5ED24FB091A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10" name="Rectangle 3">
            <a:extLst>
              <a:ext uri="{FF2B5EF4-FFF2-40B4-BE49-F238E27FC236}">
                <a16:creationId xmlns:a16="http://schemas.microsoft.com/office/drawing/2014/main" id="{D8F565CE-DB2B-44C4-95E3-60515C8431B3}"/>
              </a:ext>
            </a:extLst>
          </p:cNvPr>
          <p:cNvSpPr txBox="1">
            <a:spLocks noChangeArrowheads="1"/>
          </p:cNvSpPr>
          <p:nvPr/>
        </p:nvSpPr>
        <p:spPr bwMode="auto">
          <a:xfrm>
            <a:off x="251700" y="1268850"/>
            <a:ext cx="7924800" cy="10668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zh-CN" altLang="en-US" kern="0" dirty="0">
                <a:latin typeface="华文新魏" panose="02010800040101010101" pitchFamily="2" charset="-122"/>
                <a:ea typeface="华文新魏" panose="02010800040101010101" pitchFamily="2" charset="-122"/>
                <a:cs typeface="+mn-cs"/>
                <a:sym typeface="+mn-ea"/>
              </a:rPr>
              <a:t>等高直方图</a:t>
            </a:r>
          </a:p>
        </p:txBody>
      </p:sp>
      <p:pic>
        <p:nvPicPr>
          <p:cNvPr id="4" name="图片 3">
            <a:extLst>
              <a:ext uri="{FF2B5EF4-FFF2-40B4-BE49-F238E27FC236}">
                <a16:creationId xmlns:a16="http://schemas.microsoft.com/office/drawing/2014/main" id="{2CEA6150-A691-4798-A2E9-78B50AF8BFB2}"/>
              </a:ext>
            </a:extLst>
          </p:cNvPr>
          <p:cNvPicPr>
            <a:picLocks noChangeAspect="1"/>
          </p:cNvPicPr>
          <p:nvPr/>
        </p:nvPicPr>
        <p:blipFill>
          <a:blip r:embed="rId2"/>
          <a:stretch>
            <a:fillRect/>
          </a:stretch>
        </p:blipFill>
        <p:spPr>
          <a:xfrm>
            <a:off x="1012320" y="1916895"/>
            <a:ext cx="7164180" cy="4272478"/>
          </a:xfrm>
          <a:prstGeom prst="rect">
            <a:avLst/>
          </a:prstGeom>
        </p:spPr>
      </p:pic>
    </p:spTree>
    <p:extLst>
      <p:ext uri="{BB962C8B-B14F-4D97-AF65-F5344CB8AC3E}">
        <p14:creationId xmlns:p14="http://schemas.microsoft.com/office/powerpoint/2010/main" val="364647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DED0710F-F5D0-4C04-A96A-A49DF24AAA4D}"/>
              </a:ext>
            </a:extLst>
          </p:cNvPr>
          <p:cNvSpPr>
            <a:spLocks noGrp="1"/>
          </p:cNvSpPr>
          <p:nvPr>
            <p:ph type="dt" sz="quarter" idx="10"/>
          </p:nvPr>
        </p:nvSpPr>
        <p:spPr/>
        <p:txBody>
          <a:bodyPr/>
          <a:lstStyle/>
          <a:p>
            <a:pPr>
              <a:defRPr/>
            </a:pPr>
            <a:fld id="{B921E52B-A6AB-48A2-ABB8-B74940F54307}" type="datetime1">
              <a:rPr lang="zh-CN" altLang="en-US"/>
              <a:pPr>
                <a:defRPr/>
              </a:pPr>
              <a:t>2023/4/18</a:t>
            </a:fld>
            <a:endParaRPr lang="en-US" altLang="zh-CN"/>
          </a:p>
        </p:txBody>
      </p:sp>
      <p:sp>
        <p:nvSpPr>
          <p:cNvPr id="6" name="页脚占位符 4">
            <a:extLst>
              <a:ext uri="{FF2B5EF4-FFF2-40B4-BE49-F238E27FC236}">
                <a16:creationId xmlns:a16="http://schemas.microsoft.com/office/drawing/2014/main" id="{FFB0AABB-DB9E-439A-A67B-8FAEF7B78AC2}"/>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F4A289E1-2FD7-4703-85A1-8C9034E03A31}"/>
              </a:ext>
            </a:extLst>
          </p:cNvPr>
          <p:cNvSpPr>
            <a:spLocks noGrp="1"/>
          </p:cNvSpPr>
          <p:nvPr>
            <p:ph type="sldNum" sz="quarter" idx="12"/>
          </p:nvPr>
        </p:nvSpPr>
        <p:spPr/>
        <p:txBody>
          <a:bodyPr/>
          <a:lstStyle/>
          <a:p>
            <a:pPr>
              <a:defRPr/>
            </a:pPr>
            <a:fld id="{747952DA-481C-4939-9FD4-B401ED626E35}" type="slidenum">
              <a:rPr lang="zh-CN" altLang="en-US"/>
              <a:pPr>
                <a:defRPr/>
              </a:pPr>
              <a:t>3</a:t>
            </a:fld>
            <a:endParaRPr lang="en-US" altLang="zh-CN"/>
          </a:p>
        </p:txBody>
      </p:sp>
      <p:sp>
        <p:nvSpPr>
          <p:cNvPr id="243720" name="Rectangle 8">
            <a:extLst>
              <a:ext uri="{FF2B5EF4-FFF2-40B4-BE49-F238E27FC236}">
                <a16:creationId xmlns:a16="http://schemas.microsoft.com/office/drawing/2014/main" id="{ABA8DADD-B677-4BDB-A53D-E7C42F693C02}"/>
              </a:ext>
            </a:extLst>
          </p:cNvPr>
          <p:cNvSpPr>
            <a:spLocks noGrp="1" noChangeArrowheads="1"/>
          </p:cNvSpPr>
          <p:nvPr>
            <p:ph idx="1"/>
          </p:nvPr>
        </p:nvSpPr>
        <p:spPr>
          <a:xfrm>
            <a:off x="685800" y="1524000"/>
            <a:ext cx="7924800" cy="4724400"/>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问题的提出 </a:t>
            </a:r>
          </a:p>
          <a:p>
            <a:pPr>
              <a:defRPr/>
            </a:pPr>
            <a:r>
              <a:rPr lang="zh-CN" altLang="en-US">
                <a:solidFill>
                  <a:srgbClr val="A6A6A6"/>
                </a:solidFill>
                <a:latin typeface="华文新魏" panose="02010800040101010101" pitchFamily="2" charset="-122"/>
                <a:ea typeface="华文新魏" panose="02010800040101010101" pitchFamily="2" charset="-122"/>
                <a:sym typeface="楷体_GB2312"/>
              </a:rPr>
              <a:t>关系表达式的等价转换规则</a:t>
            </a:r>
          </a:p>
          <a:p>
            <a:pPr>
              <a:defRPr/>
            </a:pPr>
            <a:r>
              <a:rPr lang="zh-CN" altLang="en-US">
                <a:solidFill>
                  <a:srgbClr val="A6A6A6"/>
                </a:solidFill>
                <a:latin typeface="华文新魏" panose="02010800040101010101" pitchFamily="2" charset="-122"/>
                <a:ea typeface="华文新魏" panose="02010800040101010101" pitchFamily="2" charset="-122"/>
                <a:sym typeface="楷体_GB2312"/>
              </a:rPr>
              <a:t>表达式结果大小的估计</a:t>
            </a:r>
          </a:p>
          <a:p>
            <a:pPr>
              <a:defRPr/>
            </a:pPr>
            <a:r>
              <a:rPr lang="zh-CN" altLang="en-US">
                <a:solidFill>
                  <a:srgbClr val="A6A6A6"/>
                </a:solidFill>
                <a:latin typeface="华文新魏" panose="02010800040101010101" pitchFamily="2" charset="-122"/>
                <a:ea typeface="华文新魏" panose="02010800040101010101" pitchFamily="2" charset="-122"/>
              </a:rPr>
              <a:t>启发式关系代数优化算法  </a:t>
            </a:r>
          </a:p>
          <a:p>
            <a:pPr>
              <a:defRPr/>
            </a:pPr>
            <a:r>
              <a:rPr lang="zh-CN" altLang="en-US">
                <a:solidFill>
                  <a:srgbClr val="A6A6A6"/>
                </a:solidFill>
                <a:latin typeface="华文新魏" panose="02010800040101010101" pitchFamily="2" charset="-122"/>
                <a:ea typeface="华文新魏" panose="02010800040101010101" pitchFamily="2" charset="-122"/>
              </a:rPr>
              <a:t>基于复杂性估计的查询优化方法 </a:t>
            </a:r>
          </a:p>
        </p:txBody>
      </p:sp>
      <p:sp>
        <p:nvSpPr>
          <p:cNvPr id="243725" name="Rectangle 13">
            <a:extLst>
              <a:ext uri="{FF2B5EF4-FFF2-40B4-BE49-F238E27FC236}">
                <a16:creationId xmlns:a16="http://schemas.microsoft.com/office/drawing/2014/main" id="{0146E2CA-C0FE-4D59-92BE-A066E37424B9}"/>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查询优化技术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C1F960D-BDA1-458D-8B57-8A22814D32B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6C251656-CFC2-448D-89FF-64E8DEDA01A0}"/>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B196050B-E247-46B5-99E1-19DA66FA3B37}"/>
              </a:ext>
            </a:extLst>
          </p:cNvPr>
          <p:cNvSpPr>
            <a:spLocks noGrp="1"/>
          </p:cNvSpPr>
          <p:nvPr>
            <p:ph type="sldNum" sz="quarter" idx="12"/>
          </p:nvPr>
        </p:nvSpPr>
        <p:spPr/>
        <p:txBody>
          <a:bodyPr/>
          <a:lstStyle/>
          <a:p>
            <a:pPr>
              <a:defRPr/>
            </a:pPr>
            <a:fld id="{3FC8EECC-DAFE-4250-AE9A-63AF0132BEDE}" type="slidenum">
              <a:rPr lang="zh-CN" altLang="en-US"/>
              <a:pPr>
                <a:defRPr/>
              </a:pPr>
              <a:t>30</a:t>
            </a:fld>
            <a:endParaRPr lang="en-US" altLang="zh-CN"/>
          </a:p>
        </p:txBody>
      </p:sp>
      <p:sp>
        <p:nvSpPr>
          <p:cNvPr id="986114" name="Rectangle 2">
            <a:extLst>
              <a:ext uri="{FF2B5EF4-FFF2-40B4-BE49-F238E27FC236}">
                <a16:creationId xmlns:a16="http://schemas.microsoft.com/office/drawing/2014/main" id="{56AF6F1C-D28F-4229-A24B-5ED24FB091A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10" name="Rectangle 3">
            <a:extLst>
              <a:ext uri="{FF2B5EF4-FFF2-40B4-BE49-F238E27FC236}">
                <a16:creationId xmlns:a16="http://schemas.microsoft.com/office/drawing/2014/main" id="{D8F565CE-DB2B-44C4-95E3-60515C8431B3}"/>
              </a:ext>
            </a:extLst>
          </p:cNvPr>
          <p:cNvSpPr txBox="1">
            <a:spLocks noChangeArrowheads="1"/>
          </p:cNvSpPr>
          <p:nvPr/>
        </p:nvSpPr>
        <p:spPr bwMode="auto">
          <a:xfrm>
            <a:off x="251700" y="1268850"/>
            <a:ext cx="7924800" cy="10668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zh-CN" altLang="en-US" kern="0" dirty="0">
                <a:latin typeface="华文新魏" panose="02010800040101010101" pitchFamily="2" charset="-122"/>
                <a:ea typeface="华文新魏" panose="02010800040101010101" pitchFamily="2" charset="-122"/>
                <a:cs typeface="+mn-cs"/>
                <a:sym typeface="+mn-ea"/>
              </a:rPr>
              <a:t>压缩直方图</a:t>
            </a:r>
          </a:p>
        </p:txBody>
      </p:sp>
      <p:pic>
        <p:nvPicPr>
          <p:cNvPr id="3" name="图片 2">
            <a:extLst>
              <a:ext uri="{FF2B5EF4-FFF2-40B4-BE49-F238E27FC236}">
                <a16:creationId xmlns:a16="http://schemas.microsoft.com/office/drawing/2014/main" id="{9937DDC6-A01B-4E68-86AC-5425BA1BA4E5}"/>
              </a:ext>
            </a:extLst>
          </p:cNvPr>
          <p:cNvPicPr>
            <a:picLocks noChangeAspect="1"/>
          </p:cNvPicPr>
          <p:nvPr/>
        </p:nvPicPr>
        <p:blipFill>
          <a:blip r:embed="rId2"/>
          <a:stretch>
            <a:fillRect/>
          </a:stretch>
        </p:blipFill>
        <p:spPr>
          <a:xfrm>
            <a:off x="891021" y="1802250"/>
            <a:ext cx="7668215" cy="4514255"/>
          </a:xfrm>
          <a:prstGeom prst="rect">
            <a:avLst/>
          </a:prstGeom>
        </p:spPr>
      </p:pic>
    </p:spTree>
    <p:extLst>
      <p:ext uri="{BB962C8B-B14F-4D97-AF65-F5344CB8AC3E}">
        <p14:creationId xmlns:p14="http://schemas.microsoft.com/office/powerpoint/2010/main" val="529785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C1F960D-BDA1-458D-8B57-8A22814D32B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6C251656-CFC2-448D-89FF-64E8DEDA01A0}"/>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B196050B-E247-46B5-99E1-19DA66FA3B37}"/>
              </a:ext>
            </a:extLst>
          </p:cNvPr>
          <p:cNvSpPr>
            <a:spLocks noGrp="1"/>
          </p:cNvSpPr>
          <p:nvPr>
            <p:ph type="sldNum" sz="quarter" idx="12"/>
          </p:nvPr>
        </p:nvSpPr>
        <p:spPr/>
        <p:txBody>
          <a:bodyPr/>
          <a:lstStyle/>
          <a:p>
            <a:pPr>
              <a:defRPr/>
            </a:pPr>
            <a:fld id="{3FC8EECC-DAFE-4250-AE9A-63AF0132BEDE}" type="slidenum">
              <a:rPr lang="zh-CN" altLang="en-US"/>
              <a:pPr>
                <a:defRPr/>
              </a:pPr>
              <a:t>31</a:t>
            </a:fld>
            <a:endParaRPr lang="en-US" altLang="zh-CN"/>
          </a:p>
        </p:txBody>
      </p:sp>
      <p:sp>
        <p:nvSpPr>
          <p:cNvPr id="986114" name="Rectangle 2">
            <a:extLst>
              <a:ext uri="{FF2B5EF4-FFF2-40B4-BE49-F238E27FC236}">
                <a16:creationId xmlns:a16="http://schemas.microsoft.com/office/drawing/2014/main" id="{56AF6F1C-D28F-4229-A24B-5ED24FB091A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10" name="Rectangle 3">
            <a:extLst>
              <a:ext uri="{FF2B5EF4-FFF2-40B4-BE49-F238E27FC236}">
                <a16:creationId xmlns:a16="http://schemas.microsoft.com/office/drawing/2014/main" id="{D8F565CE-DB2B-44C4-95E3-60515C8431B3}"/>
              </a:ext>
            </a:extLst>
          </p:cNvPr>
          <p:cNvSpPr txBox="1">
            <a:spLocks noChangeArrowheads="1"/>
          </p:cNvSpPr>
          <p:nvPr/>
        </p:nvSpPr>
        <p:spPr bwMode="auto">
          <a:xfrm>
            <a:off x="251700" y="1268850"/>
            <a:ext cx="7924800" cy="10668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zh-CN" altLang="en-US" kern="0" dirty="0">
                <a:latin typeface="华文新魏" panose="02010800040101010101" pitchFamily="2" charset="-122"/>
                <a:ea typeface="华文新魏" panose="02010800040101010101" pitchFamily="2" charset="-122"/>
                <a:cs typeface="+mn-cs"/>
                <a:sym typeface="+mn-ea"/>
              </a:rPr>
              <a:t>等宽直方图 </a:t>
            </a:r>
            <a:r>
              <a:rPr lang="en-US" altLang="zh-CN" kern="0" dirty="0">
                <a:latin typeface="华文新魏" panose="02010800040101010101" pitchFamily="2" charset="-122"/>
                <a:ea typeface="华文新魏" panose="02010800040101010101" pitchFamily="2" charset="-122"/>
                <a:cs typeface="+mn-cs"/>
                <a:sym typeface="+mn-ea"/>
              </a:rPr>
              <a:t>VS </a:t>
            </a:r>
            <a:r>
              <a:rPr lang="zh-CN" altLang="en-US" kern="0" dirty="0">
                <a:latin typeface="华文新魏" panose="02010800040101010101" pitchFamily="2" charset="-122"/>
                <a:ea typeface="华文新魏" panose="02010800040101010101" pitchFamily="2" charset="-122"/>
                <a:cs typeface="+mn-cs"/>
                <a:sym typeface="+mn-ea"/>
              </a:rPr>
              <a:t>等高直方图</a:t>
            </a:r>
          </a:p>
        </p:txBody>
      </p:sp>
      <p:pic>
        <p:nvPicPr>
          <p:cNvPr id="6" name="图片 5">
            <a:extLst>
              <a:ext uri="{FF2B5EF4-FFF2-40B4-BE49-F238E27FC236}">
                <a16:creationId xmlns:a16="http://schemas.microsoft.com/office/drawing/2014/main" id="{654B8236-DA14-4122-86E4-6DAFA8942506}"/>
              </a:ext>
            </a:extLst>
          </p:cNvPr>
          <p:cNvPicPr>
            <a:picLocks noChangeAspect="1"/>
          </p:cNvPicPr>
          <p:nvPr/>
        </p:nvPicPr>
        <p:blipFill>
          <a:blip r:embed="rId2"/>
          <a:stretch>
            <a:fillRect/>
          </a:stretch>
        </p:blipFill>
        <p:spPr>
          <a:xfrm>
            <a:off x="967500" y="1807791"/>
            <a:ext cx="7254345" cy="4745409"/>
          </a:xfrm>
          <a:prstGeom prst="rect">
            <a:avLst/>
          </a:prstGeom>
        </p:spPr>
      </p:pic>
    </p:spTree>
    <p:extLst>
      <p:ext uri="{BB962C8B-B14F-4D97-AF65-F5344CB8AC3E}">
        <p14:creationId xmlns:p14="http://schemas.microsoft.com/office/powerpoint/2010/main" val="3798713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C1F960D-BDA1-458D-8B57-8A22814D32B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6C251656-CFC2-448D-89FF-64E8DEDA01A0}"/>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B196050B-E247-46B5-99E1-19DA66FA3B37}"/>
              </a:ext>
            </a:extLst>
          </p:cNvPr>
          <p:cNvSpPr>
            <a:spLocks noGrp="1"/>
          </p:cNvSpPr>
          <p:nvPr>
            <p:ph type="sldNum" sz="quarter" idx="12"/>
          </p:nvPr>
        </p:nvSpPr>
        <p:spPr/>
        <p:txBody>
          <a:bodyPr/>
          <a:lstStyle/>
          <a:p>
            <a:pPr>
              <a:defRPr/>
            </a:pPr>
            <a:fld id="{3FC8EECC-DAFE-4250-AE9A-63AF0132BEDE}" type="slidenum">
              <a:rPr lang="zh-CN" altLang="en-US"/>
              <a:pPr>
                <a:defRPr/>
              </a:pPr>
              <a:t>32</a:t>
            </a:fld>
            <a:endParaRPr lang="en-US" altLang="zh-CN"/>
          </a:p>
        </p:txBody>
      </p:sp>
      <p:sp>
        <p:nvSpPr>
          <p:cNvPr id="986114" name="Rectangle 2">
            <a:extLst>
              <a:ext uri="{FF2B5EF4-FFF2-40B4-BE49-F238E27FC236}">
                <a16:creationId xmlns:a16="http://schemas.microsoft.com/office/drawing/2014/main" id="{56AF6F1C-D28F-4229-A24B-5ED24FB091A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10" name="Rectangle 3">
            <a:extLst>
              <a:ext uri="{FF2B5EF4-FFF2-40B4-BE49-F238E27FC236}">
                <a16:creationId xmlns:a16="http://schemas.microsoft.com/office/drawing/2014/main" id="{D8F565CE-DB2B-44C4-95E3-60515C8431B3}"/>
              </a:ext>
            </a:extLst>
          </p:cNvPr>
          <p:cNvSpPr txBox="1">
            <a:spLocks noChangeArrowheads="1"/>
          </p:cNvSpPr>
          <p:nvPr/>
        </p:nvSpPr>
        <p:spPr bwMode="auto">
          <a:xfrm>
            <a:off x="251700" y="1268850"/>
            <a:ext cx="7924800" cy="10668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zh-CN" altLang="en-US" kern="0" dirty="0">
                <a:latin typeface="华文新魏" panose="02010800040101010101" pitchFamily="2" charset="-122"/>
                <a:ea typeface="华文新魏" panose="02010800040101010101" pitchFamily="2" charset="-122"/>
                <a:cs typeface="+mn-cs"/>
                <a:sym typeface="+mn-ea"/>
              </a:rPr>
              <a:t>当数据属性不满足独立性假设时，用上述方法估计的误差较大</a:t>
            </a:r>
          </a:p>
        </p:txBody>
      </p:sp>
      <p:pic>
        <p:nvPicPr>
          <p:cNvPr id="3" name="图片 2">
            <a:extLst>
              <a:ext uri="{FF2B5EF4-FFF2-40B4-BE49-F238E27FC236}">
                <a16:creationId xmlns:a16="http://schemas.microsoft.com/office/drawing/2014/main" id="{5BF35DBA-793B-4375-A857-7BDFEE7587FE}"/>
              </a:ext>
            </a:extLst>
          </p:cNvPr>
          <p:cNvPicPr>
            <a:picLocks noChangeAspect="1"/>
          </p:cNvPicPr>
          <p:nvPr/>
        </p:nvPicPr>
        <p:blipFill>
          <a:blip r:embed="rId2"/>
          <a:stretch>
            <a:fillRect/>
          </a:stretch>
        </p:blipFill>
        <p:spPr>
          <a:xfrm>
            <a:off x="125850" y="2537700"/>
            <a:ext cx="8892300" cy="2952356"/>
          </a:xfrm>
          <a:prstGeom prst="rect">
            <a:avLst/>
          </a:prstGeom>
        </p:spPr>
      </p:pic>
    </p:spTree>
    <p:extLst>
      <p:ext uri="{BB962C8B-B14F-4D97-AF65-F5344CB8AC3E}">
        <p14:creationId xmlns:p14="http://schemas.microsoft.com/office/powerpoint/2010/main" val="1567136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C1F960D-BDA1-458D-8B57-8A22814D32B3}"/>
              </a:ext>
            </a:extLst>
          </p:cNvPr>
          <p:cNvSpPr>
            <a:spLocks noGrp="1"/>
          </p:cNvSpPr>
          <p:nvPr>
            <p:ph type="dt" sz="quarter" idx="10"/>
          </p:nvPr>
        </p:nvSpPr>
        <p:spPr/>
        <p:txBody>
          <a:bodyPr/>
          <a:lstStyle/>
          <a:p>
            <a:pPr>
              <a:defRPr/>
            </a:pPr>
            <a:fld id="{A91DD9D8-6DBB-4D83-9879-83F0FD4A2E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6C251656-CFC2-448D-89FF-64E8DEDA01A0}"/>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B196050B-E247-46B5-99E1-19DA66FA3B37}"/>
              </a:ext>
            </a:extLst>
          </p:cNvPr>
          <p:cNvSpPr>
            <a:spLocks noGrp="1"/>
          </p:cNvSpPr>
          <p:nvPr>
            <p:ph type="sldNum" sz="quarter" idx="12"/>
          </p:nvPr>
        </p:nvSpPr>
        <p:spPr/>
        <p:txBody>
          <a:bodyPr/>
          <a:lstStyle/>
          <a:p>
            <a:pPr>
              <a:defRPr/>
            </a:pPr>
            <a:fld id="{3FC8EECC-DAFE-4250-AE9A-63AF0132BEDE}" type="slidenum">
              <a:rPr lang="zh-CN" altLang="en-US"/>
              <a:pPr>
                <a:defRPr/>
              </a:pPr>
              <a:t>33</a:t>
            </a:fld>
            <a:endParaRPr lang="en-US" altLang="zh-CN"/>
          </a:p>
        </p:txBody>
      </p:sp>
      <p:sp>
        <p:nvSpPr>
          <p:cNvPr id="986114" name="Rectangle 2">
            <a:extLst>
              <a:ext uri="{FF2B5EF4-FFF2-40B4-BE49-F238E27FC236}">
                <a16:creationId xmlns:a16="http://schemas.microsoft.com/office/drawing/2014/main" id="{56AF6F1C-D28F-4229-A24B-5ED24FB091A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表达式结果大小的估计</a:t>
            </a:r>
          </a:p>
        </p:txBody>
      </p:sp>
      <p:sp>
        <p:nvSpPr>
          <p:cNvPr id="10" name="Rectangle 3">
            <a:extLst>
              <a:ext uri="{FF2B5EF4-FFF2-40B4-BE49-F238E27FC236}">
                <a16:creationId xmlns:a16="http://schemas.microsoft.com/office/drawing/2014/main" id="{D8F565CE-DB2B-44C4-95E3-60515C8431B3}"/>
              </a:ext>
            </a:extLst>
          </p:cNvPr>
          <p:cNvSpPr txBox="1">
            <a:spLocks noChangeArrowheads="1"/>
          </p:cNvSpPr>
          <p:nvPr/>
        </p:nvSpPr>
        <p:spPr bwMode="auto">
          <a:xfrm>
            <a:off x="251700" y="1268850"/>
            <a:ext cx="7924800" cy="10668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zh-CN" altLang="en-US" kern="0" dirty="0">
                <a:latin typeface="华文新魏" panose="02010800040101010101" pitchFamily="2" charset="-122"/>
                <a:ea typeface="华文新魏" panose="02010800040101010101" pitchFamily="2" charset="-122"/>
                <a:cs typeface="+mn-cs"/>
                <a:sym typeface="+mn-ea"/>
              </a:rPr>
              <a:t>为了更好的估计</a:t>
            </a:r>
          </a:p>
        </p:txBody>
      </p:sp>
      <p:pic>
        <p:nvPicPr>
          <p:cNvPr id="4" name="图片 3">
            <a:extLst>
              <a:ext uri="{FF2B5EF4-FFF2-40B4-BE49-F238E27FC236}">
                <a16:creationId xmlns:a16="http://schemas.microsoft.com/office/drawing/2014/main" id="{89AB8E8F-AB90-4A1A-8F20-EC5115DC83EA}"/>
              </a:ext>
            </a:extLst>
          </p:cNvPr>
          <p:cNvPicPr>
            <a:picLocks noChangeAspect="1"/>
          </p:cNvPicPr>
          <p:nvPr/>
        </p:nvPicPr>
        <p:blipFill>
          <a:blip r:embed="rId2"/>
          <a:stretch>
            <a:fillRect/>
          </a:stretch>
        </p:blipFill>
        <p:spPr>
          <a:xfrm>
            <a:off x="1187765" y="1814459"/>
            <a:ext cx="6629400" cy="4551286"/>
          </a:xfrm>
          <a:prstGeom prst="rect">
            <a:avLst/>
          </a:prstGeom>
        </p:spPr>
      </p:pic>
    </p:spTree>
    <p:extLst>
      <p:ext uri="{BB962C8B-B14F-4D97-AF65-F5344CB8AC3E}">
        <p14:creationId xmlns:p14="http://schemas.microsoft.com/office/powerpoint/2010/main" val="960318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3E5327A5-85EF-4FFD-9D5A-6C2E8F730CBD}"/>
              </a:ext>
            </a:extLst>
          </p:cNvPr>
          <p:cNvSpPr>
            <a:spLocks noGrp="1"/>
          </p:cNvSpPr>
          <p:nvPr>
            <p:ph type="dt" sz="quarter" idx="10"/>
          </p:nvPr>
        </p:nvSpPr>
        <p:spPr/>
        <p:txBody>
          <a:bodyPr/>
          <a:lstStyle/>
          <a:p>
            <a:pPr>
              <a:defRPr/>
            </a:pPr>
            <a:fld id="{B921E52B-A6AB-48A2-ABB8-B74940F54307}" type="datetime1">
              <a:rPr lang="zh-CN" altLang="en-US"/>
              <a:pPr>
                <a:defRPr/>
              </a:pPr>
              <a:t>2023/4/18</a:t>
            </a:fld>
            <a:endParaRPr lang="en-US" altLang="zh-CN"/>
          </a:p>
        </p:txBody>
      </p:sp>
      <p:sp>
        <p:nvSpPr>
          <p:cNvPr id="6" name="页脚占位符 4">
            <a:extLst>
              <a:ext uri="{FF2B5EF4-FFF2-40B4-BE49-F238E27FC236}">
                <a16:creationId xmlns:a16="http://schemas.microsoft.com/office/drawing/2014/main" id="{F30F2E19-CB0E-4737-A57D-0A12C30DC9CD}"/>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6ACB9C04-FDE5-43DC-A9D9-5049CD7A474B}"/>
              </a:ext>
            </a:extLst>
          </p:cNvPr>
          <p:cNvSpPr>
            <a:spLocks noGrp="1"/>
          </p:cNvSpPr>
          <p:nvPr>
            <p:ph type="sldNum" sz="quarter" idx="12"/>
          </p:nvPr>
        </p:nvSpPr>
        <p:spPr/>
        <p:txBody>
          <a:bodyPr/>
          <a:lstStyle/>
          <a:p>
            <a:pPr>
              <a:defRPr/>
            </a:pPr>
            <a:fld id="{289EE279-136D-4ADD-8FCA-066D6D121D90}" type="slidenum">
              <a:rPr lang="zh-CN" altLang="en-US"/>
              <a:pPr>
                <a:defRPr/>
              </a:pPr>
              <a:t>34</a:t>
            </a:fld>
            <a:endParaRPr lang="en-US" altLang="zh-CN"/>
          </a:p>
        </p:txBody>
      </p:sp>
      <p:sp>
        <p:nvSpPr>
          <p:cNvPr id="243720" name="Rectangle 8">
            <a:extLst>
              <a:ext uri="{FF2B5EF4-FFF2-40B4-BE49-F238E27FC236}">
                <a16:creationId xmlns:a16="http://schemas.microsoft.com/office/drawing/2014/main" id="{1BD48277-930C-48A9-A48E-D04718A69F6F}"/>
              </a:ext>
            </a:extLst>
          </p:cNvPr>
          <p:cNvSpPr>
            <a:spLocks noGrp="1" noChangeArrowheads="1"/>
          </p:cNvSpPr>
          <p:nvPr>
            <p:ph idx="1"/>
          </p:nvPr>
        </p:nvSpPr>
        <p:spPr>
          <a:xfrm>
            <a:off x="685800" y="1524000"/>
            <a:ext cx="7924800" cy="4724400"/>
          </a:xfrm>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问题的提出 </a:t>
            </a:r>
          </a:p>
          <a:p>
            <a:pPr>
              <a:defRPr/>
            </a:pPr>
            <a:r>
              <a:rPr lang="zh-CN" altLang="en-US">
                <a:solidFill>
                  <a:srgbClr val="D9D9D9"/>
                </a:solidFill>
                <a:latin typeface="华文新魏" panose="02010800040101010101" pitchFamily="2" charset="-122"/>
                <a:ea typeface="华文新魏" panose="02010800040101010101" pitchFamily="2" charset="-122"/>
                <a:sym typeface="楷体_GB2312"/>
              </a:rPr>
              <a:t>关系表达式的等价转换规则</a:t>
            </a:r>
            <a:endParaRPr lang="zh-CN" altLang="en-US">
              <a:solidFill>
                <a:srgbClr val="D9D9D9"/>
              </a:solidFill>
              <a:latin typeface="华文新魏" panose="02010800040101010101" pitchFamily="2" charset="-122"/>
              <a:ea typeface="华文新魏" panose="02010800040101010101" pitchFamily="2" charset="-122"/>
            </a:endParaRPr>
          </a:p>
          <a:p>
            <a:pPr>
              <a:defRPr/>
            </a:pPr>
            <a:r>
              <a:rPr lang="zh-CN" altLang="en-US">
                <a:solidFill>
                  <a:srgbClr val="D9D9D9"/>
                </a:solidFill>
                <a:latin typeface="华文新魏" panose="02010800040101010101" pitchFamily="2" charset="-122"/>
                <a:ea typeface="华文新魏" panose="02010800040101010101" pitchFamily="2" charset="-122"/>
                <a:sym typeface="楷体_GB2312"/>
              </a:rPr>
              <a:t>表达式结果大小的估计</a:t>
            </a:r>
          </a:p>
          <a:p>
            <a:pPr>
              <a:defRPr/>
            </a:pPr>
            <a:r>
              <a:rPr lang="zh-CN" altLang="en-US">
                <a:latin typeface="华文新魏" panose="02010800040101010101" pitchFamily="2" charset="-122"/>
                <a:ea typeface="华文新魏" panose="02010800040101010101" pitchFamily="2" charset="-122"/>
              </a:rPr>
              <a:t>启发式关系代数优化算法  </a:t>
            </a:r>
          </a:p>
          <a:p>
            <a:pPr>
              <a:defRPr/>
            </a:pPr>
            <a:r>
              <a:rPr lang="zh-CN" altLang="en-US">
                <a:solidFill>
                  <a:srgbClr val="BFBFBF"/>
                </a:solidFill>
                <a:latin typeface="华文新魏" panose="02010800040101010101" pitchFamily="2" charset="-122"/>
                <a:ea typeface="华文新魏" panose="02010800040101010101" pitchFamily="2" charset="-122"/>
              </a:rPr>
              <a:t>基于复杂性估计的查询优化方法 </a:t>
            </a:r>
          </a:p>
        </p:txBody>
      </p:sp>
      <p:sp>
        <p:nvSpPr>
          <p:cNvPr id="243725" name="Rectangle 13">
            <a:extLst>
              <a:ext uri="{FF2B5EF4-FFF2-40B4-BE49-F238E27FC236}">
                <a16:creationId xmlns:a16="http://schemas.microsoft.com/office/drawing/2014/main" id="{D7BF7944-EE8F-4C44-A1EA-12EA2E33C47D}"/>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A428FD3-6F86-43DC-AB1F-E0489DFF21B5}"/>
              </a:ext>
            </a:extLst>
          </p:cNvPr>
          <p:cNvSpPr>
            <a:spLocks noGrp="1"/>
          </p:cNvSpPr>
          <p:nvPr>
            <p:ph type="dt" sz="quarter" idx="10"/>
          </p:nvPr>
        </p:nvSpPr>
        <p:spPr/>
        <p:txBody>
          <a:bodyPr/>
          <a:lstStyle/>
          <a:p>
            <a:pPr>
              <a:defRPr/>
            </a:pPr>
            <a:fld id="{0D1470F6-A85D-4F3B-851B-B0C7A8DD00D4}"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7C283CDF-EC69-4314-AF35-1CA72D82073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A0396C9E-4B0C-43BC-947C-EA52911209D8}"/>
              </a:ext>
            </a:extLst>
          </p:cNvPr>
          <p:cNvSpPr>
            <a:spLocks noGrp="1"/>
          </p:cNvSpPr>
          <p:nvPr>
            <p:ph type="sldNum" sz="quarter" idx="12"/>
          </p:nvPr>
        </p:nvSpPr>
        <p:spPr/>
        <p:txBody>
          <a:bodyPr/>
          <a:lstStyle/>
          <a:p>
            <a:pPr>
              <a:defRPr/>
            </a:pPr>
            <a:fld id="{A9521FAC-58A9-4975-A185-E622BF25A1F6}" type="slidenum">
              <a:rPr lang="zh-CN" altLang="en-US"/>
              <a:pPr>
                <a:defRPr/>
              </a:pPr>
              <a:t>35</a:t>
            </a:fld>
            <a:endParaRPr lang="en-US" altLang="zh-CN"/>
          </a:p>
        </p:txBody>
      </p:sp>
      <p:sp>
        <p:nvSpPr>
          <p:cNvPr id="987139" name="Rectangle 3">
            <a:extLst>
              <a:ext uri="{FF2B5EF4-FFF2-40B4-BE49-F238E27FC236}">
                <a16:creationId xmlns:a16="http://schemas.microsoft.com/office/drawing/2014/main" id="{F2E62E11-14FE-4668-9211-BA09B5867FDB}"/>
              </a:ext>
            </a:extLst>
          </p:cNvPr>
          <p:cNvSpPr>
            <a:spLocks noGrp="1" noChangeArrowheads="1"/>
          </p:cNvSpPr>
          <p:nvPr>
            <p:ph idx="1"/>
          </p:nvPr>
        </p:nvSpPr>
        <p:spPr>
          <a:xfrm>
            <a:off x="611725" y="1268850"/>
            <a:ext cx="8210695" cy="4724400"/>
          </a:xfrm>
        </p:spPr>
        <p:txBody>
          <a:bodyPr/>
          <a:lstStyle/>
          <a:p>
            <a:pPr>
              <a:defRPr/>
            </a:pPr>
            <a:r>
              <a:rPr lang="zh-CN" altLang="en-US" dirty="0">
                <a:solidFill>
                  <a:srgbClr val="CC00CC"/>
                </a:solidFill>
                <a:latin typeface="华文新魏" panose="02010800040101010101" pitchFamily="2" charset="-122"/>
                <a:ea typeface="华文新魏" panose="02010800040101010101" pitchFamily="2" charset="-122"/>
                <a:cs typeface="+mn-cs"/>
              </a:rPr>
              <a:t>查询优化是</a:t>
            </a:r>
            <a:r>
              <a:rPr lang="en-US" altLang="zh-CN" dirty="0">
                <a:solidFill>
                  <a:srgbClr val="CC00CC"/>
                </a:solidFill>
                <a:latin typeface="华文新魏" panose="02010800040101010101" pitchFamily="2" charset="-122"/>
                <a:ea typeface="华文新魏" panose="02010800040101010101" pitchFamily="2" charset="-122"/>
                <a:cs typeface="+mn-cs"/>
              </a:rPr>
              <a:t>NP</a:t>
            </a:r>
            <a:r>
              <a:rPr lang="zh-CN" altLang="en-US" dirty="0">
                <a:solidFill>
                  <a:srgbClr val="CC00CC"/>
                </a:solidFill>
                <a:latin typeface="华文新魏" panose="02010800040101010101" pitchFamily="2" charset="-122"/>
                <a:ea typeface="华文新魏" panose="02010800040101010101" pitchFamily="2" charset="-122"/>
                <a:cs typeface="+mn-cs"/>
              </a:rPr>
              <a:t>难问题</a:t>
            </a:r>
            <a:endParaRPr lang="en-US" altLang="zh-CN" dirty="0">
              <a:solidFill>
                <a:srgbClr val="CC00CC"/>
              </a:solidFill>
              <a:latin typeface="华文新魏" panose="02010800040101010101" pitchFamily="2" charset="-122"/>
              <a:ea typeface="华文新魏" panose="02010800040101010101" pitchFamily="2" charset="-122"/>
              <a:cs typeface="+mn-cs"/>
            </a:endParaRPr>
          </a:p>
          <a:p>
            <a:pPr>
              <a:defRPr/>
            </a:pPr>
            <a:r>
              <a:rPr lang="zh-CN" altLang="en-US" dirty="0">
                <a:solidFill>
                  <a:srgbClr val="CC00CC"/>
                </a:solidFill>
                <a:latin typeface="华文新魏" panose="02010800040101010101" pitchFamily="2" charset="-122"/>
                <a:ea typeface="华文新魏" panose="02010800040101010101" pitchFamily="2" charset="-122"/>
                <a:cs typeface="+mn-cs"/>
              </a:rPr>
              <a:t>查询优化器是</a:t>
            </a:r>
            <a:r>
              <a:rPr lang="en-US" altLang="zh-CN" dirty="0">
                <a:solidFill>
                  <a:srgbClr val="CC00CC"/>
                </a:solidFill>
                <a:latin typeface="华文新魏" panose="02010800040101010101" pitchFamily="2" charset="-122"/>
                <a:ea typeface="华文新魏" panose="02010800040101010101" pitchFamily="2" charset="-122"/>
                <a:cs typeface="+mn-cs"/>
              </a:rPr>
              <a:t>DBMS</a:t>
            </a:r>
            <a:r>
              <a:rPr lang="zh-CN" altLang="en-US" dirty="0">
                <a:solidFill>
                  <a:srgbClr val="CC00CC"/>
                </a:solidFill>
                <a:latin typeface="华文新魏" panose="02010800040101010101" pitchFamily="2" charset="-122"/>
                <a:ea typeface="华文新魏" panose="02010800040101010101" pitchFamily="2" charset="-122"/>
                <a:cs typeface="+mn-cs"/>
              </a:rPr>
              <a:t>中最难设计的组件之一</a:t>
            </a:r>
            <a:endParaRPr lang="en-US" altLang="zh-CN" dirty="0">
              <a:solidFill>
                <a:srgbClr val="CC00CC"/>
              </a:solidFill>
              <a:latin typeface="华文新魏" panose="02010800040101010101" pitchFamily="2" charset="-122"/>
              <a:ea typeface="华文新魏" panose="02010800040101010101" pitchFamily="2" charset="-122"/>
              <a:cs typeface="+mn-cs"/>
            </a:endParaRPr>
          </a:p>
        </p:txBody>
      </p:sp>
      <p:sp>
        <p:nvSpPr>
          <p:cNvPr id="987140" name="Rectangle 4">
            <a:extLst>
              <a:ext uri="{FF2B5EF4-FFF2-40B4-BE49-F238E27FC236}">
                <a16:creationId xmlns:a16="http://schemas.microsoft.com/office/drawing/2014/main" id="{7B8589BB-C9B8-4444-8651-8B72E5A79F06}"/>
              </a:ext>
            </a:extLst>
          </p:cNvPr>
          <p:cNvSpPr>
            <a:spLocks noGrp="1" noChangeArrowheads="1"/>
          </p:cNvSpPr>
          <p:nvPr>
            <p:ph type="title"/>
          </p:nvPr>
        </p:nvSpPr>
        <p:spPr>
          <a:xfrm>
            <a:off x="1524000" y="0"/>
            <a:ext cx="7620000" cy="1066800"/>
          </a:xfrm>
        </p:spPr>
        <p:txBody>
          <a:bodyPr/>
          <a:lstStyle/>
          <a:p>
            <a:pPr algn="r">
              <a:defRPr/>
            </a:pPr>
            <a:r>
              <a:rPr lang="zh-CN" altLang="en-US">
                <a:latin typeface="华文行楷" panose="02010800040101010101" pitchFamily="2" charset="-122"/>
                <a:ea typeface="华文行楷" panose="02010800040101010101" pitchFamily="2" charset="-122"/>
                <a:cs typeface="+mj-cs"/>
              </a:rPr>
              <a:t>关系代数</a:t>
            </a:r>
            <a:r>
              <a:rPr lang="zh-CN" altLang="en-US" dirty="0">
                <a:latin typeface="华文行楷" panose="02010800040101010101" pitchFamily="2" charset="-122"/>
                <a:ea typeface="华文行楷" panose="02010800040101010101" pitchFamily="2" charset="-122"/>
                <a:cs typeface="+mj-cs"/>
              </a:rPr>
              <a:t>优化算法  </a:t>
            </a:r>
          </a:p>
        </p:txBody>
      </p:sp>
      <p:pic>
        <p:nvPicPr>
          <p:cNvPr id="3" name="图片 2">
            <a:extLst>
              <a:ext uri="{FF2B5EF4-FFF2-40B4-BE49-F238E27FC236}">
                <a16:creationId xmlns:a16="http://schemas.microsoft.com/office/drawing/2014/main" id="{D7311FF2-3B47-4FE1-A2B2-A3C649C25842}"/>
              </a:ext>
            </a:extLst>
          </p:cNvPr>
          <p:cNvPicPr>
            <a:picLocks noChangeAspect="1"/>
          </p:cNvPicPr>
          <p:nvPr/>
        </p:nvPicPr>
        <p:blipFill>
          <a:blip r:embed="rId2"/>
          <a:stretch>
            <a:fillRect/>
          </a:stretch>
        </p:blipFill>
        <p:spPr>
          <a:xfrm>
            <a:off x="1329342" y="2444416"/>
            <a:ext cx="6626893" cy="407722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A428FD3-6F86-43DC-AB1F-E0489DFF21B5}"/>
              </a:ext>
            </a:extLst>
          </p:cNvPr>
          <p:cNvSpPr>
            <a:spLocks noGrp="1"/>
          </p:cNvSpPr>
          <p:nvPr>
            <p:ph type="dt" sz="quarter" idx="10"/>
          </p:nvPr>
        </p:nvSpPr>
        <p:spPr/>
        <p:txBody>
          <a:bodyPr/>
          <a:lstStyle/>
          <a:p>
            <a:pPr>
              <a:defRPr/>
            </a:pPr>
            <a:fld id="{0D1470F6-A85D-4F3B-851B-B0C7A8DD00D4}"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7C283CDF-EC69-4314-AF35-1CA72D82073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A0396C9E-4B0C-43BC-947C-EA52911209D8}"/>
              </a:ext>
            </a:extLst>
          </p:cNvPr>
          <p:cNvSpPr>
            <a:spLocks noGrp="1"/>
          </p:cNvSpPr>
          <p:nvPr>
            <p:ph type="sldNum" sz="quarter" idx="12"/>
          </p:nvPr>
        </p:nvSpPr>
        <p:spPr/>
        <p:txBody>
          <a:bodyPr/>
          <a:lstStyle/>
          <a:p>
            <a:pPr>
              <a:defRPr/>
            </a:pPr>
            <a:fld id="{A9521FAC-58A9-4975-A185-E622BF25A1F6}" type="slidenum">
              <a:rPr lang="zh-CN" altLang="en-US"/>
              <a:pPr>
                <a:defRPr/>
              </a:pPr>
              <a:t>36</a:t>
            </a:fld>
            <a:endParaRPr lang="en-US" altLang="zh-CN"/>
          </a:p>
        </p:txBody>
      </p:sp>
      <p:sp>
        <p:nvSpPr>
          <p:cNvPr id="987139" name="Rectangle 3">
            <a:extLst>
              <a:ext uri="{FF2B5EF4-FFF2-40B4-BE49-F238E27FC236}">
                <a16:creationId xmlns:a16="http://schemas.microsoft.com/office/drawing/2014/main" id="{F2E62E11-14FE-4668-9211-BA09B5867FDB}"/>
              </a:ext>
            </a:extLst>
          </p:cNvPr>
          <p:cNvSpPr>
            <a:spLocks noGrp="1" noChangeArrowheads="1"/>
          </p:cNvSpPr>
          <p:nvPr>
            <p:ph idx="1"/>
          </p:nvPr>
        </p:nvSpPr>
        <p:spPr>
          <a:xfrm>
            <a:off x="609599" y="1371600"/>
            <a:ext cx="8210695" cy="4724400"/>
          </a:xfrm>
        </p:spPr>
        <p:txBody>
          <a:bodyPr/>
          <a:lstStyle/>
          <a:p>
            <a:pPr>
              <a:defRPr/>
            </a:pPr>
            <a:r>
              <a:rPr lang="zh-CN" altLang="en-US" dirty="0">
                <a:solidFill>
                  <a:srgbClr val="CC00CC"/>
                </a:solidFill>
                <a:latin typeface="华文新魏" panose="02010800040101010101" pitchFamily="2" charset="-122"/>
                <a:ea typeface="华文新魏" panose="02010800040101010101" pitchFamily="2" charset="-122"/>
                <a:cs typeface="+mn-cs"/>
              </a:rPr>
              <a:t>启发式代数优化规则</a:t>
            </a:r>
          </a:p>
          <a:p>
            <a:pPr lvl="1" algn="just">
              <a:defRPr/>
            </a:pPr>
            <a:r>
              <a:rPr lang="zh-CN" altLang="en-US" dirty="0">
                <a:latin typeface="华文新魏" panose="02010800040101010101" pitchFamily="2" charset="-122"/>
                <a:ea typeface="华文新魏" panose="02010800040101010101" pitchFamily="2" charset="-122"/>
              </a:rPr>
              <a:t>给定一个关系代数表达式，可以应用一组启发式规则对其进行等价变换，产生一个具有较高效率的等价表达式。</a:t>
            </a:r>
          </a:p>
          <a:p>
            <a:pPr lvl="1" algn="just">
              <a:defRPr/>
            </a:pPr>
            <a:r>
              <a:rPr lang="zh-CN" altLang="en-US" dirty="0">
                <a:latin typeface="华文新魏" panose="02010800040101010101" pitchFamily="2" charset="-122"/>
                <a:ea typeface="华文新魏" panose="02010800040101010101" pitchFamily="2" charset="-122"/>
              </a:rPr>
              <a:t>需要注意，这些规则</a:t>
            </a:r>
            <a:r>
              <a:rPr lang="zh-CN" altLang="en-US" dirty="0">
                <a:solidFill>
                  <a:srgbClr val="FF0000"/>
                </a:solidFill>
                <a:latin typeface="华文新魏" panose="02010800040101010101" pitchFamily="2" charset="-122"/>
                <a:ea typeface="华文新魏" panose="02010800040101010101" pitchFamily="2" charset="-122"/>
              </a:rPr>
              <a:t>不能保证一定产生最优化等价表达式</a:t>
            </a:r>
            <a:r>
              <a:rPr lang="zh-CN" altLang="en-US" dirty="0">
                <a:latin typeface="华文新魏" panose="02010800040101010101" pitchFamily="2" charset="-122"/>
                <a:ea typeface="华文新魏" panose="02010800040101010101" pitchFamily="2" charset="-122"/>
              </a:rPr>
              <a:t>。</a:t>
            </a:r>
          </a:p>
        </p:txBody>
      </p:sp>
      <p:sp>
        <p:nvSpPr>
          <p:cNvPr id="987140" name="Rectangle 4">
            <a:extLst>
              <a:ext uri="{FF2B5EF4-FFF2-40B4-BE49-F238E27FC236}">
                <a16:creationId xmlns:a16="http://schemas.microsoft.com/office/drawing/2014/main" id="{7B8589BB-C9B8-4444-8651-8B72E5A79F06}"/>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Tree>
    <p:extLst>
      <p:ext uri="{BB962C8B-B14F-4D97-AF65-F5344CB8AC3E}">
        <p14:creationId xmlns:p14="http://schemas.microsoft.com/office/powerpoint/2010/main" val="3472978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7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2F020D9D-1D94-4379-8796-B418B43E5E00}"/>
              </a:ext>
            </a:extLst>
          </p:cNvPr>
          <p:cNvSpPr>
            <a:spLocks noGrp="1"/>
          </p:cNvSpPr>
          <p:nvPr>
            <p:ph type="dt" sz="quarter" idx="10"/>
          </p:nvPr>
        </p:nvSpPr>
        <p:spPr/>
        <p:txBody>
          <a:bodyPr/>
          <a:lstStyle/>
          <a:p>
            <a:pPr>
              <a:defRPr/>
            </a:pPr>
            <a:fld id="{7AE0D86F-9545-46FC-BBCE-6253422C667E}" type="datetime1">
              <a:rPr lang="zh-CN" altLang="en-US"/>
              <a:pPr>
                <a:defRPr/>
              </a:pPr>
              <a:t>2023/4/18</a:t>
            </a:fld>
            <a:endParaRPr lang="en-US" altLang="zh-CN"/>
          </a:p>
        </p:txBody>
      </p:sp>
      <p:sp>
        <p:nvSpPr>
          <p:cNvPr id="12" name="页脚占位符 4">
            <a:extLst>
              <a:ext uri="{FF2B5EF4-FFF2-40B4-BE49-F238E27FC236}">
                <a16:creationId xmlns:a16="http://schemas.microsoft.com/office/drawing/2014/main" id="{BAFC979D-A2F9-46A2-A304-30886E4BB9B6}"/>
              </a:ext>
            </a:extLst>
          </p:cNvPr>
          <p:cNvSpPr>
            <a:spLocks noGrp="1"/>
          </p:cNvSpPr>
          <p:nvPr>
            <p:ph type="ftr" sz="quarter" idx="11"/>
          </p:nvPr>
        </p:nvSpPr>
        <p:spPr/>
        <p:txBody>
          <a:bodyPr/>
          <a:lstStyle/>
          <a:p>
            <a:pPr>
              <a:defRPr/>
            </a:pPr>
            <a:r>
              <a:rPr lang="en-US" altLang="zh-CN" dirty="0"/>
              <a:t>HIT-AIOT</a:t>
            </a:r>
          </a:p>
        </p:txBody>
      </p:sp>
      <p:sp>
        <p:nvSpPr>
          <p:cNvPr id="13" name="灯片编号占位符 5">
            <a:extLst>
              <a:ext uri="{FF2B5EF4-FFF2-40B4-BE49-F238E27FC236}">
                <a16:creationId xmlns:a16="http://schemas.microsoft.com/office/drawing/2014/main" id="{0EEC74F9-FC0A-4347-82B5-22E448352E26}"/>
              </a:ext>
            </a:extLst>
          </p:cNvPr>
          <p:cNvSpPr>
            <a:spLocks noGrp="1"/>
          </p:cNvSpPr>
          <p:nvPr>
            <p:ph type="sldNum" sz="quarter" idx="12"/>
          </p:nvPr>
        </p:nvSpPr>
        <p:spPr/>
        <p:txBody>
          <a:bodyPr/>
          <a:lstStyle/>
          <a:p>
            <a:pPr>
              <a:defRPr/>
            </a:pPr>
            <a:fld id="{5BEE8138-EEFD-4283-89ED-261B1626C925}" type="slidenum">
              <a:rPr lang="zh-CN" altLang="en-US"/>
              <a:pPr>
                <a:defRPr/>
              </a:pPr>
              <a:t>37</a:t>
            </a:fld>
            <a:endParaRPr lang="en-US" altLang="zh-CN"/>
          </a:p>
        </p:txBody>
      </p:sp>
      <p:sp>
        <p:nvSpPr>
          <p:cNvPr id="988162" name="Rectangle 2">
            <a:extLst>
              <a:ext uri="{FF2B5EF4-FFF2-40B4-BE49-F238E27FC236}">
                <a16:creationId xmlns:a16="http://schemas.microsoft.com/office/drawing/2014/main" id="{D46CB360-E99A-4E3B-B230-5E7135F8E7E2}"/>
              </a:ext>
            </a:extLst>
          </p:cNvPr>
          <p:cNvSpPr>
            <a:spLocks noGrp="1" noChangeArrowheads="1"/>
          </p:cNvSpPr>
          <p:nvPr>
            <p:ph idx="1"/>
          </p:nvPr>
        </p:nvSpPr>
        <p:spPr>
          <a:xfrm>
            <a:off x="609600" y="1371600"/>
            <a:ext cx="7924800" cy="609600"/>
          </a:xfrm>
        </p:spPr>
        <p:txBody>
          <a:bodyPr/>
          <a:lstStyle/>
          <a:p>
            <a:pPr>
              <a:defRPr/>
            </a:pPr>
            <a:r>
              <a:rPr lang="zh-CN" altLang="en-US" dirty="0">
                <a:solidFill>
                  <a:srgbClr val="CC00CC"/>
                </a:solidFill>
                <a:latin typeface="华文新魏" panose="02010800040101010101" pitchFamily="2" charset="-122"/>
                <a:ea typeface="华文新魏" panose="02010800040101010101" pitchFamily="2" charset="-122"/>
                <a:cs typeface="+mn-cs"/>
              </a:rPr>
              <a:t>启发式代数优化规则</a:t>
            </a:r>
          </a:p>
        </p:txBody>
      </p:sp>
      <p:sp>
        <p:nvSpPr>
          <p:cNvPr id="988163" name="Rectangle 3">
            <a:extLst>
              <a:ext uri="{FF2B5EF4-FFF2-40B4-BE49-F238E27FC236}">
                <a16:creationId xmlns:a16="http://schemas.microsoft.com/office/drawing/2014/main" id="{9D6F1808-7CB2-4DC1-A628-13646494B218}"/>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
        <p:nvSpPr>
          <p:cNvPr id="988168" name="Rectangle 8">
            <a:extLst>
              <a:ext uri="{FF2B5EF4-FFF2-40B4-BE49-F238E27FC236}">
                <a16:creationId xmlns:a16="http://schemas.microsoft.com/office/drawing/2014/main" id="{C81DD231-2402-4475-9685-54FAABE3BBCE}"/>
              </a:ext>
            </a:extLst>
          </p:cNvPr>
          <p:cNvSpPr>
            <a:spLocks noChangeArrowheads="1"/>
          </p:cNvSpPr>
          <p:nvPr/>
        </p:nvSpPr>
        <p:spPr bwMode="auto">
          <a:xfrm>
            <a:off x="609600" y="1943100"/>
            <a:ext cx="7924800" cy="495300"/>
          </a:xfrm>
          <a:prstGeom prst="rect">
            <a:avLst/>
          </a:prstGeom>
          <a:noFill/>
          <a:ln>
            <a:noFill/>
          </a:ln>
          <a:effectLst/>
        </p:spPr>
        <p:txBody>
          <a:bodyPr/>
          <a:lstStyle/>
          <a:p>
            <a:pPr marL="742950" lvl="1" indent="-285750" algn="just">
              <a:spcBef>
                <a:spcPct val="20000"/>
              </a:spcBef>
              <a:buFontTx/>
              <a:buChar char="–"/>
              <a:defRPr/>
            </a:pPr>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规则1</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选择和投影操作尽早执行。</a:t>
            </a:r>
          </a:p>
        </p:txBody>
      </p:sp>
      <p:grpSp>
        <p:nvGrpSpPr>
          <p:cNvPr id="2" name="组合 1">
            <a:extLst>
              <a:ext uri="{FF2B5EF4-FFF2-40B4-BE49-F238E27FC236}">
                <a16:creationId xmlns:a16="http://schemas.microsoft.com/office/drawing/2014/main" id="{2C2C63ED-6F15-441F-9676-256C7A6B77F6}"/>
              </a:ext>
            </a:extLst>
          </p:cNvPr>
          <p:cNvGrpSpPr>
            <a:grpSpLocks/>
          </p:cNvGrpSpPr>
          <p:nvPr/>
        </p:nvGrpSpPr>
        <p:grpSpPr bwMode="auto">
          <a:xfrm>
            <a:off x="609600" y="2457450"/>
            <a:ext cx="7924800" cy="3924300"/>
            <a:chOff x="609600" y="2457450"/>
            <a:chExt cx="7924800" cy="3924300"/>
          </a:xfrm>
        </p:grpSpPr>
        <p:graphicFrame>
          <p:nvGraphicFramePr>
            <p:cNvPr id="55305" name="Object 4">
              <a:extLst>
                <a:ext uri="{FF2B5EF4-FFF2-40B4-BE49-F238E27FC236}">
                  <a16:creationId xmlns:a16="http://schemas.microsoft.com/office/drawing/2014/main" id="{29235546-7513-4DEC-881F-6B8BB1DF0020}"/>
                </a:ext>
              </a:extLst>
            </p:cNvPr>
            <p:cNvGraphicFramePr>
              <a:graphicFrameLocks noChangeAspect="1"/>
            </p:cNvGraphicFramePr>
            <p:nvPr/>
          </p:nvGraphicFramePr>
          <p:xfrm>
            <a:off x="3096022" y="3924300"/>
            <a:ext cx="257175" cy="190500"/>
          </p:xfrm>
          <a:graphic>
            <a:graphicData uri="http://schemas.openxmlformats.org/presentationml/2006/ole">
              <mc:AlternateContent xmlns:mc="http://schemas.openxmlformats.org/markup-compatibility/2006">
                <mc:Choice xmlns:v="urn:schemas-microsoft-com:vml" Requires="v">
                  <p:oleObj spid="_x0000_s55370" r:id="rId3" imgW="257007" imgH="190426" progId="Paint.Picture">
                    <p:embed/>
                  </p:oleObj>
                </mc:Choice>
                <mc:Fallback>
                  <p:oleObj r:id="rId3" imgW="257007" imgH="19042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022" y="3924300"/>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6" name="Object 5">
              <a:extLst>
                <a:ext uri="{FF2B5EF4-FFF2-40B4-BE49-F238E27FC236}">
                  <a16:creationId xmlns:a16="http://schemas.microsoft.com/office/drawing/2014/main" id="{17E405DA-914F-43D7-A4EA-C5E345F9C63A}"/>
                </a:ext>
              </a:extLst>
            </p:cNvPr>
            <p:cNvGraphicFramePr>
              <a:graphicFrameLocks noChangeAspect="1"/>
            </p:cNvGraphicFramePr>
            <p:nvPr/>
          </p:nvGraphicFramePr>
          <p:xfrm>
            <a:off x="5151487" y="3933825"/>
            <a:ext cx="257175" cy="190500"/>
          </p:xfrm>
          <a:graphic>
            <a:graphicData uri="http://schemas.openxmlformats.org/presentationml/2006/ole">
              <mc:AlternateContent xmlns:mc="http://schemas.openxmlformats.org/markup-compatibility/2006">
                <mc:Choice xmlns:v="urn:schemas-microsoft-com:vml" Requires="v">
                  <p:oleObj spid="_x0000_s55371" r:id="rId5" imgW="257007" imgH="190426" progId="Paint.Picture">
                    <p:embed/>
                  </p:oleObj>
                </mc:Choice>
                <mc:Fallback>
                  <p:oleObj r:id="rId5" imgW="257007" imgH="19042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487" y="3933825"/>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7" name="Object 6">
              <a:extLst>
                <a:ext uri="{FF2B5EF4-FFF2-40B4-BE49-F238E27FC236}">
                  <a16:creationId xmlns:a16="http://schemas.microsoft.com/office/drawing/2014/main" id="{C88C8289-2872-49EC-80A6-7C21E4B458AA}"/>
                </a:ext>
              </a:extLst>
            </p:cNvPr>
            <p:cNvGraphicFramePr>
              <a:graphicFrameLocks noChangeAspect="1"/>
            </p:cNvGraphicFramePr>
            <p:nvPr/>
          </p:nvGraphicFramePr>
          <p:xfrm>
            <a:off x="3162697" y="4238625"/>
            <a:ext cx="257175" cy="190500"/>
          </p:xfrm>
          <a:graphic>
            <a:graphicData uri="http://schemas.openxmlformats.org/presentationml/2006/ole">
              <mc:AlternateContent xmlns:mc="http://schemas.openxmlformats.org/markup-compatibility/2006">
                <mc:Choice xmlns:v="urn:schemas-microsoft-com:vml" Requires="v">
                  <p:oleObj spid="_x0000_s55372" r:id="rId6" imgW="257007" imgH="190426" progId="Paint.Picture">
                    <p:embed/>
                  </p:oleObj>
                </mc:Choice>
                <mc:Fallback>
                  <p:oleObj r:id="rId6" imgW="257007" imgH="19042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697" y="4238625"/>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8" name="Object 7">
              <a:extLst>
                <a:ext uri="{FF2B5EF4-FFF2-40B4-BE49-F238E27FC236}">
                  <a16:creationId xmlns:a16="http://schemas.microsoft.com/office/drawing/2014/main" id="{570BC8C4-1E4F-45D8-8B10-D99AD5DDEFF4}"/>
                </a:ext>
              </a:extLst>
            </p:cNvPr>
            <p:cNvGraphicFramePr>
              <a:graphicFrameLocks noChangeAspect="1"/>
            </p:cNvGraphicFramePr>
            <p:nvPr/>
          </p:nvGraphicFramePr>
          <p:xfrm>
            <a:off x="5322937" y="4257675"/>
            <a:ext cx="257175" cy="190500"/>
          </p:xfrm>
          <a:graphic>
            <a:graphicData uri="http://schemas.openxmlformats.org/presentationml/2006/ole">
              <mc:AlternateContent xmlns:mc="http://schemas.openxmlformats.org/markup-compatibility/2006">
                <mc:Choice xmlns:v="urn:schemas-microsoft-com:vml" Requires="v">
                  <p:oleObj spid="_x0000_s55373" r:id="rId7" imgW="257007" imgH="190426" progId="Paint.Picture">
                    <p:embed/>
                  </p:oleObj>
                </mc:Choice>
                <mc:Fallback>
                  <p:oleObj r:id="rId7" imgW="257007" imgH="190426"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937" y="4257675"/>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8169" name="Rectangle 9">
              <a:extLst>
                <a:ext uri="{FF2B5EF4-FFF2-40B4-BE49-F238E27FC236}">
                  <a16:creationId xmlns:a16="http://schemas.microsoft.com/office/drawing/2014/main" id="{05965DE5-4ED1-446A-8B80-627911210F5D}"/>
                </a:ext>
              </a:extLst>
            </p:cNvPr>
            <p:cNvSpPr>
              <a:spLocks noChangeArrowheads="1"/>
            </p:cNvSpPr>
            <p:nvPr/>
          </p:nvSpPr>
          <p:spPr bwMode="auto">
            <a:xfrm>
              <a:off x="609600" y="2457450"/>
              <a:ext cx="7924800" cy="39243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lvl="2" algn="just">
                <a:lnSpc>
                  <a:spcPct val="90000"/>
                </a:lnSpc>
                <a:spcBef>
                  <a:spcPct val="20000"/>
                </a:spcBef>
                <a:buFontTx/>
                <a:buChar char="•"/>
                <a:defRPr/>
              </a:pPr>
              <a:r>
                <a:rPr lang="en-US" altLang="zh-CN" dirty="0">
                  <a:solidFill>
                    <a:srgbClr val="FF3399"/>
                  </a:solidFill>
                  <a:effectLst>
                    <a:outerShdw blurRad="38100" dist="38100" dir="2700000" algn="tl">
                      <a:srgbClr val="C0C0C0"/>
                    </a:outerShdw>
                  </a:effectLst>
                  <a:sym typeface="楷体_GB2312"/>
                </a:rPr>
                <a:t>4. </a:t>
              </a:r>
              <a:r>
                <a:rPr lang="zh-CN" altLang="en-US" dirty="0">
                  <a:solidFill>
                    <a:srgbClr val="FF3399"/>
                  </a:solidFill>
                  <a:effectLst>
                    <a:outerShdw blurRad="38100" dist="38100" dir="2700000" algn="tl">
                      <a:srgbClr val="C0C0C0"/>
                    </a:outerShdw>
                  </a:effectLst>
                  <a:sym typeface="楷体_GB2312"/>
                </a:rPr>
                <a:t>选择投影交换律 </a:t>
              </a:r>
            </a:p>
            <a:p>
              <a:pPr lvl="3" algn="just">
                <a:lnSpc>
                  <a:spcPct val="90000"/>
                </a:lnSpc>
                <a:spcBef>
                  <a:spcPct val="20000"/>
                </a:spcBef>
                <a:buFontTx/>
                <a:buChar char="–"/>
                <a:defRPr/>
              </a:pPr>
              <a:r>
                <a:rPr lang="en-US" altLang="zh-CN" dirty="0">
                  <a:solidFill>
                    <a:srgbClr val="003399"/>
                  </a:solidFill>
                  <a:effectLst>
                    <a:outerShdw blurRad="38100" dist="38100" dir="2700000" algn="tl">
                      <a:srgbClr val="C0C0C0"/>
                    </a:outerShdw>
                  </a:effectLst>
                  <a:sym typeface="楷体_GB2312"/>
                </a:rPr>
                <a:t>Π</a:t>
              </a:r>
              <a:r>
                <a:rPr lang="en-US" altLang="zh-CN" baseline="-30000" dirty="0">
                  <a:solidFill>
                    <a:srgbClr val="003399"/>
                  </a:solidFill>
                  <a:effectLst>
                    <a:outerShdw blurRad="38100" dist="38100" dir="2700000" algn="tl">
                      <a:srgbClr val="C0C0C0"/>
                    </a:outerShdw>
                  </a:effectLst>
                  <a:sym typeface="楷体_GB2312"/>
                </a:rPr>
                <a:t>L</a:t>
              </a:r>
              <a:r>
                <a:rPr lang="en-US" altLang="zh-CN" dirty="0">
                  <a:solidFill>
                    <a:srgbClr val="003399"/>
                  </a:solidFill>
                  <a:effectLst>
                    <a:outerShdw blurRad="38100" dist="38100" dir="2700000" algn="tl">
                      <a:srgbClr val="C0C0C0"/>
                    </a:outerShdw>
                  </a:effectLst>
                  <a:sym typeface="楷体_GB2312"/>
                </a:rPr>
                <a:t> (</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 )≡</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(Π</a:t>
              </a:r>
              <a:r>
                <a:rPr lang="en-US" altLang="zh-CN" baseline="-30000" dirty="0">
                  <a:solidFill>
                    <a:srgbClr val="003399"/>
                  </a:solidFill>
                  <a:effectLst>
                    <a:outerShdw blurRad="38100" dist="38100" dir="2700000" algn="tl">
                      <a:srgbClr val="C0C0C0"/>
                    </a:outerShdw>
                  </a:effectLst>
                  <a:sym typeface="楷体_GB2312"/>
                </a:rPr>
                <a:t>L</a:t>
              </a:r>
              <a:r>
                <a:rPr lang="en-US" altLang="zh-CN" dirty="0">
                  <a:solidFill>
                    <a:srgbClr val="003399"/>
                  </a:solidFill>
                  <a:effectLst>
                    <a:outerShdw blurRad="38100" dist="38100" dir="2700000" algn="tl">
                      <a:srgbClr val="C0C0C0"/>
                    </a:outerShdw>
                  </a:effectLst>
                  <a:sym typeface="楷体_GB2312"/>
                </a:rPr>
                <a:t> (E) )</a:t>
              </a:r>
            </a:p>
            <a:p>
              <a:pPr lvl="3" algn="just">
                <a:lnSpc>
                  <a:spcPct val="90000"/>
                </a:lnSpc>
                <a:spcBef>
                  <a:spcPct val="20000"/>
                </a:spcBef>
                <a:buFontTx/>
                <a:buChar char="–"/>
                <a:defRPr/>
              </a:pPr>
              <a:r>
                <a:rPr lang="en-US" altLang="zh-CN" dirty="0">
                  <a:solidFill>
                    <a:srgbClr val="003399"/>
                  </a:solidFill>
                  <a:effectLst>
                    <a:outerShdw blurRad="38100" dist="38100" dir="2700000" algn="tl">
                      <a:srgbClr val="C0C0C0"/>
                    </a:outerShdw>
                  </a:effectLst>
                  <a:sym typeface="楷体_GB2312"/>
                </a:rPr>
                <a:t>Π</a:t>
              </a:r>
              <a:r>
                <a:rPr lang="en-US" altLang="zh-CN" baseline="-30000" dirty="0">
                  <a:solidFill>
                    <a:srgbClr val="003399"/>
                  </a:solidFill>
                  <a:effectLst>
                    <a:outerShdw blurRad="38100" dist="38100" dir="2700000" algn="tl">
                      <a:srgbClr val="C0C0C0"/>
                    </a:outerShdw>
                  </a:effectLst>
                  <a:sym typeface="楷体_GB2312"/>
                </a:rPr>
                <a:t>L</a:t>
              </a:r>
              <a:r>
                <a:rPr lang="en-US" altLang="zh-CN" dirty="0">
                  <a:solidFill>
                    <a:srgbClr val="003399"/>
                  </a:solidFill>
                  <a:effectLst>
                    <a:outerShdw blurRad="38100" dist="38100" dir="2700000" algn="tl">
                      <a:srgbClr val="C0C0C0"/>
                    </a:outerShdw>
                  </a:effectLst>
                  <a:sym typeface="楷体_GB2312"/>
                </a:rPr>
                <a:t> (</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 )≡Π</a:t>
              </a:r>
              <a:r>
                <a:rPr lang="en-US" altLang="zh-CN" baseline="-30000" dirty="0">
                  <a:solidFill>
                    <a:srgbClr val="003399"/>
                  </a:solidFill>
                  <a:effectLst>
                    <a:outerShdw blurRad="38100" dist="38100" dir="2700000" algn="tl">
                      <a:srgbClr val="C0C0C0"/>
                    </a:outerShdw>
                  </a:effectLst>
                  <a:sym typeface="楷体_GB2312"/>
                </a:rPr>
                <a:t>L</a:t>
              </a:r>
              <a:r>
                <a:rPr lang="en-US" altLang="zh-CN" dirty="0">
                  <a:solidFill>
                    <a:srgbClr val="003399"/>
                  </a:solidFill>
                  <a:effectLst>
                    <a:outerShdw blurRad="38100" dist="38100" dir="2700000" algn="tl">
                      <a:srgbClr val="C0C0C0"/>
                    </a:outerShdw>
                  </a:effectLst>
                  <a:sym typeface="楷体_GB2312"/>
                </a:rPr>
                <a:t> (</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(Π</a:t>
              </a:r>
              <a:r>
                <a:rPr lang="en-US" altLang="zh-CN" baseline="-30000" dirty="0">
                  <a:solidFill>
                    <a:srgbClr val="003399"/>
                  </a:solidFill>
                  <a:effectLst>
                    <a:outerShdw blurRad="38100" dist="38100" dir="2700000" algn="tl">
                      <a:srgbClr val="C0C0C0"/>
                    </a:outerShdw>
                  </a:effectLst>
                  <a:sym typeface="楷体_GB2312"/>
                </a:rPr>
                <a:t>L, B1, ..., Bm</a:t>
              </a:r>
              <a:r>
                <a:rPr lang="en-US" altLang="zh-CN" dirty="0">
                  <a:solidFill>
                    <a:srgbClr val="003399"/>
                  </a:solidFill>
                  <a:effectLst>
                    <a:outerShdw blurRad="38100" dist="38100" dir="2700000" algn="tl">
                      <a:srgbClr val="C0C0C0"/>
                    </a:outerShdw>
                  </a:effectLst>
                  <a:sym typeface="楷体_GB2312"/>
                </a:rPr>
                <a:t> (E) ))。</a:t>
              </a:r>
            </a:p>
            <a:p>
              <a:pPr lvl="2" algn="just">
                <a:lnSpc>
                  <a:spcPct val="90000"/>
                </a:lnSpc>
                <a:spcBef>
                  <a:spcPct val="20000"/>
                </a:spcBef>
                <a:buFontTx/>
                <a:buChar char="•"/>
                <a:defRPr/>
              </a:pPr>
              <a:r>
                <a:rPr lang="zh-CN" altLang="en-US" dirty="0">
                  <a:solidFill>
                    <a:srgbClr val="FF3399"/>
                  </a:solidFill>
                  <a:effectLst>
                    <a:outerShdw blurRad="38100" dist="38100" dir="2700000" algn="tl">
                      <a:srgbClr val="C0C0C0"/>
                    </a:outerShdw>
                  </a:effectLst>
                  <a:sym typeface="楷体_GB2312"/>
                </a:rPr>
                <a:t>8. 选择、连接和笛卡儿乘积的分配律</a:t>
              </a:r>
            </a:p>
            <a:p>
              <a:pPr lvl="3"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C1</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     </a:t>
              </a:r>
              <a:r>
                <a:rPr lang="en-US" altLang="zh-CN" dirty="0">
                  <a:solidFill>
                    <a:srgbClr val="003399"/>
                  </a:solidFill>
                  <a:effectLst>
                    <a:outerShdw blurRad="38100" dist="38100" dir="2700000" algn="tl">
                      <a:srgbClr val="C0C0C0"/>
                    </a:outerShdw>
                  </a:effectLst>
                  <a:sym typeface="楷体_GB2312"/>
                </a:rPr>
                <a:t> </a:t>
              </a:r>
              <a:r>
                <a:rPr lang="en-US" altLang="zh-CN" baseline="-30000" dirty="0">
                  <a:solidFill>
                    <a:srgbClr val="003399"/>
                  </a:solidFill>
                  <a:effectLst>
                    <a:outerShdw blurRad="38100" dist="38100" dir="2700000" algn="tl">
                      <a:srgbClr val="C0C0C0"/>
                    </a:outerShdw>
                  </a:effectLst>
                  <a:sym typeface="楷体_GB2312"/>
                </a:rPr>
                <a:t>C2</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2</a:t>
              </a:r>
              <a:r>
                <a:rPr lang="en-US" altLang="zh-CN" dirty="0">
                  <a:solidFill>
                    <a:srgbClr val="003399"/>
                  </a:solidFill>
                  <a:effectLst>
                    <a:outerShdw blurRad="38100" dist="38100" dir="2700000" algn="tl">
                      <a:srgbClr val="C0C0C0"/>
                    </a:outerShdw>
                  </a:effectLst>
                  <a:sym typeface="楷体_GB2312"/>
                </a:rPr>
                <a:t>)≡(</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C1</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a:t>
              </a:r>
              <a:r>
                <a:rPr lang="en-US" altLang="zh-CN" dirty="0">
                  <a:solidFill>
                    <a:srgbClr val="003399"/>
                  </a:solidFill>
                  <a:effectLst>
                    <a:outerShdw blurRad="38100" dist="38100" dir="2700000" algn="tl">
                      <a:srgbClr val="C0C0C0"/>
                    </a:outerShdw>
                  </a:effectLst>
                  <a:sym typeface="楷体_GB2312"/>
                </a:rPr>
                <a:t>))     </a:t>
              </a:r>
              <a:r>
                <a:rPr lang="en-US" altLang="zh-CN" baseline="-30000" dirty="0">
                  <a:solidFill>
                    <a:srgbClr val="003399"/>
                  </a:solidFill>
                  <a:effectLst>
                    <a:outerShdw blurRad="38100" dist="38100" dir="2700000" algn="tl">
                      <a:srgbClr val="C0C0C0"/>
                    </a:outerShdw>
                  </a:effectLst>
                  <a:sym typeface="楷体_GB2312"/>
                </a:rPr>
                <a:t>C2</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2</a:t>
              </a:r>
              <a:endParaRPr lang="en-US" altLang="zh-CN" dirty="0">
                <a:solidFill>
                  <a:srgbClr val="003399"/>
                </a:solidFill>
                <a:effectLst>
                  <a:outerShdw blurRad="38100" dist="38100" dir="2700000" algn="tl">
                    <a:srgbClr val="C0C0C0"/>
                  </a:outerShdw>
                </a:effectLst>
                <a:sym typeface="楷体_GB2312"/>
              </a:endParaRPr>
            </a:p>
            <a:p>
              <a:pPr lvl="3" algn="just">
                <a:lnSpc>
                  <a:spcPct val="90000"/>
                </a:lnSpc>
                <a:spcBef>
                  <a:spcPct val="20000"/>
                </a:spcBef>
                <a:buFontTx/>
                <a:buChar char="–"/>
                <a:defRPr/>
              </a:pPr>
              <a:r>
                <a:rPr lang="zh-CN" altLang="en-US"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C1</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a:t>
              </a:r>
              <a:r>
                <a:rPr lang="en-US" altLang="zh-CN" dirty="0">
                  <a:solidFill>
                    <a:srgbClr val="003399"/>
                  </a:solidFill>
                  <a:effectLst>
                    <a:outerShdw blurRad="38100" dist="38100" dir="2700000" algn="tl">
                      <a:srgbClr val="C0C0C0"/>
                    </a:outerShdw>
                  </a:effectLst>
                  <a:sym typeface="楷体_GB2312"/>
                </a:rPr>
                <a:t>      </a:t>
              </a:r>
              <a:r>
                <a:rPr lang="en-US" altLang="zh-CN" baseline="-30000" dirty="0">
                  <a:solidFill>
                    <a:srgbClr val="003399"/>
                  </a:solidFill>
                  <a:effectLst>
                    <a:outerShdw blurRad="38100" dist="38100" dir="2700000" algn="tl">
                      <a:srgbClr val="C0C0C0"/>
                    </a:outerShdw>
                  </a:effectLst>
                  <a:sym typeface="楷体_GB2312"/>
                </a:rPr>
                <a:t>C2</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2</a:t>
              </a:r>
              <a:r>
                <a:rPr lang="en-US" altLang="zh-CN" dirty="0">
                  <a:solidFill>
                    <a:srgbClr val="003399"/>
                  </a:solidFill>
                  <a:effectLst>
                    <a:outerShdw blurRad="38100" dist="38100" dir="2700000" algn="tl">
                      <a:srgbClr val="C0C0C0"/>
                    </a:outerShdw>
                  </a:effectLst>
                  <a:sym typeface="楷体_GB2312"/>
                </a:rPr>
                <a:t>)≡(</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C11</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a:t>
              </a:r>
              <a:r>
                <a:rPr lang="en-US" altLang="zh-CN" dirty="0">
                  <a:solidFill>
                    <a:srgbClr val="003399"/>
                  </a:solidFill>
                  <a:effectLst>
                    <a:outerShdw blurRad="38100" dist="38100" dir="2700000" algn="tl">
                      <a:srgbClr val="C0C0C0"/>
                    </a:outerShdw>
                  </a:effectLst>
                  <a:sym typeface="楷体_GB2312"/>
                </a:rPr>
                <a:t>))     </a:t>
              </a:r>
              <a:r>
                <a:rPr lang="en-US" altLang="zh-CN" baseline="-30000" dirty="0">
                  <a:solidFill>
                    <a:srgbClr val="003399"/>
                  </a:solidFill>
                  <a:effectLst>
                    <a:outerShdw blurRad="38100" dist="38100" dir="2700000" algn="tl">
                      <a:srgbClr val="C0C0C0"/>
                    </a:outerShdw>
                  </a:effectLst>
                  <a:sym typeface="楷体_GB2312"/>
                </a:rPr>
                <a:t>C2</a:t>
              </a:r>
              <a:r>
                <a:rPr lang="en-US" altLang="zh-CN" dirty="0">
                  <a:solidFill>
                    <a:srgbClr val="003399"/>
                  </a:solidFill>
                  <a:effectLst>
                    <a:outerShdw blurRad="38100" dist="38100" dir="2700000" algn="tl">
                      <a:srgbClr val="C0C0C0"/>
                    </a:outerShdw>
                  </a:effectLst>
                  <a:sym typeface="楷体_GB2312"/>
                </a:rPr>
                <a:t> (</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C12</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2</a:t>
              </a:r>
              <a:r>
                <a:rPr lang="en-US" altLang="zh-CN" dirty="0">
                  <a:solidFill>
                    <a:srgbClr val="003399"/>
                  </a:solidFill>
                  <a:effectLst>
                    <a:outerShdw blurRad="38100" dist="38100" dir="2700000" algn="tl">
                      <a:srgbClr val="C0C0C0"/>
                    </a:outerShdw>
                  </a:effectLst>
                  <a:sym typeface="楷体_GB2312"/>
                </a:rPr>
                <a:t>))</a:t>
              </a:r>
            </a:p>
            <a:p>
              <a:pPr lvl="2" algn="just">
                <a:spcBef>
                  <a:spcPct val="20000"/>
                </a:spcBef>
                <a:buFontTx/>
                <a:buChar char="•"/>
                <a:defRPr/>
              </a:pPr>
              <a:r>
                <a:rPr lang="zh-CN" altLang="en-US" dirty="0">
                  <a:solidFill>
                    <a:srgbClr val="FF3399"/>
                  </a:solidFill>
                  <a:effectLst>
                    <a:outerShdw blurRad="38100" dist="38100" dir="2700000" algn="tl">
                      <a:srgbClr val="C0C0C0"/>
                    </a:outerShdw>
                  </a:effectLst>
                  <a:sym typeface="楷体_GB2312"/>
                </a:rPr>
                <a:t>10. 选择与集合操作的分配律</a:t>
              </a:r>
            </a:p>
            <a:p>
              <a:pPr lvl="3" algn="just">
                <a:spcBef>
                  <a:spcPct val="20000"/>
                </a:spcBef>
                <a:buFontTx/>
                <a:buChar char="–"/>
                <a:defRPr/>
              </a:pPr>
              <a:r>
                <a:rPr lang="zh-CN" altLang="en-US"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a:t>
              </a:r>
              <a:r>
                <a:rPr lang="en-US" altLang="zh-CN" dirty="0">
                  <a:solidFill>
                    <a:srgbClr val="003399"/>
                  </a:solidFill>
                  <a:effectLst>
                    <a:outerShdw blurRad="38100" dist="38100" dir="2700000" algn="tl">
                      <a:srgbClr val="C0C0C0"/>
                    </a:outerShdw>
                  </a:effectLst>
                  <a:sym typeface="楷体_GB2312"/>
                </a:rPr>
                <a:t>∪E</a:t>
              </a:r>
              <a:r>
                <a:rPr lang="en-US" altLang="zh-CN" baseline="-30000" dirty="0">
                  <a:solidFill>
                    <a:srgbClr val="003399"/>
                  </a:solidFill>
                  <a:effectLst>
                    <a:outerShdw blurRad="38100" dist="38100" dir="2700000" algn="tl">
                      <a:srgbClr val="C0C0C0"/>
                    </a:outerShdw>
                  </a:effectLst>
                  <a:sym typeface="楷体_GB2312"/>
                </a:rPr>
                <a:t>2</a:t>
              </a:r>
              <a:r>
                <a:rPr lang="en-US" altLang="zh-CN" dirty="0">
                  <a:solidFill>
                    <a:srgbClr val="003399"/>
                  </a:solidFill>
                  <a:effectLst>
                    <a:outerShdw blurRad="38100" dist="38100" dir="2700000" algn="tl">
                      <a:srgbClr val="C0C0C0"/>
                    </a:outerShdw>
                  </a:effectLst>
                  <a:sym typeface="楷体_GB2312"/>
                </a:rPr>
                <a:t>)≡(</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a:t>
              </a:r>
              <a:r>
                <a:rPr lang="en-US" altLang="zh-CN" dirty="0">
                  <a:solidFill>
                    <a:srgbClr val="003399"/>
                  </a:solidFill>
                  <a:effectLst>
                    <a:outerShdw blurRad="38100" dist="38100" dir="2700000" algn="tl">
                      <a:srgbClr val="C0C0C0"/>
                    </a:outerShdw>
                  </a:effectLst>
                  <a:sym typeface="楷体_GB2312"/>
                </a:rPr>
                <a:t>))∪(</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2</a:t>
              </a:r>
              <a:r>
                <a:rPr lang="en-US" altLang="zh-CN" dirty="0">
                  <a:solidFill>
                    <a:srgbClr val="003399"/>
                  </a:solidFill>
                  <a:effectLst>
                    <a:outerShdw blurRad="38100" dist="38100" dir="2700000" algn="tl">
                      <a:srgbClr val="C0C0C0"/>
                    </a:outerShdw>
                  </a:effectLst>
                  <a:sym typeface="楷体_GB2312"/>
                </a:rPr>
                <a:t>))，</a:t>
              </a:r>
            </a:p>
            <a:p>
              <a:pPr lvl="3" algn="just">
                <a:spcBef>
                  <a:spcPct val="20000"/>
                </a:spcBef>
                <a:buFontTx/>
                <a:buChar char="–"/>
                <a:defRPr/>
              </a:pP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a:t>
              </a:r>
              <a:r>
                <a:rPr lang="en-US" altLang="zh-CN" dirty="0">
                  <a:solidFill>
                    <a:srgbClr val="003399"/>
                  </a:solidFill>
                  <a:effectLst>
                    <a:outerShdw blurRad="38100" dist="38100" dir="2700000" algn="tl">
                      <a:srgbClr val="C0C0C0"/>
                    </a:outerShdw>
                  </a:effectLst>
                  <a:sym typeface="楷体_GB2312"/>
                </a:rPr>
                <a:t>∩E</a:t>
              </a:r>
              <a:r>
                <a:rPr lang="en-US" altLang="zh-CN" baseline="-30000" dirty="0">
                  <a:solidFill>
                    <a:srgbClr val="003399"/>
                  </a:solidFill>
                  <a:effectLst>
                    <a:outerShdw blurRad="38100" dist="38100" dir="2700000" algn="tl">
                      <a:srgbClr val="C0C0C0"/>
                    </a:outerShdw>
                  </a:effectLst>
                  <a:sym typeface="楷体_GB2312"/>
                </a:rPr>
                <a:t>2</a:t>
              </a:r>
              <a:r>
                <a:rPr lang="en-US" altLang="zh-CN" dirty="0">
                  <a:solidFill>
                    <a:srgbClr val="003399"/>
                  </a:solidFill>
                  <a:effectLst>
                    <a:outerShdw blurRad="38100" dist="38100" dir="2700000" algn="tl">
                      <a:srgbClr val="C0C0C0"/>
                    </a:outerShdw>
                  </a:effectLst>
                  <a:sym typeface="楷体_GB2312"/>
                </a:rPr>
                <a:t>)≡(</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a:t>
              </a:r>
              <a:r>
                <a:rPr lang="en-US" altLang="zh-CN" dirty="0">
                  <a:solidFill>
                    <a:srgbClr val="003399"/>
                  </a:solidFill>
                  <a:effectLst>
                    <a:outerShdw blurRad="38100" dist="38100" dir="2700000" algn="tl">
                      <a:srgbClr val="C0C0C0"/>
                    </a:outerShdw>
                  </a:effectLst>
                  <a:sym typeface="楷体_GB2312"/>
                </a:rPr>
                <a:t>))∩(</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2</a:t>
              </a:r>
              <a:r>
                <a:rPr lang="en-US" altLang="zh-CN" dirty="0">
                  <a:solidFill>
                    <a:srgbClr val="003399"/>
                  </a:solidFill>
                  <a:effectLst>
                    <a:outerShdw blurRad="38100" dist="38100" dir="2700000" algn="tl">
                      <a:srgbClr val="C0C0C0"/>
                    </a:outerShdw>
                  </a:effectLst>
                  <a:sym typeface="楷体_GB2312"/>
                </a:rPr>
                <a:t>)),</a:t>
              </a:r>
            </a:p>
            <a:p>
              <a:pPr lvl="3" algn="just">
                <a:spcBef>
                  <a:spcPct val="20000"/>
                </a:spcBef>
                <a:buFontTx/>
                <a:buChar char="–"/>
                <a:defRPr/>
              </a:pP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a:t>
              </a:r>
              <a:r>
                <a:rPr lang="en-US" altLang="zh-CN" dirty="0">
                  <a:solidFill>
                    <a:srgbClr val="003399"/>
                  </a:solidFill>
                  <a:effectLst>
                    <a:outerShdw blurRad="38100" dist="38100" dir="2700000" algn="tl">
                      <a:srgbClr val="C0C0C0"/>
                    </a:outerShdw>
                  </a:effectLst>
                  <a:sym typeface="楷体_GB2312"/>
                </a:rPr>
                <a:t>－E</a:t>
              </a:r>
              <a:r>
                <a:rPr lang="en-US" altLang="zh-CN" baseline="-30000" dirty="0">
                  <a:solidFill>
                    <a:srgbClr val="003399"/>
                  </a:solidFill>
                  <a:effectLst>
                    <a:outerShdw blurRad="38100" dist="38100" dir="2700000" algn="tl">
                      <a:srgbClr val="C0C0C0"/>
                    </a:outerShdw>
                  </a:effectLst>
                  <a:sym typeface="楷体_GB2312"/>
                </a:rPr>
                <a:t>2</a:t>
              </a:r>
              <a:r>
                <a:rPr lang="en-US" altLang="zh-CN" dirty="0">
                  <a:solidFill>
                    <a:srgbClr val="003399"/>
                  </a:solidFill>
                  <a:effectLst>
                    <a:outerShdw blurRad="38100" dist="38100" dir="2700000" algn="tl">
                      <a:srgbClr val="C0C0C0"/>
                    </a:outerShdw>
                  </a:effectLst>
                  <a:sym typeface="楷体_GB2312"/>
                </a:rPr>
                <a:t>)≡(</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1</a:t>
              </a:r>
              <a:r>
                <a:rPr lang="en-US" altLang="zh-CN" dirty="0">
                  <a:solidFill>
                    <a:srgbClr val="003399"/>
                  </a:solidFill>
                  <a:effectLst>
                    <a:outerShdw blurRad="38100" dist="38100" dir="2700000" algn="tl">
                      <a:srgbClr val="C0C0C0"/>
                    </a:outerShdw>
                  </a:effectLst>
                  <a:sym typeface="楷体_GB2312"/>
                </a:rPr>
                <a:t>))－(</a:t>
              </a:r>
              <a:r>
                <a:rPr lang="en-US" altLang="zh-CN" dirty="0">
                  <a:solidFill>
                    <a:srgbClr val="003399"/>
                  </a:solidFill>
                  <a:effectLst>
                    <a:outerShdw blurRad="38100" dist="38100" dir="2700000" algn="tl">
                      <a:srgbClr val="C0C0C0"/>
                    </a:outerShdw>
                  </a:effectLst>
                  <a:sym typeface="Symbol" panose="05050102010706020507" pitchFamily="18" charset="2"/>
                </a:rPr>
                <a:t></a:t>
              </a:r>
              <a:r>
                <a:rPr lang="en-US" altLang="zh-CN" baseline="-30000" dirty="0">
                  <a:solidFill>
                    <a:srgbClr val="003399"/>
                  </a:solidFill>
                  <a:effectLst>
                    <a:outerShdw blurRad="38100" dist="38100" dir="2700000" algn="tl">
                      <a:srgbClr val="C0C0C0"/>
                    </a:outerShdw>
                  </a:effectLst>
                  <a:sym typeface="楷体_GB2312"/>
                </a:rPr>
                <a:t>C</a:t>
              </a:r>
              <a:r>
                <a:rPr lang="en-US" altLang="zh-CN" dirty="0">
                  <a:solidFill>
                    <a:srgbClr val="003399"/>
                  </a:solidFill>
                  <a:effectLst>
                    <a:outerShdw blurRad="38100" dist="38100" dir="2700000" algn="tl">
                      <a:srgbClr val="C0C0C0"/>
                    </a:outerShdw>
                  </a:effectLst>
                  <a:sym typeface="楷体_GB2312"/>
                </a:rPr>
                <a:t> (E</a:t>
              </a:r>
              <a:r>
                <a:rPr lang="en-US" altLang="zh-CN" baseline="-30000" dirty="0">
                  <a:solidFill>
                    <a:srgbClr val="003399"/>
                  </a:solidFill>
                  <a:effectLst>
                    <a:outerShdw blurRad="38100" dist="38100" dir="2700000" algn="tl">
                      <a:srgbClr val="C0C0C0"/>
                    </a:outerShdw>
                  </a:effectLst>
                  <a:sym typeface="楷体_GB2312"/>
                </a:rPr>
                <a:t>2</a:t>
              </a:r>
              <a:r>
                <a:rPr lang="en-US" altLang="zh-CN" dirty="0">
                  <a:solidFill>
                    <a:srgbClr val="003399"/>
                  </a:solidFill>
                  <a:effectLst>
                    <a:outerShdw blurRad="38100" dist="38100" dir="2700000" algn="tl">
                      <a:srgbClr val="C0C0C0"/>
                    </a:outerShdw>
                  </a:effectLst>
                  <a:sym typeface="楷体_GB231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88168"/>
                                        </p:tgtEl>
                                        <p:attrNameLst>
                                          <p:attrName>style.visibility</p:attrName>
                                        </p:attrNameLst>
                                      </p:cBhvr>
                                      <p:to>
                                        <p:strVal val="visible"/>
                                      </p:to>
                                    </p:set>
                                    <p:animEffect transition="in" filter="slide(fromLeft)">
                                      <p:cBhvr>
                                        <p:cTn id="7" dur="500"/>
                                        <p:tgtEl>
                                          <p:spTgt spid="988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52A21F18-7EAD-4B70-8AF9-BE502B21BB87}"/>
              </a:ext>
            </a:extLst>
          </p:cNvPr>
          <p:cNvSpPr>
            <a:spLocks noGrp="1"/>
          </p:cNvSpPr>
          <p:nvPr>
            <p:ph type="dt" sz="quarter" idx="10"/>
          </p:nvPr>
        </p:nvSpPr>
        <p:spPr/>
        <p:txBody>
          <a:bodyPr/>
          <a:lstStyle/>
          <a:p>
            <a:pPr>
              <a:defRPr/>
            </a:pPr>
            <a:fld id="{10485B7B-5928-40C7-854B-1005C8E72C6F}"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D6C12D90-14E6-4A18-B0AD-CDD59144404E}"/>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1331F46C-D1AA-4B94-9575-F8CDA945202D}"/>
              </a:ext>
            </a:extLst>
          </p:cNvPr>
          <p:cNvSpPr>
            <a:spLocks noGrp="1"/>
          </p:cNvSpPr>
          <p:nvPr>
            <p:ph type="sldNum" sz="quarter" idx="12"/>
          </p:nvPr>
        </p:nvSpPr>
        <p:spPr/>
        <p:txBody>
          <a:bodyPr/>
          <a:lstStyle/>
          <a:p>
            <a:pPr>
              <a:defRPr/>
            </a:pPr>
            <a:fld id="{634A885A-BF77-41E5-830C-C297EAB5CC42}" type="slidenum">
              <a:rPr lang="zh-CN" altLang="en-US"/>
              <a:pPr>
                <a:defRPr/>
              </a:pPr>
              <a:t>38</a:t>
            </a:fld>
            <a:endParaRPr lang="en-US" altLang="zh-CN"/>
          </a:p>
        </p:txBody>
      </p:sp>
      <p:sp>
        <p:nvSpPr>
          <p:cNvPr id="989186" name="Rectangle 2">
            <a:extLst>
              <a:ext uri="{FF2B5EF4-FFF2-40B4-BE49-F238E27FC236}">
                <a16:creationId xmlns:a16="http://schemas.microsoft.com/office/drawing/2014/main" id="{AACBBF3F-C7DE-4890-BE1C-819E21E3138B}"/>
              </a:ext>
            </a:extLst>
          </p:cNvPr>
          <p:cNvSpPr>
            <a:spLocks noGrp="1" noChangeArrowheads="1"/>
          </p:cNvSpPr>
          <p:nvPr>
            <p:ph idx="1"/>
          </p:nvPr>
        </p:nvSpPr>
        <p:spPr>
          <a:xfrm>
            <a:off x="609600" y="1371600"/>
            <a:ext cx="7924800" cy="609600"/>
          </a:xfrm>
        </p:spPr>
        <p:txBody>
          <a:bodyPr/>
          <a:lstStyle/>
          <a:p>
            <a:pPr>
              <a:defRPr/>
            </a:pPr>
            <a:r>
              <a:rPr lang="zh-CN" altLang="en-US" dirty="0">
                <a:solidFill>
                  <a:srgbClr val="CC00CC"/>
                </a:solidFill>
                <a:latin typeface="华文新魏" panose="02010800040101010101" pitchFamily="2" charset="-122"/>
                <a:ea typeface="华文新魏" panose="02010800040101010101" pitchFamily="2" charset="-122"/>
                <a:cs typeface="+mn-cs"/>
              </a:rPr>
              <a:t>启发式代数优化规则</a:t>
            </a:r>
          </a:p>
        </p:txBody>
      </p:sp>
      <p:sp>
        <p:nvSpPr>
          <p:cNvPr id="989187" name="Rectangle 3">
            <a:extLst>
              <a:ext uri="{FF2B5EF4-FFF2-40B4-BE49-F238E27FC236}">
                <a16:creationId xmlns:a16="http://schemas.microsoft.com/office/drawing/2014/main" id="{296B87BB-C137-42C9-A6D1-C91A46DF2E31}"/>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
        <p:nvSpPr>
          <p:cNvPr id="989188" name="Rectangle 4">
            <a:extLst>
              <a:ext uri="{FF2B5EF4-FFF2-40B4-BE49-F238E27FC236}">
                <a16:creationId xmlns:a16="http://schemas.microsoft.com/office/drawing/2014/main" id="{5905FC8B-01C6-43A6-968C-819B421062F8}"/>
              </a:ext>
            </a:extLst>
          </p:cNvPr>
          <p:cNvSpPr>
            <a:spLocks noChangeArrowheads="1"/>
          </p:cNvSpPr>
          <p:nvPr/>
        </p:nvSpPr>
        <p:spPr bwMode="auto">
          <a:xfrm>
            <a:off x="609600" y="1981200"/>
            <a:ext cx="8153400" cy="990600"/>
          </a:xfrm>
          <a:prstGeom prst="rect">
            <a:avLst/>
          </a:prstGeom>
          <a:noFill/>
          <a:ln>
            <a:noFill/>
          </a:ln>
          <a:effectLst/>
        </p:spPr>
        <p:txBody>
          <a:bodyPr/>
          <a:lstStyle/>
          <a:p>
            <a:pPr marL="742950" lvl="1" indent="-285750" algn="just">
              <a:spcBef>
                <a:spcPct val="20000"/>
              </a:spcBef>
              <a:buFontTx/>
              <a:buChar char="–"/>
              <a:defRPr/>
            </a:pPr>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规则2</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把某些选择操作与笛卡尔乘积相结合，形成一个连接操作。</a:t>
            </a:r>
          </a:p>
        </p:txBody>
      </p:sp>
      <p:sp>
        <p:nvSpPr>
          <p:cNvPr id="989189" name="Rectangle 5">
            <a:extLst>
              <a:ext uri="{FF2B5EF4-FFF2-40B4-BE49-F238E27FC236}">
                <a16:creationId xmlns:a16="http://schemas.microsoft.com/office/drawing/2014/main" id="{97AFD44A-4D0E-4657-AF3A-CE841B5DCDB1}"/>
              </a:ext>
            </a:extLst>
          </p:cNvPr>
          <p:cNvSpPr>
            <a:spLocks noChangeArrowheads="1"/>
          </p:cNvSpPr>
          <p:nvPr/>
        </p:nvSpPr>
        <p:spPr bwMode="auto">
          <a:xfrm>
            <a:off x="609600" y="2971800"/>
            <a:ext cx="8066088" cy="914400"/>
          </a:xfrm>
          <a:prstGeom prst="rect">
            <a:avLst/>
          </a:prstGeom>
          <a:noFill/>
          <a:ln>
            <a:noFill/>
          </a:ln>
          <a:effectLst/>
        </p:spPr>
        <p:txBody>
          <a:bodyPr/>
          <a:lstStyle/>
          <a:p>
            <a:pPr marL="742950" lvl="1" indent="-285750" algn="just">
              <a:spcBef>
                <a:spcPct val="20000"/>
              </a:spcBef>
              <a:buFontTx/>
              <a:buChar char="–"/>
              <a:defRPr/>
            </a:pPr>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规则3</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同时执行相同关系上的多个选择和投影操作。</a:t>
            </a:r>
          </a:p>
        </p:txBody>
      </p:sp>
      <p:sp>
        <p:nvSpPr>
          <p:cNvPr id="989190" name="Rectangle 6">
            <a:extLst>
              <a:ext uri="{FF2B5EF4-FFF2-40B4-BE49-F238E27FC236}">
                <a16:creationId xmlns:a16="http://schemas.microsoft.com/office/drawing/2014/main" id="{D2A52E54-83E6-4E71-AD6E-F8099FDA291F}"/>
              </a:ext>
            </a:extLst>
          </p:cNvPr>
          <p:cNvSpPr>
            <a:spLocks noChangeArrowheads="1"/>
          </p:cNvSpPr>
          <p:nvPr/>
        </p:nvSpPr>
        <p:spPr bwMode="auto">
          <a:xfrm>
            <a:off x="609600" y="3962400"/>
            <a:ext cx="8426450" cy="609600"/>
          </a:xfrm>
          <a:prstGeom prst="rect">
            <a:avLst/>
          </a:prstGeom>
          <a:noFill/>
          <a:ln>
            <a:noFill/>
          </a:ln>
          <a:effectLst/>
        </p:spPr>
        <p:txBody>
          <a:bodyPr/>
          <a:lstStyle/>
          <a:p>
            <a:pPr marL="742950" lvl="1" indent="-285750" algn="just">
              <a:spcBef>
                <a:spcPct val="20000"/>
              </a:spcBef>
              <a:buFontTx/>
              <a:buChar char="–"/>
              <a:defRPr/>
            </a:pPr>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规则4</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把投影操作与连接操作结合起来执行。</a:t>
            </a:r>
          </a:p>
          <a:p>
            <a:pPr marL="742950" lvl="1" indent="-285750" algn="just">
              <a:spcBef>
                <a:spcPct val="20000"/>
              </a:spcBef>
              <a:buFontTx/>
              <a:buChar char="–"/>
              <a:defRPr/>
            </a:pPr>
            <a:endParaRPr lang="zh-CN" altLang="en-US" sz="2800" dirty="0">
              <a:solidFill>
                <a:srgbClr val="003399"/>
              </a:solidFill>
              <a:effectLst>
                <a:outerShdw blurRad="38100" dist="38100" dir="2700000" algn="tl">
                  <a:srgbClr val="C0C0C0"/>
                </a:outerShdw>
              </a:effectLst>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89188"/>
                                        </p:tgtEl>
                                        <p:attrNameLst>
                                          <p:attrName>style.visibility</p:attrName>
                                        </p:attrNameLst>
                                      </p:cBhvr>
                                      <p:to>
                                        <p:strVal val="visible"/>
                                      </p:to>
                                    </p:set>
                                    <p:animEffect transition="in" filter="slide(fromLeft)">
                                      <p:cBhvr>
                                        <p:cTn id="7" dur="500"/>
                                        <p:tgtEl>
                                          <p:spTgt spid="989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89189"/>
                                        </p:tgtEl>
                                        <p:attrNameLst>
                                          <p:attrName>style.visibility</p:attrName>
                                        </p:attrNameLst>
                                      </p:cBhvr>
                                      <p:to>
                                        <p:strVal val="visible"/>
                                      </p:to>
                                    </p:set>
                                    <p:animEffect transition="in" filter="slide(fromLeft)">
                                      <p:cBhvr>
                                        <p:cTn id="12" dur="500"/>
                                        <p:tgtEl>
                                          <p:spTgt spid="989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89190"/>
                                        </p:tgtEl>
                                        <p:attrNameLst>
                                          <p:attrName>style.visibility</p:attrName>
                                        </p:attrNameLst>
                                      </p:cBhvr>
                                      <p:to>
                                        <p:strVal val="visible"/>
                                      </p:to>
                                    </p:set>
                                    <p:animEffect transition="in" filter="slide(fromLeft)">
                                      <p:cBhvr>
                                        <p:cTn id="17" dur="500"/>
                                        <p:tgtEl>
                                          <p:spTgt spid="989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8" grpId="0"/>
      <p:bldP spid="989189" grpId="0"/>
      <p:bldP spid="98919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5B26AD60-4643-49BE-9622-9F1FA7AD472A}"/>
              </a:ext>
            </a:extLst>
          </p:cNvPr>
          <p:cNvSpPr>
            <a:spLocks noGrp="1"/>
          </p:cNvSpPr>
          <p:nvPr>
            <p:ph type="dt" sz="quarter" idx="10"/>
          </p:nvPr>
        </p:nvSpPr>
        <p:spPr/>
        <p:txBody>
          <a:bodyPr/>
          <a:lstStyle/>
          <a:p>
            <a:pPr>
              <a:defRPr/>
            </a:pPr>
            <a:fld id="{6509A353-CE3E-4CBC-8800-59BE3475D46C}" type="datetime1">
              <a:rPr lang="zh-CN" altLang="en-US"/>
              <a:pPr>
                <a:defRPr/>
              </a:pPr>
              <a:t>2023/4/18</a:t>
            </a:fld>
            <a:endParaRPr lang="en-US" altLang="zh-CN"/>
          </a:p>
        </p:txBody>
      </p:sp>
      <p:sp>
        <p:nvSpPr>
          <p:cNvPr id="6" name="页脚占位符 4">
            <a:extLst>
              <a:ext uri="{FF2B5EF4-FFF2-40B4-BE49-F238E27FC236}">
                <a16:creationId xmlns:a16="http://schemas.microsoft.com/office/drawing/2014/main" id="{8E751678-6CE3-473D-877D-FA3613D46CDF}"/>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729FE318-0D6E-4323-A9C8-0D798DA4CB25}"/>
              </a:ext>
            </a:extLst>
          </p:cNvPr>
          <p:cNvSpPr>
            <a:spLocks noGrp="1"/>
          </p:cNvSpPr>
          <p:nvPr>
            <p:ph type="sldNum" sz="quarter" idx="12"/>
          </p:nvPr>
        </p:nvSpPr>
        <p:spPr/>
        <p:txBody>
          <a:bodyPr/>
          <a:lstStyle/>
          <a:p>
            <a:pPr>
              <a:defRPr/>
            </a:pPr>
            <a:fld id="{B5B2ED4E-9CEE-43C2-A258-B1F758379BFB}" type="slidenum">
              <a:rPr lang="zh-CN" altLang="en-US"/>
              <a:pPr>
                <a:defRPr/>
              </a:pPr>
              <a:t>39</a:t>
            </a:fld>
            <a:endParaRPr lang="en-US" altLang="zh-CN"/>
          </a:p>
        </p:txBody>
      </p:sp>
      <p:sp>
        <p:nvSpPr>
          <p:cNvPr id="990210" name="Rectangle 2">
            <a:extLst>
              <a:ext uri="{FF2B5EF4-FFF2-40B4-BE49-F238E27FC236}">
                <a16:creationId xmlns:a16="http://schemas.microsoft.com/office/drawing/2014/main" id="{E96F1980-13CB-420F-8B87-8576080BAD07}"/>
              </a:ext>
            </a:extLst>
          </p:cNvPr>
          <p:cNvSpPr>
            <a:spLocks noGrp="1" noChangeArrowheads="1"/>
          </p:cNvSpPr>
          <p:nvPr>
            <p:ph idx="1"/>
          </p:nvPr>
        </p:nvSpPr>
        <p:spPr>
          <a:xfrm>
            <a:off x="609600" y="1371600"/>
            <a:ext cx="7924800" cy="609600"/>
          </a:xfrm>
        </p:spPr>
        <p:txBody>
          <a:bodyPr/>
          <a:lstStyle/>
          <a:p>
            <a:pPr>
              <a:defRPr/>
            </a:pPr>
            <a:r>
              <a:rPr lang="zh-CN" altLang="en-US" dirty="0">
                <a:solidFill>
                  <a:srgbClr val="CC00CC"/>
                </a:solidFill>
                <a:latin typeface="华文新魏" panose="02010800040101010101" pitchFamily="2" charset="-122"/>
                <a:ea typeface="华文新魏" panose="02010800040101010101" pitchFamily="2" charset="-122"/>
                <a:cs typeface="+mn-cs"/>
              </a:rPr>
              <a:t>启发式代数优化规则</a:t>
            </a:r>
          </a:p>
        </p:txBody>
      </p:sp>
      <p:sp>
        <p:nvSpPr>
          <p:cNvPr id="990211" name="Rectangle 3">
            <a:extLst>
              <a:ext uri="{FF2B5EF4-FFF2-40B4-BE49-F238E27FC236}">
                <a16:creationId xmlns:a16="http://schemas.microsoft.com/office/drawing/2014/main" id="{CAD8381C-5B9E-446F-B682-75335F1CCEA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
        <p:nvSpPr>
          <p:cNvPr id="990212" name="Rectangle 4">
            <a:extLst>
              <a:ext uri="{FF2B5EF4-FFF2-40B4-BE49-F238E27FC236}">
                <a16:creationId xmlns:a16="http://schemas.microsoft.com/office/drawing/2014/main" id="{68358A85-BB4B-4F38-A316-59FF4A93B8C5}"/>
              </a:ext>
            </a:extLst>
          </p:cNvPr>
          <p:cNvSpPr>
            <a:spLocks noChangeArrowheads="1"/>
          </p:cNvSpPr>
          <p:nvPr/>
        </p:nvSpPr>
        <p:spPr bwMode="auto">
          <a:xfrm>
            <a:off x="609600" y="1981200"/>
            <a:ext cx="7924800" cy="2286000"/>
          </a:xfrm>
          <a:prstGeom prst="rect">
            <a:avLst/>
          </a:prstGeom>
          <a:noFill/>
          <a:ln>
            <a:noFill/>
          </a:ln>
          <a:effectLst/>
        </p:spPr>
        <p:txBody>
          <a:bodyPr/>
          <a:lstStyle/>
          <a:p>
            <a:pPr marL="742950" lvl="1" indent="-285750" algn="just">
              <a:spcBef>
                <a:spcPct val="20000"/>
              </a:spcBef>
              <a:buFontTx/>
              <a:buChar char="–"/>
              <a:defRPr/>
            </a:pPr>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规则5</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提取公共表达式。</a:t>
            </a:r>
          </a:p>
          <a:p>
            <a:pPr marL="1143000" lvl="2" indent="-228600" algn="just">
              <a:spcBef>
                <a:spcPct val="20000"/>
              </a:spcBef>
              <a:buFontTx/>
              <a:buChar char="•"/>
              <a:defRPr/>
            </a:pP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如果一个反复出现的公共表达式的结果不是一个很大的关系，而且从外存读入它的时间小于计算它的时间，可以只计算这个表达式一次并存储其结果，以后遇到该表达式时不必重新计算。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90212"/>
                                        </p:tgtEl>
                                        <p:attrNameLst>
                                          <p:attrName>style.visibility</p:attrName>
                                        </p:attrNameLst>
                                      </p:cBhvr>
                                      <p:to>
                                        <p:strVal val="visible"/>
                                      </p:to>
                                    </p:set>
                                    <p:animEffect transition="in" filter="slide(fromLeft)">
                                      <p:cBhvr>
                                        <p:cTn id="7" dur="500"/>
                                        <p:tgtEl>
                                          <p:spTgt spid="990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8CA62561-5A13-4A91-BF77-C9582F217777}"/>
              </a:ext>
            </a:extLst>
          </p:cNvPr>
          <p:cNvSpPr>
            <a:spLocks noGrp="1"/>
          </p:cNvSpPr>
          <p:nvPr>
            <p:ph type="dt" sz="quarter" idx="10"/>
          </p:nvPr>
        </p:nvSpPr>
        <p:spPr/>
        <p:txBody>
          <a:bodyPr/>
          <a:lstStyle/>
          <a:p>
            <a:pPr>
              <a:defRPr/>
            </a:pPr>
            <a:fld id="{32ABC6E9-2CA3-4623-B5D2-4E85ABD559D7}" type="datetime1">
              <a:rPr lang="zh-CN" altLang="en-US"/>
              <a:pPr>
                <a:defRPr/>
              </a:pPr>
              <a:t>2023/4/18</a:t>
            </a:fld>
            <a:endParaRPr lang="en-US" altLang="zh-CN"/>
          </a:p>
        </p:txBody>
      </p:sp>
      <p:sp>
        <p:nvSpPr>
          <p:cNvPr id="14" name="页脚占位符 4">
            <a:extLst>
              <a:ext uri="{FF2B5EF4-FFF2-40B4-BE49-F238E27FC236}">
                <a16:creationId xmlns:a16="http://schemas.microsoft.com/office/drawing/2014/main" id="{1B3A6C61-954A-4A6D-A900-3E5FED6D6C84}"/>
              </a:ext>
            </a:extLst>
          </p:cNvPr>
          <p:cNvSpPr>
            <a:spLocks noGrp="1"/>
          </p:cNvSpPr>
          <p:nvPr>
            <p:ph type="ftr" sz="quarter" idx="11"/>
          </p:nvPr>
        </p:nvSpPr>
        <p:spPr/>
        <p:txBody>
          <a:bodyPr/>
          <a:lstStyle/>
          <a:p>
            <a:pPr>
              <a:defRPr/>
            </a:pPr>
            <a:r>
              <a:rPr lang="en-US" altLang="zh-CN" dirty="0"/>
              <a:t>HIT-AIOT</a:t>
            </a:r>
          </a:p>
        </p:txBody>
      </p:sp>
      <p:sp>
        <p:nvSpPr>
          <p:cNvPr id="15" name="灯片编号占位符 5">
            <a:extLst>
              <a:ext uri="{FF2B5EF4-FFF2-40B4-BE49-F238E27FC236}">
                <a16:creationId xmlns:a16="http://schemas.microsoft.com/office/drawing/2014/main" id="{E1CC77F8-D800-4C77-9835-8757ED7FC4E5}"/>
              </a:ext>
            </a:extLst>
          </p:cNvPr>
          <p:cNvSpPr>
            <a:spLocks noGrp="1"/>
          </p:cNvSpPr>
          <p:nvPr>
            <p:ph type="sldNum" sz="quarter" idx="12"/>
          </p:nvPr>
        </p:nvSpPr>
        <p:spPr/>
        <p:txBody>
          <a:bodyPr/>
          <a:lstStyle/>
          <a:p>
            <a:pPr>
              <a:defRPr/>
            </a:pPr>
            <a:fld id="{90CA1CC4-ED6C-40EC-8483-5F7C0C688BEC}" type="slidenum">
              <a:rPr lang="zh-CN" altLang="en-US"/>
              <a:pPr>
                <a:defRPr/>
              </a:pPr>
              <a:t>4</a:t>
            </a:fld>
            <a:endParaRPr lang="en-US" altLang="zh-CN"/>
          </a:p>
        </p:txBody>
      </p:sp>
      <p:sp>
        <p:nvSpPr>
          <p:cNvPr id="941059" name="Rectangle 3">
            <a:extLst>
              <a:ext uri="{FF2B5EF4-FFF2-40B4-BE49-F238E27FC236}">
                <a16:creationId xmlns:a16="http://schemas.microsoft.com/office/drawing/2014/main" id="{F2B8A622-E290-4FBB-A933-AFDE70EC79E5}"/>
              </a:ext>
            </a:extLst>
          </p:cNvPr>
          <p:cNvSpPr>
            <a:spLocks noGrp="1" noChangeArrowheads="1"/>
          </p:cNvSpPr>
          <p:nvPr>
            <p:ph idx="1"/>
          </p:nvPr>
        </p:nvSpPr>
        <p:spPr>
          <a:xfrm>
            <a:off x="609600" y="1219200"/>
            <a:ext cx="7924800" cy="1371600"/>
          </a:xfrm>
        </p:spPr>
        <p:txBody>
          <a:bodyPr>
            <a:prstTxWarp prst="textNoShape">
              <a:avLst/>
            </a:prstTxWarp>
          </a:bodyPr>
          <a:lstStyle/>
          <a:p>
            <a:pPr>
              <a:lnSpc>
                <a:spcPct val="90000"/>
              </a:lnSpc>
              <a:defRPr/>
            </a:pPr>
            <a:r>
              <a:rPr lang="zh-CN" altLang="en-US" sz="2800">
                <a:latin typeface="华文新魏" panose="02010800040101010101" pitchFamily="2" charset="-122"/>
                <a:ea typeface="华文新魏" panose="02010800040101010101" pitchFamily="2" charset="-122"/>
              </a:rPr>
              <a:t>设有如下两个关系：</a:t>
            </a:r>
          </a:p>
          <a:p>
            <a:pPr lvl="1">
              <a:lnSpc>
                <a:spcPct val="90000"/>
              </a:lnSpc>
              <a:defRPr/>
            </a:pPr>
            <a:r>
              <a:rPr lang="en-US" altLang="zh-CN" sz="2400">
                <a:solidFill>
                  <a:schemeClr val="tx1"/>
                </a:solidFill>
                <a:latin typeface="华文新魏" panose="02010800040101010101" pitchFamily="2" charset="-122"/>
                <a:ea typeface="华文新魏" panose="02010800040101010101" pitchFamily="2" charset="-122"/>
              </a:rPr>
              <a:t>S(S#,SN,…)</a:t>
            </a:r>
          </a:p>
          <a:p>
            <a:pPr lvl="1">
              <a:lnSpc>
                <a:spcPct val="90000"/>
              </a:lnSpc>
              <a:defRPr/>
            </a:pPr>
            <a:r>
              <a:rPr lang="en-US" altLang="zh-CN" sz="2400">
                <a:solidFill>
                  <a:schemeClr val="tx1"/>
                </a:solidFill>
                <a:latin typeface="华文新魏" panose="02010800040101010101" pitchFamily="2" charset="-122"/>
                <a:ea typeface="华文新魏" panose="02010800040101010101" pitchFamily="2" charset="-122"/>
              </a:rPr>
              <a:t>SC(S#,C#…)</a:t>
            </a:r>
          </a:p>
        </p:txBody>
      </p:sp>
      <p:sp>
        <p:nvSpPr>
          <p:cNvPr id="941060" name="Rectangle 4">
            <a:extLst>
              <a:ext uri="{FF2B5EF4-FFF2-40B4-BE49-F238E27FC236}">
                <a16:creationId xmlns:a16="http://schemas.microsoft.com/office/drawing/2014/main" id="{E12B4EDD-D586-4BA4-93C3-7CF33CA2576E}"/>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问题的提出</a:t>
            </a:r>
          </a:p>
        </p:txBody>
      </p:sp>
      <p:grpSp>
        <p:nvGrpSpPr>
          <p:cNvPr id="941074" name="Group 18">
            <a:extLst>
              <a:ext uri="{FF2B5EF4-FFF2-40B4-BE49-F238E27FC236}">
                <a16:creationId xmlns:a16="http://schemas.microsoft.com/office/drawing/2014/main" id="{F4C60A8C-AC55-441E-8DF0-ADF3C9209977}"/>
              </a:ext>
            </a:extLst>
          </p:cNvPr>
          <p:cNvGrpSpPr>
            <a:grpSpLocks/>
          </p:cNvGrpSpPr>
          <p:nvPr/>
        </p:nvGrpSpPr>
        <p:grpSpPr bwMode="auto">
          <a:xfrm>
            <a:off x="609600" y="5905500"/>
            <a:ext cx="7924800" cy="533400"/>
            <a:chOff x="384" y="3720"/>
            <a:chExt cx="4992" cy="336"/>
          </a:xfrm>
        </p:grpSpPr>
        <p:sp>
          <p:nvSpPr>
            <p:cNvPr id="941068" name="Rectangle 12">
              <a:extLst>
                <a:ext uri="{FF2B5EF4-FFF2-40B4-BE49-F238E27FC236}">
                  <a16:creationId xmlns:a16="http://schemas.microsoft.com/office/drawing/2014/main" id="{5D499A52-C392-4CA0-938E-0B3BFE2DCC58}"/>
                </a:ext>
              </a:extLst>
            </p:cNvPr>
            <p:cNvSpPr>
              <a:spLocks noChangeArrowheads="1"/>
            </p:cNvSpPr>
            <p:nvPr/>
          </p:nvSpPr>
          <p:spPr bwMode="auto">
            <a:xfrm>
              <a:off x="384" y="3720"/>
              <a:ext cx="4992" cy="336"/>
            </a:xfrm>
            <a:prstGeom prst="rect">
              <a:avLst/>
            </a:prstGeom>
            <a:noFill/>
            <a:ln>
              <a:noFill/>
            </a:ln>
            <a:effectLst/>
          </p:spPr>
          <p:txBody>
            <a:bodyPr/>
            <a:lstStyle/>
            <a:p>
              <a:pPr marL="742950" lvl="1" indent="-285750" algn="just">
                <a:spcBef>
                  <a:spcPct val="20000"/>
                </a:spcBef>
                <a:buFontTx/>
                <a:buChar char="–"/>
                <a:defRPr/>
              </a:pPr>
              <a:r>
                <a:rPr lang="en-US" altLang="zh-CN" sz="2800">
                  <a:solidFill>
                    <a:srgbClr val="FF3399"/>
                  </a:solidFill>
                  <a:effectLst>
                    <a:outerShdw blurRad="38100" dist="38100" dir="2700000" algn="tl">
                      <a:srgbClr val="C0C0C0"/>
                    </a:outerShdw>
                  </a:effectLst>
                  <a:ea typeface="楷体_GB2312" pitchFamily="49" charset="-122"/>
                  <a:cs typeface="+mn-cs"/>
                  <a:sym typeface="+mn-ea"/>
                </a:rPr>
                <a:t>Q</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3 </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=Π</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SN</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 ((σ</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SC.C#="C2"</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 SC)     </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S.S#=SC.S# </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 S)。</a:t>
              </a:r>
              <a:endParaRPr lang="zh-CN" altLang="en-US" sz="2800">
                <a:solidFill>
                  <a:srgbClr val="FF3399"/>
                </a:solidFill>
                <a:effectLst>
                  <a:outerShdw blurRad="38100" dist="38100" dir="2700000" algn="tl">
                    <a:srgbClr val="C0C0C0"/>
                  </a:outerShdw>
                </a:effectLst>
                <a:ea typeface="楷体_GB2312" pitchFamily="49" charset="-122"/>
                <a:cs typeface="+mn-cs"/>
                <a:sym typeface="+mn-ea"/>
              </a:endParaRPr>
            </a:p>
          </p:txBody>
        </p:sp>
        <p:graphicFrame>
          <p:nvGraphicFramePr>
            <p:cNvPr id="26639" name="Object 5">
              <a:extLst>
                <a:ext uri="{FF2B5EF4-FFF2-40B4-BE49-F238E27FC236}">
                  <a16:creationId xmlns:a16="http://schemas.microsoft.com/office/drawing/2014/main" id="{2F51C18F-7F5E-4EE3-AD58-8D16DE925A94}"/>
                </a:ext>
              </a:extLst>
            </p:cNvPr>
            <p:cNvGraphicFramePr>
              <a:graphicFrameLocks noChangeAspect="1"/>
            </p:cNvGraphicFramePr>
            <p:nvPr/>
          </p:nvGraphicFramePr>
          <p:xfrm>
            <a:off x="3504" y="3816"/>
            <a:ext cx="162" cy="120"/>
          </p:xfrm>
          <a:graphic>
            <a:graphicData uri="http://schemas.openxmlformats.org/presentationml/2006/ole">
              <mc:AlternateContent xmlns:mc="http://schemas.openxmlformats.org/markup-compatibility/2006">
                <mc:Choice xmlns:v="urn:schemas-microsoft-com:vml" Requires="v">
                  <p:oleObj spid="_x0000_s26670" r:id="rId3" imgW="257007" imgH="190426" progId="Paint.Picture">
                    <p:embed/>
                  </p:oleObj>
                </mc:Choice>
                <mc:Fallback>
                  <p:oleObj r:id="rId3" imgW="257007" imgH="19042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3816"/>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41063" name="Rectangle 7">
            <a:extLst>
              <a:ext uri="{FF2B5EF4-FFF2-40B4-BE49-F238E27FC236}">
                <a16:creationId xmlns:a16="http://schemas.microsoft.com/office/drawing/2014/main" id="{FB0869C1-79BB-463C-B2D8-49E673AB1EBC}"/>
              </a:ext>
            </a:extLst>
          </p:cNvPr>
          <p:cNvSpPr>
            <a:spLocks noChangeArrowheads="1"/>
          </p:cNvSpPr>
          <p:nvPr/>
        </p:nvSpPr>
        <p:spPr bwMode="auto">
          <a:xfrm>
            <a:off x="609600" y="2590800"/>
            <a:ext cx="7924800" cy="1752600"/>
          </a:xfrm>
          <a:prstGeom prst="rect">
            <a:avLst/>
          </a:prstGeom>
          <a:noFill/>
          <a:ln>
            <a:noFill/>
          </a:ln>
          <a:effectLst/>
        </p:spPr>
        <p:txBody>
          <a:bodyPr/>
          <a:lstStyle/>
          <a:p>
            <a:pPr marL="342900" indent="-342900">
              <a:lnSpc>
                <a:spcPct val="90000"/>
              </a:lnSpc>
              <a:spcBef>
                <a:spcPct val="20000"/>
              </a:spcBef>
              <a:buFontTx/>
              <a:buChar char="•"/>
              <a:defRPr/>
            </a:pP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有如下</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SQL</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语句：</a:t>
            </a:r>
          </a:p>
          <a:p>
            <a:pPr marL="742950" lvl="1" indent="-285750">
              <a:lnSpc>
                <a:spcPct val="90000"/>
              </a:lnSpc>
              <a:spcBef>
                <a:spcPct val="20000"/>
              </a:spcBef>
              <a:buFontTx/>
              <a:buChar char="–"/>
              <a:defRPr/>
            </a:pPr>
            <a:r>
              <a:rPr lang="en-US" altLang="zh-CN" sz="2400" dirty="0">
                <a:solidFill>
                  <a:srgbClr val="00CC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SELECT  DISTINCT  S.SN</a:t>
            </a:r>
          </a:p>
          <a:p>
            <a:pPr marL="742950" lvl="1" indent="-285750">
              <a:lnSpc>
                <a:spcPct val="90000"/>
              </a:lnSpc>
              <a:spcBef>
                <a:spcPct val="20000"/>
              </a:spcBef>
              <a:buFontTx/>
              <a:buChar char="–"/>
              <a:defRPr/>
            </a:pPr>
            <a:r>
              <a:rPr lang="en-US" altLang="zh-CN" sz="2400" dirty="0">
                <a:solidFill>
                  <a:srgbClr val="00CC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FROM  S, SC</a:t>
            </a:r>
          </a:p>
          <a:p>
            <a:pPr marL="742950" lvl="1" indent="-285750">
              <a:lnSpc>
                <a:spcPct val="90000"/>
              </a:lnSpc>
              <a:spcBef>
                <a:spcPct val="20000"/>
              </a:spcBef>
              <a:buFontTx/>
              <a:buChar char="–"/>
              <a:defRPr/>
            </a:pPr>
            <a:r>
              <a:rPr lang="en-US" altLang="zh-CN" sz="2400" dirty="0">
                <a:solidFill>
                  <a:srgbClr val="00CC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WHERE  S.S#=SC.S# AND SC.C#=“C2”</a:t>
            </a:r>
          </a:p>
        </p:txBody>
      </p:sp>
      <p:sp>
        <p:nvSpPr>
          <p:cNvPr id="941065" name="Rectangle 9">
            <a:extLst>
              <a:ext uri="{FF2B5EF4-FFF2-40B4-BE49-F238E27FC236}">
                <a16:creationId xmlns:a16="http://schemas.microsoft.com/office/drawing/2014/main" id="{02F92D62-0E84-497B-96B6-F223D1D6EF1D}"/>
              </a:ext>
            </a:extLst>
          </p:cNvPr>
          <p:cNvSpPr>
            <a:spLocks noChangeArrowheads="1"/>
          </p:cNvSpPr>
          <p:nvPr/>
        </p:nvSpPr>
        <p:spPr bwMode="auto">
          <a:xfrm>
            <a:off x="609600" y="4191000"/>
            <a:ext cx="7924800" cy="457200"/>
          </a:xfrm>
          <a:prstGeom prst="rect">
            <a:avLst/>
          </a:prstGeom>
          <a:noFill/>
          <a:ln>
            <a:noFill/>
          </a:ln>
          <a:effectLst/>
        </p:spPr>
        <p:txBody>
          <a:bodyPr/>
          <a:lstStyle/>
          <a:p>
            <a:pPr marL="342900" indent="-342900" algn="just">
              <a:spcBef>
                <a:spcPct val="20000"/>
              </a:spcBef>
              <a:buFontTx/>
              <a:buChar char="•"/>
              <a:defRPr/>
            </a:pP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存在多种处理策略：</a:t>
            </a:r>
          </a:p>
        </p:txBody>
      </p:sp>
      <p:grpSp>
        <p:nvGrpSpPr>
          <p:cNvPr id="941073" name="Group 17">
            <a:extLst>
              <a:ext uri="{FF2B5EF4-FFF2-40B4-BE49-F238E27FC236}">
                <a16:creationId xmlns:a16="http://schemas.microsoft.com/office/drawing/2014/main" id="{FBC4BBB5-3D4F-4E7A-92E6-67410CEE05A0}"/>
              </a:ext>
            </a:extLst>
          </p:cNvPr>
          <p:cNvGrpSpPr>
            <a:grpSpLocks/>
          </p:cNvGrpSpPr>
          <p:nvPr/>
        </p:nvGrpSpPr>
        <p:grpSpPr bwMode="auto">
          <a:xfrm>
            <a:off x="609600" y="5295900"/>
            <a:ext cx="7924800" cy="533400"/>
            <a:chOff x="384" y="3336"/>
            <a:chExt cx="4992" cy="336"/>
          </a:xfrm>
        </p:grpSpPr>
        <p:graphicFrame>
          <p:nvGraphicFramePr>
            <p:cNvPr id="26636" name="Object 6">
              <a:extLst>
                <a:ext uri="{FF2B5EF4-FFF2-40B4-BE49-F238E27FC236}">
                  <a16:creationId xmlns:a16="http://schemas.microsoft.com/office/drawing/2014/main" id="{6472AA13-DBA3-4FDF-B891-C6118D0323A3}"/>
                </a:ext>
              </a:extLst>
            </p:cNvPr>
            <p:cNvGraphicFramePr>
              <a:graphicFrameLocks noChangeAspect="1"/>
            </p:cNvGraphicFramePr>
            <p:nvPr/>
          </p:nvGraphicFramePr>
          <p:xfrm>
            <a:off x="3246" y="3456"/>
            <a:ext cx="162" cy="120"/>
          </p:xfrm>
          <a:graphic>
            <a:graphicData uri="http://schemas.openxmlformats.org/presentationml/2006/ole">
              <mc:AlternateContent xmlns:mc="http://schemas.openxmlformats.org/markup-compatibility/2006">
                <mc:Choice xmlns:v="urn:schemas-microsoft-com:vml" Requires="v">
                  <p:oleObj spid="_x0000_s26671" r:id="rId5" imgW="257007" imgH="190426" progId="Paint.Picture">
                    <p:embed/>
                  </p:oleObj>
                </mc:Choice>
                <mc:Fallback>
                  <p:oleObj r:id="rId5" imgW="257007" imgH="19042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 y="3456"/>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1066" name="Rectangle 10">
              <a:extLst>
                <a:ext uri="{FF2B5EF4-FFF2-40B4-BE49-F238E27FC236}">
                  <a16:creationId xmlns:a16="http://schemas.microsoft.com/office/drawing/2014/main" id="{00254FFF-C600-4AF3-8207-AB6C5D09D0CC}"/>
                </a:ext>
              </a:extLst>
            </p:cNvPr>
            <p:cNvSpPr>
              <a:spLocks noChangeArrowheads="1"/>
            </p:cNvSpPr>
            <p:nvPr/>
          </p:nvSpPr>
          <p:spPr bwMode="auto">
            <a:xfrm>
              <a:off x="384" y="3336"/>
              <a:ext cx="4992" cy="336"/>
            </a:xfrm>
            <a:prstGeom prst="rect">
              <a:avLst/>
            </a:prstGeom>
            <a:noFill/>
            <a:ln>
              <a:noFill/>
            </a:ln>
            <a:effectLst/>
          </p:spPr>
          <p:txBody>
            <a:bodyPr/>
            <a:lstStyle/>
            <a:p>
              <a:pPr marL="742950" lvl="1" indent="-285750" algn="just">
                <a:spcBef>
                  <a:spcPct val="20000"/>
                </a:spcBef>
                <a:buFontTx/>
                <a:buChar char="–"/>
                <a:defRPr/>
              </a:pPr>
              <a:r>
                <a:rPr lang="en-US" altLang="zh-CN" sz="2800" dirty="0">
                  <a:solidFill>
                    <a:srgbClr val="FF3399"/>
                  </a:solidFill>
                  <a:effectLst>
                    <a:outerShdw blurRad="38100" dist="38100" dir="2700000" algn="tl">
                      <a:srgbClr val="C0C0C0"/>
                    </a:outerShdw>
                  </a:effectLst>
                  <a:ea typeface="楷体_GB2312" pitchFamily="49" charset="-122"/>
                  <a:cs typeface="+mn-cs"/>
                  <a:sym typeface="+mn-ea"/>
                </a:rPr>
                <a:t>Q</a:t>
              </a:r>
              <a:r>
                <a:rPr lang="en-US" altLang="zh-CN" sz="2800" baseline="-30000" dirty="0">
                  <a:solidFill>
                    <a:srgbClr val="FF3399"/>
                  </a:solidFill>
                  <a:effectLst>
                    <a:outerShdw blurRad="38100" dist="38100" dir="2700000" algn="tl">
                      <a:srgbClr val="C0C0C0"/>
                    </a:outerShdw>
                  </a:effectLst>
                  <a:ea typeface="楷体_GB2312" pitchFamily="49" charset="-122"/>
                  <a:cs typeface="+mn-cs"/>
                  <a:sym typeface="+mn-ea"/>
                </a:rPr>
                <a:t>2 </a:t>
              </a:r>
              <a:r>
                <a:rPr lang="en-US" altLang="zh-CN" sz="2800" dirty="0">
                  <a:solidFill>
                    <a:srgbClr val="FF3399"/>
                  </a:solidFill>
                  <a:effectLst>
                    <a:outerShdw blurRad="38100" dist="38100" dir="2700000" algn="tl">
                      <a:srgbClr val="C0C0C0"/>
                    </a:outerShdw>
                  </a:effectLst>
                  <a:ea typeface="楷体_GB2312" pitchFamily="49" charset="-122"/>
                  <a:cs typeface="+mn-cs"/>
                  <a:sym typeface="+mn-ea"/>
                </a:rPr>
                <a:t>=Π</a:t>
              </a:r>
              <a:r>
                <a:rPr lang="en-US" altLang="zh-CN" sz="2800" baseline="-30000" dirty="0">
                  <a:solidFill>
                    <a:srgbClr val="FF3399"/>
                  </a:solidFill>
                  <a:effectLst>
                    <a:outerShdw blurRad="38100" dist="38100" dir="2700000" algn="tl">
                      <a:srgbClr val="C0C0C0"/>
                    </a:outerShdw>
                  </a:effectLst>
                  <a:ea typeface="楷体_GB2312" pitchFamily="49" charset="-122"/>
                  <a:cs typeface="+mn-cs"/>
                  <a:sym typeface="+mn-ea"/>
                </a:rPr>
                <a:t>SN</a:t>
              </a:r>
              <a:r>
                <a:rPr lang="en-US" altLang="zh-CN" sz="2800" dirty="0">
                  <a:solidFill>
                    <a:srgbClr val="FF3399"/>
                  </a:solidFill>
                  <a:effectLst>
                    <a:outerShdw blurRad="38100" dist="38100" dir="2700000" algn="tl">
                      <a:srgbClr val="C0C0C0"/>
                    </a:outerShdw>
                  </a:effectLst>
                  <a:ea typeface="楷体_GB2312" pitchFamily="49" charset="-122"/>
                  <a:cs typeface="+mn-cs"/>
                  <a:sym typeface="+mn-ea"/>
                </a:rPr>
                <a:t> (</a:t>
              </a:r>
              <a:r>
                <a:rPr lang="en-US" altLang="zh-CN" sz="2800" dirty="0" err="1">
                  <a:solidFill>
                    <a:srgbClr val="FF3399"/>
                  </a:solidFill>
                  <a:effectLst>
                    <a:outerShdw blurRad="38100" dist="38100" dir="2700000" algn="tl">
                      <a:srgbClr val="C0C0C0"/>
                    </a:outerShdw>
                  </a:effectLst>
                  <a:ea typeface="楷体_GB2312" pitchFamily="49" charset="-122"/>
                  <a:cs typeface="+mn-cs"/>
                  <a:sym typeface="+mn-ea"/>
                </a:rPr>
                <a:t>σ</a:t>
              </a:r>
              <a:r>
                <a:rPr lang="en-US" altLang="zh-CN" sz="2800" baseline="-30000" dirty="0" err="1">
                  <a:solidFill>
                    <a:srgbClr val="FF3399"/>
                  </a:solidFill>
                  <a:effectLst>
                    <a:outerShdw blurRad="38100" dist="38100" dir="2700000" algn="tl">
                      <a:srgbClr val="C0C0C0"/>
                    </a:outerShdw>
                  </a:effectLst>
                  <a:ea typeface="楷体_GB2312" pitchFamily="49" charset="-122"/>
                  <a:cs typeface="+mn-cs"/>
                  <a:sym typeface="+mn-ea"/>
                </a:rPr>
                <a:t>SC.C</a:t>
              </a:r>
              <a:r>
                <a:rPr lang="en-US" altLang="zh-CN" sz="2800" baseline="-30000" dirty="0">
                  <a:solidFill>
                    <a:srgbClr val="FF3399"/>
                  </a:solidFill>
                  <a:effectLst>
                    <a:outerShdw blurRad="38100" dist="38100" dir="2700000" algn="tl">
                      <a:srgbClr val="C0C0C0"/>
                    </a:outerShdw>
                  </a:effectLst>
                  <a:ea typeface="楷体_GB2312" pitchFamily="49" charset="-122"/>
                  <a:cs typeface="+mn-cs"/>
                  <a:sym typeface="+mn-ea"/>
                </a:rPr>
                <a:t>#="C2"</a:t>
              </a:r>
              <a:r>
                <a:rPr lang="en-US" altLang="zh-CN" sz="2800" dirty="0">
                  <a:solidFill>
                    <a:srgbClr val="FF3399"/>
                  </a:solidFill>
                  <a:effectLst>
                    <a:outerShdw blurRad="38100" dist="38100" dir="2700000" algn="tl">
                      <a:srgbClr val="C0C0C0"/>
                    </a:outerShdw>
                  </a:effectLst>
                  <a:ea typeface="楷体_GB2312" pitchFamily="49" charset="-122"/>
                  <a:cs typeface="+mn-cs"/>
                  <a:sym typeface="+mn-ea"/>
                </a:rPr>
                <a:t> (S    </a:t>
              </a:r>
              <a:r>
                <a:rPr lang="en-US" altLang="zh-CN" sz="2800" baseline="-30000" dirty="0">
                  <a:solidFill>
                    <a:srgbClr val="FF3399"/>
                  </a:solidFill>
                  <a:effectLst>
                    <a:outerShdw blurRad="38100" dist="38100" dir="2700000" algn="tl">
                      <a:srgbClr val="C0C0C0"/>
                    </a:outerShdw>
                  </a:effectLst>
                  <a:ea typeface="楷体_GB2312" pitchFamily="49" charset="-122"/>
                  <a:cs typeface="+mn-cs"/>
                  <a:sym typeface="+mn-ea"/>
                </a:rPr>
                <a:t>S.S#=SC.S# </a:t>
              </a:r>
              <a:r>
                <a:rPr lang="en-US" altLang="zh-CN" sz="2800" dirty="0">
                  <a:solidFill>
                    <a:srgbClr val="FF3399"/>
                  </a:solidFill>
                  <a:effectLst>
                    <a:outerShdw blurRad="38100" dist="38100" dir="2700000" algn="tl">
                      <a:srgbClr val="C0C0C0"/>
                    </a:outerShdw>
                  </a:effectLst>
                  <a:ea typeface="楷体_GB2312" pitchFamily="49" charset="-122"/>
                  <a:cs typeface="+mn-cs"/>
                  <a:sym typeface="+mn-ea"/>
                </a:rPr>
                <a:t> SC))；</a:t>
              </a:r>
            </a:p>
          </p:txBody>
        </p:sp>
      </p:grpSp>
      <p:sp>
        <p:nvSpPr>
          <p:cNvPr id="941067" name="Rectangle 11">
            <a:extLst>
              <a:ext uri="{FF2B5EF4-FFF2-40B4-BE49-F238E27FC236}">
                <a16:creationId xmlns:a16="http://schemas.microsoft.com/office/drawing/2014/main" id="{9FAC9C82-EBC6-43BC-8B89-79D937DC08D3}"/>
              </a:ext>
            </a:extLst>
          </p:cNvPr>
          <p:cNvSpPr>
            <a:spLocks noChangeArrowheads="1"/>
          </p:cNvSpPr>
          <p:nvPr/>
        </p:nvSpPr>
        <p:spPr bwMode="auto">
          <a:xfrm>
            <a:off x="609600" y="4762500"/>
            <a:ext cx="8001000" cy="571500"/>
          </a:xfrm>
          <a:prstGeom prst="rect">
            <a:avLst/>
          </a:prstGeom>
          <a:noFill/>
          <a:ln>
            <a:noFill/>
          </a:ln>
          <a:effectLst/>
        </p:spPr>
        <p:txBody>
          <a:bodyPr/>
          <a:lstStyle/>
          <a:p>
            <a:pPr marL="742950" lvl="1" indent="-285750" algn="just">
              <a:spcBef>
                <a:spcPct val="20000"/>
              </a:spcBef>
              <a:buFontTx/>
              <a:buChar char="–"/>
              <a:defRPr/>
            </a:pPr>
            <a:r>
              <a:rPr lang="en-US" altLang="zh-CN" sz="2800">
                <a:solidFill>
                  <a:srgbClr val="FF3399"/>
                </a:solidFill>
                <a:effectLst>
                  <a:outerShdw blurRad="38100" dist="38100" dir="2700000" algn="tl">
                    <a:srgbClr val="C0C0C0"/>
                  </a:outerShdw>
                </a:effectLst>
                <a:ea typeface="楷体_GB2312" pitchFamily="49" charset="-122"/>
                <a:cs typeface="+mn-cs"/>
                <a:sym typeface="+mn-ea"/>
              </a:rPr>
              <a:t>Q</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1 </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=Π</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SN</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 (σ</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(S.S#=SC.S#)∧(SC.C#="C2")</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 (S×SC))；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1063"/>
                                        </p:tgtEl>
                                        <p:attrNameLst>
                                          <p:attrName>style.visibility</p:attrName>
                                        </p:attrNameLst>
                                      </p:cBhvr>
                                      <p:to>
                                        <p:strVal val="visible"/>
                                      </p:to>
                                    </p:set>
                                    <p:anim calcmode="lin" valueType="num">
                                      <p:cBhvr>
                                        <p:cTn id="7" dur="500" fill="hold"/>
                                        <p:tgtEl>
                                          <p:spTgt spid="941063"/>
                                        </p:tgtEl>
                                        <p:attrNameLst>
                                          <p:attrName>ppt_x</p:attrName>
                                        </p:attrNameLst>
                                      </p:cBhvr>
                                      <p:tavLst>
                                        <p:tav tm="0">
                                          <p:val>
                                            <p:strVal val="#ppt_x"/>
                                          </p:val>
                                        </p:tav>
                                        <p:tav tm="100000">
                                          <p:val>
                                            <p:strVal val="#ppt_x"/>
                                          </p:val>
                                        </p:tav>
                                      </p:tavLst>
                                    </p:anim>
                                    <p:anim calcmode="lin" valueType="num">
                                      <p:cBhvr>
                                        <p:cTn id="8" dur="500" fill="hold"/>
                                        <p:tgtEl>
                                          <p:spTgt spid="9410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1065"/>
                                        </p:tgtEl>
                                        <p:attrNameLst>
                                          <p:attrName>style.visibility</p:attrName>
                                        </p:attrNameLst>
                                      </p:cBhvr>
                                      <p:to>
                                        <p:strVal val="visible"/>
                                      </p:to>
                                    </p:set>
                                    <p:anim calcmode="lin" valueType="num">
                                      <p:cBhvr>
                                        <p:cTn id="13" dur="500" fill="hold"/>
                                        <p:tgtEl>
                                          <p:spTgt spid="941065"/>
                                        </p:tgtEl>
                                        <p:attrNameLst>
                                          <p:attrName>ppt_x</p:attrName>
                                        </p:attrNameLst>
                                      </p:cBhvr>
                                      <p:tavLst>
                                        <p:tav tm="0">
                                          <p:val>
                                            <p:strVal val="#ppt_x"/>
                                          </p:val>
                                        </p:tav>
                                        <p:tav tm="100000">
                                          <p:val>
                                            <p:strVal val="#ppt_x"/>
                                          </p:val>
                                        </p:tav>
                                      </p:tavLst>
                                    </p:anim>
                                    <p:anim calcmode="lin" valueType="num">
                                      <p:cBhvr>
                                        <p:cTn id="14" dur="500" fill="hold"/>
                                        <p:tgtEl>
                                          <p:spTgt spid="94106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941067"/>
                                        </p:tgtEl>
                                        <p:attrNameLst>
                                          <p:attrName>style.visibility</p:attrName>
                                        </p:attrNameLst>
                                      </p:cBhvr>
                                      <p:to>
                                        <p:strVal val="visible"/>
                                      </p:to>
                                    </p:set>
                                    <p:animEffect transition="in" filter="slide(fromLeft)">
                                      <p:cBhvr>
                                        <p:cTn id="19" dur="500"/>
                                        <p:tgtEl>
                                          <p:spTgt spid="94106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941073"/>
                                        </p:tgtEl>
                                        <p:attrNameLst>
                                          <p:attrName>style.visibility</p:attrName>
                                        </p:attrNameLst>
                                      </p:cBhvr>
                                      <p:to>
                                        <p:strVal val="visible"/>
                                      </p:to>
                                    </p:set>
                                    <p:animEffect transition="in" filter="slide(fromLeft)">
                                      <p:cBhvr>
                                        <p:cTn id="24" dur="500"/>
                                        <p:tgtEl>
                                          <p:spTgt spid="9410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nodeType="clickEffect">
                                  <p:stCondLst>
                                    <p:cond delay="0"/>
                                  </p:stCondLst>
                                  <p:childTnLst>
                                    <p:set>
                                      <p:cBhvr>
                                        <p:cTn id="28" dur="1" fill="hold">
                                          <p:stCondLst>
                                            <p:cond delay="0"/>
                                          </p:stCondLst>
                                        </p:cTn>
                                        <p:tgtEl>
                                          <p:spTgt spid="941074"/>
                                        </p:tgtEl>
                                        <p:attrNameLst>
                                          <p:attrName>style.visibility</p:attrName>
                                        </p:attrNameLst>
                                      </p:cBhvr>
                                      <p:to>
                                        <p:strVal val="visible"/>
                                      </p:to>
                                    </p:set>
                                    <p:animEffect transition="in" filter="slide(fromLeft)">
                                      <p:cBhvr>
                                        <p:cTn id="29" dur="500"/>
                                        <p:tgtEl>
                                          <p:spTgt spid="941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63" grpId="0"/>
      <p:bldP spid="941065" grpId="0"/>
      <p:bldP spid="94106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2DAEFA5-AC60-40B2-8629-EC87CC49DC94}"/>
              </a:ext>
            </a:extLst>
          </p:cNvPr>
          <p:cNvSpPr>
            <a:spLocks noGrp="1"/>
          </p:cNvSpPr>
          <p:nvPr>
            <p:ph type="dt" sz="quarter" idx="10"/>
          </p:nvPr>
        </p:nvSpPr>
        <p:spPr/>
        <p:txBody>
          <a:bodyPr/>
          <a:lstStyle/>
          <a:p>
            <a:pPr>
              <a:defRPr/>
            </a:pPr>
            <a:fld id="{4126BFEE-6310-4A17-9B5C-4AFA380DD61B}"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61FE40D1-24CB-4F55-A5EB-03D2BEB9915E}"/>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7AE46DE1-A84B-4C17-BB3C-79926B08875F}"/>
              </a:ext>
            </a:extLst>
          </p:cNvPr>
          <p:cNvSpPr>
            <a:spLocks noGrp="1"/>
          </p:cNvSpPr>
          <p:nvPr>
            <p:ph type="sldNum" sz="quarter" idx="12"/>
          </p:nvPr>
        </p:nvSpPr>
        <p:spPr/>
        <p:txBody>
          <a:bodyPr/>
          <a:lstStyle/>
          <a:p>
            <a:pPr>
              <a:defRPr/>
            </a:pPr>
            <a:fld id="{A256E172-521C-42A1-8A92-D807830D2BDD}" type="slidenum">
              <a:rPr lang="zh-CN" altLang="en-US"/>
              <a:pPr>
                <a:defRPr/>
              </a:pPr>
              <a:t>40</a:t>
            </a:fld>
            <a:endParaRPr lang="en-US" altLang="zh-CN"/>
          </a:p>
        </p:txBody>
      </p:sp>
      <p:sp>
        <p:nvSpPr>
          <p:cNvPr id="991235" name="Rectangle 3">
            <a:extLst>
              <a:ext uri="{FF2B5EF4-FFF2-40B4-BE49-F238E27FC236}">
                <a16:creationId xmlns:a16="http://schemas.microsoft.com/office/drawing/2014/main" id="{F68D19A9-7206-4160-9365-DA0F585E3071}"/>
              </a:ext>
            </a:extLst>
          </p:cNvPr>
          <p:cNvSpPr>
            <a:spLocks noGrp="1" noChangeArrowheads="1"/>
          </p:cNvSpPr>
          <p:nvPr>
            <p:ph idx="1"/>
          </p:nvPr>
        </p:nvSpPr>
        <p:spPr>
          <a:xfrm>
            <a:off x="609600" y="1295400"/>
            <a:ext cx="7924800" cy="5029200"/>
          </a:xfrm>
        </p:spPr>
        <p:txBody>
          <a:bodyPr>
            <a:prstTxWarp prst="textNoShape">
              <a:avLst/>
            </a:prstTxWarp>
          </a:bodyPr>
          <a:lstStyle/>
          <a:p>
            <a:pPr>
              <a:defRPr/>
            </a:pPr>
            <a:r>
              <a:rPr lang="zh-CN" altLang="en-US" sz="2800">
                <a:solidFill>
                  <a:srgbClr val="FF3399"/>
                </a:solidFill>
                <a:latin typeface="华文新魏" panose="02010800040101010101" pitchFamily="2" charset="-122"/>
                <a:ea typeface="华文新魏" panose="02010800040101010101" pitchFamily="2" charset="-122"/>
              </a:rPr>
              <a:t>启发式代数优化算法 </a:t>
            </a:r>
          </a:p>
          <a:p>
            <a:pPr lvl="1" algn="just">
              <a:defRPr/>
            </a:pPr>
            <a:r>
              <a:rPr lang="zh-CN" altLang="en-US" sz="2400">
                <a:latin typeface="华文新魏" panose="02010800040101010101" pitchFamily="2" charset="-122"/>
                <a:ea typeface="华文新魏" panose="02010800040101010101" pitchFamily="2" charset="-122"/>
              </a:rPr>
              <a:t>构造查询的内部表示是查询处理的第一步。给定一个用高级语言定义的查询，需要两步来构造该查询的内部表示。</a:t>
            </a:r>
          </a:p>
          <a:p>
            <a:pPr lvl="2" algn="just">
              <a:defRPr/>
            </a:pPr>
            <a:r>
              <a:rPr lang="zh-CN" altLang="en-US" sz="2000">
                <a:solidFill>
                  <a:schemeClr val="hlink"/>
                </a:solidFill>
                <a:latin typeface="华文新魏" panose="02010800040101010101" pitchFamily="2" charset="-122"/>
                <a:ea typeface="华文新魏" panose="02010800040101010101" pitchFamily="2" charset="-122"/>
              </a:rPr>
              <a:t>第一步把用高级语言定义的查询转换为关系代数表达式。</a:t>
            </a:r>
          </a:p>
          <a:p>
            <a:pPr lvl="2" algn="just">
              <a:defRPr/>
            </a:pPr>
            <a:r>
              <a:rPr lang="zh-CN" altLang="en-US" sz="2000">
                <a:solidFill>
                  <a:schemeClr val="hlink"/>
                </a:solidFill>
                <a:latin typeface="华文新魏" panose="02010800040101010101" pitchFamily="2" charset="-122"/>
                <a:ea typeface="华文新魏" panose="02010800040101010101" pitchFamily="2" charset="-122"/>
              </a:rPr>
              <a:t>第二步把关系代数表达式转换为查询树。</a:t>
            </a:r>
          </a:p>
        </p:txBody>
      </p:sp>
      <p:sp>
        <p:nvSpPr>
          <p:cNvPr id="991236" name="Rectangle 4">
            <a:extLst>
              <a:ext uri="{FF2B5EF4-FFF2-40B4-BE49-F238E27FC236}">
                <a16:creationId xmlns:a16="http://schemas.microsoft.com/office/drawing/2014/main" id="{CAFE6210-8DF1-47F5-B94F-104414ACFB7E}"/>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F248D36-CD89-42E2-9933-6CD96C8836CE}"/>
              </a:ext>
            </a:extLst>
          </p:cNvPr>
          <p:cNvSpPr>
            <a:spLocks noGrp="1"/>
          </p:cNvSpPr>
          <p:nvPr>
            <p:ph type="dt" sz="quarter" idx="10"/>
          </p:nvPr>
        </p:nvSpPr>
        <p:spPr/>
        <p:txBody>
          <a:bodyPr/>
          <a:lstStyle/>
          <a:p>
            <a:pPr>
              <a:defRPr/>
            </a:pPr>
            <a:fld id="{A5526EEA-697F-4675-85A7-4F096DDF96ED}"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6163C73A-88E7-4CC0-A274-C64522C89870}"/>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B1EC75AC-3B40-4092-AB8B-809DB34792F2}"/>
              </a:ext>
            </a:extLst>
          </p:cNvPr>
          <p:cNvSpPr>
            <a:spLocks noGrp="1"/>
          </p:cNvSpPr>
          <p:nvPr>
            <p:ph type="sldNum" sz="quarter" idx="12"/>
          </p:nvPr>
        </p:nvSpPr>
        <p:spPr/>
        <p:txBody>
          <a:bodyPr/>
          <a:lstStyle/>
          <a:p>
            <a:pPr>
              <a:defRPr/>
            </a:pPr>
            <a:fld id="{884A3718-1D9A-4D0F-8238-670B51922CA1}" type="slidenum">
              <a:rPr lang="zh-CN" altLang="en-US"/>
              <a:pPr>
                <a:defRPr/>
              </a:pPr>
              <a:t>41</a:t>
            </a:fld>
            <a:endParaRPr lang="en-US" altLang="zh-CN"/>
          </a:p>
        </p:txBody>
      </p:sp>
      <p:sp>
        <p:nvSpPr>
          <p:cNvPr id="992259" name="Rectangle 3">
            <a:extLst>
              <a:ext uri="{FF2B5EF4-FFF2-40B4-BE49-F238E27FC236}">
                <a16:creationId xmlns:a16="http://schemas.microsoft.com/office/drawing/2014/main" id="{78D9C1C4-DFDC-4F80-8EAE-0D268F39AE84}"/>
              </a:ext>
            </a:extLst>
          </p:cNvPr>
          <p:cNvSpPr>
            <a:spLocks noGrp="1" noChangeArrowheads="1"/>
          </p:cNvSpPr>
          <p:nvPr>
            <p:ph idx="1"/>
          </p:nvPr>
        </p:nvSpPr>
        <p:spPr>
          <a:xfrm>
            <a:off x="609600" y="1371600"/>
            <a:ext cx="8534400" cy="4953000"/>
          </a:xfrm>
        </p:spPr>
        <p:txBody>
          <a:bodyPr>
            <a:prstTxWarp prst="textNoShape">
              <a:avLst/>
            </a:prstTxWarp>
          </a:bodyPr>
          <a:lstStyle/>
          <a:p>
            <a:pPr algn="just">
              <a:lnSpc>
                <a:spcPct val="90000"/>
              </a:lnSpc>
              <a:defRPr/>
            </a:pPr>
            <a:r>
              <a:rPr lang="zh-CN" altLang="en-US" sz="2800">
                <a:latin typeface="华文新魏" panose="02010800040101010101" pitchFamily="2" charset="-122"/>
                <a:ea typeface="华文新魏" panose="02010800040101010101" pitchFamily="2" charset="-122"/>
              </a:rPr>
              <a:t>给定一个用</a:t>
            </a:r>
            <a:r>
              <a:rPr lang="en-US" altLang="zh-CN" sz="2800">
                <a:latin typeface="华文新魏" panose="02010800040101010101" pitchFamily="2" charset="-122"/>
                <a:ea typeface="华文新魏" panose="02010800040101010101" pitchFamily="2" charset="-122"/>
              </a:rPr>
              <a:t>SQL</a:t>
            </a:r>
            <a:r>
              <a:rPr lang="zh-CN" altLang="en-US" sz="2800">
                <a:latin typeface="华文新魏" panose="02010800040101010101" pitchFamily="2" charset="-122"/>
                <a:ea typeface="华文新魏" panose="02010800040101010101" pitchFamily="2" charset="-122"/>
              </a:rPr>
              <a:t>语言定义的查询:</a:t>
            </a:r>
          </a:p>
          <a:p>
            <a:pPr lvl="1" algn="just">
              <a:lnSpc>
                <a:spcPct val="90000"/>
              </a:lnSpc>
              <a:defRPr/>
            </a:pPr>
            <a:r>
              <a:rPr lang="en-US" altLang="zh-CN" sz="2400">
                <a:latin typeface="华文新魏" panose="02010800040101010101" pitchFamily="2" charset="-122"/>
                <a:ea typeface="华文新魏" panose="02010800040101010101" pitchFamily="2" charset="-122"/>
              </a:rPr>
              <a:t>SELECT  list</a:t>
            </a:r>
          </a:p>
          <a:p>
            <a:pPr lvl="1" algn="just">
              <a:lnSpc>
                <a:spcPct val="90000"/>
              </a:lnSpc>
              <a:defRPr/>
            </a:pPr>
            <a:r>
              <a:rPr lang="en-US" altLang="zh-CN" sz="2400">
                <a:latin typeface="华文新魏" panose="02010800040101010101" pitchFamily="2" charset="-122"/>
                <a:ea typeface="华文新魏" panose="02010800040101010101" pitchFamily="2" charset="-122"/>
              </a:rPr>
              <a:t>FROM  R</a:t>
            </a:r>
            <a:r>
              <a:rPr lang="en-US" altLang="zh-CN" sz="2400" baseline="-30000">
                <a:latin typeface="华文新魏" panose="02010800040101010101" pitchFamily="2" charset="-122"/>
                <a:ea typeface="华文新魏" panose="02010800040101010101" pitchFamily="2" charset="-122"/>
              </a:rPr>
              <a:t>1</a:t>
            </a:r>
            <a:r>
              <a:rPr lang="en-US" altLang="zh-CN" sz="2400">
                <a:latin typeface="华文新魏" panose="02010800040101010101" pitchFamily="2" charset="-122"/>
                <a:ea typeface="华文新魏" panose="02010800040101010101" pitchFamily="2" charset="-122"/>
              </a:rPr>
              <a:t>，R</a:t>
            </a:r>
            <a:r>
              <a:rPr lang="en-US" altLang="zh-CN" sz="2400" baseline="-30000">
                <a:latin typeface="华文新魏" panose="02010800040101010101" pitchFamily="2" charset="-122"/>
                <a:ea typeface="华文新魏" panose="02010800040101010101" pitchFamily="2" charset="-122"/>
              </a:rPr>
              <a:t>2</a:t>
            </a:r>
            <a:r>
              <a:rPr lang="en-US" altLang="zh-CN" sz="2400">
                <a:latin typeface="华文新魏" panose="02010800040101010101" pitchFamily="2" charset="-122"/>
                <a:ea typeface="华文新魏" panose="02010800040101010101" pitchFamily="2" charset="-122"/>
              </a:rPr>
              <a:t>，...，R</a:t>
            </a:r>
            <a:r>
              <a:rPr lang="en-US" altLang="zh-CN" sz="2400" baseline="-30000">
                <a:latin typeface="华文新魏" panose="02010800040101010101" pitchFamily="2" charset="-122"/>
                <a:ea typeface="华文新魏" panose="02010800040101010101" pitchFamily="2" charset="-122"/>
              </a:rPr>
              <a:t>n</a:t>
            </a:r>
            <a:endParaRPr lang="en-US" altLang="zh-CN" sz="2400">
              <a:latin typeface="华文新魏" panose="02010800040101010101" pitchFamily="2" charset="-122"/>
              <a:ea typeface="华文新魏" panose="02010800040101010101" pitchFamily="2" charset="-122"/>
            </a:endParaRPr>
          </a:p>
          <a:p>
            <a:pPr lvl="1" algn="just">
              <a:lnSpc>
                <a:spcPct val="90000"/>
              </a:lnSpc>
              <a:defRPr/>
            </a:pPr>
            <a:r>
              <a:rPr lang="en-US" altLang="zh-CN" sz="2400">
                <a:latin typeface="华文新魏" panose="02010800040101010101" pitchFamily="2" charset="-122"/>
                <a:ea typeface="华文新魏" panose="02010800040101010101" pitchFamily="2" charset="-122"/>
              </a:rPr>
              <a:t>WHERE  C</a:t>
            </a:r>
          </a:p>
          <a:p>
            <a:pPr algn="just">
              <a:lnSpc>
                <a:spcPct val="90000"/>
              </a:lnSpc>
              <a:defRPr/>
            </a:pPr>
            <a:r>
              <a:rPr lang="zh-CN" altLang="en-US" sz="2800">
                <a:latin typeface="华文新魏" panose="02010800040101010101" pitchFamily="2" charset="-122"/>
                <a:ea typeface="华文新魏" panose="02010800040101010101" pitchFamily="2" charset="-122"/>
              </a:rPr>
              <a:t>可以按照如下方法把这个查询转换为关系代数表达式：</a:t>
            </a:r>
          </a:p>
          <a:p>
            <a:pPr lvl="1" algn="just">
              <a:lnSpc>
                <a:spcPct val="90000"/>
              </a:lnSpc>
              <a:defRPr/>
            </a:pPr>
            <a:r>
              <a:rPr lang="zh-CN" altLang="en-US" sz="2400">
                <a:solidFill>
                  <a:srgbClr val="FF00FF"/>
                </a:solidFill>
                <a:latin typeface="华文新魏" panose="02010800040101010101" pitchFamily="2" charset="-122"/>
                <a:ea typeface="华文新魏" panose="02010800040101010101" pitchFamily="2" charset="-122"/>
              </a:rPr>
              <a:t>使用</a:t>
            </a:r>
            <a:r>
              <a:rPr lang="en-US" altLang="zh-CN" sz="2400">
                <a:solidFill>
                  <a:srgbClr val="FF00FF"/>
                </a:solidFill>
                <a:latin typeface="华文新魏" panose="02010800040101010101" pitchFamily="2" charset="-122"/>
                <a:ea typeface="华文新魏" panose="02010800040101010101" pitchFamily="2" charset="-122"/>
              </a:rPr>
              <a:t>FROM</a:t>
            </a:r>
            <a:r>
              <a:rPr lang="zh-CN" altLang="en-US" sz="2400">
                <a:solidFill>
                  <a:srgbClr val="FF00FF"/>
                </a:solidFill>
                <a:latin typeface="华文新魏" panose="02010800040101010101" pitchFamily="2" charset="-122"/>
                <a:ea typeface="华文新魏" panose="02010800040101010101" pitchFamily="2" charset="-122"/>
              </a:rPr>
              <a:t>从句中的关系</a:t>
            </a:r>
            <a:r>
              <a:rPr lang="en-US" altLang="zh-CN" sz="2400">
                <a:solidFill>
                  <a:srgbClr val="FF00FF"/>
                </a:solidFill>
                <a:latin typeface="华文新魏" panose="02010800040101010101" pitchFamily="2" charset="-122"/>
                <a:ea typeface="华文新魏" panose="02010800040101010101" pitchFamily="2" charset="-122"/>
              </a:rPr>
              <a:t>R</a:t>
            </a:r>
            <a:r>
              <a:rPr lang="en-US" altLang="zh-CN" sz="2400" baseline="-30000">
                <a:solidFill>
                  <a:srgbClr val="FF00FF"/>
                </a:solidFill>
                <a:latin typeface="华文新魏" panose="02010800040101010101" pitchFamily="2" charset="-122"/>
                <a:ea typeface="华文新魏" panose="02010800040101010101" pitchFamily="2" charset="-122"/>
              </a:rPr>
              <a:t>1</a:t>
            </a:r>
            <a:r>
              <a:rPr lang="en-US" altLang="zh-CN" sz="2400">
                <a:solidFill>
                  <a:srgbClr val="FF00FF"/>
                </a:solidFill>
                <a:latin typeface="华文新魏" panose="02010800040101010101" pitchFamily="2" charset="-122"/>
                <a:ea typeface="华文新魏" panose="02010800040101010101" pitchFamily="2" charset="-122"/>
              </a:rPr>
              <a:t>, R</a:t>
            </a:r>
            <a:r>
              <a:rPr lang="en-US" altLang="zh-CN" sz="2400" baseline="-30000">
                <a:solidFill>
                  <a:srgbClr val="FF00FF"/>
                </a:solidFill>
                <a:latin typeface="华文新魏" panose="02010800040101010101" pitchFamily="2" charset="-122"/>
                <a:ea typeface="华文新魏" panose="02010800040101010101" pitchFamily="2" charset="-122"/>
              </a:rPr>
              <a:t>2</a:t>
            </a:r>
            <a:r>
              <a:rPr lang="en-US" altLang="zh-CN" sz="2400">
                <a:solidFill>
                  <a:srgbClr val="FF00FF"/>
                </a:solidFill>
                <a:latin typeface="华文新魏" panose="02010800040101010101" pitchFamily="2" charset="-122"/>
                <a:ea typeface="华文新魏" panose="02010800040101010101" pitchFamily="2" charset="-122"/>
              </a:rPr>
              <a:t>, ..., R</a:t>
            </a:r>
            <a:r>
              <a:rPr lang="en-US" altLang="zh-CN" sz="2400" baseline="-30000">
                <a:solidFill>
                  <a:srgbClr val="FF00FF"/>
                </a:solidFill>
                <a:latin typeface="华文新魏" panose="02010800040101010101" pitchFamily="2" charset="-122"/>
                <a:ea typeface="华文新魏" panose="02010800040101010101" pitchFamily="2" charset="-122"/>
              </a:rPr>
              <a:t>n</a:t>
            </a:r>
            <a:r>
              <a:rPr lang="zh-CN" altLang="en-US" sz="2400">
                <a:solidFill>
                  <a:srgbClr val="FF00FF"/>
                </a:solidFill>
                <a:latin typeface="华文新魏" panose="02010800040101010101" pitchFamily="2" charset="-122"/>
                <a:ea typeface="华文新魏" panose="02010800040101010101" pitchFamily="2" charset="-122"/>
              </a:rPr>
              <a:t>构造笛卡儿积：</a:t>
            </a:r>
          </a:p>
          <a:p>
            <a:pPr lvl="2" algn="just">
              <a:lnSpc>
                <a:spcPct val="90000"/>
              </a:lnSpc>
              <a:buFontTx/>
              <a:buNone/>
              <a:defRPr/>
            </a:pPr>
            <a:r>
              <a:rPr lang="en-US" altLang="zh-CN" sz="2000">
                <a:solidFill>
                  <a:srgbClr val="FF00FF"/>
                </a:solidFill>
                <a:latin typeface="华文新魏" panose="02010800040101010101" pitchFamily="2" charset="-122"/>
                <a:ea typeface="华文新魏" panose="02010800040101010101" pitchFamily="2" charset="-122"/>
              </a:rPr>
              <a:t>	R</a:t>
            </a:r>
            <a:r>
              <a:rPr lang="en-US" altLang="zh-CN" sz="2000" baseline="-30000">
                <a:solidFill>
                  <a:srgbClr val="FF00FF"/>
                </a:solidFill>
                <a:latin typeface="华文新魏" panose="02010800040101010101" pitchFamily="2" charset="-122"/>
                <a:ea typeface="华文新魏" panose="02010800040101010101" pitchFamily="2" charset="-122"/>
              </a:rPr>
              <a:t>1</a:t>
            </a:r>
            <a:r>
              <a:rPr lang="en-US" altLang="zh-CN" sz="2000">
                <a:solidFill>
                  <a:srgbClr val="FF00FF"/>
                </a:solidFill>
                <a:latin typeface="华文新魏" panose="02010800040101010101" pitchFamily="2" charset="-122"/>
                <a:ea typeface="华文新魏" panose="02010800040101010101" pitchFamily="2" charset="-122"/>
              </a:rPr>
              <a:t>×R</a:t>
            </a:r>
            <a:r>
              <a:rPr lang="en-US" altLang="zh-CN" sz="2000" baseline="-30000">
                <a:solidFill>
                  <a:srgbClr val="FF00FF"/>
                </a:solidFill>
                <a:latin typeface="华文新魏" panose="02010800040101010101" pitchFamily="2" charset="-122"/>
                <a:ea typeface="华文新魏" panose="02010800040101010101" pitchFamily="2" charset="-122"/>
              </a:rPr>
              <a:t>2</a:t>
            </a:r>
            <a:r>
              <a:rPr lang="en-US" altLang="zh-CN" sz="2000">
                <a:solidFill>
                  <a:srgbClr val="FF00FF"/>
                </a:solidFill>
                <a:latin typeface="华文新魏" panose="02010800040101010101" pitchFamily="2" charset="-122"/>
                <a:ea typeface="华文新魏" panose="02010800040101010101" pitchFamily="2" charset="-122"/>
              </a:rPr>
              <a:t>×...×R</a:t>
            </a:r>
            <a:r>
              <a:rPr lang="en-US" altLang="zh-CN" sz="2000" baseline="-30000">
                <a:solidFill>
                  <a:srgbClr val="FF00FF"/>
                </a:solidFill>
                <a:latin typeface="华文新魏" panose="02010800040101010101" pitchFamily="2" charset="-122"/>
                <a:ea typeface="华文新魏" panose="02010800040101010101" pitchFamily="2" charset="-122"/>
              </a:rPr>
              <a:t>n</a:t>
            </a:r>
            <a:r>
              <a:rPr lang="en-US" altLang="zh-CN" sz="2000">
                <a:solidFill>
                  <a:srgbClr val="FF00FF"/>
                </a:solidFill>
                <a:latin typeface="华文新魏" panose="02010800040101010101" pitchFamily="2" charset="-122"/>
                <a:ea typeface="华文新魏" panose="02010800040101010101" pitchFamily="2" charset="-122"/>
              </a:rPr>
              <a:t>;</a:t>
            </a:r>
          </a:p>
          <a:p>
            <a:pPr lvl="1" algn="just">
              <a:lnSpc>
                <a:spcPct val="90000"/>
              </a:lnSpc>
              <a:defRPr/>
            </a:pPr>
            <a:r>
              <a:rPr lang="zh-CN" altLang="en-US" sz="2400">
                <a:solidFill>
                  <a:srgbClr val="FF00FF"/>
                </a:solidFill>
                <a:latin typeface="华文新魏" panose="02010800040101010101" pitchFamily="2" charset="-122"/>
                <a:ea typeface="华文新魏" panose="02010800040101010101" pitchFamily="2" charset="-122"/>
              </a:rPr>
              <a:t>在第1步的基础上构造一个选择操作:</a:t>
            </a:r>
          </a:p>
          <a:p>
            <a:pPr lvl="2" algn="just">
              <a:lnSpc>
                <a:spcPct val="90000"/>
              </a:lnSpc>
              <a:buFontTx/>
              <a:buNone/>
              <a:defRPr/>
            </a:pPr>
            <a:r>
              <a:rPr lang="zh-CN" altLang="en-US" sz="2000">
                <a:solidFill>
                  <a:srgbClr val="FF00FF"/>
                </a:solidFill>
                <a:latin typeface="华文新魏" panose="02010800040101010101" pitchFamily="2" charset="-122"/>
                <a:ea typeface="华文新魏" panose="02010800040101010101" pitchFamily="2" charset="-122"/>
                <a:sym typeface="Symbol" panose="05050102010706020507" pitchFamily="18" charset="2"/>
              </a:rPr>
              <a:t>   </a:t>
            </a:r>
            <a:r>
              <a:rPr lang="en-US" altLang="zh-CN" sz="2000" baseline="-30000">
                <a:solidFill>
                  <a:srgbClr val="FF00FF"/>
                </a:solidFill>
                <a:latin typeface="华文新魏" panose="02010800040101010101" pitchFamily="2" charset="-122"/>
                <a:ea typeface="华文新魏" panose="02010800040101010101" pitchFamily="2" charset="-122"/>
              </a:rPr>
              <a:t>C </a:t>
            </a:r>
            <a:r>
              <a:rPr lang="en-US" altLang="zh-CN" sz="2000">
                <a:solidFill>
                  <a:srgbClr val="FF00FF"/>
                </a:solidFill>
                <a:latin typeface="华文新魏" panose="02010800040101010101" pitchFamily="2" charset="-122"/>
                <a:ea typeface="华文新魏" panose="02010800040101010101" pitchFamily="2" charset="-122"/>
              </a:rPr>
              <a:t>(R</a:t>
            </a:r>
            <a:r>
              <a:rPr lang="en-US" altLang="zh-CN" sz="2000" baseline="-30000">
                <a:solidFill>
                  <a:srgbClr val="FF00FF"/>
                </a:solidFill>
                <a:latin typeface="华文新魏" panose="02010800040101010101" pitchFamily="2" charset="-122"/>
                <a:ea typeface="华文新魏" panose="02010800040101010101" pitchFamily="2" charset="-122"/>
              </a:rPr>
              <a:t>1</a:t>
            </a:r>
            <a:r>
              <a:rPr lang="en-US" altLang="zh-CN" sz="2000">
                <a:solidFill>
                  <a:srgbClr val="FF00FF"/>
                </a:solidFill>
                <a:latin typeface="华文新魏" panose="02010800040101010101" pitchFamily="2" charset="-122"/>
                <a:ea typeface="华文新魏" panose="02010800040101010101" pitchFamily="2" charset="-122"/>
              </a:rPr>
              <a:t>×R</a:t>
            </a:r>
            <a:r>
              <a:rPr lang="en-US" altLang="zh-CN" sz="2000" baseline="-30000">
                <a:solidFill>
                  <a:srgbClr val="FF00FF"/>
                </a:solidFill>
                <a:latin typeface="华文新魏" panose="02010800040101010101" pitchFamily="2" charset="-122"/>
                <a:ea typeface="华文新魏" panose="02010800040101010101" pitchFamily="2" charset="-122"/>
              </a:rPr>
              <a:t>2</a:t>
            </a:r>
            <a:r>
              <a:rPr lang="en-US" altLang="zh-CN" sz="2000">
                <a:solidFill>
                  <a:srgbClr val="FF00FF"/>
                </a:solidFill>
                <a:latin typeface="华文新魏" panose="02010800040101010101" pitchFamily="2" charset="-122"/>
                <a:ea typeface="华文新魏" panose="02010800040101010101" pitchFamily="2" charset="-122"/>
              </a:rPr>
              <a:t>×...×R</a:t>
            </a:r>
            <a:r>
              <a:rPr lang="en-US" altLang="zh-CN" sz="2000" baseline="-30000">
                <a:solidFill>
                  <a:srgbClr val="FF00FF"/>
                </a:solidFill>
                <a:latin typeface="华文新魏" panose="02010800040101010101" pitchFamily="2" charset="-122"/>
                <a:ea typeface="华文新魏" panose="02010800040101010101" pitchFamily="2" charset="-122"/>
              </a:rPr>
              <a:t>n</a:t>
            </a:r>
            <a:r>
              <a:rPr lang="en-US" altLang="zh-CN" sz="2000">
                <a:solidFill>
                  <a:srgbClr val="FF00FF"/>
                </a:solidFill>
                <a:latin typeface="华文新魏" panose="02010800040101010101" pitchFamily="2" charset="-122"/>
                <a:ea typeface="华文新魏" panose="02010800040101010101" pitchFamily="2" charset="-122"/>
              </a:rPr>
              <a:t>);</a:t>
            </a:r>
          </a:p>
          <a:p>
            <a:pPr lvl="1" algn="just">
              <a:lnSpc>
                <a:spcPct val="90000"/>
              </a:lnSpc>
              <a:defRPr/>
            </a:pPr>
            <a:r>
              <a:rPr lang="zh-CN" altLang="en-US" sz="2400">
                <a:solidFill>
                  <a:srgbClr val="FF00FF"/>
                </a:solidFill>
                <a:latin typeface="华文新魏" panose="02010800040101010101" pitchFamily="2" charset="-122"/>
                <a:ea typeface="华文新魏" panose="02010800040101010101" pitchFamily="2" charset="-122"/>
              </a:rPr>
              <a:t>在第2步的基础上构造一个投影操作: </a:t>
            </a:r>
          </a:p>
          <a:p>
            <a:pPr lvl="2" algn="just">
              <a:lnSpc>
                <a:spcPct val="90000"/>
              </a:lnSpc>
              <a:buFontTx/>
              <a:buNone/>
              <a:defRPr/>
            </a:pPr>
            <a:r>
              <a:rPr lang="en-US" altLang="zh-CN" sz="2000">
                <a:solidFill>
                  <a:srgbClr val="FF00FF"/>
                </a:solidFill>
                <a:latin typeface="华文新魏" panose="02010800040101010101" pitchFamily="2" charset="-122"/>
                <a:ea typeface="华文新魏" panose="02010800040101010101" pitchFamily="2" charset="-122"/>
              </a:rPr>
              <a:t>   Π</a:t>
            </a:r>
            <a:r>
              <a:rPr lang="en-US" altLang="zh-CN" sz="2000" baseline="-30000">
                <a:solidFill>
                  <a:srgbClr val="FF00FF"/>
                </a:solidFill>
                <a:latin typeface="华文新魏" panose="02010800040101010101" pitchFamily="2" charset="-122"/>
                <a:ea typeface="华文新魏" panose="02010800040101010101" pitchFamily="2" charset="-122"/>
              </a:rPr>
              <a:t>list</a:t>
            </a:r>
            <a:r>
              <a:rPr lang="en-US" altLang="zh-CN" sz="2000">
                <a:solidFill>
                  <a:srgbClr val="FF00FF"/>
                </a:solidFill>
                <a:latin typeface="华文新魏" panose="02010800040101010101" pitchFamily="2" charset="-122"/>
                <a:ea typeface="华文新魏" panose="02010800040101010101" pitchFamily="2" charset="-122"/>
              </a:rPr>
              <a:t> (</a:t>
            </a:r>
            <a:r>
              <a:rPr lang="en-US" altLang="zh-CN" sz="2000">
                <a:solidFill>
                  <a:srgbClr val="FF00FF"/>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000" baseline="-30000">
                <a:solidFill>
                  <a:srgbClr val="FF00FF"/>
                </a:solidFill>
                <a:latin typeface="华文新魏" panose="02010800040101010101" pitchFamily="2" charset="-122"/>
                <a:ea typeface="华文新魏" panose="02010800040101010101" pitchFamily="2" charset="-122"/>
              </a:rPr>
              <a:t>C </a:t>
            </a:r>
            <a:r>
              <a:rPr lang="en-US" altLang="zh-CN" sz="2000">
                <a:solidFill>
                  <a:srgbClr val="FF00FF"/>
                </a:solidFill>
                <a:latin typeface="华文新魏" panose="02010800040101010101" pitchFamily="2" charset="-122"/>
                <a:ea typeface="华文新魏" panose="02010800040101010101" pitchFamily="2" charset="-122"/>
              </a:rPr>
              <a:t>(R</a:t>
            </a:r>
            <a:r>
              <a:rPr lang="en-US" altLang="zh-CN" sz="2000" baseline="-30000">
                <a:solidFill>
                  <a:srgbClr val="FF00FF"/>
                </a:solidFill>
                <a:latin typeface="华文新魏" panose="02010800040101010101" pitchFamily="2" charset="-122"/>
                <a:ea typeface="华文新魏" panose="02010800040101010101" pitchFamily="2" charset="-122"/>
              </a:rPr>
              <a:t>1</a:t>
            </a:r>
            <a:r>
              <a:rPr lang="en-US" altLang="zh-CN" sz="2000">
                <a:solidFill>
                  <a:srgbClr val="FF00FF"/>
                </a:solidFill>
                <a:latin typeface="华文新魏" panose="02010800040101010101" pitchFamily="2" charset="-122"/>
                <a:ea typeface="华文新魏" panose="02010800040101010101" pitchFamily="2" charset="-122"/>
              </a:rPr>
              <a:t>×R</a:t>
            </a:r>
            <a:r>
              <a:rPr lang="en-US" altLang="zh-CN" sz="2000" baseline="-30000">
                <a:solidFill>
                  <a:srgbClr val="FF00FF"/>
                </a:solidFill>
                <a:latin typeface="华文新魏" panose="02010800040101010101" pitchFamily="2" charset="-122"/>
                <a:ea typeface="华文新魏" panose="02010800040101010101" pitchFamily="2" charset="-122"/>
              </a:rPr>
              <a:t>2</a:t>
            </a:r>
            <a:r>
              <a:rPr lang="en-US" altLang="zh-CN" sz="2000">
                <a:solidFill>
                  <a:srgbClr val="FF00FF"/>
                </a:solidFill>
                <a:latin typeface="华文新魏" panose="02010800040101010101" pitchFamily="2" charset="-122"/>
                <a:ea typeface="华文新魏" panose="02010800040101010101" pitchFamily="2" charset="-122"/>
              </a:rPr>
              <a:t>×...×R</a:t>
            </a:r>
            <a:r>
              <a:rPr lang="en-US" altLang="zh-CN" sz="2000" baseline="-30000">
                <a:solidFill>
                  <a:srgbClr val="FF00FF"/>
                </a:solidFill>
                <a:latin typeface="华文新魏" panose="02010800040101010101" pitchFamily="2" charset="-122"/>
                <a:ea typeface="华文新魏" panose="02010800040101010101" pitchFamily="2" charset="-122"/>
              </a:rPr>
              <a:t>n</a:t>
            </a:r>
            <a:r>
              <a:rPr lang="en-US" altLang="zh-CN" sz="2000">
                <a:solidFill>
                  <a:srgbClr val="FF00FF"/>
                </a:solidFill>
                <a:latin typeface="华文新魏" panose="02010800040101010101" pitchFamily="2" charset="-122"/>
                <a:ea typeface="华文新魏" panose="02010800040101010101" pitchFamily="2" charset="-122"/>
              </a:rPr>
              <a:t>))。</a:t>
            </a:r>
            <a:endParaRPr lang="zh-CN" altLang="en-US" sz="2000">
              <a:solidFill>
                <a:srgbClr val="FF00FF"/>
              </a:solidFill>
              <a:latin typeface="华文新魏" panose="02010800040101010101" pitchFamily="2" charset="-122"/>
              <a:ea typeface="华文新魏" panose="02010800040101010101" pitchFamily="2" charset="-122"/>
            </a:endParaRPr>
          </a:p>
        </p:txBody>
      </p:sp>
      <p:sp>
        <p:nvSpPr>
          <p:cNvPr id="992260" name="Rectangle 4">
            <a:extLst>
              <a:ext uri="{FF2B5EF4-FFF2-40B4-BE49-F238E27FC236}">
                <a16:creationId xmlns:a16="http://schemas.microsoft.com/office/drawing/2014/main" id="{FACAA560-63FB-4830-A221-F15D9172E2C6}"/>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22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22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2259">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9225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2259">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225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22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7FEFAC55-BEFC-4D30-989C-7E3F633C430B}"/>
              </a:ext>
            </a:extLst>
          </p:cNvPr>
          <p:cNvSpPr>
            <a:spLocks noGrp="1"/>
          </p:cNvSpPr>
          <p:nvPr>
            <p:ph type="dt" sz="quarter" idx="10"/>
          </p:nvPr>
        </p:nvSpPr>
        <p:spPr/>
        <p:txBody>
          <a:bodyPr/>
          <a:lstStyle/>
          <a:p>
            <a:pPr>
              <a:defRPr/>
            </a:pPr>
            <a:fld id="{5A8127E2-4147-420D-B41E-053AA25E25C5}" type="datetime1">
              <a:rPr lang="zh-CN" altLang="en-US"/>
              <a:pPr>
                <a:defRPr/>
              </a:pPr>
              <a:t>2023/4/18</a:t>
            </a:fld>
            <a:endParaRPr lang="en-US" altLang="zh-CN"/>
          </a:p>
        </p:txBody>
      </p:sp>
      <p:sp>
        <p:nvSpPr>
          <p:cNvPr id="6" name="页脚占位符 4">
            <a:extLst>
              <a:ext uri="{FF2B5EF4-FFF2-40B4-BE49-F238E27FC236}">
                <a16:creationId xmlns:a16="http://schemas.microsoft.com/office/drawing/2014/main" id="{F58040B4-08A2-4E7A-AC9A-22DD6B86A183}"/>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CE9C7466-8568-4A95-AC8A-FF8A1F653BD2}"/>
              </a:ext>
            </a:extLst>
          </p:cNvPr>
          <p:cNvSpPr>
            <a:spLocks noGrp="1"/>
          </p:cNvSpPr>
          <p:nvPr>
            <p:ph type="sldNum" sz="quarter" idx="12"/>
          </p:nvPr>
        </p:nvSpPr>
        <p:spPr/>
        <p:txBody>
          <a:bodyPr/>
          <a:lstStyle/>
          <a:p>
            <a:pPr>
              <a:defRPr/>
            </a:pPr>
            <a:fld id="{0D3C8CB6-D136-43AC-8AAE-ADB5DD8B9B36}" type="slidenum">
              <a:rPr lang="zh-CN" altLang="en-US"/>
              <a:pPr>
                <a:defRPr/>
              </a:pPr>
              <a:t>42</a:t>
            </a:fld>
            <a:endParaRPr lang="en-US" altLang="zh-CN"/>
          </a:p>
        </p:txBody>
      </p:sp>
      <p:sp>
        <p:nvSpPr>
          <p:cNvPr id="993283" name="Rectangle 3">
            <a:extLst>
              <a:ext uri="{FF2B5EF4-FFF2-40B4-BE49-F238E27FC236}">
                <a16:creationId xmlns:a16="http://schemas.microsoft.com/office/drawing/2014/main" id="{B2870A54-F4C4-4EF3-85DC-28C246CC1C05}"/>
              </a:ext>
            </a:extLst>
          </p:cNvPr>
          <p:cNvSpPr>
            <a:spLocks noGrp="1" noChangeArrowheads="1"/>
          </p:cNvSpPr>
          <p:nvPr>
            <p:ph idx="1"/>
          </p:nvPr>
        </p:nvSpPr>
        <p:spPr>
          <a:xfrm>
            <a:off x="609600" y="1219200"/>
            <a:ext cx="7924800" cy="4525963"/>
          </a:xfrm>
        </p:spPr>
        <p:txBody>
          <a:bodyPr>
            <a:prstTxWarp prst="textNoShape">
              <a:avLst/>
            </a:prstTxWarp>
          </a:bodyPr>
          <a:lstStyle/>
          <a:p>
            <a:pPr algn="just">
              <a:defRPr/>
            </a:pPr>
            <a:r>
              <a:rPr lang="zh-CN" altLang="en-US">
                <a:solidFill>
                  <a:srgbClr val="FF00FF"/>
                </a:solidFill>
                <a:latin typeface="华文新魏" panose="02010800040101010101" pitchFamily="2" charset="-122"/>
                <a:ea typeface="华文新魏" panose="02010800040101010101" pitchFamily="2" charset="-122"/>
              </a:rPr>
              <a:t>从关系代数表达式到查询树的转换：</a:t>
            </a:r>
          </a:p>
          <a:p>
            <a:pPr lvl="1" algn="just">
              <a:defRPr/>
            </a:pPr>
            <a:r>
              <a:rPr lang="zh-CN" altLang="en-US">
                <a:latin typeface="华文新魏" panose="02010800040101010101" pitchFamily="2" charset="-122"/>
                <a:ea typeface="华文新魏" panose="02010800040101010101" pitchFamily="2" charset="-122"/>
              </a:rPr>
              <a:t>给定查询</a:t>
            </a:r>
          </a:p>
          <a:p>
            <a:pPr lvl="2" algn="just">
              <a:defRPr/>
            </a:pPr>
            <a:r>
              <a:rPr lang="en-US" altLang="zh-CN">
                <a:latin typeface="华文新魏" panose="02010800040101010101" pitchFamily="2" charset="-122"/>
                <a:ea typeface="华文新魏" panose="02010800040101010101" pitchFamily="2" charset="-122"/>
              </a:rPr>
              <a:t>SELECT  A</a:t>
            </a:r>
          </a:p>
          <a:p>
            <a:pPr lvl="2" algn="just">
              <a:defRPr/>
            </a:pPr>
            <a:r>
              <a:rPr lang="en-US" altLang="zh-CN">
                <a:latin typeface="华文新魏" panose="02010800040101010101" pitchFamily="2" charset="-122"/>
                <a:ea typeface="华文新魏" panose="02010800040101010101" pitchFamily="2" charset="-122"/>
              </a:rPr>
              <a:t>FROM  R</a:t>
            </a:r>
            <a:r>
              <a:rPr lang="en-US" altLang="zh-CN" baseline="-300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，R</a:t>
            </a:r>
            <a:r>
              <a:rPr lang="en-US" altLang="zh-CN" baseline="-300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，R</a:t>
            </a:r>
            <a:r>
              <a:rPr lang="en-US" altLang="zh-CN" baseline="-30000">
                <a:latin typeface="华文新魏" panose="02010800040101010101" pitchFamily="2" charset="-122"/>
                <a:ea typeface="华文新魏" panose="02010800040101010101" pitchFamily="2" charset="-122"/>
              </a:rPr>
              <a:t>3</a:t>
            </a:r>
            <a:endParaRPr lang="en-US" altLang="zh-CN">
              <a:latin typeface="华文新魏" panose="02010800040101010101" pitchFamily="2" charset="-122"/>
              <a:ea typeface="华文新魏" panose="02010800040101010101" pitchFamily="2" charset="-122"/>
            </a:endParaRPr>
          </a:p>
          <a:p>
            <a:pPr lvl="2" algn="just">
              <a:defRPr/>
            </a:pPr>
            <a:r>
              <a:rPr lang="en-US" altLang="zh-CN">
                <a:latin typeface="华文新魏" panose="02010800040101010101" pitchFamily="2" charset="-122"/>
                <a:ea typeface="华文新魏" panose="02010800040101010101" pitchFamily="2" charset="-122"/>
              </a:rPr>
              <a:t>WHERE  P=15 AND N=“User”</a:t>
            </a:r>
          </a:p>
          <a:p>
            <a:pPr lvl="1" algn="just">
              <a:defRPr/>
            </a:pPr>
            <a:r>
              <a:rPr lang="zh-CN" altLang="en-US">
                <a:latin typeface="华文新魏" panose="02010800040101010101" pitchFamily="2" charset="-122"/>
                <a:ea typeface="华文新魏" panose="02010800040101010101" pitchFamily="2" charset="-122"/>
              </a:rPr>
              <a:t>使用上述方法可以得到关系代数表达式</a:t>
            </a:r>
          </a:p>
          <a:p>
            <a:pPr lvl="2" algn="just">
              <a:defRPr/>
            </a:pPr>
            <a:r>
              <a:rPr lang="en-US" altLang="zh-CN">
                <a:latin typeface="华文新魏" panose="02010800040101010101" pitchFamily="2" charset="-122"/>
                <a:ea typeface="华文新魏" panose="02010800040101010101" pitchFamily="2" charset="-122"/>
              </a:rPr>
              <a:t>Π</a:t>
            </a:r>
            <a:r>
              <a:rPr lang="en-US" altLang="zh-CN" baseline="-30000">
                <a:latin typeface="华文新魏" panose="02010800040101010101" pitchFamily="2" charset="-122"/>
                <a:ea typeface="华文新魏" panose="02010800040101010101" pitchFamily="2" charset="-122"/>
              </a:rPr>
              <a:t>A</a:t>
            </a:r>
            <a:r>
              <a:rPr lang="en-US" altLang="zh-CN">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sym typeface="Symbol" panose="05050102010706020507" pitchFamily="18" charset="2"/>
              </a:rPr>
              <a:t></a:t>
            </a:r>
            <a:r>
              <a:rPr lang="en-US" altLang="zh-CN" baseline="-30000">
                <a:latin typeface="华文新魏" panose="02010800040101010101" pitchFamily="2" charset="-122"/>
                <a:ea typeface="华文新魏" panose="02010800040101010101" pitchFamily="2" charset="-122"/>
              </a:rPr>
              <a:t>P=15 AND N=“User”</a:t>
            </a:r>
            <a:r>
              <a:rPr lang="en-US" altLang="zh-CN">
                <a:latin typeface="华文新魏" panose="02010800040101010101" pitchFamily="2" charset="-122"/>
                <a:ea typeface="华文新魏" panose="02010800040101010101" pitchFamily="2" charset="-122"/>
              </a:rPr>
              <a:t> ((R</a:t>
            </a:r>
            <a:r>
              <a:rPr lang="en-US" altLang="zh-CN" baseline="-300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×R</a:t>
            </a:r>
            <a:r>
              <a:rPr lang="en-US" altLang="zh-CN" baseline="-300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)×R</a:t>
            </a:r>
            <a:r>
              <a:rPr lang="en-US" altLang="zh-CN" baseline="-30000">
                <a:latin typeface="华文新魏" panose="02010800040101010101" pitchFamily="2" charset="-122"/>
                <a:ea typeface="华文新魏" panose="02010800040101010101" pitchFamily="2" charset="-122"/>
              </a:rPr>
              <a:t>3</a:t>
            </a:r>
            <a:r>
              <a:rPr lang="en-US" altLang="zh-CN">
                <a:latin typeface="华文新魏" panose="02010800040101010101" pitchFamily="2" charset="-122"/>
                <a:ea typeface="华文新魏" panose="02010800040101010101" pitchFamily="2" charset="-122"/>
              </a:rPr>
              <a:t>))</a:t>
            </a:r>
          </a:p>
          <a:p>
            <a:pPr lvl="1" algn="just">
              <a:defRPr/>
            </a:pPr>
            <a:r>
              <a:rPr lang="zh-CN" altLang="en-US">
                <a:latin typeface="华文新魏" panose="02010800040101010101" pitchFamily="2" charset="-122"/>
                <a:ea typeface="华文新魏" panose="02010800040101010101" pitchFamily="2" charset="-122"/>
              </a:rPr>
              <a:t>对应的查询树:</a:t>
            </a:r>
          </a:p>
          <a:p>
            <a:pPr>
              <a:defRPr/>
            </a:pPr>
            <a:endParaRPr lang="zh-CN" altLang="en-US"/>
          </a:p>
        </p:txBody>
      </p:sp>
      <p:sp>
        <p:nvSpPr>
          <p:cNvPr id="993284" name="Rectangle 4">
            <a:extLst>
              <a:ext uri="{FF2B5EF4-FFF2-40B4-BE49-F238E27FC236}">
                <a16:creationId xmlns:a16="http://schemas.microsoft.com/office/drawing/2014/main" id="{7216AD01-7B29-444E-8FA9-3B23DC96507C}"/>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graphicFrame>
        <p:nvGraphicFramePr>
          <p:cNvPr id="993285" name="Object 5">
            <a:extLst>
              <a:ext uri="{FF2B5EF4-FFF2-40B4-BE49-F238E27FC236}">
                <a16:creationId xmlns:a16="http://schemas.microsoft.com/office/drawing/2014/main" id="{E631DC30-F8FF-4B8F-AA5C-97D637E42A90}"/>
              </a:ext>
            </a:extLst>
          </p:cNvPr>
          <p:cNvGraphicFramePr>
            <a:graphicFrameLocks noChangeAspect="1"/>
          </p:cNvGraphicFramePr>
          <p:nvPr/>
        </p:nvGraphicFramePr>
        <p:xfrm>
          <a:off x="5838825" y="2492375"/>
          <a:ext cx="3114675" cy="3562350"/>
        </p:xfrm>
        <a:graphic>
          <a:graphicData uri="http://schemas.openxmlformats.org/presentationml/2006/ole">
            <mc:AlternateContent xmlns:mc="http://schemas.openxmlformats.org/markup-compatibility/2006">
              <mc:Choice xmlns:v="urn:schemas-microsoft-com:vml" Requires="v">
                <p:oleObj spid="_x0000_s60439" r:id="rId3" imgW="3115110" imgH="3561905" progId="Paint.Picture">
                  <p:embed/>
                </p:oleObj>
              </mc:Choice>
              <mc:Fallback>
                <p:oleObj r:id="rId3" imgW="3115110" imgH="3561905"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492375"/>
                        <a:ext cx="311467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3285"/>
                                        </p:tgtEl>
                                        <p:attrNameLst>
                                          <p:attrName>style.visibility</p:attrName>
                                        </p:attrNameLst>
                                      </p:cBhvr>
                                      <p:to>
                                        <p:strVal val="visible"/>
                                      </p:to>
                                    </p:set>
                                    <p:animEffect transition="in" filter="dissolve">
                                      <p:cBhvr>
                                        <p:cTn id="7" dur="500"/>
                                        <p:tgtEl>
                                          <p:spTgt spid="993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9D00048-670F-4FBB-8882-DDEC63215FA6}"/>
              </a:ext>
            </a:extLst>
          </p:cNvPr>
          <p:cNvSpPr>
            <a:spLocks noGrp="1"/>
          </p:cNvSpPr>
          <p:nvPr>
            <p:ph type="dt" sz="quarter" idx="10"/>
          </p:nvPr>
        </p:nvSpPr>
        <p:spPr/>
        <p:txBody>
          <a:bodyPr/>
          <a:lstStyle/>
          <a:p>
            <a:pPr>
              <a:defRPr/>
            </a:pPr>
            <a:fld id="{FE3A9139-5CAD-45D3-A3D4-94A0A60FCF9B}"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DA1E06AE-971A-47FD-B43F-A16155B047BB}"/>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9B72C9B2-5D45-4B16-BA90-0BC22590B27D}"/>
              </a:ext>
            </a:extLst>
          </p:cNvPr>
          <p:cNvSpPr>
            <a:spLocks noGrp="1"/>
          </p:cNvSpPr>
          <p:nvPr>
            <p:ph type="sldNum" sz="quarter" idx="12"/>
          </p:nvPr>
        </p:nvSpPr>
        <p:spPr/>
        <p:txBody>
          <a:bodyPr/>
          <a:lstStyle/>
          <a:p>
            <a:pPr>
              <a:defRPr/>
            </a:pPr>
            <a:fld id="{5F212241-0A93-4D0A-963A-B4EA064A74AE}" type="slidenum">
              <a:rPr lang="zh-CN" altLang="en-US"/>
              <a:pPr>
                <a:defRPr/>
              </a:pPr>
              <a:t>43</a:t>
            </a:fld>
            <a:endParaRPr lang="en-US" altLang="zh-CN"/>
          </a:p>
        </p:txBody>
      </p:sp>
      <p:sp>
        <p:nvSpPr>
          <p:cNvPr id="994308" name="Rectangle 4">
            <a:extLst>
              <a:ext uri="{FF2B5EF4-FFF2-40B4-BE49-F238E27FC236}">
                <a16:creationId xmlns:a16="http://schemas.microsoft.com/office/drawing/2014/main" id="{2B23A407-949F-458B-B113-AA8086FA91C6}"/>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
        <p:nvSpPr>
          <p:cNvPr id="994307" name="Rectangle 3">
            <a:extLst>
              <a:ext uri="{FF2B5EF4-FFF2-40B4-BE49-F238E27FC236}">
                <a16:creationId xmlns:a16="http://schemas.microsoft.com/office/drawing/2014/main" id="{D81C10BA-C5EC-4709-BD52-2DBC9F18FEAE}"/>
              </a:ext>
            </a:extLst>
          </p:cNvPr>
          <p:cNvSpPr>
            <a:spLocks noGrp="1" noChangeArrowheads="1"/>
          </p:cNvSpPr>
          <p:nvPr>
            <p:ph idx="1"/>
          </p:nvPr>
        </p:nvSpPr>
        <p:spPr>
          <a:xfrm>
            <a:off x="0" y="1125538"/>
            <a:ext cx="9144000" cy="5732462"/>
          </a:xfrm>
          <a:solidFill>
            <a:schemeClr val="bg1"/>
          </a:solidFill>
        </p:spPr>
        <p:txBody>
          <a:bodyPr/>
          <a:lstStyle/>
          <a:p>
            <a:pPr algn="just">
              <a:lnSpc>
                <a:spcPct val="90000"/>
              </a:lnSpc>
              <a:defRPr/>
            </a:pPr>
            <a:r>
              <a:rPr lang="zh-CN" altLang="en-US" sz="2800" dirty="0">
                <a:latin typeface="华文新魏" panose="02010800040101010101" pitchFamily="2" charset="-122"/>
                <a:ea typeface="华文新魏" panose="02010800040101010101" pitchFamily="2" charset="-122"/>
                <a:cs typeface="+mn-cs"/>
              </a:rPr>
              <a:t>启发式代数优化算法：</a:t>
            </a:r>
          </a:p>
          <a:p>
            <a:pPr lvl="1" algn="just">
              <a:lnSpc>
                <a:spcPct val="90000"/>
              </a:lnSpc>
              <a:defRPr/>
            </a:pPr>
            <a:r>
              <a:rPr lang="zh-CN" altLang="en-US" dirty="0">
                <a:latin typeface="华文新魏" panose="02010800040101010101" pitchFamily="2" charset="-122"/>
                <a:ea typeface="华文新魏" panose="02010800040101010101" pitchFamily="2" charset="-122"/>
              </a:rPr>
              <a:t>输入：关系代数表达式。</a:t>
            </a:r>
          </a:p>
          <a:p>
            <a:pPr lvl="1" algn="just">
              <a:lnSpc>
                <a:spcPct val="90000"/>
              </a:lnSpc>
              <a:defRPr/>
            </a:pPr>
            <a:r>
              <a:rPr lang="zh-CN" altLang="en-US" dirty="0">
                <a:latin typeface="华文新魏" panose="02010800040101010101" pitchFamily="2" charset="-122"/>
                <a:ea typeface="华文新魏" panose="02010800040101010101" pitchFamily="2" charset="-122"/>
              </a:rPr>
              <a:t>输出：计算输入关系代数表达式的程序。</a:t>
            </a:r>
          </a:p>
          <a:p>
            <a:pPr lvl="1" algn="just">
              <a:lnSpc>
                <a:spcPct val="90000"/>
              </a:lnSpc>
              <a:defRPr/>
            </a:pPr>
            <a:r>
              <a:rPr lang="zh-CN" altLang="en-US" dirty="0">
                <a:latin typeface="华文新魏" panose="02010800040101010101" pitchFamily="2" charset="-122"/>
                <a:ea typeface="华文新魏" panose="02010800040101010101" pitchFamily="2" charset="-122"/>
              </a:rPr>
              <a:t>方法：</a:t>
            </a:r>
          </a:p>
          <a:p>
            <a:pPr lvl="2" algn="just">
              <a:lnSpc>
                <a:spcPct val="90000"/>
              </a:lnSpc>
              <a:defRPr/>
            </a:pPr>
            <a:r>
              <a:rPr lang="zh-CN" altLang="en-US" dirty="0">
                <a:latin typeface="华文新魏" panose="02010800040101010101" pitchFamily="2" charset="-122"/>
                <a:ea typeface="华文新魏" panose="02010800040101010101" pitchFamily="2" charset="-122"/>
              </a:rPr>
              <a:t>(1) 使用规律1把每个</a:t>
            </a:r>
            <a:r>
              <a:rPr lang="zh-CN" altLang="en-US" dirty="0">
                <a:solidFill>
                  <a:srgbClr val="FF0000"/>
                </a:solidFill>
                <a:latin typeface="华文新魏" panose="02010800040101010101" pitchFamily="2" charset="-122"/>
                <a:ea typeface="华文新魏" panose="02010800040101010101" pitchFamily="2" charset="-122"/>
              </a:rPr>
              <a:t>选择操作</a:t>
            </a:r>
            <a:r>
              <a:rPr lang="zh-CN" altLang="en-US" dirty="0">
                <a:latin typeface="华文新魏" panose="02010800040101010101" pitchFamily="2" charset="-122"/>
                <a:ea typeface="华文新魏" panose="02010800040101010101" pitchFamily="2" charset="-122"/>
                <a:sym typeface="Symbol" panose="05050102010706020507" pitchFamily="18" charset="2"/>
              </a:rPr>
              <a:t></a:t>
            </a:r>
            <a:r>
              <a:rPr lang="en-US" altLang="zh-CN" baseline="-30000" dirty="0">
                <a:latin typeface="华文新魏" panose="02010800040101010101" pitchFamily="2" charset="-122"/>
                <a:ea typeface="华文新魏" panose="02010800040101010101" pitchFamily="2" charset="-122"/>
              </a:rPr>
              <a:t>C1 AND ... AND </a:t>
            </a:r>
            <a:r>
              <a:rPr lang="en-US" altLang="zh-CN" baseline="-30000" dirty="0" err="1">
                <a:latin typeface="华文新魏" panose="02010800040101010101" pitchFamily="2" charset="-122"/>
                <a:ea typeface="华文新魏" panose="02010800040101010101" pitchFamily="2" charset="-122"/>
              </a:rPr>
              <a:t>Cn</a:t>
            </a:r>
            <a:r>
              <a:rPr lang="en-US" altLang="zh-CN" dirty="0">
                <a:latin typeface="华文新魏" panose="02010800040101010101" pitchFamily="2" charset="-122"/>
                <a:ea typeface="华文新魏" panose="02010800040101010101" pitchFamily="2" charset="-122"/>
              </a:rPr>
              <a:t> (E)</a:t>
            </a:r>
            <a:r>
              <a:rPr lang="zh-CN" altLang="en-US" dirty="0">
                <a:latin typeface="华文新魏" panose="02010800040101010101" pitchFamily="2" charset="-122"/>
                <a:ea typeface="华文新魏" panose="02010800040101010101" pitchFamily="2" charset="-122"/>
              </a:rPr>
              <a:t>变换为：</a:t>
            </a:r>
            <a:r>
              <a:rPr lang="zh-CN" altLang="en-US" dirty="0">
                <a:latin typeface="华文新魏" panose="02010800040101010101" pitchFamily="2" charset="-122"/>
                <a:ea typeface="华文新魏" panose="02010800040101010101" pitchFamily="2" charset="-122"/>
                <a:sym typeface="Symbol" panose="05050102010706020507" pitchFamily="18" charset="2"/>
              </a:rPr>
              <a:t></a:t>
            </a:r>
            <a:r>
              <a:rPr lang="en-US" altLang="zh-CN" baseline="-30000" dirty="0">
                <a:latin typeface="华文新魏" panose="02010800040101010101" pitchFamily="2" charset="-122"/>
                <a:ea typeface="华文新魏" panose="02010800040101010101" pitchFamily="2" charset="-122"/>
              </a:rPr>
              <a:t>C1 </a:t>
            </a:r>
            <a:r>
              <a:rPr lang="en-US" altLang="zh-CN" dirty="0">
                <a:latin typeface="华文新魏" panose="02010800040101010101" pitchFamily="2" charset="-122"/>
                <a:ea typeface="华文新魏" panose="02010800040101010101" pitchFamily="2" charset="-122"/>
              </a:rPr>
              <a:t>( ... (</a:t>
            </a:r>
            <a:r>
              <a:rPr lang="en-US" altLang="zh-CN" dirty="0">
                <a:latin typeface="华文新魏" panose="02010800040101010101" pitchFamily="2" charset="-122"/>
                <a:ea typeface="华文新魏" panose="02010800040101010101" pitchFamily="2" charset="-122"/>
                <a:sym typeface="Symbol" panose="05050102010706020507" pitchFamily="18" charset="2"/>
              </a:rPr>
              <a:t></a:t>
            </a:r>
            <a:r>
              <a:rPr lang="en-US" altLang="zh-CN" baseline="-30000" dirty="0" err="1">
                <a:latin typeface="华文新魏" panose="02010800040101010101" pitchFamily="2" charset="-122"/>
                <a:ea typeface="华文新魏" panose="02010800040101010101" pitchFamily="2" charset="-122"/>
              </a:rPr>
              <a:t>Cn</a:t>
            </a:r>
            <a:r>
              <a:rPr lang="en-US" altLang="zh-CN" baseline="-30000"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(E)) ... )；</a:t>
            </a:r>
          </a:p>
          <a:p>
            <a:pPr lvl="2" algn="just">
              <a:lnSpc>
                <a:spcPct val="90000"/>
              </a:lnSpc>
              <a:defRPr/>
            </a:pPr>
            <a:r>
              <a:rPr lang="zh-CN" altLang="en-US" dirty="0">
                <a:latin typeface="华文新魏" panose="02010800040101010101" pitchFamily="2" charset="-122"/>
                <a:ea typeface="华文新魏" panose="02010800040101010101" pitchFamily="2" charset="-122"/>
              </a:rPr>
              <a:t>(2) 使用规律2,4,8和10，把查询树上的</a:t>
            </a:r>
            <a:r>
              <a:rPr lang="zh-CN" altLang="en-US" dirty="0">
                <a:solidFill>
                  <a:srgbClr val="FF0000"/>
                </a:solidFill>
                <a:latin typeface="华文新魏" panose="02010800040101010101" pitchFamily="2" charset="-122"/>
                <a:ea typeface="华文新魏" panose="02010800040101010101" pitchFamily="2" charset="-122"/>
              </a:rPr>
              <a:t>每个选择操作移到尽可能靠近叶节点</a:t>
            </a:r>
            <a:r>
              <a:rPr lang="zh-CN" altLang="en-US" dirty="0">
                <a:latin typeface="华文新魏" panose="02010800040101010101" pitchFamily="2" charset="-122"/>
                <a:ea typeface="华文新魏" panose="02010800040101010101" pitchFamily="2" charset="-122"/>
              </a:rPr>
              <a:t>；</a:t>
            </a:r>
          </a:p>
          <a:p>
            <a:pPr lvl="2" algn="just">
              <a:lnSpc>
                <a:spcPct val="90000"/>
              </a:lnSpc>
              <a:defRPr/>
            </a:pPr>
            <a:r>
              <a:rPr lang="zh-CN" altLang="en-US" dirty="0">
                <a:latin typeface="华文新魏" panose="02010800040101010101" pitchFamily="2" charset="-122"/>
                <a:ea typeface="华文新魏" panose="02010800040101010101" pitchFamily="2" charset="-122"/>
              </a:rPr>
              <a:t>(3) 使用规律3、4、9和11，把查询树上的</a:t>
            </a:r>
            <a:r>
              <a:rPr lang="zh-CN" altLang="en-US" dirty="0">
                <a:solidFill>
                  <a:srgbClr val="FF0000"/>
                </a:solidFill>
                <a:latin typeface="华文新魏" panose="02010800040101010101" pitchFamily="2" charset="-122"/>
                <a:ea typeface="华文新魏" panose="02010800040101010101" pitchFamily="2" charset="-122"/>
              </a:rPr>
              <a:t>每个投影操作移到尽可能靠近叶节点</a:t>
            </a:r>
          </a:p>
          <a:p>
            <a:pPr lvl="2" algn="just">
              <a:lnSpc>
                <a:spcPct val="90000"/>
              </a:lnSpc>
              <a:defRPr/>
            </a:pPr>
            <a:r>
              <a:rPr lang="zh-CN" altLang="en-US" dirty="0">
                <a:latin typeface="华文新魏" panose="02010800040101010101" pitchFamily="2" charset="-122"/>
                <a:ea typeface="华文新魏" panose="02010800040101010101" pitchFamily="2" charset="-122"/>
              </a:rPr>
              <a:t>(4) 使用规律1、3和4把串接的</a:t>
            </a:r>
            <a:r>
              <a:rPr lang="zh-CN" altLang="en-US" dirty="0">
                <a:solidFill>
                  <a:srgbClr val="FF0000"/>
                </a:solidFill>
                <a:latin typeface="华文新魏" panose="02010800040101010101" pitchFamily="2" charset="-122"/>
                <a:ea typeface="华文新魏" panose="02010800040101010101" pitchFamily="2" charset="-122"/>
              </a:rPr>
              <a:t>多个选择或多个投影操作组合为单个的选择或投影操作</a:t>
            </a:r>
            <a:r>
              <a:rPr lang="zh-CN" altLang="en-US" dirty="0">
                <a:latin typeface="华文新魏" panose="02010800040101010101" pitchFamily="2" charset="-122"/>
                <a:ea typeface="华文新魏" panose="02010800040101010101" pitchFamily="2" charset="-122"/>
              </a:rPr>
              <a:t>；</a:t>
            </a:r>
          </a:p>
          <a:p>
            <a:pPr lvl="2" algn="just">
              <a:lnSpc>
                <a:spcPct val="90000"/>
              </a:lnSpc>
              <a:defRPr/>
            </a:pPr>
            <a:r>
              <a:rPr lang="zh-CN" altLang="en-US" dirty="0">
                <a:latin typeface="华文新魏" panose="02010800040101010101" pitchFamily="2" charset="-122"/>
                <a:ea typeface="华文新魏" panose="02010800040101010101" pitchFamily="2" charset="-122"/>
              </a:rPr>
              <a:t>(5) 使用规律7重新安排叶节点，使得</a:t>
            </a:r>
            <a:r>
              <a:rPr lang="zh-CN" altLang="en-US" dirty="0">
                <a:solidFill>
                  <a:srgbClr val="FF0000"/>
                </a:solidFill>
                <a:latin typeface="华文新魏" panose="02010800040101010101" pitchFamily="2" charset="-122"/>
                <a:ea typeface="华文新魏" panose="02010800040101010101" pitchFamily="2" charset="-122"/>
              </a:rPr>
              <a:t>具有最小选择操作的叶节点最先执行</a:t>
            </a:r>
            <a:r>
              <a:rPr lang="zh-CN" altLang="en-US" dirty="0">
                <a:latin typeface="华文新魏" panose="02010800040101010101" pitchFamily="2" charset="-122"/>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430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4307">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1A71EC2-37C3-49C0-B1B9-10B62457E127}"/>
              </a:ext>
            </a:extLst>
          </p:cNvPr>
          <p:cNvSpPr>
            <a:spLocks noGrp="1"/>
          </p:cNvSpPr>
          <p:nvPr>
            <p:ph type="dt" sz="quarter" idx="10"/>
          </p:nvPr>
        </p:nvSpPr>
        <p:spPr/>
        <p:txBody>
          <a:bodyPr/>
          <a:lstStyle/>
          <a:p>
            <a:pPr>
              <a:defRPr/>
            </a:pPr>
            <a:fld id="{FE3A9139-5CAD-45D3-A3D4-94A0A60FCF9B}"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FD27E5A9-1B4B-418B-A12D-F86F6D07E718}"/>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000DB40F-16F6-4E2B-8261-0B7FBEE463B9}"/>
              </a:ext>
            </a:extLst>
          </p:cNvPr>
          <p:cNvSpPr>
            <a:spLocks noGrp="1"/>
          </p:cNvSpPr>
          <p:nvPr>
            <p:ph type="sldNum" sz="quarter" idx="12"/>
          </p:nvPr>
        </p:nvSpPr>
        <p:spPr/>
        <p:txBody>
          <a:bodyPr/>
          <a:lstStyle/>
          <a:p>
            <a:pPr>
              <a:defRPr/>
            </a:pPr>
            <a:fld id="{E3A1E636-9807-41E2-893C-393B72AAF32D}" type="slidenum">
              <a:rPr lang="zh-CN" altLang="en-US"/>
              <a:pPr>
                <a:defRPr/>
              </a:pPr>
              <a:t>44</a:t>
            </a:fld>
            <a:endParaRPr lang="en-US" altLang="zh-CN"/>
          </a:p>
        </p:txBody>
      </p:sp>
      <p:sp>
        <p:nvSpPr>
          <p:cNvPr id="994308" name="Rectangle 4">
            <a:extLst>
              <a:ext uri="{FF2B5EF4-FFF2-40B4-BE49-F238E27FC236}">
                <a16:creationId xmlns:a16="http://schemas.microsoft.com/office/drawing/2014/main" id="{2CEF426F-D8C3-4459-BE33-FFFD509FFE40}"/>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
        <p:nvSpPr>
          <p:cNvPr id="994307" name="Rectangle 3">
            <a:extLst>
              <a:ext uri="{FF2B5EF4-FFF2-40B4-BE49-F238E27FC236}">
                <a16:creationId xmlns:a16="http://schemas.microsoft.com/office/drawing/2014/main" id="{D66C95DD-C765-4411-8B75-E06FDCC1E4BA}"/>
              </a:ext>
            </a:extLst>
          </p:cNvPr>
          <p:cNvSpPr>
            <a:spLocks noGrp="1" noChangeArrowheads="1"/>
          </p:cNvSpPr>
          <p:nvPr>
            <p:ph idx="1"/>
          </p:nvPr>
        </p:nvSpPr>
        <p:spPr>
          <a:xfrm>
            <a:off x="0" y="1125538"/>
            <a:ext cx="9144000" cy="5732462"/>
          </a:xfrm>
          <a:solidFill>
            <a:schemeClr val="bg1"/>
          </a:solidFill>
        </p:spPr>
        <p:txBody>
          <a:bodyPr/>
          <a:lstStyle/>
          <a:p>
            <a:pPr algn="just">
              <a:lnSpc>
                <a:spcPct val="90000"/>
              </a:lnSpc>
              <a:defRPr/>
            </a:pPr>
            <a:r>
              <a:rPr lang="zh-CN" altLang="en-US" sz="2800" dirty="0">
                <a:latin typeface="华文新魏" panose="02010800040101010101" pitchFamily="2" charset="-122"/>
                <a:ea typeface="华文新魏" panose="02010800040101010101" pitchFamily="2" charset="-122"/>
                <a:cs typeface="+mn-cs"/>
              </a:rPr>
              <a:t>启发式代数优化算法：</a:t>
            </a:r>
          </a:p>
          <a:p>
            <a:pPr lvl="1" algn="just">
              <a:lnSpc>
                <a:spcPct val="90000"/>
              </a:lnSpc>
              <a:defRPr/>
            </a:pPr>
            <a:r>
              <a:rPr lang="zh-CN" altLang="en-US" dirty="0">
                <a:latin typeface="华文新魏" panose="02010800040101010101" pitchFamily="2" charset="-122"/>
                <a:ea typeface="华文新魏" panose="02010800040101010101" pitchFamily="2" charset="-122"/>
              </a:rPr>
              <a:t>输入：关系代数表达式。</a:t>
            </a:r>
          </a:p>
          <a:p>
            <a:pPr lvl="1" algn="just">
              <a:lnSpc>
                <a:spcPct val="90000"/>
              </a:lnSpc>
              <a:defRPr/>
            </a:pPr>
            <a:r>
              <a:rPr lang="zh-CN" altLang="en-US" dirty="0">
                <a:latin typeface="华文新魏" panose="02010800040101010101" pitchFamily="2" charset="-122"/>
                <a:ea typeface="华文新魏" panose="02010800040101010101" pitchFamily="2" charset="-122"/>
              </a:rPr>
              <a:t>输出：计算输入关系代数表达式的程序。</a:t>
            </a:r>
          </a:p>
          <a:p>
            <a:pPr lvl="1" algn="just">
              <a:lnSpc>
                <a:spcPct val="90000"/>
              </a:lnSpc>
              <a:defRPr/>
            </a:pPr>
            <a:r>
              <a:rPr lang="zh-CN" altLang="en-US" dirty="0">
                <a:latin typeface="华文新魏" panose="02010800040101010101" pitchFamily="2" charset="-122"/>
                <a:ea typeface="华文新魏" panose="02010800040101010101" pitchFamily="2" charset="-122"/>
              </a:rPr>
              <a:t>方法</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续</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a:t>
            </a:r>
          </a:p>
          <a:p>
            <a:pPr lvl="2" algn="just">
              <a:lnSpc>
                <a:spcPct val="90000"/>
              </a:lnSpc>
              <a:defRPr/>
            </a:pPr>
            <a:r>
              <a:rPr lang="zh-CN" altLang="en-US" dirty="0">
                <a:latin typeface="华文新魏" panose="02010800040101010101" pitchFamily="2" charset="-122"/>
                <a:ea typeface="华文新魏" panose="02010800040101010101" pitchFamily="2" charset="-122"/>
              </a:rPr>
              <a:t>(6) 组合笛卡尔乘积和相继的选择操作</a:t>
            </a:r>
            <a:r>
              <a:rPr lang="zh-CN" altLang="en-US" dirty="0">
                <a:solidFill>
                  <a:srgbClr val="FF0000"/>
                </a:solidFill>
                <a:latin typeface="华文新魏" panose="02010800040101010101" pitchFamily="2" charset="-122"/>
                <a:ea typeface="华文新魏" panose="02010800040101010101" pitchFamily="2" charset="-122"/>
              </a:rPr>
              <a:t>形成连接操作</a:t>
            </a:r>
            <a:r>
              <a:rPr lang="zh-CN" altLang="en-US" dirty="0">
                <a:latin typeface="华文新魏" panose="02010800040101010101" pitchFamily="2" charset="-122"/>
                <a:ea typeface="华文新魏" panose="02010800040101010101" pitchFamily="2" charset="-122"/>
              </a:rPr>
              <a:t>；</a:t>
            </a:r>
          </a:p>
          <a:p>
            <a:pPr lvl="2" algn="just">
              <a:lnSpc>
                <a:spcPct val="90000"/>
              </a:lnSpc>
              <a:defRPr/>
            </a:pPr>
            <a:r>
              <a:rPr lang="zh-CN" altLang="en-US" dirty="0">
                <a:latin typeface="华文新魏" panose="02010800040101010101" pitchFamily="2" charset="-122"/>
                <a:ea typeface="华文新魏" panose="02010800040101010101" pitchFamily="2" charset="-122"/>
              </a:rPr>
              <a:t>(7) 把最后的查询树</a:t>
            </a:r>
            <a:r>
              <a:rPr lang="zh-CN" altLang="en-US" dirty="0">
                <a:solidFill>
                  <a:srgbClr val="FF0000"/>
                </a:solidFill>
                <a:latin typeface="华文新魏" panose="02010800040101010101" pitchFamily="2" charset="-122"/>
                <a:ea typeface="华文新魏" panose="02010800040101010101" pitchFamily="2" charset="-122"/>
              </a:rPr>
              <a:t>划分为多个子树</a:t>
            </a:r>
            <a:r>
              <a:rPr lang="zh-CN" altLang="en-US" dirty="0">
                <a:latin typeface="华文新魏" panose="02010800040101010101" pitchFamily="2" charset="-122"/>
                <a:ea typeface="华文新魏" panose="02010800040101010101" pitchFamily="2" charset="-122"/>
              </a:rPr>
              <a:t>，使得每个子树上的操作可以由单个存取程序一次完成。划分方法如下：</a:t>
            </a:r>
          </a:p>
          <a:p>
            <a:pPr lvl="2" algn="just">
              <a:lnSpc>
                <a:spcPct val="90000"/>
              </a:lnSpc>
              <a:defRPr/>
            </a:pPr>
            <a:r>
              <a:rPr lang="zh-CN" altLang="en-US" dirty="0">
                <a:latin typeface="华文新魏" panose="02010800040101010101" pitchFamily="2" charset="-122"/>
                <a:ea typeface="华文新魏" panose="02010800040101010101" pitchFamily="2" charset="-122"/>
              </a:rPr>
              <a:t>① 每个二目操作在且仅在一个子树中；</a:t>
            </a:r>
          </a:p>
          <a:p>
            <a:pPr lvl="2" algn="just">
              <a:lnSpc>
                <a:spcPct val="90000"/>
              </a:lnSpc>
              <a:defRPr/>
            </a:pPr>
            <a:r>
              <a:rPr lang="zh-CN" altLang="en-US" dirty="0">
                <a:latin typeface="华文新魏" panose="02010800040101010101" pitchFamily="2" charset="-122"/>
                <a:ea typeface="华文新魏" panose="02010800040101010101" pitchFamily="2" charset="-122"/>
              </a:rPr>
              <a:t>② 如果二目操作</a:t>
            </a:r>
            <a:r>
              <a:rPr lang="en-US" altLang="zh-CN" dirty="0">
                <a:latin typeface="华文新魏" panose="02010800040101010101" pitchFamily="2" charset="-122"/>
                <a:ea typeface="华文新魏" panose="02010800040101010101" pitchFamily="2" charset="-122"/>
              </a:rPr>
              <a:t>α</a:t>
            </a:r>
            <a:r>
              <a:rPr lang="zh-CN" altLang="en-US" dirty="0">
                <a:latin typeface="华文新魏" panose="02010800040101010101" pitchFamily="2" charset="-122"/>
                <a:ea typeface="华文新魏" panose="02010800040101010101" pitchFamily="2" charset="-122"/>
              </a:rPr>
              <a:t>在子树</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中，而且从叶到根的方向的路径</a:t>
            </a:r>
            <a:r>
              <a:rPr lang="en-US" altLang="zh-CN" dirty="0">
                <a:latin typeface="华文新魏" panose="02010800040101010101" pitchFamily="2" charset="-122"/>
                <a:ea typeface="华文新魏" panose="02010800040101010101" pitchFamily="2" charset="-122"/>
              </a:rPr>
              <a:t>β→α</a:t>
            </a:r>
            <a:r>
              <a:rPr lang="zh-CN" altLang="en-US" dirty="0">
                <a:latin typeface="华文新魏" panose="02010800040101010101" pitchFamily="2" charset="-122"/>
                <a:ea typeface="华文新魏" panose="02010800040101010101" pitchFamily="2" charset="-122"/>
              </a:rPr>
              <a:t>是仅包含一目操作的最长路径，则</a:t>
            </a:r>
            <a:r>
              <a:rPr lang="en-US" altLang="zh-CN" dirty="0">
                <a:latin typeface="华文新魏" panose="02010800040101010101" pitchFamily="2" charset="-122"/>
                <a:ea typeface="华文新魏" panose="02010800040101010101" pitchFamily="2" charset="-122"/>
              </a:rPr>
              <a:t>β→α</a:t>
            </a:r>
            <a:r>
              <a:rPr lang="zh-CN" altLang="en-US" dirty="0">
                <a:latin typeface="华文新魏" panose="02010800040101010101" pitchFamily="2" charset="-122"/>
                <a:ea typeface="华文新魏" panose="02010800040101010101" pitchFamily="2" charset="-122"/>
              </a:rPr>
              <a:t>也包含在</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中。</a:t>
            </a:r>
          </a:p>
          <a:p>
            <a:pPr lvl="2" algn="just">
              <a:lnSpc>
                <a:spcPct val="90000"/>
              </a:lnSpc>
              <a:defRPr/>
            </a:pPr>
            <a:r>
              <a:rPr lang="zh-CN" altLang="en-US" dirty="0">
                <a:latin typeface="华文新魏" panose="02010800040101010101" pitchFamily="2" charset="-122"/>
                <a:ea typeface="华文新魏" panose="02010800040101010101" pitchFamily="2" charset="-122"/>
              </a:rPr>
              <a:t>(8) 产生一个计算最后</a:t>
            </a:r>
            <a:r>
              <a:rPr lang="zh-CN" altLang="en-US" dirty="0">
                <a:solidFill>
                  <a:srgbClr val="FF0000"/>
                </a:solidFill>
                <a:latin typeface="华文新魏" panose="02010800040101010101" pitchFamily="2" charset="-122"/>
                <a:ea typeface="华文新魏" panose="02010800040101010101" pitchFamily="2" charset="-122"/>
              </a:rPr>
              <a:t>查询树的程序</a:t>
            </a:r>
            <a:r>
              <a:rPr lang="zh-CN" altLang="en-US" dirty="0">
                <a:latin typeface="华文新魏" panose="02010800040101010101" pitchFamily="2" charset="-122"/>
                <a:ea typeface="华文新魏" panose="02010800040101010101" pitchFamily="2" charset="-122"/>
              </a:rPr>
              <a:t>，每一步计算一个子树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43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43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430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4F93E59-AE1C-4C24-9DDC-BE14AFDD9673}"/>
              </a:ext>
            </a:extLst>
          </p:cNvPr>
          <p:cNvSpPr>
            <a:spLocks noGrp="1"/>
          </p:cNvSpPr>
          <p:nvPr>
            <p:ph type="dt" sz="quarter" idx="10"/>
          </p:nvPr>
        </p:nvSpPr>
        <p:spPr/>
        <p:txBody>
          <a:bodyPr/>
          <a:lstStyle/>
          <a:p>
            <a:pPr>
              <a:defRPr/>
            </a:pPr>
            <a:fld id="{FA042883-7CE8-45BE-8528-E4A3130EA2FC}"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5E159C4D-15F5-42C8-84C1-B2F8D9D3B4DE}"/>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E9C70576-D00D-4F18-89C1-E05E5B373E71}"/>
              </a:ext>
            </a:extLst>
          </p:cNvPr>
          <p:cNvSpPr>
            <a:spLocks noGrp="1"/>
          </p:cNvSpPr>
          <p:nvPr>
            <p:ph type="sldNum" sz="quarter" idx="12"/>
          </p:nvPr>
        </p:nvSpPr>
        <p:spPr/>
        <p:txBody>
          <a:bodyPr/>
          <a:lstStyle/>
          <a:p>
            <a:pPr>
              <a:defRPr/>
            </a:pPr>
            <a:fld id="{DAB3830F-0A19-4F4A-A790-B46837851E46}" type="slidenum">
              <a:rPr lang="zh-CN" altLang="en-US"/>
              <a:pPr>
                <a:defRPr/>
              </a:pPr>
              <a:t>45</a:t>
            </a:fld>
            <a:endParaRPr lang="en-US" altLang="zh-CN"/>
          </a:p>
        </p:txBody>
      </p:sp>
      <p:sp>
        <p:nvSpPr>
          <p:cNvPr id="995331" name="Rectangle 3">
            <a:extLst>
              <a:ext uri="{FF2B5EF4-FFF2-40B4-BE49-F238E27FC236}">
                <a16:creationId xmlns:a16="http://schemas.microsoft.com/office/drawing/2014/main" id="{44B9E62F-5ADD-4FF1-84B0-20E0F4CB2177}"/>
              </a:ext>
            </a:extLst>
          </p:cNvPr>
          <p:cNvSpPr>
            <a:spLocks noGrp="1" noChangeArrowheads="1"/>
          </p:cNvSpPr>
          <p:nvPr>
            <p:ph idx="1"/>
          </p:nvPr>
        </p:nvSpPr>
        <p:spPr>
          <a:xfrm>
            <a:off x="609600" y="1143000"/>
            <a:ext cx="7924800" cy="4953000"/>
          </a:xfrm>
        </p:spPr>
        <p:txBody>
          <a:bodyPr>
            <a:prstTxWarp prst="textNoShape">
              <a:avLst/>
            </a:prstTxWarp>
          </a:bodyPr>
          <a:lstStyle/>
          <a:p>
            <a:pPr>
              <a:lnSpc>
                <a:spcPct val="90000"/>
              </a:lnSpc>
              <a:defRPr/>
            </a:pPr>
            <a:r>
              <a:rPr lang="zh-CN" altLang="en-US" sz="2800">
                <a:latin typeface="华文新魏" panose="02010800040101010101" pitchFamily="2" charset="-122"/>
                <a:ea typeface="华文新魏" panose="02010800040101010101" pitchFamily="2" charset="-122"/>
              </a:rPr>
              <a:t>例：</a:t>
            </a:r>
          </a:p>
          <a:p>
            <a:pPr lvl="1" algn="just">
              <a:lnSpc>
                <a:spcPct val="90000"/>
              </a:lnSpc>
              <a:defRPr/>
            </a:pPr>
            <a:r>
              <a:rPr lang="zh-CN" altLang="en-US" sz="2400">
                <a:solidFill>
                  <a:srgbClr val="0000FF"/>
                </a:solidFill>
                <a:latin typeface="华文新魏" panose="02010800040101010101" pitchFamily="2" charset="-122"/>
                <a:ea typeface="华文新魏" panose="02010800040101010101" pitchFamily="2" charset="-122"/>
              </a:rPr>
              <a:t>图书馆数据库:</a:t>
            </a:r>
          </a:p>
          <a:p>
            <a:pPr lvl="2" algn="just">
              <a:lnSpc>
                <a:spcPct val="90000"/>
              </a:lnSpc>
              <a:defRPr/>
            </a:pPr>
            <a:r>
              <a:rPr lang="zh-CN" altLang="en-US" sz="2000">
                <a:latin typeface="华文新魏" panose="02010800040101010101" pitchFamily="2" charset="-122"/>
                <a:ea typeface="华文新魏" panose="02010800040101010101" pitchFamily="2" charset="-122"/>
              </a:rPr>
              <a:t>书目关系: </a:t>
            </a:r>
            <a:r>
              <a:rPr lang="en-US" altLang="zh-CN" sz="2000">
                <a:latin typeface="华文新魏" panose="02010800040101010101" pitchFamily="2" charset="-122"/>
                <a:ea typeface="华文新魏" panose="02010800040101010101" pitchFamily="2" charset="-122"/>
              </a:rPr>
              <a:t>Boo(</a:t>
            </a:r>
            <a:r>
              <a:rPr lang="en-US" altLang="zh-CN" sz="2000">
                <a:solidFill>
                  <a:srgbClr val="FF00FF"/>
                </a:solidFill>
                <a:latin typeface="华文新魏" panose="02010800040101010101" pitchFamily="2" charset="-122"/>
                <a:ea typeface="华文新魏" panose="02010800040101010101" pitchFamily="2" charset="-122"/>
              </a:rPr>
              <a:t>Ti，Au，Pn，Nc</a:t>
            </a:r>
            <a:r>
              <a:rPr lang="en-US" altLang="zh-CN" sz="2000">
                <a:latin typeface="华文新魏" panose="02010800040101010101" pitchFamily="2" charset="-122"/>
                <a:ea typeface="华文新魏" panose="02010800040101010101" pitchFamily="2" charset="-122"/>
              </a:rPr>
              <a:t>)</a:t>
            </a:r>
          </a:p>
          <a:p>
            <a:pPr lvl="2" algn="just">
              <a:lnSpc>
                <a:spcPct val="90000"/>
              </a:lnSpc>
              <a:defRPr/>
            </a:pPr>
            <a:r>
              <a:rPr lang="zh-CN" altLang="en-US" sz="2000">
                <a:latin typeface="华文新魏" panose="02010800040101010101" pitchFamily="2" charset="-122"/>
                <a:ea typeface="华文新魏" panose="02010800040101010101" pitchFamily="2" charset="-122"/>
              </a:rPr>
              <a:t>出版社关系: </a:t>
            </a:r>
            <a:r>
              <a:rPr lang="en-US" altLang="zh-CN" sz="2000">
                <a:latin typeface="华文新魏" panose="02010800040101010101" pitchFamily="2" charset="-122"/>
                <a:ea typeface="华文新魏" panose="02010800040101010101" pitchFamily="2" charset="-122"/>
              </a:rPr>
              <a:t>Pub(Pn，Pa，Pc)</a:t>
            </a:r>
          </a:p>
          <a:p>
            <a:pPr lvl="2" algn="just">
              <a:lnSpc>
                <a:spcPct val="90000"/>
              </a:lnSpc>
              <a:defRPr/>
            </a:pPr>
            <a:r>
              <a:rPr lang="zh-CN" altLang="en-US" sz="2000">
                <a:latin typeface="华文新魏" panose="02010800040101010101" pitchFamily="2" charset="-122"/>
                <a:ea typeface="华文新魏" panose="02010800040101010101" pitchFamily="2" charset="-122"/>
              </a:rPr>
              <a:t>借阅者关系: </a:t>
            </a:r>
            <a:r>
              <a:rPr lang="en-US" altLang="zh-CN" sz="2000">
                <a:latin typeface="华文新魏" panose="02010800040101010101" pitchFamily="2" charset="-122"/>
                <a:ea typeface="华文新魏" panose="02010800040101010101" pitchFamily="2" charset="-122"/>
              </a:rPr>
              <a:t>Bor(</a:t>
            </a:r>
            <a:r>
              <a:rPr lang="en-US" altLang="zh-CN" sz="2000">
                <a:solidFill>
                  <a:srgbClr val="FF00FF"/>
                </a:solidFill>
                <a:latin typeface="华文新魏" panose="02010800040101010101" pitchFamily="2" charset="-122"/>
                <a:ea typeface="华文新魏" panose="02010800040101010101" pitchFamily="2" charset="-122"/>
              </a:rPr>
              <a:t>Na，Ad，Ci，Cn</a:t>
            </a:r>
            <a:r>
              <a:rPr lang="en-US" altLang="zh-CN" sz="2000">
                <a:latin typeface="华文新魏" panose="02010800040101010101" pitchFamily="2" charset="-122"/>
                <a:ea typeface="华文新魏" panose="02010800040101010101" pitchFamily="2" charset="-122"/>
              </a:rPr>
              <a:t>)</a:t>
            </a:r>
          </a:p>
          <a:p>
            <a:pPr lvl="2" algn="just">
              <a:lnSpc>
                <a:spcPct val="90000"/>
              </a:lnSpc>
              <a:defRPr/>
            </a:pPr>
            <a:r>
              <a:rPr lang="zh-CN" altLang="en-US" sz="2000">
                <a:latin typeface="华文新魏" panose="02010800040101010101" pitchFamily="2" charset="-122"/>
                <a:ea typeface="华文新魏" panose="02010800040101010101" pitchFamily="2" charset="-122"/>
              </a:rPr>
              <a:t>借阅登记关系: </a:t>
            </a:r>
            <a:r>
              <a:rPr lang="en-US" altLang="zh-CN" sz="2000">
                <a:latin typeface="华文新魏" panose="02010800040101010101" pitchFamily="2" charset="-122"/>
                <a:ea typeface="华文新魏" panose="02010800040101010101" pitchFamily="2" charset="-122"/>
              </a:rPr>
              <a:t>Loa(Cn，Nc，</a:t>
            </a:r>
            <a:r>
              <a:rPr lang="en-US" altLang="zh-CN" sz="2000">
                <a:solidFill>
                  <a:srgbClr val="FF00FF"/>
                </a:solidFill>
                <a:latin typeface="华文新魏" panose="02010800040101010101" pitchFamily="2" charset="-122"/>
                <a:ea typeface="华文新魏" panose="02010800040101010101" pitchFamily="2" charset="-122"/>
              </a:rPr>
              <a:t>Da</a:t>
            </a:r>
            <a:r>
              <a:rPr lang="en-US" altLang="zh-CN" sz="2000">
                <a:latin typeface="华文新魏" panose="02010800040101010101" pitchFamily="2" charset="-122"/>
                <a:ea typeface="华文新魏" panose="02010800040101010101" pitchFamily="2" charset="-122"/>
              </a:rPr>
              <a:t>)。</a:t>
            </a:r>
          </a:p>
          <a:p>
            <a:pPr lvl="1" algn="just">
              <a:lnSpc>
                <a:spcPct val="90000"/>
              </a:lnSpc>
              <a:defRPr/>
            </a:pPr>
            <a:r>
              <a:rPr lang="zh-CN" altLang="en-US" sz="2400">
                <a:solidFill>
                  <a:srgbClr val="0000FF"/>
                </a:solidFill>
                <a:latin typeface="华文新魏" panose="02010800040101010101" pitchFamily="2" charset="-122"/>
                <a:ea typeface="华文新魏" panose="02010800040101010101" pitchFamily="2" charset="-122"/>
              </a:rPr>
              <a:t>设由已借出书的信息构成的视图</a:t>
            </a:r>
            <a:r>
              <a:rPr lang="en-US" altLang="zh-CN" sz="2400">
                <a:solidFill>
                  <a:srgbClr val="0000FF"/>
                </a:solidFill>
                <a:latin typeface="华文新魏" panose="02010800040101010101" pitchFamily="2" charset="-122"/>
                <a:ea typeface="华文新魏" panose="02010800040101010101" pitchFamily="2" charset="-122"/>
              </a:rPr>
              <a:t>LBI</a:t>
            </a:r>
            <a:r>
              <a:rPr lang="zh-CN" altLang="en-US" sz="2400">
                <a:solidFill>
                  <a:srgbClr val="0000FF"/>
                </a:solidFill>
                <a:latin typeface="华文新魏" panose="02010800040101010101" pitchFamily="2" charset="-122"/>
                <a:ea typeface="华文新魏" panose="02010800040101010101" pitchFamily="2" charset="-122"/>
              </a:rPr>
              <a:t>定义如下:</a:t>
            </a:r>
          </a:p>
          <a:p>
            <a:pPr lvl="2" algn="just">
              <a:lnSpc>
                <a:spcPct val="90000"/>
              </a:lnSpc>
              <a:defRPr/>
            </a:pPr>
            <a:r>
              <a:rPr lang="en-US" altLang="zh-CN" sz="2000">
                <a:latin typeface="华文新魏" panose="02010800040101010101" pitchFamily="2" charset="-122"/>
                <a:ea typeface="华文新魏" panose="02010800040101010101" pitchFamily="2" charset="-122"/>
              </a:rPr>
              <a:t>CREATE  VIEW  LBI</a:t>
            </a:r>
          </a:p>
          <a:p>
            <a:pPr lvl="2" algn="just">
              <a:lnSpc>
                <a:spcPct val="90000"/>
              </a:lnSpc>
              <a:defRPr/>
            </a:pPr>
            <a:r>
              <a:rPr lang="en-US" altLang="zh-CN" sz="2000">
                <a:latin typeface="华文新魏" panose="02010800040101010101" pitchFamily="2" charset="-122"/>
                <a:ea typeface="华文新魏" panose="02010800040101010101" pitchFamily="2" charset="-122"/>
              </a:rPr>
              <a:t>AS SELECT Ti,Au,Boo.Pn,Boo.Nc,Na,Ad,Ci,Bor.Cn,Da</a:t>
            </a:r>
          </a:p>
          <a:p>
            <a:pPr lvl="2" algn="just">
              <a:lnSpc>
                <a:spcPct val="90000"/>
              </a:lnSpc>
              <a:defRPr/>
            </a:pPr>
            <a:r>
              <a:rPr lang="en-US" altLang="zh-CN" sz="2000">
                <a:latin typeface="华文新魏" panose="02010800040101010101" pitchFamily="2" charset="-122"/>
                <a:ea typeface="华文新魏" panose="02010800040101010101" pitchFamily="2" charset="-122"/>
              </a:rPr>
              <a:t>FROM  Boo,Bor,Loa</a:t>
            </a:r>
          </a:p>
          <a:p>
            <a:pPr lvl="2" algn="just">
              <a:lnSpc>
                <a:spcPct val="90000"/>
              </a:lnSpc>
              <a:defRPr/>
            </a:pPr>
            <a:r>
              <a:rPr lang="en-US" altLang="zh-CN" sz="2000">
                <a:latin typeface="华文新魏" panose="02010800040101010101" pitchFamily="2" charset="-122"/>
                <a:ea typeface="华文新魏" panose="02010800040101010101" pitchFamily="2" charset="-122"/>
              </a:rPr>
              <a:t>WHERE  Boo.Nc=Loa.Nc AND Bor.Cn=Loa.Cn</a:t>
            </a:r>
          </a:p>
          <a:p>
            <a:pPr lvl="1" algn="just">
              <a:lnSpc>
                <a:spcPct val="90000"/>
              </a:lnSpc>
              <a:defRPr/>
            </a:pPr>
            <a:r>
              <a:rPr lang="zh-CN" altLang="en-US" sz="2400">
                <a:solidFill>
                  <a:srgbClr val="0000FF"/>
                </a:solidFill>
                <a:latin typeface="华文新魏" panose="02010800040101010101" pitchFamily="2" charset="-122"/>
                <a:ea typeface="华文新魏" panose="02010800040101010101" pitchFamily="2" charset="-122"/>
              </a:rPr>
              <a:t>有如下查询：</a:t>
            </a:r>
          </a:p>
          <a:p>
            <a:pPr lvl="2" algn="just">
              <a:lnSpc>
                <a:spcPct val="90000"/>
              </a:lnSpc>
              <a:defRPr/>
            </a:pPr>
            <a:r>
              <a:rPr lang="en-US" altLang="zh-CN" sz="2000">
                <a:latin typeface="华文新魏" panose="02010800040101010101" pitchFamily="2" charset="-122"/>
                <a:ea typeface="华文新魏" panose="02010800040101010101" pitchFamily="2" charset="-122"/>
              </a:rPr>
              <a:t>SELECT  Ti</a:t>
            </a:r>
          </a:p>
          <a:p>
            <a:pPr lvl="2" algn="just">
              <a:lnSpc>
                <a:spcPct val="90000"/>
              </a:lnSpc>
              <a:defRPr/>
            </a:pPr>
            <a:r>
              <a:rPr lang="en-US" altLang="zh-CN" sz="2000">
                <a:latin typeface="华文新魏" panose="02010800040101010101" pitchFamily="2" charset="-122"/>
                <a:ea typeface="华文新魏" panose="02010800040101010101" pitchFamily="2" charset="-122"/>
              </a:rPr>
              <a:t>FROM  LBI</a:t>
            </a:r>
          </a:p>
          <a:p>
            <a:pPr lvl="2" algn="just">
              <a:lnSpc>
                <a:spcPct val="90000"/>
              </a:lnSpc>
              <a:defRPr/>
            </a:pPr>
            <a:r>
              <a:rPr lang="en-US" altLang="zh-CN" sz="2000">
                <a:latin typeface="华文新魏" panose="02010800040101010101" pitchFamily="2" charset="-122"/>
                <a:ea typeface="华文新魏" panose="02010800040101010101" pitchFamily="2" charset="-122"/>
              </a:rPr>
              <a:t>WHERE  Da&lt;2/1/1994。</a:t>
            </a:r>
          </a:p>
        </p:txBody>
      </p:sp>
      <p:sp>
        <p:nvSpPr>
          <p:cNvPr id="995332" name="Rectangle 4">
            <a:extLst>
              <a:ext uri="{FF2B5EF4-FFF2-40B4-BE49-F238E27FC236}">
                <a16:creationId xmlns:a16="http://schemas.microsoft.com/office/drawing/2014/main" id="{A2FB967D-851B-4B6F-829C-9C46FC3C84AF}"/>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FDAE7828-0F8E-4A33-A1B7-7962C03A2E45}"/>
              </a:ext>
            </a:extLst>
          </p:cNvPr>
          <p:cNvSpPr>
            <a:spLocks noGrp="1"/>
          </p:cNvSpPr>
          <p:nvPr>
            <p:ph type="dt" sz="quarter" idx="10"/>
          </p:nvPr>
        </p:nvSpPr>
        <p:spPr/>
        <p:txBody>
          <a:bodyPr/>
          <a:lstStyle/>
          <a:p>
            <a:pPr>
              <a:defRPr/>
            </a:pPr>
            <a:fld id="{CAE4B6B7-166B-478A-9177-86F5F59DF072}"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83DD8F81-479B-4E27-96D1-0ECD59D51AFF}"/>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5F1D12E0-A934-4D55-B11C-19C1BA701D32}"/>
              </a:ext>
            </a:extLst>
          </p:cNvPr>
          <p:cNvSpPr>
            <a:spLocks noGrp="1"/>
          </p:cNvSpPr>
          <p:nvPr>
            <p:ph type="sldNum" sz="quarter" idx="12"/>
          </p:nvPr>
        </p:nvSpPr>
        <p:spPr/>
        <p:txBody>
          <a:bodyPr/>
          <a:lstStyle/>
          <a:p>
            <a:pPr>
              <a:defRPr/>
            </a:pPr>
            <a:fld id="{3C59F859-91D7-4927-87DB-D4396802CB08}" type="slidenum">
              <a:rPr lang="zh-CN" altLang="en-US"/>
              <a:pPr>
                <a:defRPr/>
              </a:pPr>
              <a:t>46</a:t>
            </a:fld>
            <a:endParaRPr lang="en-US" altLang="zh-CN"/>
          </a:p>
        </p:txBody>
      </p:sp>
      <p:sp>
        <p:nvSpPr>
          <p:cNvPr id="996354" name="Rectangle 2">
            <a:extLst>
              <a:ext uri="{FF2B5EF4-FFF2-40B4-BE49-F238E27FC236}">
                <a16:creationId xmlns:a16="http://schemas.microsoft.com/office/drawing/2014/main" id="{9265C640-B37E-4AFF-8925-DEE6BA33D2D7}"/>
              </a:ext>
            </a:extLst>
          </p:cNvPr>
          <p:cNvSpPr>
            <a:spLocks noGrp="1" noChangeArrowheads="1"/>
          </p:cNvSpPr>
          <p:nvPr>
            <p:ph idx="1"/>
          </p:nvPr>
        </p:nvSpPr>
        <p:spPr>
          <a:xfrm>
            <a:off x="609600" y="3581400"/>
            <a:ext cx="8153400" cy="3276600"/>
          </a:xfrm>
          <a:solidFill>
            <a:schemeClr val="bg1"/>
          </a:solidFill>
        </p:spPr>
        <p:txBody>
          <a:bodyPr/>
          <a:lstStyle/>
          <a:p>
            <a:pPr lvl="1" algn="just">
              <a:defRPr/>
            </a:pPr>
            <a:r>
              <a:rPr lang="zh-CN" altLang="en-US" sz="2400" dirty="0">
                <a:latin typeface="华文新魏" panose="02010800040101010101" pitchFamily="2" charset="-122"/>
                <a:ea typeface="华文新魏" panose="02010800040101010101" pitchFamily="2" charset="-122"/>
              </a:rPr>
              <a:t>查询处理程序首先把这个查询与视图</a:t>
            </a:r>
            <a:r>
              <a:rPr lang="en-US" altLang="zh-CN" sz="2400" dirty="0">
                <a:latin typeface="华文新魏" panose="02010800040101010101" pitchFamily="2" charset="-122"/>
                <a:ea typeface="华文新魏" panose="02010800040101010101" pitchFamily="2" charset="-122"/>
              </a:rPr>
              <a:t>LBI</a:t>
            </a:r>
            <a:r>
              <a:rPr lang="zh-CN" altLang="en-US" sz="2400" dirty="0">
                <a:latin typeface="华文新魏" panose="02010800040101010101" pitchFamily="2" charset="-122"/>
                <a:ea typeface="华文新魏" panose="02010800040101010101" pitchFamily="2" charset="-122"/>
              </a:rPr>
              <a:t>合并形成一个直接定义在基关系上的等价查询并变换为等价的关系代数表达式：</a:t>
            </a:r>
          </a:p>
          <a:p>
            <a:pPr lvl="2" algn="just">
              <a:defRPr/>
            </a:pPr>
            <a:r>
              <a:rPr lang="en-US" altLang="zh-CN" sz="2000" dirty="0" err="1">
                <a:solidFill>
                  <a:srgbClr val="0000FF"/>
                </a:solidFill>
              </a:rPr>
              <a:t>Π</a:t>
            </a:r>
            <a:r>
              <a:rPr lang="en-US" altLang="zh-CN" sz="2000" baseline="-30000" dirty="0" err="1">
                <a:solidFill>
                  <a:srgbClr val="0000FF"/>
                </a:solidFill>
              </a:rPr>
              <a:t>T</a:t>
            </a:r>
            <a:r>
              <a:rPr lang="en-US" altLang="zh-CN" sz="2000" baseline="-25000" dirty="0" err="1">
                <a:solidFill>
                  <a:srgbClr val="0000FF"/>
                </a:solidFill>
              </a:rPr>
              <a:t>i</a:t>
            </a:r>
            <a:r>
              <a:rPr lang="en-US" altLang="zh-CN" sz="2000" dirty="0">
                <a:solidFill>
                  <a:srgbClr val="0000FF"/>
                </a:solidFill>
              </a:rPr>
              <a:t> (</a:t>
            </a:r>
            <a:r>
              <a:rPr lang="en-US" altLang="zh-CN" sz="2000" dirty="0">
                <a:solidFill>
                  <a:srgbClr val="0000FF"/>
                </a:solidFill>
                <a:sym typeface="Symbol" panose="05050102010706020507" pitchFamily="18" charset="2"/>
              </a:rPr>
              <a:t></a:t>
            </a:r>
            <a:r>
              <a:rPr lang="en-US" altLang="zh-CN" sz="2000" baseline="-30000" dirty="0">
                <a:solidFill>
                  <a:srgbClr val="0000FF"/>
                </a:solidFill>
              </a:rPr>
              <a:t>C1</a:t>
            </a:r>
            <a:r>
              <a:rPr lang="en-US" altLang="zh-CN" sz="2000" dirty="0">
                <a:solidFill>
                  <a:srgbClr val="0000FF"/>
                </a:solidFill>
              </a:rPr>
              <a:t> (Π</a:t>
            </a:r>
            <a:r>
              <a:rPr lang="en-US" altLang="zh-CN" sz="2000" baseline="-30000" dirty="0">
                <a:solidFill>
                  <a:srgbClr val="0000FF"/>
                </a:solidFill>
              </a:rPr>
              <a:t>L</a:t>
            </a:r>
            <a:r>
              <a:rPr lang="en-US" altLang="zh-CN" sz="2000" dirty="0">
                <a:solidFill>
                  <a:srgbClr val="0000FF"/>
                </a:solidFill>
              </a:rPr>
              <a:t> (</a:t>
            </a:r>
            <a:r>
              <a:rPr lang="en-US" altLang="zh-CN" sz="2000" dirty="0">
                <a:solidFill>
                  <a:srgbClr val="0000FF"/>
                </a:solidFill>
                <a:sym typeface="Symbol" panose="05050102010706020507" pitchFamily="18" charset="2"/>
              </a:rPr>
              <a:t></a:t>
            </a:r>
            <a:r>
              <a:rPr lang="en-US" altLang="zh-CN" sz="2000" baseline="-30000" dirty="0">
                <a:solidFill>
                  <a:srgbClr val="0000FF"/>
                </a:solidFill>
              </a:rPr>
              <a:t>C2</a:t>
            </a:r>
            <a:r>
              <a:rPr lang="en-US" altLang="zh-CN" sz="2000" dirty="0">
                <a:solidFill>
                  <a:srgbClr val="0000FF"/>
                </a:solidFill>
              </a:rPr>
              <a:t> ((</a:t>
            </a:r>
            <a:r>
              <a:rPr lang="en-US" altLang="zh-CN" sz="2000" dirty="0" err="1">
                <a:solidFill>
                  <a:srgbClr val="0000FF"/>
                </a:solidFill>
              </a:rPr>
              <a:t>Loa×Bor</a:t>
            </a:r>
            <a:r>
              <a:rPr lang="en-US" altLang="zh-CN" sz="2000" dirty="0">
                <a:solidFill>
                  <a:srgbClr val="0000FF"/>
                </a:solidFill>
              </a:rPr>
              <a:t>)×Boo))))</a:t>
            </a:r>
          </a:p>
          <a:p>
            <a:pPr lvl="2" algn="just">
              <a:defRPr/>
            </a:pPr>
            <a:r>
              <a:rPr lang="zh-CN" altLang="en-US" sz="2000" dirty="0"/>
              <a:t>其中：</a:t>
            </a:r>
          </a:p>
          <a:p>
            <a:pPr lvl="3" algn="just">
              <a:defRPr/>
            </a:pPr>
            <a:r>
              <a:rPr lang="en-US" altLang="zh-CN" sz="1800" dirty="0"/>
              <a:t>C</a:t>
            </a:r>
            <a:r>
              <a:rPr lang="en-US" altLang="zh-CN" sz="1800" baseline="-30000" dirty="0"/>
              <a:t>1 </a:t>
            </a:r>
            <a:r>
              <a:rPr lang="en-US" altLang="zh-CN" sz="1800" dirty="0"/>
              <a:t>=“Da&lt;2/1/1994”，</a:t>
            </a:r>
          </a:p>
          <a:p>
            <a:pPr lvl="3" algn="just">
              <a:defRPr/>
            </a:pPr>
            <a:r>
              <a:rPr lang="en-US" altLang="zh-CN" sz="1800" dirty="0"/>
              <a:t>L=“</a:t>
            </a:r>
            <a:r>
              <a:rPr lang="en-US" altLang="zh-CN" sz="1800" dirty="0" err="1"/>
              <a:t>Ti，Au，Boo.Pn，Boo.Nc，Na，Ad，Ci，Bor.Cn，Da</a:t>
            </a:r>
            <a:r>
              <a:rPr lang="en-US" altLang="zh-CN" sz="1800" dirty="0"/>
              <a:t>”，</a:t>
            </a:r>
          </a:p>
          <a:p>
            <a:pPr lvl="3" algn="just">
              <a:defRPr/>
            </a:pPr>
            <a:r>
              <a:rPr lang="en-US" altLang="zh-CN" sz="1800" dirty="0"/>
              <a:t>C</a:t>
            </a:r>
            <a:r>
              <a:rPr lang="en-US" altLang="zh-CN" sz="1800" baseline="-30000" dirty="0"/>
              <a:t>2 </a:t>
            </a:r>
            <a:r>
              <a:rPr lang="en-US" altLang="zh-CN" sz="1800" dirty="0"/>
              <a:t>=“</a:t>
            </a:r>
            <a:r>
              <a:rPr lang="en-US" altLang="zh-CN" sz="1800" dirty="0" err="1"/>
              <a:t>Boo.Nc</a:t>
            </a:r>
            <a:r>
              <a:rPr lang="en-US" altLang="zh-CN" sz="1800" dirty="0"/>
              <a:t>=</a:t>
            </a:r>
            <a:r>
              <a:rPr lang="en-US" altLang="zh-CN" sz="1800" dirty="0" err="1"/>
              <a:t>Loa.Nc</a:t>
            </a:r>
            <a:r>
              <a:rPr lang="en-US" altLang="zh-CN" sz="1800" dirty="0"/>
              <a:t> AND </a:t>
            </a:r>
            <a:r>
              <a:rPr lang="en-US" altLang="zh-CN" sz="1800" dirty="0" err="1"/>
              <a:t>Bor.Cn</a:t>
            </a:r>
            <a:r>
              <a:rPr lang="en-US" altLang="zh-CN" sz="1800" dirty="0"/>
              <a:t>=</a:t>
            </a:r>
            <a:r>
              <a:rPr lang="en-US" altLang="zh-CN" sz="1800" dirty="0" err="1"/>
              <a:t>Loa.Cn</a:t>
            </a:r>
            <a:r>
              <a:rPr lang="en-US" altLang="zh-CN" sz="1800" dirty="0"/>
              <a:t>”。</a:t>
            </a:r>
          </a:p>
        </p:txBody>
      </p:sp>
      <p:sp>
        <p:nvSpPr>
          <p:cNvPr id="996355" name="Rectangle 3">
            <a:extLst>
              <a:ext uri="{FF2B5EF4-FFF2-40B4-BE49-F238E27FC236}">
                <a16:creationId xmlns:a16="http://schemas.microsoft.com/office/drawing/2014/main" id="{1D4D63BE-2BF1-4FDD-92A7-990DDD34E424}"/>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
        <p:nvSpPr>
          <p:cNvPr id="996358" name="Text Box 6">
            <a:extLst>
              <a:ext uri="{FF2B5EF4-FFF2-40B4-BE49-F238E27FC236}">
                <a16:creationId xmlns:a16="http://schemas.microsoft.com/office/drawing/2014/main" id="{2709811A-9D58-49C6-81DC-BCD428FC50C4}"/>
              </a:ext>
            </a:extLst>
          </p:cNvPr>
          <p:cNvSpPr txBox="1">
            <a:spLocks noChangeArrowheads="1"/>
          </p:cNvSpPr>
          <p:nvPr/>
        </p:nvSpPr>
        <p:spPr bwMode="auto">
          <a:xfrm>
            <a:off x="2057400" y="1066800"/>
            <a:ext cx="4459288" cy="1438275"/>
          </a:xfrm>
          <a:prstGeom prst="rect">
            <a:avLst/>
          </a:prstGeom>
          <a:solidFill>
            <a:srgbClr val="FFFF66"/>
          </a:solidFill>
          <a:ln w="9525">
            <a:solidFill>
              <a:schemeClr val="tx1"/>
            </a:solidFill>
            <a:miter lim="800000"/>
          </a:ln>
          <a:effectLst/>
        </p:spPr>
        <p:txBody>
          <a:bodyPr lIns="18000" tIns="10800" rIns="18000" bIns="10800">
            <a:spAutoFit/>
          </a:bodyPr>
          <a:lstStyle/>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书目关系: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Boo(</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Ti，Au，Pn，Nc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出版社关系: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Pub(</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Pn，Pa，Pc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借阅者关系: </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Bor</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Na，Ad，Ci，Cn</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借阅登记关系: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Loa(</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Cn，Nc，Da</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endParaRPr lang="zh-CN" altLang="en-US" dirty="0">
              <a:solidFill>
                <a:srgbClr val="003399"/>
              </a:solidFill>
              <a:effectLst>
                <a:outerShdw blurRad="38100" dist="38100" dir="2700000" algn="tl">
                  <a:srgbClr val="000000"/>
                </a:outerShdw>
              </a:effectLst>
              <a:ea typeface="楷体_GB2312" pitchFamily="49" charset="-122"/>
              <a:cs typeface="+mn-cs"/>
              <a:sym typeface="+mn-ea"/>
            </a:endParaRPr>
          </a:p>
        </p:txBody>
      </p:sp>
      <p:sp>
        <p:nvSpPr>
          <p:cNvPr id="996359" name="Text Box 7">
            <a:extLst>
              <a:ext uri="{FF2B5EF4-FFF2-40B4-BE49-F238E27FC236}">
                <a16:creationId xmlns:a16="http://schemas.microsoft.com/office/drawing/2014/main" id="{E50128A0-A5EC-4531-A050-43CEF76AF602}"/>
              </a:ext>
            </a:extLst>
          </p:cNvPr>
          <p:cNvSpPr txBox="1">
            <a:spLocks noChangeArrowheads="1"/>
          </p:cNvSpPr>
          <p:nvPr/>
        </p:nvSpPr>
        <p:spPr bwMode="auto">
          <a:xfrm>
            <a:off x="457200" y="1844675"/>
            <a:ext cx="5483225" cy="1647825"/>
          </a:xfrm>
          <a:prstGeom prst="rect">
            <a:avLst/>
          </a:prstGeom>
          <a:solidFill>
            <a:srgbClr val="66FFFF"/>
          </a:solidFill>
          <a:ln w="9525">
            <a:solidFill>
              <a:schemeClr val="tx1"/>
            </a:solidFill>
            <a:miter lim="800000"/>
          </a:ln>
          <a:effectLst/>
        </p:spPr>
        <p:txBody>
          <a:bodyPr lIns="18000" tIns="10800" rIns="18000" bIns="10800">
            <a:spAutoFit/>
          </a:bodyPr>
          <a:lstStyle/>
          <a:p>
            <a:pPr>
              <a:lnSpc>
                <a:spcPct val="90000"/>
              </a:lnSpc>
              <a:spcBef>
                <a:spcPct val="20000"/>
              </a:spcBef>
              <a:buFontTx/>
              <a:buChar char="–"/>
              <a:defRPr/>
            </a:pPr>
            <a:r>
              <a:rPr lang="en-US" altLang="zh-CN" dirty="0">
                <a:solidFill>
                  <a:srgbClr val="003399"/>
                </a:solidFill>
                <a:effectLst>
                  <a:outerShdw blurRad="38100" dist="38100" dir="2700000" algn="tl">
                    <a:srgbClr val="000000"/>
                  </a:outerShdw>
                </a:effectLst>
                <a:ea typeface="楷体_GB2312" pitchFamily="49" charset="-122"/>
                <a:cs typeface="+mn-cs"/>
                <a:sym typeface="+mn-ea"/>
              </a:rPr>
              <a:t>CREATE  VIEW  LBI</a:t>
            </a:r>
          </a:p>
          <a:p>
            <a:pPr>
              <a:lnSpc>
                <a:spcPct val="90000"/>
              </a:lnSpc>
              <a:spcBef>
                <a:spcPct val="20000"/>
              </a:spcBef>
              <a:buFontTx/>
              <a:buChar char="–"/>
              <a:defRPr/>
            </a:pPr>
            <a:r>
              <a:rPr lang="en-US" altLang="zh-CN" dirty="0">
                <a:solidFill>
                  <a:srgbClr val="003399"/>
                </a:solidFill>
                <a:effectLst>
                  <a:outerShdw blurRad="38100" dist="38100" dir="2700000" algn="tl">
                    <a:srgbClr val="000000"/>
                  </a:outerShdw>
                </a:effectLst>
                <a:ea typeface="楷体_GB2312" pitchFamily="49" charset="-122"/>
                <a:cs typeface="+mn-cs"/>
                <a:sym typeface="+mn-ea"/>
              </a:rPr>
              <a:t>AS SELECT </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Ti,Au,Boo.Pn,Boo.Nc,Na,Ad,Ci,Bor.Cn,Da</a:t>
            </a:r>
            <a:endParaRPr lang="en-US" altLang="zh-CN" dirty="0">
              <a:solidFill>
                <a:srgbClr val="003399"/>
              </a:solidFill>
              <a:effectLst>
                <a:outerShdw blurRad="38100" dist="38100" dir="2700000" algn="tl">
                  <a:srgbClr val="000000"/>
                </a:outerShdw>
              </a:effectLst>
              <a:ea typeface="楷体_GB2312" pitchFamily="49" charset="-122"/>
              <a:cs typeface="+mn-cs"/>
              <a:sym typeface="+mn-ea"/>
            </a:endParaRPr>
          </a:p>
          <a:p>
            <a:pPr>
              <a:lnSpc>
                <a:spcPct val="90000"/>
              </a:lnSpc>
              <a:spcBef>
                <a:spcPct val="20000"/>
              </a:spcBef>
              <a:buFontTx/>
              <a:buChar char="–"/>
              <a:defRPr/>
            </a:pPr>
            <a:r>
              <a:rPr lang="en-US" altLang="zh-CN" dirty="0">
                <a:solidFill>
                  <a:srgbClr val="003399"/>
                </a:solidFill>
                <a:effectLst>
                  <a:outerShdw blurRad="38100" dist="38100" dir="2700000" algn="tl">
                    <a:srgbClr val="000000"/>
                  </a:outerShdw>
                </a:effectLst>
                <a:ea typeface="楷体_GB2312" pitchFamily="49" charset="-122"/>
                <a:cs typeface="+mn-cs"/>
                <a:sym typeface="+mn-ea"/>
              </a:rPr>
              <a:t>FROM  </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Boo,Bor,Loa</a:t>
            </a:r>
            <a:endParaRPr lang="en-US" altLang="zh-CN" dirty="0">
              <a:solidFill>
                <a:srgbClr val="003399"/>
              </a:solidFill>
              <a:effectLst>
                <a:outerShdw blurRad="38100" dist="38100" dir="2700000" algn="tl">
                  <a:srgbClr val="000000"/>
                </a:outerShdw>
              </a:effectLst>
              <a:ea typeface="楷体_GB2312" pitchFamily="49" charset="-122"/>
              <a:cs typeface="+mn-cs"/>
              <a:sym typeface="+mn-ea"/>
            </a:endParaRPr>
          </a:p>
          <a:p>
            <a:pPr>
              <a:lnSpc>
                <a:spcPct val="90000"/>
              </a:lnSpc>
              <a:spcBef>
                <a:spcPct val="20000"/>
              </a:spcBef>
              <a:buFontTx/>
              <a:buChar char="–"/>
              <a:defRPr/>
            </a:pPr>
            <a:r>
              <a:rPr lang="en-US" altLang="zh-CN" dirty="0">
                <a:solidFill>
                  <a:srgbClr val="003399"/>
                </a:solidFill>
                <a:effectLst>
                  <a:outerShdw blurRad="38100" dist="38100" dir="2700000" algn="tl">
                    <a:srgbClr val="000000"/>
                  </a:outerShdw>
                </a:effectLst>
                <a:ea typeface="楷体_GB2312" pitchFamily="49" charset="-122"/>
                <a:cs typeface="+mn-cs"/>
                <a:sym typeface="+mn-ea"/>
              </a:rPr>
              <a:t>WHERE  </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Boo.Nc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Loa.Nc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 AND </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Bor.Cn</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Loa.Cn</a:t>
            </a:r>
            <a:endParaRPr lang="zh-CN" altLang="en-US" dirty="0">
              <a:solidFill>
                <a:srgbClr val="003399"/>
              </a:solidFill>
              <a:effectLst>
                <a:outerShdw blurRad="38100" dist="38100" dir="2700000" algn="tl">
                  <a:srgbClr val="000000"/>
                </a:outerShdw>
              </a:effectLst>
              <a:ea typeface="楷体_GB2312" pitchFamily="49" charset="-122"/>
              <a:cs typeface="+mn-cs"/>
              <a:sym typeface="+mn-ea"/>
            </a:endParaRPr>
          </a:p>
        </p:txBody>
      </p:sp>
      <p:sp>
        <p:nvSpPr>
          <p:cNvPr id="996360" name="Text Box 8">
            <a:extLst>
              <a:ext uri="{FF2B5EF4-FFF2-40B4-BE49-F238E27FC236}">
                <a16:creationId xmlns:a16="http://schemas.microsoft.com/office/drawing/2014/main" id="{65ED19D5-E37F-401D-A3A8-8E26AA322388}"/>
              </a:ext>
            </a:extLst>
          </p:cNvPr>
          <p:cNvSpPr txBox="1">
            <a:spLocks noChangeArrowheads="1"/>
          </p:cNvSpPr>
          <p:nvPr/>
        </p:nvSpPr>
        <p:spPr bwMode="auto">
          <a:xfrm>
            <a:off x="6096000" y="2133600"/>
            <a:ext cx="2795588" cy="1046163"/>
          </a:xfrm>
          <a:prstGeom prst="rect">
            <a:avLst/>
          </a:prstGeom>
          <a:solidFill>
            <a:srgbClr val="FFCCFF"/>
          </a:solidFill>
          <a:ln w="9525">
            <a:solidFill>
              <a:schemeClr val="tx1"/>
            </a:solidFill>
            <a:miter lim="800000"/>
          </a:ln>
          <a:effectLst/>
        </p:spPr>
        <p:txBody>
          <a:bodyPr wrap="none">
            <a:spAutoFit/>
          </a:bodyPr>
          <a:lstStyle/>
          <a:p>
            <a:pPr>
              <a:lnSpc>
                <a:spcPct val="90000"/>
              </a:lnSpc>
              <a:spcBef>
                <a:spcPct val="20000"/>
              </a:spcBef>
              <a:buFontTx/>
              <a:buChar char="–"/>
              <a:defRPr/>
            </a:pPr>
            <a:r>
              <a:rPr lang="en-US" altLang="zh-CN" dirty="0">
                <a:solidFill>
                  <a:srgbClr val="003399"/>
                </a:solidFill>
                <a:effectLst>
                  <a:outerShdw blurRad="38100" dist="38100" dir="2700000" algn="tl">
                    <a:srgbClr val="000000"/>
                  </a:outerShdw>
                </a:effectLst>
                <a:ea typeface="楷体_GB2312" pitchFamily="49" charset="-122"/>
                <a:cs typeface="+mn-cs"/>
                <a:sym typeface="+mn-ea"/>
              </a:rPr>
              <a:t>SELECT  Ti</a:t>
            </a:r>
          </a:p>
          <a:p>
            <a:pPr>
              <a:lnSpc>
                <a:spcPct val="90000"/>
              </a:lnSpc>
              <a:spcBef>
                <a:spcPct val="20000"/>
              </a:spcBef>
              <a:buFontTx/>
              <a:buChar char="–"/>
              <a:defRPr/>
            </a:pPr>
            <a:r>
              <a:rPr lang="en-US" altLang="zh-CN" dirty="0">
                <a:solidFill>
                  <a:srgbClr val="003399"/>
                </a:solidFill>
                <a:effectLst>
                  <a:outerShdw blurRad="38100" dist="38100" dir="2700000" algn="tl">
                    <a:srgbClr val="000000"/>
                  </a:outerShdw>
                </a:effectLst>
                <a:ea typeface="楷体_GB2312" pitchFamily="49" charset="-122"/>
                <a:cs typeface="+mn-cs"/>
                <a:sym typeface="+mn-ea"/>
              </a:rPr>
              <a:t>FROM  LBI</a:t>
            </a:r>
          </a:p>
          <a:p>
            <a:pPr>
              <a:lnSpc>
                <a:spcPct val="90000"/>
              </a:lnSpc>
              <a:spcBef>
                <a:spcPct val="20000"/>
              </a:spcBef>
              <a:buFontTx/>
              <a:buChar char="–"/>
              <a:defRPr/>
            </a:pPr>
            <a:r>
              <a:rPr lang="en-US" altLang="zh-CN" dirty="0">
                <a:solidFill>
                  <a:srgbClr val="003399"/>
                </a:solidFill>
                <a:effectLst>
                  <a:outerShdw blurRad="38100" dist="38100" dir="2700000" algn="tl">
                    <a:srgbClr val="000000"/>
                  </a:outerShdw>
                </a:effectLst>
                <a:ea typeface="楷体_GB2312" pitchFamily="49" charset="-122"/>
                <a:cs typeface="+mn-cs"/>
                <a:sym typeface="+mn-ea"/>
              </a:rPr>
              <a:t>WHERE  Da&lt;2/1/1994</a:t>
            </a:r>
            <a:endParaRPr lang="zh-CN" altLang="en-US" dirty="0">
              <a:solidFill>
                <a:srgbClr val="003399"/>
              </a:solidFill>
              <a:effectLst>
                <a:outerShdw blurRad="38100" dist="38100" dir="2700000" algn="tl">
                  <a:srgbClr val="000000"/>
                </a:outerShdw>
              </a:effectLst>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6358"/>
                                        </p:tgtEl>
                                        <p:attrNameLst>
                                          <p:attrName>style.visibility</p:attrName>
                                        </p:attrNameLst>
                                      </p:cBhvr>
                                      <p:to>
                                        <p:strVal val="visible"/>
                                      </p:to>
                                    </p:set>
                                    <p:animEffect transition="in" filter="dissolve">
                                      <p:cBhvr>
                                        <p:cTn id="7" dur="500"/>
                                        <p:tgtEl>
                                          <p:spTgt spid="9963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96359"/>
                                        </p:tgtEl>
                                        <p:attrNameLst>
                                          <p:attrName>style.visibility</p:attrName>
                                        </p:attrNameLst>
                                      </p:cBhvr>
                                      <p:to>
                                        <p:strVal val="visible"/>
                                      </p:to>
                                    </p:set>
                                    <p:animEffect transition="in" filter="dissolve">
                                      <p:cBhvr>
                                        <p:cTn id="12" dur="500"/>
                                        <p:tgtEl>
                                          <p:spTgt spid="996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96360"/>
                                        </p:tgtEl>
                                        <p:attrNameLst>
                                          <p:attrName>style.visibility</p:attrName>
                                        </p:attrNameLst>
                                      </p:cBhvr>
                                      <p:to>
                                        <p:strVal val="visible"/>
                                      </p:to>
                                    </p:set>
                                    <p:animEffect transition="in" filter="dissolve">
                                      <p:cBhvr>
                                        <p:cTn id="17" dur="500"/>
                                        <p:tgtEl>
                                          <p:spTgt spid="9963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96354">
                                            <p:txEl>
                                              <p:pRg st="0" end="0"/>
                                            </p:txEl>
                                          </p:spTgt>
                                        </p:tgtEl>
                                        <p:attrNameLst>
                                          <p:attrName>style.visibility</p:attrName>
                                        </p:attrNameLst>
                                      </p:cBhvr>
                                      <p:to>
                                        <p:strVal val="visible"/>
                                      </p:to>
                                    </p:set>
                                    <p:anim calcmode="lin" valueType="num">
                                      <p:cBhvr>
                                        <p:cTn id="22" dur="500" fill="hold"/>
                                        <p:tgtEl>
                                          <p:spTgt spid="99635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9963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96354">
                                            <p:txEl>
                                              <p:pRg st="1" end="1"/>
                                            </p:txEl>
                                          </p:spTgt>
                                        </p:tgtEl>
                                        <p:attrNameLst>
                                          <p:attrName>style.visibility</p:attrName>
                                        </p:attrNameLst>
                                      </p:cBhvr>
                                      <p:to>
                                        <p:strVal val="visible"/>
                                      </p:to>
                                    </p:set>
                                    <p:anim calcmode="lin" valueType="num">
                                      <p:cBhvr>
                                        <p:cTn id="28" dur="500" fill="hold"/>
                                        <p:tgtEl>
                                          <p:spTgt spid="996354">
                                            <p:txEl>
                                              <p:pRg st="1" end="1"/>
                                            </p:txEl>
                                          </p:spTgt>
                                        </p:tgtEl>
                                        <p:attrNameLst>
                                          <p:attrName>ppt_x</p:attrName>
                                        </p:attrNameLst>
                                      </p:cBhvr>
                                      <p:tavLst>
                                        <p:tav tm="0">
                                          <p:val>
                                            <p:strVal val="#ppt_x"/>
                                          </p:val>
                                        </p:tav>
                                        <p:tav tm="100000">
                                          <p:val>
                                            <p:strVal val="#ppt_x"/>
                                          </p:val>
                                        </p:tav>
                                      </p:tavLst>
                                    </p:anim>
                                    <p:anim calcmode="lin" valueType="num">
                                      <p:cBhvr>
                                        <p:cTn id="29" dur="500" fill="hold"/>
                                        <p:tgtEl>
                                          <p:spTgt spid="996354">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96354">
                                            <p:txEl>
                                              <p:pRg st="2" end="2"/>
                                            </p:txEl>
                                          </p:spTgt>
                                        </p:tgtEl>
                                        <p:attrNameLst>
                                          <p:attrName>style.visibility</p:attrName>
                                        </p:attrNameLst>
                                      </p:cBhvr>
                                      <p:to>
                                        <p:strVal val="visible"/>
                                      </p:to>
                                    </p:set>
                                    <p:anim calcmode="lin" valueType="num">
                                      <p:cBhvr>
                                        <p:cTn id="32" dur="500" fill="hold"/>
                                        <p:tgtEl>
                                          <p:spTgt spid="996354">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996354">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96354">
                                            <p:txEl>
                                              <p:pRg st="3" end="3"/>
                                            </p:txEl>
                                          </p:spTgt>
                                        </p:tgtEl>
                                        <p:attrNameLst>
                                          <p:attrName>style.visibility</p:attrName>
                                        </p:attrNameLst>
                                      </p:cBhvr>
                                      <p:to>
                                        <p:strVal val="visible"/>
                                      </p:to>
                                    </p:set>
                                    <p:anim calcmode="lin" valueType="num">
                                      <p:cBhvr>
                                        <p:cTn id="36" dur="500" fill="hold"/>
                                        <p:tgtEl>
                                          <p:spTgt spid="996354">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996354">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996354">
                                            <p:txEl>
                                              <p:pRg st="4" end="4"/>
                                            </p:txEl>
                                          </p:spTgt>
                                        </p:tgtEl>
                                        <p:attrNameLst>
                                          <p:attrName>style.visibility</p:attrName>
                                        </p:attrNameLst>
                                      </p:cBhvr>
                                      <p:to>
                                        <p:strVal val="visible"/>
                                      </p:to>
                                    </p:set>
                                    <p:anim calcmode="lin" valueType="num">
                                      <p:cBhvr>
                                        <p:cTn id="40" dur="500" fill="hold"/>
                                        <p:tgtEl>
                                          <p:spTgt spid="99635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996354">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996354">
                                            <p:txEl>
                                              <p:pRg st="5" end="5"/>
                                            </p:txEl>
                                          </p:spTgt>
                                        </p:tgtEl>
                                        <p:attrNameLst>
                                          <p:attrName>style.visibility</p:attrName>
                                        </p:attrNameLst>
                                      </p:cBhvr>
                                      <p:to>
                                        <p:strVal val="visible"/>
                                      </p:to>
                                    </p:set>
                                    <p:anim calcmode="lin" valueType="num">
                                      <p:cBhvr>
                                        <p:cTn id="44" dur="500" fill="hold"/>
                                        <p:tgtEl>
                                          <p:spTgt spid="996354">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99635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4" grpId="0" build="p"/>
      <p:bldP spid="996358" grpId="0" animBg="1"/>
      <p:bldP spid="996359" grpId="0" animBg="1"/>
      <p:bldP spid="99636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9DB24749-44E7-41FD-977D-248001234738}"/>
              </a:ext>
            </a:extLst>
          </p:cNvPr>
          <p:cNvSpPr>
            <a:spLocks noGrp="1"/>
          </p:cNvSpPr>
          <p:nvPr>
            <p:ph type="dt" sz="quarter" idx="10"/>
          </p:nvPr>
        </p:nvSpPr>
        <p:spPr/>
        <p:txBody>
          <a:bodyPr/>
          <a:lstStyle/>
          <a:p>
            <a:pPr>
              <a:defRPr/>
            </a:pPr>
            <a:fld id="{61D60F9B-16FF-4093-93E4-B46DF195590C}" type="datetime1">
              <a:rPr lang="zh-CN" altLang="en-US"/>
              <a:pPr>
                <a:defRPr/>
              </a:pPr>
              <a:t>2023/4/18</a:t>
            </a:fld>
            <a:endParaRPr lang="en-US" altLang="zh-CN"/>
          </a:p>
        </p:txBody>
      </p:sp>
      <p:sp>
        <p:nvSpPr>
          <p:cNvPr id="7" name="页脚占位符 4">
            <a:extLst>
              <a:ext uri="{FF2B5EF4-FFF2-40B4-BE49-F238E27FC236}">
                <a16:creationId xmlns:a16="http://schemas.microsoft.com/office/drawing/2014/main" id="{172FA2CA-69B3-452A-B4DC-FF535C8D0AC0}"/>
              </a:ext>
            </a:extLst>
          </p:cNvPr>
          <p:cNvSpPr>
            <a:spLocks noGrp="1"/>
          </p:cNvSpPr>
          <p:nvPr>
            <p:ph type="ftr" sz="quarter" idx="11"/>
          </p:nvPr>
        </p:nvSpPr>
        <p:spPr/>
        <p:txBody>
          <a:bodyPr/>
          <a:lstStyle/>
          <a:p>
            <a:pPr>
              <a:defRPr/>
            </a:pPr>
            <a:r>
              <a:rPr lang="en-US" altLang="zh-CN" dirty="0"/>
              <a:t>HIT-AIOT</a:t>
            </a:r>
          </a:p>
        </p:txBody>
      </p:sp>
      <p:sp>
        <p:nvSpPr>
          <p:cNvPr id="8" name="灯片编号占位符 5">
            <a:extLst>
              <a:ext uri="{FF2B5EF4-FFF2-40B4-BE49-F238E27FC236}">
                <a16:creationId xmlns:a16="http://schemas.microsoft.com/office/drawing/2014/main" id="{A751785F-9067-4FF6-ACF5-2BC94D5D912E}"/>
              </a:ext>
            </a:extLst>
          </p:cNvPr>
          <p:cNvSpPr>
            <a:spLocks noGrp="1"/>
          </p:cNvSpPr>
          <p:nvPr>
            <p:ph type="sldNum" sz="quarter" idx="12"/>
          </p:nvPr>
        </p:nvSpPr>
        <p:spPr/>
        <p:txBody>
          <a:bodyPr/>
          <a:lstStyle/>
          <a:p>
            <a:pPr>
              <a:defRPr/>
            </a:pPr>
            <a:fld id="{A51B1508-80E7-4DC9-B2DE-501D70FBC949}" type="slidenum">
              <a:rPr lang="zh-CN" altLang="en-US"/>
              <a:pPr>
                <a:defRPr/>
              </a:pPr>
              <a:t>47</a:t>
            </a:fld>
            <a:endParaRPr lang="en-US" altLang="zh-CN"/>
          </a:p>
        </p:txBody>
      </p:sp>
      <p:sp>
        <p:nvSpPr>
          <p:cNvPr id="998403" name="Rectangle 3">
            <a:extLst>
              <a:ext uri="{FF2B5EF4-FFF2-40B4-BE49-F238E27FC236}">
                <a16:creationId xmlns:a16="http://schemas.microsoft.com/office/drawing/2014/main" id="{FD671052-A489-44FF-88D4-8584AC0B050D}"/>
              </a:ext>
            </a:extLst>
          </p:cNvPr>
          <p:cNvSpPr>
            <a:spLocks noGrp="1" noChangeArrowheads="1"/>
          </p:cNvSpPr>
          <p:nvPr>
            <p:ph idx="1"/>
          </p:nvPr>
        </p:nvSpPr>
        <p:spPr>
          <a:xfrm>
            <a:off x="533400" y="1112838"/>
            <a:ext cx="7924800" cy="4525962"/>
          </a:xfrm>
        </p:spPr>
        <p:txBody>
          <a:bodyPr/>
          <a:lstStyle/>
          <a:p>
            <a:pPr>
              <a:defRPr/>
            </a:pPr>
            <a:r>
              <a:rPr lang="zh-CN" altLang="en-US" sz="2800" dirty="0">
                <a:latin typeface="华文新魏" panose="02010800040101010101" pitchFamily="2" charset="-122"/>
                <a:ea typeface="华文新魏" panose="02010800040101010101" pitchFamily="2" charset="-122"/>
                <a:cs typeface="+mn-cs"/>
              </a:rPr>
              <a:t>对应的查询树</a:t>
            </a:r>
          </a:p>
        </p:txBody>
      </p:sp>
      <p:graphicFrame>
        <p:nvGraphicFramePr>
          <p:cNvPr id="998404" name="Object 4">
            <a:extLst>
              <a:ext uri="{FF2B5EF4-FFF2-40B4-BE49-F238E27FC236}">
                <a16:creationId xmlns:a16="http://schemas.microsoft.com/office/drawing/2014/main" id="{5D4C5A2F-F11A-466F-8C34-4D0BB89D705E}"/>
              </a:ext>
            </a:extLst>
          </p:cNvPr>
          <p:cNvGraphicFramePr>
            <a:graphicFrameLocks noChangeAspect="1"/>
          </p:cNvGraphicFramePr>
          <p:nvPr/>
        </p:nvGraphicFramePr>
        <p:xfrm>
          <a:off x="1447800" y="1676400"/>
          <a:ext cx="7162800" cy="4827588"/>
        </p:xfrm>
        <a:graphic>
          <a:graphicData uri="http://schemas.openxmlformats.org/presentationml/2006/ole">
            <mc:AlternateContent xmlns:mc="http://schemas.openxmlformats.org/markup-compatibility/2006">
              <mc:Choice xmlns:v="urn:schemas-microsoft-com:vml" Requires="v">
                <p:oleObj spid="_x0000_s67608" r:id="rId3" imgW="7419048" imgH="5001323" progId="Paint.Picture">
                  <p:embed/>
                </p:oleObj>
              </mc:Choice>
              <mc:Fallback>
                <p:oleObj r:id="rId3" imgW="7419048" imgH="500132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76400"/>
                        <a:ext cx="7162800" cy="482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8405" name="Rectangle 5">
            <a:extLst>
              <a:ext uri="{FF2B5EF4-FFF2-40B4-BE49-F238E27FC236}">
                <a16:creationId xmlns:a16="http://schemas.microsoft.com/office/drawing/2014/main" id="{F3F738CD-BECE-49D1-8272-A2D02B3FCDE6}"/>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
        <p:nvSpPr>
          <p:cNvPr id="998406" name="Text Box 6">
            <a:extLst>
              <a:ext uri="{FF2B5EF4-FFF2-40B4-BE49-F238E27FC236}">
                <a16:creationId xmlns:a16="http://schemas.microsoft.com/office/drawing/2014/main" id="{89210001-6953-487B-9CF7-C825429C2646}"/>
              </a:ext>
            </a:extLst>
          </p:cNvPr>
          <p:cNvSpPr txBox="1">
            <a:spLocks noChangeArrowheads="1"/>
          </p:cNvSpPr>
          <p:nvPr/>
        </p:nvSpPr>
        <p:spPr bwMode="auto">
          <a:xfrm>
            <a:off x="4716463" y="1371600"/>
            <a:ext cx="4427537" cy="1438275"/>
          </a:xfrm>
          <a:prstGeom prst="rect">
            <a:avLst/>
          </a:prstGeom>
          <a:solidFill>
            <a:srgbClr val="FFFF66"/>
          </a:solidFill>
          <a:ln w="9525">
            <a:solidFill>
              <a:schemeClr val="tx1"/>
            </a:solidFill>
            <a:miter lim="800000"/>
          </a:ln>
          <a:effectLst/>
        </p:spPr>
        <p:txBody>
          <a:bodyPr lIns="18000" tIns="10800" rIns="18000" bIns="10800">
            <a:spAutoFit/>
          </a:bodyPr>
          <a:lstStyle/>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书目关系: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Boo(</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Ti，Au，Pn，Nc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出版社关系: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Pub(</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Pn，Pa，Pc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借阅者关系: </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Bor</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Na，Ad，Ci，Cn</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借阅登记关系: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Loa(</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Cn，Nc，Da</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endParaRPr lang="zh-CN" altLang="en-US" dirty="0">
              <a:solidFill>
                <a:srgbClr val="003399"/>
              </a:solidFill>
              <a:effectLst>
                <a:outerShdw blurRad="38100" dist="38100" dir="2700000" algn="tl">
                  <a:srgbClr val="000000"/>
                </a:outerShdw>
              </a:effectLst>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8404"/>
                                        </p:tgtEl>
                                        <p:attrNameLst>
                                          <p:attrName>style.visibility</p:attrName>
                                        </p:attrNameLst>
                                      </p:cBhvr>
                                      <p:to>
                                        <p:strVal val="visible"/>
                                      </p:to>
                                    </p:set>
                                    <p:animEffect transition="in" filter="dissolve">
                                      <p:cBhvr>
                                        <p:cTn id="7" dur="500"/>
                                        <p:tgtEl>
                                          <p:spTgt spid="99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4">
            <a:extLst>
              <a:ext uri="{FF2B5EF4-FFF2-40B4-BE49-F238E27FC236}">
                <a16:creationId xmlns:a16="http://schemas.microsoft.com/office/drawing/2014/main" id="{38978B1C-7D85-4740-B7E5-748CE840D081}"/>
              </a:ext>
            </a:extLst>
          </p:cNvPr>
          <p:cNvGraphicFramePr>
            <a:graphicFrameLocks noChangeAspect="1"/>
          </p:cNvGraphicFramePr>
          <p:nvPr>
            <p:extLst>
              <p:ext uri="{D42A27DB-BD31-4B8C-83A1-F6EECF244321}">
                <p14:modId xmlns:p14="http://schemas.microsoft.com/office/powerpoint/2010/main" val="798879745"/>
              </p:ext>
            </p:extLst>
          </p:nvPr>
        </p:nvGraphicFramePr>
        <p:xfrm>
          <a:off x="5443445" y="1124840"/>
          <a:ext cx="3643067" cy="2871438"/>
        </p:xfrm>
        <a:graphic>
          <a:graphicData uri="http://schemas.openxmlformats.org/presentationml/2006/ole">
            <mc:AlternateContent xmlns:mc="http://schemas.openxmlformats.org/markup-compatibility/2006">
              <mc:Choice xmlns:v="urn:schemas-microsoft-com:vml" Requires="v">
                <p:oleObj spid="_x0000_s68642" r:id="rId3" imgW="7419048" imgH="5001323" progId="Paint.Picture">
                  <p:embed/>
                </p:oleObj>
              </mc:Choice>
              <mc:Fallback>
                <p:oleObj r:id="rId3" imgW="7419048" imgH="5001323" progId="Paint.Picture">
                  <p:embed/>
                  <p:pic>
                    <p:nvPicPr>
                      <p:cNvPr id="998404" name="Object 4">
                        <a:extLst>
                          <a:ext uri="{FF2B5EF4-FFF2-40B4-BE49-F238E27FC236}">
                            <a16:creationId xmlns:a16="http://schemas.microsoft.com/office/drawing/2014/main" id="{5D4C5A2F-F11A-466F-8C34-4D0BB89D7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445" y="1124840"/>
                        <a:ext cx="3643067" cy="2871438"/>
                      </a:xfrm>
                      <a:prstGeom prst="rect">
                        <a:avLst/>
                      </a:prstGeom>
                      <a:noFill/>
                      <a:ln>
                        <a:solidFill>
                          <a:srgbClr val="00B050"/>
                        </a:solidFill>
                      </a:ln>
                    </p:spPr>
                  </p:pic>
                </p:oleObj>
              </mc:Fallback>
            </mc:AlternateContent>
          </a:graphicData>
        </a:graphic>
      </p:graphicFrame>
      <p:sp>
        <p:nvSpPr>
          <p:cNvPr id="7" name="日期占位符 3">
            <a:extLst>
              <a:ext uri="{FF2B5EF4-FFF2-40B4-BE49-F238E27FC236}">
                <a16:creationId xmlns:a16="http://schemas.microsoft.com/office/drawing/2014/main" id="{BC029EED-0AE1-407B-B2C1-7B6B1287126B}"/>
              </a:ext>
            </a:extLst>
          </p:cNvPr>
          <p:cNvSpPr>
            <a:spLocks noGrp="1"/>
          </p:cNvSpPr>
          <p:nvPr>
            <p:ph type="dt" sz="quarter" idx="10"/>
          </p:nvPr>
        </p:nvSpPr>
        <p:spPr/>
        <p:txBody>
          <a:bodyPr/>
          <a:lstStyle/>
          <a:p>
            <a:pPr>
              <a:defRPr/>
            </a:pPr>
            <a:fld id="{7FF9DC24-158F-4254-A528-E735D73EE5D5}"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35D4C5EE-7D67-4509-B0C7-7AE2A3C65F6C}"/>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7F69FA89-2D6B-4952-89EF-358D827E3148}"/>
              </a:ext>
            </a:extLst>
          </p:cNvPr>
          <p:cNvSpPr>
            <a:spLocks noGrp="1"/>
          </p:cNvSpPr>
          <p:nvPr>
            <p:ph type="sldNum" sz="quarter" idx="12"/>
          </p:nvPr>
        </p:nvSpPr>
        <p:spPr/>
        <p:txBody>
          <a:bodyPr/>
          <a:lstStyle/>
          <a:p>
            <a:pPr>
              <a:defRPr/>
            </a:pPr>
            <a:fld id="{B7CEBC5C-F03A-4906-BE05-D07C0F758802}" type="slidenum">
              <a:rPr lang="zh-CN" altLang="en-US"/>
              <a:pPr>
                <a:defRPr/>
              </a:pPr>
              <a:t>48</a:t>
            </a:fld>
            <a:endParaRPr lang="en-US" altLang="zh-CN"/>
          </a:p>
        </p:txBody>
      </p:sp>
      <p:sp>
        <p:nvSpPr>
          <p:cNvPr id="999428" name="Rectangle 4">
            <a:extLst>
              <a:ext uri="{FF2B5EF4-FFF2-40B4-BE49-F238E27FC236}">
                <a16:creationId xmlns:a16="http://schemas.microsoft.com/office/drawing/2014/main" id="{589B65D4-C3B0-474C-9393-851404FF0E45}"/>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
        <p:nvSpPr>
          <p:cNvPr id="999429" name="Rectangle 5">
            <a:extLst>
              <a:ext uri="{FF2B5EF4-FFF2-40B4-BE49-F238E27FC236}">
                <a16:creationId xmlns:a16="http://schemas.microsoft.com/office/drawing/2014/main" id="{3363EC4A-FE12-43FC-8213-2098BC3E0506}"/>
              </a:ext>
            </a:extLst>
          </p:cNvPr>
          <p:cNvSpPr>
            <a:spLocks noGrp="1" noChangeArrowheads="1"/>
          </p:cNvSpPr>
          <p:nvPr>
            <p:ph idx="1"/>
          </p:nvPr>
        </p:nvSpPr>
        <p:spPr>
          <a:xfrm>
            <a:off x="609600" y="1295400"/>
            <a:ext cx="7924800" cy="4525963"/>
          </a:xfrm>
        </p:spPr>
        <p:txBody>
          <a:bodyPr/>
          <a:lstStyle/>
          <a:p>
            <a:pPr>
              <a:defRPr/>
            </a:pPr>
            <a:r>
              <a:rPr lang="en-US" altLang="zh-CN" dirty="0">
                <a:latin typeface="华文新魏" panose="02010800040101010101" pitchFamily="2" charset="-122"/>
                <a:ea typeface="华文新魏" panose="02010800040101010101" pitchFamily="2" charset="-122"/>
                <a:cs typeface="+mn-cs"/>
              </a:rPr>
              <a:t>Q</a:t>
            </a:r>
            <a:r>
              <a:rPr lang="zh-CN" altLang="en-US" dirty="0">
                <a:latin typeface="华文新魏" panose="02010800040101010101" pitchFamily="2" charset="-122"/>
                <a:ea typeface="华文新魏" panose="02010800040101010101" pitchFamily="2" charset="-122"/>
                <a:cs typeface="+mn-cs"/>
              </a:rPr>
              <a:t>的优化过程 </a:t>
            </a:r>
          </a:p>
        </p:txBody>
      </p:sp>
      <p:graphicFrame>
        <p:nvGraphicFramePr>
          <p:cNvPr id="999430" name="Object 6">
            <a:extLst>
              <a:ext uri="{FF2B5EF4-FFF2-40B4-BE49-F238E27FC236}">
                <a16:creationId xmlns:a16="http://schemas.microsoft.com/office/drawing/2014/main" id="{94653769-5964-43C4-AA94-2E2DFFB59B22}"/>
              </a:ext>
            </a:extLst>
          </p:cNvPr>
          <p:cNvGraphicFramePr>
            <a:graphicFrameLocks noChangeAspect="1"/>
          </p:cNvGraphicFramePr>
          <p:nvPr>
            <p:extLst>
              <p:ext uri="{D42A27DB-BD31-4B8C-83A1-F6EECF244321}">
                <p14:modId xmlns:p14="http://schemas.microsoft.com/office/powerpoint/2010/main" val="1048932353"/>
              </p:ext>
            </p:extLst>
          </p:nvPr>
        </p:nvGraphicFramePr>
        <p:xfrm>
          <a:off x="423770" y="1953806"/>
          <a:ext cx="4981575" cy="4591050"/>
        </p:xfrm>
        <a:graphic>
          <a:graphicData uri="http://schemas.openxmlformats.org/presentationml/2006/ole">
            <mc:AlternateContent xmlns:mc="http://schemas.openxmlformats.org/markup-compatibility/2006">
              <mc:Choice xmlns:v="urn:schemas-microsoft-com:vml" Requires="v">
                <p:oleObj spid="_x0000_s68643" r:id="rId5" imgW="4982270" imgH="4590476" progId="Paint.Picture">
                  <p:embed/>
                </p:oleObj>
              </mc:Choice>
              <mc:Fallback>
                <p:oleObj r:id="rId5" imgW="4982270" imgH="4590476"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70" y="1953806"/>
                        <a:ext cx="49815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9431" name="Text Box 7">
            <a:extLst>
              <a:ext uri="{FF2B5EF4-FFF2-40B4-BE49-F238E27FC236}">
                <a16:creationId xmlns:a16="http://schemas.microsoft.com/office/drawing/2014/main" id="{F514219D-826E-447F-B75C-79F7A376B21D}"/>
              </a:ext>
            </a:extLst>
          </p:cNvPr>
          <p:cNvSpPr txBox="1"/>
          <p:nvPr/>
        </p:nvSpPr>
        <p:spPr>
          <a:xfrm>
            <a:off x="647700" y="2060575"/>
            <a:ext cx="3132138" cy="708025"/>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Tx/>
              <a:buChar char="–"/>
              <a:defRPr/>
            </a:pPr>
            <a:r>
              <a:rPr lang="zh-CN" altLang="en-US" sz="2000" noProof="1">
                <a:solidFill>
                  <a:srgbClr val="0000FF"/>
                </a:solidFill>
                <a:latin typeface="华文新魏" panose="02010800040101010101" pitchFamily="2" charset="-122"/>
                <a:ea typeface="华文新魏" panose="02010800040101010101" pitchFamily="2" charset="-122"/>
                <a:sym typeface="+mn-ea"/>
              </a:rPr>
              <a:t>移动选择操作和合并投影操作后的查询树</a:t>
            </a:r>
          </a:p>
        </p:txBody>
      </p:sp>
      <p:sp>
        <p:nvSpPr>
          <p:cNvPr id="999432" name="Text Box 8">
            <a:extLst>
              <a:ext uri="{FF2B5EF4-FFF2-40B4-BE49-F238E27FC236}">
                <a16:creationId xmlns:a16="http://schemas.microsoft.com/office/drawing/2014/main" id="{E78A17B0-80B4-4B72-8E23-537EEB65292C}"/>
              </a:ext>
            </a:extLst>
          </p:cNvPr>
          <p:cNvSpPr txBox="1">
            <a:spLocks noChangeArrowheads="1"/>
          </p:cNvSpPr>
          <p:nvPr/>
        </p:nvSpPr>
        <p:spPr bwMode="auto">
          <a:xfrm>
            <a:off x="4584700" y="4992688"/>
            <a:ext cx="4406900" cy="1438275"/>
          </a:xfrm>
          <a:prstGeom prst="rect">
            <a:avLst/>
          </a:prstGeom>
          <a:solidFill>
            <a:srgbClr val="FFFF66"/>
          </a:solidFill>
          <a:ln w="9525">
            <a:solidFill>
              <a:schemeClr val="tx1"/>
            </a:solidFill>
            <a:miter lim="800000"/>
          </a:ln>
          <a:effectLst/>
        </p:spPr>
        <p:txBody>
          <a:bodyPr lIns="18000" tIns="10800" rIns="18000" bIns="10800">
            <a:spAutoFit/>
          </a:bodyPr>
          <a:lstStyle/>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书目关系: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Boo(</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Ti，Au，Pn，Nc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出版社关系: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Pub(</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Pn，Pa，Pc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借阅者关系: </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Bor</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Na，Ad，Ci，Cn</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借阅登记关系: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Loa(</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Cn，Nc，Da</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endParaRPr lang="zh-CN" altLang="en-US" dirty="0">
              <a:solidFill>
                <a:srgbClr val="003399"/>
              </a:solidFill>
              <a:effectLst>
                <a:outerShdw blurRad="38100" dist="38100" dir="2700000" algn="tl">
                  <a:srgbClr val="000000"/>
                </a:outerShdw>
              </a:effectLst>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94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999430"/>
                                        </p:tgtEl>
                                        <p:attrNameLst>
                                          <p:attrName>style.visibility</p:attrName>
                                        </p:attrNameLst>
                                      </p:cBhvr>
                                      <p:to>
                                        <p:strVal val="visible"/>
                                      </p:to>
                                    </p:set>
                                    <p:animEffect transition="in" filter="dissolve">
                                      <p:cBhvr>
                                        <p:cTn id="11" dur="500"/>
                                        <p:tgtEl>
                                          <p:spTgt spid="99943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DAE81703-1C94-4769-9ACC-3E85AEB6E77A}"/>
              </a:ext>
            </a:extLst>
          </p:cNvPr>
          <p:cNvSpPr>
            <a:spLocks noGrp="1"/>
          </p:cNvSpPr>
          <p:nvPr>
            <p:ph type="dt" sz="quarter" idx="10"/>
          </p:nvPr>
        </p:nvSpPr>
        <p:spPr/>
        <p:txBody>
          <a:bodyPr/>
          <a:lstStyle/>
          <a:p>
            <a:pPr>
              <a:defRPr/>
            </a:pPr>
            <a:fld id="{4AED7C7F-047C-47E7-AD75-A44D2BF10B9E}"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E20D19E2-0D12-482B-A02C-8A4DB5F7D5E6}"/>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9A1ADD1E-6EBB-49D5-A0E3-FABECC4EC9C0}"/>
              </a:ext>
            </a:extLst>
          </p:cNvPr>
          <p:cNvSpPr>
            <a:spLocks noGrp="1"/>
          </p:cNvSpPr>
          <p:nvPr>
            <p:ph type="sldNum" sz="quarter" idx="12"/>
          </p:nvPr>
        </p:nvSpPr>
        <p:spPr/>
        <p:txBody>
          <a:bodyPr/>
          <a:lstStyle/>
          <a:p>
            <a:pPr>
              <a:defRPr/>
            </a:pPr>
            <a:fld id="{80ED46EE-8B88-4B72-86E4-3DB024271F5D}" type="slidenum">
              <a:rPr lang="zh-CN" altLang="en-US"/>
              <a:pPr>
                <a:defRPr/>
              </a:pPr>
              <a:t>49</a:t>
            </a:fld>
            <a:endParaRPr lang="en-US" altLang="zh-CN"/>
          </a:p>
        </p:txBody>
      </p:sp>
      <p:sp>
        <p:nvSpPr>
          <p:cNvPr id="1000450" name="Rectangle 2">
            <a:extLst>
              <a:ext uri="{FF2B5EF4-FFF2-40B4-BE49-F238E27FC236}">
                <a16:creationId xmlns:a16="http://schemas.microsoft.com/office/drawing/2014/main" id="{A0A9868B-A7AF-45AB-B9A2-544A4E8A91B7}"/>
              </a:ext>
            </a:extLst>
          </p:cNvPr>
          <p:cNvSpPr>
            <a:spLocks noGrp="1" noChangeArrowheads="1"/>
          </p:cNvSpPr>
          <p:nvPr>
            <p:ph type="title"/>
          </p:nvPr>
        </p:nvSpPr>
        <p:spPr>
          <a:xfrm>
            <a:off x="1524000" y="0"/>
            <a:ext cx="76200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启发式关系代数优化算法  </a:t>
            </a:r>
          </a:p>
        </p:txBody>
      </p:sp>
      <p:sp>
        <p:nvSpPr>
          <p:cNvPr id="1000451" name="Rectangle 3">
            <a:extLst>
              <a:ext uri="{FF2B5EF4-FFF2-40B4-BE49-F238E27FC236}">
                <a16:creationId xmlns:a16="http://schemas.microsoft.com/office/drawing/2014/main" id="{53333648-E1A1-4B4A-A49E-DA0B0465DAA9}"/>
              </a:ext>
            </a:extLst>
          </p:cNvPr>
          <p:cNvSpPr>
            <a:spLocks noGrp="1" noChangeArrowheads="1"/>
          </p:cNvSpPr>
          <p:nvPr>
            <p:ph idx="1"/>
          </p:nvPr>
        </p:nvSpPr>
        <p:spPr>
          <a:xfrm>
            <a:off x="609600" y="1295400"/>
            <a:ext cx="7924800" cy="4525963"/>
          </a:xfrm>
        </p:spPr>
        <p:txBody>
          <a:bodyPr/>
          <a:lstStyle/>
          <a:p>
            <a:pPr>
              <a:defRPr/>
            </a:pPr>
            <a:r>
              <a:rPr lang="en-US" altLang="zh-CN" dirty="0">
                <a:latin typeface="华文新魏" panose="02010800040101010101" pitchFamily="2" charset="-122"/>
                <a:ea typeface="华文新魏" panose="02010800040101010101" pitchFamily="2" charset="-122"/>
                <a:cs typeface="+mn-cs"/>
              </a:rPr>
              <a:t>Q</a:t>
            </a:r>
            <a:r>
              <a:rPr lang="zh-CN" altLang="en-US" dirty="0">
                <a:latin typeface="华文新魏" panose="02010800040101010101" pitchFamily="2" charset="-122"/>
                <a:ea typeface="华文新魏" panose="02010800040101010101" pitchFamily="2" charset="-122"/>
                <a:cs typeface="+mn-cs"/>
              </a:rPr>
              <a:t>的优化过程 </a:t>
            </a:r>
          </a:p>
        </p:txBody>
      </p:sp>
      <p:graphicFrame>
        <p:nvGraphicFramePr>
          <p:cNvPr id="1000454" name="Object 6">
            <a:extLst>
              <a:ext uri="{FF2B5EF4-FFF2-40B4-BE49-F238E27FC236}">
                <a16:creationId xmlns:a16="http://schemas.microsoft.com/office/drawing/2014/main" id="{7261EFB5-2BD1-455A-81D4-8C782830C4F1}"/>
              </a:ext>
            </a:extLst>
          </p:cNvPr>
          <p:cNvGraphicFramePr>
            <a:graphicFrameLocks noChangeAspect="1"/>
          </p:cNvGraphicFramePr>
          <p:nvPr>
            <p:extLst>
              <p:ext uri="{D42A27DB-BD31-4B8C-83A1-F6EECF244321}">
                <p14:modId xmlns:p14="http://schemas.microsoft.com/office/powerpoint/2010/main" val="2601223055"/>
              </p:ext>
            </p:extLst>
          </p:nvPr>
        </p:nvGraphicFramePr>
        <p:xfrm>
          <a:off x="395710" y="1811338"/>
          <a:ext cx="5410200" cy="4699000"/>
        </p:xfrm>
        <a:graphic>
          <a:graphicData uri="http://schemas.openxmlformats.org/presentationml/2006/ole">
            <mc:AlternateContent xmlns:mc="http://schemas.openxmlformats.org/markup-compatibility/2006">
              <mc:Choice xmlns:v="urn:schemas-microsoft-com:vml" Requires="v">
                <p:oleObj spid="_x0000_s69666" r:id="rId3" imgW="5504762" imgH="6009524" progId="Paint.Picture">
                  <p:embed/>
                </p:oleObj>
              </mc:Choice>
              <mc:Fallback>
                <p:oleObj r:id="rId3" imgW="5504762" imgH="6009524"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10" y="1811338"/>
                        <a:ext cx="54102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0453" name="Text Box 5">
            <a:extLst>
              <a:ext uri="{FF2B5EF4-FFF2-40B4-BE49-F238E27FC236}">
                <a16:creationId xmlns:a16="http://schemas.microsoft.com/office/drawing/2014/main" id="{3D9F1B6C-4BAC-4A79-8107-E0AD5779B9F6}"/>
              </a:ext>
            </a:extLst>
          </p:cNvPr>
          <p:cNvSpPr txBox="1"/>
          <p:nvPr/>
        </p:nvSpPr>
        <p:spPr>
          <a:xfrm>
            <a:off x="754063" y="2165350"/>
            <a:ext cx="2593975" cy="708025"/>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Tx/>
              <a:buChar char="–"/>
              <a:defRPr/>
            </a:pPr>
            <a:r>
              <a:rPr lang="zh-CN" altLang="en-US" sz="2000" noProof="1">
                <a:solidFill>
                  <a:srgbClr val="0000FF"/>
                </a:solidFill>
                <a:latin typeface="华文新魏" panose="02010800040101010101" pitchFamily="2" charset="-122"/>
                <a:ea typeface="华文新魏" panose="02010800040101010101" pitchFamily="2" charset="-122"/>
                <a:sym typeface="+mn-ea"/>
              </a:rPr>
              <a:t>经过投影移动合并等处理后的查询树</a:t>
            </a:r>
          </a:p>
        </p:txBody>
      </p:sp>
      <p:sp>
        <p:nvSpPr>
          <p:cNvPr id="1000455" name="Text Box 7">
            <a:extLst>
              <a:ext uri="{FF2B5EF4-FFF2-40B4-BE49-F238E27FC236}">
                <a16:creationId xmlns:a16="http://schemas.microsoft.com/office/drawing/2014/main" id="{61D383E2-6981-4CC0-B8F1-E5E33036CB7C}"/>
              </a:ext>
            </a:extLst>
          </p:cNvPr>
          <p:cNvSpPr txBox="1">
            <a:spLocks noChangeArrowheads="1"/>
          </p:cNvSpPr>
          <p:nvPr/>
        </p:nvSpPr>
        <p:spPr bwMode="auto">
          <a:xfrm>
            <a:off x="4787900" y="4425950"/>
            <a:ext cx="4295775" cy="1438275"/>
          </a:xfrm>
          <a:prstGeom prst="rect">
            <a:avLst/>
          </a:prstGeom>
          <a:solidFill>
            <a:srgbClr val="FFFF66"/>
          </a:solidFill>
          <a:ln w="9525">
            <a:solidFill>
              <a:schemeClr val="tx1"/>
            </a:solidFill>
            <a:miter lim="800000"/>
          </a:ln>
          <a:effectLst/>
        </p:spPr>
        <p:txBody>
          <a:bodyPr lIns="18000" tIns="10800" rIns="18000" bIns="10800">
            <a:spAutoFit/>
          </a:bodyPr>
          <a:lstStyle/>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书目关系: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Boo(</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Ti，Au，Pn，Nc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出版社关系: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Pub(</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Pn，Pa，Pc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借阅者关系: </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Bor</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Na，Ad，Ci，Cn</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借阅登记关系: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Loa(</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Cn，Nc，Da</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endParaRPr lang="zh-CN" altLang="en-US" dirty="0">
              <a:solidFill>
                <a:srgbClr val="003399"/>
              </a:solidFill>
              <a:effectLst>
                <a:outerShdw blurRad="38100" dist="38100" dir="2700000" algn="tl">
                  <a:srgbClr val="000000"/>
                </a:outerShdw>
              </a:effectLst>
              <a:ea typeface="楷体_GB2312" pitchFamily="49" charset="-122"/>
              <a:cs typeface="+mn-cs"/>
              <a:sym typeface="+mn-ea"/>
            </a:endParaRPr>
          </a:p>
        </p:txBody>
      </p:sp>
      <p:graphicFrame>
        <p:nvGraphicFramePr>
          <p:cNvPr id="10" name="Object 6">
            <a:extLst>
              <a:ext uri="{FF2B5EF4-FFF2-40B4-BE49-F238E27FC236}">
                <a16:creationId xmlns:a16="http://schemas.microsoft.com/office/drawing/2014/main" id="{979DA77B-F5DE-48B6-93F6-9B6374D65A53}"/>
              </a:ext>
            </a:extLst>
          </p:cNvPr>
          <p:cNvGraphicFramePr>
            <a:graphicFrameLocks noChangeAspect="1"/>
          </p:cNvGraphicFramePr>
          <p:nvPr>
            <p:extLst>
              <p:ext uri="{D42A27DB-BD31-4B8C-83A1-F6EECF244321}">
                <p14:modId xmlns:p14="http://schemas.microsoft.com/office/powerpoint/2010/main" val="1628156044"/>
              </p:ext>
            </p:extLst>
          </p:nvPr>
        </p:nvGraphicFramePr>
        <p:xfrm>
          <a:off x="5805910" y="1081494"/>
          <a:ext cx="3329331" cy="3067556"/>
        </p:xfrm>
        <a:graphic>
          <a:graphicData uri="http://schemas.openxmlformats.org/presentationml/2006/ole">
            <mc:AlternateContent xmlns:mc="http://schemas.openxmlformats.org/markup-compatibility/2006">
              <mc:Choice xmlns:v="urn:schemas-microsoft-com:vml" Requires="v">
                <p:oleObj spid="_x0000_s69667" r:id="rId5" imgW="4982270" imgH="4590476" progId="Paint.Picture">
                  <p:embed/>
                </p:oleObj>
              </mc:Choice>
              <mc:Fallback>
                <p:oleObj r:id="rId5" imgW="4982270" imgH="4590476" progId="Paint.Picture">
                  <p:embed/>
                  <p:pic>
                    <p:nvPicPr>
                      <p:cNvPr id="999430" name="Object 6">
                        <a:extLst>
                          <a:ext uri="{FF2B5EF4-FFF2-40B4-BE49-F238E27FC236}">
                            <a16:creationId xmlns:a16="http://schemas.microsoft.com/office/drawing/2014/main" id="{94653769-5964-43C4-AA94-2E2DFFB59B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5910" y="1081494"/>
                        <a:ext cx="3329331" cy="3067556"/>
                      </a:xfrm>
                      <a:prstGeom prst="rect">
                        <a:avLst/>
                      </a:prstGeom>
                      <a:noFill/>
                      <a:ln>
                        <a:solidFill>
                          <a:srgbClr val="00B050"/>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0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000454"/>
                                        </p:tgtEl>
                                        <p:attrNameLst>
                                          <p:attrName>style.visibility</p:attrName>
                                        </p:attrNameLst>
                                      </p:cBhvr>
                                      <p:to>
                                        <p:strVal val="visible"/>
                                      </p:to>
                                    </p:set>
                                    <p:animEffect transition="in" filter="dissolve">
                                      <p:cBhvr>
                                        <p:cTn id="11" dur="500"/>
                                        <p:tgtEl>
                                          <p:spTgt spid="100045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71AD8452-15E7-400B-8AB1-55E6D5E7F916}"/>
              </a:ext>
            </a:extLst>
          </p:cNvPr>
          <p:cNvSpPr>
            <a:spLocks noGrp="1"/>
          </p:cNvSpPr>
          <p:nvPr>
            <p:ph type="dt" sz="quarter" idx="10"/>
          </p:nvPr>
        </p:nvSpPr>
        <p:spPr/>
        <p:txBody>
          <a:bodyPr/>
          <a:lstStyle/>
          <a:p>
            <a:pPr>
              <a:defRPr/>
            </a:pPr>
            <a:fld id="{C6C20119-FCB1-43DD-AC89-12988396D354}" type="datetime1">
              <a:rPr lang="zh-CN" altLang="en-US"/>
              <a:pPr>
                <a:defRPr/>
              </a:pPr>
              <a:t>2023/4/18</a:t>
            </a:fld>
            <a:endParaRPr lang="en-US" altLang="zh-CN"/>
          </a:p>
        </p:txBody>
      </p:sp>
      <p:sp>
        <p:nvSpPr>
          <p:cNvPr id="9" name="页脚占位符 4">
            <a:extLst>
              <a:ext uri="{FF2B5EF4-FFF2-40B4-BE49-F238E27FC236}">
                <a16:creationId xmlns:a16="http://schemas.microsoft.com/office/drawing/2014/main" id="{7A8D892F-0D74-40AE-8CD4-1452C8E79EF9}"/>
              </a:ext>
            </a:extLst>
          </p:cNvPr>
          <p:cNvSpPr>
            <a:spLocks noGrp="1"/>
          </p:cNvSpPr>
          <p:nvPr>
            <p:ph type="ftr" sz="quarter" idx="11"/>
          </p:nvPr>
        </p:nvSpPr>
        <p:spPr/>
        <p:txBody>
          <a:bodyPr/>
          <a:lstStyle/>
          <a:p>
            <a:pPr>
              <a:defRPr/>
            </a:pPr>
            <a:r>
              <a:rPr lang="en-US" altLang="zh-CN" dirty="0"/>
              <a:t>HD-ITR</a:t>
            </a:r>
          </a:p>
        </p:txBody>
      </p:sp>
      <p:sp>
        <p:nvSpPr>
          <p:cNvPr id="10" name="灯片编号占位符 5">
            <a:extLst>
              <a:ext uri="{FF2B5EF4-FFF2-40B4-BE49-F238E27FC236}">
                <a16:creationId xmlns:a16="http://schemas.microsoft.com/office/drawing/2014/main" id="{5CDA9974-2E65-4D35-8229-42E870B8875E}"/>
              </a:ext>
            </a:extLst>
          </p:cNvPr>
          <p:cNvSpPr>
            <a:spLocks noGrp="1"/>
          </p:cNvSpPr>
          <p:nvPr>
            <p:ph type="sldNum" sz="quarter" idx="12"/>
          </p:nvPr>
        </p:nvSpPr>
        <p:spPr/>
        <p:txBody>
          <a:bodyPr/>
          <a:lstStyle/>
          <a:p>
            <a:pPr>
              <a:defRPr/>
            </a:pPr>
            <a:fld id="{2B1262C9-BFD9-4AF0-BB95-556890685825}" type="slidenum">
              <a:rPr lang="zh-CN" altLang="en-US"/>
              <a:pPr>
                <a:defRPr/>
              </a:pPr>
              <a:t>5</a:t>
            </a:fld>
            <a:endParaRPr lang="en-US" altLang="zh-CN"/>
          </a:p>
        </p:txBody>
      </p:sp>
      <p:sp>
        <p:nvSpPr>
          <p:cNvPr id="968706" name="Rectangle 2">
            <a:extLst>
              <a:ext uri="{FF2B5EF4-FFF2-40B4-BE49-F238E27FC236}">
                <a16:creationId xmlns:a16="http://schemas.microsoft.com/office/drawing/2014/main" id="{9ED043FF-0966-4D2C-936E-120D90E3F356}"/>
              </a:ext>
            </a:extLst>
          </p:cNvPr>
          <p:cNvSpPr>
            <a:spLocks noGrp="1" noChangeArrowheads="1"/>
          </p:cNvSpPr>
          <p:nvPr>
            <p:ph type="title"/>
          </p:nvPr>
        </p:nvSpPr>
        <p:spPr/>
        <p:txBody>
          <a:bodyPr/>
          <a:lstStyle/>
          <a:p>
            <a:pPr algn="r">
              <a:defRPr/>
            </a:pPr>
            <a:r>
              <a:rPr lang="zh-CN" altLang="en-US" dirty="0">
                <a:latin typeface="Times New Roman" panose="02020603050405020304" pitchFamily="18" charset="0"/>
                <a:cs typeface="+mj-cs"/>
              </a:rPr>
              <a:t> </a:t>
            </a:r>
            <a:r>
              <a:rPr lang="zh-CN" altLang="en-US" dirty="0">
                <a:latin typeface="华文行楷" panose="02010800040101010101" pitchFamily="2" charset="-122"/>
                <a:ea typeface="华文行楷" panose="02010800040101010101" pitchFamily="2" charset="-122"/>
                <a:cs typeface="+mj-cs"/>
              </a:rPr>
              <a:t>问题的提出</a:t>
            </a:r>
          </a:p>
        </p:txBody>
      </p:sp>
      <p:sp>
        <p:nvSpPr>
          <p:cNvPr id="968707" name="Rectangle 3">
            <a:extLst>
              <a:ext uri="{FF2B5EF4-FFF2-40B4-BE49-F238E27FC236}">
                <a16:creationId xmlns:a16="http://schemas.microsoft.com/office/drawing/2014/main" id="{52E3B653-0282-4D2B-B294-8ED14777121F}"/>
              </a:ext>
            </a:extLst>
          </p:cNvPr>
          <p:cNvSpPr>
            <a:spLocks noGrp="1" noChangeArrowheads="1"/>
          </p:cNvSpPr>
          <p:nvPr>
            <p:ph idx="1"/>
          </p:nvPr>
        </p:nvSpPr>
        <p:spPr>
          <a:xfrm>
            <a:off x="609600" y="1798638"/>
            <a:ext cx="7924800" cy="487362"/>
          </a:xfrm>
        </p:spPr>
        <p:txBody>
          <a:bodyPr/>
          <a:lstStyle/>
          <a:p>
            <a:pPr algn="just">
              <a:lnSpc>
                <a:spcPct val="90000"/>
              </a:lnSpc>
              <a:defRPr/>
            </a:pPr>
            <a:r>
              <a:rPr lang="en-US" altLang="zh-CN" sz="2800" dirty="0">
                <a:latin typeface="华文新魏" panose="02010800040101010101" pitchFamily="2" charset="-122"/>
                <a:ea typeface="华文新魏" panose="02010800040101010101" pitchFamily="2" charset="-122"/>
                <a:cs typeface="+mn-cs"/>
              </a:rPr>
              <a:t>Q</a:t>
            </a:r>
            <a:r>
              <a:rPr lang="en-US" altLang="zh-CN" sz="2800" baseline="-30000" dirty="0">
                <a:latin typeface="华文新魏" panose="02010800040101010101" pitchFamily="2" charset="-122"/>
                <a:ea typeface="华文新魏" panose="02010800040101010101" pitchFamily="2" charset="-122"/>
                <a:cs typeface="+mn-cs"/>
              </a:rPr>
              <a:t>1</a:t>
            </a:r>
            <a:r>
              <a:rPr lang="zh-CN" altLang="en-US" sz="2800" dirty="0">
                <a:latin typeface="华文新魏" panose="02010800040101010101" pitchFamily="2" charset="-122"/>
                <a:ea typeface="华文新魏" panose="02010800040101010101" pitchFamily="2" charset="-122"/>
                <a:cs typeface="+mn-cs"/>
              </a:rPr>
              <a:t>的执行过程:</a:t>
            </a:r>
          </a:p>
        </p:txBody>
      </p:sp>
      <p:sp>
        <p:nvSpPr>
          <p:cNvPr id="968708" name="Rectangle 4">
            <a:extLst>
              <a:ext uri="{FF2B5EF4-FFF2-40B4-BE49-F238E27FC236}">
                <a16:creationId xmlns:a16="http://schemas.microsoft.com/office/drawing/2014/main" id="{F8CFC154-E864-4D2C-BBD0-43AF9FB945E2}"/>
              </a:ext>
            </a:extLst>
          </p:cNvPr>
          <p:cNvSpPr>
            <a:spLocks noChangeArrowheads="1"/>
          </p:cNvSpPr>
          <p:nvPr/>
        </p:nvSpPr>
        <p:spPr bwMode="auto">
          <a:xfrm>
            <a:off x="609600" y="1181100"/>
            <a:ext cx="8001000" cy="571500"/>
          </a:xfrm>
          <a:prstGeom prst="rect">
            <a:avLst/>
          </a:prstGeom>
          <a:noFill/>
          <a:ln>
            <a:noFill/>
          </a:ln>
          <a:effectLst/>
        </p:spPr>
        <p:txBody>
          <a:bodyPr/>
          <a:lstStyle/>
          <a:p>
            <a:pPr marL="342900" indent="-342900" algn="just">
              <a:spcBef>
                <a:spcPct val="20000"/>
              </a:spcBef>
              <a:buFontTx/>
              <a:buChar char="•"/>
              <a:defRPr/>
            </a:pPr>
            <a:r>
              <a:rPr lang="en-US" altLang="zh-CN" sz="2800">
                <a:solidFill>
                  <a:srgbClr val="FF0000"/>
                </a:solidFill>
                <a:effectLst>
                  <a:outerShdw blurRad="38100" dist="38100" dir="2700000" algn="tl">
                    <a:srgbClr val="C0C0C0"/>
                  </a:outerShdw>
                </a:effectLst>
                <a:ea typeface="楷体_GB2312" pitchFamily="49" charset="-122"/>
                <a:cs typeface="+mn-cs"/>
                <a:sym typeface="+mn-ea"/>
              </a:rPr>
              <a:t>Q1=Π</a:t>
            </a:r>
            <a:r>
              <a:rPr lang="en-US" altLang="zh-CN" sz="2800" baseline="-25000">
                <a:solidFill>
                  <a:srgbClr val="FF0000"/>
                </a:solidFill>
                <a:effectLst>
                  <a:outerShdw blurRad="38100" dist="38100" dir="2700000" algn="tl">
                    <a:srgbClr val="C0C0C0"/>
                  </a:outerShdw>
                </a:effectLst>
                <a:ea typeface="楷体_GB2312" pitchFamily="49" charset="-122"/>
                <a:cs typeface="+mn-cs"/>
                <a:sym typeface="+mn-ea"/>
              </a:rPr>
              <a:t>SN</a:t>
            </a:r>
            <a:r>
              <a:rPr lang="en-US" altLang="zh-CN" sz="2800">
                <a:solidFill>
                  <a:srgbClr val="FF0000"/>
                </a:solidFill>
                <a:effectLst>
                  <a:outerShdw blurRad="38100" dist="38100" dir="2700000" algn="tl">
                    <a:srgbClr val="C0C0C0"/>
                  </a:outerShdw>
                </a:effectLst>
                <a:ea typeface="楷体_GB2312" pitchFamily="49" charset="-122"/>
                <a:cs typeface="+mn-cs"/>
                <a:sym typeface="+mn-ea"/>
              </a:rPr>
              <a:t>(σ</a:t>
            </a:r>
            <a:r>
              <a:rPr lang="en-US" altLang="zh-CN" sz="2800" baseline="-25000">
                <a:solidFill>
                  <a:srgbClr val="FF0000"/>
                </a:solidFill>
                <a:effectLst>
                  <a:outerShdw blurRad="38100" dist="38100" dir="2700000" algn="tl">
                    <a:srgbClr val="C0C0C0"/>
                  </a:outerShdw>
                </a:effectLst>
                <a:ea typeface="楷体_GB2312" pitchFamily="49" charset="-122"/>
                <a:cs typeface="+mn-cs"/>
                <a:sym typeface="+mn-ea"/>
              </a:rPr>
              <a:t>(S.S#=SC.S#)∧(SC.C#="C2")</a:t>
            </a:r>
            <a:r>
              <a:rPr lang="en-US" altLang="zh-CN" sz="2800">
                <a:solidFill>
                  <a:srgbClr val="FF0000"/>
                </a:solidFill>
                <a:effectLst>
                  <a:outerShdw blurRad="38100" dist="38100" dir="2700000" algn="tl">
                    <a:srgbClr val="C0C0C0"/>
                  </a:outerShdw>
                </a:effectLst>
                <a:ea typeface="楷体_GB2312" pitchFamily="49" charset="-122"/>
                <a:cs typeface="+mn-cs"/>
                <a:sym typeface="+mn-ea"/>
              </a:rPr>
              <a:t> (S×SC))</a:t>
            </a:r>
          </a:p>
        </p:txBody>
      </p:sp>
      <p:sp>
        <p:nvSpPr>
          <p:cNvPr id="968709" name="Rectangle 5">
            <a:extLst>
              <a:ext uri="{FF2B5EF4-FFF2-40B4-BE49-F238E27FC236}">
                <a16:creationId xmlns:a16="http://schemas.microsoft.com/office/drawing/2014/main" id="{4F47157A-0B3A-440B-81B7-B5690F14280F}"/>
              </a:ext>
            </a:extLst>
          </p:cNvPr>
          <p:cNvSpPr>
            <a:spLocks noChangeArrowheads="1"/>
          </p:cNvSpPr>
          <p:nvPr/>
        </p:nvSpPr>
        <p:spPr bwMode="auto">
          <a:xfrm>
            <a:off x="609600" y="1800225"/>
            <a:ext cx="7924800" cy="3429000"/>
          </a:xfrm>
          <a:prstGeom prst="rect">
            <a:avLst/>
          </a:prstGeom>
          <a:noFill/>
          <a:ln>
            <a:noFill/>
          </a:ln>
          <a:effectLst/>
        </p:spPr>
        <p:txBody>
          <a:bodyPr/>
          <a:lstStyle>
            <a:lvl1pPr marL="342900" indent="-342900">
              <a:defRPr sz="2000" b="1">
                <a:solidFill>
                  <a:schemeClr val="tx1"/>
                </a:solidFill>
                <a:latin typeface="Times New Roman" panose="02020603050405020304" pitchFamily="18" charset="0"/>
                <a:ea typeface="楷体_GB2312"/>
                <a:cs typeface="楷体_GB2312"/>
              </a:defRPr>
            </a:lvl1pPr>
            <a:lvl2pPr marL="742950" indent="-285750">
              <a:buFont typeface="Arial" panose="020B0604020202020204" pitchFamily="34" charset="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buFont typeface="Arial" panose="020B0604020202020204" pitchFamily="34" charset="0"/>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pPr algn="just">
              <a:lnSpc>
                <a:spcPct val="90000"/>
              </a:lnSpc>
              <a:spcBef>
                <a:spcPct val="20000"/>
              </a:spcBef>
              <a:buFontTx/>
              <a:buChar char="–"/>
              <a:defRPr/>
            </a:pPr>
            <a:endParaRPr lang="zh-CN" altLang="en-US" sz="28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endParaRPr>
          </a:p>
          <a:p>
            <a:pPr lvl="1" algn="just">
              <a:lnSpc>
                <a:spcPct val="90000"/>
              </a:lnSpc>
              <a:spcBef>
                <a:spcPct val="20000"/>
              </a:spcBef>
              <a:buFontTx/>
              <a:buChar char="–"/>
              <a:defRPr/>
            </a:pPr>
            <a:r>
              <a:rPr lang="zh-CN" altLang="en-US" sz="24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 计算</a:t>
            </a:r>
            <a:r>
              <a:rPr lang="en-US" altLang="zh-CN" sz="24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S</a:t>
            </a:r>
            <a:r>
              <a:rPr lang="zh-CN" altLang="en-US" sz="24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和</a:t>
            </a:r>
            <a:r>
              <a:rPr lang="en-US" altLang="zh-CN" sz="24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SC</a:t>
            </a:r>
            <a:r>
              <a:rPr lang="zh-CN" altLang="en-US" sz="24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的笛卡儿积：</a:t>
            </a:r>
          </a:p>
          <a:p>
            <a:pPr lvl="2" algn="just">
              <a:lnSpc>
                <a:spcPct val="90000"/>
              </a:lnSpc>
              <a:spcBef>
                <a:spcPct val="20000"/>
              </a:spcBef>
              <a:buFontTx/>
              <a:buChar char="•"/>
              <a:defRPr/>
            </a:pP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①使用一个内存缓冲区</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BS</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读入某个关系(如</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S)</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的未处理元组;</a:t>
            </a:r>
          </a:p>
          <a:p>
            <a:pPr lvl="2" algn="just">
              <a:lnSpc>
                <a:spcPct val="90000"/>
              </a:lnSpc>
              <a:spcBef>
                <a:spcPct val="20000"/>
              </a:spcBef>
              <a:buFontTx/>
              <a:buChar char="•"/>
              <a:defRPr/>
            </a:pP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②使用另一个内存缓冲区</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BSC</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读入另一个关系(如</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SC)</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的未处理元组;</a:t>
            </a:r>
          </a:p>
          <a:p>
            <a:pPr lvl="2" algn="just">
              <a:lnSpc>
                <a:spcPct val="90000"/>
              </a:lnSpc>
              <a:spcBef>
                <a:spcPct val="20000"/>
              </a:spcBef>
              <a:buFontTx/>
              <a:buChar char="•"/>
              <a:defRPr/>
            </a:pP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③把</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BS</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中的每个元组和</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BSC</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中每个元组相连接，并送入输出缓冲区</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BO；</a:t>
            </a:r>
          </a:p>
          <a:p>
            <a:pPr lvl="2" algn="just">
              <a:lnSpc>
                <a:spcPct val="90000"/>
              </a:lnSpc>
              <a:spcBef>
                <a:spcPct val="20000"/>
              </a:spcBef>
              <a:buFontTx/>
              <a:buChar char="•"/>
              <a:defRPr/>
            </a:pP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④</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如果</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BO</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已满则写到一个临时文件;</a:t>
            </a:r>
          </a:p>
          <a:p>
            <a:pPr lvl="2" algn="just">
              <a:lnSpc>
                <a:spcPct val="90000"/>
              </a:lnSpc>
              <a:spcBef>
                <a:spcPct val="20000"/>
              </a:spcBef>
              <a:buFontTx/>
              <a:buChar char="•"/>
              <a:defRPr/>
            </a:pP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⑤重复步骤②～④，直至</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SC</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中元组全部处理完;</a:t>
            </a:r>
          </a:p>
          <a:p>
            <a:pPr lvl="2" algn="just">
              <a:lnSpc>
                <a:spcPct val="90000"/>
              </a:lnSpc>
              <a:spcBef>
                <a:spcPct val="20000"/>
              </a:spcBef>
              <a:buFontTx/>
              <a:buChar char="•"/>
              <a:defRPr/>
            </a:pP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⑥重复步骤①～⑥，直至</a:t>
            </a:r>
            <a:r>
              <a:rPr lang="en-US" altLang="zh-CN">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S</a:t>
            </a:r>
            <a:r>
              <a:rPr lang="zh-CN" altLang="en-US">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楷体_GB2312"/>
              </a:rPr>
              <a:t>中元组全部处理完。</a:t>
            </a:r>
          </a:p>
        </p:txBody>
      </p:sp>
      <p:sp>
        <p:nvSpPr>
          <p:cNvPr id="968710" name="Rectangle 6">
            <a:extLst>
              <a:ext uri="{FF2B5EF4-FFF2-40B4-BE49-F238E27FC236}">
                <a16:creationId xmlns:a16="http://schemas.microsoft.com/office/drawing/2014/main" id="{396597A0-E733-464A-BED6-2907C2B7EE3F}"/>
              </a:ext>
            </a:extLst>
          </p:cNvPr>
          <p:cNvSpPr>
            <a:spLocks noChangeArrowheads="1"/>
          </p:cNvSpPr>
          <p:nvPr/>
        </p:nvSpPr>
        <p:spPr bwMode="auto">
          <a:xfrm>
            <a:off x="609600" y="5257800"/>
            <a:ext cx="7924800" cy="762000"/>
          </a:xfrm>
          <a:prstGeom prst="rect">
            <a:avLst/>
          </a:prstGeom>
          <a:noFill/>
          <a:ln>
            <a:noFill/>
          </a:ln>
          <a:effectLst/>
        </p:spPr>
        <p:txBody>
          <a:bodyPr/>
          <a:lstStyle/>
          <a:p>
            <a:pPr marL="742950" lvl="1" indent="-285750" algn="just">
              <a:lnSpc>
                <a:spcPct val="90000"/>
              </a:lnSpc>
              <a:spcBef>
                <a:spcPct val="20000"/>
              </a:spcBef>
              <a:buFontTx/>
              <a:buChar char="–"/>
              <a:defRPr/>
            </a:pP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从临时文件读入</a:t>
            </a:r>
            <a:r>
              <a:rPr lang="en-US" altLang="zh-CN"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S</a:t>
            </a: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和</a:t>
            </a:r>
            <a:r>
              <a:rPr lang="en-US" altLang="zh-CN"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SC</a:t>
            </a: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的笛卡儿积，按照选择条件选取满足要求的记录。</a:t>
            </a:r>
          </a:p>
        </p:txBody>
      </p:sp>
      <p:sp>
        <p:nvSpPr>
          <p:cNvPr id="968711" name="Rectangle 7">
            <a:extLst>
              <a:ext uri="{FF2B5EF4-FFF2-40B4-BE49-F238E27FC236}">
                <a16:creationId xmlns:a16="http://schemas.microsoft.com/office/drawing/2014/main" id="{66A2D89A-C6DB-4EA4-83BD-D985B677FF23}"/>
              </a:ext>
            </a:extLst>
          </p:cNvPr>
          <p:cNvSpPr>
            <a:spLocks noChangeArrowheads="1"/>
          </p:cNvSpPr>
          <p:nvPr/>
        </p:nvSpPr>
        <p:spPr bwMode="auto">
          <a:xfrm>
            <a:off x="609600" y="6019800"/>
            <a:ext cx="7924800" cy="609600"/>
          </a:xfrm>
          <a:prstGeom prst="rect">
            <a:avLst/>
          </a:prstGeom>
          <a:noFill/>
          <a:ln>
            <a:noFill/>
          </a:ln>
          <a:effectLst/>
        </p:spPr>
        <p:txBody>
          <a:bodyPr/>
          <a:lstStyle/>
          <a:p>
            <a:pPr marL="742950" lvl="1" indent="-285750" algn="just">
              <a:lnSpc>
                <a:spcPct val="90000"/>
              </a:lnSpc>
              <a:spcBef>
                <a:spcPct val="20000"/>
              </a:spcBef>
              <a:buFontTx/>
              <a:buChar char="–"/>
              <a:defRPr/>
            </a:pP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把第2步的结果在</a:t>
            </a:r>
            <a:r>
              <a:rPr lang="en-US" altLang="zh-CN"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SN</a:t>
            </a: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上作投影输出，得到最终结果。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8707">
                                            <p:txEl>
                                              <p:pRg st="0" end="0"/>
                                            </p:txEl>
                                          </p:spTgt>
                                        </p:tgtEl>
                                        <p:attrNameLst>
                                          <p:attrName>style.visibility</p:attrName>
                                        </p:attrNameLst>
                                      </p:cBhvr>
                                      <p:to>
                                        <p:strVal val="visible"/>
                                      </p:to>
                                    </p:set>
                                    <p:anim calcmode="lin" valueType="num">
                                      <p:cBhvr>
                                        <p:cTn id="7" dur="500" fill="hold"/>
                                        <p:tgtEl>
                                          <p:spTgt spid="96870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968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8709"/>
                                        </p:tgtEl>
                                        <p:attrNameLst>
                                          <p:attrName>style.visibility</p:attrName>
                                        </p:attrNameLst>
                                      </p:cBhvr>
                                      <p:to>
                                        <p:strVal val="visible"/>
                                      </p:to>
                                    </p:set>
                                    <p:anim calcmode="lin" valueType="num">
                                      <p:cBhvr>
                                        <p:cTn id="13" dur="500" fill="hold"/>
                                        <p:tgtEl>
                                          <p:spTgt spid="968709"/>
                                        </p:tgtEl>
                                        <p:attrNameLst>
                                          <p:attrName>ppt_x</p:attrName>
                                        </p:attrNameLst>
                                      </p:cBhvr>
                                      <p:tavLst>
                                        <p:tav tm="0">
                                          <p:val>
                                            <p:strVal val="#ppt_x"/>
                                          </p:val>
                                        </p:tav>
                                        <p:tav tm="100000">
                                          <p:val>
                                            <p:strVal val="#ppt_x"/>
                                          </p:val>
                                        </p:tav>
                                      </p:tavLst>
                                    </p:anim>
                                    <p:anim calcmode="lin" valueType="num">
                                      <p:cBhvr>
                                        <p:cTn id="14" dur="500" fill="hold"/>
                                        <p:tgtEl>
                                          <p:spTgt spid="96870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8710"/>
                                        </p:tgtEl>
                                        <p:attrNameLst>
                                          <p:attrName>style.visibility</p:attrName>
                                        </p:attrNameLst>
                                      </p:cBhvr>
                                      <p:to>
                                        <p:strVal val="visible"/>
                                      </p:to>
                                    </p:set>
                                    <p:anim calcmode="lin" valueType="num">
                                      <p:cBhvr>
                                        <p:cTn id="19" dur="500" fill="hold"/>
                                        <p:tgtEl>
                                          <p:spTgt spid="968710"/>
                                        </p:tgtEl>
                                        <p:attrNameLst>
                                          <p:attrName>ppt_x</p:attrName>
                                        </p:attrNameLst>
                                      </p:cBhvr>
                                      <p:tavLst>
                                        <p:tav tm="0">
                                          <p:val>
                                            <p:strVal val="#ppt_x"/>
                                          </p:val>
                                        </p:tav>
                                        <p:tav tm="100000">
                                          <p:val>
                                            <p:strVal val="#ppt_x"/>
                                          </p:val>
                                        </p:tav>
                                      </p:tavLst>
                                    </p:anim>
                                    <p:anim calcmode="lin" valueType="num">
                                      <p:cBhvr>
                                        <p:cTn id="20" dur="500" fill="hold"/>
                                        <p:tgtEl>
                                          <p:spTgt spid="9687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8711"/>
                                        </p:tgtEl>
                                        <p:attrNameLst>
                                          <p:attrName>style.visibility</p:attrName>
                                        </p:attrNameLst>
                                      </p:cBhvr>
                                      <p:to>
                                        <p:strVal val="visible"/>
                                      </p:to>
                                    </p:set>
                                    <p:anim calcmode="lin" valueType="num">
                                      <p:cBhvr>
                                        <p:cTn id="25" dur="500" fill="hold"/>
                                        <p:tgtEl>
                                          <p:spTgt spid="968711"/>
                                        </p:tgtEl>
                                        <p:attrNameLst>
                                          <p:attrName>ppt_x</p:attrName>
                                        </p:attrNameLst>
                                      </p:cBhvr>
                                      <p:tavLst>
                                        <p:tav tm="0">
                                          <p:val>
                                            <p:strVal val="#ppt_x"/>
                                          </p:val>
                                        </p:tav>
                                        <p:tav tm="100000">
                                          <p:val>
                                            <p:strVal val="#ppt_x"/>
                                          </p:val>
                                        </p:tav>
                                      </p:tavLst>
                                    </p:anim>
                                    <p:anim calcmode="lin" valueType="num">
                                      <p:cBhvr>
                                        <p:cTn id="26" dur="500" fill="hold"/>
                                        <p:tgtEl>
                                          <p:spTgt spid="968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build="p"/>
      <p:bldP spid="968709" grpId="0"/>
      <p:bldP spid="968710" grpId="0"/>
      <p:bldP spid="9687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A7218E9F-C4CC-459C-BAD2-BD4E88427121}"/>
              </a:ext>
            </a:extLst>
          </p:cNvPr>
          <p:cNvSpPr>
            <a:spLocks noGrp="1"/>
          </p:cNvSpPr>
          <p:nvPr>
            <p:ph type="dt" sz="quarter" idx="10"/>
          </p:nvPr>
        </p:nvSpPr>
        <p:spPr/>
        <p:txBody>
          <a:bodyPr/>
          <a:lstStyle/>
          <a:p>
            <a:pPr>
              <a:defRPr/>
            </a:pPr>
            <a:fld id="{63A40138-3EE4-44D2-AD98-BAD43EFC1C83}" type="datetime1">
              <a:rPr lang="zh-CN" altLang="en-US"/>
              <a:pPr>
                <a:defRPr/>
              </a:pPr>
              <a:t>2023/4/18</a:t>
            </a:fld>
            <a:endParaRPr lang="en-US" altLang="zh-CN"/>
          </a:p>
        </p:txBody>
      </p:sp>
      <p:sp>
        <p:nvSpPr>
          <p:cNvPr id="9" name="页脚占位符 4">
            <a:extLst>
              <a:ext uri="{FF2B5EF4-FFF2-40B4-BE49-F238E27FC236}">
                <a16:creationId xmlns:a16="http://schemas.microsoft.com/office/drawing/2014/main" id="{16E6591C-7B7F-4470-9B92-1B98B8CFD85A}"/>
              </a:ext>
            </a:extLst>
          </p:cNvPr>
          <p:cNvSpPr>
            <a:spLocks noGrp="1"/>
          </p:cNvSpPr>
          <p:nvPr>
            <p:ph type="ftr" sz="quarter" idx="11"/>
          </p:nvPr>
        </p:nvSpPr>
        <p:spPr/>
        <p:txBody>
          <a:bodyPr/>
          <a:lstStyle/>
          <a:p>
            <a:pPr>
              <a:defRPr/>
            </a:pPr>
            <a:r>
              <a:rPr lang="en-US" altLang="zh-CN" dirty="0"/>
              <a:t>HIT-AIOT</a:t>
            </a:r>
          </a:p>
        </p:txBody>
      </p:sp>
      <p:sp>
        <p:nvSpPr>
          <p:cNvPr id="10" name="灯片编号占位符 5">
            <a:extLst>
              <a:ext uri="{FF2B5EF4-FFF2-40B4-BE49-F238E27FC236}">
                <a16:creationId xmlns:a16="http://schemas.microsoft.com/office/drawing/2014/main" id="{27BDA5DA-25F8-440F-B725-6F85569057A5}"/>
              </a:ext>
            </a:extLst>
          </p:cNvPr>
          <p:cNvSpPr>
            <a:spLocks noGrp="1"/>
          </p:cNvSpPr>
          <p:nvPr>
            <p:ph type="sldNum" sz="quarter" idx="12"/>
          </p:nvPr>
        </p:nvSpPr>
        <p:spPr/>
        <p:txBody>
          <a:bodyPr/>
          <a:lstStyle/>
          <a:p>
            <a:pPr>
              <a:defRPr/>
            </a:pPr>
            <a:fld id="{30F7C190-656F-48FE-B4CF-2469EBD92D61}" type="slidenum">
              <a:rPr lang="zh-CN" altLang="en-US"/>
              <a:pPr>
                <a:defRPr/>
              </a:pPr>
              <a:t>50</a:t>
            </a:fld>
            <a:endParaRPr lang="en-US" altLang="zh-CN"/>
          </a:p>
        </p:txBody>
      </p:sp>
      <p:sp>
        <p:nvSpPr>
          <p:cNvPr id="1001474" name="Rectangle 2">
            <a:extLst>
              <a:ext uri="{FF2B5EF4-FFF2-40B4-BE49-F238E27FC236}">
                <a16:creationId xmlns:a16="http://schemas.microsoft.com/office/drawing/2014/main" id="{8B3E842D-1909-4E68-8CAF-0773735FCC97}"/>
              </a:ext>
            </a:extLst>
          </p:cNvPr>
          <p:cNvSpPr>
            <a:spLocks noGrp="1" noChangeArrowheads="1"/>
          </p:cNvSpPr>
          <p:nvPr>
            <p:ph type="title"/>
          </p:nvPr>
        </p:nvSpPr>
        <p:spPr>
          <a:xfrm>
            <a:off x="1524000" y="0"/>
            <a:ext cx="7620000" cy="1066800"/>
          </a:xfrm>
        </p:spPr>
        <p:txBody>
          <a:bodyPr/>
          <a:lstStyle/>
          <a:p>
            <a:pPr algn="r">
              <a:defRPr/>
            </a:pPr>
            <a:endParaRPr lang="zh-CN" altLang="en-US" dirty="0">
              <a:latin typeface="华文行楷" panose="02010800040101010101" pitchFamily="2" charset="-122"/>
              <a:ea typeface="华文行楷" panose="02010800040101010101" pitchFamily="2" charset="-122"/>
              <a:cs typeface="+mj-cs"/>
            </a:endParaRPr>
          </a:p>
        </p:txBody>
      </p:sp>
      <p:sp>
        <p:nvSpPr>
          <p:cNvPr id="1001475" name="Rectangle 3">
            <a:extLst>
              <a:ext uri="{FF2B5EF4-FFF2-40B4-BE49-F238E27FC236}">
                <a16:creationId xmlns:a16="http://schemas.microsoft.com/office/drawing/2014/main" id="{CB1ED756-9EA3-4742-83AC-21F9C467EA83}"/>
              </a:ext>
            </a:extLst>
          </p:cNvPr>
          <p:cNvSpPr>
            <a:spLocks noGrp="1" noChangeArrowheads="1"/>
          </p:cNvSpPr>
          <p:nvPr>
            <p:ph idx="1"/>
          </p:nvPr>
        </p:nvSpPr>
        <p:spPr>
          <a:xfrm>
            <a:off x="609600" y="1295400"/>
            <a:ext cx="7924800" cy="4525963"/>
          </a:xfrm>
        </p:spPr>
        <p:txBody>
          <a:bodyPr/>
          <a:lstStyle/>
          <a:p>
            <a:pPr>
              <a:defRPr/>
            </a:pPr>
            <a:r>
              <a:rPr lang="en-US" altLang="zh-CN" dirty="0">
                <a:latin typeface="华文新魏" panose="02010800040101010101" pitchFamily="2" charset="-122"/>
                <a:ea typeface="华文新魏" panose="02010800040101010101" pitchFamily="2" charset="-122"/>
                <a:cs typeface="+mn-cs"/>
              </a:rPr>
              <a:t>Q</a:t>
            </a:r>
            <a:r>
              <a:rPr lang="zh-CN" altLang="en-US" dirty="0">
                <a:latin typeface="华文新魏" panose="02010800040101010101" pitchFamily="2" charset="-122"/>
                <a:ea typeface="华文新魏" panose="02010800040101010101" pitchFamily="2" charset="-122"/>
                <a:cs typeface="+mn-cs"/>
              </a:rPr>
              <a:t>的优化过程 </a:t>
            </a:r>
          </a:p>
        </p:txBody>
      </p:sp>
      <p:graphicFrame>
        <p:nvGraphicFramePr>
          <p:cNvPr id="1001478" name="Object 6">
            <a:extLst>
              <a:ext uri="{FF2B5EF4-FFF2-40B4-BE49-F238E27FC236}">
                <a16:creationId xmlns:a16="http://schemas.microsoft.com/office/drawing/2014/main" id="{F0D5B3B1-0755-4F89-99EF-689197B9ADB5}"/>
              </a:ext>
            </a:extLst>
          </p:cNvPr>
          <p:cNvGraphicFramePr>
            <a:graphicFrameLocks noChangeAspect="1"/>
          </p:cNvGraphicFramePr>
          <p:nvPr/>
        </p:nvGraphicFramePr>
        <p:xfrm>
          <a:off x="838200" y="1801813"/>
          <a:ext cx="6629400" cy="4789487"/>
        </p:xfrm>
        <a:graphic>
          <a:graphicData uri="http://schemas.openxmlformats.org/presentationml/2006/ole">
            <mc:AlternateContent xmlns:mc="http://schemas.openxmlformats.org/markup-compatibility/2006">
              <mc:Choice xmlns:v="urn:schemas-microsoft-com:vml" Requires="v">
                <p:oleObj spid="_x0000_s70682" r:id="rId3" imgW="7009524" imgH="5372850" progId="Paint.Picture">
                  <p:embed/>
                </p:oleObj>
              </mc:Choice>
              <mc:Fallback>
                <p:oleObj r:id="rId3" imgW="7009524" imgH="537285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01813"/>
                        <a:ext cx="662940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1477" name="Text Box 5">
            <a:extLst>
              <a:ext uri="{FF2B5EF4-FFF2-40B4-BE49-F238E27FC236}">
                <a16:creationId xmlns:a16="http://schemas.microsoft.com/office/drawing/2014/main" id="{39454CA2-5233-4327-8376-1E6C2FF065A7}"/>
              </a:ext>
            </a:extLst>
          </p:cNvPr>
          <p:cNvSpPr txBox="1"/>
          <p:nvPr/>
        </p:nvSpPr>
        <p:spPr>
          <a:xfrm>
            <a:off x="762000" y="2133600"/>
            <a:ext cx="3663950" cy="706438"/>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Tx/>
              <a:buChar char="–"/>
              <a:defRPr/>
            </a:pPr>
            <a:r>
              <a:rPr lang="zh-CN" altLang="en-US" sz="2000" noProof="1">
                <a:solidFill>
                  <a:srgbClr val="0000FF"/>
                </a:solidFill>
                <a:latin typeface="楷体_GB2312"/>
                <a:sym typeface="+mn-ea"/>
              </a:rPr>
              <a:t>合并选择和笛卡儿积形成连接操作</a:t>
            </a:r>
          </a:p>
        </p:txBody>
      </p:sp>
      <p:sp>
        <p:nvSpPr>
          <p:cNvPr id="71689" name="AutoShape 8">
            <a:extLst>
              <a:ext uri="{FF2B5EF4-FFF2-40B4-BE49-F238E27FC236}">
                <a16:creationId xmlns:a16="http://schemas.microsoft.com/office/drawing/2014/main" id="{845A672E-8372-4F25-97AF-E9D0B25B5360}"/>
              </a:ext>
            </a:extLst>
          </p:cNvPr>
          <p:cNvSpPr>
            <a:spLocks noChangeArrowheads="1"/>
          </p:cNvSpPr>
          <p:nvPr/>
        </p:nvSpPr>
        <p:spPr bwMode="auto">
          <a:xfrm flipV="1">
            <a:off x="4953000" y="4572000"/>
            <a:ext cx="3352800" cy="914400"/>
          </a:xfrm>
          <a:prstGeom prst="cloudCallout">
            <a:avLst>
              <a:gd name="adj1" fmla="val -46546"/>
              <a:gd name="adj2" fmla="val 66667"/>
            </a:avLst>
          </a:prstGeom>
          <a:solidFill>
            <a:srgbClr val="FFCCFF"/>
          </a:solidFill>
          <a:ln w="9525">
            <a:solidFill>
              <a:schemeClr val="tx1"/>
            </a:solidFill>
            <a:round/>
            <a:headEnd/>
            <a:tailEnd/>
          </a:ln>
        </p:spPr>
        <p:txBody>
          <a:bodyPr rot="10800000"/>
          <a:lstStyle/>
          <a:p>
            <a:pPr algn="ctr">
              <a:spcBef>
                <a:spcPct val="20000"/>
              </a:spcBef>
              <a:buFontTx/>
              <a:buChar char="–"/>
              <a:defRPr/>
            </a:pPr>
            <a:r>
              <a:rPr lang="en-US" altLang="en-US" b="0">
                <a:solidFill>
                  <a:srgbClr val="000066"/>
                </a:solidFill>
                <a:effectLst>
                  <a:outerShdw blurRad="38100" dist="38100" dir="2700000" algn="tl">
                    <a:srgbClr val="000000"/>
                  </a:outerShdw>
                </a:effectLst>
                <a:latin typeface="楷体_GB2312"/>
                <a:sym typeface="楷体_GB2312"/>
              </a:rPr>
              <a:t>最后的结果查询树</a:t>
            </a:r>
          </a:p>
        </p:txBody>
      </p:sp>
      <p:sp>
        <p:nvSpPr>
          <p:cNvPr id="1001481" name="Text Box 9">
            <a:extLst>
              <a:ext uri="{FF2B5EF4-FFF2-40B4-BE49-F238E27FC236}">
                <a16:creationId xmlns:a16="http://schemas.microsoft.com/office/drawing/2014/main" id="{51CBD086-299F-4AF5-A47E-044893881611}"/>
              </a:ext>
            </a:extLst>
          </p:cNvPr>
          <p:cNvSpPr txBox="1">
            <a:spLocks noChangeArrowheads="1"/>
          </p:cNvSpPr>
          <p:nvPr/>
        </p:nvSpPr>
        <p:spPr bwMode="auto">
          <a:xfrm>
            <a:off x="4716463" y="96838"/>
            <a:ext cx="4318000" cy="1438275"/>
          </a:xfrm>
          <a:prstGeom prst="rect">
            <a:avLst/>
          </a:prstGeom>
          <a:solidFill>
            <a:srgbClr val="FFFF66"/>
          </a:solidFill>
          <a:ln w="9525">
            <a:solidFill>
              <a:schemeClr val="tx1"/>
            </a:solidFill>
            <a:miter lim="800000"/>
          </a:ln>
          <a:effectLst/>
        </p:spPr>
        <p:txBody>
          <a:bodyPr lIns="18000" tIns="10800" rIns="18000" bIns="10800">
            <a:spAutoFit/>
          </a:bodyPr>
          <a:lstStyle/>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书目关系: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Boo(</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Ti，Au，Pn，Nc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出版社关系: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Pub(</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Pn，Pa，Pc</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借阅者关系: </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Bor</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Na，Ad，Ci，Cn</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p>
          <a:p>
            <a:pPr>
              <a:spcBef>
                <a:spcPct val="20000"/>
              </a:spcBef>
              <a:buFontTx/>
              <a:buChar char="–"/>
              <a:defRPr/>
            </a:pPr>
            <a:r>
              <a:rPr lang="zh-CN" altLang="en-US" dirty="0">
                <a:solidFill>
                  <a:srgbClr val="003399"/>
                </a:solidFill>
                <a:effectLst>
                  <a:outerShdw blurRad="38100" dist="38100" dir="2700000" algn="tl">
                    <a:srgbClr val="000000"/>
                  </a:outerShdw>
                </a:effectLst>
                <a:ea typeface="楷体_GB2312" pitchFamily="49" charset="-122"/>
                <a:cs typeface="+mn-cs"/>
                <a:sym typeface="+mn-ea"/>
              </a:rPr>
              <a:t>借阅登记关系: </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Loa(</a:t>
            </a:r>
            <a:r>
              <a:rPr lang="en-US" altLang="zh-CN" dirty="0" err="1">
                <a:solidFill>
                  <a:srgbClr val="003399"/>
                </a:solidFill>
                <a:effectLst>
                  <a:outerShdw blurRad="38100" dist="38100" dir="2700000" algn="tl">
                    <a:srgbClr val="000000"/>
                  </a:outerShdw>
                </a:effectLst>
                <a:ea typeface="楷体_GB2312" pitchFamily="49" charset="-122"/>
                <a:cs typeface="+mn-cs"/>
                <a:sym typeface="+mn-ea"/>
              </a:rPr>
              <a:t>Cn，Nc，Da</a:t>
            </a:r>
            <a:r>
              <a:rPr lang="en-US" altLang="zh-CN" dirty="0">
                <a:solidFill>
                  <a:srgbClr val="003399"/>
                </a:solidFill>
                <a:effectLst>
                  <a:outerShdw blurRad="38100" dist="38100" dir="2700000" algn="tl">
                    <a:srgbClr val="000000"/>
                  </a:outerShdw>
                </a:effectLst>
                <a:ea typeface="楷体_GB2312" pitchFamily="49" charset="-122"/>
                <a:cs typeface="+mn-cs"/>
                <a:sym typeface="+mn-ea"/>
              </a:rPr>
              <a:t>)</a:t>
            </a:r>
            <a:endParaRPr lang="zh-CN" altLang="en-US" dirty="0">
              <a:solidFill>
                <a:srgbClr val="003399"/>
              </a:solidFill>
              <a:effectLst>
                <a:outerShdw blurRad="38100" dist="38100" dir="2700000" algn="tl">
                  <a:srgbClr val="000000"/>
                </a:outerShdw>
              </a:effectLst>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14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001478"/>
                                        </p:tgtEl>
                                        <p:attrNameLst>
                                          <p:attrName>style.visibility</p:attrName>
                                        </p:attrNameLst>
                                      </p:cBhvr>
                                      <p:to>
                                        <p:strVal val="visible"/>
                                      </p:to>
                                    </p:set>
                                    <p:animEffect transition="in" filter="dissolve">
                                      <p:cBhvr>
                                        <p:cTn id="11" dur="500"/>
                                        <p:tgtEl>
                                          <p:spTgt spid="10014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689"/>
                                        </p:tgtEl>
                                        <p:attrNameLst>
                                          <p:attrName>style.visibility</p:attrName>
                                        </p:attrNameLst>
                                      </p:cBhvr>
                                      <p:to>
                                        <p:strVal val="visible"/>
                                      </p:to>
                                    </p:set>
                                    <p:animEffect transition="in" filter="wipe(left)">
                                      <p:cBhvr>
                                        <p:cTn id="16" dur="500"/>
                                        <p:tgtEl>
                                          <p:spTgt spid="71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7" grpId="0"/>
      <p:bldP spid="7168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2D68DF0B-A500-4D10-B44A-F777A0826175}"/>
              </a:ext>
            </a:extLst>
          </p:cNvPr>
          <p:cNvSpPr>
            <a:spLocks noGrp="1"/>
          </p:cNvSpPr>
          <p:nvPr>
            <p:ph type="dt" sz="quarter" idx="10"/>
          </p:nvPr>
        </p:nvSpPr>
        <p:spPr/>
        <p:txBody>
          <a:bodyPr/>
          <a:lstStyle/>
          <a:p>
            <a:pPr>
              <a:defRPr/>
            </a:pPr>
            <a:fld id="{DF66F90A-89E4-4DB3-9D6F-3C73348852AD}" type="datetime1">
              <a:rPr lang="zh-CN" altLang="en-US"/>
              <a:pPr>
                <a:defRPr/>
              </a:pPr>
              <a:t>2023/4/18</a:t>
            </a:fld>
            <a:endParaRPr lang="en-US" altLang="zh-CN"/>
          </a:p>
        </p:txBody>
      </p:sp>
      <p:sp>
        <p:nvSpPr>
          <p:cNvPr id="6" name="页脚占位符 4">
            <a:extLst>
              <a:ext uri="{FF2B5EF4-FFF2-40B4-BE49-F238E27FC236}">
                <a16:creationId xmlns:a16="http://schemas.microsoft.com/office/drawing/2014/main" id="{3C6F5440-BD2C-4AF2-9180-720387395FEE}"/>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0B817400-18A4-45B3-807D-8191B61E5FEE}"/>
              </a:ext>
            </a:extLst>
          </p:cNvPr>
          <p:cNvSpPr>
            <a:spLocks noGrp="1"/>
          </p:cNvSpPr>
          <p:nvPr>
            <p:ph type="sldNum" sz="quarter" idx="12"/>
          </p:nvPr>
        </p:nvSpPr>
        <p:spPr/>
        <p:txBody>
          <a:bodyPr/>
          <a:lstStyle/>
          <a:p>
            <a:pPr>
              <a:defRPr/>
            </a:pPr>
            <a:fld id="{ABD8D241-B94C-421F-BDC8-F311BA39362C}" type="slidenum">
              <a:rPr lang="zh-CN" altLang="en-US"/>
              <a:pPr>
                <a:defRPr/>
              </a:pPr>
              <a:t>51</a:t>
            </a:fld>
            <a:endParaRPr lang="en-US" altLang="zh-CN"/>
          </a:p>
        </p:txBody>
      </p:sp>
      <p:sp>
        <p:nvSpPr>
          <p:cNvPr id="1021954" name="Rectangle 2">
            <a:extLst>
              <a:ext uri="{FF2B5EF4-FFF2-40B4-BE49-F238E27FC236}">
                <a16:creationId xmlns:a16="http://schemas.microsoft.com/office/drawing/2014/main" id="{4836B652-16C4-4A10-BF12-9D7CCB28528B}"/>
              </a:ext>
            </a:extLst>
          </p:cNvPr>
          <p:cNvSpPr>
            <a:spLocks noGrp="1" noChangeArrowheads="1"/>
          </p:cNvSpPr>
          <p:nvPr>
            <p:ph idx="1"/>
          </p:nvPr>
        </p:nvSpPr>
        <p:spPr>
          <a:xfrm>
            <a:off x="685800" y="1524000"/>
            <a:ext cx="7924800" cy="4724400"/>
          </a:xfrm>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问题的提出 </a:t>
            </a:r>
            <a:endParaRPr lang="en-US" altLang="zh-CN">
              <a:solidFill>
                <a:srgbClr val="BFBFBF"/>
              </a:solidFill>
              <a:latin typeface="华文新魏" panose="02010800040101010101" pitchFamily="2" charset="-122"/>
              <a:ea typeface="华文新魏" panose="02010800040101010101" pitchFamily="2" charset="-122"/>
            </a:endParaRPr>
          </a:p>
          <a:p>
            <a:pPr>
              <a:defRPr/>
            </a:pPr>
            <a:r>
              <a:rPr lang="zh-CN" altLang="en-US">
                <a:solidFill>
                  <a:srgbClr val="D9D9D9"/>
                </a:solidFill>
                <a:latin typeface="华文新魏" panose="02010800040101010101" pitchFamily="2" charset="-122"/>
                <a:ea typeface="华文新魏" panose="02010800040101010101" pitchFamily="2" charset="-122"/>
                <a:sym typeface="楷体_GB2312"/>
              </a:rPr>
              <a:t>关系表达式的等价转换规则</a:t>
            </a:r>
            <a:endParaRPr lang="zh-CN" altLang="en-US">
              <a:solidFill>
                <a:srgbClr val="D9D9D9"/>
              </a:solidFill>
              <a:latin typeface="华文新魏" panose="02010800040101010101" pitchFamily="2" charset="-122"/>
              <a:ea typeface="华文新魏" panose="02010800040101010101" pitchFamily="2" charset="-122"/>
            </a:endParaRPr>
          </a:p>
          <a:p>
            <a:pPr>
              <a:defRPr/>
            </a:pPr>
            <a:r>
              <a:rPr lang="zh-CN" altLang="en-US">
                <a:solidFill>
                  <a:srgbClr val="D9D9D9"/>
                </a:solidFill>
                <a:latin typeface="华文新魏" panose="02010800040101010101" pitchFamily="2" charset="-122"/>
                <a:ea typeface="华文新魏" panose="02010800040101010101" pitchFamily="2" charset="-122"/>
                <a:sym typeface="楷体_GB2312"/>
              </a:rPr>
              <a:t>表达式结果大小的估计</a:t>
            </a:r>
            <a:endParaRPr lang="zh-CN" altLang="en-US">
              <a:solidFill>
                <a:srgbClr val="BFBFBF"/>
              </a:solidFill>
              <a:latin typeface="华文新魏" panose="02010800040101010101" pitchFamily="2" charset="-122"/>
              <a:ea typeface="华文新魏" panose="02010800040101010101" pitchFamily="2" charset="-122"/>
            </a:endParaRPr>
          </a:p>
          <a:p>
            <a:pPr>
              <a:defRPr/>
            </a:pPr>
            <a:r>
              <a:rPr lang="zh-CN" altLang="en-US">
                <a:solidFill>
                  <a:srgbClr val="BFBFBF"/>
                </a:solidFill>
                <a:latin typeface="华文新魏" panose="02010800040101010101" pitchFamily="2" charset="-122"/>
                <a:ea typeface="华文新魏" panose="02010800040101010101" pitchFamily="2" charset="-122"/>
              </a:rPr>
              <a:t>启发式关系代数优化算法  </a:t>
            </a:r>
          </a:p>
          <a:p>
            <a:pPr>
              <a:defRPr/>
            </a:pPr>
            <a:r>
              <a:rPr lang="zh-CN" altLang="en-US">
                <a:latin typeface="华文新魏" panose="02010800040101010101" pitchFamily="2" charset="-122"/>
                <a:ea typeface="华文新魏" panose="02010800040101010101" pitchFamily="2" charset="-122"/>
              </a:rPr>
              <a:t>基于复杂性估计的查询优化算法 </a:t>
            </a:r>
          </a:p>
        </p:txBody>
      </p:sp>
      <p:sp>
        <p:nvSpPr>
          <p:cNvPr id="1021956" name="Rectangle 4">
            <a:extLst>
              <a:ext uri="{FF2B5EF4-FFF2-40B4-BE49-F238E27FC236}">
                <a16:creationId xmlns:a16="http://schemas.microsoft.com/office/drawing/2014/main" id="{4F5FDD68-0BA1-4A2D-A29B-9E5BC2325E3D}"/>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835E233-620E-454C-B494-E3549C046EB5}"/>
              </a:ext>
            </a:extLst>
          </p:cNvPr>
          <p:cNvSpPr>
            <a:spLocks noGrp="1"/>
          </p:cNvSpPr>
          <p:nvPr>
            <p:ph type="dt" sz="quarter" idx="10"/>
          </p:nvPr>
        </p:nvSpPr>
        <p:spPr/>
        <p:txBody>
          <a:bodyPr/>
          <a:lstStyle/>
          <a:p>
            <a:pPr>
              <a:defRPr/>
            </a:pPr>
            <a:fld id="{DB980AEB-B828-4D7B-914F-6702B411C87B}"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F47E8313-4FF9-429C-9C09-E2C6AA6FA60B}"/>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89942575-10D4-4C52-9DF4-1E7D2969E53D}"/>
              </a:ext>
            </a:extLst>
          </p:cNvPr>
          <p:cNvSpPr>
            <a:spLocks noGrp="1"/>
          </p:cNvSpPr>
          <p:nvPr>
            <p:ph type="sldNum" sz="quarter" idx="12"/>
          </p:nvPr>
        </p:nvSpPr>
        <p:spPr/>
        <p:txBody>
          <a:bodyPr/>
          <a:lstStyle/>
          <a:p>
            <a:pPr>
              <a:defRPr/>
            </a:pPr>
            <a:fld id="{6455CF41-1CC9-4731-B16F-6F01DF284A76}" type="slidenum">
              <a:rPr lang="zh-CN" altLang="en-US"/>
              <a:pPr>
                <a:defRPr/>
              </a:pPr>
              <a:t>52</a:t>
            </a:fld>
            <a:endParaRPr lang="en-US" altLang="zh-CN"/>
          </a:p>
        </p:txBody>
      </p:sp>
      <p:sp>
        <p:nvSpPr>
          <p:cNvPr id="1024002" name="Rectangle 2">
            <a:extLst>
              <a:ext uri="{FF2B5EF4-FFF2-40B4-BE49-F238E27FC236}">
                <a16:creationId xmlns:a16="http://schemas.microsoft.com/office/drawing/2014/main" id="{495D2BE4-B276-4620-84EC-27E213BB203A}"/>
              </a:ext>
            </a:extLst>
          </p:cNvPr>
          <p:cNvSpPr>
            <a:spLocks noGrp="1" noChangeArrowheads="1"/>
          </p:cNvSpPr>
          <p:nvPr>
            <p:ph idx="1"/>
          </p:nvPr>
        </p:nvSpPr>
        <p:spPr>
          <a:xfrm>
            <a:off x="609600" y="1371600"/>
            <a:ext cx="7924800" cy="5029200"/>
          </a:xfrm>
        </p:spPr>
        <p:txBody>
          <a:bodyPr>
            <a:prstTxWarp prst="textNoShape">
              <a:avLst/>
            </a:prstTxWarp>
          </a:bodyPr>
          <a:lstStyle/>
          <a:p>
            <a:pPr algn="just">
              <a:lnSpc>
                <a:spcPct val="90000"/>
              </a:lnSpc>
              <a:defRPr/>
            </a:pPr>
            <a:r>
              <a:rPr lang="zh-CN" altLang="en-US">
                <a:latin typeface="华文新魏" panose="02010800040101010101" pitchFamily="2" charset="-122"/>
                <a:ea typeface="华文新魏" panose="02010800040101010101" pitchFamily="2" charset="-122"/>
              </a:rPr>
              <a:t>考虑各种查询执行策略的复杂性估计。</a:t>
            </a:r>
          </a:p>
          <a:p>
            <a:pPr algn="just">
              <a:lnSpc>
                <a:spcPct val="90000"/>
              </a:lnSpc>
              <a:defRPr/>
            </a:pPr>
            <a:r>
              <a:rPr lang="zh-CN" altLang="en-US">
                <a:latin typeface="华文新魏" panose="02010800040101010101" pitchFamily="2" charset="-122"/>
                <a:ea typeface="华文新魏" panose="02010800040101010101" pitchFamily="2" charset="-122"/>
              </a:rPr>
              <a:t>基于复杂性估计的查询优化方法分为两个阶段。</a:t>
            </a:r>
          </a:p>
          <a:p>
            <a:pPr lvl="1" algn="just">
              <a:lnSpc>
                <a:spcPct val="90000"/>
              </a:lnSpc>
              <a:defRPr/>
            </a:pPr>
            <a:r>
              <a:rPr lang="zh-CN" altLang="en-US">
                <a:latin typeface="华文新魏" panose="02010800040101010101" pitchFamily="2" charset="-122"/>
                <a:ea typeface="华文新魏" panose="02010800040101010101" pitchFamily="2" charset="-122"/>
              </a:rPr>
              <a:t>第一阶段使用启发式优化方法产生逻辑上优化的关系代数表达式或查询计划Ｐ。</a:t>
            </a:r>
          </a:p>
          <a:p>
            <a:pPr lvl="1" algn="just">
              <a:lnSpc>
                <a:spcPct val="90000"/>
              </a:lnSpc>
              <a:defRPr/>
            </a:pPr>
            <a:r>
              <a:rPr lang="zh-CN" altLang="en-US">
                <a:latin typeface="华文新魏" panose="02010800040101010101" pitchFamily="2" charset="-122"/>
                <a:ea typeface="华文新魏" panose="02010800040101010101" pitchFamily="2" charset="-122"/>
              </a:rPr>
              <a:t>第二阶段为Ｐ中每个关系代数操作选择具有最小复杂性的实现算法，确定Ｐ的优化执行策略Ｐ(Ａ)。 </a:t>
            </a:r>
          </a:p>
          <a:p>
            <a:pPr algn="just">
              <a:lnSpc>
                <a:spcPct val="90000"/>
              </a:lnSpc>
              <a:defRPr/>
            </a:pPr>
            <a:r>
              <a:rPr lang="zh-CN" altLang="en-US">
                <a:latin typeface="华文新魏" panose="02010800040101010101" pitchFamily="2" charset="-122"/>
                <a:ea typeface="华文新魏" panose="02010800040101010101" pitchFamily="2" charset="-122"/>
              </a:rPr>
              <a:t>影响查询执行效率的主要因素是</a:t>
            </a:r>
            <a:r>
              <a:rPr lang="zh-CN" altLang="en-US">
                <a:solidFill>
                  <a:srgbClr val="FF0000"/>
                </a:solidFill>
                <a:latin typeface="华文新魏" panose="02010800040101010101" pitchFamily="2" charset="-122"/>
                <a:ea typeface="华文新魏" panose="02010800040101010101" pitchFamily="2" charset="-122"/>
              </a:rPr>
              <a:t>磁盘存取块数</a:t>
            </a:r>
            <a:r>
              <a:rPr lang="zh-CN" altLang="en-US">
                <a:latin typeface="华文新魏" panose="02010800040101010101" pitchFamily="2" charset="-122"/>
                <a:ea typeface="华文新魏" panose="02010800040101010101" pitchFamily="2" charset="-122"/>
              </a:rPr>
              <a:t>。 </a:t>
            </a:r>
          </a:p>
        </p:txBody>
      </p:sp>
      <p:sp>
        <p:nvSpPr>
          <p:cNvPr id="1024003" name="Rectangle 3">
            <a:extLst>
              <a:ext uri="{FF2B5EF4-FFF2-40B4-BE49-F238E27FC236}">
                <a16:creationId xmlns:a16="http://schemas.microsoft.com/office/drawing/2014/main" id="{28BA0721-F4D8-4023-BC0C-75F176FFE0AB}"/>
              </a:ext>
            </a:extLst>
          </p:cNvPr>
          <p:cNvSpPr>
            <a:spLocks noGrp="1" noChangeArrowheads="1"/>
          </p:cNvSpPr>
          <p:nvPr>
            <p:ph type="title"/>
          </p:nvPr>
        </p:nvSpPr>
        <p:spPr>
          <a:xfrm>
            <a:off x="0" y="0"/>
            <a:ext cx="9144000" cy="1066800"/>
          </a:xfrm>
        </p:spPr>
        <p:txBody>
          <a:bodyPr lIns="54000" rIns="18000"/>
          <a:lstStyle/>
          <a:p>
            <a:pPr algn="r">
              <a:defRPr/>
            </a:pPr>
            <a:r>
              <a:rPr lang="zh-CN" altLang="en-US" dirty="0">
                <a:latin typeface="华文行楷" panose="02010800040101010101" pitchFamily="2" charset="-122"/>
                <a:ea typeface="华文行楷" panose="02010800040101010101" pitchFamily="2" charset="-122"/>
                <a:cs typeface="+mj-cs"/>
              </a:rPr>
              <a:t>基于复杂性估计的查询优化方法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0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835E233-620E-454C-B494-E3549C046EB5}"/>
              </a:ext>
            </a:extLst>
          </p:cNvPr>
          <p:cNvSpPr>
            <a:spLocks noGrp="1"/>
          </p:cNvSpPr>
          <p:nvPr>
            <p:ph type="dt" sz="quarter" idx="10"/>
          </p:nvPr>
        </p:nvSpPr>
        <p:spPr/>
        <p:txBody>
          <a:bodyPr/>
          <a:lstStyle/>
          <a:p>
            <a:pPr>
              <a:defRPr/>
            </a:pPr>
            <a:fld id="{DB980AEB-B828-4D7B-914F-6702B411C87B}"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F47E8313-4FF9-429C-9C09-E2C6AA6FA60B}"/>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89942575-10D4-4C52-9DF4-1E7D2969E53D}"/>
              </a:ext>
            </a:extLst>
          </p:cNvPr>
          <p:cNvSpPr>
            <a:spLocks noGrp="1"/>
          </p:cNvSpPr>
          <p:nvPr>
            <p:ph type="sldNum" sz="quarter" idx="12"/>
          </p:nvPr>
        </p:nvSpPr>
        <p:spPr/>
        <p:txBody>
          <a:bodyPr/>
          <a:lstStyle/>
          <a:p>
            <a:pPr>
              <a:defRPr/>
            </a:pPr>
            <a:fld id="{6455CF41-1CC9-4731-B16F-6F01DF284A76}" type="slidenum">
              <a:rPr lang="zh-CN" altLang="en-US"/>
              <a:pPr>
                <a:defRPr/>
              </a:pPr>
              <a:t>53</a:t>
            </a:fld>
            <a:endParaRPr lang="en-US" altLang="zh-CN"/>
          </a:p>
        </p:txBody>
      </p:sp>
      <p:sp>
        <p:nvSpPr>
          <p:cNvPr id="1024003" name="Rectangle 3">
            <a:extLst>
              <a:ext uri="{FF2B5EF4-FFF2-40B4-BE49-F238E27FC236}">
                <a16:creationId xmlns:a16="http://schemas.microsoft.com/office/drawing/2014/main" id="{28BA0721-F4D8-4023-BC0C-75F176FFE0AB}"/>
              </a:ext>
            </a:extLst>
          </p:cNvPr>
          <p:cNvSpPr>
            <a:spLocks noGrp="1" noChangeArrowheads="1"/>
          </p:cNvSpPr>
          <p:nvPr>
            <p:ph type="title"/>
          </p:nvPr>
        </p:nvSpPr>
        <p:spPr>
          <a:xfrm>
            <a:off x="0" y="0"/>
            <a:ext cx="9144000" cy="1066800"/>
          </a:xfrm>
        </p:spPr>
        <p:txBody>
          <a:bodyPr lIns="54000" rIns="18000"/>
          <a:lstStyle/>
          <a:p>
            <a:pPr algn="r">
              <a:defRPr/>
            </a:pPr>
            <a:r>
              <a:rPr lang="zh-CN" altLang="en-US" dirty="0">
                <a:latin typeface="华文行楷" panose="02010800040101010101" pitchFamily="2" charset="-122"/>
                <a:ea typeface="华文行楷" panose="02010800040101010101" pitchFamily="2" charset="-122"/>
                <a:cs typeface="+mj-cs"/>
              </a:rPr>
              <a:t>查询优化方法</a:t>
            </a:r>
          </a:p>
        </p:txBody>
      </p:sp>
      <p:pic>
        <p:nvPicPr>
          <p:cNvPr id="8" name="图片 7">
            <a:extLst>
              <a:ext uri="{FF2B5EF4-FFF2-40B4-BE49-F238E27FC236}">
                <a16:creationId xmlns:a16="http://schemas.microsoft.com/office/drawing/2014/main" id="{9DA72B3E-63AC-4531-B1AC-A96069ADA4CA}"/>
              </a:ext>
            </a:extLst>
          </p:cNvPr>
          <p:cNvPicPr>
            <a:picLocks noChangeAspect="1"/>
          </p:cNvPicPr>
          <p:nvPr/>
        </p:nvPicPr>
        <p:blipFill>
          <a:blip r:embed="rId2"/>
          <a:stretch>
            <a:fillRect/>
          </a:stretch>
        </p:blipFill>
        <p:spPr>
          <a:xfrm>
            <a:off x="679250" y="1484865"/>
            <a:ext cx="7785500" cy="4242018"/>
          </a:xfrm>
          <a:prstGeom prst="rect">
            <a:avLst/>
          </a:prstGeom>
        </p:spPr>
      </p:pic>
    </p:spTree>
    <p:extLst>
      <p:ext uri="{BB962C8B-B14F-4D97-AF65-F5344CB8AC3E}">
        <p14:creationId xmlns:p14="http://schemas.microsoft.com/office/powerpoint/2010/main" val="475904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F7B1328-2852-4A21-81FD-AE2DFA344C1A}"/>
              </a:ext>
            </a:extLst>
          </p:cNvPr>
          <p:cNvSpPr>
            <a:spLocks noGrp="1"/>
          </p:cNvSpPr>
          <p:nvPr>
            <p:ph type="dt" sz="quarter" idx="10"/>
          </p:nvPr>
        </p:nvSpPr>
        <p:spPr/>
        <p:txBody>
          <a:bodyPr/>
          <a:lstStyle/>
          <a:p>
            <a:pPr>
              <a:defRPr/>
            </a:pPr>
            <a:fld id="{49352EF0-E794-4928-8D7A-D413F3CB257D}" type="datetime1">
              <a:rPr lang="zh-CN" altLang="en-US"/>
              <a:pPr>
                <a:defRPr/>
              </a:pPr>
              <a:t>2023/4/18</a:t>
            </a:fld>
            <a:endParaRPr lang="en-US" altLang="zh-CN"/>
          </a:p>
        </p:txBody>
      </p:sp>
      <p:sp>
        <p:nvSpPr>
          <p:cNvPr id="5" name="页脚占位符 4">
            <a:extLst>
              <a:ext uri="{FF2B5EF4-FFF2-40B4-BE49-F238E27FC236}">
                <a16:creationId xmlns:a16="http://schemas.microsoft.com/office/drawing/2014/main" id="{E7FD0EF5-8BDB-46DE-B7F4-EEE71A55D642}"/>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3717C29-6A92-4764-9E13-55AC4393786C}"/>
              </a:ext>
            </a:extLst>
          </p:cNvPr>
          <p:cNvSpPr>
            <a:spLocks noGrp="1"/>
          </p:cNvSpPr>
          <p:nvPr>
            <p:ph type="sldNum" sz="quarter" idx="12"/>
          </p:nvPr>
        </p:nvSpPr>
        <p:spPr/>
        <p:txBody>
          <a:bodyPr/>
          <a:lstStyle/>
          <a:p>
            <a:pPr>
              <a:defRPr/>
            </a:pPr>
            <a:fld id="{1860210E-CE91-4AE5-BEC0-EC63B4A03C8C}" type="slidenum">
              <a:rPr lang="zh-CN" altLang="en-US"/>
              <a:pPr>
                <a:defRPr/>
              </a:pPr>
              <a:t>54</a:t>
            </a:fld>
            <a:endParaRPr lang="en-US" altLang="zh-CN"/>
          </a:p>
        </p:txBody>
      </p:sp>
      <p:sp>
        <p:nvSpPr>
          <p:cNvPr id="1019906" name="Rectangle 2">
            <a:extLst>
              <a:ext uri="{FF2B5EF4-FFF2-40B4-BE49-F238E27FC236}">
                <a16:creationId xmlns:a16="http://schemas.microsoft.com/office/drawing/2014/main" id="{0483B2A1-3A9F-455F-B6D3-9426C84B1166}"/>
              </a:ext>
            </a:extLst>
          </p:cNvPr>
          <p:cNvSpPr>
            <a:spLocks noGrp="1" noChangeArrowheads="1"/>
          </p:cNvSpPr>
          <p:nvPr>
            <p:ph idx="1"/>
          </p:nvPr>
        </p:nvSpPr>
        <p:spPr/>
        <p:txBody>
          <a:bodyPr>
            <a:prstTxWarp prst="textNoShape">
              <a:avLst/>
            </a:prstTxWarp>
          </a:bodyPr>
          <a:lstStyle/>
          <a:p>
            <a:pPr algn="just">
              <a:defRPr/>
            </a:pPr>
            <a:r>
              <a:rPr lang="zh-CN" altLang="en-US">
                <a:latin typeface="华文新魏" panose="02010800040101010101" pitchFamily="2" charset="-122"/>
                <a:ea typeface="华文新魏" panose="02010800040101010101" pitchFamily="2" charset="-122"/>
              </a:rPr>
              <a:t>本章重点 </a:t>
            </a:r>
          </a:p>
          <a:p>
            <a:pPr lvl="1" algn="just">
              <a:defRPr/>
            </a:pPr>
            <a:r>
              <a:rPr lang="zh-CN" altLang="en-US">
                <a:latin typeface="华文新魏" panose="02010800040101010101" pitchFamily="2" charset="-122"/>
                <a:ea typeface="华文新魏" panose="02010800040101010101" pitchFamily="2" charset="-122"/>
              </a:rPr>
              <a:t>熟练掌握关系代数表达式等价变换规则；</a:t>
            </a:r>
            <a:endParaRPr lang="en-US" altLang="zh-CN">
              <a:latin typeface="华文新魏" panose="02010800040101010101" pitchFamily="2" charset="-122"/>
              <a:ea typeface="华文新魏" panose="02010800040101010101" pitchFamily="2" charset="-122"/>
            </a:endParaRPr>
          </a:p>
          <a:p>
            <a:pPr lvl="1" algn="just">
              <a:defRPr/>
            </a:pPr>
            <a:r>
              <a:rPr lang="zh-CN" altLang="en-US">
                <a:latin typeface="华文新魏" panose="02010800040101010101" pitchFamily="2" charset="-122"/>
                <a:ea typeface="华文新魏" panose="02010800040101010101" pitchFamily="2" charset="-122"/>
              </a:rPr>
              <a:t>掌握启发式查询优化方法。 </a:t>
            </a:r>
          </a:p>
          <a:p>
            <a:pPr lvl="1" algn="just">
              <a:defRPr/>
            </a:pPr>
            <a:endParaRPr lang="zh-CN" altLang="en-US"/>
          </a:p>
        </p:txBody>
      </p:sp>
      <p:sp>
        <p:nvSpPr>
          <p:cNvPr id="1019907" name="Rectangle 3">
            <a:extLst>
              <a:ext uri="{FF2B5EF4-FFF2-40B4-BE49-F238E27FC236}">
                <a16:creationId xmlns:a16="http://schemas.microsoft.com/office/drawing/2014/main" id="{3245340A-D0BD-40D1-9883-887EE68CBF19}"/>
              </a:ext>
            </a:extLst>
          </p:cNvPr>
          <p:cNvSpPr>
            <a:spLocks noGrp="1" noChangeArrowheads="1"/>
          </p:cNvSpPr>
          <p:nvPr>
            <p:ph type="title"/>
          </p:nvPr>
        </p:nvSpPr>
        <p:spPr>
          <a:xfrm>
            <a:off x="0" y="0"/>
            <a:ext cx="9144000" cy="1066800"/>
          </a:xfrm>
        </p:spPr>
        <p:txBody>
          <a:bodyPr lIns="54000" rIns="18000"/>
          <a:lstStyle/>
          <a:p>
            <a:pPr algn="r">
              <a:defRPr/>
            </a:pPr>
            <a:r>
              <a:rPr lang="zh-CN" altLang="en-US" dirty="0">
                <a:latin typeface="华文行楷" panose="02010800040101010101" pitchFamily="2" charset="-122"/>
                <a:ea typeface="华文行楷" panose="02010800040101010101" pitchFamily="2" charset="-122"/>
                <a:cs typeface="+mj-cs"/>
              </a:rPr>
              <a:t>总结</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DD4B2480-3A2B-4C7B-B671-661BA162FC34}"/>
              </a:ext>
            </a:extLst>
          </p:cNvPr>
          <p:cNvSpPr>
            <a:spLocks noGrp="1"/>
          </p:cNvSpPr>
          <p:nvPr>
            <p:ph type="dt" sz="quarter" idx="10"/>
          </p:nvPr>
        </p:nvSpPr>
        <p:spPr/>
        <p:txBody>
          <a:bodyPr/>
          <a:lstStyle/>
          <a:p>
            <a:pPr>
              <a:defRPr/>
            </a:pPr>
            <a:fld id="{10A6E0BD-5646-4D56-98DF-A344BCAE45CA}" type="datetime1">
              <a:rPr lang="zh-CN" altLang="en-US"/>
              <a:pPr>
                <a:defRPr/>
              </a:pPr>
              <a:t>2023/4/18</a:t>
            </a:fld>
            <a:endParaRPr lang="en-US" altLang="zh-CN"/>
          </a:p>
        </p:txBody>
      </p:sp>
      <p:sp>
        <p:nvSpPr>
          <p:cNvPr id="8" name="页脚占位符 4">
            <a:extLst>
              <a:ext uri="{FF2B5EF4-FFF2-40B4-BE49-F238E27FC236}">
                <a16:creationId xmlns:a16="http://schemas.microsoft.com/office/drawing/2014/main" id="{216D2AC4-79F5-447E-AD92-E45EB33A0941}"/>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688DC234-E417-44EB-BFC2-23A05B311E42}"/>
              </a:ext>
            </a:extLst>
          </p:cNvPr>
          <p:cNvSpPr>
            <a:spLocks noGrp="1"/>
          </p:cNvSpPr>
          <p:nvPr>
            <p:ph type="sldNum" sz="quarter" idx="12"/>
          </p:nvPr>
        </p:nvSpPr>
        <p:spPr/>
        <p:txBody>
          <a:bodyPr/>
          <a:lstStyle/>
          <a:p>
            <a:pPr>
              <a:defRPr/>
            </a:pPr>
            <a:fld id="{2F20AC6B-317A-45BF-AE41-2747FD232EDF}" type="slidenum">
              <a:rPr lang="zh-CN" altLang="en-US"/>
              <a:pPr>
                <a:defRPr/>
              </a:pPr>
              <a:t>55</a:t>
            </a:fld>
            <a:endParaRPr lang="en-US" altLang="zh-CN"/>
          </a:p>
        </p:txBody>
      </p:sp>
      <p:sp>
        <p:nvSpPr>
          <p:cNvPr id="41986" name="Rectangle 2">
            <a:extLst>
              <a:ext uri="{FF2B5EF4-FFF2-40B4-BE49-F238E27FC236}">
                <a16:creationId xmlns:a16="http://schemas.microsoft.com/office/drawing/2014/main" id="{7C7B88BB-E451-4B13-B134-112319D43BCD}"/>
              </a:ext>
            </a:extLst>
          </p:cNvPr>
          <p:cNvSpPr>
            <a:spLocks noGrp="1" noChangeArrowheads="1"/>
          </p:cNvSpPr>
          <p:nvPr>
            <p:ph type="title"/>
          </p:nvPr>
        </p:nvSpPr>
        <p:spPr/>
        <p:txBody>
          <a:bodyPr/>
          <a:lstStyle/>
          <a:p>
            <a:pPr eaLnBrk="1" hangingPunct="1">
              <a:defRPr/>
            </a:pPr>
            <a:endParaRPr lang="zh-CN" altLang="en-US">
              <a:cs typeface="+mj-cs"/>
            </a:endParaRPr>
          </a:p>
        </p:txBody>
      </p:sp>
      <p:sp>
        <p:nvSpPr>
          <p:cNvPr id="41987" name="Rectangle 3">
            <a:extLst>
              <a:ext uri="{FF2B5EF4-FFF2-40B4-BE49-F238E27FC236}">
                <a16:creationId xmlns:a16="http://schemas.microsoft.com/office/drawing/2014/main" id="{0783A996-4076-499F-BF00-88943384AE25}"/>
              </a:ext>
            </a:extLst>
          </p:cNvPr>
          <p:cNvSpPr>
            <a:spLocks noGrp="1" noChangeArrowheads="1"/>
          </p:cNvSpPr>
          <p:nvPr>
            <p:ph idx="1"/>
          </p:nvPr>
        </p:nvSpPr>
        <p:spPr/>
        <p:txBody>
          <a:bodyPr/>
          <a:lstStyle/>
          <a:p>
            <a:pPr eaLnBrk="1" hangingPunct="1">
              <a:defRPr/>
            </a:pPr>
            <a:endParaRPr lang="zh-CN" altLang="en-US" dirty="0">
              <a:cs typeface="+mn-cs"/>
            </a:endParaRPr>
          </a:p>
        </p:txBody>
      </p:sp>
      <p:graphicFrame>
        <p:nvGraphicFramePr>
          <p:cNvPr id="75783" name="Object 4">
            <a:extLst>
              <a:ext uri="{FF2B5EF4-FFF2-40B4-BE49-F238E27FC236}">
                <a16:creationId xmlns:a16="http://schemas.microsoft.com/office/drawing/2014/main" id="{42FFDEF4-538E-4A50-A693-E8DF41261EDF}"/>
              </a:ext>
            </a:extLst>
          </p:cNvPr>
          <p:cNvGraphicFramePr>
            <a:graphicFrameLocks/>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75801" r:id="rId4" imgW="7833665" imgH="7839151" progId="">
                  <p:embed/>
                </p:oleObj>
              </mc:Choice>
              <mc:Fallback>
                <p:oleObj r:id="rId4" imgW="7833665" imgH="7839151"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2312988"/>
                        <a:ext cx="28082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75784" name="Picture 5">
            <a:extLst>
              <a:ext uri="{FF2B5EF4-FFF2-40B4-BE49-F238E27FC236}">
                <a16:creationId xmlns:a16="http://schemas.microsoft.com/office/drawing/2014/main" id="{8B7E9617-17A4-404C-A72B-17698D1D8A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1916113"/>
            <a:ext cx="5003800"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Box 6">
            <a:extLst>
              <a:ext uri="{FF2B5EF4-FFF2-40B4-BE49-F238E27FC236}">
                <a16:creationId xmlns:a16="http://schemas.microsoft.com/office/drawing/2014/main" id="{486B8C97-17DE-4108-9D66-FD5A306552A8}"/>
              </a:ext>
            </a:extLst>
          </p:cNvPr>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eaLnBrk="1" hangingPunct="1">
              <a:defRPr/>
            </a:pPr>
            <a:r>
              <a:rPr lang="en-US" altLang="zh-CN" sz="4400">
                <a:effectLst>
                  <a:outerShdw blurRad="38100" dist="38100" dir="2700000" algn="tl">
                    <a:srgbClr val="C0C0C0"/>
                  </a:outerShdw>
                </a:effectLst>
                <a:ea typeface="宋体" panose="02010600030101010101" pitchFamily="2" charset="-122"/>
                <a:cs typeface="+mn-cs"/>
                <a:sym typeface="+mn-ea"/>
              </a:rPr>
              <a:t>Next Chapter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28DE0838-1CCA-4192-B977-914B2BCA3E99}"/>
              </a:ext>
            </a:extLst>
          </p:cNvPr>
          <p:cNvSpPr>
            <a:spLocks noGrp="1"/>
          </p:cNvSpPr>
          <p:nvPr>
            <p:ph type="dt" sz="quarter" idx="10"/>
          </p:nvPr>
        </p:nvSpPr>
        <p:spPr/>
        <p:txBody>
          <a:bodyPr/>
          <a:lstStyle/>
          <a:p>
            <a:pPr>
              <a:defRPr/>
            </a:pPr>
            <a:fld id="{A56A170A-018D-4090-BFCA-FB1A6D8F7B63}" type="datetime1">
              <a:rPr lang="zh-CN" altLang="en-US"/>
              <a:pPr>
                <a:defRPr/>
              </a:pPr>
              <a:t>2023/4/18</a:t>
            </a:fld>
            <a:endParaRPr lang="en-US" altLang="zh-CN"/>
          </a:p>
        </p:txBody>
      </p:sp>
      <p:sp>
        <p:nvSpPr>
          <p:cNvPr id="14" name="页脚占位符 4">
            <a:extLst>
              <a:ext uri="{FF2B5EF4-FFF2-40B4-BE49-F238E27FC236}">
                <a16:creationId xmlns:a16="http://schemas.microsoft.com/office/drawing/2014/main" id="{9F237955-94FC-4C42-9116-2C304387E6BA}"/>
              </a:ext>
            </a:extLst>
          </p:cNvPr>
          <p:cNvSpPr>
            <a:spLocks noGrp="1"/>
          </p:cNvSpPr>
          <p:nvPr>
            <p:ph type="ftr" sz="quarter" idx="11"/>
          </p:nvPr>
        </p:nvSpPr>
        <p:spPr/>
        <p:txBody>
          <a:bodyPr/>
          <a:lstStyle/>
          <a:p>
            <a:pPr>
              <a:defRPr/>
            </a:pPr>
            <a:r>
              <a:rPr lang="en-US" altLang="zh-CN" dirty="0"/>
              <a:t>HIT-AIOT</a:t>
            </a:r>
          </a:p>
        </p:txBody>
      </p:sp>
      <p:sp>
        <p:nvSpPr>
          <p:cNvPr id="15" name="灯片编号占位符 5">
            <a:extLst>
              <a:ext uri="{FF2B5EF4-FFF2-40B4-BE49-F238E27FC236}">
                <a16:creationId xmlns:a16="http://schemas.microsoft.com/office/drawing/2014/main" id="{85E21D38-6F5C-460F-8A47-7DCD7DDF53A3}"/>
              </a:ext>
            </a:extLst>
          </p:cNvPr>
          <p:cNvSpPr>
            <a:spLocks noGrp="1"/>
          </p:cNvSpPr>
          <p:nvPr>
            <p:ph type="sldNum" sz="quarter" idx="12"/>
          </p:nvPr>
        </p:nvSpPr>
        <p:spPr/>
        <p:txBody>
          <a:bodyPr/>
          <a:lstStyle/>
          <a:p>
            <a:pPr>
              <a:defRPr/>
            </a:pPr>
            <a:fld id="{A8862BCA-3D3B-47BC-A841-CD3B48C72DF7}" type="slidenum">
              <a:rPr lang="zh-CN" altLang="en-US"/>
              <a:pPr>
                <a:defRPr/>
              </a:pPr>
              <a:t>6</a:t>
            </a:fld>
            <a:endParaRPr lang="en-US" altLang="zh-CN"/>
          </a:p>
        </p:txBody>
      </p:sp>
      <p:sp>
        <p:nvSpPr>
          <p:cNvPr id="969730" name="Rectangle 2">
            <a:extLst>
              <a:ext uri="{FF2B5EF4-FFF2-40B4-BE49-F238E27FC236}">
                <a16:creationId xmlns:a16="http://schemas.microsoft.com/office/drawing/2014/main" id="{4B8A56C8-2BB0-4FDE-BAC5-DD06585401DA}"/>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问题的提出</a:t>
            </a:r>
          </a:p>
        </p:txBody>
      </p:sp>
      <p:sp>
        <p:nvSpPr>
          <p:cNvPr id="969731" name="Rectangle 3">
            <a:extLst>
              <a:ext uri="{FF2B5EF4-FFF2-40B4-BE49-F238E27FC236}">
                <a16:creationId xmlns:a16="http://schemas.microsoft.com/office/drawing/2014/main" id="{1886E2C2-AA83-415A-8A96-4ADE708BFEAA}"/>
              </a:ext>
            </a:extLst>
          </p:cNvPr>
          <p:cNvSpPr>
            <a:spLocks noGrp="1" noChangeArrowheads="1"/>
          </p:cNvSpPr>
          <p:nvPr>
            <p:ph idx="1"/>
          </p:nvPr>
        </p:nvSpPr>
        <p:spPr>
          <a:xfrm>
            <a:off x="609600" y="1524000"/>
            <a:ext cx="7924800" cy="533400"/>
          </a:xfrm>
        </p:spPr>
        <p:txBody>
          <a:bodyPr/>
          <a:lstStyle/>
          <a:p>
            <a:pPr algn="just">
              <a:lnSpc>
                <a:spcPct val="90000"/>
              </a:lnSpc>
              <a:defRPr/>
            </a:pPr>
            <a:r>
              <a:rPr lang="en-US" altLang="zh-CN">
                <a:cs typeface="+mn-cs"/>
              </a:rPr>
              <a:t>Q</a:t>
            </a:r>
            <a:r>
              <a:rPr lang="en-US" altLang="zh-CN" baseline="-30000">
                <a:cs typeface="+mn-cs"/>
              </a:rPr>
              <a:t>1</a:t>
            </a:r>
            <a:r>
              <a:rPr lang="zh-CN" altLang="en-US">
                <a:cs typeface="+mn-cs"/>
              </a:rPr>
              <a:t>的时间开销:</a:t>
            </a:r>
          </a:p>
        </p:txBody>
      </p:sp>
      <p:sp>
        <p:nvSpPr>
          <p:cNvPr id="969732" name="Rectangle 4">
            <a:extLst>
              <a:ext uri="{FF2B5EF4-FFF2-40B4-BE49-F238E27FC236}">
                <a16:creationId xmlns:a16="http://schemas.microsoft.com/office/drawing/2014/main" id="{56A7B33C-6D1D-41CE-8A5B-D3E690E9C596}"/>
              </a:ext>
            </a:extLst>
          </p:cNvPr>
          <p:cNvSpPr>
            <a:spLocks noChangeArrowheads="1"/>
          </p:cNvSpPr>
          <p:nvPr/>
        </p:nvSpPr>
        <p:spPr bwMode="auto">
          <a:xfrm>
            <a:off x="1187450" y="188913"/>
            <a:ext cx="3960813" cy="1138237"/>
          </a:xfrm>
          <a:prstGeom prst="rect">
            <a:avLst/>
          </a:prstGeom>
          <a:solidFill>
            <a:srgbClr val="FFFF66"/>
          </a:solidFill>
          <a:ln w="9525">
            <a:solidFill>
              <a:schemeClr val="tx1"/>
            </a:solidFill>
            <a:miter lim="800000"/>
          </a:ln>
          <a:effectLst/>
        </p:spPr>
        <p:txBody>
          <a:bodyPr>
            <a:spAutoFit/>
          </a:bodyPr>
          <a:lstStyle/>
          <a:p>
            <a:pPr>
              <a:spcBef>
                <a:spcPct val="20000"/>
              </a:spcBef>
              <a:buFontTx/>
              <a:buChar char="–"/>
              <a:defRPr/>
            </a:pPr>
            <a:r>
              <a:rPr lang="en-US" altLang="zh-CN">
                <a:solidFill>
                  <a:srgbClr val="003399"/>
                </a:solidFill>
                <a:effectLst>
                  <a:outerShdw blurRad="38100" dist="38100" dir="2700000" algn="tl">
                    <a:srgbClr val="000000"/>
                  </a:outerShdw>
                </a:effectLst>
                <a:ea typeface="楷体_GB2312" pitchFamily="49" charset="-122"/>
                <a:cs typeface="+mn-cs"/>
                <a:sym typeface="+mn-ea"/>
              </a:rPr>
              <a:t>S</a:t>
            </a:r>
            <a:r>
              <a:rPr lang="zh-CN" altLang="en-US">
                <a:solidFill>
                  <a:srgbClr val="003399"/>
                </a:solidFill>
                <a:effectLst>
                  <a:outerShdw blurRad="38100" dist="38100" dir="2700000" algn="tl">
                    <a:srgbClr val="000000"/>
                  </a:outerShdw>
                </a:effectLst>
                <a:ea typeface="楷体_GB2312" pitchFamily="49" charset="-122"/>
                <a:cs typeface="+mn-cs"/>
                <a:sym typeface="+mn-ea"/>
              </a:rPr>
              <a:t>中有</a:t>
            </a:r>
            <a:r>
              <a:rPr lang="zh-CN" altLang="en-US">
                <a:solidFill>
                  <a:srgbClr val="FF0000"/>
                </a:solidFill>
                <a:effectLst>
                  <a:outerShdw blurRad="38100" dist="38100" dir="2700000" algn="tl">
                    <a:srgbClr val="000000"/>
                  </a:outerShdw>
                </a:effectLst>
                <a:ea typeface="楷体_GB2312" pitchFamily="49" charset="-122"/>
                <a:cs typeface="+mn-cs"/>
                <a:sym typeface="+mn-ea"/>
              </a:rPr>
              <a:t>1000</a:t>
            </a:r>
            <a:r>
              <a:rPr lang="zh-CN" altLang="en-US">
                <a:solidFill>
                  <a:srgbClr val="003399"/>
                </a:solidFill>
                <a:effectLst>
                  <a:outerShdw blurRad="38100" dist="38100" dir="2700000" algn="tl">
                    <a:srgbClr val="000000"/>
                  </a:outerShdw>
                </a:effectLst>
                <a:ea typeface="楷体_GB2312" pitchFamily="49" charset="-122"/>
                <a:cs typeface="+mn-cs"/>
                <a:sym typeface="+mn-ea"/>
              </a:rPr>
              <a:t>个学生记录</a:t>
            </a:r>
          </a:p>
          <a:p>
            <a:pPr>
              <a:spcBef>
                <a:spcPct val="20000"/>
              </a:spcBef>
              <a:buFontTx/>
              <a:buChar char="–"/>
              <a:defRPr/>
            </a:pPr>
            <a:r>
              <a:rPr lang="en-US" altLang="zh-CN">
                <a:solidFill>
                  <a:srgbClr val="003399"/>
                </a:solidFill>
                <a:effectLst>
                  <a:outerShdw blurRad="38100" dist="38100" dir="2700000" algn="tl">
                    <a:srgbClr val="000000"/>
                  </a:outerShdw>
                </a:effectLst>
                <a:ea typeface="楷体_GB2312" pitchFamily="49" charset="-122"/>
                <a:cs typeface="+mn-cs"/>
                <a:sym typeface="+mn-ea"/>
              </a:rPr>
              <a:t>SC</a:t>
            </a:r>
            <a:r>
              <a:rPr lang="zh-CN" altLang="en-US">
                <a:solidFill>
                  <a:srgbClr val="003399"/>
                </a:solidFill>
                <a:effectLst>
                  <a:outerShdw blurRad="38100" dist="38100" dir="2700000" algn="tl">
                    <a:srgbClr val="000000"/>
                  </a:outerShdw>
                </a:effectLst>
                <a:ea typeface="楷体_GB2312" pitchFamily="49" charset="-122"/>
                <a:cs typeface="+mn-cs"/>
                <a:sym typeface="+mn-ea"/>
              </a:rPr>
              <a:t>中有</a:t>
            </a:r>
            <a:r>
              <a:rPr lang="zh-CN" altLang="en-US">
                <a:solidFill>
                  <a:srgbClr val="FF0000"/>
                </a:solidFill>
                <a:effectLst>
                  <a:outerShdw blurRad="38100" dist="38100" dir="2700000" algn="tl">
                    <a:srgbClr val="000000"/>
                  </a:outerShdw>
                </a:effectLst>
                <a:ea typeface="楷体_GB2312" pitchFamily="49" charset="-122"/>
                <a:cs typeface="+mn-cs"/>
                <a:sym typeface="+mn-ea"/>
              </a:rPr>
              <a:t>10000</a:t>
            </a:r>
            <a:r>
              <a:rPr lang="zh-CN" altLang="en-US">
                <a:solidFill>
                  <a:srgbClr val="003399"/>
                </a:solidFill>
                <a:effectLst>
                  <a:outerShdw blurRad="38100" dist="38100" dir="2700000" algn="tl">
                    <a:srgbClr val="000000"/>
                  </a:outerShdw>
                </a:effectLst>
                <a:ea typeface="楷体_GB2312" pitchFamily="49" charset="-122"/>
                <a:cs typeface="+mn-cs"/>
                <a:sym typeface="+mn-ea"/>
              </a:rPr>
              <a:t>个选课记录</a:t>
            </a:r>
          </a:p>
          <a:p>
            <a:pPr>
              <a:spcBef>
                <a:spcPct val="20000"/>
              </a:spcBef>
              <a:buFontTx/>
              <a:buChar char="–"/>
              <a:defRPr/>
            </a:pPr>
            <a:r>
              <a:rPr lang="en-US" altLang="zh-CN">
                <a:solidFill>
                  <a:srgbClr val="003399"/>
                </a:solidFill>
                <a:effectLst>
                  <a:outerShdw blurRad="38100" dist="38100" dir="2700000" algn="tl">
                    <a:srgbClr val="000000"/>
                  </a:outerShdw>
                </a:effectLst>
                <a:ea typeface="楷体_GB2312" pitchFamily="49" charset="-122"/>
                <a:cs typeface="+mn-cs"/>
                <a:sym typeface="+mn-ea"/>
              </a:rPr>
              <a:t>SC</a:t>
            </a:r>
            <a:r>
              <a:rPr lang="zh-CN" altLang="en-US">
                <a:solidFill>
                  <a:srgbClr val="003399"/>
                </a:solidFill>
                <a:effectLst>
                  <a:outerShdw blurRad="38100" dist="38100" dir="2700000" algn="tl">
                    <a:srgbClr val="000000"/>
                  </a:outerShdw>
                </a:effectLst>
                <a:ea typeface="楷体_GB2312" pitchFamily="49" charset="-122"/>
                <a:cs typeface="+mn-cs"/>
                <a:sym typeface="+mn-ea"/>
              </a:rPr>
              <a:t>中选修</a:t>
            </a:r>
            <a:r>
              <a:rPr lang="en-US" altLang="zh-CN">
                <a:solidFill>
                  <a:srgbClr val="003399"/>
                </a:solidFill>
                <a:effectLst>
                  <a:outerShdw blurRad="38100" dist="38100" dir="2700000" algn="tl">
                    <a:srgbClr val="000000"/>
                  </a:outerShdw>
                </a:effectLst>
                <a:ea typeface="楷体_GB2312" pitchFamily="49" charset="-122"/>
                <a:cs typeface="+mn-cs"/>
                <a:sym typeface="+mn-ea"/>
              </a:rPr>
              <a:t>C2</a:t>
            </a:r>
            <a:r>
              <a:rPr lang="zh-CN" altLang="en-US">
                <a:solidFill>
                  <a:srgbClr val="003399"/>
                </a:solidFill>
                <a:effectLst>
                  <a:outerShdw blurRad="38100" dist="38100" dir="2700000" algn="tl">
                    <a:srgbClr val="000000"/>
                  </a:outerShdw>
                </a:effectLst>
                <a:ea typeface="楷体_GB2312" pitchFamily="49" charset="-122"/>
                <a:cs typeface="+mn-cs"/>
                <a:sym typeface="+mn-ea"/>
              </a:rPr>
              <a:t>课程的记录为</a:t>
            </a:r>
            <a:r>
              <a:rPr lang="zh-CN" altLang="en-US">
                <a:solidFill>
                  <a:srgbClr val="FF0000"/>
                </a:solidFill>
                <a:effectLst>
                  <a:outerShdw blurRad="38100" dist="38100" dir="2700000" algn="tl">
                    <a:srgbClr val="000000"/>
                  </a:outerShdw>
                </a:effectLst>
                <a:ea typeface="楷体_GB2312" pitchFamily="49" charset="-122"/>
                <a:cs typeface="+mn-cs"/>
                <a:sym typeface="+mn-ea"/>
              </a:rPr>
              <a:t>50</a:t>
            </a:r>
            <a:r>
              <a:rPr lang="zh-CN" altLang="en-US">
                <a:solidFill>
                  <a:srgbClr val="003399"/>
                </a:solidFill>
                <a:effectLst>
                  <a:outerShdw blurRad="38100" dist="38100" dir="2700000" algn="tl">
                    <a:srgbClr val="000000"/>
                  </a:outerShdw>
                </a:effectLst>
                <a:ea typeface="楷体_GB2312" pitchFamily="49" charset="-122"/>
                <a:cs typeface="+mn-cs"/>
                <a:sym typeface="+mn-ea"/>
              </a:rPr>
              <a:t>个</a:t>
            </a:r>
          </a:p>
        </p:txBody>
      </p:sp>
      <p:sp>
        <p:nvSpPr>
          <p:cNvPr id="969733" name="Rectangle 5">
            <a:extLst>
              <a:ext uri="{FF2B5EF4-FFF2-40B4-BE49-F238E27FC236}">
                <a16:creationId xmlns:a16="http://schemas.microsoft.com/office/drawing/2014/main" id="{6DFB4021-E413-402A-B986-C8CF627A0FCC}"/>
              </a:ext>
            </a:extLst>
          </p:cNvPr>
          <p:cNvSpPr>
            <a:spLocks noChangeArrowheads="1"/>
          </p:cNvSpPr>
          <p:nvPr/>
        </p:nvSpPr>
        <p:spPr bwMode="auto">
          <a:xfrm>
            <a:off x="609600" y="2019300"/>
            <a:ext cx="8283575" cy="923925"/>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每个磁盘块能装10个</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S</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的元组或100个</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SC</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的元组。每个磁盘块能装5个结果元组。每秒可读/写20个磁盘块。</a:t>
            </a:r>
          </a:p>
        </p:txBody>
      </p:sp>
      <p:sp>
        <p:nvSpPr>
          <p:cNvPr id="969734" name="Rectangle 6">
            <a:extLst>
              <a:ext uri="{FF2B5EF4-FFF2-40B4-BE49-F238E27FC236}">
                <a16:creationId xmlns:a16="http://schemas.microsoft.com/office/drawing/2014/main" id="{A3A3CF42-011E-4C8D-B670-4B00258EF283}"/>
              </a:ext>
            </a:extLst>
          </p:cNvPr>
          <p:cNvSpPr>
            <a:spLocks noChangeArrowheads="1"/>
          </p:cNvSpPr>
          <p:nvPr/>
        </p:nvSpPr>
        <p:spPr bwMode="auto">
          <a:xfrm>
            <a:off x="609600" y="2924175"/>
            <a:ext cx="7924800" cy="4572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(1) 计算</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S</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和</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SC</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的笛卡尔积：</a:t>
            </a:r>
          </a:p>
        </p:txBody>
      </p:sp>
      <p:sp>
        <p:nvSpPr>
          <p:cNvPr id="969735" name="Rectangle 7">
            <a:extLst>
              <a:ext uri="{FF2B5EF4-FFF2-40B4-BE49-F238E27FC236}">
                <a16:creationId xmlns:a16="http://schemas.microsoft.com/office/drawing/2014/main" id="{6316378D-DAFA-4A15-ABAD-2608DA06571C}"/>
              </a:ext>
            </a:extLst>
          </p:cNvPr>
          <p:cNvSpPr>
            <a:spLocks noChangeArrowheads="1"/>
          </p:cNvSpPr>
          <p:nvPr/>
        </p:nvSpPr>
        <p:spPr bwMode="auto">
          <a:xfrm>
            <a:off x="609600" y="3789363"/>
            <a:ext cx="7924800" cy="4191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(2) 选择：</a:t>
            </a:r>
          </a:p>
        </p:txBody>
      </p:sp>
      <p:sp>
        <p:nvSpPr>
          <p:cNvPr id="969736" name="Rectangle 8">
            <a:extLst>
              <a:ext uri="{FF2B5EF4-FFF2-40B4-BE49-F238E27FC236}">
                <a16:creationId xmlns:a16="http://schemas.microsoft.com/office/drawing/2014/main" id="{BBF93FAE-6C2B-43CC-A8D8-2CA82CB6EB26}"/>
              </a:ext>
            </a:extLst>
          </p:cNvPr>
          <p:cNvSpPr>
            <a:spLocks noChangeArrowheads="1"/>
          </p:cNvSpPr>
          <p:nvPr/>
        </p:nvSpPr>
        <p:spPr bwMode="auto">
          <a:xfrm>
            <a:off x="609600" y="4652963"/>
            <a:ext cx="7924800" cy="4572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(3) 投影：</a:t>
            </a:r>
          </a:p>
        </p:txBody>
      </p:sp>
      <p:sp>
        <p:nvSpPr>
          <p:cNvPr id="969737" name="Rectangle 9">
            <a:extLst>
              <a:ext uri="{FF2B5EF4-FFF2-40B4-BE49-F238E27FC236}">
                <a16:creationId xmlns:a16="http://schemas.microsoft.com/office/drawing/2014/main" id="{0F885935-9DC1-44E8-8026-56CE5F70E7A8}"/>
              </a:ext>
            </a:extLst>
          </p:cNvPr>
          <p:cNvSpPr>
            <a:spLocks noChangeArrowheads="1"/>
          </p:cNvSpPr>
          <p:nvPr/>
        </p:nvSpPr>
        <p:spPr bwMode="auto">
          <a:xfrm>
            <a:off x="609600" y="5445125"/>
            <a:ext cx="7924800" cy="4953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忽略</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CPU</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时间，</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Q</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1</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需要的处理时间大约</a:t>
            </a:r>
            <a:r>
              <a:rPr lang="zh-CN" altLang="en-US" sz="2400" dirty="0">
                <a:solidFill>
                  <a:srgbClr val="FF0000"/>
                </a:solidFill>
                <a:effectLst>
                  <a:outerShdw blurRad="38100" dist="38100" dir="2700000" algn="tl">
                    <a:srgbClr val="C0C0C0"/>
                  </a:outerShdw>
                </a:effectLst>
                <a:ea typeface="楷体_GB2312" pitchFamily="49" charset="-122"/>
                <a:cs typeface="+mn-cs"/>
                <a:sym typeface="+mn-ea"/>
              </a:rPr>
              <a:t>200</a:t>
            </a:r>
            <a:r>
              <a:rPr lang="en-US" altLang="zh-CN" sz="2400" dirty="0">
                <a:solidFill>
                  <a:srgbClr val="FF0000"/>
                </a:solidFill>
                <a:effectLst>
                  <a:outerShdw blurRad="38100" dist="38100" dir="2700000" algn="tl">
                    <a:srgbClr val="C0C0C0"/>
                  </a:outerShdw>
                </a:effectLst>
                <a:ea typeface="楷体_GB2312" pitchFamily="49" charset="-122"/>
                <a:cs typeface="+mn-cs"/>
                <a:sym typeface="+mn-ea"/>
              </a:rPr>
              <a:t>010</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秒。</a:t>
            </a:r>
          </a:p>
        </p:txBody>
      </p:sp>
      <p:sp>
        <p:nvSpPr>
          <p:cNvPr id="969738" name="Rectangle 10">
            <a:extLst>
              <a:ext uri="{FF2B5EF4-FFF2-40B4-BE49-F238E27FC236}">
                <a16:creationId xmlns:a16="http://schemas.microsoft.com/office/drawing/2014/main" id="{F43655DA-C7D5-43C5-8EFB-131A9026CBB0}"/>
              </a:ext>
            </a:extLst>
          </p:cNvPr>
          <p:cNvSpPr>
            <a:spLocks noChangeArrowheads="1"/>
          </p:cNvSpPr>
          <p:nvPr/>
        </p:nvSpPr>
        <p:spPr bwMode="auto">
          <a:xfrm>
            <a:off x="609600" y="3400425"/>
            <a:ext cx="7924800" cy="533400"/>
          </a:xfrm>
          <a:prstGeom prst="rect">
            <a:avLst/>
          </a:prstGeom>
          <a:noFill/>
          <a:ln>
            <a:noFill/>
          </a:ln>
          <a:effectLst/>
        </p:spPr>
        <p:txBody>
          <a:bodyPr/>
          <a:lstStyle/>
          <a:p>
            <a:pPr marL="1143000" lvl="2" indent="-228600" algn="just">
              <a:spcBef>
                <a:spcPct val="20000"/>
              </a:spcBef>
              <a:buFontTx/>
              <a:buChar char="•"/>
              <a:defRPr/>
            </a:pPr>
            <a:r>
              <a:rPr lang="zh-CN" altLang="en-US" dirty="0">
                <a:solidFill>
                  <a:srgbClr val="FF0000"/>
                </a:solidFill>
                <a:effectLst>
                  <a:outerShdw blurRad="38100" dist="38100" dir="2700000" algn="tl">
                    <a:srgbClr val="C0C0C0"/>
                  </a:outerShdw>
                </a:effectLst>
                <a:ea typeface="楷体_GB2312" pitchFamily="49" charset="-122"/>
                <a:cs typeface="+mn-cs"/>
                <a:sym typeface="+mn-ea"/>
              </a:rPr>
              <a:t>时间开销：10秒（读）＋100000秒（写）</a:t>
            </a:r>
          </a:p>
        </p:txBody>
      </p:sp>
      <p:sp>
        <p:nvSpPr>
          <p:cNvPr id="969739" name="Rectangle 11">
            <a:extLst>
              <a:ext uri="{FF2B5EF4-FFF2-40B4-BE49-F238E27FC236}">
                <a16:creationId xmlns:a16="http://schemas.microsoft.com/office/drawing/2014/main" id="{1FBF9DDE-428A-4B9D-91DA-5F480327E953}"/>
              </a:ext>
            </a:extLst>
          </p:cNvPr>
          <p:cNvSpPr>
            <a:spLocks noChangeArrowheads="1"/>
          </p:cNvSpPr>
          <p:nvPr/>
        </p:nvSpPr>
        <p:spPr bwMode="auto">
          <a:xfrm>
            <a:off x="609600" y="4267200"/>
            <a:ext cx="7924800" cy="457200"/>
          </a:xfrm>
          <a:prstGeom prst="rect">
            <a:avLst/>
          </a:prstGeom>
          <a:noFill/>
          <a:ln>
            <a:noFill/>
          </a:ln>
          <a:effectLst/>
        </p:spPr>
        <p:txBody>
          <a:bodyPr/>
          <a:lstStyle/>
          <a:p>
            <a:pPr marL="1143000" lvl="2" indent="-228600" algn="just">
              <a:spcBef>
                <a:spcPct val="20000"/>
              </a:spcBef>
              <a:buFontTx/>
              <a:buChar char="•"/>
              <a:defRPr/>
            </a:pPr>
            <a:r>
              <a:rPr lang="zh-CN" altLang="en-US" dirty="0">
                <a:solidFill>
                  <a:srgbClr val="FF0000"/>
                </a:solidFill>
                <a:effectLst>
                  <a:outerShdw blurRad="38100" dist="38100" dir="2700000" algn="tl">
                    <a:srgbClr val="C0C0C0"/>
                  </a:outerShdw>
                </a:effectLst>
                <a:ea typeface="楷体_GB2312" pitchFamily="49" charset="-122"/>
                <a:cs typeface="+mn-cs"/>
                <a:sym typeface="+mn-ea"/>
              </a:rPr>
              <a:t>时间开销：100000秒（读）</a:t>
            </a:r>
          </a:p>
        </p:txBody>
      </p:sp>
      <p:sp>
        <p:nvSpPr>
          <p:cNvPr id="969740" name="Rectangle 12">
            <a:extLst>
              <a:ext uri="{FF2B5EF4-FFF2-40B4-BE49-F238E27FC236}">
                <a16:creationId xmlns:a16="http://schemas.microsoft.com/office/drawing/2014/main" id="{81A9446D-A702-4B93-880B-7ED256A3EBA1}"/>
              </a:ext>
            </a:extLst>
          </p:cNvPr>
          <p:cNvSpPr>
            <a:spLocks noChangeArrowheads="1"/>
          </p:cNvSpPr>
          <p:nvPr/>
        </p:nvSpPr>
        <p:spPr bwMode="auto">
          <a:xfrm>
            <a:off x="609600" y="5084763"/>
            <a:ext cx="7924800" cy="533400"/>
          </a:xfrm>
          <a:prstGeom prst="rect">
            <a:avLst/>
          </a:prstGeom>
          <a:noFill/>
          <a:ln>
            <a:noFill/>
          </a:ln>
          <a:effectLst/>
        </p:spPr>
        <p:txBody>
          <a:bodyPr/>
          <a:lstStyle/>
          <a:p>
            <a:pPr marL="1143000" lvl="2" indent="-228600" algn="just">
              <a:spcBef>
                <a:spcPct val="20000"/>
              </a:spcBef>
              <a:buFontTx/>
              <a:buChar char="•"/>
              <a:defRPr/>
            </a:pPr>
            <a:r>
              <a:rPr lang="zh-CN" altLang="en-US" dirty="0">
                <a:solidFill>
                  <a:srgbClr val="FF0000"/>
                </a:solidFill>
                <a:effectLst>
                  <a:outerShdw blurRad="38100" dist="38100" dir="2700000" algn="tl">
                    <a:srgbClr val="C0C0C0"/>
                  </a:outerShdw>
                </a:effectLst>
                <a:ea typeface="楷体_GB2312" pitchFamily="49" charset="-122"/>
                <a:cs typeface="+mn-cs"/>
                <a:sym typeface="+mn-ea"/>
              </a:rPr>
              <a:t>时间开销：0秒</a:t>
            </a:r>
          </a:p>
        </p:txBody>
      </p:sp>
      <p:sp>
        <p:nvSpPr>
          <p:cNvPr id="2" name="文本框 1">
            <a:extLst>
              <a:ext uri="{FF2B5EF4-FFF2-40B4-BE49-F238E27FC236}">
                <a16:creationId xmlns:a16="http://schemas.microsoft.com/office/drawing/2014/main" id="{F47FB675-096D-4009-90AD-19DEF1E61782}"/>
              </a:ext>
            </a:extLst>
          </p:cNvPr>
          <p:cNvSpPr txBox="1"/>
          <p:nvPr/>
        </p:nvSpPr>
        <p:spPr>
          <a:xfrm>
            <a:off x="5833281" y="3771306"/>
            <a:ext cx="3059894" cy="923330"/>
          </a:xfrm>
          <a:prstGeom prst="rect">
            <a:avLst/>
          </a:prstGeom>
          <a:noFill/>
        </p:spPr>
        <p:txBody>
          <a:bodyPr wrap="square" rtlCol="0">
            <a:spAutoFit/>
          </a:bodyPr>
          <a:lstStyle/>
          <a:p>
            <a:r>
              <a:rPr lang="en-US" altLang="zh-CN" sz="1800" dirty="0">
                <a:solidFill>
                  <a:srgbClr val="00B050"/>
                </a:solidFill>
              </a:rPr>
              <a:t>S</a:t>
            </a:r>
            <a:r>
              <a:rPr lang="zh-CN" altLang="en-US" sz="1800" dirty="0">
                <a:solidFill>
                  <a:srgbClr val="00B050"/>
                </a:solidFill>
              </a:rPr>
              <a:t>读入</a:t>
            </a:r>
            <a:r>
              <a:rPr lang="en-US" altLang="zh-CN" sz="1800" dirty="0">
                <a:solidFill>
                  <a:srgbClr val="00B050"/>
                </a:solidFill>
              </a:rPr>
              <a:t>:1000/10/20</a:t>
            </a:r>
          </a:p>
          <a:p>
            <a:r>
              <a:rPr lang="en-US" altLang="zh-CN" sz="1800" dirty="0">
                <a:solidFill>
                  <a:srgbClr val="00B050"/>
                </a:solidFill>
              </a:rPr>
              <a:t>SC</a:t>
            </a:r>
            <a:r>
              <a:rPr lang="zh-CN" altLang="en-US" sz="1800" dirty="0">
                <a:solidFill>
                  <a:srgbClr val="00B050"/>
                </a:solidFill>
              </a:rPr>
              <a:t>读入</a:t>
            </a:r>
            <a:r>
              <a:rPr lang="en-US" altLang="zh-CN" sz="1800" dirty="0">
                <a:solidFill>
                  <a:srgbClr val="00B050"/>
                </a:solidFill>
              </a:rPr>
              <a:t>:</a:t>
            </a:r>
            <a:r>
              <a:rPr lang="zh-CN" altLang="en-US" sz="1800" dirty="0">
                <a:solidFill>
                  <a:srgbClr val="00B050"/>
                </a:solidFill>
              </a:rPr>
              <a:t> </a:t>
            </a:r>
            <a:r>
              <a:rPr lang="en-US" altLang="zh-CN" sz="1800" dirty="0">
                <a:solidFill>
                  <a:srgbClr val="00B050"/>
                </a:solidFill>
              </a:rPr>
              <a:t>10000/100/20</a:t>
            </a:r>
          </a:p>
          <a:p>
            <a:r>
              <a:rPr lang="en-US" altLang="zh-CN" sz="1800" dirty="0">
                <a:solidFill>
                  <a:srgbClr val="00B050"/>
                </a:solidFill>
              </a:rPr>
              <a:t>S×SC</a:t>
            </a:r>
            <a:r>
              <a:rPr lang="zh-CN" altLang="en-US" sz="1800" dirty="0">
                <a:solidFill>
                  <a:srgbClr val="00B050"/>
                </a:solidFill>
              </a:rPr>
              <a:t>写入</a:t>
            </a:r>
            <a:r>
              <a:rPr lang="en-US" altLang="zh-CN" sz="1800" dirty="0">
                <a:solidFill>
                  <a:srgbClr val="00B050"/>
                </a:solidFill>
              </a:rPr>
              <a:t>:</a:t>
            </a:r>
            <a:r>
              <a:rPr lang="zh-CN" altLang="en-US" sz="1800" dirty="0">
                <a:solidFill>
                  <a:srgbClr val="00B050"/>
                </a:solidFill>
              </a:rPr>
              <a:t> </a:t>
            </a:r>
            <a:r>
              <a:rPr lang="en-US" altLang="zh-CN" sz="1800" dirty="0">
                <a:solidFill>
                  <a:srgbClr val="00B050"/>
                </a:solidFill>
              </a:rPr>
              <a:t>1000*10000/5/20</a:t>
            </a:r>
            <a:endParaRPr lang="zh-CN" altLang="en-US" sz="18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9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69732"/>
                                        </p:tgtEl>
                                        <p:attrNameLst>
                                          <p:attrName>style.visibility</p:attrName>
                                        </p:attrNameLst>
                                      </p:cBhvr>
                                      <p:to>
                                        <p:strVal val="visible"/>
                                      </p:to>
                                    </p:set>
                                    <p:animEffect transition="in" filter="randombar(horizontal)">
                                      <p:cBhvr>
                                        <p:cTn id="11" dur="500"/>
                                        <p:tgtEl>
                                          <p:spTgt spid="96973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969733"/>
                                        </p:tgtEl>
                                        <p:attrNameLst>
                                          <p:attrName>style.visibility</p:attrName>
                                        </p:attrNameLst>
                                      </p:cBhvr>
                                      <p:to>
                                        <p:strVal val="visible"/>
                                      </p:to>
                                    </p:set>
                                    <p:animEffect transition="in" filter="randombar(horizontal)">
                                      <p:cBhvr>
                                        <p:cTn id="16" dur="500"/>
                                        <p:tgtEl>
                                          <p:spTgt spid="9697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697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69738"/>
                                        </p:tgtEl>
                                        <p:attrNameLst>
                                          <p:attrName>style.visibility</p:attrName>
                                        </p:attrNameLst>
                                      </p:cBhvr>
                                      <p:to>
                                        <p:strVal val="visible"/>
                                      </p:to>
                                    </p:set>
                                    <p:animEffect transition="in" filter="dissolve">
                                      <p:cBhvr>
                                        <p:cTn id="25" dur="500"/>
                                        <p:tgtEl>
                                          <p:spTgt spid="96973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96973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69739"/>
                                        </p:tgtEl>
                                        <p:attrNameLst>
                                          <p:attrName>style.visibility</p:attrName>
                                        </p:attrNameLst>
                                      </p:cBhvr>
                                      <p:to>
                                        <p:strVal val="visible"/>
                                      </p:to>
                                    </p:set>
                                    <p:animEffect transition="in" filter="dissolve">
                                      <p:cBhvr>
                                        <p:cTn id="37" dur="500"/>
                                        <p:tgtEl>
                                          <p:spTgt spid="9697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96973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69740"/>
                                        </p:tgtEl>
                                        <p:attrNameLst>
                                          <p:attrName>style.visibility</p:attrName>
                                        </p:attrNameLst>
                                      </p:cBhvr>
                                      <p:to>
                                        <p:strVal val="visible"/>
                                      </p:to>
                                    </p:set>
                                    <p:animEffect transition="in" filter="dissolve">
                                      <p:cBhvr>
                                        <p:cTn id="46" dur="500"/>
                                        <p:tgtEl>
                                          <p:spTgt spid="9697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42" fill="hold" grpId="0" nodeType="clickEffect">
                                  <p:stCondLst>
                                    <p:cond delay="0"/>
                                  </p:stCondLst>
                                  <p:childTnLst>
                                    <p:set>
                                      <p:cBhvr>
                                        <p:cTn id="50" dur="1" fill="hold">
                                          <p:stCondLst>
                                            <p:cond delay="0"/>
                                          </p:stCondLst>
                                        </p:cTn>
                                        <p:tgtEl>
                                          <p:spTgt spid="969737"/>
                                        </p:tgtEl>
                                        <p:attrNameLst>
                                          <p:attrName>style.visibility</p:attrName>
                                        </p:attrNameLst>
                                      </p:cBhvr>
                                      <p:to>
                                        <p:strVal val="visible"/>
                                      </p:to>
                                    </p:set>
                                    <p:animEffect transition="in" filter="barn(outHorizontal)">
                                      <p:cBhvr>
                                        <p:cTn id="51" dur="500"/>
                                        <p:tgtEl>
                                          <p:spTgt spid="969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P spid="969732" grpId="0" animBg="1"/>
      <p:bldP spid="969733" grpId="0"/>
      <p:bldP spid="969734" grpId="0"/>
      <p:bldP spid="969735" grpId="0"/>
      <p:bldP spid="969736" grpId="0"/>
      <p:bldP spid="969737" grpId="0"/>
      <p:bldP spid="969738" grpId="0"/>
      <p:bldP spid="969739" grpId="0"/>
      <p:bldP spid="969740"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1CD93162-939F-4B63-8DCB-444902F908F7}"/>
              </a:ext>
            </a:extLst>
          </p:cNvPr>
          <p:cNvSpPr>
            <a:spLocks noGrp="1"/>
          </p:cNvSpPr>
          <p:nvPr>
            <p:ph type="dt" sz="quarter" idx="10"/>
          </p:nvPr>
        </p:nvSpPr>
        <p:spPr/>
        <p:txBody>
          <a:bodyPr/>
          <a:lstStyle/>
          <a:p>
            <a:pPr>
              <a:defRPr/>
            </a:pPr>
            <a:fld id="{5D919064-D235-4A1E-8E20-D0AEFEB0C2B3}" type="datetime1">
              <a:rPr lang="zh-CN" altLang="en-US"/>
              <a:pPr>
                <a:defRPr/>
              </a:pPr>
              <a:t>2023/4/18</a:t>
            </a:fld>
            <a:endParaRPr lang="en-US" altLang="zh-CN"/>
          </a:p>
        </p:txBody>
      </p:sp>
      <p:sp>
        <p:nvSpPr>
          <p:cNvPr id="11" name="页脚占位符 4">
            <a:extLst>
              <a:ext uri="{FF2B5EF4-FFF2-40B4-BE49-F238E27FC236}">
                <a16:creationId xmlns:a16="http://schemas.microsoft.com/office/drawing/2014/main" id="{B21FB330-2633-4B7E-91A2-7369B814182D}"/>
              </a:ext>
            </a:extLst>
          </p:cNvPr>
          <p:cNvSpPr>
            <a:spLocks noGrp="1"/>
          </p:cNvSpPr>
          <p:nvPr>
            <p:ph type="ftr" sz="quarter" idx="11"/>
          </p:nvPr>
        </p:nvSpPr>
        <p:spPr/>
        <p:txBody>
          <a:bodyPr/>
          <a:lstStyle/>
          <a:p>
            <a:pPr>
              <a:defRPr/>
            </a:pPr>
            <a:r>
              <a:rPr lang="en-US" altLang="zh-CN" dirty="0"/>
              <a:t>HIT-AIOT</a:t>
            </a:r>
          </a:p>
        </p:txBody>
      </p:sp>
      <p:sp>
        <p:nvSpPr>
          <p:cNvPr id="12" name="灯片编号占位符 5">
            <a:extLst>
              <a:ext uri="{FF2B5EF4-FFF2-40B4-BE49-F238E27FC236}">
                <a16:creationId xmlns:a16="http://schemas.microsoft.com/office/drawing/2014/main" id="{A0BDEE07-77C1-4FDD-8B64-715A7CF5EF8F}"/>
              </a:ext>
            </a:extLst>
          </p:cNvPr>
          <p:cNvSpPr>
            <a:spLocks noGrp="1"/>
          </p:cNvSpPr>
          <p:nvPr>
            <p:ph type="sldNum" sz="quarter" idx="12"/>
          </p:nvPr>
        </p:nvSpPr>
        <p:spPr/>
        <p:txBody>
          <a:bodyPr/>
          <a:lstStyle/>
          <a:p>
            <a:pPr>
              <a:defRPr/>
            </a:pPr>
            <a:fld id="{4AECEE95-5384-4B78-A352-4FC118249ACC}" type="slidenum">
              <a:rPr lang="zh-CN" altLang="en-US"/>
              <a:pPr>
                <a:defRPr/>
              </a:pPr>
              <a:t>7</a:t>
            </a:fld>
            <a:endParaRPr lang="en-US" altLang="zh-CN"/>
          </a:p>
        </p:txBody>
      </p:sp>
      <p:grpSp>
        <p:nvGrpSpPr>
          <p:cNvPr id="29701" name="Group 8">
            <a:extLst>
              <a:ext uri="{FF2B5EF4-FFF2-40B4-BE49-F238E27FC236}">
                <a16:creationId xmlns:a16="http://schemas.microsoft.com/office/drawing/2014/main" id="{809B93F1-32F0-4BD2-A87A-92FB7A1A4E15}"/>
              </a:ext>
            </a:extLst>
          </p:cNvPr>
          <p:cNvGrpSpPr>
            <a:grpSpLocks/>
          </p:cNvGrpSpPr>
          <p:nvPr/>
        </p:nvGrpSpPr>
        <p:grpSpPr bwMode="auto">
          <a:xfrm>
            <a:off x="609600" y="1352550"/>
            <a:ext cx="7924800" cy="533400"/>
            <a:chOff x="336" y="768"/>
            <a:chExt cx="4992" cy="336"/>
          </a:xfrm>
        </p:grpSpPr>
        <p:sp>
          <p:nvSpPr>
            <p:cNvPr id="970759" name="Rectangle 7">
              <a:extLst>
                <a:ext uri="{FF2B5EF4-FFF2-40B4-BE49-F238E27FC236}">
                  <a16:creationId xmlns:a16="http://schemas.microsoft.com/office/drawing/2014/main" id="{BECB30C3-C65E-43EB-9244-77E272DA658F}"/>
                </a:ext>
              </a:extLst>
            </p:cNvPr>
            <p:cNvSpPr>
              <a:spLocks noChangeArrowheads="1"/>
            </p:cNvSpPr>
            <p:nvPr/>
          </p:nvSpPr>
          <p:spPr bwMode="auto">
            <a:xfrm>
              <a:off x="336" y="768"/>
              <a:ext cx="4992" cy="336"/>
            </a:xfrm>
            <a:prstGeom prst="rect">
              <a:avLst/>
            </a:prstGeom>
            <a:noFill/>
            <a:ln>
              <a:noFill/>
            </a:ln>
            <a:effectLst/>
          </p:spPr>
          <p:txBody>
            <a:bodyPr/>
            <a:lstStyle/>
            <a:p>
              <a:pPr marL="342900" indent="-342900" algn="just">
                <a:spcBef>
                  <a:spcPct val="20000"/>
                </a:spcBef>
                <a:buFontTx/>
                <a:buChar char="•"/>
                <a:defRPr/>
              </a:pPr>
              <a:r>
                <a:rPr lang="en-US" altLang="zh-CN" sz="2800">
                  <a:solidFill>
                    <a:srgbClr val="FF0000"/>
                  </a:solidFill>
                  <a:effectLst>
                    <a:outerShdw blurRad="38100" dist="38100" dir="2700000" algn="tl">
                      <a:srgbClr val="C0C0C0"/>
                    </a:outerShdw>
                  </a:effectLst>
                  <a:ea typeface="楷体_GB2312" pitchFamily="49" charset="-122"/>
                  <a:cs typeface="+mn-cs"/>
                  <a:sym typeface="+mn-ea"/>
                </a:rPr>
                <a:t>Q2 </a:t>
              </a:r>
              <a:r>
                <a:rPr lang="en-US" altLang="zh-CN" sz="2800" baseline="-25000">
                  <a:solidFill>
                    <a:srgbClr val="FF0000"/>
                  </a:solidFill>
                  <a:effectLst>
                    <a:outerShdw blurRad="38100" dist="38100" dir="2700000" algn="tl">
                      <a:srgbClr val="C0C0C0"/>
                    </a:outerShdw>
                  </a:effectLst>
                  <a:ea typeface="楷体_GB2312" pitchFamily="49" charset="-122"/>
                  <a:cs typeface="+mn-cs"/>
                  <a:sym typeface="+mn-ea"/>
                </a:rPr>
                <a:t>=</a:t>
              </a:r>
              <a:r>
                <a:rPr lang="en-US" altLang="zh-CN" sz="2800">
                  <a:solidFill>
                    <a:srgbClr val="FF0000"/>
                  </a:solidFill>
                  <a:effectLst>
                    <a:outerShdw blurRad="38100" dist="38100" dir="2700000" algn="tl">
                      <a:srgbClr val="C0C0C0"/>
                    </a:outerShdw>
                  </a:effectLst>
                  <a:ea typeface="楷体_GB2312" pitchFamily="49" charset="-122"/>
                  <a:cs typeface="+mn-cs"/>
                  <a:sym typeface="+mn-ea"/>
                </a:rPr>
                <a:t>Π</a:t>
              </a:r>
              <a:r>
                <a:rPr lang="en-US" altLang="zh-CN" sz="2800" baseline="-25000">
                  <a:solidFill>
                    <a:srgbClr val="FF0000"/>
                  </a:solidFill>
                  <a:effectLst>
                    <a:outerShdw blurRad="38100" dist="38100" dir="2700000" algn="tl">
                      <a:srgbClr val="C0C0C0"/>
                    </a:outerShdw>
                  </a:effectLst>
                  <a:ea typeface="楷体_GB2312" pitchFamily="49" charset="-122"/>
                  <a:cs typeface="+mn-cs"/>
                  <a:sym typeface="+mn-ea"/>
                </a:rPr>
                <a:t>SN </a:t>
              </a:r>
              <a:r>
                <a:rPr lang="en-US" altLang="zh-CN" sz="2800">
                  <a:solidFill>
                    <a:srgbClr val="FF0000"/>
                  </a:solidFill>
                  <a:effectLst>
                    <a:outerShdw blurRad="38100" dist="38100" dir="2700000" algn="tl">
                      <a:srgbClr val="C0C0C0"/>
                    </a:outerShdw>
                  </a:effectLst>
                  <a:ea typeface="楷体_GB2312" pitchFamily="49" charset="-122"/>
                  <a:cs typeface="+mn-cs"/>
                  <a:sym typeface="+mn-ea"/>
                </a:rPr>
                <a:t>(σ</a:t>
              </a:r>
              <a:r>
                <a:rPr lang="en-US" altLang="zh-CN" sz="2800" baseline="-25000">
                  <a:solidFill>
                    <a:srgbClr val="FF0000"/>
                  </a:solidFill>
                  <a:effectLst>
                    <a:outerShdw blurRad="38100" dist="38100" dir="2700000" algn="tl">
                      <a:srgbClr val="C0C0C0"/>
                    </a:outerShdw>
                  </a:effectLst>
                  <a:ea typeface="楷体_GB2312" pitchFamily="49" charset="-122"/>
                  <a:cs typeface="+mn-cs"/>
                  <a:sym typeface="+mn-ea"/>
                </a:rPr>
                <a:t>SC.C#="C2" </a:t>
              </a:r>
              <a:r>
                <a:rPr lang="en-US" altLang="zh-CN" sz="2800">
                  <a:solidFill>
                    <a:srgbClr val="FF0000"/>
                  </a:solidFill>
                  <a:effectLst>
                    <a:outerShdw blurRad="38100" dist="38100" dir="2700000" algn="tl">
                      <a:srgbClr val="C0C0C0"/>
                    </a:outerShdw>
                  </a:effectLst>
                  <a:ea typeface="楷体_GB2312" pitchFamily="49" charset="-122"/>
                  <a:cs typeface="+mn-cs"/>
                  <a:sym typeface="+mn-ea"/>
                </a:rPr>
                <a:t>(S</a:t>
              </a:r>
              <a:r>
                <a:rPr lang="en-US" altLang="zh-CN" sz="2800" baseline="-25000">
                  <a:solidFill>
                    <a:srgbClr val="FF0000"/>
                  </a:solidFill>
                  <a:effectLst>
                    <a:outerShdw blurRad="38100" dist="38100" dir="2700000" algn="tl">
                      <a:srgbClr val="C0C0C0"/>
                    </a:outerShdw>
                  </a:effectLst>
                  <a:ea typeface="楷体_GB2312" pitchFamily="49" charset="-122"/>
                  <a:cs typeface="+mn-cs"/>
                  <a:sym typeface="+mn-ea"/>
                </a:rPr>
                <a:t>     S.S#=SC.S#  </a:t>
              </a:r>
              <a:r>
                <a:rPr lang="en-US" altLang="zh-CN" sz="2800">
                  <a:solidFill>
                    <a:srgbClr val="FF0000"/>
                  </a:solidFill>
                  <a:effectLst>
                    <a:outerShdw blurRad="38100" dist="38100" dir="2700000" algn="tl">
                      <a:srgbClr val="C0C0C0"/>
                    </a:outerShdw>
                  </a:effectLst>
                  <a:ea typeface="楷体_GB2312" pitchFamily="49" charset="-122"/>
                  <a:cs typeface="+mn-cs"/>
                  <a:sym typeface="+mn-ea"/>
                </a:rPr>
                <a:t>SC))</a:t>
              </a:r>
            </a:p>
          </p:txBody>
        </p:sp>
        <p:graphicFrame>
          <p:nvGraphicFramePr>
            <p:cNvPr id="29708" name="Object 6">
              <a:extLst>
                <a:ext uri="{FF2B5EF4-FFF2-40B4-BE49-F238E27FC236}">
                  <a16:creationId xmlns:a16="http://schemas.microsoft.com/office/drawing/2014/main" id="{4335868D-C60D-4B3E-B421-61F9BB1DCD70}"/>
                </a:ext>
              </a:extLst>
            </p:cNvPr>
            <p:cNvGraphicFramePr>
              <a:graphicFrameLocks noChangeAspect="1"/>
            </p:cNvGraphicFramePr>
            <p:nvPr/>
          </p:nvGraphicFramePr>
          <p:xfrm>
            <a:off x="2910" y="806"/>
            <a:ext cx="162" cy="120"/>
          </p:xfrm>
          <a:graphic>
            <a:graphicData uri="http://schemas.openxmlformats.org/presentationml/2006/ole">
              <mc:AlternateContent xmlns:mc="http://schemas.openxmlformats.org/markup-compatibility/2006">
                <mc:Choice xmlns:v="urn:schemas-microsoft-com:vml" Requires="v">
                  <p:oleObj spid="_x0000_s29724" r:id="rId3" imgW="257007" imgH="190426" progId="Paint.Picture">
                    <p:embed/>
                  </p:oleObj>
                </mc:Choice>
                <mc:Fallback>
                  <p:oleObj r:id="rId3" imgW="257007" imgH="19042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0" y="806"/>
                          <a:ext cx="1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70754" name="Rectangle 2">
            <a:extLst>
              <a:ext uri="{FF2B5EF4-FFF2-40B4-BE49-F238E27FC236}">
                <a16:creationId xmlns:a16="http://schemas.microsoft.com/office/drawing/2014/main" id="{333D92E6-066F-4220-A848-3086E47951CD}"/>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问题的提出</a:t>
            </a:r>
          </a:p>
        </p:txBody>
      </p:sp>
      <p:sp>
        <p:nvSpPr>
          <p:cNvPr id="970755" name="Rectangle 3">
            <a:extLst>
              <a:ext uri="{FF2B5EF4-FFF2-40B4-BE49-F238E27FC236}">
                <a16:creationId xmlns:a16="http://schemas.microsoft.com/office/drawing/2014/main" id="{79EE6BD2-17F6-4C8C-8028-F64CFCEDCB59}"/>
              </a:ext>
            </a:extLst>
          </p:cNvPr>
          <p:cNvSpPr>
            <a:spLocks noGrp="1" noChangeArrowheads="1"/>
          </p:cNvSpPr>
          <p:nvPr>
            <p:ph idx="1"/>
          </p:nvPr>
        </p:nvSpPr>
        <p:spPr>
          <a:xfrm>
            <a:off x="609600" y="2008188"/>
            <a:ext cx="7924800" cy="487362"/>
          </a:xfrm>
        </p:spPr>
        <p:txBody>
          <a:bodyPr/>
          <a:lstStyle/>
          <a:p>
            <a:pPr algn="just">
              <a:lnSpc>
                <a:spcPct val="90000"/>
              </a:lnSpc>
              <a:defRPr/>
            </a:pPr>
            <a:r>
              <a:rPr lang="en-US" altLang="zh-CN" sz="2800">
                <a:cs typeface="+mn-cs"/>
              </a:rPr>
              <a:t>Q</a:t>
            </a:r>
            <a:r>
              <a:rPr lang="en-US" altLang="zh-CN" sz="2800" baseline="-30000">
                <a:cs typeface="+mn-cs"/>
              </a:rPr>
              <a:t>2</a:t>
            </a:r>
            <a:r>
              <a:rPr lang="zh-CN" altLang="en-US" sz="2800">
                <a:cs typeface="+mn-cs"/>
              </a:rPr>
              <a:t>的执行过程：</a:t>
            </a:r>
          </a:p>
        </p:txBody>
      </p:sp>
      <p:sp>
        <p:nvSpPr>
          <p:cNvPr id="970761" name="Rectangle 9">
            <a:extLst>
              <a:ext uri="{FF2B5EF4-FFF2-40B4-BE49-F238E27FC236}">
                <a16:creationId xmlns:a16="http://schemas.microsoft.com/office/drawing/2014/main" id="{7DEC6586-A36B-4774-9373-540201B1399E}"/>
              </a:ext>
            </a:extLst>
          </p:cNvPr>
          <p:cNvSpPr>
            <a:spLocks noChangeArrowheads="1"/>
          </p:cNvSpPr>
          <p:nvPr/>
        </p:nvSpPr>
        <p:spPr bwMode="auto">
          <a:xfrm>
            <a:off x="609600" y="2505075"/>
            <a:ext cx="7924800" cy="523875"/>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(1) 计算自然连接。</a:t>
            </a:r>
          </a:p>
        </p:txBody>
      </p:sp>
      <p:sp>
        <p:nvSpPr>
          <p:cNvPr id="970762" name="Rectangle 10">
            <a:extLst>
              <a:ext uri="{FF2B5EF4-FFF2-40B4-BE49-F238E27FC236}">
                <a16:creationId xmlns:a16="http://schemas.microsoft.com/office/drawing/2014/main" id="{06DD5AF4-B0A1-4F42-974F-29C74C5A5A87}"/>
              </a:ext>
            </a:extLst>
          </p:cNvPr>
          <p:cNvSpPr>
            <a:spLocks noChangeArrowheads="1"/>
          </p:cNvSpPr>
          <p:nvPr/>
        </p:nvSpPr>
        <p:spPr bwMode="auto">
          <a:xfrm>
            <a:off x="609600" y="2952750"/>
            <a:ext cx="7924800" cy="523875"/>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(2) 读取中间文件块，执行选择运算。</a:t>
            </a:r>
          </a:p>
        </p:txBody>
      </p:sp>
      <p:sp>
        <p:nvSpPr>
          <p:cNvPr id="970763" name="Rectangle 11">
            <a:extLst>
              <a:ext uri="{FF2B5EF4-FFF2-40B4-BE49-F238E27FC236}">
                <a16:creationId xmlns:a16="http://schemas.microsoft.com/office/drawing/2014/main" id="{743B36C9-2770-47E1-9F63-A5EA7BAB4BA6}"/>
              </a:ext>
            </a:extLst>
          </p:cNvPr>
          <p:cNvSpPr>
            <a:spLocks noChangeArrowheads="1"/>
          </p:cNvSpPr>
          <p:nvPr/>
        </p:nvSpPr>
        <p:spPr bwMode="auto">
          <a:xfrm>
            <a:off x="609600" y="3409950"/>
            <a:ext cx="7924800" cy="476250"/>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(3) 把第2步结果投影输出。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0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70761"/>
                                        </p:tgtEl>
                                        <p:attrNameLst>
                                          <p:attrName>style.visibility</p:attrName>
                                        </p:attrNameLst>
                                      </p:cBhvr>
                                      <p:to>
                                        <p:strVal val="visible"/>
                                      </p:to>
                                    </p:set>
                                    <p:anim calcmode="lin" valueType="num">
                                      <p:cBhvr>
                                        <p:cTn id="11" dur="500" fill="hold"/>
                                        <p:tgtEl>
                                          <p:spTgt spid="970761"/>
                                        </p:tgtEl>
                                        <p:attrNameLst>
                                          <p:attrName>ppt_x</p:attrName>
                                        </p:attrNameLst>
                                      </p:cBhvr>
                                      <p:tavLst>
                                        <p:tav tm="0">
                                          <p:val>
                                            <p:strVal val="#ppt_x"/>
                                          </p:val>
                                        </p:tav>
                                        <p:tav tm="100000">
                                          <p:val>
                                            <p:strVal val="#ppt_x"/>
                                          </p:val>
                                        </p:tav>
                                      </p:tavLst>
                                    </p:anim>
                                    <p:anim calcmode="lin" valueType="num">
                                      <p:cBhvr>
                                        <p:cTn id="12" dur="500" fill="hold"/>
                                        <p:tgtEl>
                                          <p:spTgt spid="97076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70762"/>
                                        </p:tgtEl>
                                        <p:attrNameLst>
                                          <p:attrName>style.visibility</p:attrName>
                                        </p:attrNameLst>
                                      </p:cBhvr>
                                      <p:to>
                                        <p:strVal val="visible"/>
                                      </p:to>
                                    </p:set>
                                    <p:anim calcmode="lin" valueType="num">
                                      <p:cBhvr>
                                        <p:cTn id="17" dur="500" fill="hold"/>
                                        <p:tgtEl>
                                          <p:spTgt spid="970762"/>
                                        </p:tgtEl>
                                        <p:attrNameLst>
                                          <p:attrName>ppt_x</p:attrName>
                                        </p:attrNameLst>
                                      </p:cBhvr>
                                      <p:tavLst>
                                        <p:tav tm="0">
                                          <p:val>
                                            <p:strVal val="#ppt_x"/>
                                          </p:val>
                                        </p:tav>
                                        <p:tav tm="100000">
                                          <p:val>
                                            <p:strVal val="#ppt_x"/>
                                          </p:val>
                                        </p:tav>
                                      </p:tavLst>
                                    </p:anim>
                                    <p:anim calcmode="lin" valueType="num">
                                      <p:cBhvr>
                                        <p:cTn id="18" dur="500" fill="hold"/>
                                        <p:tgtEl>
                                          <p:spTgt spid="97076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70763"/>
                                        </p:tgtEl>
                                        <p:attrNameLst>
                                          <p:attrName>style.visibility</p:attrName>
                                        </p:attrNameLst>
                                      </p:cBhvr>
                                      <p:to>
                                        <p:strVal val="visible"/>
                                      </p:to>
                                    </p:set>
                                    <p:anim calcmode="lin" valueType="num">
                                      <p:cBhvr>
                                        <p:cTn id="23" dur="500" fill="hold"/>
                                        <p:tgtEl>
                                          <p:spTgt spid="970763"/>
                                        </p:tgtEl>
                                        <p:attrNameLst>
                                          <p:attrName>ppt_x</p:attrName>
                                        </p:attrNameLst>
                                      </p:cBhvr>
                                      <p:tavLst>
                                        <p:tav tm="0">
                                          <p:val>
                                            <p:strVal val="#ppt_x"/>
                                          </p:val>
                                        </p:tav>
                                        <p:tav tm="100000">
                                          <p:val>
                                            <p:strVal val="#ppt_x"/>
                                          </p:val>
                                        </p:tav>
                                      </p:tavLst>
                                    </p:anim>
                                    <p:anim calcmode="lin" valueType="num">
                                      <p:cBhvr>
                                        <p:cTn id="24" dur="500" fill="hold"/>
                                        <p:tgtEl>
                                          <p:spTgt spid="970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5" grpId="0" build="p"/>
      <p:bldP spid="970761" grpId="0"/>
      <p:bldP spid="970762" grpId="0"/>
      <p:bldP spid="9707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9929CF43-AEB0-42F8-967E-A17BDCF0B82C}"/>
              </a:ext>
            </a:extLst>
          </p:cNvPr>
          <p:cNvSpPr>
            <a:spLocks noGrp="1"/>
          </p:cNvSpPr>
          <p:nvPr>
            <p:ph type="dt" sz="quarter" idx="10"/>
          </p:nvPr>
        </p:nvSpPr>
        <p:spPr/>
        <p:txBody>
          <a:bodyPr/>
          <a:lstStyle/>
          <a:p>
            <a:pPr>
              <a:defRPr/>
            </a:pPr>
            <a:fld id="{88F6AF5D-D930-4C30-BA1D-1F7C89955584}" type="datetime1">
              <a:rPr lang="zh-CN" altLang="en-US"/>
              <a:pPr>
                <a:defRPr/>
              </a:pPr>
              <a:t>2023/4/18</a:t>
            </a:fld>
            <a:endParaRPr lang="en-US" altLang="zh-CN"/>
          </a:p>
        </p:txBody>
      </p:sp>
      <p:sp>
        <p:nvSpPr>
          <p:cNvPr id="15" name="页脚占位符 4">
            <a:extLst>
              <a:ext uri="{FF2B5EF4-FFF2-40B4-BE49-F238E27FC236}">
                <a16:creationId xmlns:a16="http://schemas.microsoft.com/office/drawing/2014/main" id="{46020630-35AF-4227-A1E5-0B33F04B01D5}"/>
              </a:ext>
            </a:extLst>
          </p:cNvPr>
          <p:cNvSpPr>
            <a:spLocks noGrp="1"/>
          </p:cNvSpPr>
          <p:nvPr>
            <p:ph type="ftr" sz="quarter" idx="11"/>
          </p:nvPr>
        </p:nvSpPr>
        <p:spPr/>
        <p:txBody>
          <a:bodyPr/>
          <a:lstStyle/>
          <a:p>
            <a:pPr>
              <a:defRPr/>
            </a:pPr>
            <a:r>
              <a:rPr lang="en-US" altLang="zh-CN" dirty="0"/>
              <a:t>HIT-AIOT</a:t>
            </a:r>
          </a:p>
        </p:txBody>
      </p:sp>
      <p:sp>
        <p:nvSpPr>
          <p:cNvPr id="16" name="灯片编号占位符 5">
            <a:extLst>
              <a:ext uri="{FF2B5EF4-FFF2-40B4-BE49-F238E27FC236}">
                <a16:creationId xmlns:a16="http://schemas.microsoft.com/office/drawing/2014/main" id="{FD55C32F-22A9-49C9-8EB2-FADBB1567F7A}"/>
              </a:ext>
            </a:extLst>
          </p:cNvPr>
          <p:cNvSpPr>
            <a:spLocks noGrp="1"/>
          </p:cNvSpPr>
          <p:nvPr>
            <p:ph type="sldNum" sz="quarter" idx="12"/>
          </p:nvPr>
        </p:nvSpPr>
        <p:spPr/>
        <p:txBody>
          <a:bodyPr/>
          <a:lstStyle/>
          <a:p>
            <a:pPr>
              <a:defRPr/>
            </a:pPr>
            <a:fld id="{CEA594B9-746B-493B-B342-828A169D1092}" type="slidenum">
              <a:rPr lang="zh-CN" altLang="en-US"/>
              <a:pPr>
                <a:defRPr/>
              </a:pPr>
              <a:t>8</a:t>
            </a:fld>
            <a:endParaRPr lang="en-US" altLang="zh-CN"/>
          </a:p>
        </p:txBody>
      </p:sp>
      <p:sp>
        <p:nvSpPr>
          <p:cNvPr id="973826" name="Rectangle 2">
            <a:extLst>
              <a:ext uri="{FF2B5EF4-FFF2-40B4-BE49-F238E27FC236}">
                <a16:creationId xmlns:a16="http://schemas.microsoft.com/office/drawing/2014/main" id="{B754CA3F-5F98-42FE-9D28-7CEAFCAB2349}"/>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问题的提出</a:t>
            </a:r>
          </a:p>
        </p:txBody>
      </p:sp>
      <p:sp>
        <p:nvSpPr>
          <p:cNvPr id="973827" name="Rectangle 3">
            <a:extLst>
              <a:ext uri="{FF2B5EF4-FFF2-40B4-BE49-F238E27FC236}">
                <a16:creationId xmlns:a16="http://schemas.microsoft.com/office/drawing/2014/main" id="{E05D625C-5084-4289-AF6B-B408997B9374}"/>
              </a:ext>
            </a:extLst>
          </p:cNvPr>
          <p:cNvSpPr>
            <a:spLocks noGrp="1" noChangeArrowheads="1"/>
          </p:cNvSpPr>
          <p:nvPr>
            <p:ph idx="1"/>
          </p:nvPr>
        </p:nvSpPr>
        <p:spPr>
          <a:xfrm>
            <a:off x="609600" y="1524000"/>
            <a:ext cx="7924800" cy="533400"/>
          </a:xfrm>
        </p:spPr>
        <p:txBody>
          <a:bodyPr/>
          <a:lstStyle/>
          <a:p>
            <a:pPr algn="just">
              <a:lnSpc>
                <a:spcPct val="90000"/>
              </a:lnSpc>
              <a:defRPr/>
            </a:pPr>
            <a:r>
              <a:rPr lang="en-US" altLang="zh-CN">
                <a:cs typeface="+mn-cs"/>
              </a:rPr>
              <a:t>Q</a:t>
            </a:r>
            <a:r>
              <a:rPr lang="en-US" altLang="zh-CN" baseline="-30000">
                <a:cs typeface="+mn-cs"/>
              </a:rPr>
              <a:t>2</a:t>
            </a:r>
            <a:r>
              <a:rPr lang="zh-CN" altLang="en-US">
                <a:cs typeface="+mn-cs"/>
              </a:rPr>
              <a:t>的时间开销:</a:t>
            </a:r>
          </a:p>
        </p:txBody>
      </p:sp>
      <p:sp>
        <p:nvSpPr>
          <p:cNvPr id="973828" name="Rectangle 4">
            <a:extLst>
              <a:ext uri="{FF2B5EF4-FFF2-40B4-BE49-F238E27FC236}">
                <a16:creationId xmlns:a16="http://schemas.microsoft.com/office/drawing/2014/main" id="{0B22EF4F-AB69-4C8F-910B-D64AE890F1BC}"/>
              </a:ext>
            </a:extLst>
          </p:cNvPr>
          <p:cNvSpPr>
            <a:spLocks noChangeArrowheads="1"/>
          </p:cNvSpPr>
          <p:nvPr/>
        </p:nvSpPr>
        <p:spPr bwMode="auto">
          <a:xfrm>
            <a:off x="1201738" y="188913"/>
            <a:ext cx="3946525" cy="1138237"/>
          </a:xfrm>
          <a:prstGeom prst="rect">
            <a:avLst/>
          </a:prstGeom>
          <a:solidFill>
            <a:srgbClr val="FFFF66"/>
          </a:solidFill>
          <a:ln w="9525">
            <a:solidFill>
              <a:schemeClr val="tx1"/>
            </a:solidFill>
            <a:miter lim="800000"/>
          </a:ln>
          <a:effectLst/>
        </p:spPr>
        <p:txBody>
          <a:bodyPr>
            <a:spAutoFit/>
          </a:bodyPr>
          <a:lstStyle/>
          <a:p>
            <a:pPr>
              <a:spcBef>
                <a:spcPct val="20000"/>
              </a:spcBef>
              <a:buFontTx/>
              <a:buChar char="–"/>
              <a:defRPr/>
            </a:pPr>
            <a:r>
              <a:rPr lang="en-US" altLang="zh-CN">
                <a:solidFill>
                  <a:srgbClr val="003399"/>
                </a:solidFill>
                <a:effectLst>
                  <a:outerShdw blurRad="38100" dist="38100" dir="2700000" algn="tl">
                    <a:srgbClr val="000000"/>
                  </a:outerShdw>
                </a:effectLst>
                <a:ea typeface="楷体_GB2312" pitchFamily="49" charset="-122"/>
                <a:cs typeface="+mn-cs"/>
                <a:sym typeface="+mn-ea"/>
              </a:rPr>
              <a:t>S</a:t>
            </a:r>
            <a:r>
              <a:rPr lang="zh-CN" altLang="en-US">
                <a:solidFill>
                  <a:srgbClr val="003399"/>
                </a:solidFill>
                <a:effectLst>
                  <a:outerShdw blurRad="38100" dist="38100" dir="2700000" algn="tl">
                    <a:srgbClr val="000000"/>
                  </a:outerShdw>
                </a:effectLst>
                <a:ea typeface="楷体_GB2312" pitchFamily="49" charset="-122"/>
                <a:cs typeface="+mn-cs"/>
                <a:sym typeface="+mn-ea"/>
              </a:rPr>
              <a:t>中有</a:t>
            </a:r>
            <a:r>
              <a:rPr lang="zh-CN" altLang="en-US">
                <a:solidFill>
                  <a:srgbClr val="FF0000"/>
                </a:solidFill>
                <a:effectLst>
                  <a:outerShdw blurRad="38100" dist="38100" dir="2700000" algn="tl">
                    <a:srgbClr val="000000"/>
                  </a:outerShdw>
                </a:effectLst>
                <a:ea typeface="楷体_GB2312" pitchFamily="49" charset="-122"/>
                <a:cs typeface="+mn-cs"/>
                <a:sym typeface="+mn-ea"/>
              </a:rPr>
              <a:t>1000</a:t>
            </a:r>
            <a:r>
              <a:rPr lang="zh-CN" altLang="en-US">
                <a:solidFill>
                  <a:srgbClr val="003399"/>
                </a:solidFill>
                <a:effectLst>
                  <a:outerShdw blurRad="38100" dist="38100" dir="2700000" algn="tl">
                    <a:srgbClr val="000000"/>
                  </a:outerShdw>
                </a:effectLst>
                <a:ea typeface="楷体_GB2312" pitchFamily="49" charset="-122"/>
                <a:cs typeface="+mn-cs"/>
                <a:sym typeface="+mn-ea"/>
              </a:rPr>
              <a:t>个学生记录</a:t>
            </a:r>
          </a:p>
          <a:p>
            <a:pPr>
              <a:spcBef>
                <a:spcPct val="20000"/>
              </a:spcBef>
              <a:buFontTx/>
              <a:buChar char="–"/>
              <a:defRPr/>
            </a:pPr>
            <a:r>
              <a:rPr lang="en-US" altLang="zh-CN">
                <a:solidFill>
                  <a:srgbClr val="003399"/>
                </a:solidFill>
                <a:effectLst>
                  <a:outerShdw blurRad="38100" dist="38100" dir="2700000" algn="tl">
                    <a:srgbClr val="000000"/>
                  </a:outerShdw>
                </a:effectLst>
                <a:ea typeface="楷体_GB2312" pitchFamily="49" charset="-122"/>
                <a:cs typeface="+mn-cs"/>
                <a:sym typeface="+mn-ea"/>
              </a:rPr>
              <a:t>SC</a:t>
            </a:r>
            <a:r>
              <a:rPr lang="zh-CN" altLang="en-US">
                <a:solidFill>
                  <a:srgbClr val="003399"/>
                </a:solidFill>
                <a:effectLst>
                  <a:outerShdw blurRad="38100" dist="38100" dir="2700000" algn="tl">
                    <a:srgbClr val="000000"/>
                  </a:outerShdw>
                </a:effectLst>
                <a:ea typeface="楷体_GB2312" pitchFamily="49" charset="-122"/>
                <a:cs typeface="+mn-cs"/>
                <a:sym typeface="+mn-ea"/>
              </a:rPr>
              <a:t>中有</a:t>
            </a:r>
            <a:r>
              <a:rPr lang="zh-CN" altLang="en-US">
                <a:solidFill>
                  <a:srgbClr val="FF0000"/>
                </a:solidFill>
                <a:effectLst>
                  <a:outerShdw blurRad="38100" dist="38100" dir="2700000" algn="tl">
                    <a:srgbClr val="000000"/>
                  </a:outerShdw>
                </a:effectLst>
                <a:ea typeface="楷体_GB2312" pitchFamily="49" charset="-122"/>
                <a:cs typeface="+mn-cs"/>
                <a:sym typeface="+mn-ea"/>
              </a:rPr>
              <a:t>10000</a:t>
            </a:r>
            <a:r>
              <a:rPr lang="zh-CN" altLang="en-US">
                <a:solidFill>
                  <a:srgbClr val="003399"/>
                </a:solidFill>
                <a:effectLst>
                  <a:outerShdw blurRad="38100" dist="38100" dir="2700000" algn="tl">
                    <a:srgbClr val="000000"/>
                  </a:outerShdw>
                </a:effectLst>
                <a:ea typeface="楷体_GB2312" pitchFamily="49" charset="-122"/>
                <a:cs typeface="+mn-cs"/>
                <a:sym typeface="+mn-ea"/>
              </a:rPr>
              <a:t>个选课记录</a:t>
            </a:r>
          </a:p>
          <a:p>
            <a:pPr>
              <a:spcBef>
                <a:spcPct val="20000"/>
              </a:spcBef>
              <a:buFontTx/>
              <a:buChar char="–"/>
              <a:defRPr/>
            </a:pPr>
            <a:r>
              <a:rPr lang="en-US" altLang="zh-CN">
                <a:solidFill>
                  <a:srgbClr val="003399"/>
                </a:solidFill>
                <a:effectLst>
                  <a:outerShdw blurRad="38100" dist="38100" dir="2700000" algn="tl">
                    <a:srgbClr val="000000"/>
                  </a:outerShdw>
                </a:effectLst>
                <a:ea typeface="楷体_GB2312" pitchFamily="49" charset="-122"/>
                <a:cs typeface="+mn-cs"/>
                <a:sym typeface="+mn-ea"/>
              </a:rPr>
              <a:t>SC</a:t>
            </a:r>
            <a:r>
              <a:rPr lang="zh-CN" altLang="en-US">
                <a:solidFill>
                  <a:srgbClr val="003399"/>
                </a:solidFill>
                <a:effectLst>
                  <a:outerShdw blurRad="38100" dist="38100" dir="2700000" algn="tl">
                    <a:srgbClr val="000000"/>
                  </a:outerShdw>
                </a:effectLst>
                <a:ea typeface="楷体_GB2312" pitchFamily="49" charset="-122"/>
                <a:cs typeface="+mn-cs"/>
                <a:sym typeface="+mn-ea"/>
              </a:rPr>
              <a:t>中选修</a:t>
            </a:r>
            <a:r>
              <a:rPr lang="en-US" altLang="zh-CN">
                <a:solidFill>
                  <a:srgbClr val="003399"/>
                </a:solidFill>
                <a:effectLst>
                  <a:outerShdw blurRad="38100" dist="38100" dir="2700000" algn="tl">
                    <a:srgbClr val="000000"/>
                  </a:outerShdw>
                </a:effectLst>
                <a:ea typeface="楷体_GB2312" pitchFamily="49" charset="-122"/>
                <a:cs typeface="+mn-cs"/>
                <a:sym typeface="+mn-ea"/>
              </a:rPr>
              <a:t>C2</a:t>
            </a:r>
            <a:r>
              <a:rPr lang="zh-CN" altLang="en-US">
                <a:solidFill>
                  <a:srgbClr val="003399"/>
                </a:solidFill>
                <a:effectLst>
                  <a:outerShdw blurRad="38100" dist="38100" dir="2700000" algn="tl">
                    <a:srgbClr val="000000"/>
                  </a:outerShdw>
                </a:effectLst>
                <a:ea typeface="楷体_GB2312" pitchFamily="49" charset="-122"/>
                <a:cs typeface="+mn-cs"/>
                <a:sym typeface="+mn-ea"/>
              </a:rPr>
              <a:t>课程的记录为</a:t>
            </a:r>
            <a:r>
              <a:rPr lang="zh-CN" altLang="en-US">
                <a:solidFill>
                  <a:srgbClr val="FF0000"/>
                </a:solidFill>
                <a:effectLst>
                  <a:outerShdw blurRad="38100" dist="38100" dir="2700000" algn="tl">
                    <a:srgbClr val="000000"/>
                  </a:outerShdw>
                </a:effectLst>
                <a:ea typeface="楷体_GB2312" pitchFamily="49" charset="-122"/>
                <a:cs typeface="+mn-cs"/>
                <a:sym typeface="+mn-ea"/>
              </a:rPr>
              <a:t>50</a:t>
            </a:r>
            <a:r>
              <a:rPr lang="zh-CN" altLang="en-US">
                <a:solidFill>
                  <a:srgbClr val="003399"/>
                </a:solidFill>
                <a:effectLst>
                  <a:outerShdw blurRad="38100" dist="38100" dir="2700000" algn="tl">
                    <a:srgbClr val="000000"/>
                  </a:outerShdw>
                </a:effectLst>
                <a:ea typeface="楷体_GB2312" pitchFamily="49" charset="-122"/>
                <a:cs typeface="+mn-cs"/>
                <a:sym typeface="+mn-ea"/>
              </a:rPr>
              <a:t>个</a:t>
            </a:r>
          </a:p>
        </p:txBody>
      </p:sp>
      <p:sp>
        <p:nvSpPr>
          <p:cNvPr id="973829" name="Rectangle 5">
            <a:extLst>
              <a:ext uri="{FF2B5EF4-FFF2-40B4-BE49-F238E27FC236}">
                <a16:creationId xmlns:a16="http://schemas.microsoft.com/office/drawing/2014/main" id="{46EBC1B6-8959-4A77-9EFA-2678485F5717}"/>
              </a:ext>
            </a:extLst>
          </p:cNvPr>
          <p:cNvSpPr>
            <a:spLocks noChangeArrowheads="1"/>
          </p:cNvSpPr>
          <p:nvPr/>
        </p:nvSpPr>
        <p:spPr bwMode="auto">
          <a:xfrm>
            <a:off x="609600" y="1989138"/>
            <a:ext cx="8153400" cy="11811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每个磁盘块能装10个</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S</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的元组或100个</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SC</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的元组。每个磁盘块能装5个结果元组。每秒可读/写20个磁盘块。</a:t>
            </a:r>
          </a:p>
        </p:txBody>
      </p:sp>
      <p:sp>
        <p:nvSpPr>
          <p:cNvPr id="973830" name="Rectangle 6">
            <a:extLst>
              <a:ext uri="{FF2B5EF4-FFF2-40B4-BE49-F238E27FC236}">
                <a16:creationId xmlns:a16="http://schemas.microsoft.com/office/drawing/2014/main" id="{A478CD50-A7E0-4074-A980-E5D6BEFEE1B7}"/>
              </a:ext>
            </a:extLst>
          </p:cNvPr>
          <p:cNvSpPr>
            <a:spLocks noChangeArrowheads="1"/>
          </p:cNvSpPr>
          <p:nvPr/>
        </p:nvSpPr>
        <p:spPr bwMode="auto">
          <a:xfrm>
            <a:off x="609600" y="2820988"/>
            <a:ext cx="7924800" cy="4572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(1) 计算自然连接：</a:t>
            </a:r>
          </a:p>
        </p:txBody>
      </p:sp>
      <p:sp>
        <p:nvSpPr>
          <p:cNvPr id="973831" name="Rectangle 7">
            <a:extLst>
              <a:ext uri="{FF2B5EF4-FFF2-40B4-BE49-F238E27FC236}">
                <a16:creationId xmlns:a16="http://schemas.microsoft.com/office/drawing/2014/main" id="{63D75F75-C504-4AAA-ADA9-3F5E4D7ADD1D}"/>
              </a:ext>
            </a:extLst>
          </p:cNvPr>
          <p:cNvSpPr>
            <a:spLocks noChangeArrowheads="1"/>
          </p:cNvSpPr>
          <p:nvPr/>
        </p:nvSpPr>
        <p:spPr bwMode="auto">
          <a:xfrm>
            <a:off x="609600" y="3925888"/>
            <a:ext cx="7924800" cy="419100"/>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(2) 选择：</a:t>
            </a:r>
          </a:p>
        </p:txBody>
      </p:sp>
      <p:sp>
        <p:nvSpPr>
          <p:cNvPr id="973832" name="Rectangle 8">
            <a:extLst>
              <a:ext uri="{FF2B5EF4-FFF2-40B4-BE49-F238E27FC236}">
                <a16:creationId xmlns:a16="http://schemas.microsoft.com/office/drawing/2014/main" id="{5305B430-2250-4288-B930-D93D476C4C55}"/>
              </a:ext>
            </a:extLst>
          </p:cNvPr>
          <p:cNvSpPr>
            <a:spLocks noChangeArrowheads="1"/>
          </p:cNvSpPr>
          <p:nvPr/>
        </p:nvSpPr>
        <p:spPr bwMode="auto">
          <a:xfrm>
            <a:off x="609600" y="4725988"/>
            <a:ext cx="7924800" cy="457200"/>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(3) 投影：</a:t>
            </a:r>
          </a:p>
        </p:txBody>
      </p:sp>
      <p:sp>
        <p:nvSpPr>
          <p:cNvPr id="973833" name="Rectangle 9">
            <a:extLst>
              <a:ext uri="{FF2B5EF4-FFF2-40B4-BE49-F238E27FC236}">
                <a16:creationId xmlns:a16="http://schemas.microsoft.com/office/drawing/2014/main" id="{4F1CF035-E310-4D3E-9127-C91614E5B8F0}"/>
              </a:ext>
            </a:extLst>
          </p:cNvPr>
          <p:cNvSpPr>
            <a:spLocks noChangeArrowheads="1"/>
          </p:cNvSpPr>
          <p:nvPr/>
        </p:nvSpPr>
        <p:spPr bwMode="auto">
          <a:xfrm>
            <a:off x="609600" y="5526088"/>
            <a:ext cx="7924800" cy="495300"/>
          </a:xfrm>
          <a:prstGeom prst="rect">
            <a:avLst/>
          </a:prstGeom>
          <a:noFill/>
          <a:ln>
            <a:noFill/>
          </a:ln>
          <a:effectLst/>
        </p:spPr>
        <p:txBody>
          <a:bodyPr/>
          <a:lstStyle/>
          <a:p>
            <a:pPr marL="742950" lvl="1" indent="-285750" algn="just">
              <a:spcBef>
                <a:spcPct val="20000"/>
              </a:spcBef>
              <a:buFontTx/>
              <a:buChar char="–"/>
              <a:defRPr/>
            </a:pP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忽略</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CPU</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时间，</a:t>
            </a:r>
            <a:r>
              <a:rPr lang="en-US" altLang="zh-CN" sz="2400" dirty="0">
                <a:solidFill>
                  <a:srgbClr val="003399"/>
                </a:solidFill>
                <a:effectLst>
                  <a:outerShdw blurRad="38100" dist="38100" dir="2700000" algn="tl">
                    <a:srgbClr val="C0C0C0"/>
                  </a:outerShdw>
                </a:effectLst>
                <a:ea typeface="楷体_GB2312" pitchFamily="49" charset="-122"/>
                <a:cs typeface="+mn-cs"/>
                <a:sym typeface="+mn-ea"/>
              </a:rPr>
              <a:t>Q</a:t>
            </a:r>
            <a:r>
              <a:rPr lang="en-US" altLang="zh-CN" sz="2400" baseline="-30000" dirty="0">
                <a:solidFill>
                  <a:srgbClr val="003399"/>
                </a:solidFill>
                <a:effectLst>
                  <a:outerShdw blurRad="38100" dist="38100" dir="2700000" algn="tl">
                    <a:srgbClr val="C0C0C0"/>
                  </a:outerShdw>
                </a:effectLst>
                <a:ea typeface="楷体_GB2312" pitchFamily="49" charset="-122"/>
                <a:cs typeface="+mn-cs"/>
                <a:sym typeface="+mn-ea"/>
              </a:rPr>
              <a:t>2</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需要的处理时间大约</a:t>
            </a:r>
            <a:r>
              <a:rPr lang="en-US" altLang="zh-CN" sz="2400" dirty="0">
                <a:solidFill>
                  <a:srgbClr val="FF0000"/>
                </a:solidFill>
                <a:effectLst>
                  <a:outerShdw blurRad="38100" dist="38100" dir="2700000" algn="tl">
                    <a:srgbClr val="C0C0C0"/>
                  </a:outerShdw>
                </a:effectLst>
                <a:ea typeface="楷体_GB2312" pitchFamily="49" charset="-122"/>
                <a:cs typeface="+mn-cs"/>
                <a:sym typeface="+mn-ea"/>
              </a:rPr>
              <a:t>30</a:t>
            </a:r>
            <a:r>
              <a:rPr lang="zh-CN" altLang="en-US" sz="2400" dirty="0">
                <a:solidFill>
                  <a:srgbClr val="003399"/>
                </a:solidFill>
                <a:effectLst>
                  <a:outerShdw blurRad="38100" dist="38100" dir="2700000" algn="tl">
                    <a:srgbClr val="C0C0C0"/>
                  </a:outerShdw>
                </a:effectLst>
                <a:ea typeface="楷体_GB2312" pitchFamily="49" charset="-122"/>
                <a:cs typeface="+mn-cs"/>
                <a:sym typeface="+mn-ea"/>
              </a:rPr>
              <a:t>秒。</a:t>
            </a:r>
          </a:p>
        </p:txBody>
      </p:sp>
      <p:sp>
        <p:nvSpPr>
          <p:cNvPr id="973834" name="Rectangle 10">
            <a:extLst>
              <a:ext uri="{FF2B5EF4-FFF2-40B4-BE49-F238E27FC236}">
                <a16:creationId xmlns:a16="http://schemas.microsoft.com/office/drawing/2014/main" id="{AEC7D12A-9560-488D-9A4A-B469E00DA921}"/>
              </a:ext>
            </a:extLst>
          </p:cNvPr>
          <p:cNvSpPr>
            <a:spLocks noChangeArrowheads="1"/>
          </p:cNvSpPr>
          <p:nvPr/>
        </p:nvSpPr>
        <p:spPr bwMode="auto">
          <a:xfrm>
            <a:off x="609600" y="3554413"/>
            <a:ext cx="7924800" cy="533400"/>
          </a:xfrm>
          <a:prstGeom prst="rect">
            <a:avLst/>
          </a:prstGeom>
          <a:noFill/>
          <a:ln>
            <a:noFill/>
          </a:ln>
          <a:effectLst/>
        </p:spPr>
        <p:txBody>
          <a:bodyPr/>
          <a:lstStyle/>
          <a:p>
            <a:pPr marL="1143000" lvl="2" indent="-228600" algn="just">
              <a:spcBef>
                <a:spcPct val="20000"/>
              </a:spcBef>
              <a:buFontTx/>
              <a:buChar char="•"/>
              <a:defRPr/>
            </a:pPr>
            <a:r>
              <a:rPr lang="zh-CN" altLang="en-US" dirty="0">
                <a:solidFill>
                  <a:srgbClr val="FF0000"/>
                </a:solidFill>
                <a:effectLst>
                  <a:outerShdw blurRad="38100" dist="38100" dir="2700000" algn="tl">
                    <a:srgbClr val="C0C0C0"/>
                  </a:outerShdw>
                </a:effectLst>
                <a:ea typeface="楷体_GB2312" pitchFamily="49" charset="-122"/>
                <a:cs typeface="+mn-cs"/>
                <a:sym typeface="+mn-ea"/>
              </a:rPr>
              <a:t>时间开销：10秒（读）＋10秒（写）</a:t>
            </a:r>
          </a:p>
        </p:txBody>
      </p:sp>
      <p:sp>
        <p:nvSpPr>
          <p:cNvPr id="973835" name="Rectangle 11">
            <a:extLst>
              <a:ext uri="{FF2B5EF4-FFF2-40B4-BE49-F238E27FC236}">
                <a16:creationId xmlns:a16="http://schemas.microsoft.com/office/drawing/2014/main" id="{1BC18A63-6127-43C0-96E6-C5846C49A7D7}"/>
              </a:ext>
            </a:extLst>
          </p:cNvPr>
          <p:cNvSpPr>
            <a:spLocks noChangeArrowheads="1"/>
          </p:cNvSpPr>
          <p:nvPr/>
        </p:nvSpPr>
        <p:spPr bwMode="auto">
          <a:xfrm>
            <a:off x="609600" y="4354513"/>
            <a:ext cx="7924800" cy="457200"/>
          </a:xfrm>
          <a:prstGeom prst="rect">
            <a:avLst/>
          </a:prstGeom>
          <a:noFill/>
          <a:ln>
            <a:noFill/>
          </a:ln>
          <a:effectLst/>
        </p:spPr>
        <p:txBody>
          <a:bodyPr/>
          <a:lstStyle/>
          <a:p>
            <a:pPr marL="1143000" lvl="2" indent="-228600" algn="just">
              <a:spcBef>
                <a:spcPct val="20000"/>
              </a:spcBef>
              <a:buFontTx/>
              <a:buChar char="•"/>
              <a:defRPr/>
            </a:pPr>
            <a:r>
              <a:rPr lang="zh-CN" altLang="en-US">
                <a:solidFill>
                  <a:srgbClr val="FF0000"/>
                </a:solidFill>
                <a:effectLst>
                  <a:outerShdw blurRad="38100" dist="38100" dir="2700000" algn="tl">
                    <a:srgbClr val="C0C0C0"/>
                  </a:outerShdw>
                </a:effectLst>
                <a:ea typeface="楷体_GB2312" pitchFamily="49" charset="-122"/>
                <a:cs typeface="+mn-cs"/>
                <a:sym typeface="+mn-ea"/>
              </a:rPr>
              <a:t>时间开销：10秒（读）</a:t>
            </a:r>
          </a:p>
        </p:txBody>
      </p:sp>
      <p:sp>
        <p:nvSpPr>
          <p:cNvPr id="973836" name="Rectangle 12">
            <a:extLst>
              <a:ext uri="{FF2B5EF4-FFF2-40B4-BE49-F238E27FC236}">
                <a16:creationId xmlns:a16="http://schemas.microsoft.com/office/drawing/2014/main" id="{72EF2EA6-10E6-4031-B12E-54AE53CE4019}"/>
              </a:ext>
            </a:extLst>
          </p:cNvPr>
          <p:cNvSpPr>
            <a:spLocks noChangeArrowheads="1"/>
          </p:cNvSpPr>
          <p:nvPr/>
        </p:nvSpPr>
        <p:spPr bwMode="auto">
          <a:xfrm>
            <a:off x="609600" y="5154613"/>
            <a:ext cx="7924800" cy="533400"/>
          </a:xfrm>
          <a:prstGeom prst="rect">
            <a:avLst/>
          </a:prstGeom>
          <a:noFill/>
          <a:ln>
            <a:noFill/>
          </a:ln>
          <a:effectLst/>
        </p:spPr>
        <p:txBody>
          <a:bodyPr/>
          <a:lstStyle/>
          <a:p>
            <a:pPr marL="1143000" lvl="2" indent="-228600" algn="just">
              <a:spcBef>
                <a:spcPct val="20000"/>
              </a:spcBef>
              <a:buFontTx/>
              <a:buChar char="•"/>
              <a:defRPr/>
            </a:pPr>
            <a:r>
              <a:rPr lang="zh-CN" altLang="en-US">
                <a:solidFill>
                  <a:srgbClr val="FF0000"/>
                </a:solidFill>
                <a:effectLst>
                  <a:outerShdw blurRad="38100" dist="38100" dir="2700000" algn="tl">
                    <a:srgbClr val="C0C0C0"/>
                  </a:outerShdw>
                </a:effectLst>
                <a:ea typeface="楷体_GB2312" pitchFamily="49" charset="-122"/>
                <a:cs typeface="+mn-cs"/>
                <a:sym typeface="+mn-ea"/>
              </a:rPr>
              <a:t>时间开销：0秒</a:t>
            </a:r>
          </a:p>
        </p:txBody>
      </p:sp>
      <p:sp>
        <p:nvSpPr>
          <p:cNvPr id="973837" name="Rectangle 13">
            <a:extLst>
              <a:ext uri="{FF2B5EF4-FFF2-40B4-BE49-F238E27FC236}">
                <a16:creationId xmlns:a16="http://schemas.microsoft.com/office/drawing/2014/main" id="{1658E4F1-F8D4-435D-9E7F-94867B40936B}"/>
              </a:ext>
            </a:extLst>
          </p:cNvPr>
          <p:cNvSpPr>
            <a:spLocks noChangeArrowheads="1"/>
          </p:cNvSpPr>
          <p:nvPr/>
        </p:nvSpPr>
        <p:spPr bwMode="auto">
          <a:xfrm>
            <a:off x="609600" y="3201988"/>
            <a:ext cx="7924800" cy="533400"/>
          </a:xfrm>
          <a:prstGeom prst="rect">
            <a:avLst/>
          </a:prstGeom>
          <a:noFill/>
          <a:ln>
            <a:noFill/>
          </a:ln>
          <a:effectLst/>
        </p:spPr>
        <p:txBody>
          <a:bodyPr/>
          <a:lstStyle/>
          <a:p>
            <a:pPr marL="1143000" lvl="2" indent="-228600" algn="just">
              <a:spcBef>
                <a:spcPct val="20000"/>
              </a:spcBef>
              <a:buFontTx/>
              <a:buChar char="•"/>
              <a:defRPr/>
            </a:pPr>
            <a:r>
              <a:rPr lang="zh-CN" altLang="en-US">
                <a:solidFill>
                  <a:srgbClr val="003399"/>
                </a:solidFill>
                <a:effectLst>
                  <a:outerShdw blurRad="38100" dist="38100" dir="2700000" algn="tl">
                    <a:srgbClr val="C0C0C0"/>
                  </a:outerShdw>
                </a:effectLst>
                <a:ea typeface="楷体_GB2312" pitchFamily="49" charset="-122"/>
                <a:cs typeface="+mn-cs"/>
                <a:sym typeface="+mn-ea"/>
              </a:rPr>
              <a:t>设自然连接的结果为1000个元组。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73829"/>
                                        </p:tgtEl>
                                        <p:attrNameLst>
                                          <p:attrName>style.visibility</p:attrName>
                                        </p:attrNameLst>
                                      </p:cBhvr>
                                      <p:to>
                                        <p:strVal val="visible"/>
                                      </p:to>
                                    </p:set>
                                    <p:animEffect transition="in" filter="randombar(horizontal)">
                                      <p:cBhvr>
                                        <p:cTn id="7" dur="500"/>
                                        <p:tgtEl>
                                          <p:spTgt spid="973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7383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73837"/>
                                        </p:tgtEl>
                                        <p:attrNameLst>
                                          <p:attrName>style.visibility</p:attrName>
                                        </p:attrNameLst>
                                      </p:cBhvr>
                                      <p:to>
                                        <p:strVal val="visible"/>
                                      </p:to>
                                    </p:set>
                                    <p:animEffect transition="in" filter="dissolve">
                                      <p:cBhvr>
                                        <p:cTn id="16" dur="500"/>
                                        <p:tgtEl>
                                          <p:spTgt spid="9738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73834"/>
                                        </p:tgtEl>
                                        <p:attrNameLst>
                                          <p:attrName>style.visibility</p:attrName>
                                        </p:attrNameLst>
                                      </p:cBhvr>
                                      <p:to>
                                        <p:strVal val="visible"/>
                                      </p:to>
                                    </p:set>
                                    <p:animEffect transition="in" filter="dissolve">
                                      <p:cBhvr>
                                        <p:cTn id="21" dur="500"/>
                                        <p:tgtEl>
                                          <p:spTgt spid="9738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7383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73835"/>
                                        </p:tgtEl>
                                        <p:attrNameLst>
                                          <p:attrName>style.visibility</p:attrName>
                                        </p:attrNameLst>
                                      </p:cBhvr>
                                      <p:to>
                                        <p:strVal val="visible"/>
                                      </p:to>
                                    </p:set>
                                    <p:animEffect transition="in" filter="dissolve">
                                      <p:cBhvr>
                                        <p:cTn id="30" dur="500"/>
                                        <p:tgtEl>
                                          <p:spTgt spid="97383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738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73836"/>
                                        </p:tgtEl>
                                        <p:attrNameLst>
                                          <p:attrName>style.visibility</p:attrName>
                                        </p:attrNameLst>
                                      </p:cBhvr>
                                      <p:to>
                                        <p:strVal val="visible"/>
                                      </p:to>
                                    </p:set>
                                    <p:animEffect transition="in" filter="dissolve">
                                      <p:cBhvr>
                                        <p:cTn id="39" dur="500"/>
                                        <p:tgtEl>
                                          <p:spTgt spid="9738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973833"/>
                                        </p:tgtEl>
                                        <p:attrNameLst>
                                          <p:attrName>style.visibility</p:attrName>
                                        </p:attrNameLst>
                                      </p:cBhvr>
                                      <p:to>
                                        <p:strVal val="visible"/>
                                      </p:to>
                                    </p:set>
                                    <p:animEffect transition="in" filter="barn(outHorizontal)">
                                      <p:cBhvr>
                                        <p:cTn id="44" dur="500"/>
                                        <p:tgtEl>
                                          <p:spTgt spid="973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9" grpId="0"/>
      <p:bldP spid="973830" grpId="0"/>
      <p:bldP spid="973831" grpId="0"/>
      <p:bldP spid="973832" grpId="0"/>
      <p:bldP spid="973833" grpId="0"/>
      <p:bldP spid="973834" grpId="0"/>
      <p:bldP spid="973835" grpId="0"/>
      <p:bldP spid="973836" grpId="0"/>
      <p:bldP spid="9738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B7AACF17-BC61-49A0-B866-BF24B3CE4E23}"/>
              </a:ext>
            </a:extLst>
          </p:cNvPr>
          <p:cNvSpPr>
            <a:spLocks noGrp="1"/>
          </p:cNvSpPr>
          <p:nvPr>
            <p:ph type="dt" sz="quarter" idx="10"/>
          </p:nvPr>
        </p:nvSpPr>
        <p:spPr/>
        <p:txBody>
          <a:bodyPr/>
          <a:lstStyle/>
          <a:p>
            <a:pPr>
              <a:defRPr/>
            </a:pPr>
            <a:fld id="{28137492-3E36-4D49-B63C-11DF22C837EF}" type="datetime1">
              <a:rPr lang="zh-CN" altLang="en-US"/>
              <a:pPr>
                <a:defRPr/>
              </a:pPr>
              <a:t>2023/4/18</a:t>
            </a:fld>
            <a:endParaRPr lang="en-US" altLang="zh-CN"/>
          </a:p>
        </p:txBody>
      </p:sp>
      <p:sp>
        <p:nvSpPr>
          <p:cNvPr id="10" name="页脚占位符 4">
            <a:extLst>
              <a:ext uri="{FF2B5EF4-FFF2-40B4-BE49-F238E27FC236}">
                <a16:creationId xmlns:a16="http://schemas.microsoft.com/office/drawing/2014/main" id="{1EBED472-23B1-4089-9CF8-23F87A1B4165}"/>
              </a:ext>
            </a:extLst>
          </p:cNvPr>
          <p:cNvSpPr>
            <a:spLocks noGrp="1"/>
          </p:cNvSpPr>
          <p:nvPr>
            <p:ph type="ftr" sz="quarter" idx="11"/>
          </p:nvPr>
        </p:nvSpPr>
        <p:spPr/>
        <p:txBody>
          <a:bodyPr/>
          <a:lstStyle/>
          <a:p>
            <a:pPr>
              <a:defRPr/>
            </a:pPr>
            <a:r>
              <a:rPr lang="en-US" altLang="zh-CN" dirty="0"/>
              <a:t>HIT-AIOT</a:t>
            </a:r>
          </a:p>
        </p:txBody>
      </p:sp>
      <p:sp>
        <p:nvSpPr>
          <p:cNvPr id="11" name="灯片编号占位符 5">
            <a:extLst>
              <a:ext uri="{FF2B5EF4-FFF2-40B4-BE49-F238E27FC236}">
                <a16:creationId xmlns:a16="http://schemas.microsoft.com/office/drawing/2014/main" id="{1F525F58-6C15-4F03-91A3-E30158512DA1}"/>
              </a:ext>
            </a:extLst>
          </p:cNvPr>
          <p:cNvSpPr>
            <a:spLocks noGrp="1"/>
          </p:cNvSpPr>
          <p:nvPr>
            <p:ph type="sldNum" sz="quarter" idx="12"/>
          </p:nvPr>
        </p:nvSpPr>
        <p:spPr/>
        <p:txBody>
          <a:bodyPr/>
          <a:lstStyle/>
          <a:p>
            <a:pPr>
              <a:defRPr/>
            </a:pPr>
            <a:fld id="{7789518E-BC0A-4423-9287-5833D5F7DA53}" type="slidenum">
              <a:rPr lang="zh-CN" altLang="en-US"/>
              <a:pPr>
                <a:defRPr/>
              </a:pPr>
              <a:t>9</a:t>
            </a:fld>
            <a:endParaRPr lang="en-US" altLang="zh-CN"/>
          </a:p>
        </p:txBody>
      </p:sp>
      <p:sp>
        <p:nvSpPr>
          <p:cNvPr id="974851" name="Rectangle 1027">
            <a:extLst>
              <a:ext uri="{FF2B5EF4-FFF2-40B4-BE49-F238E27FC236}">
                <a16:creationId xmlns:a16="http://schemas.microsoft.com/office/drawing/2014/main" id="{C0CA0B2C-1018-4C47-8DC8-113454FBE11E}"/>
              </a:ext>
            </a:extLst>
          </p:cNvPr>
          <p:cNvSpPr>
            <a:spLocks noChangeArrowheads="1"/>
          </p:cNvSpPr>
          <p:nvPr/>
        </p:nvSpPr>
        <p:spPr bwMode="auto">
          <a:xfrm>
            <a:off x="609600" y="1371600"/>
            <a:ext cx="7924800" cy="533400"/>
          </a:xfrm>
          <a:prstGeom prst="rect">
            <a:avLst/>
          </a:prstGeom>
          <a:noFill/>
          <a:ln>
            <a:noFill/>
          </a:ln>
          <a:effectLst/>
        </p:spPr>
        <p:txBody>
          <a:bodyPr/>
          <a:lstStyle/>
          <a:p>
            <a:pPr marL="342900" indent="-342900" algn="just">
              <a:spcBef>
                <a:spcPct val="20000"/>
              </a:spcBef>
              <a:buFontTx/>
              <a:buChar char="•"/>
              <a:defRPr/>
            </a:pPr>
            <a:r>
              <a:rPr lang="en-US" altLang="zh-CN" sz="2800">
                <a:solidFill>
                  <a:srgbClr val="FF3399"/>
                </a:solidFill>
                <a:effectLst>
                  <a:outerShdw blurRad="38100" dist="38100" dir="2700000" algn="tl">
                    <a:srgbClr val="C0C0C0"/>
                  </a:outerShdw>
                </a:effectLst>
                <a:ea typeface="楷体_GB2312" pitchFamily="49" charset="-122"/>
                <a:cs typeface="+mn-cs"/>
                <a:sym typeface="+mn-ea"/>
              </a:rPr>
              <a:t>Q</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3 </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=Π</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SN</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 ((σ</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SC.C#="C2"</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 SC)     </a:t>
            </a:r>
            <a:r>
              <a:rPr lang="en-US" altLang="zh-CN" sz="2800" baseline="-30000">
                <a:solidFill>
                  <a:srgbClr val="FF3399"/>
                </a:solidFill>
                <a:effectLst>
                  <a:outerShdw blurRad="38100" dist="38100" dir="2700000" algn="tl">
                    <a:srgbClr val="C0C0C0"/>
                  </a:outerShdw>
                </a:effectLst>
                <a:ea typeface="楷体_GB2312" pitchFamily="49" charset="-122"/>
                <a:cs typeface="+mn-cs"/>
                <a:sym typeface="+mn-ea"/>
              </a:rPr>
              <a:t>S.S#=SC.S# </a:t>
            </a:r>
            <a:r>
              <a:rPr lang="en-US" altLang="zh-CN" sz="2800">
                <a:solidFill>
                  <a:srgbClr val="FF3399"/>
                </a:solidFill>
                <a:effectLst>
                  <a:outerShdw blurRad="38100" dist="38100" dir="2700000" algn="tl">
                    <a:srgbClr val="C0C0C0"/>
                  </a:outerShdw>
                </a:effectLst>
                <a:ea typeface="楷体_GB2312" pitchFamily="49" charset="-122"/>
                <a:cs typeface="+mn-cs"/>
                <a:sym typeface="+mn-ea"/>
              </a:rPr>
              <a:t> S)</a:t>
            </a:r>
          </a:p>
        </p:txBody>
      </p:sp>
      <p:graphicFrame>
        <p:nvGraphicFramePr>
          <p:cNvPr id="31750" name="Object 1028">
            <a:extLst>
              <a:ext uri="{FF2B5EF4-FFF2-40B4-BE49-F238E27FC236}">
                <a16:creationId xmlns:a16="http://schemas.microsoft.com/office/drawing/2014/main" id="{11CE283C-093E-4057-BF32-4A9A6D895C54}"/>
              </a:ext>
            </a:extLst>
          </p:cNvPr>
          <p:cNvGraphicFramePr>
            <a:graphicFrameLocks noChangeAspect="1"/>
          </p:cNvGraphicFramePr>
          <p:nvPr/>
        </p:nvGraphicFramePr>
        <p:xfrm>
          <a:off x="4932363" y="1582738"/>
          <a:ext cx="257175" cy="190500"/>
        </p:xfrm>
        <a:graphic>
          <a:graphicData uri="http://schemas.openxmlformats.org/presentationml/2006/ole">
            <mc:AlternateContent xmlns:mc="http://schemas.openxmlformats.org/markup-compatibility/2006">
              <mc:Choice xmlns:v="urn:schemas-microsoft-com:vml" Requires="v">
                <p:oleObj spid="_x0000_s31771" r:id="rId3" imgW="257007" imgH="190426" progId="Paint.Picture">
                  <p:embed/>
                </p:oleObj>
              </mc:Choice>
              <mc:Fallback>
                <p:oleObj r:id="rId3" imgW="257007" imgH="190426" progId="Paint.Picture">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582738"/>
                        <a:ext cx="2571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4853" name="Rectangle 1029">
            <a:extLst>
              <a:ext uri="{FF2B5EF4-FFF2-40B4-BE49-F238E27FC236}">
                <a16:creationId xmlns:a16="http://schemas.microsoft.com/office/drawing/2014/main" id="{497BD0CE-E74F-4930-8BCC-54F9F1AC605B}"/>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问题的提出</a:t>
            </a:r>
          </a:p>
        </p:txBody>
      </p:sp>
      <p:sp>
        <p:nvSpPr>
          <p:cNvPr id="974854" name="Rectangle 1030">
            <a:extLst>
              <a:ext uri="{FF2B5EF4-FFF2-40B4-BE49-F238E27FC236}">
                <a16:creationId xmlns:a16="http://schemas.microsoft.com/office/drawing/2014/main" id="{61305BFD-8E86-40C3-869D-C266AC9FB1D5}"/>
              </a:ext>
            </a:extLst>
          </p:cNvPr>
          <p:cNvSpPr>
            <a:spLocks noGrp="1" noChangeArrowheads="1"/>
          </p:cNvSpPr>
          <p:nvPr>
            <p:ph idx="1"/>
          </p:nvPr>
        </p:nvSpPr>
        <p:spPr>
          <a:xfrm>
            <a:off x="609600" y="2008188"/>
            <a:ext cx="7924800" cy="487362"/>
          </a:xfrm>
        </p:spPr>
        <p:txBody>
          <a:bodyPr/>
          <a:lstStyle/>
          <a:p>
            <a:pPr algn="just">
              <a:lnSpc>
                <a:spcPct val="90000"/>
              </a:lnSpc>
              <a:defRPr/>
            </a:pPr>
            <a:r>
              <a:rPr lang="en-US" altLang="zh-CN" sz="2800">
                <a:cs typeface="+mn-cs"/>
              </a:rPr>
              <a:t>Q</a:t>
            </a:r>
            <a:r>
              <a:rPr lang="en-US" altLang="zh-CN" sz="2800" baseline="-30000">
                <a:cs typeface="+mn-cs"/>
              </a:rPr>
              <a:t>3</a:t>
            </a:r>
            <a:r>
              <a:rPr lang="zh-CN" altLang="en-US" sz="2800">
                <a:cs typeface="+mn-cs"/>
              </a:rPr>
              <a:t>的执行过程：</a:t>
            </a:r>
          </a:p>
        </p:txBody>
      </p:sp>
      <p:sp>
        <p:nvSpPr>
          <p:cNvPr id="974855" name="Rectangle 1031">
            <a:extLst>
              <a:ext uri="{FF2B5EF4-FFF2-40B4-BE49-F238E27FC236}">
                <a16:creationId xmlns:a16="http://schemas.microsoft.com/office/drawing/2014/main" id="{12BF8FCD-B3A4-4332-B66B-9977891B83BE}"/>
              </a:ext>
            </a:extLst>
          </p:cNvPr>
          <p:cNvSpPr>
            <a:spLocks noChangeArrowheads="1"/>
          </p:cNvSpPr>
          <p:nvPr/>
        </p:nvSpPr>
        <p:spPr bwMode="auto">
          <a:xfrm>
            <a:off x="609600" y="2505075"/>
            <a:ext cx="7924800" cy="523875"/>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(1) 对</a:t>
            </a:r>
            <a:r>
              <a:rPr lang="en-US" altLang="zh-CN" sz="2400">
                <a:solidFill>
                  <a:srgbClr val="003399"/>
                </a:solidFill>
                <a:effectLst>
                  <a:outerShdw blurRad="38100" dist="38100" dir="2700000" algn="tl">
                    <a:srgbClr val="C0C0C0"/>
                  </a:outerShdw>
                </a:effectLst>
                <a:ea typeface="楷体_GB2312" pitchFamily="49" charset="-122"/>
                <a:cs typeface="+mn-cs"/>
                <a:sym typeface="+mn-ea"/>
              </a:rPr>
              <a:t>SC</a:t>
            </a:r>
            <a:r>
              <a:rPr lang="zh-CN" altLang="en-US" sz="2400">
                <a:solidFill>
                  <a:srgbClr val="003399"/>
                </a:solidFill>
                <a:effectLst>
                  <a:outerShdw blurRad="38100" dist="38100" dir="2700000" algn="tl">
                    <a:srgbClr val="C0C0C0"/>
                  </a:outerShdw>
                </a:effectLst>
                <a:ea typeface="楷体_GB2312" pitchFamily="49" charset="-122"/>
                <a:cs typeface="+mn-cs"/>
                <a:sym typeface="+mn-ea"/>
              </a:rPr>
              <a:t>作选择运算。</a:t>
            </a:r>
          </a:p>
        </p:txBody>
      </p:sp>
      <p:sp>
        <p:nvSpPr>
          <p:cNvPr id="974856" name="Rectangle 1032">
            <a:extLst>
              <a:ext uri="{FF2B5EF4-FFF2-40B4-BE49-F238E27FC236}">
                <a16:creationId xmlns:a16="http://schemas.microsoft.com/office/drawing/2014/main" id="{CBCDAB55-CC16-44D5-B819-01166E9483C0}"/>
              </a:ext>
            </a:extLst>
          </p:cNvPr>
          <p:cNvSpPr>
            <a:spLocks noChangeArrowheads="1"/>
          </p:cNvSpPr>
          <p:nvPr/>
        </p:nvSpPr>
        <p:spPr bwMode="auto">
          <a:xfrm>
            <a:off x="609600" y="2952750"/>
            <a:ext cx="8513763" cy="523875"/>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(2)读取</a:t>
            </a:r>
            <a:r>
              <a:rPr lang="en-US" altLang="zh-CN" sz="2400">
                <a:solidFill>
                  <a:srgbClr val="003399"/>
                </a:solidFill>
                <a:effectLst>
                  <a:outerShdw blurRad="38100" dist="38100" dir="2700000" algn="tl">
                    <a:srgbClr val="C0C0C0"/>
                  </a:outerShdw>
                </a:effectLst>
                <a:ea typeface="楷体_GB2312" pitchFamily="49" charset="-122"/>
                <a:cs typeface="+mn-cs"/>
                <a:sym typeface="+mn-ea"/>
              </a:rPr>
              <a:t>S</a:t>
            </a:r>
            <a:r>
              <a:rPr lang="zh-CN" altLang="en-US" sz="2400">
                <a:solidFill>
                  <a:srgbClr val="003399"/>
                </a:solidFill>
                <a:effectLst>
                  <a:outerShdw blurRad="38100" dist="38100" dir="2700000" algn="tl">
                    <a:srgbClr val="C0C0C0"/>
                  </a:outerShdw>
                </a:effectLst>
                <a:ea typeface="楷体_GB2312" pitchFamily="49" charset="-122"/>
                <a:cs typeface="+mn-cs"/>
                <a:sym typeface="+mn-ea"/>
              </a:rPr>
              <a:t>表，把读入的</a:t>
            </a:r>
            <a:r>
              <a:rPr lang="en-US" altLang="zh-CN" sz="2400">
                <a:solidFill>
                  <a:srgbClr val="003399"/>
                </a:solidFill>
                <a:effectLst>
                  <a:outerShdw blurRad="38100" dist="38100" dir="2700000" algn="tl">
                    <a:srgbClr val="C0C0C0"/>
                  </a:outerShdw>
                </a:effectLst>
                <a:ea typeface="楷体_GB2312" pitchFamily="49" charset="-122"/>
                <a:cs typeface="+mn-cs"/>
                <a:sym typeface="+mn-ea"/>
              </a:rPr>
              <a:t>S</a:t>
            </a:r>
            <a:r>
              <a:rPr lang="zh-CN" altLang="en-US" sz="2400">
                <a:solidFill>
                  <a:srgbClr val="003399"/>
                </a:solidFill>
                <a:effectLst>
                  <a:outerShdw blurRad="38100" dist="38100" dir="2700000" algn="tl">
                    <a:srgbClr val="C0C0C0"/>
                  </a:outerShdw>
                </a:effectLst>
                <a:ea typeface="楷体_GB2312" pitchFamily="49" charset="-122"/>
                <a:cs typeface="+mn-cs"/>
                <a:sym typeface="+mn-ea"/>
              </a:rPr>
              <a:t>元组和内存中的</a:t>
            </a:r>
            <a:r>
              <a:rPr lang="en-US" altLang="zh-CN" sz="2400">
                <a:solidFill>
                  <a:srgbClr val="003399"/>
                </a:solidFill>
                <a:effectLst>
                  <a:outerShdw blurRad="38100" dist="38100" dir="2700000" algn="tl">
                    <a:srgbClr val="C0C0C0"/>
                  </a:outerShdw>
                </a:effectLst>
                <a:ea typeface="楷体_GB2312" pitchFamily="49" charset="-122"/>
                <a:cs typeface="+mn-cs"/>
                <a:sym typeface="+mn-ea"/>
              </a:rPr>
              <a:t>SC</a:t>
            </a:r>
            <a:r>
              <a:rPr lang="zh-CN" altLang="en-US" sz="2400">
                <a:solidFill>
                  <a:srgbClr val="003399"/>
                </a:solidFill>
                <a:effectLst>
                  <a:outerShdw blurRad="38100" dist="38100" dir="2700000" algn="tl">
                    <a:srgbClr val="C0C0C0"/>
                  </a:outerShdw>
                </a:effectLst>
                <a:ea typeface="楷体_GB2312" pitchFamily="49" charset="-122"/>
                <a:cs typeface="+mn-cs"/>
                <a:sym typeface="+mn-ea"/>
              </a:rPr>
              <a:t>元组作连接。 </a:t>
            </a:r>
          </a:p>
        </p:txBody>
      </p:sp>
      <p:sp>
        <p:nvSpPr>
          <p:cNvPr id="974857" name="Rectangle 1033">
            <a:extLst>
              <a:ext uri="{FF2B5EF4-FFF2-40B4-BE49-F238E27FC236}">
                <a16:creationId xmlns:a16="http://schemas.microsoft.com/office/drawing/2014/main" id="{310922EF-3E1B-40C5-8ED8-8375E02859F4}"/>
              </a:ext>
            </a:extLst>
          </p:cNvPr>
          <p:cNvSpPr>
            <a:spLocks noChangeArrowheads="1"/>
          </p:cNvSpPr>
          <p:nvPr/>
        </p:nvSpPr>
        <p:spPr bwMode="auto">
          <a:xfrm>
            <a:off x="609600" y="3409950"/>
            <a:ext cx="7924800" cy="476250"/>
          </a:xfrm>
          <a:prstGeom prst="rect">
            <a:avLst/>
          </a:prstGeom>
          <a:noFill/>
          <a:ln>
            <a:noFill/>
          </a:ln>
          <a:effectLst/>
        </p:spPr>
        <p:txBody>
          <a:bodyPr/>
          <a:lstStyle/>
          <a:p>
            <a:pPr marL="742950" lvl="1" indent="-285750" algn="just">
              <a:spcBef>
                <a:spcPct val="20000"/>
              </a:spcBef>
              <a:buFontTx/>
              <a:buChar char="–"/>
              <a:defRPr/>
            </a:pPr>
            <a:r>
              <a:rPr lang="zh-CN" altLang="en-US" sz="2400">
                <a:solidFill>
                  <a:srgbClr val="003399"/>
                </a:solidFill>
                <a:effectLst>
                  <a:outerShdw blurRad="38100" dist="38100" dir="2700000" algn="tl">
                    <a:srgbClr val="C0C0C0"/>
                  </a:outerShdw>
                </a:effectLst>
                <a:ea typeface="楷体_GB2312" pitchFamily="49" charset="-122"/>
                <a:cs typeface="+mn-cs"/>
                <a:sym typeface="+mn-ea"/>
              </a:rPr>
              <a:t>(3) 把第2步结果投影输出。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4855"/>
                                        </p:tgtEl>
                                        <p:attrNameLst>
                                          <p:attrName>style.visibility</p:attrName>
                                        </p:attrNameLst>
                                      </p:cBhvr>
                                      <p:to>
                                        <p:strVal val="visible"/>
                                      </p:to>
                                    </p:set>
                                    <p:anim calcmode="lin" valueType="num">
                                      <p:cBhvr>
                                        <p:cTn id="7" dur="500" fill="hold"/>
                                        <p:tgtEl>
                                          <p:spTgt spid="974855"/>
                                        </p:tgtEl>
                                        <p:attrNameLst>
                                          <p:attrName>ppt_x</p:attrName>
                                        </p:attrNameLst>
                                      </p:cBhvr>
                                      <p:tavLst>
                                        <p:tav tm="0">
                                          <p:val>
                                            <p:strVal val="#ppt_x"/>
                                          </p:val>
                                        </p:tav>
                                        <p:tav tm="100000">
                                          <p:val>
                                            <p:strVal val="#ppt_x"/>
                                          </p:val>
                                        </p:tav>
                                      </p:tavLst>
                                    </p:anim>
                                    <p:anim calcmode="lin" valueType="num">
                                      <p:cBhvr>
                                        <p:cTn id="8" dur="500" fill="hold"/>
                                        <p:tgtEl>
                                          <p:spTgt spid="9748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4856"/>
                                        </p:tgtEl>
                                        <p:attrNameLst>
                                          <p:attrName>style.visibility</p:attrName>
                                        </p:attrNameLst>
                                      </p:cBhvr>
                                      <p:to>
                                        <p:strVal val="visible"/>
                                      </p:to>
                                    </p:set>
                                    <p:anim calcmode="lin" valueType="num">
                                      <p:cBhvr>
                                        <p:cTn id="13" dur="500" fill="hold"/>
                                        <p:tgtEl>
                                          <p:spTgt spid="974856"/>
                                        </p:tgtEl>
                                        <p:attrNameLst>
                                          <p:attrName>ppt_x</p:attrName>
                                        </p:attrNameLst>
                                      </p:cBhvr>
                                      <p:tavLst>
                                        <p:tav tm="0">
                                          <p:val>
                                            <p:strVal val="#ppt_x"/>
                                          </p:val>
                                        </p:tav>
                                        <p:tav tm="100000">
                                          <p:val>
                                            <p:strVal val="#ppt_x"/>
                                          </p:val>
                                        </p:tav>
                                      </p:tavLst>
                                    </p:anim>
                                    <p:anim calcmode="lin" valueType="num">
                                      <p:cBhvr>
                                        <p:cTn id="14" dur="500" fill="hold"/>
                                        <p:tgtEl>
                                          <p:spTgt spid="9748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4857"/>
                                        </p:tgtEl>
                                        <p:attrNameLst>
                                          <p:attrName>style.visibility</p:attrName>
                                        </p:attrNameLst>
                                      </p:cBhvr>
                                      <p:to>
                                        <p:strVal val="visible"/>
                                      </p:to>
                                    </p:set>
                                    <p:anim calcmode="lin" valueType="num">
                                      <p:cBhvr>
                                        <p:cTn id="19" dur="500" fill="hold"/>
                                        <p:tgtEl>
                                          <p:spTgt spid="974857"/>
                                        </p:tgtEl>
                                        <p:attrNameLst>
                                          <p:attrName>ppt_x</p:attrName>
                                        </p:attrNameLst>
                                      </p:cBhvr>
                                      <p:tavLst>
                                        <p:tav tm="0">
                                          <p:val>
                                            <p:strVal val="#ppt_x"/>
                                          </p:val>
                                        </p:tav>
                                        <p:tav tm="100000">
                                          <p:val>
                                            <p:strVal val="#ppt_x"/>
                                          </p:val>
                                        </p:tav>
                                      </p:tavLst>
                                    </p:anim>
                                    <p:anim calcmode="lin" valueType="num">
                                      <p:cBhvr>
                                        <p:cTn id="20" dur="500" fill="hold"/>
                                        <p:tgtEl>
                                          <p:spTgt spid="9748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5" grpId="0"/>
      <p:bldP spid="974856" grpId="0" bldLvl="0" animBg="1"/>
      <p:bldP spid="974857" grpId="0"/>
    </p:bldLst>
  </p:timing>
</p:sld>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TotalTime>
  <Pages>0</Pages>
  <Words>4464</Words>
  <Characters>0</Characters>
  <Application>Microsoft Office PowerPoint</Application>
  <DocSecurity>0</DocSecurity>
  <PresentationFormat>全屏显示(4:3)</PresentationFormat>
  <Lines>0</Lines>
  <Paragraphs>570</Paragraphs>
  <Slides>55</Slides>
  <Notes>9</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3</vt:i4>
      </vt:variant>
      <vt:variant>
        <vt:lpstr>幻灯片标题</vt:lpstr>
      </vt:variant>
      <vt:variant>
        <vt:i4>55</vt:i4>
      </vt:variant>
    </vt:vector>
  </HeadingPairs>
  <TitlesOfParts>
    <vt:vector size="67" baseType="lpstr">
      <vt:lpstr>华文新魏</vt:lpstr>
      <vt:lpstr>华文行楷</vt:lpstr>
      <vt:lpstr>楷体_GB2312</vt:lpstr>
      <vt:lpstr>Arial</vt:lpstr>
      <vt:lpstr>Comic Sans MS</vt:lpstr>
      <vt:lpstr>Times</vt:lpstr>
      <vt:lpstr>Times New Roman</vt:lpstr>
      <vt:lpstr>Autumn2003-4</vt:lpstr>
      <vt:lpstr>2_Autumn2003-4</vt:lpstr>
      <vt:lpstr>Paintbrush Picture</vt:lpstr>
      <vt:lpstr>Equation.DSMT4</vt:lpstr>
      <vt:lpstr>Equation.KSEE3</vt:lpstr>
      <vt:lpstr>       物联网与泛在智能研究中心</vt:lpstr>
      <vt:lpstr>查询优化技术</vt:lpstr>
      <vt:lpstr>查询优化技术</vt:lpstr>
      <vt:lpstr>问题的提出</vt:lpstr>
      <vt:lpstr> 问题的提出</vt:lpstr>
      <vt:lpstr>问题的提出</vt:lpstr>
      <vt:lpstr>问题的提出</vt:lpstr>
      <vt:lpstr>问题的提出</vt:lpstr>
      <vt:lpstr>问题的提出</vt:lpstr>
      <vt:lpstr>问题的提出</vt:lpstr>
      <vt:lpstr>问题的提出</vt:lpstr>
      <vt:lpstr>目录</vt:lpstr>
      <vt:lpstr>关系表达式的等价转换规则  </vt:lpstr>
      <vt:lpstr>关系表达式的等价转换规则  </vt:lpstr>
      <vt:lpstr>关系表达式的等价转换规则</vt:lpstr>
      <vt:lpstr>关系表达式的等价转换规则  </vt:lpstr>
      <vt:lpstr>关系表达式的等价转换规则 </vt:lpstr>
      <vt:lpstr>关系表达式的等价转换规则  </vt:lpstr>
      <vt:lpstr>关系表达式的等价转换规则</vt:lpstr>
      <vt:lpstr>目录</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目录</vt:lpstr>
      <vt:lpstr>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PowerPoint 演示文稿</vt:lpstr>
      <vt:lpstr>目录</vt:lpstr>
      <vt:lpstr>基于复杂性估计的查询优化方法</vt:lpstr>
      <vt:lpstr>查询优化方法</vt:lpstr>
      <vt:lpstr>总结</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第九章 查询优化</dc:title>
  <dc:subject/>
  <dc:creator>HAO ZHANG</dc:creator>
  <cp:keywords/>
  <dc:description/>
  <cp:lastModifiedBy>ZHANG HAO</cp:lastModifiedBy>
  <cp:revision>35</cp:revision>
  <dcterms:created xsi:type="dcterms:W3CDTF">2016-05-11T10:49:00Z</dcterms:created>
  <dcterms:modified xsi:type="dcterms:W3CDTF">2023-04-18T00:58:29Z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