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88"/>
  </p:notesMasterIdLst>
  <p:handoutMasterIdLst>
    <p:handoutMasterId r:id="rId89"/>
  </p:handoutMasterIdLst>
  <p:sldIdLst>
    <p:sldId id="382" r:id="rId3"/>
    <p:sldId id="643" r:id="rId4"/>
    <p:sldId id="641" r:id="rId5"/>
    <p:sldId id="642" r:id="rId6"/>
    <p:sldId id="297" r:id="rId7"/>
    <p:sldId id="290" r:id="rId8"/>
    <p:sldId id="298" r:id="rId9"/>
    <p:sldId id="304" r:id="rId10"/>
    <p:sldId id="305" r:id="rId11"/>
    <p:sldId id="299" r:id="rId12"/>
    <p:sldId id="539" r:id="rId13"/>
    <p:sldId id="540" r:id="rId14"/>
    <p:sldId id="541" r:id="rId15"/>
    <p:sldId id="542" r:id="rId16"/>
    <p:sldId id="543" r:id="rId17"/>
    <p:sldId id="544" r:id="rId18"/>
    <p:sldId id="545" r:id="rId19"/>
    <p:sldId id="546" r:id="rId20"/>
    <p:sldId id="547" r:id="rId21"/>
    <p:sldId id="600" r:id="rId22"/>
    <p:sldId id="548" r:id="rId23"/>
    <p:sldId id="550" r:id="rId24"/>
    <p:sldId id="549" r:id="rId25"/>
    <p:sldId id="551" r:id="rId26"/>
    <p:sldId id="552" r:id="rId27"/>
    <p:sldId id="553" r:id="rId28"/>
    <p:sldId id="554" r:id="rId29"/>
    <p:sldId id="555" r:id="rId30"/>
    <p:sldId id="601" r:id="rId31"/>
    <p:sldId id="556" r:id="rId32"/>
    <p:sldId id="651" r:id="rId33"/>
    <p:sldId id="557" r:id="rId34"/>
    <p:sldId id="558" r:id="rId35"/>
    <p:sldId id="559" r:id="rId36"/>
    <p:sldId id="560" r:id="rId37"/>
    <p:sldId id="602" r:id="rId38"/>
    <p:sldId id="604" r:id="rId39"/>
    <p:sldId id="603" r:id="rId40"/>
    <p:sldId id="638" r:id="rId41"/>
    <p:sldId id="647" r:id="rId42"/>
    <p:sldId id="648" r:id="rId43"/>
    <p:sldId id="649" r:id="rId44"/>
    <p:sldId id="606" r:id="rId45"/>
    <p:sldId id="640" r:id="rId46"/>
    <p:sldId id="607" r:id="rId47"/>
    <p:sldId id="608" r:id="rId48"/>
    <p:sldId id="609" r:id="rId49"/>
    <p:sldId id="650" r:id="rId50"/>
    <p:sldId id="611" r:id="rId51"/>
    <p:sldId id="612" r:id="rId52"/>
    <p:sldId id="613" r:id="rId53"/>
    <p:sldId id="614" r:id="rId54"/>
    <p:sldId id="615" r:id="rId55"/>
    <p:sldId id="616" r:id="rId56"/>
    <p:sldId id="639" r:id="rId57"/>
    <p:sldId id="618" r:id="rId58"/>
    <p:sldId id="645" r:id="rId59"/>
    <p:sldId id="646" r:id="rId60"/>
    <p:sldId id="619" r:id="rId61"/>
    <p:sldId id="620" r:id="rId62"/>
    <p:sldId id="621" r:id="rId63"/>
    <p:sldId id="622" r:id="rId64"/>
    <p:sldId id="623" r:id="rId65"/>
    <p:sldId id="624" r:id="rId66"/>
    <p:sldId id="625" r:id="rId67"/>
    <p:sldId id="626" r:id="rId68"/>
    <p:sldId id="627" r:id="rId69"/>
    <p:sldId id="628" r:id="rId70"/>
    <p:sldId id="629" r:id="rId71"/>
    <p:sldId id="630" r:id="rId72"/>
    <p:sldId id="631" r:id="rId73"/>
    <p:sldId id="632" r:id="rId74"/>
    <p:sldId id="633" r:id="rId75"/>
    <p:sldId id="634" r:id="rId76"/>
    <p:sldId id="635" r:id="rId77"/>
    <p:sldId id="636" r:id="rId78"/>
    <p:sldId id="637" r:id="rId79"/>
    <p:sldId id="371" r:id="rId80"/>
    <p:sldId id="372" r:id="rId81"/>
    <p:sldId id="654" r:id="rId82"/>
    <p:sldId id="652" r:id="rId83"/>
    <p:sldId id="653" r:id="rId84"/>
    <p:sldId id="538" r:id="rId85"/>
    <p:sldId id="598" r:id="rId86"/>
    <p:sldId id="287" r:id="rId87"/>
  </p:sldIdLst>
  <p:sldSz cx="9144000" cy="6858000" type="screen4x3"/>
  <p:notesSz cx="7099300" cy="10234613"/>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2929FF"/>
    <a:srgbClr val="FFEBFF"/>
    <a:srgbClr val="FFFFCC"/>
    <a:srgbClr val="FFCCCC"/>
    <a:srgbClr val="9933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07" autoAdjust="0"/>
  </p:normalViewPr>
  <p:slideViewPr>
    <p:cSldViewPr showGuides="1">
      <p:cViewPr varScale="1">
        <p:scale>
          <a:sx n="160" d="100"/>
          <a:sy n="160" d="100"/>
        </p:scale>
        <p:origin x="12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792F54A-4A24-44CE-8760-1EDF9D6F135B}" type="datetimeFigureOut">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2023/3/14</a:t>
            </a:fld>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C582EE9-CD75-4733-B945-F2D661499814}"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EBA6A5-3781-4F60-A2AA-EF5CB87ADFDA}"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p:nvPr>
        </p:nvSpPr>
        <p:spPr>
          <a:ln/>
        </p:spPr>
        <p:txBody>
          <a:bodyPr wrap="square" lIns="99048" tIns="49524" rIns="99048" bIns="49524" anchor="t" anchorCtr="0"/>
          <a:lstStyle/>
          <a:p>
            <a:pPr lvl="0"/>
            <a:r>
              <a:rPr lang="zh-CN" altLang="en-US" dirty="0"/>
              <a:t>因此，本节我们着重来学习概念数据库设计方法。</a:t>
            </a:r>
          </a:p>
        </p:txBody>
      </p:sp>
      <p:sp>
        <p:nvSpPr>
          <p:cNvPr id="348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p:spPr>
      </p:sp>
      <p:sp>
        <p:nvSpPr>
          <p:cNvPr id="53250" name="备注占位符 2"/>
          <p:cNvSpPr>
            <a:spLocks noGrp="1"/>
          </p:cNvSpPr>
          <p:nvPr>
            <p:ph type="body"/>
          </p:nvPr>
        </p:nvSpPr>
        <p:spPr>
          <a:ln/>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32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p:nvPr>
        </p:nvSpPr>
        <p:spPr>
          <a:ln/>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52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p:nvPr>
        </p:nvSpPr>
        <p:spPr>
          <a:ln/>
        </p:spPr>
        <p:txBody>
          <a:bodyPr wrap="square" lIns="99048" tIns="49524" rIns="99048" bIns="49524" anchor="t" anchorCtr="0"/>
          <a:lstStyle/>
          <a:p>
            <a:pPr lvl="0"/>
            <a:r>
              <a:rPr lang="zh-CN" altLang="en-US" dirty="0"/>
              <a:t>为了便于理解，下面我们看一个例子，首先，教师是一个实体，那么这样的实体有哪些属性呢？</a:t>
            </a:r>
            <a:endParaRPr lang="en-US" altLang="zh-CN" dirty="0"/>
          </a:p>
          <a:p>
            <a:pPr lvl="0"/>
            <a:r>
              <a:rPr lang="zh-CN" altLang="en-US" dirty="0"/>
              <a:t>对，有姓名、性别、地址、工资、生日属性，这样教师这个实体就完成了。</a:t>
            </a:r>
            <a:endParaRPr lang="en-US" altLang="zh-CN" dirty="0"/>
          </a:p>
          <a:p>
            <a:pPr lvl="0"/>
            <a:endParaRPr lang="en-US" altLang="zh-CN" dirty="0"/>
          </a:p>
          <a:p>
            <a:pPr lvl="0"/>
            <a:r>
              <a:rPr lang="zh-CN" altLang="en-US" dirty="0"/>
              <a:t>为了得到一个特定的实体，我们可以对教师实体的对相应属性进行赋值，例如，姓名赋值张三，性别让其为男，地址是黑龙江省哈尔滨市西大直街</a:t>
            </a:r>
            <a:r>
              <a:rPr lang="en-US" altLang="zh-CN" dirty="0"/>
              <a:t>92</a:t>
            </a:r>
            <a:r>
              <a:rPr lang="zh-CN" altLang="en-US" dirty="0"/>
              <a:t>号，工资为</a:t>
            </a:r>
            <a:r>
              <a:rPr lang="en-US" altLang="zh-CN" dirty="0"/>
              <a:t>3000</a:t>
            </a:r>
            <a:r>
              <a:rPr lang="zh-CN" altLang="en-US" dirty="0"/>
              <a:t>，生日为</a:t>
            </a:r>
            <a:r>
              <a:rPr lang="en-US" altLang="zh-CN" dirty="0"/>
              <a:t>1980</a:t>
            </a:r>
            <a:r>
              <a:rPr lang="zh-CN" altLang="en-US" dirty="0"/>
              <a:t>年</a:t>
            </a:r>
            <a:r>
              <a:rPr lang="en-US" altLang="zh-CN" dirty="0"/>
              <a:t>1</a:t>
            </a:r>
            <a:r>
              <a:rPr lang="zh-CN" altLang="en-US" dirty="0"/>
              <a:t>月</a:t>
            </a:r>
            <a:r>
              <a:rPr lang="en-US" altLang="zh-CN" dirty="0"/>
              <a:t>1</a:t>
            </a:r>
            <a:r>
              <a:rPr lang="zh-CN" altLang="en-US" dirty="0"/>
              <a:t>号。经过赋值后，就会得到张三这样的特定实体。</a:t>
            </a:r>
          </a:p>
        </p:txBody>
      </p:sp>
      <p:sp>
        <p:nvSpPr>
          <p:cNvPr id="573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a:ln/>
        </p:spPr>
      </p:sp>
      <p:sp>
        <p:nvSpPr>
          <p:cNvPr id="59394" name="备注占位符 2"/>
          <p:cNvSpPr>
            <a:spLocks noGrp="1"/>
          </p:cNvSpPr>
          <p:nvPr>
            <p:ph type="body"/>
          </p:nvPr>
        </p:nvSpPr>
        <p:spPr>
          <a:ln/>
        </p:spPr>
        <p:txBody>
          <a:bodyPr wrap="square" lIns="99048" tIns="49524" rIns="99048" bIns="49524" anchor="t" anchorCtr="0"/>
          <a:lstStyle/>
          <a:p>
            <a:pPr lvl="0"/>
            <a:r>
              <a:rPr lang="zh-CN" altLang="en-US" dirty="0"/>
              <a:t>有了实体，下面，我们来看什么是实体集</a:t>
            </a:r>
            <a:endParaRPr lang="en-US" altLang="zh-CN" dirty="0"/>
          </a:p>
          <a:p>
            <a:pPr lvl="0"/>
            <a:endParaRPr lang="en-US" altLang="zh-CN" dirty="0"/>
          </a:p>
          <a:p>
            <a:pPr lvl="0"/>
            <a:r>
              <a:rPr lang="zh-CN" altLang="en-US" dirty="0"/>
              <a:t>所谓实体集是具有相同类型的实体构成的集合，也就是这些实体具有相同的属性</a:t>
            </a:r>
            <a:endParaRPr lang="en-US" altLang="zh-CN" dirty="0"/>
          </a:p>
          <a:p>
            <a:pPr lvl="0"/>
            <a:endParaRPr lang="en-US" altLang="zh-CN" dirty="0"/>
          </a:p>
          <a:p>
            <a:pPr lvl="0"/>
            <a:r>
              <a:rPr lang="zh-CN" altLang="en-US" dirty="0"/>
              <a:t>注意，实体集不必互不相交，什么意思，对，即一个实体可以属于不同的实体集。</a:t>
            </a:r>
          </a:p>
        </p:txBody>
      </p:sp>
      <p:sp>
        <p:nvSpPr>
          <p:cNvPr id="593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ln/>
        </p:spPr>
      </p:sp>
      <p:sp>
        <p:nvSpPr>
          <p:cNvPr id="61442" name="备注占位符 2"/>
          <p:cNvSpPr>
            <a:spLocks noGrp="1"/>
          </p:cNvSpPr>
          <p:nvPr>
            <p:ph type="body"/>
          </p:nvPr>
        </p:nvSpPr>
        <p:spPr>
          <a:ln/>
        </p:spPr>
        <p:txBody>
          <a:bodyPr wrap="square" lIns="99048" tIns="49524" rIns="99048" bIns="49524" anchor="t" anchorCtr="0"/>
          <a:lstStyle/>
          <a:p>
            <a:pPr lvl="0"/>
            <a:r>
              <a:rPr lang="zh-CN" altLang="en-US" dirty="0"/>
              <a:t>本张幻灯片给出了左边一个教师的实体集、右边一个学生的实体集，它们的属性分别为教师</a:t>
            </a:r>
            <a:r>
              <a:rPr lang="en-US" altLang="zh-CN" dirty="0"/>
              <a:t>ID</a:t>
            </a:r>
            <a:r>
              <a:rPr lang="zh-CN" altLang="en-US" dirty="0"/>
              <a:t>、教师姓名；学生</a:t>
            </a:r>
            <a:r>
              <a:rPr lang="en-US" altLang="zh-CN" dirty="0"/>
              <a:t>ID</a:t>
            </a:r>
            <a:r>
              <a:rPr lang="zh-CN" altLang="en-US" dirty="0"/>
              <a:t>、学生姓名，并对上述属性进行了赋值，得到若干特定实体。</a:t>
            </a:r>
            <a:endParaRPr lang="en-US" altLang="zh-CN" dirty="0"/>
          </a:p>
          <a:p>
            <a:pPr lvl="0"/>
            <a:endParaRPr lang="en-US" altLang="zh-CN" dirty="0"/>
          </a:p>
          <a:p>
            <a:pPr lvl="0"/>
            <a:r>
              <a:rPr lang="zh-CN" altLang="en-US" dirty="0"/>
              <a:t>而这些特定实体构成的集合就称为实体集</a:t>
            </a:r>
          </a:p>
        </p:txBody>
      </p:sp>
      <p:sp>
        <p:nvSpPr>
          <p:cNvPr id="614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ln/>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OK</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，实体、实体集的概念我们介绍完了，下面来看</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ER</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图的第二个要素：属性</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前面，我们已介绍了，属性是什么？大家还记不记得？</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对，属性描述</a:t>
            </a: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实体的一组特征或性质</a:t>
            </a:r>
            <a:r>
              <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那么，根据实体的特征的不同，属性又可以分为如下几类。</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ln/>
        </p:spPr>
      </p:sp>
      <p:sp>
        <p:nvSpPr>
          <p:cNvPr id="66562" name="备注占位符 2"/>
          <p:cNvSpPr>
            <a:spLocks noGrp="1"/>
          </p:cNvSpPr>
          <p:nvPr>
            <p:ph type="body"/>
          </p:nvPr>
        </p:nvSpPr>
        <p:spPr>
          <a:ln/>
        </p:spPr>
        <p:txBody>
          <a:bodyPr wrap="square" lIns="99048" tIns="49524" rIns="99048" bIns="49524" anchor="t" anchorCtr="0"/>
          <a:lstStyle/>
          <a:p>
            <a:pPr lvl="0"/>
            <a:r>
              <a:rPr lang="zh-CN" altLang="en-US" dirty="0"/>
              <a:t>好，接下来我们来看什么是单值属性，什么是多值属性？很简单，即</a:t>
            </a:r>
            <a:r>
              <a:rPr lang="zh-CN" altLang="en-US" dirty="0">
                <a:solidFill>
                  <a:srgbClr val="800000"/>
                </a:solidFill>
              </a:rPr>
              <a:t>同一个实体只能取一个值</a:t>
            </a:r>
            <a:endParaRPr lang="en-US" altLang="zh-CN" dirty="0">
              <a:solidFill>
                <a:srgbClr val="800000"/>
              </a:solidFill>
            </a:endParaRPr>
          </a:p>
          <a:p>
            <a:pPr lvl="0"/>
            <a:endParaRPr lang="en-US" altLang="zh-CN" dirty="0">
              <a:solidFill>
                <a:srgbClr val="800000"/>
              </a:solidFill>
            </a:endParaRPr>
          </a:p>
          <a:p>
            <a:pPr lvl="0"/>
            <a:r>
              <a:rPr lang="zh-CN" altLang="en-US" dirty="0">
                <a:solidFill>
                  <a:srgbClr val="800000"/>
                </a:solidFill>
              </a:rPr>
              <a:t>相对而言，多值属性是指实体的一些属性可能取多个值</a:t>
            </a:r>
            <a:endParaRPr lang="en-US" altLang="zh-CN" dirty="0">
              <a:solidFill>
                <a:srgbClr val="800000"/>
              </a:solidFill>
            </a:endParaRPr>
          </a:p>
          <a:p>
            <a:pPr lvl="0"/>
            <a:endParaRPr lang="en-US" altLang="zh-CN" dirty="0">
              <a:solidFill>
                <a:srgbClr val="800000"/>
              </a:solidFill>
            </a:endParaRPr>
          </a:p>
          <a:p>
            <a:pPr marL="0" lvl="3" indent="0"/>
            <a:r>
              <a:rPr lang="zh-CN" altLang="en-US" dirty="0">
                <a:solidFill>
                  <a:srgbClr val="800000"/>
                </a:solidFill>
              </a:rPr>
              <a:t>例如，</a:t>
            </a:r>
            <a:r>
              <a:rPr lang="zh-CN" altLang="en-US" dirty="0"/>
              <a:t>同一个人只能具有一个年龄，所以人的年龄属性是一个单值属性。</a:t>
            </a:r>
          </a:p>
          <a:p>
            <a:pPr lvl="0"/>
            <a:endParaRPr lang="en-US" altLang="zh-CN" dirty="0"/>
          </a:p>
          <a:p>
            <a:pPr lvl="0"/>
            <a:r>
              <a:rPr lang="zh-CN" altLang="en-US" dirty="0"/>
              <a:t>相反地，一个人可能有多个职务和多个联系方式，因而职务和联系方式就是多值属性。</a:t>
            </a:r>
          </a:p>
        </p:txBody>
      </p:sp>
      <p:sp>
        <p:nvSpPr>
          <p:cNvPr id="665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ln/>
        </p:spPr>
      </p:sp>
      <p:sp>
        <p:nvSpPr>
          <p:cNvPr id="68610" name="备注占位符 2"/>
          <p:cNvSpPr>
            <a:spLocks noGrp="1"/>
          </p:cNvSpPr>
          <p:nvPr>
            <p:ph type="body"/>
          </p:nvPr>
        </p:nvSpPr>
        <p:spPr>
          <a:ln/>
        </p:spPr>
        <p:txBody>
          <a:bodyPr wrap="square" lIns="99048" tIns="49524" rIns="99048" bIns="49524" anchor="t" anchorCtr="0"/>
          <a:lstStyle/>
          <a:p>
            <a:pPr lvl="0"/>
            <a:endParaRPr lang="en-US" altLang="zh-CN" dirty="0"/>
          </a:p>
          <a:p>
            <a:pPr lvl="0"/>
            <a:r>
              <a:rPr lang="zh-CN" altLang="en-US" dirty="0"/>
              <a:t>首先是复合属性，所谓复合属性 即划分为多个具有独立意义的子属性</a:t>
            </a:r>
            <a:endParaRPr lang="en-US" altLang="zh-CN" dirty="0"/>
          </a:p>
          <a:p>
            <a:pPr lvl="0"/>
            <a:endParaRPr lang="en-US" altLang="zh-CN" dirty="0"/>
          </a:p>
          <a:p>
            <a:pPr lvl="0"/>
            <a:r>
              <a:rPr lang="zh-CN" altLang="en-US" dirty="0"/>
              <a:t>注意 复合属性具有层次结构，例如</a:t>
            </a:r>
            <a:endParaRPr lang="en-US" altLang="zh-CN" dirty="0"/>
          </a:p>
          <a:p>
            <a:pPr lvl="0"/>
            <a:endParaRPr lang="en-US" altLang="zh-CN" dirty="0"/>
          </a:p>
          <a:p>
            <a:pPr lvl="0"/>
            <a:r>
              <a:rPr lang="zh-CN" altLang="en-US" dirty="0"/>
              <a:t>地址属性可划分为邮编、省、市、区、街道，而街道又可分为街道名和门牌号。</a:t>
            </a:r>
            <a:endParaRPr lang="en-US" altLang="zh-CN" dirty="0"/>
          </a:p>
          <a:p>
            <a:pPr lvl="0"/>
            <a:r>
              <a:rPr lang="zh-CN" altLang="en-US" dirty="0"/>
              <a:t>所以说地址属性和街道属性均为复合属性，而且，从这个例子我们不难看出复合属性的层次关系</a:t>
            </a:r>
          </a:p>
        </p:txBody>
      </p:sp>
      <p:sp>
        <p:nvSpPr>
          <p:cNvPr id="686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a:ln/>
        </p:spPr>
      </p:sp>
      <p:sp>
        <p:nvSpPr>
          <p:cNvPr id="70658" name="备注占位符 2"/>
          <p:cNvSpPr>
            <a:spLocks noGrp="1"/>
          </p:cNvSpPr>
          <p:nvPr>
            <p:ph type="body"/>
          </p:nvPr>
        </p:nvSpPr>
        <p:spPr>
          <a:ln/>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06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a:ln/>
        </p:spPr>
      </p:sp>
      <p:sp>
        <p:nvSpPr>
          <p:cNvPr id="72706" name="备注占位符 2"/>
          <p:cNvSpPr>
            <a:spLocks noGrp="1"/>
          </p:cNvSpPr>
          <p:nvPr>
            <p:ph type="body"/>
          </p:nvPr>
        </p:nvSpPr>
        <p:spPr>
          <a:ln/>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27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p:spPr>
      </p:sp>
      <p:sp>
        <p:nvSpPr>
          <p:cNvPr id="36866" name="备注占位符 2"/>
          <p:cNvSpPr>
            <a:spLocks noGrp="1"/>
          </p:cNvSpPr>
          <p:nvPr>
            <p:ph type="body"/>
          </p:nvPr>
        </p:nvSpPr>
        <p:spPr>
          <a:ln/>
        </p:spPr>
        <p:txBody>
          <a:bodyPr wrap="square" lIns="99048" tIns="49524" rIns="99048" bIns="49524" anchor="t" anchorCtr="0"/>
          <a:lstStyle/>
          <a:p>
            <a:pPr lvl="0"/>
            <a:r>
              <a:rPr lang="zh-CN" altLang="en-US" dirty="0"/>
              <a:t>本节内容包括 概述、实体联系模型、概念数据库设计的方法与策略、视图综合设计方法与事物的设计</a:t>
            </a:r>
            <a:endParaRPr lang="en-US" altLang="zh-CN" dirty="0"/>
          </a:p>
          <a:p>
            <a:pPr lvl="0"/>
            <a:r>
              <a:rPr lang="zh-CN" altLang="en-US" dirty="0"/>
              <a:t>其中 实体联系模型是本节的重点，也是本章的重点。</a:t>
            </a:r>
            <a:endParaRPr lang="en-US" altLang="zh-CN" dirty="0"/>
          </a:p>
          <a:p>
            <a:pPr lvl="0"/>
            <a:endParaRPr lang="en-US" altLang="zh-CN" dirty="0"/>
          </a:p>
          <a:p>
            <a:pPr lvl="0"/>
            <a:r>
              <a:rPr lang="zh-CN" altLang="en-US" dirty="0"/>
              <a:t>由于时间所限，本次授课我们主要讲解概述与实体联系模型两个部分</a:t>
            </a:r>
          </a:p>
        </p:txBody>
      </p:sp>
      <p:sp>
        <p:nvSpPr>
          <p:cNvPr id="368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a:ln/>
        </p:spPr>
      </p:sp>
      <p:sp>
        <p:nvSpPr>
          <p:cNvPr id="72706" name="备注占位符 2"/>
          <p:cNvSpPr>
            <a:spLocks noGrp="1"/>
          </p:cNvSpPr>
          <p:nvPr>
            <p:ph type="body"/>
          </p:nvPr>
        </p:nvSpPr>
        <p:spPr>
          <a:ln/>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27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31</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15034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TextEdit="1"/>
          </p:cNvSpPr>
          <p:nvPr>
            <p:ph type="sldImg"/>
          </p:nvPr>
        </p:nvSpPr>
        <p:spPr>
          <a:ln/>
        </p:spPr>
      </p:sp>
      <p:sp>
        <p:nvSpPr>
          <p:cNvPr id="74754" name="备注占位符 2"/>
          <p:cNvSpPr>
            <a:spLocks noGrp="1"/>
          </p:cNvSpPr>
          <p:nvPr>
            <p:ph type="body"/>
          </p:nvPr>
        </p:nvSpPr>
        <p:spPr>
          <a:ln/>
        </p:spPr>
        <p:txBody>
          <a:bodyPr wrap="square" lIns="99048" tIns="49524" rIns="99048" bIns="49524" anchor="t" anchorCtr="0"/>
          <a:lstStyle/>
          <a:p>
            <a:pPr lvl="0"/>
            <a:r>
              <a:rPr lang="zh-CN" altLang="en-US" dirty="0"/>
              <a:t>好，基于属性，我们可以对什么是键进行定义，实质上“键”对应了我们之前在数据库基础中所讲的“候选键”</a:t>
            </a:r>
            <a:endParaRPr lang="en-US" altLang="zh-CN" dirty="0"/>
          </a:p>
          <a:p>
            <a:pPr lvl="0"/>
            <a:endParaRPr lang="en-US" altLang="zh-CN" dirty="0"/>
          </a:p>
          <a:p>
            <a:pPr lvl="0"/>
            <a:r>
              <a:rPr lang="zh-CN" altLang="en-US" dirty="0"/>
              <a:t>在</a:t>
            </a:r>
            <a:r>
              <a:rPr lang="en-US" altLang="zh-CN" dirty="0"/>
              <a:t>ER</a:t>
            </a:r>
            <a:r>
              <a:rPr lang="zh-CN" altLang="en-US" dirty="0"/>
              <a:t>模型中，有由一个或多个属性组成的，能够区别不同实体的属性集合称为“键”</a:t>
            </a:r>
            <a:endParaRPr lang="en-US" altLang="zh-CN" dirty="0"/>
          </a:p>
          <a:p>
            <a:pPr lvl="0"/>
            <a:r>
              <a:rPr lang="zh-CN" altLang="en-US" dirty="0"/>
              <a:t>例如，由于不同学生不能具有相同的学号，学生实体集的学号属性是键</a:t>
            </a:r>
            <a:endParaRPr lang="en-US" altLang="zh-CN" dirty="0"/>
          </a:p>
          <a:p>
            <a:pPr lvl="0"/>
            <a:endParaRPr lang="en-US" altLang="zh-CN" dirty="0"/>
          </a:p>
          <a:p>
            <a:pPr lvl="0"/>
            <a:r>
              <a:rPr lang="zh-CN" altLang="en-US" dirty="0"/>
              <a:t>并且，我们把</a:t>
            </a:r>
            <a:r>
              <a:rPr lang="zh-CN" altLang="en-US" dirty="0">
                <a:solidFill>
                  <a:srgbClr val="2929FF"/>
                </a:solidFill>
              </a:rPr>
              <a:t>由一个属性构成的键称为</a:t>
            </a:r>
            <a:r>
              <a:rPr lang="zh-CN" altLang="en-US" dirty="0">
                <a:solidFill>
                  <a:srgbClr val="FF0000"/>
                </a:solidFill>
              </a:rPr>
              <a:t>简单键</a:t>
            </a:r>
            <a:r>
              <a:rPr lang="zh-CN" altLang="en-US" dirty="0">
                <a:solidFill>
                  <a:srgbClr val="2929FF"/>
                </a:solidFill>
              </a:rPr>
              <a:t>。由多个属性构成的键称为</a:t>
            </a:r>
            <a:r>
              <a:rPr lang="zh-CN" altLang="en-US" dirty="0">
                <a:solidFill>
                  <a:srgbClr val="FF0000"/>
                </a:solidFill>
              </a:rPr>
              <a:t>复合键</a:t>
            </a:r>
            <a:r>
              <a:rPr lang="zh-CN" altLang="en-US" dirty="0">
                <a:solidFill>
                  <a:srgbClr val="2929FF"/>
                </a:solidFill>
              </a:rPr>
              <a:t>，它们统称为</a:t>
            </a:r>
            <a:r>
              <a:rPr lang="zh-CN" altLang="en-US" dirty="0">
                <a:solidFill>
                  <a:srgbClr val="FF0000"/>
                </a:solidFill>
              </a:rPr>
              <a:t>键。</a:t>
            </a:r>
            <a:endParaRPr lang="en-US" altLang="zh-CN" dirty="0">
              <a:solidFill>
                <a:srgbClr val="FF0000"/>
              </a:solidFill>
            </a:endParaRPr>
          </a:p>
          <a:p>
            <a:pPr lvl="0"/>
            <a:endParaRPr lang="en-US" altLang="zh-CN" dirty="0">
              <a:solidFill>
                <a:srgbClr val="FF0000"/>
              </a:solidFill>
            </a:endParaRPr>
          </a:p>
          <a:p>
            <a:pPr lvl="0"/>
            <a:r>
              <a:rPr lang="zh-CN" altLang="en-US" dirty="0">
                <a:solidFill>
                  <a:srgbClr val="FF0000"/>
                </a:solidFill>
              </a:rPr>
              <a:t>由于</a:t>
            </a:r>
            <a:r>
              <a:rPr lang="zh-CN" altLang="en-US" dirty="0">
                <a:solidFill>
                  <a:srgbClr val="2929FF"/>
                </a:solidFill>
              </a:rPr>
              <a:t>键是实体集的一个重要完整性约束，规定了不同的实体在键上不能取相同的值</a:t>
            </a:r>
            <a:endParaRPr lang="en-US" altLang="zh-CN" dirty="0">
              <a:solidFill>
                <a:srgbClr val="2929FF"/>
              </a:solidFill>
            </a:endParaRPr>
          </a:p>
          <a:p>
            <a:pPr lvl="0"/>
            <a:endParaRPr lang="en-US" altLang="zh-CN" dirty="0">
              <a:solidFill>
                <a:srgbClr val="2929FF"/>
              </a:solidFill>
            </a:endParaRPr>
          </a:p>
          <a:p>
            <a:pPr marL="0" lvl="2" indent="0"/>
            <a:r>
              <a:rPr lang="zh-CN" altLang="en-US" dirty="0">
                <a:solidFill>
                  <a:srgbClr val="2929FF"/>
                </a:solidFill>
              </a:rPr>
              <a:t>但是，一个实体集可以具有多个键，就跟我们在数据库基础篇中讲解的“候选键”可以多种是一样的。</a:t>
            </a:r>
            <a:r>
              <a:rPr lang="zh-CN" altLang="en-US" sz="2200" dirty="0"/>
              <a:t>例如，实体集人的姓名和生日属性是一个键，而身份证号属性是另一个键</a:t>
            </a:r>
          </a:p>
          <a:p>
            <a:pPr lvl="0"/>
            <a:endParaRPr lang="zh-CN" altLang="en-US" dirty="0"/>
          </a:p>
        </p:txBody>
      </p:sp>
      <p:sp>
        <p:nvSpPr>
          <p:cNvPr id="747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noTextEdit="1"/>
          </p:cNvSpPr>
          <p:nvPr>
            <p:ph type="sldImg"/>
          </p:nvPr>
        </p:nvSpPr>
        <p:spPr>
          <a:ln/>
        </p:spPr>
      </p:sp>
      <p:sp>
        <p:nvSpPr>
          <p:cNvPr id="76802" name="备注占位符 2"/>
          <p:cNvSpPr>
            <a:spLocks noGrp="1"/>
          </p:cNvSpPr>
          <p:nvPr>
            <p:ph type="body"/>
          </p:nvPr>
        </p:nvSpPr>
        <p:spPr>
          <a:ln/>
        </p:spPr>
        <p:txBody>
          <a:bodyPr wrap="square" lIns="99048" tIns="49524" rIns="99048" bIns="49524" anchor="t" anchorCtr="0"/>
          <a:lstStyle/>
          <a:p>
            <a:pPr lvl="0"/>
            <a:r>
              <a:rPr lang="zh-CN" altLang="en-US" dirty="0"/>
              <a:t>以上是实体与属性，好，下面我们来看一下</a:t>
            </a:r>
            <a:r>
              <a:rPr lang="en-US" altLang="zh-CN" dirty="0"/>
              <a:t>ER</a:t>
            </a:r>
            <a:r>
              <a:rPr lang="zh-CN" altLang="en-US" dirty="0"/>
              <a:t>模型的最后一个要素，联系</a:t>
            </a:r>
          </a:p>
        </p:txBody>
      </p:sp>
      <p:sp>
        <p:nvSpPr>
          <p:cNvPr id="768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a:ln/>
        </p:spPr>
      </p:sp>
      <p:sp>
        <p:nvSpPr>
          <p:cNvPr id="78850" name="备注占位符 2"/>
          <p:cNvSpPr>
            <a:spLocks noGrp="1"/>
          </p:cNvSpPr>
          <p:nvPr>
            <p:ph type="body"/>
          </p:nvPr>
        </p:nvSpPr>
        <p:spPr>
          <a:ln/>
        </p:spPr>
        <p:txBody>
          <a:bodyPr wrap="square" lIns="99048" tIns="49524" rIns="99048" bIns="49524" anchor="t" anchorCtr="0"/>
          <a:lstStyle/>
          <a:p>
            <a:pPr lvl="0"/>
            <a:r>
              <a:rPr lang="zh-CN" altLang="en-US" dirty="0"/>
              <a:t>现实世界中存在的实体，必然与其他实体存在着这样那样的关联，而我们将这种关系称为实体间的联系。</a:t>
            </a:r>
            <a:endParaRPr lang="en-US" altLang="zh-CN" dirty="0"/>
          </a:p>
          <a:p>
            <a:pPr lvl="0"/>
            <a:endParaRPr lang="en-US" altLang="zh-CN" dirty="0"/>
          </a:p>
          <a:p>
            <a:pPr marL="0" lvl="2" indent="0"/>
            <a:r>
              <a:rPr lang="zh-CN" altLang="en-US" dirty="0"/>
              <a:t>例如，一个学生必属于一个系</a:t>
            </a:r>
            <a:r>
              <a:rPr lang="en-US" altLang="zh-CN" dirty="0"/>
              <a:t>,</a:t>
            </a:r>
            <a:r>
              <a:rPr lang="zh-CN" altLang="en-US" dirty="0"/>
              <a:t>那么学生与系之间就存在着一个联系；再如，一个学生需选修多门课程，学生与课程之间亦存在着联系。</a:t>
            </a:r>
            <a:endParaRPr lang="en-US" altLang="zh-CN" dirty="0"/>
          </a:p>
          <a:p>
            <a:pPr lvl="0"/>
            <a:endParaRPr lang="zh-CN" altLang="en-US" dirty="0"/>
          </a:p>
        </p:txBody>
      </p:sp>
      <p:sp>
        <p:nvSpPr>
          <p:cNvPr id="788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ln/>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显而易见，联系集是同类联系构成的集合。</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下面，我们给一个联系的例子</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我们称一个联系集所关联的实体集的数量为这个</a:t>
            </a:r>
            <a:r>
              <a:rPr kumimoji="1" lang="zh-CN" altLang="en-US"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联系集的阶</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的联系集称为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元联系集。本例中联系的阶为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8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a:ln/>
        </p:spPr>
      </p:sp>
      <p:sp>
        <p:nvSpPr>
          <p:cNvPr id="82946" name="备注占位符 2"/>
          <p:cNvSpPr>
            <a:spLocks noGrp="1"/>
          </p:cNvSpPr>
          <p:nvPr>
            <p:ph type="body"/>
          </p:nvPr>
        </p:nvSpPr>
        <p:spPr>
          <a:ln/>
        </p:spPr>
        <p:txBody>
          <a:bodyPr wrap="square" lIns="99048" tIns="49524" rIns="99048" bIns="49524" anchor="t" anchorCtr="0"/>
          <a:lstStyle/>
          <a:p>
            <a:pPr lvl="0"/>
            <a:r>
              <a:rPr lang="zh-CN" altLang="en-US" dirty="0"/>
              <a:t>注意 </a:t>
            </a:r>
            <a:r>
              <a:rPr lang="zh-CN" altLang="en-US" dirty="0">
                <a:solidFill>
                  <a:srgbClr val="0000FF"/>
                </a:solidFill>
              </a:rPr>
              <a:t>实体之间的联系既可以使用联系集定义，也可以通过实体属性来表示。</a:t>
            </a:r>
            <a:endParaRPr lang="en-US" altLang="zh-CN" dirty="0">
              <a:solidFill>
                <a:srgbClr val="0000FF"/>
              </a:solidFill>
            </a:endParaRPr>
          </a:p>
          <a:p>
            <a:pPr lvl="0"/>
            <a:r>
              <a:rPr lang="zh-CN" altLang="en-US" dirty="0"/>
              <a:t>例如，可以用属性表示实体教研室和系之间的所属联系。</a:t>
            </a:r>
            <a:endParaRPr lang="en-US" altLang="zh-CN" dirty="0"/>
          </a:p>
          <a:p>
            <a:pPr lvl="0"/>
            <a:r>
              <a:rPr lang="zh-CN" altLang="en-US" dirty="0"/>
              <a:t>也可以用联系表示两者的关系。</a:t>
            </a:r>
          </a:p>
        </p:txBody>
      </p:sp>
      <p:sp>
        <p:nvSpPr>
          <p:cNvPr id="829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a:ln/>
        </p:spPr>
      </p:sp>
      <p:sp>
        <p:nvSpPr>
          <p:cNvPr id="84994" name="备注占位符 2"/>
          <p:cNvSpPr>
            <a:spLocks noGrp="1"/>
          </p:cNvSpPr>
          <p:nvPr>
            <p:ph type="body"/>
          </p:nvPr>
        </p:nvSpPr>
        <p:spPr>
          <a:ln/>
        </p:spPr>
        <p:txBody>
          <a:bodyPr wrap="square" lIns="99048" tIns="49524" rIns="99048" bIns="49524" anchor="t" anchorCtr="0"/>
          <a:lstStyle/>
          <a:p>
            <a:pPr lvl="0" defTabSz="987425"/>
            <a:r>
              <a:rPr lang="zh-CN" altLang="en-US" dirty="0"/>
              <a:t>我们将联系的属性称之为</a:t>
            </a:r>
            <a:r>
              <a:rPr lang="zh-CN" altLang="en-US" dirty="0">
                <a:solidFill>
                  <a:srgbClr val="800000"/>
                </a:solidFill>
              </a:rPr>
              <a:t>描述性属性</a:t>
            </a:r>
          </a:p>
          <a:p>
            <a:pPr lvl="0" defTabSz="987425"/>
            <a:endParaRPr lang="en-US" altLang="zh-CN" dirty="0"/>
          </a:p>
          <a:p>
            <a:pPr lvl="0" defTabSz="987425"/>
            <a:r>
              <a:rPr lang="zh-CN" altLang="en-US" dirty="0"/>
              <a:t>例如，在前面的例子中，联系</a:t>
            </a:r>
            <a:r>
              <a:rPr lang="en-US" altLang="zh-CN" dirty="0"/>
              <a:t>works-in</a:t>
            </a:r>
            <a:r>
              <a:rPr lang="zh-CN" altLang="en-US" dirty="0"/>
              <a:t>的属性</a:t>
            </a:r>
            <a:r>
              <a:rPr lang="en-US" altLang="zh-CN" dirty="0"/>
              <a:t>since</a:t>
            </a:r>
            <a:r>
              <a:rPr lang="zh-CN" altLang="en-US" dirty="0"/>
              <a:t>，即描述员工从何时隶属于本部门的属性，就是描述性属性</a:t>
            </a:r>
          </a:p>
        </p:txBody>
      </p:sp>
      <p:sp>
        <p:nvSpPr>
          <p:cNvPr id="849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70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a:ln/>
        </p:spPr>
      </p:sp>
      <p:sp>
        <p:nvSpPr>
          <p:cNvPr id="89090"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a:ln/>
        </p:spPr>
      </p:sp>
      <p:sp>
        <p:nvSpPr>
          <p:cNvPr id="89090"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40</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404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p:nvPr>
        </p:nvSpPr>
        <p:spPr>
          <a:ln/>
        </p:spPr>
        <p:txBody>
          <a:bodyPr wrap="square" lIns="99048" tIns="49524" rIns="99048" bIns="49524" anchor="t" anchorCtr="0"/>
          <a:lstStyle/>
          <a:p>
            <a:pPr lvl="0"/>
            <a:r>
              <a:rPr lang="zh-CN" altLang="en-US" dirty="0"/>
              <a:t>好，首先我们来看概述</a:t>
            </a:r>
          </a:p>
        </p:txBody>
      </p:sp>
      <p:sp>
        <p:nvSpPr>
          <p:cNvPr id="3891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a:ln/>
        </p:spPr>
      </p:sp>
      <p:sp>
        <p:nvSpPr>
          <p:cNvPr id="89090"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41</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25376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a:ln/>
        </p:spPr>
      </p:sp>
      <p:sp>
        <p:nvSpPr>
          <p:cNvPr id="89090"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42</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97507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a:ln/>
        </p:spPr>
      </p:sp>
      <p:sp>
        <p:nvSpPr>
          <p:cNvPr id="91138" name="备注占位符 2"/>
          <p:cNvSpPr>
            <a:spLocks noGrp="1"/>
          </p:cNvSpPr>
          <p:nvPr>
            <p:ph type="body"/>
          </p:nvPr>
        </p:nvSpPr>
        <p:spPr>
          <a:ln/>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a:ln/>
        </p:spPr>
      </p:sp>
      <p:sp>
        <p:nvSpPr>
          <p:cNvPr id="91138" name="备注占位符 2"/>
          <p:cNvSpPr>
            <a:spLocks noGrp="1"/>
          </p:cNvSpPr>
          <p:nvPr>
            <p:ph type="body"/>
          </p:nvPr>
        </p:nvSpPr>
        <p:spPr>
          <a:ln/>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44</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47866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a:ln/>
        </p:spPr>
      </p:sp>
      <p:sp>
        <p:nvSpPr>
          <p:cNvPr id="93186" name="备注占位符 2"/>
          <p:cNvSpPr>
            <a:spLocks noGrp="1"/>
          </p:cNvSpPr>
          <p:nvPr>
            <p:ph type="body"/>
          </p:nvPr>
        </p:nvSpPr>
        <p:spPr>
          <a:ln/>
        </p:spPr>
        <p:txBody>
          <a:bodyPr wrap="square" lIns="99048" tIns="49524" rIns="99048" bIns="49524" anchor="t" anchorCtr="0"/>
          <a:lstStyle/>
          <a:p>
            <a:pPr lvl="0"/>
            <a:r>
              <a:rPr lang="zh-CN" altLang="en-US" dirty="0"/>
              <a:t>再来看看什么是弱实体，</a:t>
            </a:r>
            <a:endParaRPr lang="en-US" altLang="zh-CN" dirty="0"/>
          </a:p>
          <a:p>
            <a:pPr lvl="0"/>
            <a:r>
              <a:rPr lang="zh-CN" altLang="en-US" dirty="0">
                <a:latin typeface="楷体_GB2312"/>
              </a:rPr>
              <a:t>弱实体是必须具有一个或多个属性，使得这些属性可以</a:t>
            </a:r>
            <a:r>
              <a:rPr lang="zh-CN" altLang="en-US" dirty="0">
                <a:solidFill>
                  <a:srgbClr val="FF0000"/>
                </a:solidFill>
                <a:latin typeface="楷体_GB2312"/>
              </a:rPr>
              <a:t>与主实体的键</a:t>
            </a:r>
            <a:r>
              <a:rPr lang="zh-CN" altLang="en-US" dirty="0">
                <a:latin typeface="楷体_GB2312"/>
              </a:rPr>
              <a:t>相结合，形成相应弱实体的键</a:t>
            </a:r>
            <a:endParaRPr lang="en-US" altLang="zh-CN" dirty="0">
              <a:latin typeface="楷体_GB2312"/>
            </a:endParaRPr>
          </a:p>
          <a:p>
            <a:pPr lvl="0"/>
            <a:r>
              <a:rPr lang="zh-CN" altLang="en-US" dirty="0">
                <a:latin typeface="楷体_GB2312"/>
              </a:rPr>
              <a:t>上述属性称为弱实体的</a:t>
            </a:r>
            <a:r>
              <a:rPr lang="zh-CN" altLang="en-US" dirty="0">
                <a:solidFill>
                  <a:srgbClr val="FF0000"/>
                </a:solidFill>
                <a:latin typeface="楷体_GB2312"/>
              </a:rPr>
              <a:t>部分键</a:t>
            </a:r>
          </a:p>
          <a:p>
            <a:pPr lvl="0"/>
            <a:endParaRPr lang="zh-CN" altLang="en-US" dirty="0"/>
          </a:p>
        </p:txBody>
      </p:sp>
      <p:sp>
        <p:nvSpPr>
          <p:cNvPr id="931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a:ln/>
        </p:spPr>
      </p:sp>
      <p:sp>
        <p:nvSpPr>
          <p:cNvPr id="95234" name="备注占位符 2"/>
          <p:cNvSpPr>
            <a:spLocks noGrp="1"/>
          </p:cNvSpPr>
          <p:nvPr>
            <p:ph type="body"/>
          </p:nvPr>
        </p:nvSpPr>
        <p:spPr>
          <a:ln/>
        </p:spPr>
        <p:txBody>
          <a:bodyPr wrap="square" lIns="99048" tIns="49524" rIns="99048" bIns="49524" anchor="t" anchorCtr="0"/>
          <a:lstStyle/>
          <a:p>
            <a:pPr lvl="0"/>
            <a:r>
              <a:rPr lang="zh-CN" altLang="en-US" dirty="0"/>
              <a:t>为了便于大家理解，我们给一个弱实体的例子</a:t>
            </a:r>
            <a:endParaRPr lang="en-US" altLang="zh-CN" dirty="0"/>
          </a:p>
          <a:p>
            <a:pPr lvl="0"/>
            <a:endParaRPr lang="en-US" altLang="zh-CN" dirty="0"/>
          </a:p>
          <a:p>
            <a:pPr marL="0" lvl="1" indent="0"/>
            <a:r>
              <a:rPr lang="zh-CN" altLang="en-US" dirty="0"/>
              <a:t>例如</a:t>
            </a:r>
            <a:r>
              <a:rPr lang="zh-CN" altLang="en-US" dirty="0">
                <a:latin typeface="楷体_GB2312"/>
              </a:rPr>
              <a:t>父亲实体与孩子实体</a:t>
            </a:r>
          </a:p>
          <a:p>
            <a:pPr marL="0" lvl="2" indent="0"/>
            <a:r>
              <a:rPr lang="zh-CN" altLang="en-US" dirty="0"/>
              <a:t>我们要求满足的约束是</a:t>
            </a:r>
            <a:r>
              <a:rPr lang="en-US" altLang="zh-CN" dirty="0"/>
              <a:t>(1)</a:t>
            </a:r>
            <a:r>
              <a:rPr lang="zh-CN" altLang="en-US" dirty="0">
                <a:latin typeface="楷体_GB2312"/>
              </a:rPr>
              <a:t>不同父亲的孩子可以具有相同的姓名、年龄和性别</a:t>
            </a:r>
            <a:endParaRPr lang="en-US" altLang="zh-CN" dirty="0">
              <a:latin typeface="楷体_GB2312"/>
            </a:endParaRPr>
          </a:p>
          <a:p>
            <a:pPr marL="0" lvl="2" indent="0"/>
            <a:r>
              <a:rPr lang="en-US" altLang="zh-CN" dirty="0">
                <a:latin typeface="楷体_GB2312"/>
              </a:rPr>
              <a:t>(2)</a:t>
            </a:r>
            <a:r>
              <a:rPr lang="zh-CN" altLang="en-US" dirty="0">
                <a:latin typeface="楷体_GB2312"/>
              </a:rPr>
              <a:t>同一个父亲的孩子一定具有不同的名字</a:t>
            </a:r>
          </a:p>
          <a:p>
            <a:pPr marL="0" lvl="2" indent="0"/>
            <a:endParaRPr lang="en-US" altLang="zh-CN" dirty="0">
              <a:latin typeface="楷体_GB2312"/>
            </a:endParaRPr>
          </a:p>
          <a:p>
            <a:pPr marL="0" lvl="2" indent="0"/>
            <a:r>
              <a:rPr lang="zh-CN" altLang="en-US" dirty="0">
                <a:latin typeface="楷体_GB2312"/>
              </a:rPr>
              <a:t>那么我们能不能通过孩子的属性来区分不同实体啊？大家思考一下。</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显然，答案是不能，因为如果</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属于不同父亲，那么根据第一条约束，他们可能具有相同的姓名、年龄和性别，所以</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是无法区分的。</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但是，如果孩子的姓名与父亲的姓名构成一个键，是否可以区分孩子实体集的不同实体啊？</a:t>
            </a:r>
            <a:endParaRPr lang="en-US" altLang="zh-CN" dirty="0">
              <a:latin typeface="楷体_GB2312"/>
            </a:endParaRPr>
          </a:p>
          <a:p>
            <a:pPr marL="0" lvl="2" indent="0"/>
            <a:r>
              <a:rPr lang="zh-CN" altLang="en-US" dirty="0">
                <a:latin typeface="楷体_GB2312"/>
              </a:rPr>
              <a:t>显然可以，因为根据第二条约束，同一个父亲的孩子一定具有不同的名字</a:t>
            </a:r>
          </a:p>
          <a:p>
            <a:pPr marL="0" lvl="2" indent="0"/>
            <a:r>
              <a:rPr lang="zh-CN" altLang="en-US" dirty="0">
                <a:latin typeface="楷体_GB2312"/>
              </a:rPr>
              <a:t>所以该键可区分孩子集的不同实体。</a:t>
            </a:r>
            <a:endParaRPr lang="en-US" altLang="zh-CN" dirty="0">
              <a:latin typeface="楷体_GB2312"/>
            </a:endParaRPr>
          </a:p>
          <a:p>
            <a:pPr marL="0" lvl="2" indent="0"/>
            <a:r>
              <a:rPr lang="zh-CN" altLang="en-US" dirty="0">
                <a:latin typeface="楷体_GB2312"/>
              </a:rPr>
              <a:t>经过上面分析 孩子集 是弱实体集。</a:t>
            </a:r>
            <a:endParaRPr lang="en-US" altLang="zh-CN" dirty="0">
              <a:latin typeface="楷体_GB2312"/>
            </a:endParaRPr>
          </a:p>
          <a:p>
            <a:pPr marL="0" lvl="2" indent="0"/>
            <a:endParaRPr lang="zh-CN" altLang="en-US" dirty="0">
              <a:latin typeface="楷体_GB2312"/>
            </a:endParaRPr>
          </a:p>
          <a:p>
            <a:pPr lvl="0"/>
            <a:endParaRPr lang="zh-CN" altLang="en-US" dirty="0"/>
          </a:p>
        </p:txBody>
      </p:sp>
      <p:sp>
        <p:nvSpPr>
          <p:cNvPr id="9523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a:ln/>
        </p:spPr>
      </p:sp>
      <p:sp>
        <p:nvSpPr>
          <p:cNvPr id="97282" name="备注占位符 2"/>
          <p:cNvSpPr>
            <a:spLocks noGrp="1"/>
          </p:cNvSpPr>
          <p:nvPr>
            <p:ph type="body"/>
          </p:nvPr>
        </p:nvSpPr>
        <p:spPr>
          <a:ln/>
        </p:spPr>
        <p:txBody>
          <a:bodyPr wrap="square" lIns="99048" tIns="49524" rIns="99048" bIns="49524" anchor="t" anchorCtr="0"/>
          <a:lstStyle/>
          <a:p>
            <a:pPr lvl="0"/>
            <a:r>
              <a:rPr lang="zh-CN" altLang="en-US" dirty="0"/>
              <a:t>好，了解完所有基本概念，我们将开始学习如何画</a:t>
            </a:r>
            <a:r>
              <a:rPr lang="en-US" altLang="zh-CN" dirty="0"/>
              <a:t>ER</a:t>
            </a:r>
            <a:r>
              <a:rPr lang="zh-CN" altLang="en-US" dirty="0"/>
              <a:t>图</a:t>
            </a:r>
            <a:endParaRPr lang="en-US" altLang="zh-CN" dirty="0"/>
          </a:p>
          <a:p>
            <a:pPr lvl="0"/>
            <a:endParaRPr lang="en-US" altLang="zh-CN" dirty="0"/>
          </a:p>
          <a:p>
            <a:pPr lvl="0"/>
            <a:r>
              <a:rPr lang="en-US" altLang="zh-CN" dirty="0"/>
              <a:t>ER</a:t>
            </a:r>
            <a:r>
              <a:rPr lang="zh-CN" altLang="en-US" dirty="0"/>
              <a:t>图是</a:t>
            </a:r>
            <a:r>
              <a:rPr lang="en-US" altLang="zh-CN" dirty="0"/>
              <a:t>ER</a:t>
            </a:r>
            <a:r>
              <a:rPr lang="zh-CN" altLang="en-US" dirty="0"/>
              <a:t>模型的图形表示工具，在该图中，我们用</a:t>
            </a:r>
            <a:r>
              <a:rPr lang="zh-CN" altLang="en-US" dirty="0">
                <a:latin typeface="楷体_GB2312"/>
              </a:rPr>
              <a:t>矩形表示实体集、用椭圆表示属性，用菱形表示联系集</a:t>
            </a:r>
            <a:endParaRPr lang="en-US" altLang="zh-CN" dirty="0">
              <a:latin typeface="楷体_GB2312"/>
            </a:endParaRPr>
          </a:p>
          <a:p>
            <a:pPr lvl="0"/>
            <a:r>
              <a:rPr lang="zh-CN" altLang="en-US" dirty="0"/>
              <a:t>最后，用</a:t>
            </a:r>
            <a:r>
              <a:rPr lang="zh-CN" altLang="en-US" dirty="0">
                <a:latin typeface="楷体_GB2312"/>
              </a:rPr>
              <a:t>线段</a:t>
            </a:r>
            <a:r>
              <a:rPr lang="zh-CN" altLang="en-US" dirty="0"/>
              <a:t>将属性连接到实体集或将实体集连接到联系集</a:t>
            </a:r>
          </a:p>
        </p:txBody>
      </p:sp>
      <p:sp>
        <p:nvSpPr>
          <p:cNvPr id="9728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a:ln/>
        </p:spPr>
      </p:sp>
      <p:sp>
        <p:nvSpPr>
          <p:cNvPr id="97282" name="备注占位符 2"/>
          <p:cNvSpPr>
            <a:spLocks noGrp="1"/>
          </p:cNvSpPr>
          <p:nvPr>
            <p:ph type="body"/>
          </p:nvPr>
        </p:nvSpPr>
        <p:spPr>
          <a:ln/>
        </p:spPr>
        <p:txBody>
          <a:bodyPr wrap="square" lIns="99048" tIns="49524" rIns="99048" bIns="49524" anchor="t" anchorCtr="0"/>
          <a:lstStyle/>
          <a:p>
            <a:pPr lvl="0"/>
            <a:r>
              <a:rPr lang="zh-CN" altLang="en-US" dirty="0"/>
              <a:t>好，了解完所有基本概念，我们将开始学习如何画</a:t>
            </a:r>
            <a:r>
              <a:rPr lang="en-US" altLang="zh-CN" dirty="0"/>
              <a:t>ER</a:t>
            </a:r>
            <a:r>
              <a:rPr lang="zh-CN" altLang="en-US" dirty="0"/>
              <a:t>图</a:t>
            </a:r>
            <a:endParaRPr lang="en-US" altLang="zh-CN" dirty="0"/>
          </a:p>
          <a:p>
            <a:pPr lvl="0"/>
            <a:endParaRPr lang="en-US" altLang="zh-CN" dirty="0"/>
          </a:p>
          <a:p>
            <a:pPr lvl="0"/>
            <a:r>
              <a:rPr lang="en-US" altLang="zh-CN" dirty="0"/>
              <a:t>ER</a:t>
            </a:r>
            <a:r>
              <a:rPr lang="zh-CN" altLang="en-US" dirty="0"/>
              <a:t>图是</a:t>
            </a:r>
            <a:r>
              <a:rPr lang="en-US" altLang="zh-CN" dirty="0"/>
              <a:t>ER</a:t>
            </a:r>
            <a:r>
              <a:rPr lang="zh-CN" altLang="en-US" dirty="0"/>
              <a:t>模型的图形表示工具，在该图中，我们用</a:t>
            </a:r>
            <a:r>
              <a:rPr lang="zh-CN" altLang="en-US" dirty="0">
                <a:latin typeface="楷体_GB2312"/>
              </a:rPr>
              <a:t>矩形表示实体集、用椭圆表示属性，用菱形表示联系集</a:t>
            </a:r>
            <a:endParaRPr lang="en-US" altLang="zh-CN" dirty="0">
              <a:latin typeface="楷体_GB2312"/>
            </a:endParaRPr>
          </a:p>
          <a:p>
            <a:pPr lvl="0"/>
            <a:r>
              <a:rPr lang="zh-CN" altLang="en-US" dirty="0"/>
              <a:t>最后，用</a:t>
            </a:r>
            <a:r>
              <a:rPr lang="zh-CN" altLang="en-US" dirty="0">
                <a:latin typeface="楷体_GB2312"/>
              </a:rPr>
              <a:t>线段</a:t>
            </a:r>
            <a:r>
              <a:rPr lang="zh-CN" altLang="en-US" dirty="0"/>
              <a:t>将属性连接到实体集或将实体集连接到联系集</a:t>
            </a:r>
          </a:p>
        </p:txBody>
      </p:sp>
      <p:sp>
        <p:nvSpPr>
          <p:cNvPr id="9728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48</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5637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a:ln/>
        </p:spPr>
      </p:sp>
      <p:sp>
        <p:nvSpPr>
          <p:cNvPr id="99330" name="备注占位符 2"/>
          <p:cNvSpPr>
            <a:spLocks noGrp="1"/>
          </p:cNvSpPr>
          <p:nvPr>
            <p:ph type="body"/>
          </p:nvPr>
        </p:nvSpPr>
        <p:spPr>
          <a:ln/>
        </p:spPr>
        <p:txBody>
          <a:bodyPr wrap="square" lIns="99048" tIns="49524" rIns="99048" bIns="49524" anchor="t" anchorCtr="0"/>
          <a:lstStyle/>
          <a:p>
            <a:pPr lvl="0"/>
            <a:r>
              <a:rPr lang="zh-CN" altLang="en-US" dirty="0"/>
              <a:t>好，根据前面的介绍，我们先来画几个联系图试试</a:t>
            </a:r>
            <a:endParaRPr lang="en-US" altLang="zh-CN" dirty="0"/>
          </a:p>
          <a:p>
            <a:pPr lvl="0"/>
            <a:endParaRPr lang="en-US" altLang="zh-CN" dirty="0"/>
          </a:p>
          <a:p>
            <a:pPr lvl="0"/>
            <a:r>
              <a:rPr lang="zh-CN" altLang="en-US" dirty="0"/>
              <a:t>板书</a:t>
            </a:r>
          </a:p>
        </p:txBody>
      </p:sp>
      <p:sp>
        <p:nvSpPr>
          <p:cNvPr id="9933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a:ln/>
        </p:spPr>
      </p:sp>
      <p:sp>
        <p:nvSpPr>
          <p:cNvPr id="101378"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当然实体之间也可能是多元联系，例如画出“旅行社”、“景点”、“游客”的联系</a:t>
            </a:r>
          </a:p>
          <a:p>
            <a:pPr lvl="0" defTabSz="987425"/>
            <a:endParaRPr lang="en-US" altLang="zh-CN" dirty="0"/>
          </a:p>
          <a:p>
            <a:pPr lvl="0" defTabSz="987425"/>
            <a:r>
              <a:rPr lang="zh-CN" altLang="en-US" dirty="0"/>
              <a:t>板书</a:t>
            </a:r>
          </a:p>
        </p:txBody>
      </p:sp>
      <p:sp>
        <p:nvSpPr>
          <p:cNvPr id="1013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p:spPr>
      </p:sp>
      <p:sp>
        <p:nvSpPr>
          <p:cNvPr id="40962" name="备注占位符 2"/>
          <p:cNvSpPr>
            <a:spLocks noGrp="1"/>
          </p:cNvSpPr>
          <p:nvPr>
            <p:ph type="body"/>
          </p:nvPr>
        </p:nvSpPr>
        <p:spPr>
          <a:ln/>
        </p:spPr>
        <p:txBody>
          <a:bodyPr wrap="square" lIns="99048" tIns="49524" rIns="99048" bIns="49524" anchor="t" anchorCtr="0"/>
          <a:lstStyle/>
          <a:p>
            <a:pPr marL="0" lvl="1" indent="0"/>
            <a:r>
              <a:rPr lang="zh-CN" altLang="en-US" dirty="0"/>
              <a:t>谈及概念数据的设计，其主要包含两方面的任务，</a:t>
            </a:r>
            <a:endParaRPr lang="en-US" altLang="zh-CN" dirty="0"/>
          </a:p>
          <a:p>
            <a:pPr marL="0" lvl="1" indent="0"/>
            <a:endParaRPr lang="en-US" altLang="zh-CN" dirty="0"/>
          </a:p>
          <a:p>
            <a:pPr marL="0" lvl="1" indent="0"/>
            <a:r>
              <a:rPr lang="zh-CN" altLang="en-US" dirty="0"/>
              <a:t>其一为</a:t>
            </a:r>
            <a:r>
              <a:rPr lang="zh-CN" altLang="en-US" dirty="0">
                <a:solidFill>
                  <a:srgbClr val="0000FF"/>
                </a:solidFill>
              </a:rPr>
              <a:t>概念数据库模式设计，即</a:t>
            </a:r>
            <a:r>
              <a:rPr lang="zh-CN" altLang="en-US" dirty="0"/>
              <a:t>以需求分析阶段所识别的数据项和应用领域的未来改变信息为基础，使用高级数据模型建立概念数据库模式，什么是高级数据模型，利用怎样的模型，我们稍后将详细介绍。</a:t>
            </a:r>
          </a:p>
          <a:p>
            <a:pPr marL="0" lvl="1" indent="0"/>
            <a:endParaRPr lang="en-US" altLang="zh-CN" dirty="0">
              <a:solidFill>
                <a:srgbClr val="0000FF"/>
              </a:solidFill>
            </a:endParaRPr>
          </a:p>
          <a:p>
            <a:pPr marL="0" lvl="1" indent="0"/>
            <a:r>
              <a:rPr lang="zh-CN" altLang="en-US" dirty="0">
                <a:solidFill>
                  <a:srgbClr val="0000FF"/>
                </a:solidFill>
              </a:rPr>
              <a:t>其二为事务设计，即考察需求分析阶段提出的数据库操作任务，形成数据库事务的高级说明</a:t>
            </a:r>
          </a:p>
          <a:p>
            <a:pPr marL="0" lvl="1" indent="0"/>
            <a:endParaRPr lang="zh-CN" altLang="en-US" dirty="0">
              <a:solidFill>
                <a:srgbClr val="0000FF"/>
              </a:solidFill>
            </a:endParaRPr>
          </a:p>
          <a:p>
            <a:pPr marL="0" lvl="1" indent="0"/>
            <a:endParaRPr lang="zh-CN" altLang="en-US" dirty="0">
              <a:solidFill>
                <a:srgbClr val="0000FF"/>
              </a:solidFill>
            </a:endParaRPr>
          </a:p>
          <a:p>
            <a:pPr lvl="0"/>
            <a:endParaRPr lang="zh-CN" altLang="en-US" dirty="0"/>
          </a:p>
        </p:txBody>
      </p:sp>
      <p:sp>
        <p:nvSpPr>
          <p:cNvPr id="409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a:ln/>
        </p:spPr>
      </p:sp>
      <p:sp>
        <p:nvSpPr>
          <p:cNvPr id="103426" name="备注占位符 2"/>
          <p:cNvSpPr>
            <a:spLocks noGrp="1"/>
          </p:cNvSpPr>
          <p:nvPr>
            <p:ph type="body"/>
          </p:nvPr>
        </p:nvSpPr>
        <p:spPr>
          <a:ln/>
        </p:spPr>
        <p:txBody>
          <a:bodyPr wrap="square" lIns="99048" tIns="49524" rIns="99048" bIns="49524" anchor="t" anchorCtr="0"/>
          <a:lstStyle/>
          <a:p>
            <a:pPr lvl="0"/>
            <a:r>
              <a:rPr lang="zh-CN" altLang="en-US" dirty="0"/>
              <a:t>同样地，不同实体之间可能存在着多种联系</a:t>
            </a:r>
            <a:endParaRPr lang="en-US" altLang="zh-CN" dirty="0"/>
          </a:p>
          <a:p>
            <a:pPr marL="0" lvl="1" indent="0"/>
            <a:r>
              <a:rPr lang="zh-CN" altLang="en-US" dirty="0"/>
              <a:t>例如 </a:t>
            </a:r>
            <a:r>
              <a:rPr lang="zh-CN" altLang="en-US" dirty="0">
                <a:solidFill>
                  <a:srgbClr val="0000FF"/>
                </a:solidFill>
              </a:rPr>
              <a:t>“职工”与“工程”间，一个职工可以参加多个工程，一个工程可以有多个职工参加，同时一个工程由一个职工负责，一个职工可以负责多个工程</a:t>
            </a:r>
          </a:p>
          <a:p>
            <a:pPr lvl="0"/>
            <a:endParaRPr lang="en-US" altLang="zh-CN" dirty="0"/>
          </a:p>
          <a:p>
            <a:pPr lvl="0"/>
            <a:r>
              <a:rPr lang="zh-CN" altLang="en-US" dirty="0"/>
              <a:t>那么如何表示他们之间的联系呢？ 板书</a:t>
            </a:r>
          </a:p>
        </p:txBody>
      </p:sp>
      <p:sp>
        <p:nvSpPr>
          <p:cNvPr id="10342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a:ln/>
        </p:spPr>
      </p:sp>
      <p:sp>
        <p:nvSpPr>
          <p:cNvPr id="105474" name="备注占位符 2"/>
          <p:cNvSpPr>
            <a:spLocks noGrp="1"/>
          </p:cNvSpPr>
          <p:nvPr>
            <p:ph type="body"/>
          </p:nvPr>
        </p:nvSpPr>
        <p:spPr>
          <a:ln/>
        </p:spPr>
        <p:txBody>
          <a:bodyPr wrap="square" lIns="99048" tIns="49524" rIns="99048" bIns="49524" anchor="t" anchorCtr="0"/>
          <a:lstStyle/>
          <a:p>
            <a:pPr marL="0" lvl="1" indent="0" defTabSz="987425"/>
            <a:r>
              <a:rPr lang="zh-CN" altLang="en-US" dirty="0"/>
              <a:t>最后，同一实体内部个体间的二元联系，例如一个职工负责人领导一个小组</a:t>
            </a:r>
          </a:p>
          <a:p>
            <a:pPr lvl="0" defTabSz="987425"/>
            <a:endParaRPr lang="en-US" altLang="zh-CN" dirty="0"/>
          </a:p>
          <a:p>
            <a:pPr lvl="0" defTabSz="987425"/>
            <a:r>
              <a:rPr lang="zh-CN" altLang="en-US" dirty="0"/>
              <a:t>用图形表示为 板书</a:t>
            </a:r>
          </a:p>
        </p:txBody>
      </p:sp>
      <p:sp>
        <p:nvSpPr>
          <p:cNvPr id="10547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a:ln/>
        </p:spPr>
      </p:sp>
      <p:sp>
        <p:nvSpPr>
          <p:cNvPr id="107522" name="备注占位符 2"/>
          <p:cNvSpPr>
            <a:spLocks noGrp="1"/>
          </p:cNvSpPr>
          <p:nvPr>
            <p:ph type="body"/>
          </p:nvPr>
        </p:nvSpPr>
        <p:spPr>
          <a:ln/>
        </p:spPr>
        <p:txBody>
          <a:bodyPr wrap="square" lIns="99048" tIns="49524" rIns="99048" bIns="49524" anchor="t" anchorCtr="0"/>
          <a:lstStyle/>
          <a:p>
            <a:pPr lvl="0"/>
            <a:r>
              <a:rPr lang="zh-CN" altLang="en-US" dirty="0"/>
              <a:t>好，基于上述学习，我们以两个实例来看看究竟如何设计</a:t>
            </a:r>
            <a:r>
              <a:rPr lang="en-US" altLang="zh-CN" dirty="0"/>
              <a:t>ER</a:t>
            </a:r>
            <a:r>
              <a:rPr lang="zh-CN" altLang="en-US" dirty="0"/>
              <a:t>图</a:t>
            </a:r>
          </a:p>
        </p:txBody>
      </p:sp>
      <p:sp>
        <p:nvSpPr>
          <p:cNvPr id="10752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a:ln/>
        </p:spPr>
      </p:sp>
      <p:sp>
        <p:nvSpPr>
          <p:cNvPr id="109570" name="备注占位符 2"/>
          <p:cNvSpPr>
            <a:spLocks noGrp="1"/>
          </p:cNvSpPr>
          <p:nvPr>
            <p:ph type="body"/>
          </p:nvPr>
        </p:nvSpPr>
        <p:spPr>
          <a:ln/>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0957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a:ln/>
        </p:spPr>
      </p:sp>
      <p:sp>
        <p:nvSpPr>
          <p:cNvPr id="111618" name="备注占位符 2"/>
          <p:cNvSpPr>
            <a:spLocks noGrp="1"/>
          </p:cNvSpPr>
          <p:nvPr>
            <p:ph type="body"/>
          </p:nvPr>
        </p:nvSpPr>
        <p:spPr>
          <a:ln/>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116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a:ln/>
        </p:spPr>
      </p:sp>
      <p:sp>
        <p:nvSpPr>
          <p:cNvPr id="113666" name="备注占位符 2"/>
          <p:cNvSpPr>
            <a:spLocks noGrp="1"/>
          </p:cNvSpPr>
          <p:nvPr>
            <p:ph type="body"/>
          </p:nvPr>
        </p:nvSpPr>
        <p:spPr>
          <a:ln/>
        </p:spPr>
        <p:txBody>
          <a:bodyPr wrap="square" lIns="99048" tIns="49524" rIns="99048" bIns="49524" anchor="t" anchorCtr="0"/>
          <a:lstStyle/>
          <a:p>
            <a:pPr lvl="0"/>
            <a:r>
              <a:rPr lang="zh-CN" altLang="en-US" dirty="0"/>
              <a:t>下面，我们来学习一个完整的</a:t>
            </a:r>
            <a:r>
              <a:rPr lang="en-US" altLang="zh-CN" dirty="0"/>
              <a:t>ER</a:t>
            </a:r>
            <a:r>
              <a:rPr lang="zh-CN" altLang="en-US" dirty="0"/>
              <a:t>图实例</a:t>
            </a:r>
          </a:p>
        </p:txBody>
      </p:sp>
      <p:sp>
        <p:nvSpPr>
          <p:cNvPr id="1136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a:ln/>
        </p:spPr>
      </p:sp>
      <p:sp>
        <p:nvSpPr>
          <p:cNvPr id="113666" name="备注占位符 2"/>
          <p:cNvSpPr>
            <a:spLocks noGrp="1"/>
          </p:cNvSpPr>
          <p:nvPr>
            <p:ph type="body"/>
          </p:nvPr>
        </p:nvSpPr>
        <p:spPr>
          <a:ln/>
        </p:spPr>
        <p:txBody>
          <a:bodyPr wrap="square" lIns="99048" tIns="49524" rIns="99048" bIns="49524" anchor="t" anchorCtr="0"/>
          <a:lstStyle/>
          <a:p>
            <a:pPr lvl="0"/>
            <a:r>
              <a:rPr lang="zh-CN" altLang="en-US" dirty="0"/>
              <a:t>下面，我们来学习一个完整的</a:t>
            </a:r>
            <a:r>
              <a:rPr lang="en-US" altLang="zh-CN" dirty="0"/>
              <a:t>ER</a:t>
            </a:r>
            <a:r>
              <a:rPr lang="zh-CN" altLang="en-US" dirty="0"/>
              <a:t>图实例</a:t>
            </a:r>
          </a:p>
        </p:txBody>
      </p:sp>
      <p:sp>
        <p:nvSpPr>
          <p:cNvPr id="1136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57</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46678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a:ln/>
        </p:spPr>
      </p:sp>
      <p:sp>
        <p:nvSpPr>
          <p:cNvPr id="113666" name="备注占位符 2"/>
          <p:cNvSpPr>
            <a:spLocks noGrp="1"/>
          </p:cNvSpPr>
          <p:nvPr>
            <p:ph type="body"/>
          </p:nvPr>
        </p:nvSpPr>
        <p:spPr>
          <a:ln/>
        </p:spPr>
        <p:txBody>
          <a:bodyPr wrap="square" lIns="99048" tIns="49524" rIns="99048" bIns="49524" anchor="t" anchorCtr="0"/>
          <a:lstStyle/>
          <a:p>
            <a:pPr lvl="0"/>
            <a:r>
              <a:rPr lang="zh-CN" altLang="en-US" dirty="0"/>
              <a:t>下面，我们来学习一个完整的</a:t>
            </a:r>
            <a:r>
              <a:rPr lang="en-US" altLang="zh-CN" dirty="0"/>
              <a:t>ER</a:t>
            </a:r>
            <a:r>
              <a:rPr lang="zh-CN" altLang="en-US" dirty="0"/>
              <a:t>图实例</a:t>
            </a:r>
          </a:p>
        </p:txBody>
      </p:sp>
      <p:sp>
        <p:nvSpPr>
          <p:cNvPr id="1136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58</a:t>
            </a:fld>
            <a:endParaRPr lang="zh-CN" altLang="en-US" sz="13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73344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TextEdit="1"/>
          </p:cNvSpPr>
          <p:nvPr>
            <p:ph type="sldImg"/>
          </p:nvPr>
        </p:nvSpPr>
        <p:spPr>
          <a:ln/>
        </p:spPr>
      </p:sp>
      <p:sp>
        <p:nvSpPr>
          <p:cNvPr id="118786" name="备注占位符 2"/>
          <p:cNvSpPr>
            <a:spLocks noGrp="1"/>
          </p:cNvSpPr>
          <p:nvPr>
            <p:ph type="body"/>
          </p:nvPr>
        </p:nvSpPr>
        <p:spPr>
          <a:ln/>
        </p:spPr>
        <p:txBody>
          <a:bodyPr wrap="square" lIns="99048" tIns="49524" rIns="99048" bIns="49524" anchor="t" anchorCtr="0"/>
          <a:lstStyle/>
          <a:p>
            <a:pPr lvl="0"/>
            <a:r>
              <a:rPr lang="zh-CN" altLang="en-US" dirty="0"/>
              <a:t>好，首先我们来看概述</a:t>
            </a:r>
          </a:p>
        </p:txBody>
      </p:sp>
      <p:sp>
        <p:nvSpPr>
          <p:cNvPr id="1187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62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329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p:nvPr>
        </p:nvSpPr>
        <p:spPr>
          <a:ln/>
        </p:spPr>
        <p:txBody>
          <a:bodyPr wrap="square" lIns="99048" tIns="49524" rIns="99048" bIns="49524" anchor="t" anchorCtr="0"/>
          <a:lstStyle/>
          <a:p>
            <a:pPr lvl="0"/>
            <a:r>
              <a:rPr lang="zh-CN" altLang="en-US" dirty="0"/>
              <a:t>其中，概念数据库模式的设计有两方面目标</a:t>
            </a:r>
            <a:endParaRPr lang="en-US" altLang="zh-CN" dirty="0"/>
          </a:p>
          <a:p>
            <a:pPr marL="0" lvl="1" indent="0"/>
            <a:r>
              <a:rPr lang="zh-CN" altLang="en-US" dirty="0"/>
              <a:t>首先，需</a:t>
            </a:r>
            <a:r>
              <a:rPr lang="zh-CN" altLang="en-US" dirty="0">
                <a:solidFill>
                  <a:srgbClr val="0000FF"/>
                </a:solidFill>
              </a:rPr>
              <a:t>准确描述应用领域的信息模式，支持用户的各种应用 （</a:t>
            </a:r>
          </a:p>
          <a:p>
            <a:pPr marL="0" lvl="1" indent="0"/>
            <a:r>
              <a:rPr lang="zh-CN" altLang="en-US" dirty="0"/>
              <a:t>其次，需</a:t>
            </a:r>
            <a:r>
              <a:rPr lang="zh-CN" altLang="en-US" dirty="0">
                <a:solidFill>
                  <a:srgbClr val="0000FF"/>
                </a:solidFill>
              </a:rPr>
              <a:t>既易于转换为逻辑数据库模式，又容易为用户理解  </a:t>
            </a:r>
            <a:endParaRPr lang="en-US" altLang="zh-CN" dirty="0">
              <a:solidFill>
                <a:srgbClr val="0000FF"/>
              </a:solidFill>
            </a:endParaRPr>
          </a:p>
          <a:p>
            <a:pPr marL="0" lvl="1" indent="0"/>
            <a:endParaRPr lang="en-US" altLang="zh-CN" dirty="0">
              <a:solidFill>
                <a:srgbClr val="0000FF"/>
              </a:solidFill>
            </a:endParaRPr>
          </a:p>
          <a:p>
            <a:pPr marL="0" lvl="1" indent="0"/>
            <a:r>
              <a:rPr lang="zh-CN" altLang="en-US" dirty="0">
                <a:solidFill>
                  <a:srgbClr val="0000FF"/>
                </a:solidFill>
              </a:rPr>
              <a:t>总结起来，第一条可概括为不失真，第二条可概括为易理解</a:t>
            </a:r>
          </a:p>
          <a:p>
            <a:pPr lvl="0"/>
            <a:endParaRPr lang="zh-CN" altLang="en-US" dirty="0"/>
          </a:p>
        </p:txBody>
      </p:sp>
      <p:sp>
        <p:nvSpPr>
          <p:cNvPr id="430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a:ln/>
        </p:spPr>
      </p:sp>
      <p:sp>
        <p:nvSpPr>
          <p:cNvPr id="126978" name="备注占位符 2"/>
          <p:cNvSpPr>
            <a:spLocks noGrp="1"/>
          </p:cNvSpPr>
          <p:nvPr>
            <p:ph type="body"/>
          </p:nvPr>
        </p:nvSpPr>
        <p:spPr>
          <a:ln/>
        </p:spPr>
        <p:txBody>
          <a:bodyPr wrap="square" lIns="99048" tIns="49524" rIns="99048" bIns="49524" anchor="t" anchorCtr="0"/>
          <a:lstStyle/>
          <a:p>
            <a:pPr lvl="0"/>
            <a:r>
              <a:rPr lang="zh-CN" altLang="en-US" dirty="0"/>
              <a:t>好，首先我们来看概述</a:t>
            </a:r>
          </a:p>
        </p:txBody>
      </p:sp>
      <p:sp>
        <p:nvSpPr>
          <p:cNvPr id="1269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69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85</a:t>
            </a:fld>
            <a:endParaRPr lang="zh-CN" altLang="en-US" sz="1300" b="0" dirty="0">
              <a:latin typeface="Arial" panose="020B0604020202020204" pitchFamily="34" charset="0"/>
              <a:ea typeface="宋体" panose="02010600030101010101" pitchFamily="2" charset="-122"/>
            </a:endParaRPr>
          </a:p>
        </p:txBody>
      </p:sp>
      <p:sp>
        <p:nvSpPr>
          <p:cNvPr id="141314" name="Rectangle 2"/>
          <p:cNvSpPr>
            <a:spLocks noGrp="1" noRot="1" noChangeAspect="1" noTextEdit="1"/>
          </p:cNvSpPr>
          <p:nvPr>
            <p:ph type="sldImg"/>
          </p:nvPr>
        </p:nvSpPr>
        <p:spPr>
          <a:ln/>
        </p:spPr>
      </p:sp>
      <p:sp>
        <p:nvSpPr>
          <p:cNvPr id="141315" name="Rectangle 3"/>
          <p:cNvSpPr>
            <a:spLocks noGrp="1"/>
          </p:cNvSpPr>
          <p:nvPr>
            <p:ph type="body"/>
          </p:nvPr>
        </p:nvSpPr>
        <p:spPr>
          <a:ln/>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p:spPr>
      </p:sp>
      <p:sp>
        <p:nvSpPr>
          <p:cNvPr id="45058" name="备注占位符 2"/>
          <p:cNvSpPr>
            <a:spLocks noGrp="1"/>
          </p:cNvSpPr>
          <p:nvPr>
            <p:ph type="body"/>
          </p:nvPr>
        </p:nvSpPr>
        <p:spPr>
          <a:ln/>
        </p:spPr>
        <p:txBody>
          <a:bodyPr wrap="square" lIns="99048" tIns="49524" rIns="99048" bIns="49524" anchor="t" anchorCtr="0"/>
          <a:lstStyle/>
          <a:p>
            <a:pPr lvl="0"/>
            <a:r>
              <a:rPr lang="zh-CN" altLang="en-US" dirty="0"/>
              <a:t>注意：根据第一章讲解的数据独立性性质，概念数据库模式</a:t>
            </a:r>
            <a:r>
              <a:rPr lang="zh-CN" altLang="en-US" dirty="0">
                <a:solidFill>
                  <a:srgbClr val="FF0000"/>
                </a:solidFill>
              </a:rPr>
              <a:t>独立于</a:t>
            </a:r>
            <a:r>
              <a:rPr lang="zh-CN" altLang="en-US" dirty="0"/>
              <a:t>任何数据库管理系统，不能直接用于数据库的实现。</a:t>
            </a:r>
            <a:endParaRPr lang="en-US" altLang="zh-CN" dirty="0"/>
          </a:p>
          <a:p>
            <a:pPr lvl="0"/>
            <a:endParaRPr lang="en-US" altLang="zh-CN" dirty="0"/>
          </a:p>
          <a:p>
            <a:pPr lvl="0"/>
            <a:r>
              <a:rPr lang="zh-CN" altLang="en-US" dirty="0"/>
              <a:t>而对于我们前面卖的关子，即用于概念数据库的高级数据模型是什么？也就是著名的</a:t>
            </a:r>
            <a:r>
              <a:rPr lang="zh-CN" altLang="en-US" dirty="0">
                <a:solidFill>
                  <a:srgbClr val="FF0000"/>
                </a:solidFill>
              </a:rPr>
              <a:t>实体联系模型</a:t>
            </a:r>
          </a:p>
          <a:p>
            <a:pPr lvl="0"/>
            <a:endParaRPr lang="zh-CN" altLang="en-US" dirty="0"/>
          </a:p>
          <a:p>
            <a:pPr lvl="0"/>
            <a:endParaRPr lang="zh-CN" altLang="en-US" dirty="0"/>
          </a:p>
        </p:txBody>
      </p:sp>
      <p:sp>
        <p:nvSpPr>
          <p:cNvPr id="450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p:nvPr>
        </p:nvSpPr>
        <p:spPr>
          <a:ln/>
        </p:spPr>
        <p:txBody>
          <a:bodyPr wrap="square" lIns="99048" tIns="49524" rIns="99048" bIns="49524" anchor="t" anchorCtr="0"/>
          <a:lstStyle/>
          <a:p>
            <a:pPr lvl="0"/>
            <a:r>
              <a:rPr lang="zh-CN" altLang="en-US" dirty="0"/>
              <a:t>好，下面我们进入实体联系模型的学习</a:t>
            </a:r>
          </a:p>
        </p:txBody>
      </p:sp>
      <p:sp>
        <p:nvSpPr>
          <p:cNvPr id="471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p:spPr>
      </p:sp>
      <p:sp>
        <p:nvSpPr>
          <p:cNvPr id="49154" name="备注占位符 2"/>
          <p:cNvSpPr>
            <a:spLocks noGrp="1"/>
          </p:cNvSpPr>
          <p:nvPr>
            <p:ph type="body"/>
          </p:nvPr>
        </p:nvSpPr>
        <p:spPr>
          <a:ln/>
        </p:spPr>
        <p:txBody>
          <a:bodyPr wrap="square" lIns="99048" tIns="49524" rIns="99048" bIns="49524" anchor="t" anchorCtr="0"/>
          <a:lstStyle/>
          <a:p>
            <a:pPr marL="0" lvl="1" indent="0"/>
            <a:r>
              <a:rPr lang="zh-CN" altLang="en-US" dirty="0"/>
              <a:t>实体联系模型，英文称</a:t>
            </a:r>
            <a:r>
              <a:rPr lang="en-US" altLang="zh-CN" dirty="0">
                <a:solidFill>
                  <a:srgbClr val="0000FF"/>
                </a:solidFill>
              </a:rPr>
              <a:t>Entity-Relationship model</a:t>
            </a:r>
            <a:r>
              <a:rPr lang="zh-CN" altLang="en-US" dirty="0">
                <a:solidFill>
                  <a:srgbClr val="0000FF"/>
                </a:solidFill>
              </a:rPr>
              <a:t>，也简称</a:t>
            </a:r>
            <a:r>
              <a:rPr lang="en-US" altLang="zh-CN" dirty="0">
                <a:solidFill>
                  <a:srgbClr val="0000FF"/>
                </a:solidFill>
              </a:rPr>
              <a:t>ER</a:t>
            </a:r>
            <a:r>
              <a:rPr lang="zh-CN" altLang="en-US" dirty="0">
                <a:solidFill>
                  <a:srgbClr val="0000FF"/>
                </a:solidFill>
              </a:rPr>
              <a:t>模型</a:t>
            </a:r>
          </a:p>
          <a:p>
            <a:pPr lvl="0"/>
            <a:endParaRPr lang="en-US" altLang="zh-CN" dirty="0"/>
          </a:p>
          <a:p>
            <a:pPr lvl="0"/>
            <a:r>
              <a:rPr lang="zh-CN" altLang="en-US" dirty="0"/>
              <a:t>它的主要作用是把需求分析阶段所识别的数据项和信息表示成为实体联系图，注意</a:t>
            </a:r>
            <a:r>
              <a:rPr lang="en-US" altLang="zh-CN" dirty="0"/>
              <a:t>ER</a:t>
            </a:r>
            <a:r>
              <a:rPr lang="zh-CN" altLang="en-US" dirty="0"/>
              <a:t>图中有三个要素：分别是 实体、属性、联系。</a:t>
            </a:r>
          </a:p>
        </p:txBody>
      </p:sp>
      <p:sp>
        <p:nvSpPr>
          <p:cNvPr id="491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p:nvPr>
        </p:nvSpPr>
        <p:spPr>
          <a:ln/>
        </p:spPr>
        <p:txBody>
          <a:bodyPr wrap="square" lIns="99048" tIns="49524" rIns="99048" bIns="49524" anchor="t" anchorCtr="0"/>
          <a:lstStyle/>
          <a:p>
            <a:pPr lvl="0"/>
            <a:r>
              <a:rPr lang="zh-CN" altLang="en-US" dirty="0"/>
              <a:t>好，我们对上述三个要素是什么 分别加以介绍，首先看实体</a:t>
            </a:r>
          </a:p>
        </p:txBody>
      </p:sp>
      <p:sp>
        <p:nvSpPr>
          <p:cNvPr id="512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rPr>
              <a:t>海量数据计算研究中心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25F29E9-1F8C-4837-A5F0-FFF17257046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EA8F126-B15A-4D92-92D2-C41E3885FA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3D0DF4C-54DB-403C-A4E5-C454E49C754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1A6ABFE-7F22-4FB0-B1EB-DCB5708E64A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4A0F345-F710-4476-9964-BA2E04D9A43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2402642E-08D4-43B9-8764-3C01594CF81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3DB404D6-35DF-490B-B0A2-8178F7707F5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5FA4453-2041-48D9-8A44-95812E4226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6D208571-24F5-4037-9B96-C511A78C81A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F9CAED1-3810-4D7C-AC19-9B0B18FD6FA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FADDCD0D-9898-4104-B4B5-5D0C2A2E6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E4C1798F-8BC4-46F4-AB34-43F3B40CA5C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F5F3C02-9478-4C85-8030-B368C07AE4F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EA6A4D8-356D-4688-AADD-84C6663176A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FFC8689-79A6-47E6-B88E-4DE586FFA8F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E4B8C20-E0DB-48A4-B18E-A2AE24624EB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C4E6F4-8786-414B-9F7C-3158F35B766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7459A38-E949-4895-9FD9-E7D4C3C6E7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BE82A0-FF9C-4564-AAB6-5DDF8137813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F8D464FA-CE91-4E0B-9291-033CBE938C4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4381961C-612D-45FE-BE2E-C6A693304D4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E06F638-9690-47AC-98C6-6952F3DAAA2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A91B9CBE-57F4-4E04-A3BC-168E11C357F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1AF82EA-DA34-4808-9E27-31B1B3167FA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C351F8BE-0B0E-4B4F-8C89-409CA951CD6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AF29F01B-D8AE-40B3-9E99-97D53ED7583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EF5F6699-FD41-4EA4-BD75-062086B4A5E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3F055510-8D62-4A8A-8327-DB287ADD73D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9246C0E-60CB-4EB8-AE2D-3ED5AC54F9D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391CDA-BBC2-447A-A0BE-68B0E2A7233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556FCF9-3B25-4A5E-8F0F-D93FF485848D}"/>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kern="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B307EB3C-DA48-489C-842B-BDFA205BF685}"/>
              </a:ext>
            </a:extLst>
          </p:cNvPr>
          <p:cNvSpPr txBox="1">
            <a:spLocks noChangeArrowheads="1"/>
          </p:cNvSpPr>
          <p:nvPr/>
        </p:nvSpPr>
        <p:spPr bwMode="auto">
          <a:xfrm>
            <a:off x="3131904" y="4644081"/>
            <a:ext cx="4752528" cy="14478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0" indent="0" eaLnBrk="1" hangingPunct="1">
              <a:buNone/>
              <a:defRPr/>
            </a:pPr>
            <a:r>
              <a:rPr lang="zh-CN" altLang="en-US" sz="3600" kern="0" dirty="0">
                <a:cs typeface="+mn-cs"/>
              </a:rPr>
              <a:t>主讲：张 浩</a:t>
            </a:r>
          </a:p>
        </p:txBody>
      </p:sp>
      <p:sp>
        <p:nvSpPr>
          <p:cNvPr id="5" name="Rectangle 2">
            <a:extLst>
              <a:ext uri="{FF2B5EF4-FFF2-40B4-BE49-F238E27FC236}">
                <a16:creationId xmlns:a16="http://schemas.microsoft.com/office/drawing/2014/main" id="{0801D715-82E2-4931-A6D7-E9A27E7A2C1C}"/>
              </a:ext>
            </a:extLst>
          </p:cNvPr>
          <p:cNvSpPr txBox="1">
            <a:spLocks noChangeArrowheads="1"/>
          </p:cNvSpPr>
          <p:nvPr/>
        </p:nvSpPr>
        <p:spPr bwMode="auto">
          <a:xfrm>
            <a:off x="0" y="1268855"/>
            <a:ext cx="9143999" cy="2760219"/>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algn="ctr" eaLnBrk="1" hangingPunct="1">
              <a:lnSpc>
                <a:spcPct val="150000"/>
              </a:lnSpc>
              <a:spcBef>
                <a:spcPts val="600"/>
              </a:spcBef>
            </a:pPr>
            <a:r>
              <a:rPr lang="zh-CN" altLang="en-US" sz="6600" kern="0" dirty="0"/>
              <a:t>设计篇</a:t>
            </a:r>
            <a:br>
              <a:rPr lang="zh-CN" altLang="en-US" sz="6600" kern="0" dirty="0"/>
            </a:br>
            <a:r>
              <a:rPr lang="zh-CN" altLang="en-US" sz="6600" kern="0" dirty="0"/>
              <a:t>第四章 概念数据库设计</a:t>
            </a:r>
          </a:p>
        </p:txBody>
      </p:sp>
    </p:spTree>
    <p:extLst>
      <p:ext uri="{BB962C8B-B14F-4D97-AF65-F5344CB8AC3E}">
        <p14:creationId xmlns:p14="http://schemas.microsoft.com/office/powerpoint/2010/main" val="41643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72387"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需求分析的步骤</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应用领域的调查分析</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定义数据库支持的信息与应用</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定义数据库操作任务</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预测应用领域的未来改变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anim calcmode="lin" valueType="num">
                                      <p:cBhvr additive="base">
                                        <p:cTn id="7"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anim calcmode="lin" valueType="num">
                                      <p:cBhvr additive="base">
                                        <p:cTn id="13"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2387">
                                            <p:txEl>
                                              <p:pRg st="3" end="3"/>
                                            </p:txEl>
                                          </p:spTgt>
                                        </p:tgtEl>
                                        <p:attrNameLst>
                                          <p:attrName>style.visibility</p:attrName>
                                        </p:attrNameLst>
                                      </p:cBhvr>
                                      <p:to>
                                        <p:strVal val="visible"/>
                                      </p:to>
                                    </p:set>
                                    <p:anim calcmode="lin" valueType="num">
                                      <p:cBhvr additive="base">
                                        <p:cTn id="19"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 calcmode="lin" valueType="num">
                                      <p:cBhvr additive="base">
                                        <p:cTn id="25"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2411413" y="2852738"/>
            <a:ext cx="4643438"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4.2   </a:t>
            </a:r>
            <a:r>
              <a:rPr kumimoji="0" lang="zh-CN" altLang="en-US"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概念数据库设计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5842" name="Rectangle 3"/>
          <p:cNvSpPr>
            <a:spLocks noGrp="1"/>
          </p:cNvSpPr>
          <p:nvPr>
            <p:ph type="body" idx="4294967295"/>
          </p:nvPr>
        </p:nvSpPr>
        <p:spPr>
          <a:xfrm>
            <a:off x="2411413" y="2060575"/>
            <a:ext cx="6199187" cy="4065588"/>
          </a:xfrm>
          <a:ln/>
        </p:spPr>
        <p:txBody>
          <a:bodyPr wrap="square" lIns="91440" tIns="45720" rIns="91440" bIns="45720" anchor="t" anchorCtr="0"/>
          <a:lstStyle/>
          <a:p>
            <a:r>
              <a:rPr lang="zh-CN" altLang="en-US" dirty="0">
                <a:effectLst/>
              </a:rPr>
              <a:t>概述</a:t>
            </a:r>
          </a:p>
          <a:p>
            <a:r>
              <a:rPr lang="zh-CN" altLang="en-US" dirty="0">
                <a:effectLst/>
              </a:rPr>
              <a:t>实体联系模型 </a:t>
            </a:r>
          </a:p>
          <a:p>
            <a:r>
              <a:rPr lang="zh-CN" altLang="en-US" dirty="0">
                <a:effectLst/>
              </a:rPr>
              <a:t>概念设计的方法与策略</a:t>
            </a:r>
            <a:endParaRPr lang="en-US" altLang="zh-CN" dirty="0">
              <a:effectLst/>
            </a:endParaRPr>
          </a:p>
          <a:p>
            <a:r>
              <a:rPr lang="zh-CN" altLang="en-US" dirty="0">
                <a:effectLst/>
              </a:rPr>
              <a:t>视图综合设计方法</a:t>
            </a:r>
          </a:p>
          <a:p>
            <a:r>
              <a:rPr lang="zh-CN" altLang="en-US" dirty="0">
                <a:effectLst/>
              </a:rPr>
              <a:t>事务的设计</a:t>
            </a:r>
          </a:p>
        </p:txBody>
      </p:sp>
      <p:sp>
        <p:nvSpPr>
          <p:cNvPr id="286724" name="Rectangle 4"/>
          <p:cNvSpPr/>
          <p:nvPr/>
        </p:nvSpPr>
        <p:spPr>
          <a:xfrm>
            <a:off x="1692275" y="1557338"/>
            <a:ext cx="6199188"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概念数据库设计的方法与策略</a:t>
            </a:r>
            <a:endParaRPr lang="en-US" altLang="zh-CN" sz="3200" dirty="0">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867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7890" name="Rectangle 4"/>
          <p:cNvSpPr/>
          <p:nvPr/>
        </p:nvSpPr>
        <p:spPr>
          <a:xfrm>
            <a:off x="1835150" y="1628775"/>
            <a:ext cx="6199188" cy="4065588"/>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概念数据库设计的方法与策略</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7747"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概念数据库设计的任务包括两方面</a:t>
            </a:r>
          </a:p>
          <a:p>
            <a:pPr lvl="1"/>
            <a:r>
              <a:rPr lang="zh-CN" altLang="en-US" dirty="0">
                <a:solidFill>
                  <a:srgbClr val="0000FF"/>
                </a:solidFill>
                <a:effectLst/>
                <a:latin typeface="华文新魏" panose="02010800040101010101" pitchFamily="2" charset="-122"/>
                <a:ea typeface="华文新魏" panose="02010800040101010101" pitchFamily="2" charset="-122"/>
              </a:rPr>
              <a:t>概念数据库模式设计</a:t>
            </a:r>
          </a:p>
          <a:p>
            <a:pPr lvl="2"/>
            <a:r>
              <a:rPr lang="zh-CN" altLang="en-US" dirty="0">
                <a:effectLst/>
                <a:latin typeface="华文新魏" panose="02010800040101010101" pitchFamily="2" charset="-122"/>
                <a:ea typeface="华文新魏" panose="02010800040101010101" pitchFamily="2" charset="-122"/>
              </a:rPr>
              <a:t>以需求分析阶段所识别的数据项和应用领域的未来改变信息为基础，使用</a:t>
            </a:r>
            <a:r>
              <a:rPr lang="zh-CN" altLang="en-US" dirty="0">
                <a:solidFill>
                  <a:srgbClr val="FF0000"/>
                </a:solidFill>
                <a:effectLst/>
                <a:latin typeface="华文新魏" panose="02010800040101010101" pitchFamily="2" charset="-122"/>
                <a:ea typeface="华文新魏" panose="02010800040101010101" pitchFamily="2" charset="-122"/>
              </a:rPr>
              <a:t>高级数据模型</a:t>
            </a:r>
            <a:r>
              <a:rPr lang="zh-CN" altLang="en-US" dirty="0">
                <a:effectLst/>
                <a:latin typeface="华文新魏" panose="02010800040101010101" pitchFamily="2" charset="-122"/>
                <a:ea typeface="华文新魏" panose="02010800040101010101" pitchFamily="2" charset="-122"/>
              </a:rPr>
              <a:t>建立概念数据库模式</a:t>
            </a:r>
          </a:p>
          <a:p>
            <a:pPr lvl="1"/>
            <a:r>
              <a:rPr lang="zh-CN" altLang="en-US" dirty="0">
                <a:solidFill>
                  <a:srgbClr val="0000FF"/>
                </a:solidFill>
                <a:effectLst/>
                <a:latin typeface="华文新魏" panose="02010800040101010101" pitchFamily="2" charset="-122"/>
                <a:ea typeface="华文新魏" panose="02010800040101010101" pitchFamily="2" charset="-122"/>
              </a:rPr>
              <a:t>事务设计</a:t>
            </a:r>
          </a:p>
          <a:p>
            <a:pPr lvl="2"/>
            <a:r>
              <a:rPr lang="zh-CN" altLang="en-US" dirty="0">
                <a:effectLst/>
                <a:latin typeface="华文新魏" panose="02010800040101010101" pitchFamily="2" charset="-122"/>
                <a:ea typeface="华文新魏" panose="02010800040101010101" pitchFamily="2" charset="-122"/>
              </a:rPr>
              <a:t>考察需求分析阶段提出的数据库操作任务，形成数据库事务的高级说明</a:t>
            </a:r>
          </a:p>
        </p:txBody>
      </p:sp>
      <p:pic>
        <p:nvPicPr>
          <p:cNvPr id="4" name="图片 3">
            <a:extLst>
              <a:ext uri="{FF2B5EF4-FFF2-40B4-BE49-F238E27FC236}">
                <a16:creationId xmlns:a16="http://schemas.microsoft.com/office/drawing/2014/main" id="{EB3A9DFD-5183-4A30-B158-EC194D90299F}"/>
              </a:ext>
            </a:extLst>
          </p:cNvPr>
          <p:cNvPicPr>
            <a:picLocks noChangeAspect="1"/>
          </p:cNvPicPr>
          <p:nvPr/>
        </p:nvPicPr>
        <p:blipFill>
          <a:blip r:embed="rId3"/>
          <a:stretch>
            <a:fillRect/>
          </a:stretch>
        </p:blipFill>
        <p:spPr>
          <a:xfrm>
            <a:off x="2411760" y="5328976"/>
            <a:ext cx="1532682" cy="939748"/>
          </a:xfrm>
          <a:prstGeom prst="rect">
            <a:avLst/>
          </a:prstGeom>
        </p:spPr>
      </p:pic>
      <p:sp>
        <p:nvSpPr>
          <p:cNvPr id="2" name="箭头: 右 1">
            <a:extLst>
              <a:ext uri="{FF2B5EF4-FFF2-40B4-BE49-F238E27FC236}">
                <a16:creationId xmlns:a16="http://schemas.microsoft.com/office/drawing/2014/main" id="{D2C5ABE8-6CC1-490D-A25D-40F507102570}"/>
              </a:ext>
            </a:extLst>
          </p:cNvPr>
          <p:cNvSpPr/>
          <p:nvPr/>
        </p:nvSpPr>
        <p:spPr>
          <a:xfrm>
            <a:off x="4283968" y="5589240"/>
            <a:ext cx="648072" cy="275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B831F47-0A00-4BCD-8D7E-9C5BDFAE38FB}"/>
              </a:ext>
            </a:extLst>
          </p:cNvPr>
          <p:cNvSpPr txBox="1"/>
          <p:nvPr/>
        </p:nvSpPr>
        <p:spPr>
          <a:xfrm>
            <a:off x="5148064" y="5445224"/>
            <a:ext cx="1152128" cy="707886"/>
          </a:xfrm>
          <a:prstGeom prst="rect">
            <a:avLst/>
          </a:prstGeom>
          <a:noFill/>
        </p:spPr>
        <p:txBody>
          <a:bodyPr wrap="square" rtlCol="0">
            <a:spAutoFit/>
          </a:bodyPr>
          <a:lstStyle/>
          <a:p>
            <a:r>
              <a:rPr lang="zh-CN" altLang="en-US" dirty="0"/>
              <a:t>概念</a:t>
            </a:r>
            <a:endParaRPr lang="en-US" altLang="zh-CN" dirty="0"/>
          </a:p>
          <a:p>
            <a:r>
              <a:rPr lang="zh-CN" altLang="en-US" dirty="0"/>
              <a:t>数据库</a:t>
            </a:r>
          </a:p>
        </p:txBody>
      </p:sp>
      <p:sp>
        <p:nvSpPr>
          <p:cNvPr id="7" name="箭头: 右 6">
            <a:extLst>
              <a:ext uri="{FF2B5EF4-FFF2-40B4-BE49-F238E27FC236}">
                <a16:creationId xmlns:a16="http://schemas.microsoft.com/office/drawing/2014/main" id="{3A570ED4-2ADE-4DE0-81AC-15F1B0A5AD4E}"/>
              </a:ext>
            </a:extLst>
          </p:cNvPr>
          <p:cNvSpPr/>
          <p:nvPr/>
        </p:nvSpPr>
        <p:spPr>
          <a:xfrm>
            <a:off x="6281403" y="5589240"/>
            <a:ext cx="648072" cy="275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A2CC2C8-E522-4D0E-A874-90EA2090D8AF}"/>
              </a:ext>
            </a:extLst>
          </p:cNvPr>
          <p:cNvSpPr txBox="1"/>
          <p:nvPr/>
        </p:nvSpPr>
        <p:spPr>
          <a:xfrm>
            <a:off x="7197050" y="5372899"/>
            <a:ext cx="1335390" cy="707886"/>
          </a:xfrm>
          <a:prstGeom prst="rect">
            <a:avLst/>
          </a:prstGeom>
          <a:noFill/>
        </p:spPr>
        <p:txBody>
          <a:bodyPr wrap="square" rtlCol="0">
            <a:spAutoFit/>
          </a:bodyPr>
          <a:lstStyle/>
          <a:p>
            <a:r>
              <a:rPr lang="zh-CN" altLang="en-US" dirty="0"/>
              <a:t>实际数据库系统</a:t>
            </a:r>
          </a:p>
        </p:txBody>
      </p:sp>
      <p:sp>
        <p:nvSpPr>
          <p:cNvPr id="5" name="文本框 4">
            <a:extLst>
              <a:ext uri="{FF2B5EF4-FFF2-40B4-BE49-F238E27FC236}">
                <a16:creationId xmlns:a16="http://schemas.microsoft.com/office/drawing/2014/main" id="{1D7B723E-2019-4903-84CE-E25CD4E5E083}"/>
              </a:ext>
            </a:extLst>
          </p:cNvPr>
          <p:cNvSpPr txBox="1"/>
          <p:nvPr/>
        </p:nvSpPr>
        <p:spPr>
          <a:xfrm>
            <a:off x="2216250" y="6315697"/>
            <a:ext cx="1728192" cy="338554"/>
          </a:xfrm>
          <a:prstGeom prst="rect">
            <a:avLst/>
          </a:prstGeom>
          <a:noFill/>
        </p:spPr>
        <p:txBody>
          <a:bodyPr wrap="square" rtlCol="0">
            <a:spAutoFit/>
          </a:bodyPr>
          <a:lstStyle/>
          <a:p>
            <a:r>
              <a:rPr lang="zh-CN" altLang="en-US" sz="1600" b="0" dirty="0">
                <a:latin typeface="宋体" panose="02010600030101010101" pitchFamily="2" charset="-122"/>
                <a:ea typeface="宋体" panose="02010600030101010101" pitchFamily="2" charset="-122"/>
              </a:rPr>
              <a:t>人类的自然语言</a:t>
            </a:r>
          </a:p>
        </p:txBody>
      </p:sp>
      <p:sp>
        <p:nvSpPr>
          <p:cNvPr id="11" name="文本框 10">
            <a:extLst>
              <a:ext uri="{FF2B5EF4-FFF2-40B4-BE49-F238E27FC236}">
                <a16:creationId xmlns:a16="http://schemas.microsoft.com/office/drawing/2014/main" id="{93E43FA6-0AB9-44A2-BF48-4F23C7E5E839}"/>
              </a:ext>
            </a:extLst>
          </p:cNvPr>
          <p:cNvSpPr txBox="1"/>
          <p:nvPr/>
        </p:nvSpPr>
        <p:spPr>
          <a:xfrm>
            <a:off x="7396693" y="6268724"/>
            <a:ext cx="936104" cy="338554"/>
          </a:xfrm>
          <a:prstGeom prst="rect">
            <a:avLst/>
          </a:prstGeom>
          <a:noFill/>
        </p:spPr>
        <p:txBody>
          <a:bodyPr wrap="square" rtlCol="0">
            <a:spAutoFit/>
          </a:bodyPr>
          <a:lstStyle/>
          <a:p>
            <a:r>
              <a:rPr lang="zh-CN" altLang="en-US" sz="1600" b="0" dirty="0">
                <a:latin typeface="宋体" panose="02010600030101010101" pitchFamily="2" charset="-122"/>
                <a:ea typeface="宋体" panose="02010600030101010101" pitchFamily="2" charset="-122"/>
              </a:rPr>
              <a:t>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 calcmode="lin" valueType="num">
                                      <p:cBhvr additive="base">
                                        <p:cTn id="7" dur="5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7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anim calcmode="lin" valueType="num">
                                      <p:cBhvr additive="base">
                                        <p:cTn id="11" dur="500" fill="hold"/>
                                        <p:tgtEl>
                                          <p:spTgt spid="287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7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 calcmode="lin" valueType="num">
                                      <p:cBhvr additive="base">
                                        <p:cTn id="17" dur="500" fill="hold"/>
                                        <p:tgtEl>
                                          <p:spTgt spid="287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7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7747">
                                            <p:txEl>
                                              <p:pRg st="4" end="4"/>
                                            </p:txEl>
                                          </p:spTgt>
                                        </p:tgtEl>
                                        <p:attrNameLst>
                                          <p:attrName>style.visibility</p:attrName>
                                        </p:attrNameLst>
                                      </p:cBhvr>
                                      <p:to>
                                        <p:strVal val="visible"/>
                                      </p:to>
                                    </p:set>
                                    <p:anim calcmode="lin" valueType="num">
                                      <p:cBhvr additive="base">
                                        <p:cTn id="21" dur="500" fill="hold"/>
                                        <p:tgtEl>
                                          <p:spTgt spid="2877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7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p:bldP spid="5"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8771"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概念数据库模式设计的目标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准确描述应用领域的信息模式，支持用户的各种应用</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既易于转换为逻辑数据库模式，又容易为用户理解</a:t>
            </a:r>
          </a:p>
        </p:txBody>
      </p:sp>
      <p:grpSp>
        <p:nvGrpSpPr>
          <p:cNvPr id="5" name="组合 4"/>
          <p:cNvGrpSpPr/>
          <p:nvPr/>
        </p:nvGrpSpPr>
        <p:grpSpPr>
          <a:xfrm>
            <a:off x="3635375" y="2852738"/>
            <a:ext cx="1584325" cy="647700"/>
            <a:chOff x="3635896" y="2852936"/>
            <a:chExt cx="1584176" cy="648072"/>
          </a:xfrm>
        </p:grpSpPr>
        <p:sp>
          <p:nvSpPr>
            <p:cNvPr id="3" name="云形标注 2"/>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89" name="TextBox 3"/>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不失真</a:t>
              </a:r>
            </a:p>
          </p:txBody>
        </p:sp>
      </p:grpSp>
      <p:grpSp>
        <p:nvGrpSpPr>
          <p:cNvPr id="8" name="组合 7"/>
          <p:cNvGrpSpPr/>
          <p:nvPr/>
        </p:nvGrpSpPr>
        <p:grpSpPr>
          <a:xfrm>
            <a:off x="3787775" y="4365625"/>
            <a:ext cx="1584325" cy="647700"/>
            <a:chOff x="3635896" y="2852936"/>
            <a:chExt cx="1584176" cy="648072"/>
          </a:xfrm>
        </p:grpSpPr>
        <p:sp>
          <p:nvSpPr>
            <p:cNvPr id="9" name="云形标注 8"/>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92" name="TextBox 9"/>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易理解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9795" name="Rectangle 3"/>
          <p:cNvSpPr>
            <a:spLocks noGrp="1"/>
          </p:cNvSpPr>
          <p:nvPr>
            <p:ph type="body" idx="4294967295"/>
          </p:nvPr>
        </p:nvSpPr>
        <p:spPr>
          <a:ln/>
        </p:spPr>
        <p:txBody>
          <a:bodyPr wrap="square" lIns="91440" tIns="45720" rIns="91440" bIns="45720" anchor="t" anchorCtr="0"/>
          <a:lstStyle/>
          <a:p>
            <a:pPr algn="just"/>
            <a:r>
              <a:rPr lang="zh-CN" altLang="en-US" dirty="0">
                <a:effectLst/>
                <a:latin typeface="华文新魏" panose="02010800040101010101" pitchFamily="2" charset="-122"/>
                <a:ea typeface="华文新魏" panose="02010800040101010101" pitchFamily="2" charset="-122"/>
              </a:rPr>
              <a:t>概念数据库模式</a:t>
            </a:r>
            <a:r>
              <a:rPr lang="zh-CN" altLang="en-US" dirty="0">
                <a:solidFill>
                  <a:srgbClr val="FF0000"/>
                </a:solidFill>
                <a:effectLst/>
                <a:latin typeface="华文新魏" panose="02010800040101010101" pitchFamily="2" charset="-122"/>
                <a:ea typeface="华文新魏" panose="02010800040101010101" pitchFamily="2" charset="-122"/>
              </a:rPr>
              <a:t>独立于</a:t>
            </a:r>
            <a:r>
              <a:rPr lang="zh-CN" altLang="en-US" dirty="0">
                <a:effectLst/>
                <a:latin typeface="华文新魏" panose="02010800040101010101" pitchFamily="2" charset="-122"/>
                <a:ea typeface="华文新魏" panose="02010800040101010101" pitchFamily="2" charset="-122"/>
              </a:rPr>
              <a:t>任何数据库管理系统，不能直接用于数据库的实现。</a:t>
            </a:r>
          </a:p>
          <a:p>
            <a:pPr algn="just"/>
            <a:r>
              <a:rPr lang="zh-CN" altLang="en-US" dirty="0">
                <a:effectLst/>
                <a:latin typeface="华文新魏" panose="02010800040101010101" pitchFamily="2" charset="-122"/>
                <a:ea typeface="华文新魏" panose="02010800040101010101" pitchFamily="2" charset="-122"/>
              </a:rPr>
              <a:t>用于概念数据库设计的高级数据模型：</a:t>
            </a:r>
            <a:endParaRPr lang="zh-CN" altLang="en-US" dirty="0">
              <a:solidFill>
                <a:srgbClr val="FF0000"/>
              </a:solidFill>
              <a:effectLst/>
              <a:latin typeface="华文新魏" panose="02010800040101010101" pitchFamily="2" charset="-122"/>
              <a:ea typeface="华文新魏" panose="02010800040101010101" pitchFamily="2" charset="-122"/>
            </a:endParaRPr>
          </a:p>
        </p:txBody>
      </p:sp>
      <p:sp>
        <p:nvSpPr>
          <p:cNvPr id="2" name="TextBox 1"/>
          <p:cNvSpPr txBox="1"/>
          <p:nvPr/>
        </p:nvSpPr>
        <p:spPr>
          <a:xfrm>
            <a:off x="2563813" y="3276600"/>
            <a:ext cx="2655887" cy="584200"/>
          </a:xfrm>
          <a:prstGeom prst="rect">
            <a:avLst/>
          </a:prstGeom>
          <a:noFill/>
          <a:ln w="9525">
            <a:noFill/>
          </a:ln>
        </p:spPr>
        <p:txBody>
          <a:bodyPr wrap="none" anchor="t" anchorCtr="0">
            <a:spAutoFit/>
          </a:bodyPr>
          <a:lstStyle/>
          <a:p>
            <a:pPr eaLnBrk="0" hangingPunct="0">
              <a:spcBef>
                <a:spcPct val="20000"/>
              </a:spcBef>
            </a:pPr>
            <a:r>
              <a:rPr lang="zh-CN" altLang="en-US" sz="3200" dirty="0">
                <a:solidFill>
                  <a:srgbClr val="FF0000"/>
                </a:solidFill>
                <a:latin typeface="华文行楷" panose="02010800040101010101" pitchFamily="2" charset="-122"/>
                <a:ea typeface="华文行楷" panose="02010800040101010101" pitchFamily="2" charset="-122"/>
              </a:rPr>
              <a:t>实体联系模型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86724" name="Rectangle 4"/>
          <p:cNvSpPr>
            <a:spLocks noChangeArrowheads="1"/>
          </p:cNvSpPr>
          <p:nvPr/>
        </p:nvSpPr>
        <p:spPr bwMode="auto">
          <a:xfrm>
            <a:off x="1908175" y="1484313"/>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深入理解数据库系统（三）：数据库设计| Taogen's Blog">
            <a:extLst>
              <a:ext uri="{FF2B5EF4-FFF2-40B4-BE49-F238E27FC236}">
                <a16:creationId xmlns:a16="http://schemas.microsoft.com/office/drawing/2014/main" id="{CFC515EB-B20B-4D4F-A840-C852830E57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0371" y="2564904"/>
            <a:ext cx="4533628" cy="4276261"/>
          </a:xfrm>
          <a:prstGeom prst="rect">
            <a:avLst/>
          </a:prstGeom>
          <a:noFill/>
          <a:extLst>
            <a:ext uri="{909E8E84-426E-40DD-AFC4-6F175D3DCCD1}">
              <a14:hiddenFill xmlns:a14="http://schemas.microsoft.com/office/drawing/2010/main">
                <a:solidFill>
                  <a:srgbClr val="FFFFFF"/>
                </a:solidFill>
              </a14:hiddenFill>
            </a:ext>
          </a:extLst>
        </p:spPr>
      </p:pic>
      <p:sp>
        <p:nvSpPr>
          <p:cNvPr id="30208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4.2.2</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实体联系模型 </a:t>
            </a:r>
          </a:p>
        </p:txBody>
      </p:sp>
      <p:sp>
        <p:nvSpPr>
          <p:cNvPr id="302083" name="Rectangle 3"/>
          <p:cNvSpPr>
            <a:spLocks noGrp="1"/>
          </p:cNvSpPr>
          <p:nvPr>
            <p:ph type="body" idx="4294967295"/>
          </p:nvPr>
        </p:nvSpPr>
        <p:spPr>
          <a:xfrm>
            <a:off x="107504" y="1196752"/>
            <a:ext cx="8785101" cy="4785395"/>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实体联系模型</a:t>
            </a:r>
          </a:p>
          <a:p>
            <a:pPr lvl="1"/>
            <a:r>
              <a:rPr lang="en-US" altLang="zh-CN" dirty="0">
                <a:solidFill>
                  <a:srgbClr val="0000FF"/>
                </a:solidFill>
                <a:effectLst/>
                <a:latin typeface="华文新魏" panose="02010800040101010101" pitchFamily="2" charset="-122"/>
                <a:ea typeface="华文新魏" panose="02010800040101010101" pitchFamily="2" charset="-122"/>
              </a:rPr>
              <a:t>Entity-Relationship model</a:t>
            </a:r>
            <a:r>
              <a:rPr lang="zh-CN" altLang="en-US" dirty="0">
                <a:solidFill>
                  <a:srgbClr val="0000FF"/>
                </a:solidFill>
                <a:effectLst/>
                <a:latin typeface="华文新魏" panose="02010800040101010101" pitchFamily="2" charset="-122"/>
                <a:ea typeface="华文新魏" panose="02010800040101010101" pitchFamily="2" charset="-122"/>
              </a:rPr>
              <a:t>，简称</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a:t>
            </a:r>
          </a:p>
          <a:p>
            <a:pPr lvl="1"/>
            <a:r>
              <a:rPr lang="zh-CN" altLang="en-US" dirty="0">
                <a:solidFill>
                  <a:srgbClr val="0000FF"/>
                </a:solidFill>
                <a:effectLst/>
                <a:latin typeface="华文新魏" panose="02010800040101010101" pitchFamily="2" charset="-122"/>
                <a:ea typeface="华文新魏" panose="02010800040101010101" pitchFamily="2" charset="-122"/>
              </a:rPr>
              <a:t>被表示成“实体</a:t>
            </a:r>
            <a:r>
              <a:rPr lang="en-US" altLang="zh-CN" dirty="0">
                <a:solidFill>
                  <a:srgbClr val="0000FF"/>
                </a:solidFill>
                <a:effectLst/>
                <a:latin typeface="华文新魏" panose="02010800040101010101" pitchFamily="2" charset="-122"/>
                <a:ea typeface="华文新魏" panose="02010800040101010101" pitchFamily="2" charset="-122"/>
              </a:rPr>
              <a:t>-</a:t>
            </a:r>
            <a:r>
              <a:rPr lang="zh-CN" altLang="en-US" dirty="0">
                <a:solidFill>
                  <a:srgbClr val="0000FF"/>
                </a:solidFill>
                <a:effectLst/>
                <a:latin typeface="华文新魏" panose="02010800040101010101" pitchFamily="2" charset="-122"/>
                <a:ea typeface="华文新魏" panose="02010800040101010101" pitchFamily="2" charset="-122"/>
              </a:rPr>
              <a:t>联系”图</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图中有三个主要元素</a:t>
            </a:r>
          </a:p>
          <a:p>
            <a:pPr lvl="2"/>
            <a:r>
              <a:rPr lang="zh-CN" altLang="en-US" dirty="0">
                <a:effectLst/>
                <a:latin typeface="华文新魏" panose="02010800040101010101" pitchFamily="2" charset="-122"/>
                <a:ea typeface="华文新魏" panose="02010800040101010101" pitchFamily="2" charset="-122"/>
              </a:rPr>
              <a:t>实体</a:t>
            </a:r>
          </a:p>
          <a:p>
            <a:pPr lvl="2"/>
            <a:r>
              <a:rPr lang="zh-CN" altLang="en-US" dirty="0">
                <a:effectLst/>
                <a:latin typeface="华文新魏" panose="02010800040101010101" pitchFamily="2" charset="-122"/>
                <a:ea typeface="华文新魏" panose="02010800040101010101" pitchFamily="2" charset="-122"/>
              </a:rPr>
              <a:t>属性</a:t>
            </a:r>
          </a:p>
          <a:p>
            <a:pPr lvl="2"/>
            <a:r>
              <a:rPr lang="zh-CN" altLang="en-US" dirty="0">
                <a:effectLst/>
                <a:latin typeface="华文新魏" panose="02010800040101010101" pitchFamily="2" charset="-122"/>
                <a:ea typeface="华文新魏" panose="02010800040101010101" pitchFamily="2" charset="-122"/>
              </a:rPr>
              <a:t>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20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20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2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DA86DBF-6B82-4DC5-97C2-AC108B5A55B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1403350" y="0"/>
            <a:ext cx="7740650"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258053" name="Rectangle 5"/>
          <p:cNvSpPr>
            <a:spLocks noChangeArrowheads="1"/>
          </p:cNvSpPr>
          <p:nvPr/>
        </p:nvSpPr>
        <p:spPr bwMode="auto">
          <a:xfrm>
            <a:off x="2123728" y="2852936"/>
            <a:ext cx="4175745"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4.0 </a:t>
            </a:r>
            <a:r>
              <a:rPr kumimoji="0" lang="zh-CN" altLang="en-US"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数据库设计概述</a:t>
            </a:r>
          </a:p>
        </p:txBody>
      </p:sp>
    </p:spTree>
    <p:extLst>
      <p:ext uri="{BB962C8B-B14F-4D97-AF65-F5344CB8AC3E}">
        <p14:creationId xmlns:p14="http://schemas.microsoft.com/office/powerpoint/2010/main" val="396192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D50F7A-BB7E-452F-B94E-F6A085589E6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ER</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模型的基本对象，是现实世界中可区别所有其他对象的一个“事务”或“对象”。</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实体可以是物理存在的事物，如人、汽车；</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也可以是抽象的概念，如学校、课程。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p:txBody>
      </p:sp>
      <p:sp>
        <p:nvSpPr>
          <p:cNvPr id="3" name="矩形 2"/>
          <p:cNvSpPr/>
          <p:nvPr/>
        </p:nvSpPr>
        <p:spPr>
          <a:xfrm>
            <a:off x="3240088" y="4508500"/>
            <a:ext cx="2879725"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wipe(down)">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39BC272-4F19-4B7A-9F00-368687C0FA8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每个实体都有一组特征或性质，称为实体的</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属性</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。实体属性的一组特定值确定了一个特定的实体。</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实体的属性值</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是数据库中存储的主要数据。</a:t>
            </a:r>
          </a:p>
        </p:txBody>
      </p:sp>
      <p:sp>
        <p:nvSpPr>
          <p:cNvPr id="9" name="矩形 8"/>
          <p:cNvSpPr/>
          <p:nvPr/>
        </p:nvSpPr>
        <p:spPr>
          <a:xfrm>
            <a:off x="3059113" y="3479800"/>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3059113" y="3983038"/>
            <a:ext cx="2881313" cy="23987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3924300" y="4057650"/>
            <a:ext cx="958850" cy="2246313"/>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年龄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anim calcmode="lin" valueType="num">
                                      <p:cBhvr>
                                        <p:cTn id="26" dur="2000" fill="hold"/>
                                        <p:tgtEl>
                                          <p:spTgt spid="10"/>
                                        </p:tgtEl>
                                        <p:attrNameLst>
                                          <p:attrName>ppt_w</p:attrName>
                                        </p:attrNameLst>
                                      </p:cBhvr>
                                      <p:tavLst>
                                        <p:tav tm="0" fmla="#ppt_w*sin(2.5*pi*$)">
                                          <p:val>
                                            <p:fltVal val="0"/>
                                          </p:val>
                                        </p:tav>
                                        <p:tav tm="100000">
                                          <p:val>
                                            <p:fltVal val="1"/>
                                          </p:val>
                                        </p:tav>
                                      </p:tavLst>
                                    </p:anim>
                                    <p:anim calcmode="lin" valueType="num">
                                      <p:cBhvr>
                                        <p:cTn id="27"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56323" name="Rectangle 3"/>
          <p:cNvSpPr>
            <a:spLocks noGrp="1"/>
          </p:cNvSpPr>
          <p:nvPr>
            <p:ph type="body" sz="half" idx="1"/>
          </p:nvPr>
        </p:nvSpPr>
        <p:spPr>
          <a:xfrm>
            <a:off x="395288" y="1484313"/>
            <a:ext cx="4038600" cy="1323975"/>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32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实体例子</a:t>
            </a:r>
          </a:p>
        </p:txBody>
      </p:sp>
      <p:sp>
        <p:nvSpPr>
          <p:cNvPr id="44" name="TextBox 43"/>
          <p:cNvSpPr txBox="1"/>
          <p:nvPr/>
        </p:nvSpPr>
        <p:spPr>
          <a:xfrm>
            <a:off x="6108700" y="2349500"/>
            <a:ext cx="701675"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张三</a:t>
            </a:r>
          </a:p>
        </p:txBody>
      </p:sp>
      <p:sp>
        <p:nvSpPr>
          <p:cNvPr id="49" name="TextBox 48"/>
          <p:cNvSpPr txBox="1"/>
          <p:nvPr/>
        </p:nvSpPr>
        <p:spPr>
          <a:xfrm>
            <a:off x="6299200" y="2862263"/>
            <a:ext cx="442913"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男</a:t>
            </a:r>
          </a:p>
        </p:txBody>
      </p:sp>
      <p:sp>
        <p:nvSpPr>
          <p:cNvPr id="50" name="TextBox 49"/>
          <p:cNvSpPr txBox="1"/>
          <p:nvPr/>
        </p:nvSpPr>
        <p:spPr>
          <a:xfrm>
            <a:off x="4859338" y="3379788"/>
            <a:ext cx="3529012" cy="769937"/>
          </a:xfrm>
          <a:prstGeom prst="rect">
            <a:avLst/>
          </a:prstGeom>
          <a:noFill/>
          <a:ln w="9525">
            <a:noFill/>
          </a:ln>
        </p:spPr>
        <p:txBody>
          <a:bodyPr anchor="t" anchorCtr="0">
            <a:spAutoFit/>
          </a:bodyPr>
          <a:lstStyle/>
          <a:p>
            <a:pPr algn="ct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150001 </a:t>
            </a:r>
            <a:r>
              <a:rPr lang="zh-CN" altLang="en-US" dirty="0">
                <a:solidFill>
                  <a:srgbClr val="FF0000"/>
                </a:solidFill>
                <a:latin typeface="华文新魏" panose="02010800040101010101" pitchFamily="2" charset="-122"/>
                <a:ea typeface="华文新魏" panose="02010800040101010101" pitchFamily="2" charset="-122"/>
              </a:rPr>
              <a:t>黑龙江省</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哈尔滨市 </a:t>
            </a:r>
            <a:endParaRPr lang="en-US" altLang="zh-CN" dirty="0">
              <a:solidFill>
                <a:srgbClr val="FF0000"/>
              </a:solidFill>
              <a:latin typeface="华文新魏" panose="02010800040101010101" pitchFamily="2" charset="-122"/>
              <a:ea typeface="华文新魏" panose="02010800040101010101" pitchFamily="2" charset="-122"/>
            </a:endParaRPr>
          </a:p>
          <a:p>
            <a:pPr algn="ct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西大直街</a:t>
            </a:r>
            <a:r>
              <a:rPr lang="en-US" altLang="zh-CN" dirty="0">
                <a:solidFill>
                  <a:srgbClr val="FF0000"/>
                </a:solidFill>
                <a:latin typeface="华文新魏" panose="02010800040101010101" pitchFamily="2" charset="-122"/>
                <a:ea typeface="华文新魏" panose="02010800040101010101" pitchFamily="2" charset="-122"/>
              </a:rPr>
              <a:t> 92</a:t>
            </a:r>
            <a:r>
              <a:rPr lang="zh-CN" altLang="en-US" dirty="0">
                <a:solidFill>
                  <a:srgbClr val="FF0000"/>
                </a:solidFill>
                <a:latin typeface="华文新魏" panose="02010800040101010101" pitchFamily="2" charset="-122"/>
                <a:ea typeface="华文新魏" panose="02010800040101010101" pitchFamily="2" charset="-122"/>
              </a:rPr>
              <a:t>号</a:t>
            </a:r>
          </a:p>
        </p:txBody>
      </p:sp>
      <p:sp>
        <p:nvSpPr>
          <p:cNvPr id="51" name="TextBox 50"/>
          <p:cNvSpPr txBox="1"/>
          <p:nvPr/>
        </p:nvSpPr>
        <p:spPr>
          <a:xfrm>
            <a:off x="6103938" y="4297363"/>
            <a:ext cx="1039812"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3000</a:t>
            </a:r>
            <a:r>
              <a:rPr lang="zh-CN" altLang="en-US" dirty="0">
                <a:solidFill>
                  <a:srgbClr val="FF0000"/>
                </a:solidFill>
                <a:latin typeface="华文新魏" panose="02010800040101010101" pitchFamily="2" charset="-122"/>
                <a:ea typeface="华文新魏" panose="02010800040101010101" pitchFamily="2" charset="-122"/>
              </a:rPr>
              <a:t>元</a:t>
            </a:r>
          </a:p>
        </p:txBody>
      </p:sp>
      <p:sp>
        <p:nvSpPr>
          <p:cNvPr id="52" name="TextBox 51"/>
          <p:cNvSpPr txBox="1"/>
          <p:nvPr/>
        </p:nvSpPr>
        <p:spPr>
          <a:xfrm>
            <a:off x="5651500" y="4933950"/>
            <a:ext cx="1738313"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1980</a:t>
            </a:r>
            <a:r>
              <a:rPr lang="zh-CN" altLang="en-US" dirty="0">
                <a:solidFill>
                  <a:srgbClr val="FF0000"/>
                </a:solidFill>
                <a:latin typeface="华文新魏" panose="02010800040101010101" pitchFamily="2" charset="-122"/>
                <a:ea typeface="华文新魏" panose="02010800040101010101" pitchFamily="2" charset="-122"/>
              </a:rPr>
              <a:t>年</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月</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日</a:t>
            </a:r>
          </a:p>
        </p:txBody>
      </p:sp>
      <p:sp>
        <p:nvSpPr>
          <p:cNvPr id="2" name="矩形 1"/>
          <p:cNvSpPr/>
          <p:nvPr/>
        </p:nvSpPr>
        <p:spPr>
          <a:xfrm>
            <a:off x="2051050" y="2492375"/>
            <a:ext cx="22955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教师</a:t>
            </a:r>
          </a:p>
        </p:txBody>
      </p:sp>
      <p:sp>
        <p:nvSpPr>
          <p:cNvPr id="3" name="矩形 2"/>
          <p:cNvSpPr/>
          <p:nvPr/>
        </p:nvSpPr>
        <p:spPr>
          <a:xfrm>
            <a:off x="2051050" y="2852738"/>
            <a:ext cx="2305050" cy="2089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 name="TextBox 3"/>
          <p:cNvSpPr txBox="1"/>
          <p:nvPr/>
        </p:nvSpPr>
        <p:spPr>
          <a:xfrm>
            <a:off x="2781300" y="2992438"/>
            <a:ext cx="701675" cy="1876425"/>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地址</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工资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p>
        </p:txBody>
      </p:sp>
      <p:cxnSp>
        <p:nvCxnSpPr>
          <p:cNvPr id="8" name="直接连接符 7"/>
          <p:cNvCxnSpPr/>
          <p:nvPr/>
        </p:nvCxnSpPr>
        <p:spPr>
          <a:xfrm flipV="1">
            <a:off x="3348038" y="2492375"/>
            <a:ext cx="2755900" cy="7127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9" idx="1"/>
          </p:cNvCxnSpPr>
          <p:nvPr/>
        </p:nvCxnSpPr>
        <p:spPr>
          <a:xfrm flipV="1">
            <a:off x="3348038" y="3062288"/>
            <a:ext cx="2951163" cy="43815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49" idx="1"/>
          </p:cNvCxnSpPr>
          <p:nvPr/>
        </p:nvCxnSpPr>
        <p:spPr>
          <a:xfrm flipV="1">
            <a:off x="3492500" y="3897313"/>
            <a:ext cx="2016125" cy="3333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51" idx="1"/>
          </p:cNvCxnSpPr>
          <p:nvPr/>
        </p:nvCxnSpPr>
        <p:spPr>
          <a:xfrm>
            <a:off x="3348038" y="4297363"/>
            <a:ext cx="2755900" cy="20002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51" idx="1"/>
          </p:cNvCxnSpPr>
          <p:nvPr/>
        </p:nvCxnSpPr>
        <p:spPr>
          <a:xfrm>
            <a:off x="3348038" y="4697413"/>
            <a:ext cx="2232025" cy="43656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9" grpId="0"/>
      <p:bldP spid="50" grpId="0"/>
      <p:bldP spid="51" grpId="0"/>
      <p:bldP spid="52" grpId="0"/>
      <p:bldP spid="2" grpId="0" animBg="1"/>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99011" name="Rectangle 3"/>
          <p:cNvSpPr>
            <a:spLocks noGrp="1"/>
          </p:cNvSpPr>
          <p:nvPr>
            <p:ph type="body" idx="4294967295"/>
          </p:nvPr>
        </p:nvSpPr>
        <p:spPr>
          <a:xfrm>
            <a:off x="381000" y="1600200"/>
            <a:ext cx="8620125" cy="4525963"/>
          </a:xfrm>
          <a:ln/>
        </p:spPr>
        <p:txBody>
          <a:bodyPr wrap="square" lIns="91440" tIns="45720" rIns="91440" bIns="45720" anchor="t" anchorCtr="0"/>
          <a:lstStyle/>
          <a:p>
            <a:pPr>
              <a:spcBef>
                <a:spcPts val="1800"/>
              </a:spcBef>
            </a:pPr>
            <a:r>
              <a:rPr lang="zh-CN" altLang="en-US" dirty="0">
                <a:effectLst/>
                <a:latin typeface="华文新魏" panose="02010800040101010101" pitchFamily="2" charset="-122"/>
                <a:ea typeface="华文新魏" panose="02010800040101010101" pitchFamily="2" charset="-122"/>
              </a:rPr>
              <a:t>实体集</a:t>
            </a:r>
          </a:p>
          <a:p>
            <a:pPr lvl="1">
              <a:spcBef>
                <a:spcPts val="1800"/>
              </a:spcBef>
            </a:pPr>
            <a:r>
              <a:rPr lang="zh-CN" altLang="en-US" dirty="0">
                <a:effectLst/>
                <a:latin typeface="华文新魏" panose="02010800040101010101" pitchFamily="2" charset="-122"/>
                <a:ea typeface="华文新魏" panose="02010800040101010101" pitchFamily="2" charset="-122"/>
              </a:rPr>
              <a:t>是相同类型</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即具有相同性质或属性</a:t>
            </a:r>
            <a:r>
              <a:rPr lang="en-US" altLang="zh-CN" dirty="0">
                <a:effectLst/>
                <a:latin typeface="华文新魏" panose="02010800040101010101" pitchFamily="2" charset="-122"/>
                <a:ea typeface="华文新魏" panose="02010800040101010101" pitchFamily="2" charset="-122"/>
              </a:rPr>
              <a:t>) </a:t>
            </a:r>
            <a:r>
              <a:rPr lang="zh-CN" altLang="en-US" dirty="0">
                <a:effectLst/>
                <a:latin typeface="华文新魏" panose="02010800040101010101" pitchFamily="2" charset="-122"/>
                <a:ea typeface="华文新魏" panose="02010800040101010101" pitchFamily="2" charset="-122"/>
              </a:rPr>
              <a:t>的实体集合</a:t>
            </a:r>
          </a:p>
          <a:p>
            <a:pPr lvl="2">
              <a:spcBef>
                <a:spcPts val="1800"/>
              </a:spcBef>
            </a:pPr>
            <a:r>
              <a:rPr lang="zh-CN" altLang="en-US" dirty="0">
                <a:effectLst/>
                <a:latin typeface="华文新魏" panose="02010800040101010101" pitchFamily="2" charset="-122"/>
                <a:ea typeface="华文新魏" panose="02010800040101010101" pitchFamily="2" charset="-122"/>
              </a:rPr>
              <a:t>例如，某个大学所有学生的集合可被定义为实体集</a:t>
            </a:r>
            <a:r>
              <a:rPr lang="en-US" altLang="zh-CN" i="1" dirty="0">
                <a:effectLst/>
                <a:latin typeface="华文新魏" panose="02010800040101010101" pitchFamily="2" charset="-122"/>
                <a:ea typeface="华文新魏" panose="02010800040101010101" pitchFamily="2" charset="-122"/>
              </a:rPr>
              <a:t>student</a:t>
            </a:r>
            <a:r>
              <a:rPr lang="en-US" altLang="zh-CN" dirty="0">
                <a:effectLst/>
                <a:latin typeface="华文新魏" panose="02010800040101010101" pitchFamily="2" charset="-122"/>
                <a:ea typeface="华文新魏" panose="02010800040101010101" pitchFamily="2" charset="-122"/>
              </a:rPr>
              <a:t>.</a:t>
            </a:r>
          </a:p>
          <a:p>
            <a:pPr lvl="1">
              <a:spcBef>
                <a:spcPts val="1800"/>
              </a:spcBef>
            </a:pPr>
            <a:r>
              <a:rPr lang="zh-CN" altLang="en-US" dirty="0">
                <a:effectLst/>
                <a:latin typeface="华文新魏" panose="02010800040101010101" pitchFamily="2" charset="-122"/>
                <a:ea typeface="华文新魏" panose="02010800040101010101" pitchFamily="2" charset="-122"/>
              </a:rPr>
              <a:t>实体集不必互不相交</a:t>
            </a:r>
          </a:p>
          <a:p>
            <a:pPr lvl="2">
              <a:spcBef>
                <a:spcPts val="1800"/>
              </a:spcBef>
            </a:pPr>
            <a:endParaRPr lang="zh-CN" altLang="en-US" dirty="0">
              <a:effectLst/>
            </a:endParaRPr>
          </a:p>
          <a:p>
            <a:pPr lvl="2">
              <a:spcBef>
                <a:spcPts val="1800"/>
              </a:spcBef>
            </a:pPr>
            <a:endParaRPr lang="en-US" altLang="zh-CN"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box(in)">
                                      <p:cBhvr>
                                        <p:cTn id="7" dur="500"/>
                                        <p:tgtEl>
                                          <p:spTgt spid="29901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9011">
                                            <p:txEl>
                                              <p:pRg st="2" end="2"/>
                                            </p:txEl>
                                          </p:spTgt>
                                        </p:tgtEl>
                                        <p:attrNameLst>
                                          <p:attrName>style.visibility</p:attrName>
                                        </p:attrNameLst>
                                      </p:cBhvr>
                                      <p:to>
                                        <p:strVal val="visible"/>
                                      </p:to>
                                    </p:set>
                                    <p:animEffect transition="in" filter="box(in)">
                                      <p:cBhvr>
                                        <p:cTn id="10" dur="500"/>
                                        <p:tgtEl>
                                          <p:spTgt spid="299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99011">
                                            <p:txEl>
                                              <p:pRg st="3" end="3"/>
                                            </p:txEl>
                                          </p:spTgt>
                                        </p:tgtEl>
                                        <p:attrNameLst>
                                          <p:attrName>style.visibility</p:attrName>
                                        </p:attrNameLst>
                                      </p:cBhvr>
                                      <p:to>
                                        <p:strVal val="visible"/>
                                      </p:to>
                                    </p:set>
                                    <p:animEffect transition="in" filter="box(in)">
                                      <p:cBhvr>
                                        <p:cTn id="15" dur="500"/>
                                        <p:tgtEl>
                                          <p:spTgt spid="29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a:xfrm>
            <a:off x="381000" y="1600200"/>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实体集例子：</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instructor</a:t>
            </a: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student</a:t>
            </a:r>
            <a:endParaRPr kumimoji="0" lang="zh-CN" altLang="en-US"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776CB9C-6EA1-45C1-92A8-D3213B4C28D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60422" name="Text Box 3"/>
          <p:cNvSpPr txBox="1"/>
          <p:nvPr/>
        </p:nvSpPr>
        <p:spPr>
          <a:xfrm>
            <a:off x="1192213" y="2338388"/>
            <a:ext cx="7381875" cy="304800"/>
          </a:xfrm>
          <a:prstGeom prst="rect">
            <a:avLst/>
          </a:prstGeom>
          <a:noFill/>
          <a:ln w="9525">
            <a:noFill/>
          </a:ln>
        </p:spPr>
        <p:txBody>
          <a:bodyPr anchor="t" anchorCtr="0">
            <a:spAutoFit/>
          </a:bodyPr>
          <a:lstStyle/>
          <a:p>
            <a:pPr eaLnBrk="0" hangingPunct="0">
              <a:spcBef>
                <a:spcPct val="20000"/>
              </a:spcBef>
              <a:buChar char="–"/>
            </a:pPr>
            <a:r>
              <a:rPr lang="en-US" altLang="zh-CN" sz="1400" dirty="0">
                <a:latin typeface="Arial" panose="020B0604020202020204" pitchFamily="34" charset="0"/>
              </a:rPr>
              <a:t>instructor_ID  instructor_name                                    student-ID   student_name</a:t>
            </a:r>
            <a:endParaRPr lang="en-US" altLang="zh-CN" sz="1400" dirty="0">
              <a:latin typeface="Arial" panose="020B0604020202020204" pitchFamily="34" charset="0"/>
              <a:ea typeface="Arial" panose="020B0604020202020204" pitchFamily="34" charset="0"/>
            </a:endParaRPr>
          </a:p>
        </p:txBody>
      </p:sp>
      <p:pic>
        <p:nvPicPr>
          <p:cNvPr id="60423" name="Picture 6"/>
          <p:cNvPicPr>
            <a:picLocks noChangeAspect="1"/>
          </p:cNvPicPr>
          <p:nvPr/>
        </p:nvPicPr>
        <p:blipFill>
          <a:blip r:embed="rId3"/>
          <a:stretch>
            <a:fillRect/>
          </a:stretch>
        </p:blipFill>
        <p:spPr>
          <a:xfrm>
            <a:off x="1328738" y="2698750"/>
            <a:ext cx="6354762" cy="353853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C332252-4245-40DD-861B-C57AAF866B3C}"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(Attribute)</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实体的</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特征或性质</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映射到域的函数</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属性可包括</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单值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(single-valued)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(multivalued)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(simple)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(composite)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派生</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(derived)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227613-C1AD-4730-BCC6-A460B5E849B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5539"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p>
        </p:txBody>
      </p:sp>
      <p:sp>
        <p:nvSpPr>
          <p:cNvPr id="294920" name="Rectangle 8"/>
          <p:cNvSpPr/>
          <p:nvPr/>
        </p:nvSpPr>
        <p:spPr>
          <a:xfrm>
            <a:off x="20638" y="2205038"/>
            <a:ext cx="8799512" cy="2603500"/>
          </a:xfrm>
          <a:prstGeom prst="rect">
            <a:avLst/>
          </a:prstGeom>
          <a:solidFill>
            <a:schemeClr val="bg1"/>
          </a:solidFill>
          <a:ln w="9525">
            <a:noFill/>
          </a:ln>
        </p:spPr>
        <p:txBody>
          <a:bodyPr anchor="t" anchorCtr="0"/>
          <a:lstStyle/>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多数实体属性都是</a:t>
            </a:r>
            <a:r>
              <a:rPr lang="zh-CN" altLang="en-US" sz="2400" dirty="0">
                <a:solidFill>
                  <a:srgbClr val="FF0000"/>
                </a:solidFill>
                <a:latin typeface="华文新魏" panose="02010800040101010101" pitchFamily="2" charset="-122"/>
                <a:ea typeface="华文新魏" panose="02010800040101010101" pitchFamily="2" charset="-122"/>
              </a:rPr>
              <a:t>单值属性</a:t>
            </a:r>
            <a:r>
              <a:rPr lang="zh-CN" altLang="en-US" sz="2400" dirty="0">
                <a:solidFill>
                  <a:srgbClr val="800000"/>
                </a:solidFill>
                <a:latin typeface="华文新魏" panose="02010800040101010101" pitchFamily="2" charset="-122"/>
                <a:ea typeface="华文新魏" panose="02010800040101010101" pitchFamily="2" charset="-122"/>
              </a:rPr>
              <a:t>，即对于同一个实体只能取一个值。</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例如，同一个人只能具有一个年龄，所以人的年龄属性是一个单值属性。</a:t>
            </a:r>
          </a:p>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但是，在某些情况下，实体的一些属性可能取多个值。这样的属性称为</a:t>
            </a:r>
            <a:r>
              <a:rPr lang="zh-CN" altLang="en-US" sz="2400" dirty="0">
                <a:solidFill>
                  <a:srgbClr val="FF0000"/>
                </a:solidFill>
                <a:latin typeface="华文新魏" panose="02010800040101010101" pitchFamily="2" charset="-122"/>
                <a:ea typeface="华文新魏" panose="02010800040101010101" pitchFamily="2" charset="-122"/>
              </a:rPr>
              <a:t>多值属性</a:t>
            </a:r>
            <a:r>
              <a:rPr lang="zh-CN" altLang="en-US" sz="2400" dirty="0">
                <a:solidFill>
                  <a:srgbClr val="800000"/>
                </a:solidFill>
                <a:latin typeface="华文新魏" panose="02010800040101010101" pitchFamily="2" charset="-122"/>
                <a:ea typeface="华文新魏" panose="02010800040101010101" pitchFamily="2" charset="-122"/>
              </a:rPr>
              <a:t>。</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例如：职务、联系方式等</a:t>
            </a:r>
          </a:p>
        </p:txBody>
      </p:sp>
      <p:sp>
        <p:nvSpPr>
          <p:cNvPr id="6" name="矩形 5">
            <a:extLst>
              <a:ext uri="{FF2B5EF4-FFF2-40B4-BE49-F238E27FC236}">
                <a16:creationId xmlns:a16="http://schemas.microsoft.com/office/drawing/2014/main" id="{CC64BB82-8834-49D9-8FF1-D74CEAB138B0}"/>
              </a:ext>
            </a:extLst>
          </p:cNvPr>
          <p:cNvSpPr/>
          <p:nvPr/>
        </p:nvSpPr>
        <p:spPr>
          <a:xfrm>
            <a:off x="5724128" y="4376738"/>
            <a:ext cx="2376488"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7" name="矩形 6">
            <a:extLst>
              <a:ext uri="{FF2B5EF4-FFF2-40B4-BE49-F238E27FC236}">
                <a16:creationId xmlns:a16="http://schemas.microsoft.com/office/drawing/2014/main" id="{522A516E-A298-40CC-B9D8-D0238AC46969}"/>
              </a:ext>
            </a:extLst>
          </p:cNvPr>
          <p:cNvSpPr/>
          <p:nvPr/>
        </p:nvSpPr>
        <p:spPr>
          <a:xfrm>
            <a:off x="5724128" y="4808538"/>
            <a:ext cx="2376488" cy="8637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TextBox 3">
            <a:extLst>
              <a:ext uri="{FF2B5EF4-FFF2-40B4-BE49-F238E27FC236}">
                <a16:creationId xmlns:a16="http://schemas.microsoft.com/office/drawing/2014/main" id="{A82C678F-DF7C-49D6-A733-0A5E1814B6D4}"/>
              </a:ext>
            </a:extLst>
          </p:cNvPr>
          <p:cNvSpPr txBox="1"/>
          <p:nvPr/>
        </p:nvSpPr>
        <p:spPr>
          <a:xfrm>
            <a:off x="5842471" y="4817824"/>
            <a:ext cx="896399" cy="707886"/>
          </a:xfrm>
          <a:prstGeom prst="rect">
            <a:avLst/>
          </a:prstGeom>
          <a:noFill/>
          <a:ln w="9525">
            <a:noFill/>
          </a:ln>
        </p:spPr>
        <p:txBody>
          <a:bodyPr wrap="none" anchor="t" anchorCtr="0">
            <a:spAutoFit/>
          </a:bodyPr>
          <a:lstStyle/>
          <a:p>
            <a:pPr eaLnBrk="0" hangingPunct="0"/>
            <a:r>
              <a:rPr lang="zh-CN" altLang="en-US" u="sng" dirty="0">
                <a:latin typeface="楷体_GB2312"/>
                <a:ea typeface="楷体_GB2312"/>
              </a:rPr>
              <a:t>学号</a:t>
            </a:r>
            <a:endParaRPr lang="en-US" altLang="zh-CN" u="sng" dirty="0">
              <a:latin typeface="楷体_GB2312"/>
            </a:endParaRPr>
          </a:p>
          <a:p>
            <a:pPr eaLnBrk="0" hangingPunct="0"/>
            <a:r>
              <a:rPr lang="en-US" altLang="zh-CN" dirty="0"/>
              <a:t>{</a:t>
            </a:r>
            <a:r>
              <a:rPr lang="zh-CN" altLang="en-US" dirty="0"/>
              <a:t>电话</a:t>
            </a:r>
            <a:r>
              <a:rPr lang="en-US" altLang="zh-CN" dirty="0"/>
              <a:t>}</a:t>
            </a:r>
            <a:endParaRPr lang="zh-CN" altLang="en-US" dirty="0">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2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7587"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pP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可以划分为多个具有独立意义的子属性。我们称这类属性为</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a:t>
            </a: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。复合属性具有</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层次结构</a:t>
            </a:r>
            <a:endParaRPr kumimoji="0" lang="en-US" altLang="zh-CN"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p:txBody>
      </p:sp>
      <p:pic>
        <p:nvPicPr>
          <p:cNvPr id="294917" name="Picture 5"/>
          <p:cNvPicPr>
            <a:picLocks noGrp="1" noChangeAspect="1"/>
          </p:cNvPicPr>
          <p:nvPr>
            <p:ph type="subTitle" idx="1"/>
          </p:nvPr>
        </p:nvPicPr>
        <p:blipFill>
          <a:blip r:embed="rId3"/>
          <a:stretch>
            <a:fillRect/>
          </a:stretch>
        </p:blipFill>
        <p:spPr>
          <a:xfrm>
            <a:off x="1042988" y="3213100"/>
            <a:ext cx="4248150" cy="2935288"/>
          </a:xfrm>
          <a:ln/>
        </p:spPr>
      </p:pic>
      <p:grpSp>
        <p:nvGrpSpPr>
          <p:cNvPr id="5" name="组合 4"/>
          <p:cNvGrpSpPr/>
          <p:nvPr/>
        </p:nvGrpSpPr>
        <p:grpSpPr>
          <a:xfrm>
            <a:off x="5724525" y="3357563"/>
            <a:ext cx="2376488" cy="3303587"/>
            <a:chOff x="5724128" y="3356992"/>
            <a:chExt cx="2376264" cy="3303380"/>
          </a:xfrm>
        </p:grpSpPr>
        <p:sp>
          <p:nvSpPr>
            <p:cNvPr id="2" name="矩形 1"/>
            <p:cNvSpPr/>
            <p:nvPr/>
          </p:nvSpPr>
          <p:spPr>
            <a:xfrm>
              <a:off x="5724128" y="3356992"/>
              <a:ext cx="2376264" cy="431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 name="矩形 2"/>
            <p:cNvSpPr/>
            <p:nvPr/>
          </p:nvSpPr>
          <p:spPr>
            <a:xfrm>
              <a:off x="5724128" y="3788765"/>
              <a:ext cx="2376264" cy="2871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67591" name="TextBox 3"/>
            <p:cNvSpPr txBox="1"/>
            <p:nvPr/>
          </p:nvSpPr>
          <p:spPr>
            <a:xfrm>
              <a:off x="5842460" y="3798050"/>
              <a:ext cx="1997663" cy="2862322"/>
            </a:xfrm>
            <a:prstGeom prst="rect">
              <a:avLst/>
            </a:prstGeom>
            <a:noFill/>
            <a:ln w="9525">
              <a:noFill/>
            </a:ln>
          </p:spPr>
          <p:txBody>
            <a:bodyPr wrap="none" anchor="t" anchorCtr="0">
              <a:spAutoFit/>
            </a:bodyPr>
            <a:lstStyle/>
            <a:p>
              <a:pPr eaLnBrk="0" hangingPunct="0"/>
              <a:r>
                <a:rPr lang="zh-CN" altLang="en-US" u="sng" dirty="0">
                  <a:latin typeface="楷体_GB2312"/>
                  <a:ea typeface="楷体_GB2312"/>
                </a:rPr>
                <a:t>学号</a:t>
              </a:r>
              <a:endParaRPr lang="en-US" altLang="zh-CN" u="sng" dirty="0">
                <a:latin typeface="楷体_GB2312"/>
              </a:endParaRPr>
            </a:p>
            <a:p>
              <a:pPr eaLnBrk="0" hangingPunct="0"/>
              <a:r>
                <a:rPr lang="zh-CN" altLang="en-US" dirty="0">
                  <a:latin typeface="楷体_GB2312"/>
                  <a:ea typeface="楷体_GB2312"/>
                </a:rPr>
                <a:t>地址</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邮编</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省</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市</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区</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街道名</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门牌号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4917"/>
                                        </p:tgtEl>
                                        <p:attrNameLst>
                                          <p:attrName>style.visibility</p:attrName>
                                        </p:attrNameLst>
                                      </p:cBhvr>
                                      <p:to>
                                        <p:strVal val="visible"/>
                                      </p:to>
                                    </p:set>
                                    <p:animEffect transition="in" filter="box(in)">
                                      <p:cBhvr>
                                        <p:cTn id="7" dur="500"/>
                                        <p:tgtEl>
                                          <p:spTgt spid="29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3" name="Rectangle 11"/>
          <p:cNvSpPr/>
          <p:nvPr/>
        </p:nvSpPr>
        <p:spPr>
          <a:xfrm>
            <a:off x="250825" y="2205038"/>
            <a:ext cx="8729663" cy="3052762"/>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派生属性</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可以由其他属性导出称为</a:t>
            </a:r>
            <a:r>
              <a:rPr lang="zh-CN" altLang="en-US" sz="2000" dirty="0">
                <a:solidFill>
                  <a:srgbClr val="FF0000"/>
                </a:solidFill>
                <a:latin typeface="华文新魏" panose="02010800040101010101" pitchFamily="2" charset="-122"/>
                <a:ea typeface="华文新魏" panose="02010800040101010101" pitchFamily="2" charset="-122"/>
              </a:rPr>
              <a:t>派生属性。</a:t>
            </a:r>
            <a:endParaRPr lang="en-US" altLang="zh-CN" sz="2000" dirty="0">
              <a:solidFill>
                <a:srgbClr val="FF0000"/>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9636"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
        <p:nvSpPr>
          <p:cNvPr id="5" name="矩形 4"/>
          <p:cNvSpPr/>
          <p:nvPr/>
        </p:nvSpPr>
        <p:spPr>
          <a:xfrm>
            <a:off x="3059113" y="3141663"/>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6" name="矩形 5"/>
          <p:cNvSpPr/>
          <p:nvPr/>
        </p:nvSpPr>
        <p:spPr>
          <a:xfrm>
            <a:off x="3059113" y="3644900"/>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4044950" y="3717925"/>
            <a:ext cx="954107" cy="2246769"/>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r>
              <a:rPr lang="en-US" altLang="zh-CN" dirty="0">
                <a:solidFill>
                  <a:srgbClr val="FF0000"/>
                </a:solidFill>
                <a:latin typeface="华文新魏" panose="02010800040101010101" pitchFamily="2" charset="-122"/>
                <a:ea typeface="华文新魏" panose="02010800040101010101" pitchFamily="2" charset="-122"/>
              </a:rPr>
              <a:t>()</a:t>
            </a: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5" name="文本框 4">
            <a:extLst>
              <a:ext uri="{FF2B5EF4-FFF2-40B4-BE49-F238E27FC236}">
                <a16:creationId xmlns:a16="http://schemas.microsoft.com/office/drawing/2014/main" id="{701FEC3C-E5B1-4702-9EEE-8606D5B27C07}"/>
              </a:ext>
            </a:extLst>
          </p:cNvPr>
          <p:cNvSpPr txBox="1"/>
          <p:nvPr/>
        </p:nvSpPr>
        <p:spPr>
          <a:xfrm>
            <a:off x="5263567" y="1299124"/>
            <a:ext cx="1728192"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数据库设计</a:t>
            </a:r>
          </a:p>
        </p:txBody>
      </p:sp>
      <p:sp>
        <p:nvSpPr>
          <p:cNvPr id="6" name="文本框 5">
            <a:extLst>
              <a:ext uri="{FF2B5EF4-FFF2-40B4-BE49-F238E27FC236}">
                <a16:creationId xmlns:a16="http://schemas.microsoft.com/office/drawing/2014/main" id="{4EA8A106-1E71-488C-A33A-A5572C940259}"/>
              </a:ext>
            </a:extLst>
          </p:cNvPr>
          <p:cNvSpPr txBox="1"/>
          <p:nvPr/>
        </p:nvSpPr>
        <p:spPr>
          <a:xfrm>
            <a:off x="1351089" y="1311327"/>
            <a:ext cx="1728192"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仓库设计</a:t>
            </a:r>
          </a:p>
        </p:txBody>
      </p:sp>
      <p:sp>
        <p:nvSpPr>
          <p:cNvPr id="8" name="文本框 7">
            <a:extLst>
              <a:ext uri="{FF2B5EF4-FFF2-40B4-BE49-F238E27FC236}">
                <a16:creationId xmlns:a16="http://schemas.microsoft.com/office/drawing/2014/main" id="{90B9E41A-B73F-4B5A-AD63-2DE9B3DC7FD9}"/>
              </a:ext>
            </a:extLst>
          </p:cNvPr>
          <p:cNvSpPr txBox="1"/>
          <p:nvPr/>
        </p:nvSpPr>
        <p:spPr>
          <a:xfrm>
            <a:off x="4290485" y="3445638"/>
            <a:ext cx="4254906" cy="707886"/>
          </a:xfrm>
          <a:prstGeom prst="rect">
            <a:avLst/>
          </a:prstGeom>
          <a:noFill/>
        </p:spPr>
        <p:txBody>
          <a:bodyPr wrap="square">
            <a:spAutoFit/>
          </a:bodyPr>
          <a:lstStyle/>
          <a:p>
            <a:r>
              <a:rPr lang="zh-CN" altLang="en-US" dirty="0">
                <a:solidFill>
                  <a:srgbClr val="CC0000"/>
                </a:solidFill>
                <a:effectLst/>
                <a:latin typeface="华文新魏" panose="02010800040101010101" pitchFamily="2" charset="-122"/>
                <a:ea typeface="华文新魏" panose="02010800040101010101" pitchFamily="2" charset="-122"/>
              </a:rPr>
              <a:t>信息管理要求：</a:t>
            </a:r>
            <a:r>
              <a:rPr lang="zh-CN" altLang="en-US" dirty="0">
                <a:effectLst/>
                <a:latin typeface="华文新魏" panose="02010800040101010101" pitchFamily="2" charset="-122"/>
                <a:ea typeface="华文新魏" panose="02010800040101010101" pitchFamily="2" charset="-122"/>
              </a:rPr>
              <a:t>在数据库中应该存储和管理哪些数据对象</a:t>
            </a:r>
            <a:endParaRPr lang="zh-CN" altLang="en-US" dirty="0"/>
          </a:p>
        </p:txBody>
      </p:sp>
      <p:sp>
        <p:nvSpPr>
          <p:cNvPr id="10" name="文本框 9">
            <a:extLst>
              <a:ext uri="{FF2B5EF4-FFF2-40B4-BE49-F238E27FC236}">
                <a16:creationId xmlns:a16="http://schemas.microsoft.com/office/drawing/2014/main" id="{8825D600-B697-4CF3-8B2E-BC4629CDACD8}"/>
              </a:ext>
            </a:extLst>
          </p:cNvPr>
          <p:cNvSpPr txBox="1"/>
          <p:nvPr/>
        </p:nvSpPr>
        <p:spPr>
          <a:xfrm>
            <a:off x="4290485" y="4468105"/>
            <a:ext cx="4254906" cy="707886"/>
          </a:xfrm>
          <a:prstGeom prst="rect">
            <a:avLst/>
          </a:prstGeom>
          <a:noFill/>
        </p:spPr>
        <p:txBody>
          <a:bodyPr wrap="square">
            <a:spAutoFit/>
          </a:bodyPr>
          <a:lstStyle/>
          <a:p>
            <a:r>
              <a:rPr lang="zh-CN" altLang="en-US" dirty="0">
                <a:solidFill>
                  <a:srgbClr val="CC0000"/>
                </a:solidFill>
                <a:latin typeface="华文新魏" panose="02010800040101010101" pitchFamily="2" charset="-122"/>
                <a:ea typeface="华文新魏" panose="02010800040101010101" pitchFamily="2" charset="-122"/>
              </a:rPr>
              <a:t>数据操作要求：</a:t>
            </a:r>
            <a:r>
              <a:rPr lang="zh-CN" altLang="en-US" dirty="0">
                <a:effectLst/>
                <a:latin typeface="华文新魏" panose="02010800040101010101" pitchFamily="2" charset="-122"/>
                <a:ea typeface="华文新魏" panose="02010800040101010101" pitchFamily="2" charset="-122"/>
              </a:rPr>
              <a:t>对数据对象需要进行哪些操作</a:t>
            </a:r>
            <a:endParaRPr lang="zh-CN" altLang="en-US" dirty="0"/>
          </a:p>
        </p:txBody>
      </p:sp>
      <p:sp>
        <p:nvSpPr>
          <p:cNvPr id="11" name="文本框 10">
            <a:extLst>
              <a:ext uri="{FF2B5EF4-FFF2-40B4-BE49-F238E27FC236}">
                <a16:creationId xmlns:a16="http://schemas.microsoft.com/office/drawing/2014/main" id="{C9BD3F5C-FAB9-45BF-98F5-314936AF9D81}"/>
              </a:ext>
            </a:extLst>
          </p:cNvPr>
          <p:cNvSpPr txBox="1"/>
          <p:nvPr/>
        </p:nvSpPr>
        <p:spPr>
          <a:xfrm>
            <a:off x="571683" y="2721114"/>
            <a:ext cx="3096344" cy="707886"/>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存储要求：仓库要存哪些类型的货物</a:t>
            </a:r>
            <a:endParaRPr lang="zh-CN" altLang="en-US" dirty="0"/>
          </a:p>
        </p:txBody>
      </p:sp>
      <p:sp>
        <p:nvSpPr>
          <p:cNvPr id="14" name="文本框 13">
            <a:extLst>
              <a:ext uri="{FF2B5EF4-FFF2-40B4-BE49-F238E27FC236}">
                <a16:creationId xmlns:a16="http://schemas.microsoft.com/office/drawing/2014/main" id="{E8764664-5C8B-4906-B0E1-28B3150F0463}"/>
              </a:ext>
            </a:extLst>
          </p:cNvPr>
          <p:cNvSpPr txBox="1"/>
          <p:nvPr/>
        </p:nvSpPr>
        <p:spPr>
          <a:xfrm>
            <a:off x="523526" y="3789297"/>
            <a:ext cx="3437651" cy="707886"/>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处理要求：需要对仓库中货物有哪些操作</a:t>
            </a:r>
            <a:endParaRPr lang="zh-CN" altLang="en-US" dirty="0"/>
          </a:p>
        </p:txBody>
      </p:sp>
      <p:sp>
        <p:nvSpPr>
          <p:cNvPr id="16" name="文本框 15">
            <a:extLst>
              <a:ext uri="{FF2B5EF4-FFF2-40B4-BE49-F238E27FC236}">
                <a16:creationId xmlns:a16="http://schemas.microsoft.com/office/drawing/2014/main" id="{C20CA06F-E157-4C26-8A5A-468212081BD6}"/>
              </a:ext>
            </a:extLst>
          </p:cNvPr>
          <p:cNvSpPr txBox="1"/>
          <p:nvPr/>
        </p:nvSpPr>
        <p:spPr>
          <a:xfrm>
            <a:off x="4283968" y="1710345"/>
            <a:ext cx="4608512" cy="1323439"/>
          </a:xfrm>
          <a:prstGeom prst="rect">
            <a:avLst/>
          </a:prstGeom>
          <a:noFill/>
        </p:spPr>
        <p:txBody>
          <a:bodyPr wrap="square">
            <a:spAutoFit/>
          </a:bodyPr>
          <a:lstStyle/>
          <a:p>
            <a:pPr marL="0" lvl="1"/>
            <a:r>
              <a:rPr lang="zh-CN" altLang="en-US" dirty="0">
                <a:solidFill>
                  <a:srgbClr val="0000FF"/>
                </a:solidFill>
                <a:effectLst/>
                <a:latin typeface="华文新魏" panose="02010800040101010101" pitchFamily="2" charset="-122"/>
                <a:ea typeface="华文新魏" panose="02010800040101010101" pitchFamily="2" charset="-122"/>
              </a:rPr>
              <a:t>对于一个给定的应用领域，设计优化的数据库逻辑和物理结构，使之满足用户的</a:t>
            </a:r>
            <a:r>
              <a:rPr lang="zh-CN" altLang="en-US" dirty="0">
                <a:solidFill>
                  <a:srgbClr val="CC0000"/>
                </a:solidFill>
                <a:effectLst/>
                <a:latin typeface="华文新魏" panose="02010800040101010101" pitchFamily="2" charset="-122"/>
                <a:ea typeface="华文新魏" panose="02010800040101010101" pitchFamily="2" charset="-122"/>
              </a:rPr>
              <a:t>信息管理要求</a:t>
            </a:r>
            <a:r>
              <a:rPr lang="zh-CN" altLang="en-US" dirty="0">
                <a:solidFill>
                  <a:srgbClr val="0000FF"/>
                </a:solidFill>
                <a:effectLst/>
                <a:latin typeface="华文新魏" panose="02010800040101010101" pitchFamily="2" charset="-122"/>
                <a:ea typeface="华文新魏" panose="02010800040101010101" pitchFamily="2" charset="-122"/>
              </a:rPr>
              <a:t>和</a:t>
            </a:r>
            <a:r>
              <a:rPr lang="zh-CN" altLang="en-US" dirty="0">
                <a:solidFill>
                  <a:srgbClr val="CC0000"/>
                </a:solidFill>
                <a:effectLst/>
                <a:latin typeface="华文新魏" panose="02010800040101010101" pitchFamily="2" charset="-122"/>
                <a:ea typeface="华文新魏" panose="02010800040101010101" pitchFamily="2" charset="-122"/>
              </a:rPr>
              <a:t>数据操作要求</a:t>
            </a:r>
            <a:r>
              <a:rPr lang="zh-CN" altLang="en-US" dirty="0">
                <a:solidFill>
                  <a:srgbClr val="0000FF"/>
                </a:solidFill>
                <a:effectLst/>
                <a:latin typeface="华文新魏" panose="02010800040101010101" pitchFamily="2" charset="-122"/>
                <a:ea typeface="华文新魏" panose="02010800040101010101" pitchFamily="2" charset="-122"/>
              </a:rPr>
              <a:t>，有效地支持各种应用系统的开发和运行</a:t>
            </a:r>
            <a:r>
              <a:rPr lang="zh-CN" altLang="en-US" dirty="0">
                <a:solidFill>
                  <a:srgbClr val="0000FF"/>
                </a:solidFill>
                <a:latin typeface="华文新魏" panose="02010800040101010101" pitchFamily="2" charset="-122"/>
                <a:ea typeface="华文新魏" panose="02010800040101010101" pitchFamily="2" charset="-122"/>
              </a:rPr>
              <a:t>。</a:t>
            </a:r>
            <a:endParaRPr lang="zh-CN" altLang="en-US" dirty="0">
              <a:solidFill>
                <a:srgbClr val="0000FF"/>
              </a:solidFill>
              <a:effectLst/>
              <a:latin typeface="华文新魏" panose="02010800040101010101" pitchFamily="2" charset="-122"/>
              <a:ea typeface="华文新魏" panose="02010800040101010101" pitchFamily="2" charset="-122"/>
            </a:endParaRPr>
          </a:p>
        </p:txBody>
      </p:sp>
      <p:pic>
        <p:nvPicPr>
          <p:cNvPr id="15" name="图片 14">
            <a:extLst>
              <a:ext uri="{FF2B5EF4-FFF2-40B4-BE49-F238E27FC236}">
                <a16:creationId xmlns:a16="http://schemas.microsoft.com/office/drawing/2014/main" id="{13F05C22-314A-4488-9A39-B8034DFC2BDD}"/>
              </a:ext>
            </a:extLst>
          </p:cNvPr>
          <p:cNvPicPr>
            <a:picLocks noChangeAspect="1"/>
          </p:cNvPicPr>
          <p:nvPr/>
        </p:nvPicPr>
        <p:blipFill>
          <a:blip r:embed="rId2"/>
          <a:stretch>
            <a:fillRect/>
          </a:stretch>
        </p:blipFill>
        <p:spPr>
          <a:xfrm>
            <a:off x="135882" y="4806415"/>
            <a:ext cx="3827448" cy="1628792"/>
          </a:xfrm>
          <a:prstGeom prst="rect">
            <a:avLst/>
          </a:prstGeom>
        </p:spPr>
      </p:pic>
      <p:sp>
        <p:nvSpPr>
          <p:cNvPr id="20" name="文本框 19">
            <a:extLst>
              <a:ext uri="{FF2B5EF4-FFF2-40B4-BE49-F238E27FC236}">
                <a16:creationId xmlns:a16="http://schemas.microsoft.com/office/drawing/2014/main" id="{D0A58EA2-A8F7-4CF6-9150-EB298EACBA4A}"/>
              </a:ext>
            </a:extLst>
          </p:cNvPr>
          <p:cNvSpPr txBox="1"/>
          <p:nvPr/>
        </p:nvSpPr>
        <p:spPr>
          <a:xfrm>
            <a:off x="571683" y="1735245"/>
            <a:ext cx="3341339" cy="707886"/>
          </a:xfrm>
          <a:prstGeom prst="rect">
            <a:avLst/>
          </a:prstGeom>
          <a:noFill/>
        </p:spPr>
        <p:txBody>
          <a:bodyPr wrap="square">
            <a:spAutoFit/>
          </a:bodyPr>
          <a:lstStyle>
            <a:defPPr>
              <a:defRPr lang="en-US"/>
            </a:defPPr>
            <a:lvl1pPr>
              <a:defRPr>
                <a:solidFill>
                  <a:srgbClr val="0000FF"/>
                </a:solidFill>
                <a:effectLst/>
                <a:latin typeface="华文新魏" panose="02010800040101010101" pitchFamily="2" charset="-122"/>
                <a:ea typeface="华文新魏" panose="02010800040101010101" pitchFamily="2" charset="-122"/>
              </a:defRPr>
            </a:lvl1pPr>
          </a:lstStyle>
          <a:p>
            <a:r>
              <a:rPr lang="zh-CN" altLang="en-US" dirty="0"/>
              <a:t>优化仓库布局和结构，满足货物</a:t>
            </a:r>
            <a:r>
              <a:rPr lang="zh-CN" altLang="en-US" dirty="0">
                <a:solidFill>
                  <a:srgbClr val="FF0000"/>
                </a:solidFill>
              </a:rPr>
              <a:t>存储要求</a:t>
            </a:r>
            <a:r>
              <a:rPr lang="zh-CN" altLang="en-US" dirty="0"/>
              <a:t>和</a:t>
            </a:r>
            <a:r>
              <a:rPr lang="zh-CN" altLang="en-US" dirty="0">
                <a:solidFill>
                  <a:srgbClr val="FF0000"/>
                </a:solidFill>
              </a:rPr>
              <a:t>处理要求</a:t>
            </a:r>
            <a:r>
              <a:rPr lang="zh-CN" altLang="en-US" dirty="0"/>
              <a:t>。</a:t>
            </a:r>
          </a:p>
        </p:txBody>
      </p:sp>
    </p:spTree>
    <p:extLst>
      <p:ext uri="{BB962C8B-B14F-4D97-AF65-F5344CB8AC3E}">
        <p14:creationId xmlns:p14="http://schemas.microsoft.com/office/powerpoint/2010/main" val="86036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5"/>
                                        </p:tgtEl>
                                      </p:cBhvr>
                                      <p:by x="50000" y="50000"/>
                                    </p:animScale>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p:nvPr/>
        </p:nvSpPr>
        <p:spPr>
          <a:xfrm>
            <a:off x="468313" y="2133600"/>
            <a:ext cx="8223250" cy="3052763"/>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空值</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在某些情况下，属性值为</a:t>
            </a:r>
            <a:r>
              <a:rPr lang="zh-CN" altLang="en-US" sz="2000" dirty="0">
                <a:solidFill>
                  <a:srgbClr val="FF0000"/>
                </a:solidFill>
                <a:latin typeface="华文新魏" panose="02010800040101010101" pitchFamily="2" charset="-122"/>
                <a:ea typeface="华文新魏" panose="02010800040101010101" pitchFamily="2" charset="-122"/>
              </a:rPr>
              <a:t>空值</a:t>
            </a:r>
            <a:r>
              <a:rPr lang="zh-CN" altLang="en-US" sz="2000" dirty="0">
                <a:solidFill>
                  <a:schemeClr val="tx1"/>
                </a:solidFill>
                <a:latin typeface="华文新魏" panose="02010800040101010101" pitchFamily="2" charset="-122"/>
                <a:ea typeface="华文新魏" panose="02010800040101010101" pitchFamily="2" charset="-122"/>
              </a:rPr>
              <a:t>。</a:t>
            </a:r>
          </a:p>
          <a:p>
            <a:pPr marL="1657350" lvl="3" indent="-285750" algn="l" rtl="0" eaLnBrk="0" fontAlgn="base" hangingPunct="0">
              <a:lnSpc>
                <a:spcPct val="90000"/>
              </a:lnSpc>
              <a:spcBef>
                <a:spcPct val="20000"/>
              </a:spcBef>
              <a:spcAft>
                <a:spcPct val="0"/>
              </a:spcAft>
              <a:buFont typeface="Wingdings" panose="05000000000000000000" pitchFamily="2" charset="2"/>
              <a:buChar char="ü"/>
            </a:pPr>
            <a:r>
              <a:rPr lang="zh-CN" altLang="en-US" sz="2000" dirty="0">
                <a:solidFill>
                  <a:schemeClr val="tx1"/>
                </a:solidFill>
                <a:latin typeface="华文新魏" panose="02010800040101010101" pitchFamily="2" charset="-122"/>
                <a:ea typeface="华文新魏" panose="02010800040101010101" pitchFamily="2" charset="-122"/>
              </a:rPr>
              <a:t>例如，一个未获得任何学位的人的学位属性只能被设置为空值</a:t>
            </a:r>
            <a:endParaRPr lang="en-US" altLang="zh-CN" sz="2000" dirty="0">
              <a:solidFill>
                <a:schemeClr val="tx1"/>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1684"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1684"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grpSp>
        <p:nvGrpSpPr>
          <p:cNvPr id="5" name="组合 4">
            <a:extLst>
              <a:ext uri="{FF2B5EF4-FFF2-40B4-BE49-F238E27FC236}">
                <a16:creationId xmlns:a16="http://schemas.microsoft.com/office/drawing/2014/main" id="{121CD028-DFB0-431C-AD5E-13DD50D0FF18}"/>
              </a:ext>
            </a:extLst>
          </p:cNvPr>
          <p:cNvGrpSpPr/>
          <p:nvPr/>
        </p:nvGrpSpPr>
        <p:grpSpPr>
          <a:xfrm>
            <a:off x="4049713" y="1777206"/>
            <a:ext cx="2376488" cy="3918960"/>
            <a:chOff x="5724128" y="3356992"/>
            <a:chExt cx="2376264" cy="3918715"/>
          </a:xfrm>
        </p:grpSpPr>
        <p:sp>
          <p:nvSpPr>
            <p:cNvPr id="6" name="矩形 5">
              <a:extLst>
                <a:ext uri="{FF2B5EF4-FFF2-40B4-BE49-F238E27FC236}">
                  <a16:creationId xmlns:a16="http://schemas.microsoft.com/office/drawing/2014/main" id="{01778232-15B2-4A2D-88B1-38AC6587EA55}"/>
                </a:ext>
              </a:extLst>
            </p:cNvPr>
            <p:cNvSpPr/>
            <p:nvPr/>
          </p:nvSpPr>
          <p:spPr>
            <a:xfrm>
              <a:off x="5724128" y="3356992"/>
              <a:ext cx="2376264" cy="431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7" name="矩形 6">
              <a:extLst>
                <a:ext uri="{FF2B5EF4-FFF2-40B4-BE49-F238E27FC236}">
                  <a16:creationId xmlns:a16="http://schemas.microsoft.com/office/drawing/2014/main" id="{7AF58E8F-DE16-4C42-AD33-E31F4659878C}"/>
                </a:ext>
              </a:extLst>
            </p:cNvPr>
            <p:cNvSpPr/>
            <p:nvPr/>
          </p:nvSpPr>
          <p:spPr>
            <a:xfrm>
              <a:off x="5724128" y="3788765"/>
              <a:ext cx="2376264" cy="3486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TextBox 3">
              <a:extLst>
                <a:ext uri="{FF2B5EF4-FFF2-40B4-BE49-F238E27FC236}">
                  <a16:creationId xmlns:a16="http://schemas.microsoft.com/office/drawing/2014/main" id="{EE361AEE-B84F-4476-9E7E-CA2999DF63FA}"/>
                </a:ext>
              </a:extLst>
            </p:cNvPr>
            <p:cNvSpPr txBox="1"/>
            <p:nvPr/>
          </p:nvSpPr>
          <p:spPr>
            <a:xfrm>
              <a:off x="5842460" y="3798050"/>
              <a:ext cx="1569512" cy="3477657"/>
            </a:xfrm>
            <a:prstGeom prst="rect">
              <a:avLst/>
            </a:prstGeom>
            <a:noFill/>
            <a:ln w="9525">
              <a:noFill/>
            </a:ln>
          </p:spPr>
          <p:txBody>
            <a:bodyPr wrap="none" anchor="t" anchorCtr="0">
              <a:spAutoFit/>
            </a:bodyPr>
            <a:lstStyle/>
            <a:p>
              <a:pPr eaLnBrk="0" hangingPunct="0"/>
              <a:r>
                <a:rPr lang="zh-CN" altLang="en-US" u="sng" dirty="0">
                  <a:latin typeface="楷体_GB2312"/>
                  <a:ea typeface="楷体_GB2312"/>
                </a:rPr>
                <a:t>学号</a:t>
              </a:r>
              <a:endParaRPr lang="en-US" altLang="zh-CN" u="sng" dirty="0">
                <a:latin typeface="楷体_GB2312"/>
                <a:ea typeface="楷体_GB2312"/>
              </a:endParaRPr>
            </a:p>
            <a:p>
              <a:pPr eaLnBrk="0" hangingPunct="0"/>
              <a:r>
                <a:rPr lang="en-US" altLang="zh-CN" dirty="0"/>
                <a:t>{</a:t>
              </a:r>
              <a:r>
                <a:rPr lang="zh-CN" altLang="en-US" dirty="0"/>
                <a:t>电话</a:t>
              </a:r>
              <a:r>
                <a:rPr lang="en-US" altLang="zh-CN" dirty="0"/>
                <a:t>}</a:t>
              </a:r>
            </a:p>
            <a:p>
              <a:pPr eaLnBrk="0" hangingPunct="0"/>
              <a:r>
                <a:rPr lang="zh-CN" altLang="en-US" dirty="0">
                  <a:latin typeface="楷体_GB2312"/>
                  <a:ea typeface="楷体_GB2312"/>
                </a:rPr>
                <a:t>地址</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邮编</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省</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市</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区</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街道名</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门牌号</a:t>
              </a:r>
              <a:endParaRPr lang="en-US" altLang="zh-CN" dirty="0">
                <a:latin typeface="楷体_GB2312"/>
                <a:ea typeface="楷体_GB2312"/>
              </a:endParaRPr>
            </a:p>
            <a:p>
              <a:pPr eaLnBrk="0" hangingPunct="0"/>
              <a:r>
                <a:rPr lang="zh-CN" altLang="en-US" dirty="0"/>
                <a:t>年龄</a:t>
              </a:r>
              <a:r>
                <a:rPr lang="en-US" altLang="zh-CN" dirty="0"/>
                <a:t>()</a:t>
              </a:r>
              <a:endParaRPr lang="zh-CN" altLang="en-US" dirty="0">
                <a:latin typeface="楷体_GB2312"/>
                <a:ea typeface="楷体_GB2312"/>
              </a:endParaRPr>
            </a:p>
          </p:txBody>
        </p:sp>
      </p:grpSp>
      <p:sp>
        <p:nvSpPr>
          <p:cNvPr id="2" name="文本框 1">
            <a:extLst>
              <a:ext uri="{FF2B5EF4-FFF2-40B4-BE49-F238E27FC236}">
                <a16:creationId xmlns:a16="http://schemas.microsoft.com/office/drawing/2014/main" id="{B52EF534-9AB8-4E35-92FA-8FBCFCA903CD}"/>
              </a:ext>
            </a:extLst>
          </p:cNvPr>
          <p:cNvSpPr txBox="1"/>
          <p:nvPr/>
        </p:nvSpPr>
        <p:spPr>
          <a:xfrm>
            <a:off x="1835696" y="2565400"/>
            <a:ext cx="1008112" cy="523220"/>
          </a:xfrm>
          <a:prstGeom prst="rect">
            <a:avLst/>
          </a:prstGeom>
          <a:noFill/>
        </p:spPr>
        <p:txBody>
          <a:bodyPr wrap="square" rtlCol="0">
            <a:spAutoFit/>
          </a:bodyPr>
          <a:lstStyle/>
          <a:p>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rPr>
              <a:t>多值</a:t>
            </a:r>
          </a:p>
        </p:txBody>
      </p:sp>
      <p:sp>
        <p:nvSpPr>
          <p:cNvPr id="10" name="文本框 9">
            <a:extLst>
              <a:ext uri="{FF2B5EF4-FFF2-40B4-BE49-F238E27FC236}">
                <a16:creationId xmlns:a16="http://schemas.microsoft.com/office/drawing/2014/main" id="{89A702C0-6266-43BC-8BCF-694B1DE76741}"/>
              </a:ext>
            </a:extLst>
          </p:cNvPr>
          <p:cNvSpPr txBox="1"/>
          <p:nvPr/>
        </p:nvSpPr>
        <p:spPr>
          <a:xfrm>
            <a:off x="1677902" y="3957007"/>
            <a:ext cx="1008112" cy="523220"/>
          </a:xfrm>
          <a:prstGeom prst="rect">
            <a:avLst/>
          </a:prstGeom>
          <a:noFill/>
        </p:spPr>
        <p:txBody>
          <a:bodyPr wrap="square" rtlCol="0">
            <a:spAutoFit/>
          </a:bodyPr>
          <a:lstStyle/>
          <a:p>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rPr>
              <a:t>复合</a:t>
            </a:r>
          </a:p>
        </p:txBody>
      </p:sp>
      <p:sp>
        <p:nvSpPr>
          <p:cNvPr id="11" name="文本框 10">
            <a:extLst>
              <a:ext uri="{FF2B5EF4-FFF2-40B4-BE49-F238E27FC236}">
                <a16:creationId xmlns:a16="http://schemas.microsoft.com/office/drawing/2014/main" id="{684A4F58-8287-4FA4-B267-228F6CF59E45}"/>
              </a:ext>
            </a:extLst>
          </p:cNvPr>
          <p:cNvSpPr txBox="1"/>
          <p:nvPr/>
        </p:nvSpPr>
        <p:spPr>
          <a:xfrm>
            <a:off x="1782976" y="5301166"/>
            <a:ext cx="1008112" cy="523220"/>
          </a:xfrm>
          <a:prstGeom prst="rect">
            <a:avLst/>
          </a:prstGeom>
          <a:noFill/>
        </p:spPr>
        <p:txBody>
          <a:bodyPr wrap="square" rtlCol="0">
            <a:spAutoFit/>
          </a:bodyPr>
          <a:lstStyle/>
          <a:p>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rPr>
              <a:t>派生</a:t>
            </a:r>
          </a:p>
        </p:txBody>
      </p:sp>
      <p:cxnSp>
        <p:nvCxnSpPr>
          <p:cNvPr id="4" name="直接箭头连接符 3">
            <a:extLst>
              <a:ext uri="{FF2B5EF4-FFF2-40B4-BE49-F238E27FC236}">
                <a16:creationId xmlns:a16="http://schemas.microsoft.com/office/drawing/2014/main" id="{461426A7-D9AC-439B-BE9A-816F0FA03974}"/>
              </a:ext>
            </a:extLst>
          </p:cNvPr>
          <p:cNvCxnSpPr>
            <a:endCxn id="2" idx="3"/>
          </p:cNvCxnSpPr>
          <p:nvPr/>
        </p:nvCxnSpPr>
        <p:spPr>
          <a:xfrm flipH="1">
            <a:off x="2843808" y="2708920"/>
            <a:ext cx="1324248" cy="11809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4" name="直接箭头连接符 13">
            <a:extLst>
              <a:ext uri="{FF2B5EF4-FFF2-40B4-BE49-F238E27FC236}">
                <a16:creationId xmlns:a16="http://schemas.microsoft.com/office/drawing/2014/main" id="{62B5E1B7-EE55-4191-9143-193999A6AE08}"/>
              </a:ext>
            </a:extLst>
          </p:cNvPr>
          <p:cNvCxnSpPr>
            <a:cxnSpLocks/>
          </p:cNvCxnSpPr>
          <p:nvPr/>
        </p:nvCxnSpPr>
        <p:spPr>
          <a:xfrm flipH="1">
            <a:off x="2594993" y="4107386"/>
            <a:ext cx="1008112" cy="11809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a:extLst>
              <a:ext uri="{FF2B5EF4-FFF2-40B4-BE49-F238E27FC236}">
                <a16:creationId xmlns:a16="http://schemas.microsoft.com/office/drawing/2014/main" id="{CFA2203F-473A-4473-A95B-B34FC010E434}"/>
              </a:ext>
            </a:extLst>
          </p:cNvPr>
          <p:cNvCxnSpPr/>
          <p:nvPr/>
        </p:nvCxnSpPr>
        <p:spPr>
          <a:xfrm flipH="1">
            <a:off x="2782935" y="5444686"/>
            <a:ext cx="1324248" cy="11809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9" name="左大括号 8">
            <a:extLst>
              <a:ext uri="{FF2B5EF4-FFF2-40B4-BE49-F238E27FC236}">
                <a16:creationId xmlns:a16="http://schemas.microsoft.com/office/drawing/2014/main" id="{7A7DA418-5891-495D-A1A5-81F18DEC5328}"/>
              </a:ext>
            </a:extLst>
          </p:cNvPr>
          <p:cNvSpPr/>
          <p:nvPr/>
        </p:nvSpPr>
        <p:spPr>
          <a:xfrm>
            <a:off x="3760899" y="2868418"/>
            <a:ext cx="464627" cy="2389382"/>
          </a:xfrm>
          <a:prstGeom prst="leftBrace">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3FA54A62-5D4C-464A-80AE-6907890635D9}"/>
              </a:ext>
            </a:extLst>
          </p:cNvPr>
          <p:cNvCxnSpPr>
            <a:cxnSpLocks/>
          </p:cNvCxnSpPr>
          <p:nvPr/>
        </p:nvCxnSpPr>
        <p:spPr>
          <a:xfrm flipH="1" flipV="1">
            <a:off x="2686014" y="4375855"/>
            <a:ext cx="1258626" cy="493306"/>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9" name="左大括号 18">
            <a:extLst>
              <a:ext uri="{FF2B5EF4-FFF2-40B4-BE49-F238E27FC236}">
                <a16:creationId xmlns:a16="http://schemas.microsoft.com/office/drawing/2014/main" id="{D5B692A8-7EB7-44CB-942F-FD5F85DEF427}"/>
              </a:ext>
            </a:extLst>
          </p:cNvPr>
          <p:cNvSpPr/>
          <p:nvPr/>
        </p:nvSpPr>
        <p:spPr>
          <a:xfrm>
            <a:off x="4133156" y="4365103"/>
            <a:ext cx="464627" cy="936973"/>
          </a:xfrm>
          <a:prstGeom prst="leftBrace">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85743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00035" name="Rectangle 3"/>
          <p:cNvSpPr>
            <a:spLocks noGrp="1" noChangeArrowheads="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实体属性</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码</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ER</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模型中每个实体集具有一个由一个或多个属性组成的</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，是足以区分每个实体的属性集</a:t>
            </a:r>
          </a:p>
          <a:p>
            <a:pPr marL="1143000" marR="0" lvl="2" indent="-228600" algn="l" defTabSz="914400" rtl="0" eaLnBrk="0" fontAlgn="base" latinLnBrk="0" hangingPunct="0">
              <a:lnSpc>
                <a:spcPct val="8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例如，由于不同学生不能具有相同的学号，学生实体集的学号属性是码。</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由一个属性构成的键称为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简单码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。由多个属性构成的键称为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复合码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，统称为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码（实下划线）</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a:t>
            </a:r>
          </a:p>
          <a:p>
            <a:pPr marL="914400" marR="0" lvl="2" indent="0" algn="l" defTabSz="914400" rtl="0" eaLnBrk="0" fontAlgn="base" latinLnBrk="0" hangingPunct="0">
              <a:lnSpc>
                <a:spcPct val="8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800000"/>
              </a:solidFill>
              <a:effectLst/>
              <a:uLnTx/>
              <a:uFillTx/>
              <a:latin typeface="+mn-lt"/>
              <a:ea typeface="+mn-ea"/>
              <a:cs typeface="楷体_GB2312"/>
            </a:endParaRPr>
          </a:p>
        </p:txBody>
      </p:sp>
      <p:sp>
        <p:nvSpPr>
          <p:cNvPr id="4" name="矩形 3"/>
          <p:cNvSpPr/>
          <p:nvPr/>
        </p:nvSpPr>
        <p:spPr>
          <a:xfrm>
            <a:off x="3059113" y="3716338"/>
            <a:ext cx="2881313"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5" name="矩形 4"/>
          <p:cNvSpPr/>
          <p:nvPr/>
        </p:nvSpPr>
        <p:spPr>
          <a:xfrm>
            <a:off x="3059113" y="4221163"/>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TextBox 5"/>
          <p:cNvSpPr txBox="1"/>
          <p:nvPr/>
        </p:nvSpPr>
        <p:spPr>
          <a:xfrm>
            <a:off x="4044950" y="4294188"/>
            <a:ext cx="958850" cy="2246312"/>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endParaRPr lang="en-US" altLang="zh-CN" dirty="0">
              <a:solidFill>
                <a:srgbClr val="FF0000"/>
              </a:solidFill>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cxnSp>
        <p:nvCxnSpPr>
          <p:cNvPr id="3" name="直接连接符 2"/>
          <p:cNvCxnSpPr/>
          <p:nvPr/>
        </p:nvCxnSpPr>
        <p:spPr>
          <a:xfrm>
            <a:off x="4211638" y="4652963"/>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11638" y="5013325"/>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11638" y="5373688"/>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0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
                                        </p:tgtEl>
                                        <p:attrNameLst>
                                          <p:attrName>style.visibility</p:attrName>
                                        </p:attrNameLst>
                                      </p:cBhvr>
                                      <p:to>
                                        <p:strVal val="hidden"/>
                                      </p:to>
                                    </p:set>
                                  </p:childTnLst>
                                </p:cTn>
                              </p:par>
                              <p:par>
                                <p:cTn id="40" presetID="2" presetClass="entr" presetSubtype="4"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2B73D47-5C58-4987-B315-CA09D84D377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7827" name="Rectangle 3"/>
          <p:cNvSpPr>
            <a:spLocks noGrp="1"/>
          </p:cNvSpPr>
          <p:nvPr>
            <p:ph type="body" idx="4294967295"/>
          </p:nvPr>
        </p:nvSpPr>
        <p:spPr>
          <a:xfrm>
            <a:off x="381000" y="1600200"/>
            <a:ext cx="843915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a:t>
            </a:r>
            <a:r>
              <a:rPr lang="en-US" altLang="zh-CN" dirty="0">
                <a:effectLst/>
                <a:latin typeface="华文新魏" panose="02010800040101010101" pitchFamily="2" charset="-122"/>
                <a:ea typeface="华文新魏" panose="02010800040101010101" pitchFamily="2" charset="-122"/>
              </a:rPr>
              <a:t>(Relation)</a:t>
            </a:r>
          </a:p>
          <a:p>
            <a:pPr lvl="1"/>
            <a:r>
              <a:rPr lang="zh-CN" altLang="en-US" dirty="0">
                <a:solidFill>
                  <a:srgbClr val="2929FF"/>
                </a:solidFill>
                <a:effectLst/>
                <a:latin typeface="华文新魏" panose="02010800040101010101" pitchFamily="2" charset="-122"/>
                <a:ea typeface="华文新魏" panose="02010800040101010101" pitchFamily="2" charset="-122"/>
              </a:rPr>
              <a:t>不同实体集的实体之间可能具有某种</a:t>
            </a:r>
            <a:r>
              <a:rPr lang="zh-CN" altLang="en-US" dirty="0">
                <a:solidFill>
                  <a:srgbClr val="FF0000"/>
                </a:solidFill>
                <a:effectLst/>
                <a:latin typeface="华文新魏" panose="02010800040101010101" pitchFamily="2" charset="-122"/>
                <a:ea typeface="华文新魏" panose="02010800040101010101" pitchFamily="2" charset="-122"/>
              </a:rPr>
              <a:t>关联</a:t>
            </a:r>
            <a:r>
              <a:rPr lang="zh-CN" altLang="en-US" dirty="0">
                <a:solidFill>
                  <a:srgbClr val="2929FF"/>
                </a:solidFill>
                <a:effectLst/>
                <a:latin typeface="华文新魏" panose="02010800040101010101" pitchFamily="2" charset="-122"/>
                <a:ea typeface="华文新魏" panose="02010800040101010101" pitchFamily="2" charset="-122"/>
              </a:rPr>
              <a:t>，我们称这种关联为实体间的联系</a:t>
            </a:r>
          </a:p>
          <a:p>
            <a:pPr lvl="2"/>
            <a:r>
              <a:rPr lang="zh-CN" altLang="en-US" dirty="0">
                <a:effectLst/>
                <a:latin typeface="华文新魏" panose="02010800040101010101" pitchFamily="2" charset="-122"/>
                <a:ea typeface="华文新魏" panose="02010800040101010101" pitchFamily="2" charset="-122"/>
              </a:rPr>
              <a:t>例如，一个学生必属于一个系；一个学生需选修多门课程</a:t>
            </a:r>
            <a:endParaRPr lang="en-US" altLang="zh-CN" dirty="0">
              <a:effectLst/>
              <a:latin typeface="华文新魏" panose="02010800040101010101" pitchFamily="2" charset="-122"/>
              <a:ea typeface="华文新魏" panose="02010800040101010101" pitchFamily="2" charset="-122"/>
            </a:endParaRPr>
          </a:p>
          <a:p>
            <a:pPr lvl="1"/>
            <a:endParaRPr lang="zh-CN" altLang="en-US" dirty="0">
              <a:solidFill>
                <a:srgbClr val="0000FF"/>
              </a:solidFill>
              <a:effectLst/>
            </a:endParaRPr>
          </a:p>
        </p:txBody>
      </p:sp>
      <p:sp>
        <p:nvSpPr>
          <p:cNvPr id="2" name="矩形 1"/>
          <p:cNvSpPr/>
          <p:nvPr/>
        </p:nvSpPr>
        <p:spPr>
          <a:xfrm>
            <a:off x="1979613"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1979613"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组合 5"/>
          <p:cNvGrpSpPr/>
          <p:nvPr/>
        </p:nvGrpSpPr>
        <p:grpSpPr>
          <a:xfrm>
            <a:off x="3976688" y="4329113"/>
            <a:ext cx="1295400" cy="647700"/>
            <a:chOff x="4139952" y="4221088"/>
            <a:chExt cx="1296144" cy="648072"/>
          </a:xfrm>
        </p:grpSpPr>
        <p:sp>
          <p:nvSpPr>
            <p:cNvPr id="7" name="流程图: 决策 6"/>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1"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sp>
        <p:nvSpPr>
          <p:cNvPr id="9" name="矩形 8"/>
          <p:cNvSpPr/>
          <p:nvPr/>
        </p:nvSpPr>
        <p:spPr>
          <a:xfrm>
            <a:off x="4787900" y="5445125"/>
            <a:ext cx="10080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课程</a:t>
            </a:r>
          </a:p>
        </p:txBody>
      </p:sp>
      <p:sp>
        <p:nvSpPr>
          <p:cNvPr id="10" name="矩形 9"/>
          <p:cNvSpPr/>
          <p:nvPr/>
        </p:nvSpPr>
        <p:spPr>
          <a:xfrm>
            <a:off x="4787900" y="5805488"/>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6156325"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12" name="矩形 11"/>
          <p:cNvSpPr/>
          <p:nvPr/>
        </p:nvSpPr>
        <p:spPr>
          <a:xfrm>
            <a:off x="6156325"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3" name="组合 12"/>
          <p:cNvGrpSpPr/>
          <p:nvPr/>
        </p:nvGrpSpPr>
        <p:grpSpPr>
          <a:xfrm>
            <a:off x="2484438" y="5792788"/>
            <a:ext cx="1295400" cy="647700"/>
            <a:chOff x="4139952" y="4221088"/>
            <a:chExt cx="1296144" cy="648072"/>
          </a:xfrm>
        </p:grpSpPr>
        <p:sp>
          <p:nvSpPr>
            <p:cNvPr id="14" name="流程图: 决策 13"/>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8"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选修</a:t>
              </a:r>
            </a:p>
          </p:txBody>
        </p:sp>
      </p:grpSp>
      <p:cxnSp>
        <p:nvCxnSpPr>
          <p:cNvPr id="5" name="直接连接符 4"/>
          <p:cNvCxnSpPr>
            <a:endCxn id="7" idx="1"/>
          </p:cNvCxnSpPr>
          <p:nvPr/>
        </p:nvCxnSpPr>
        <p:spPr>
          <a:xfrm flipV="1">
            <a:off x="2987675" y="4652963"/>
            <a:ext cx="989013"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7" idx="1"/>
          </p:cNvCxnSpPr>
          <p:nvPr/>
        </p:nvCxnSpPr>
        <p:spPr>
          <a:xfrm>
            <a:off x="5272088" y="4652963"/>
            <a:ext cx="884238"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14" idx="1"/>
          </p:cNvCxnSpPr>
          <p:nvPr/>
        </p:nvCxnSpPr>
        <p:spPr>
          <a:xfrm>
            <a:off x="2124075" y="5300663"/>
            <a:ext cx="360363" cy="81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3"/>
            <a:endCxn id="10" idx="1"/>
          </p:cNvCxnSpPr>
          <p:nvPr/>
        </p:nvCxnSpPr>
        <p:spPr>
          <a:xfrm>
            <a:off x="3779838" y="6116638"/>
            <a:ext cx="1008063" cy="8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inVertical)">
                                      <p:cBhvr>
                                        <p:cTn id="50" dur="500"/>
                                        <p:tgtEl>
                                          <p:spTgt spid="19"/>
                                        </p:tgtEl>
                                      </p:cBhvr>
                                    </p:animEffect>
                                  </p:childTnLst>
                                </p:cTn>
                              </p:par>
                              <p:par>
                                <p:cTn id="51" presetID="16" presetClass="entr" presetSubtype="21"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par>
                                <p:cTn id="54" presetID="16" presetClass="entr" presetSubtype="2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9874"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a:t>
            </a:r>
          </a:p>
          <a:p>
            <a:pPr lvl="1"/>
            <a:r>
              <a:rPr lang="zh-CN" altLang="en-US" dirty="0">
                <a:solidFill>
                  <a:srgbClr val="800000"/>
                </a:solidFill>
                <a:effectLst/>
                <a:latin typeface="华文新魏" panose="02010800040101010101" pitchFamily="2" charset="-122"/>
                <a:ea typeface="华文新魏" panose="02010800040101010101" pitchFamily="2" charset="-122"/>
              </a:rPr>
              <a:t>同类联系的集合</a:t>
            </a:r>
          </a:p>
        </p:txBody>
      </p:sp>
      <p:grpSp>
        <p:nvGrpSpPr>
          <p:cNvPr id="3" name="Group 55"/>
          <p:cNvGrpSpPr/>
          <p:nvPr/>
        </p:nvGrpSpPr>
        <p:grpSpPr>
          <a:xfrm>
            <a:off x="3349625" y="3860800"/>
            <a:ext cx="3167063" cy="787400"/>
            <a:chOff x="1177" y="1705"/>
            <a:chExt cx="1566" cy="442"/>
          </a:xfrm>
        </p:grpSpPr>
        <p:sp>
          <p:nvSpPr>
            <p:cNvPr id="79876"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79877"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79878"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79879"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sp>
        <p:nvSpPr>
          <p:cNvPr id="305189" name="Text Box 37"/>
          <p:cNvSpPr txBox="1">
            <a:spLocks noChangeArrowheads="1"/>
          </p:cNvSpPr>
          <p:nvPr/>
        </p:nvSpPr>
        <p:spPr bwMode="auto">
          <a:xfrm>
            <a:off x="1908175" y="5445125"/>
            <a:ext cx="6985000" cy="830263"/>
          </a:xfrm>
          <a:prstGeom prst="rect">
            <a:avLst/>
          </a:prstGeom>
          <a:noFill/>
          <a:ln w="9525">
            <a:noFill/>
            <a:miter lim="800000"/>
          </a:ln>
          <a:effectLst/>
        </p:spPr>
        <p:txBody>
          <a:bodyPr>
            <a:spAutoFit/>
          </a:bodyPr>
          <a:lstStyle/>
          <a:p>
            <a:pPr marR="0" defTabSz="914400">
              <a:buClrTx/>
              <a:buSzTx/>
              <a:buFontTx/>
              <a:buNone/>
              <a:defRPr/>
            </a:pP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称一个联系集所关联的实体集的数量为这个</a:t>
            </a:r>
            <a:r>
              <a:rPr kumimoji="0" lang="zh-CN" altLang="en-US" sz="2400" kern="1200" cap="none" spc="0" normalizeH="0" baseline="0" noProof="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联系集的阶</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。阶为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的联系集称为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元联系集</a:t>
            </a:r>
          </a:p>
        </p:txBody>
      </p:sp>
      <p:grpSp>
        <p:nvGrpSpPr>
          <p:cNvPr id="2" name="组合 6"/>
          <p:cNvGrpSpPr/>
          <p:nvPr/>
        </p:nvGrpSpPr>
        <p:grpSpPr>
          <a:xfrm>
            <a:off x="1547813" y="3429000"/>
            <a:ext cx="1800225" cy="1512888"/>
            <a:chOff x="5273841" y="1412776"/>
            <a:chExt cx="1800828" cy="1512168"/>
          </a:xfrm>
        </p:grpSpPr>
        <p:sp>
          <p:nvSpPr>
            <p:cNvPr id="4" name="矩形 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0"/>
          <p:cNvGrpSpPr/>
          <p:nvPr/>
        </p:nvGrpSpPr>
        <p:grpSpPr>
          <a:xfrm>
            <a:off x="6516688" y="3429000"/>
            <a:ext cx="1800225" cy="1512888"/>
            <a:chOff x="5273841" y="1412776"/>
            <a:chExt cx="1800828" cy="1512168"/>
          </a:xfrm>
        </p:grpSpPr>
        <p:sp>
          <p:nvSpPr>
            <p:cNvPr id="42" name="矩形 4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3" name="矩形 42"/>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5189"/>
                                        </p:tgtEl>
                                        <p:attrNameLst>
                                          <p:attrName>style.visibility</p:attrName>
                                        </p:attrNameLst>
                                      </p:cBhvr>
                                      <p:to>
                                        <p:strVal val="visible"/>
                                      </p:to>
                                    </p:set>
                                    <p:anim calcmode="lin" valueType="num">
                                      <p:cBhvr additive="base">
                                        <p:cTn id="23" dur="500" fill="hold"/>
                                        <p:tgtEl>
                                          <p:spTgt spid="305189"/>
                                        </p:tgtEl>
                                        <p:attrNameLst>
                                          <p:attrName>ppt_x</p:attrName>
                                        </p:attrNameLst>
                                      </p:cBhvr>
                                      <p:tavLst>
                                        <p:tav tm="0">
                                          <p:val>
                                            <p:strVal val="#ppt_x"/>
                                          </p:val>
                                        </p:tav>
                                        <p:tav tm="100000">
                                          <p:val>
                                            <p:strVal val="#ppt_x"/>
                                          </p:val>
                                        </p:tav>
                                      </p:tavLst>
                                    </p:anim>
                                    <p:anim calcmode="lin" valueType="num">
                                      <p:cBhvr additive="base">
                                        <p:cTn id="24" dur="500" fill="hold"/>
                                        <p:tgtEl>
                                          <p:spTgt spid="305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1923" name="Rectangle 3"/>
          <p:cNvSpPr>
            <a:spLocks noGrp="1"/>
          </p:cNvSpPr>
          <p:nvPr>
            <p:ph type="body" idx="4294967295"/>
          </p:nvPr>
        </p:nvSpPr>
        <p:spPr>
          <a:xfrm>
            <a:off x="381000" y="1279525"/>
            <a:ext cx="8078788" cy="4525963"/>
          </a:xfrm>
          <a:ln/>
        </p:spPr>
        <p:txBody>
          <a:bodyPr wrap="square" lIns="91440" tIns="45720" rIns="91440" bIns="45720" anchor="t" anchorCtr="0"/>
          <a:lstStyle/>
          <a:p>
            <a:r>
              <a:rPr lang="zh-CN" altLang="en-US" dirty="0">
                <a:solidFill>
                  <a:srgbClr val="FF0000"/>
                </a:solidFill>
                <a:effectLst/>
                <a:latin typeface="华文新魏" panose="02010800040101010101" pitchFamily="2" charset="-122"/>
                <a:ea typeface="华文新魏" panose="02010800040101010101" pitchFamily="2" charset="-122"/>
              </a:rPr>
              <a:t>注意</a:t>
            </a:r>
          </a:p>
          <a:p>
            <a:pPr lvl="1"/>
            <a:r>
              <a:rPr lang="zh-CN" altLang="en-US" dirty="0">
                <a:solidFill>
                  <a:srgbClr val="0000FF"/>
                </a:solidFill>
                <a:effectLst/>
                <a:latin typeface="华文新魏" panose="02010800040101010101" pitchFamily="2" charset="-122"/>
                <a:ea typeface="华文新魏" panose="02010800040101010101" pitchFamily="2" charset="-122"/>
              </a:rPr>
              <a:t>实体之间的联系既可以使用联系集定义，也可以</a:t>
            </a:r>
            <a:r>
              <a:rPr lang="zh-CN" altLang="en-US" dirty="0">
                <a:solidFill>
                  <a:srgbClr val="FF0000"/>
                </a:solidFill>
                <a:effectLst/>
                <a:latin typeface="华文新魏" panose="02010800040101010101" pitchFamily="2" charset="-122"/>
                <a:ea typeface="华文新魏" panose="02010800040101010101" pitchFamily="2" charset="-122"/>
              </a:rPr>
              <a:t>通过实体属性来表示</a:t>
            </a:r>
            <a:r>
              <a:rPr lang="zh-CN" altLang="en-US" dirty="0">
                <a:solidFill>
                  <a:srgbClr val="0000FF"/>
                </a:solidFill>
                <a:effectLst/>
                <a:latin typeface="华文新魏" panose="02010800040101010101" pitchFamily="2" charset="-122"/>
                <a:ea typeface="华文新魏" panose="02010800040101010101" pitchFamily="2" charset="-122"/>
              </a:rPr>
              <a:t>。</a:t>
            </a:r>
          </a:p>
          <a:p>
            <a:pPr lvl="2"/>
            <a:r>
              <a:rPr lang="zh-CN" altLang="en-US" dirty="0">
                <a:effectLst/>
                <a:latin typeface="华文新魏" panose="02010800040101010101" pitchFamily="2" charset="-122"/>
                <a:ea typeface="华文新魏" panose="02010800040101010101" pitchFamily="2" charset="-122"/>
              </a:rPr>
              <a:t>例如，可以用属性表示实体教研室和系之间的所属联系。</a:t>
            </a:r>
          </a:p>
          <a:p>
            <a:pPr lvl="3"/>
            <a:r>
              <a:rPr lang="zh-CN" altLang="en-US" dirty="0">
                <a:effectLst/>
                <a:latin typeface="华文新魏" panose="02010800040101010101" pitchFamily="2" charset="-122"/>
                <a:ea typeface="华文新魏" panose="02010800040101010101" pitchFamily="2" charset="-122"/>
              </a:rPr>
              <a:t>用教研室实体的属性“所属系” 的值来表示这个实体所属的系实体。</a:t>
            </a:r>
          </a:p>
        </p:txBody>
      </p:sp>
      <p:grpSp>
        <p:nvGrpSpPr>
          <p:cNvPr id="10" name="组合 9"/>
          <p:cNvGrpSpPr/>
          <p:nvPr/>
        </p:nvGrpSpPr>
        <p:grpSpPr>
          <a:xfrm>
            <a:off x="5221288" y="4797425"/>
            <a:ext cx="1295400" cy="647700"/>
            <a:chOff x="4139952" y="4221088"/>
            <a:chExt cx="1296144" cy="648072"/>
          </a:xfrm>
        </p:grpSpPr>
        <p:sp>
          <p:nvSpPr>
            <p:cNvPr id="11" name="流程图: 决策 10"/>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1925" name="文本框 11"/>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grpSp>
        <p:nvGrpSpPr>
          <p:cNvPr id="12" name="组合 11"/>
          <p:cNvGrpSpPr/>
          <p:nvPr/>
        </p:nvGrpSpPr>
        <p:grpSpPr>
          <a:xfrm>
            <a:off x="2555875" y="4437063"/>
            <a:ext cx="1223963" cy="1368425"/>
            <a:chOff x="251520" y="3933056"/>
            <a:chExt cx="1224136" cy="1368152"/>
          </a:xfrm>
        </p:grpSpPr>
        <p:sp>
          <p:nvSpPr>
            <p:cNvPr id="2" name="矩形 1"/>
            <p:cNvSpPr/>
            <p:nvPr/>
          </p:nvSpPr>
          <p:spPr>
            <a:xfrm>
              <a:off x="251520" y="3933056"/>
              <a:ext cx="1224136" cy="5047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教研室</a:t>
              </a:r>
            </a:p>
          </p:txBody>
        </p:sp>
        <p:sp>
          <p:nvSpPr>
            <p:cNvPr id="6" name="矩形 5"/>
            <p:cNvSpPr/>
            <p:nvPr/>
          </p:nvSpPr>
          <p:spPr>
            <a:xfrm>
              <a:off x="251520" y="4437780"/>
              <a:ext cx="1224136" cy="86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380288" y="4365625"/>
            <a:ext cx="1223962" cy="1366838"/>
            <a:chOff x="7812360" y="4085456"/>
            <a:chExt cx="1224136" cy="1368152"/>
          </a:xfrm>
        </p:grpSpPr>
        <p:sp>
          <p:nvSpPr>
            <p:cNvPr id="21" name="矩形 20"/>
            <p:cNvSpPr/>
            <p:nvPr/>
          </p:nvSpPr>
          <p:spPr>
            <a:xfrm>
              <a:off x="7812360" y="4085456"/>
              <a:ext cx="1224136" cy="5037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22" name="矩形 21"/>
            <p:cNvSpPr/>
            <p:nvPr/>
          </p:nvSpPr>
          <p:spPr>
            <a:xfrm>
              <a:off x="7812360" y="4589178"/>
              <a:ext cx="1224136" cy="8644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20" name="直接连接符 19"/>
          <p:cNvCxnSpPr>
            <a:endCxn id="11" idx="1"/>
          </p:cNvCxnSpPr>
          <p:nvPr/>
        </p:nvCxnSpPr>
        <p:spPr>
          <a:xfrm>
            <a:off x="3779838" y="5084763"/>
            <a:ext cx="1441450" cy="365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3"/>
            <a:endCxn id="11" idx="1"/>
          </p:cNvCxnSpPr>
          <p:nvPr/>
        </p:nvCxnSpPr>
        <p:spPr>
          <a:xfrm flipV="1">
            <a:off x="6516688" y="5103813"/>
            <a:ext cx="863600" cy="174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71775" y="5373688"/>
            <a:ext cx="958850" cy="400050"/>
          </a:xfrm>
          <a:prstGeom prst="rect">
            <a:avLst/>
          </a:prstGeom>
          <a:noFill/>
          <a:ln w="9525">
            <a:noFill/>
          </a:ln>
        </p:spPr>
        <p:txBody>
          <a:bodyPr wrap="none" anchor="t" anchorCtr="0">
            <a:spAutoFit/>
          </a:bodyPr>
          <a:lstStyle/>
          <a:p>
            <a:r>
              <a:rPr lang="zh-CN" altLang="en-US" dirty="0">
                <a:solidFill>
                  <a:srgbClr val="C00000"/>
                </a:solidFill>
                <a:latin typeface="华文新魏" panose="02010800040101010101" pitchFamily="2" charset="-122"/>
                <a:ea typeface="华文新魏" panose="02010800040101010101" pitchFamily="2" charset="-122"/>
              </a:rPr>
              <a:t>所属系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anim calcmode="lin" valueType="num">
                                      <p:cBhvr>
                                        <p:cTn id="10" dur="500" fill="hold"/>
                                        <p:tgtEl>
                                          <p:spTgt spid="12"/>
                                        </p:tgtEl>
                                        <p:attrNameLst>
                                          <p:attrName>ppt_x</p:attrName>
                                        </p:attrNameLst>
                                      </p:cBhvr>
                                      <p:tavLst>
                                        <p:tav tm="0">
                                          <p:val>
                                            <p:strVal val="#ppt_x"/>
                                          </p:val>
                                        </p:tav>
                                        <p:tav tm="100000">
                                          <p:val>
                                            <p:strVal val="#ppt_x"/>
                                          </p:val>
                                        </p:tav>
                                      </p:tavLst>
                                    </p:anim>
                                    <p:anim calcmode="lin" valueType="num">
                                      <p:cBhvr>
                                        <p:cTn id="11" dur="500" fill="hold"/>
                                        <p:tgtEl>
                                          <p:spTgt spid="12"/>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1923">
                                            <p:txEl>
                                              <p:pRg st="3" end="3"/>
                                            </p:txEl>
                                          </p:spTgt>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0"/>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4"/>
                                        </p:tgtEl>
                                        <p:attrNameLst>
                                          <p:attrName>style.visibility</p:attrName>
                                        </p:attrNameLst>
                                      </p:cBhvr>
                                      <p:to>
                                        <p:strVal val="hidden"/>
                                      </p:to>
                                    </p:set>
                                  </p:childTnLst>
                                </p:cTn>
                              </p:par>
                              <p:par>
                                <p:cTn id="40" presetID="42"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3970"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联系集的属性：</a:t>
            </a:r>
            <a:r>
              <a:rPr lang="zh-CN" altLang="en-US" dirty="0">
                <a:solidFill>
                  <a:srgbClr val="800000"/>
                </a:solidFill>
                <a:effectLst/>
                <a:latin typeface="华文新魏" panose="02010800040101010101" pitchFamily="2" charset="-122"/>
                <a:ea typeface="华文新魏" panose="02010800040101010101" pitchFamily="2" charset="-122"/>
              </a:rPr>
              <a:t>描述性属性（虚线）</a:t>
            </a:r>
          </a:p>
        </p:txBody>
      </p:sp>
      <p:grpSp>
        <p:nvGrpSpPr>
          <p:cNvPr id="37" name="Group 55"/>
          <p:cNvGrpSpPr/>
          <p:nvPr/>
        </p:nvGrpSpPr>
        <p:grpSpPr>
          <a:xfrm>
            <a:off x="3349625" y="3860800"/>
            <a:ext cx="3167063" cy="787400"/>
            <a:chOff x="1177" y="1705"/>
            <a:chExt cx="1566" cy="442"/>
          </a:xfrm>
        </p:grpSpPr>
        <p:sp>
          <p:nvSpPr>
            <p:cNvPr id="83972"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83973"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83974"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83975"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grpSp>
        <p:nvGrpSpPr>
          <p:cNvPr id="83976" name="组合 6"/>
          <p:cNvGrpSpPr/>
          <p:nvPr/>
        </p:nvGrpSpPr>
        <p:grpSpPr>
          <a:xfrm>
            <a:off x="1547813" y="3429000"/>
            <a:ext cx="1800225" cy="1512888"/>
            <a:chOff x="5273841" y="1412776"/>
            <a:chExt cx="1800828" cy="1512168"/>
          </a:xfrm>
        </p:grpSpPr>
        <p:sp>
          <p:nvSpPr>
            <p:cNvPr id="43" name="矩形 42"/>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4" name="矩形 43"/>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83979" name="组合 40"/>
          <p:cNvGrpSpPr/>
          <p:nvPr/>
        </p:nvGrpSpPr>
        <p:grpSpPr>
          <a:xfrm>
            <a:off x="6516688" y="3429000"/>
            <a:ext cx="1800225" cy="1512888"/>
            <a:chOff x="5273841" y="1412776"/>
            <a:chExt cx="1800828" cy="1512168"/>
          </a:xfrm>
        </p:grpSpPr>
        <p:sp>
          <p:nvSpPr>
            <p:cNvPr id="46" name="矩形 45"/>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6" name="直接连接符 5"/>
          <p:cNvCxnSpPr>
            <a:stCxn id="83972" idx="1"/>
          </p:cNvCxnSpPr>
          <p:nvPr/>
        </p:nvCxnSpPr>
        <p:spPr>
          <a:xfrm flipH="1" flipV="1">
            <a:off x="5148263" y="3141663"/>
            <a:ext cx="22225" cy="7191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78363" y="2781300"/>
            <a:ext cx="973137" cy="4000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dirty="0">
                <a:latin typeface="楷体_GB2312"/>
              </a:rPr>
              <a:t> </a:t>
            </a:r>
            <a:r>
              <a:rPr lang="en-US" altLang="zh-CN" dirty="0">
                <a:latin typeface="Times New Roman" panose="02020603050405020304" pitchFamily="18" charset="0"/>
              </a:rPr>
              <a:t>date</a:t>
            </a:r>
            <a:endParaRPr lang="zh-CN" altLang="en-US" dirty="0">
              <a:latin typeface="Times New Roman" panose="02020603050405020304" pitchFamily="18"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约束</a:t>
            </a:r>
            <a:endParaRPr lang="en-US" altLang="zh-CN" dirty="0">
              <a:effectLst/>
              <a:latin typeface="华文新魏" panose="02010800040101010101" pitchFamily="2" charset="-122"/>
              <a:ea typeface="华文新魏" panose="02010800040101010101" pitchFamily="2" charset="-122"/>
            </a:endParaRPr>
          </a:p>
          <a:p>
            <a:pPr lvl="1"/>
            <a:r>
              <a:rPr lang="en-US" altLang="zh-CN" dirty="0">
                <a:effectLst/>
                <a:latin typeface="华文新魏" panose="02010800040101010101" pitchFamily="2" charset="-122"/>
                <a:ea typeface="华文新魏" panose="02010800040101010101" pitchFamily="2" charset="-122"/>
              </a:rPr>
              <a:t>ER</a:t>
            </a:r>
            <a:r>
              <a:rPr lang="zh-CN" altLang="en-US" dirty="0">
                <a:effectLst/>
                <a:latin typeface="华文新魏" panose="02010800040101010101" pitchFamily="2" charset="-122"/>
                <a:ea typeface="华文新魏" panose="02010800040101010101" pitchFamily="2" charset="-122"/>
              </a:rPr>
              <a:t>企业模式可以定义一些数据库中的数据必须满足的约束</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映射基数</a:t>
            </a:r>
            <a:endParaRPr lang="en-US" altLang="zh-CN" dirty="0">
              <a:solidFill>
                <a:srgbClr val="FF0000"/>
              </a:solidFill>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参与约束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lvl="0" algn="r">
              <a:defRPr/>
            </a:pPr>
            <a:r>
              <a:rPr lang="zh-CN" altLang="en-US" dirty="0">
                <a:latin typeface="华文行楷" panose="02010800040101010101" pitchFamily="2" charset="-122"/>
                <a:ea typeface="华文行楷" panose="02010800040101010101" pitchFamily="2" charset="-122"/>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a:xfrm>
            <a:off x="395536" y="1268760"/>
            <a:ext cx="822960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lvl="1"/>
            <a:r>
              <a:rPr lang="zh-CN" altLang="en-US" dirty="0">
                <a:effectLst/>
                <a:latin typeface="华文新魏" panose="02010800040101010101" pitchFamily="2" charset="-122"/>
                <a:ea typeface="华文新魏" panose="02010800040101010101" pitchFamily="2" charset="-122"/>
              </a:rPr>
              <a:t>一个实体通过一个联系集能关联的实体的个数</a:t>
            </a:r>
            <a:endParaRPr lang="en-US" altLang="zh-CN" dirty="0">
              <a:effectLst/>
              <a:latin typeface="华文新魏" panose="02010800040101010101" pitchFamily="2" charset="-122"/>
              <a:ea typeface="华文新魏" panose="02010800040101010101" pitchFamily="2" charset="-122"/>
            </a:endParaRPr>
          </a:p>
          <a:p>
            <a:pPr lvl="2"/>
            <a:r>
              <a:rPr lang="zh-CN" altLang="en-US" dirty="0">
                <a:solidFill>
                  <a:srgbClr val="2929FF"/>
                </a:solidFill>
                <a:effectLst/>
                <a:latin typeface="华文新魏" panose="02010800040101010101" pitchFamily="2" charset="-122"/>
                <a:ea typeface="华文新魏" panose="02010800040101010101" pitchFamily="2" charset="-122"/>
              </a:rPr>
              <a:t>一对一</a:t>
            </a:r>
          </a:p>
          <a:p>
            <a:pPr lvl="3"/>
            <a:r>
              <a:rPr lang="zh-CN" altLang="en-US" dirty="0">
                <a:effectLst/>
                <a:latin typeface="华文新魏" panose="02010800040101010101" pitchFamily="2" charset="-122"/>
                <a:ea typeface="华文新魏" panose="02010800040101010101" pitchFamily="2" charset="-122"/>
              </a:rPr>
              <a:t>一个系只有一个系主任，</a:t>
            </a:r>
            <a:endParaRPr lang="en-US" altLang="zh-CN" dirty="0">
              <a:effectLst/>
              <a:latin typeface="华文新魏" panose="02010800040101010101" pitchFamily="2" charset="-122"/>
              <a:ea typeface="华文新魏" panose="02010800040101010101" pitchFamily="2" charset="-122"/>
            </a:endParaRPr>
          </a:p>
          <a:p>
            <a:pPr lvl="3"/>
            <a:r>
              <a:rPr lang="zh-CN" altLang="en-US" dirty="0">
                <a:effectLst/>
                <a:latin typeface="华文新魏" panose="02010800040101010101" pitchFamily="2" charset="-122"/>
                <a:ea typeface="华文新魏" panose="02010800040101010101" pitchFamily="2" charset="-122"/>
              </a:rPr>
              <a:t>一个大学只有一个校长</a:t>
            </a:r>
          </a:p>
          <a:p>
            <a:pPr marL="1371600" lvl="3" indent="0">
              <a:buNone/>
            </a:pPr>
            <a:endParaRPr lang="zh-CN" altLang="en-US" dirty="0">
              <a:effectLst/>
              <a:latin typeface="华文新魏" panose="02010800040101010101" pitchFamily="2" charset="-122"/>
              <a:ea typeface="华文新魏" panose="02010800040101010101" pitchFamily="2" charset="-122"/>
            </a:endParaRPr>
          </a:p>
        </p:txBody>
      </p:sp>
      <p:grpSp>
        <p:nvGrpSpPr>
          <p:cNvPr id="4" name="组合 3">
            <a:extLst>
              <a:ext uri="{FF2B5EF4-FFF2-40B4-BE49-F238E27FC236}">
                <a16:creationId xmlns:a16="http://schemas.microsoft.com/office/drawing/2014/main" id="{985D9ACE-D956-4001-9A4C-59F987051FFD}"/>
              </a:ext>
            </a:extLst>
          </p:cNvPr>
          <p:cNvGrpSpPr/>
          <p:nvPr/>
        </p:nvGrpSpPr>
        <p:grpSpPr>
          <a:xfrm>
            <a:off x="2051720" y="4293096"/>
            <a:ext cx="1008584" cy="575965"/>
            <a:chOff x="4139952" y="4221088"/>
            <a:chExt cx="1296144" cy="648072"/>
          </a:xfrm>
        </p:grpSpPr>
        <p:sp>
          <p:nvSpPr>
            <p:cNvPr id="5" name="流程图: 决策 4">
              <a:extLst>
                <a:ext uri="{FF2B5EF4-FFF2-40B4-BE49-F238E27FC236}">
                  <a16:creationId xmlns:a16="http://schemas.microsoft.com/office/drawing/2014/main" id="{781337BD-6D4B-428F-8E46-D1EB88DA636F}"/>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文本框 11">
              <a:extLst>
                <a:ext uri="{FF2B5EF4-FFF2-40B4-BE49-F238E27FC236}">
                  <a16:creationId xmlns:a16="http://schemas.microsoft.com/office/drawing/2014/main" id="{0087DAC1-7E88-41F7-9B80-6B954ADBDC1D}"/>
                </a:ext>
              </a:extLst>
            </p:cNvPr>
            <p:cNvSpPr txBox="1"/>
            <p:nvPr/>
          </p:nvSpPr>
          <p:spPr>
            <a:xfrm>
              <a:off x="4368419" y="4315162"/>
              <a:ext cx="700834"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grpSp>
        <p:nvGrpSpPr>
          <p:cNvPr id="7" name="组合 6">
            <a:extLst>
              <a:ext uri="{FF2B5EF4-FFF2-40B4-BE49-F238E27FC236}">
                <a16:creationId xmlns:a16="http://schemas.microsoft.com/office/drawing/2014/main" id="{09C3FFB7-DD9A-4307-AC72-1D954F457899}"/>
              </a:ext>
            </a:extLst>
          </p:cNvPr>
          <p:cNvGrpSpPr/>
          <p:nvPr/>
        </p:nvGrpSpPr>
        <p:grpSpPr>
          <a:xfrm>
            <a:off x="796227" y="4172326"/>
            <a:ext cx="1008585" cy="817512"/>
            <a:chOff x="251520" y="3574358"/>
            <a:chExt cx="1224136" cy="1726850"/>
          </a:xfrm>
        </p:grpSpPr>
        <p:sp>
          <p:nvSpPr>
            <p:cNvPr id="8" name="矩形 7">
              <a:extLst>
                <a:ext uri="{FF2B5EF4-FFF2-40B4-BE49-F238E27FC236}">
                  <a16:creationId xmlns:a16="http://schemas.microsoft.com/office/drawing/2014/main" id="{CA4C7C09-6A40-419A-9CB7-9E342DF4EF0C}"/>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系主任</a:t>
              </a:r>
            </a:p>
          </p:txBody>
        </p:sp>
        <p:sp>
          <p:nvSpPr>
            <p:cNvPr id="9" name="矩形 8">
              <a:extLst>
                <a:ext uri="{FF2B5EF4-FFF2-40B4-BE49-F238E27FC236}">
                  <a16:creationId xmlns:a16="http://schemas.microsoft.com/office/drawing/2014/main" id="{DD5C7AF3-50AE-4FB1-8058-C9B1C86FBAEF}"/>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10" name="组合 9">
            <a:extLst>
              <a:ext uri="{FF2B5EF4-FFF2-40B4-BE49-F238E27FC236}">
                <a16:creationId xmlns:a16="http://schemas.microsoft.com/office/drawing/2014/main" id="{FACC504E-3A43-45A9-88D6-CA7D341DC432}"/>
              </a:ext>
            </a:extLst>
          </p:cNvPr>
          <p:cNvGrpSpPr/>
          <p:nvPr/>
        </p:nvGrpSpPr>
        <p:grpSpPr>
          <a:xfrm>
            <a:off x="3345760" y="4168600"/>
            <a:ext cx="722184" cy="817512"/>
            <a:chOff x="7812360" y="4085456"/>
            <a:chExt cx="1224136" cy="1368152"/>
          </a:xfrm>
        </p:grpSpPr>
        <p:sp>
          <p:nvSpPr>
            <p:cNvPr id="11" name="矩形 10">
              <a:extLst>
                <a:ext uri="{FF2B5EF4-FFF2-40B4-BE49-F238E27FC236}">
                  <a16:creationId xmlns:a16="http://schemas.microsoft.com/office/drawing/2014/main" id="{BFFE6676-CE82-4926-983C-3DE428CA9684}"/>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12" name="矩形 11">
              <a:extLst>
                <a:ext uri="{FF2B5EF4-FFF2-40B4-BE49-F238E27FC236}">
                  <a16:creationId xmlns:a16="http://schemas.microsoft.com/office/drawing/2014/main" id="{2B739F5C-6260-4C85-94D3-6D05AF85B5ED}"/>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14" name="直接连接符 13">
            <a:extLst>
              <a:ext uri="{FF2B5EF4-FFF2-40B4-BE49-F238E27FC236}">
                <a16:creationId xmlns:a16="http://schemas.microsoft.com/office/drawing/2014/main" id="{A74ED419-7832-4514-9AFC-AB40F8331223}"/>
              </a:ext>
            </a:extLst>
          </p:cNvPr>
          <p:cNvCxnSpPr>
            <a:cxnSpLocks/>
            <a:stCxn id="5" idx="3"/>
          </p:cNvCxnSpPr>
          <p:nvPr/>
        </p:nvCxnSpPr>
        <p:spPr>
          <a:xfrm>
            <a:off x="3060304" y="4581079"/>
            <a:ext cx="28545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61D919F-BAD4-4B41-B0C4-D1FD7C1E86D5}"/>
              </a:ext>
            </a:extLst>
          </p:cNvPr>
          <p:cNvCxnSpPr>
            <a:cxnSpLocks/>
            <a:stCxn id="5" idx="1"/>
          </p:cNvCxnSpPr>
          <p:nvPr/>
        </p:nvCxnSpPr>
        <p:spPr>
          <a:xfrm flipH="1">
            <a:off x="1804813" y="4581079"/>
            <a:ext cx="2469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CE51C90-0B7E-4FE6-BB3F-11BBDA33A390}"/>
              </a:ext>
            </a:extLst>
          </p:cNvPr>
          <p:cNvPicPr>
            <a:picLocks noChangeAspect="1"/>
          </p:cNvPicPr>
          <p:nvPr/>
        </p:nvPicPr>
        <p:blipFill>
          <a:blip r:embed="rId3"/>
          <a:stretch>
            <a:fillRect/>
          </a:stretch>
        </p:blipFill>
        <p:spPr>
          <a:xfrm>
            <a:off x="5342655" y="2420888"/>
            <a:ext cx="3143689" cy="41439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5" name="文本框 4">
            <a:extLst>
              <a:ext uri="{FF2B5EF4-FFF2-40B4-BE49-F238E27FC236}">
                <a16:creationId xmlns:a16="http://schemas.microsoft.com/office/drawing/2014/main" id="{701FEC3C-E5B1-4702-9EEE-8606D5B27C07}"/>
              </a:ext>
            </a:extLst>
          </p:cNvPr>
          <p:cNvSpPr txBox="1"/>
          <p:nvPr/>
        </p:nvSpPr>
        <p:spPr>
          <a:xfrm>
            <a:off x="4860032" y="1311327"/>
            <a:ext cx="2232248"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数据库设计目标</a:t>
            </a:r>
          </a:p>
        </p:txBody>
      </p:sp>
      <p:sp>
        <p:nvSpPr>
          <p:cNvPr id="6" name="文本框 5">
            <a:extLst>
              <a:ext uri="{FF2B5EF4-FFF2-40B4-BE49-F238E27FC236}">
                <a16:creationId xmlns:a16="http://schemas.microsoft.com/office/drawing/2014/main" id="{4EA8A106-1E71-488C-A33A-A5572C940259}"/>
              </a:ext>
            </a:extLst>
          </p:cNvPr>
          <p:cNvSpPr txBox="1"/>
          <p:nvPr/>
        </p:nvSpPr>
        <p:spPr>
          <a:xfrm>
            <a:off x="1351089" y="1311327"/>
            <a:ext cx="1728192"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仓库设计目标</a:t>
            </a:r>
          </a:p>
        </p:txBody>
      </p:sp>
      <p:sp>
        <p:nvSpPr>
          <p:cNvPr id="11" name="文本框 10">
            <a:extLst>
              <a:ext uri="{FF2B5EF4-FFF2-40B4-BE49-F238E27FC236}">
                <a16:creationId xmlns:a16="http://schemas.microsoft.com/office/drawing/2014/main" id="{C9BD3F5C-FAB9-45BF-98F5-314936AF9D81}"/>
              </a:ext>
            </a:extLst>
          </p:cNvPr>
          <p:cNvSpPr txBox="1"/>
          <p:nvPr/>
        </p:nvSpPr>
        <p:spPr>
          <a:xfrm>
            <a:off x="720009" y="2971384"/>
            <a:ext cx="3096344" cy="400110"/>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装得下，</a:t>
            </a:r>
            <a:r>
              <a:rPr lang="zh-CN" altLang="en-US" dirty="0">
                <a:effectLst/>
                <a:latin typeface="华文新魏" panose="02010800040101010101" pitchFamily="2" charset="-122"/>
                <a:ea typeface="华文新魏" panose="02010800040101010101" pitchFamily="2" charset="-122"/>
              </a:rPr>
              <a:t>空间利用率高</a:t>
            </a:r>
            <a:endParaRPr lang="zh-CN" altLang="en-US" dirty="0"/>
          </a:p>
        </p:txBody>
      </p:sp>
      <p:sp>
        <p:nvSpPr>
          <p:cNvPr id="12" name="文本框 11">
            <a:extLst>
              <a:ext uri="{FF2B5EF4-FFF2-40B4-BE49-F238E27FC236}">
                <a16:creationId xmlns:a16="http://schemas.microsoft.com/office/drawing/2014/main" id="{79E2D0C3-C05A-4B08-8F35-6D2460ECA0B8}"/>
              </a:ext>
            </a:extLst>
          </p:cNvPr>
          <p:cNvSpPr txBox="1"/>
          <p:nvPr/>
        </p:nvSpPr>
        <p:spPr>
          <a:xfrm>
            <a:off x="720009" y="3826116"/>
            <a:ext cx="2114506"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货物装卸效率高</a:t>
            </a:r>
            <a:endParaRPr lang="zh-CN" altLang="en-US" dirty="0"/>
          </a:p>
        </p:txBody>
      </p:sp>
      <p:sp>
        <p:nvSpPr>
          <p:cNvPr id="13" name="文本框 12">
            <a:extLst>
              <a:ext uri="{FF2B5EF4-FFF2-40B4-BE49-F238E27FC236}">
                <a16:creationId xmlns:a16="http://schemas.microsoft.com/office/drawing/2014/main" id="{1E6F51BD-1864-4C35-A61A-E67D12BC011D}"/>
              </a:ext>
            </a:extLst>
          </p:cNvPr>
          <p:cNvSpPr txBox="1"/>
          <p:nvPr/>
        </p:nvSpPr>
        <p:spPr>
          <a:xfrm>
            <a:off x="720009" y="4732708"/>
            <a:ext cx="2232248" cy="400110"/>
          </a:xfrm>
          <a:prstGeom prst="rect">
            <a:avLst/>
          </a:prstGeom>
          <a:noFill/>
        </p:spPr>
        <p:txBody>
          <a:bodyPr wrap="square">
            <a:spAutoFit/>
          </a:bodyPr>
          <a:lstStyle/>
          <a:p>
            <a:r>
              <a:rPr lang="zh-CN" altLang="en-US" dirty="0">
                <a:effectLst/>
                <a:latin typeface="华文新魏" panose="02010800040101010101" pitchFamily="2" charset="-122"/>
                <a:ea typeface="华文新魏" panose="02010800040101010101" pitchFamily="2" charset="-122"/>
              </a:rPr>
              <a:t>管理效率高</a:t>
            </a:r>
            <a:endParaRPr lang="zh-CN" altLang="en-US" dirty="0"/>
          </a:p>
        </p:txBody>
      </p:sp>
      <p:sp>
        <p:nvSpPr>
          <p:cNvPr id="18" name="文本框 17">
            <a:extLst>
              <a:ext uri="{FF2B5EF4-FFF2-40B4-BE49-F238E27FC236}">
                <a16:creationId xmlns:a16="http://schemas.microsoft.com/office/drawing/2014/main" id="{134E9B34-092F-4C98-A709-09E6A0922D87}"/>
              </a:ext>
            </a:extLst>
          </p:cNvPr>
          <p:cNvSpPr txBox="1"/>
          <p:nvPr/>
        </p:nvSpPr>
        <p:spPr>
          <a:xfrm>
            <a:off x="3618258" y="1739004"/>
            <a:ext cx="4715796" cy="707886"/>
          </a:xfrm>
          <a:prstGeom prst="rect">
            <a:avLst/>
          </a:prstGeom>
          <a:noFill/>
        </p:spPr>
        <p:txBody>
          <a:bodyPr wrap="square">
            <a:spAutoFit/>
          </a:bodyPr>
          <a:lstStyle/>
          <a:p>
            <a:pPr lvl="1"/>
            <a:r>
              <a:rPr lang="zh-CN" altLang="en-US" dirty="0">
                <a:solidFill>
                  <a:srgbClr val="0000FF"/>
                </a:solidFill>
                <a:effectLst/>
                <a:latin typeface="华文新魏" panose="02010800040101010101" pitchFamily="2" charset="-122"/>
                <a:ea typeface="华文新魏" panose="02010800040101010101" pitchFamily="2" charset="-122"/>
              </a:rPr>
              <a:t>为用户和各种应用系统提供一个</a:t>
            </a:r>
            <a:r>
              <a:rPr lang="zh-CN" altLang="en-US" dirty="0">
                <a:solidFill>
                  <a:srgbClr val="FF0000"/>
                </a:solidFill>
                <a:effectLst/>
                <a:latin typeface="华文新魏" panose="02010800040101010101" pitchFamily="2" charset="-122"/>
                <a:ea typeface="华文新魏" panose="02010800040101010101" pitchFamily="2" charset="-122"/>
              </a:rPr>
              <a:t>信息基础设施</a:t>
            </a:r>
            <a:r>
              <a:rPr lang="zh-CN" altLang="en-US" dirty="0">
                <a:solidFill>
                  <a:srgbClr val="0000FF"/>
                </a:solidFill>
                <a:effectLst/>
                <a:latin typeface="华文新魏" panose="02010800040101010101" pitchFamily="2" charset="-122"/>
                <a:ea typeface="华文新魏" panose="02010800040101010101" pitchFamily="2" charset="-122"/>
              </a:rPr>
              <a:t>和高效率的</a:t>
            </a:r>
            <a:r>
              <a:rPr lang="zh-CN" altLang="en-US" dirty="0">
                <a:solidFill>
                  <a:srgbClr val="FF0000"/>
                </a:solidFill>
                <a:effectLst/>
                <a:latin typeface="华文新魏" panose="02010800040101010101" pitchFamily="2" charset="-122"/>
                <a:ea typeface="华文新魏" panose="02010800040101010101" pitchFamily="2" charset="-122"/>
              </a:rPr>
              <a:t>运行环境</a:t>
            </a:r>
          </a:p>
        </p:txBody>
      </p:sp>
      <p:sp>
        <p:nvSpPr>
          <p:cNvPr id="2" name="文本框 1">
            <a:extLst>
              <a:ext uri="{FF2B5EF4-FFF2-40B4-BE49-F238E27FC236}">
                <a16:creationId xmlns:a16="http://schemas.microsoft.com/office/drawing/2014/main" id="{60502356-5C3F-4EBF-B523-E0BFE9FDD93E}"/>
              </a:ext>
            </a:extLst>
          </p:cNvPr>
          <p:cNvSpPr txBox="1"/>
          <p:nvPr/>
        </p:nvSpPr>
        <p:spPr>
          <a:xfrm>
            <a:off x="3787613" y="3000723"/>
            <a:ext cx="864096" cy="400110"/>
          </a:xfrm>
          <a:prstGeom prst="rect">
            <a:avLst/>
          </a:prstGeom>
          <a:noFill/>
        </p:spPr>
        <p:txBody>
          <a:bodyPr wrap="square" rtlCol="0">
            <a:spAutoFit/>
          </a:bodyPr>
          <a:lstStyle/>
          <a:p>
            <a:r>
              <a:rPr lang="zh-CN" altLang="en-US" dirty="0"/>
              <a:t>存储</a:t>
            </a:r>
          </a:p>
        </p:txBody>
      </p:sp>
      <p:sp>
        <p:nvSpPr>
          <p:cNvPr id="14" name="文本框 13">
            <a:extLst>
              <a:ext uri="{FF2B5EF4-FFF2-40B4-BE49-F238E27FC236}">
                <a16:creationId xmlns:a16="http://schemas.microsoft.com/office/drawing/2014/main" id="{573824AB-E31A-4454-9A98-5EAC3D8EAF99}"/>
              </a:ext>
            </a:extLst>
          </p:cNvPr>
          <p:cNvSpPr txBox="1"/>
          <p:nvPr/>
        </p:nvSpPr>
        <p:spPr>
          <a:xfrm>
            <a:off x="3776273" y="3863267"/>
            <a:ext cx="864096" cy="400110"/>
          </a:xfrm>
          <a:prstGeom prst="rect">
            <a:avLst/>
          </a:prstGeom>
          <a:noFill/>
        </p:spPr>
        <p:txBody>
          <a:bodyPr wrap="square" rtlCol="0">
            <a:spAutoFit/>
          </a:bodyPr>
          <a:lstStyle/>
          <a:p>
            <a:r>
              <a:rPr lang="zh-CN" altLang="en-US" dirty="0"/>
              <a:t>使用</a:t>
            </a:r>
          </a:p>
        </p:txBody>
      </p:sp>
      <p:sp>
        <p:nvSpPr>
          <p:cNvPr id="15" name="文本框 14">
            <a:extLst>
              <a:ext uri="{FF2B5EF4-FFF2-40B4-BE49-F238E27FC236}">
                <a16:creationId xmlns:a16="http://schemas.microsoft.com/office/drawing/2014/main" id="{025FC905-DA0D-4170-9DC4-5172E36238A5}"/>
              </a:ext>
            </a:extLst>
          </p:cNvPr>
          <p:cNvSpPr txBox="1"/>
          <p:nvPr/>
        </p:nvSpPr>
        <p:spPr>
          <a:xfrm>
            <a:off x="3776273" y="4700779"/>
            <a:ext cx="864096" cy="400110"/>
          </a:xfrm>
          <a:prstGeom prst="rect">
            <a:avLst/>
          </a:prstGeom>
          <a:noFill/>
        </p:spPr>
        <p:txBody>
          <a:bodyPr wrap="square" rtlCol="0">
            <a:spAutoFit/>
          </a:bodyPr>
          <a:lstStyle/>
          <a:p>
            <a:r>
              <a:rPr lang="zh-CN" altLang="en-US" dirty="0"/>
              <a:t>管理</a:t>
            </a:r>
          </a:p>
        </p:txBody>
      </p:sp>
      <p:sp>
        <p:nvSpPr>
          <p:cNvPr id="3" name="箭头: 右 2">
            <a:extLst>
              <a:ext uri="{FF2B5EF4-FFF2-40B4-BE49-F238E27FC236}">
                <a16:creationId xmlns:a16="http://schemas.microsoft.com/office/drawing/2014/main" id="{8740D1F6-5474-4269-91AC-68D75EC201E8}"/>
              </a:ext>
            </a:extLst>
          </p:cNvPr>
          <p:cNvSpPr/>
          <p:nvPr/>
        </p:nvSpPr>
        <p:spPr>
          <a:xfrm>
            <a:off x="3491880" y="3955310"/>
            <a:ext cx="2742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2CE1D108-D173-4CDD-83FA-E08ACC570FC7}"/>
              </a:ext>
            </a:extLst>
          </p:cNvPr>
          <p:cNvSpPr/>
          <p:nvPr/>
        </p:nvSpPr>
        <p:spPr>
          <a:xfrm>
            <a:off x="3491880" y="4817187"/>
            <a:ext cx="2559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6811AFCB-1405-4C0C-BCE3-F0921BF6B9E1}"/>
              </a:ext>
            </a:extLst>
          </p:cNvPr>
          <p:cNvSpPr/>
          <p:nvPr/>
        </p:nvSpPr>
        <p:spPr>
          <a:xfrm>
            <a:off x="3488333" y="3119552"/>
            <a:ext cx="2559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440F0ABB-EA6B-4A78-8FA7-6802645A8ED7}"/>
              </a:ext>
            </a:extLst>
          </p:cNvPr>
          <p:cNvGrpSpPr/>
          <p:nvPr/>
        </p:nvGrpSpPr>
        <p:grpSpPr>
          <a:xfrm>
            <a:off x="4528139" y="2969078"/>
            <a:ext cx="4064800" cy="2191184"/>
            <a:chOff x="4528139" y="2969078"/>
            <a:chExt cx="4064800" cy="2191184"/>
          </a:xfrm>
        </p:grpSpPr>
        <p:sp>
          <p:nvSpPr>
            <p:cNvPr id="17" name="文本框 16">
              <a:extLst>
                <a:ext uri="{FF2B5EF4-FFF2-40B4-BE49-F238E27FC236}">
                  <a16:creationId xmlns:a16="http://schemas.microsoft.com/office/drawing/2014/main" id="{AB1C1664-769B-4710-86ED-4EA821EC6542}"/>
                </a:ext>
              </a:extLst>
            </p:cNvPr>
            <p:cNvSpPr txBox="1"/>
            <p:nvPr/>
          </p:nvSpPr>
          <p:spPr>
            <a:xfrm>
              <a:off x="4846200" y="2969078"/>
              <a:ext cx="3746739" cy="400110"/>
            </a:xfrm>
            <a:prstGeom prst="rect">
              <a:avLst/>
            </a:prstGeom>
            <a:noFill/>
          </p:spPr>
          <p:txBody>
            <a:bodyPr wrap="square">
              <a:spAutoFit/>
            </a:bodyPr>
            <a:lstStyle/>
            <a:p>
              <a:pPr marL="0" lvl="2"/>
              <a:r>
                <a:rPr lang="zh-CN" altLang="en-US" dirty="0">
                  <a:latin typeface="华文新魏" panose="02010800040101010101" pitchFamily="2" charset="-122"/>
                  <a:ea typeface="华文新魏" panose="02010800040101010101" pitchFamily="2" charset="-122"/>
                </a:rPr>
                <a:t>数据</a:t>
              </a:r>
              <a:r>
                <a:rPr lang="zh-CN" altLang="en-US" dirty="0">
                  <a:solidFill>
                    <a:srgbClr val="FF0000"/>
                  </a:solidFill>
                  <a:latin typeface="华文新魏" panose="02010800040101010101" pitchFamily="2" charset="-122"/>
                  <a:ea typeface="华文新魏" panose="02010800040101010101" pitchFamily="2" charset="-122"/>
                </a:rPr>
                <a:t>信息完整、冗余度低</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19" name="文本框 18">
              <a:extLst>
                <a:ext uri="{FF2B5EF4-FFF2-40B4-BE49-F238E27FC236}">
                  <a16:creationId xmlns:a16="http://schemas.microsoft.com/office/drawing/2014/main" id="{03F5BF11-F395-4FB7-A8D7-8F00D4991E91}"/>
                </a:ext>
              </a:extLst>
            </p:cNvPr>
            <p:cNvSpPr txBox="1"/>
            <p:nvPr/>
          </p:nvSpPr>
          <p:spPr>
            <a:xfrm>
              <a:off x="4900311" y="3875992"/>
              <a:ext cx="2669459" cy="400110"/>
            </a:xfrm>
            <a:prstGeom prst="rect">
              <a:avLst/>
            </a:prstGeom>
            <a:noFill/>
          </p:spPr>
          <p:txBody>
            <a:bodyPr wrap="square">
              <a:spAutoFit/>
            </a:bodyPr>
            <a:lstStyle>
              <a:defPPr>
                <a:defRPr lang="en-US"/>
              </a:defPPr>
              <a:lvl1pPr>
                <a:defRPr>
                  <a:effectLst/>
                  <a:latin typeface="华文新魏" panose="02010800040101010101" pitchFamily="2" charset="-122"/>
                  <a:ea typeface="华文新魏" panose="02010800040101010101" pitchFamily="2" charset="-122"/>
                </a:defRPr>
              </a:lvl1pPr>
            </a:lstStyle>
            <a:p>
              <a:pPr marL="0" lvl="2"/>
              <a:r>
                <a:rPr lang="zh-CN" altLang="en-US" dirty="0">
                  <a:latin typeface="华文新魏" panose="02010800040101010101" pitchFamily="2" charset="-122"/>
                  <a:ea typeface="华文新魏" panose="02010800040101010101" pitchFamily="2" charset="-122"/>
                </a:rPr>
                <a:t>数据库的存取效率高</a:t>
              </a:r>
              <a:endParaRPr lang="en-US" altLang="zh-CN" dirty="0">
                <a:latin typeface="华文新魏" panose="02010800040101010101" pitchFamily="2" charset="-122"/>
                <a:ea typeface="华文新魏" panose="02010800040101010101" pitchFamily="2" charset="-122"/>
              </a:endParaRPr>
            </a:p>
          </p:txBody>
        </p:sp>
        <p:sp>
          <p:nvSpPr>
            <p:cNvPr id="21" name="文本框 20">
              <a:extLst>
                <a:ext uri="{FF2B5EF4-FFF2-40B4-BE49-F238E27FC236}">
                  <a16:creationId xmlns:a16="http://schemas.microsoft.com/office/drawing/2014/main" id="{A3F5E712-84B0-4FFD-A58D-B9FEDABFB400}"/>
                </a:ext>
              </a:extLst>
            </p:cNvPr>
            <p:cNvSpPr txBox="1"/>
            <p:nvPr/>
          </p:nvSpPr>
          <p:spPr>
            <a:xfrm>
              <a:off x="4899254" y="4760152"/>
              <a:ext cx="3599674" cy="400110"/>
            </a:xfrm>
            <a:prstGeom prst="rect">
              <a:avLst/>
            </a:prstGeom>
            <a:noFill/>
          </p:spPr>
          <p:txBody>
            <a:bodyPr wrap="square">
              <a:spAutoFit/>
            </a:bodyPr>
            <a:lstStyle/>
            <a:p>
              <a:pPr marL="0" lvl="2"/>
              <a:r>
                <a:rPr lang="zh-CN" altLang="en-US" dirty="0">
                  <a:latin typeface="华文新魏" panose="02010800040101010101" pitchFamily="2" charset="-122"/>
                  <a:ea typeface="华文新魏" panose="02010800040101010101" pitchFamily="2" charset="-122"/>
                </a:rPr>
                <a:t>数据库系统</a:t>
              </a:r>
              <a:r>
                <a:rPr lang="zh-CN" altLang="en-US" dirty="0">
                  <a:solidFill>
                    <a:srgbClr val="FF0000"/>
                  </a:solidFill>
                  <a:latin typeface="华文新魏" panose="02010800040101010101" pitchFamily="2" charset="-122"/>
                  <a:ea typeface="华文新魏" panose="02010800040101010101" pitchFamily="2" charset="-122"/>
                </a:rPr>
                <a:t>运行管理</a:t>
              </a:r>
              <a:r>
                <a:rPr lang="zh-CN" altLang="en-US" dirty="0">
                  <a:latin typeface="华文新魏" panose="02010800040101010101" pitchFamily="2" charset="-122"/>
                  <a:ea typeface="华文新魏" panose="02010800040101010101" pitchFamily="2" charset="-122"/>
                </a:rPr>
                <a:t>的效率高</a:t>
              </a:r>
            </a:p>
          </p:txBody>
        </p:sp>
        <p:sp>
          <p:nvSpPr>
            <p:cNvPr id="23" name="箭头: 右 22">
              <a:extLst>
                <a:ext uri="{FF2B5EF4-FFF2-40B4-BE49-F238E27FC236}">
                  <a16:creationId xmlns:a16="http://schemas.microsoft.com/office/drawing/2014/main" id="{46AF559D-2E00-4769-A8E5-183A387A7DF0}"/>
                </a:ext>
              </a:extLst>
            </p:cNvPr>
            <p:cNvSpPr/>
            <p:nvPr/>
          </p:nvSpPr>
          <p:spPr>
            <a:xfrm>
              <a:off x="4531686" y="3955310"/>
              <a:ext cx="2742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E2AF6765-0DD1-4B48-8FA1-37B2F7A79EEA}"/>
                </a:ext>
              </a:extLst>
            </p:cNvPr>
            <p:cNvSpPr/>
            <p:nvPr/>
          </p:nvSpPr>
          <p:spPr>
            <a:xfrm>
              <a:off x="4531686" y="4817187"/>
              <a:ext cx="2559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05DDBB57-E8EB-44BC-B62D-0DCCC1F46CA6}"/>
                </a:ext>
              </a:extLst>
            </p:cNvPr>
            <p:cNvSpPr/>
            <p:nvPr/>
          </p:nvSpPr>
          <p:spPr>
            <a:xfrm>
              <a:off x="4528139" y="3119552"/>
              <a:ext cx="2559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895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2" grpId="0"/>
      <p:bldP spid="14" grpId="0"/>
      <p:bldP spid="15" grpId="0"/>
      <p:bldP spid="3" grpId="0" animBg="1"/>
      <p:bldP spid="20"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lvl="0" algn="r">
              <a:defRPr/>
            </a:pPr>
            <a:r>
              <a:rPr lang="zh-CN" altLang="en-US" dirty="0">
                <a:latin typeface="华文行楷" panose="02010800040101010101" pitchFamily="2" charset="-122"/>
                <a:ea typeface="华文行楷" panose="02010800040101010101" pitchFamily="2" charset="-122"/>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a:xfrm>
            <a:off x="395536" y="1268760"/>
            <a:ext cx="822960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lvl="1"/>
            <a:r>
              <a:rPr lang="zh-CN" altLang="en-US" dirty="0">
                <a:effectLst/>
                <a:latin typeface="华文新魏" panose="02010800040101010101" pitchFamily="2" charset="-122"/>
                <a:ea typeface="华文新魏" panose="02010800040101010101" pitchFamily="2" charset="-122"/>
              </a:rPr>
              <a:t>一个实体通过一个联系集能关联的实体的个数</a:t>
            </a:r>
            <a:endParaRPr lang="en-US" altLang="zh-CN" dirty="0">
              <a:effectLst/>
              <a:latin typeface="华文新魏" panose="02010800040101010101" pitchFamily="2" charset="-122"/>
              <a:ea typeface="华文新魏" panose="02010800040101010101" pitchFamily="2" charset="-122"/>
            </a:endParaRPr>
          </a:p>
          <a:p>
            <a:pPr lvl="2"/>
            <a:r>
              <a:rPr lang="zh-CN" altLang="en-US" dirty="0">
                <a:solidFill>
                  <a:srgbClr val="2929FF"/>
                </a:solidFill>
                <a:effectLst/>
                <a:latin typeface="华文新魏" panose="02010800040101010101" pitchFamily="2" charset="-122"/>
                <a:ea typeface="华文新魏" panose="02010800040101010101" pitchFamily="2" charset="-122"/>
              </a:rPr>
              <a:t>一对多（或多对一）</a:t>
            </a:r>
          </a:p>
          <a:p>
            <a:pPr lvl="3"/>
            <a:r>
              <a:rPr lang="zh-CN" altLang="en-US" dirty="0">
                <a:effectLst/>
                <a:latin typeface="华文新魏" panose="02010800040101010101" pitchFamily="2" charset="-122"/>
                <a:ea typeface="华文新魏" panose="02010800040101010101" pitchFamily="2" charset="-122"/>
              </a:rPr>
              <a:t>一个系有很多学生</a:t>
            </a:r>
          </a:p>
          <a:p>
            <a:pPr marL="1371600" lvl="3" indent="0">
              <a:buNone/>
            </a:pPr>
            <a:endParaRPr lang="zh-CN" altLang="en-US" dirty="0">
              <a:effectLst/>
              <a:latin typeface="华文新魏" panose="02010800040101010101" pitchFamily="2" charset="-122"/>
              <a:ea typeface="华文新魏" panose="02010800040101010101" pitchFamily="2" charset="-122"/>
            </a:endParaRPr>
          </a:p>
          <a:p>
            <a:pPr marL="1371600" lvl="3" indent="0">
              <a:buNone/>
            </a:pPr>
            <a:endParaRPr lang="zh-CN" altLang="en-US" dirty="0">
              <a:effectLst/>
              <a:latin typeface="华文新魏" panose="02010800040101010101" pitchFamily="2" charset="-122"/>
              <a:ea typeface="华文新魏" panose="02010800040101010101" pitchFamily="2" charset="-122"/>
            </a:endParaRPr>
          </a:p>
        </p:txBody>
      </p:sp>
      <p:grpSp>
        <p:nvGrpSpPr>
          <p:cNvPr id="22" name="组合 21">
            <a:extLst>
              <a:ext uri="{FF2B5EF4-FFF2-40B4-BE49-F238E27FC236}">
                <a16:creationId xmlns:a16="http://schemas.microsoft.com/office/drawing/2014/main" id="{91998C2F-6644-42E1-A7C2-4ADD50BCD24D}"/>
              </a:ext>
            </a:extLst>
          </p:cNvPr>
          <p:cNvGrpSpPr/>
          <p:nvPr/>
        </p:nvGrpSpPr>
        <p:grpSpPr>
          <a:xfrm>
            <a:off x="1907704" y="4149080"/>
            <a:ext cx="1008584" cy="575965"/>
            <a:chOff x="4139952" y="4221088"/>
            <a:chExt cx="1296144" cy="648072"/>
          </a:xfrm>
        </p:grpSpPr>
        <p:sp>
          <p:nvSpPr>
            <p:cNvPr id="23" name="流程图: 决策 22">
              <a:extLst>
                <a:ext uri="{FF2B5EF4-FFF2-40B4-BE49-F238E27FC236}">
                  <a16:creationId xmlns:a16="http://schemas.microsoft.com/office/drawing/2014/main" id="{7F91597B-B859-4971-8330-2DE591B1C1D2}"/>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4" name="文本框 11">
              <a:extLst>
                <a:ext uri="{FF2B5EF4-FFF2-40B4-BE49-F238E27FC236}">
                  <a16:creationId xmlns:a16="http://schemas.microsoft.com/office/drawing/2014/main" id="{472FD935-E4B0-4596-9421-F784B30EA522}"/>
                </a:ext>
              </a:extLst>
            </p:cNvPr>
            <p:cNvSpPr txBox="1"/>
            <p:nvPr/>
          </p:nvSpPr>
          <p:spPr>
            <a:xfrm>
              <a:off x="4368419" y="4315162"/>
              <a:ext cx="700834"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grpSp>
        <p:nvGrpSpPr>
          <p:cNvPr id="25" name="组合 24">
            <a:extLst>
              <a:ext uri="{FF2B5EF4-FFF2-40B4-BE49-F238E27FC236}">
                <a16:creationId xmlns:a16="http://schemas.microsoft.com/office/drawing/2014/main" id="{0387BC9B-1271-4026-B6A5-9F742605A374}"/>
              </a:ext>
            </a:extLst>
          </p:cNvPr>
          <p:cNvGrpSpPr/>
          <p:nvPr/>
        </p:nvGrpSpPr>
        <p:grpSpPr>
          <a:xfrm>
            <a:off x="652211" y="4028310"/>
            <a:ext cx="1008585" cy="817512"/>
            <a:chOff x="251520" y="3574358"/>
            <a:chExt cx="1224136" cy="1726850"/>
          </a:xfrm>
        </p:grpSpPr>
        <p:sp>
          <p:nvSpPr>
            <p:cNvPr id="26" name="矩形 25">
              <a:extLst>
                <a:ext uri="{FF2B5EF4-FFF2-40B4-BE49-F238E27FC236}">
                  <a16:creationId xmlns:a16="http://schemas.microsoft.com/office/drawing/2014/main" id="{8B817C2D-61A0-4656-8D28-76B2BB018D9A}"/>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27" name="矩形 26">
              <a:extLst>
                <a:ext uri="{FF2B5EF4-FFF2-40B4-BE49-F238E27FC236}">
                  <a16:creationId xmlns:a16="http://schemas.microsoft.com/office/drawing/2014/main" id="{E23CE40A-7D1B-4354-916B-410C51575D2E}"/>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28" name="组合 27">
            <a:extLst>
              <a:ext uri="{FF2B5EF4-FFF2-40B4-BE49-F238E27FC236}">
                <a16:creationId xmlns:a16="http://schemas.microsoft.com/office/drawing/2014/main" id="{2BF6C8CE-0375-4C30-A593-D6F24774ED7F}"/>
              </a:ext>
            </a:extLst>
          </p:cNvPr>
          <p:cNvGrpSpPr/>
          <p:nvPr/>
        </p:nvGrpSpPr>
        <p:grpSpPr>
          <a:xfrm>
            <a:off x="3201744" y="4024584"/>
            <a:ext cx="722184" cy="817512"/>
            <a:chOff x="7812360" y="4085456"/>
            <a:chExt cx="1224136" cy="1368152"/>
          </a:xfrm>
        </p:grpSpPr>
        <p:sp>
          <p:nvSpPr>
            <p:cNvPr id="29" name="矩形 28">
              <a:extLst>
                <a:ext uri="{FF2B5EF4-FFF2-40B4-BE49-F238E27FC236}">
                  <a16:creationId xmlns:a16="http://schemas.microsoft.com/office/drawing/2014/main" id="{F874BAEF-F60F-49CC-8BBF-7479CCB98E43}"/>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30" name="矩形 29">
              <a:extLst>
                <a:ext uri="{FF2B5EF4-FFF2-40B4-BE49-F238E27FC236}">
                  <a16:creationId xmlns:a16="http://schemas.microsoft.com/office/drawing/2014/main" id="{E41BC8F2-0075-44D2-81C3-9CD23F7D813F}"/>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31" name="直接连接符 30">
            <a:extLst>
              <a:ext uri="{FF2B5EF4-FFF2-40B4-BE49-F238E27FC236}">
                <a16:creationId xmlns:a16="http://schemas.microsoft.com/office/drawing/2014/main" id="{E470A322-4180-4B59-BDB2-4D87216BCC49}"/>
              </a:ext>
            </a:extLst>
          </p:cNvPr>
          <p:cNvCxnSpPr>
            <a:cxnSpLocks/>
            <a:stCxn id="23" idx="3"/>
          </p:cNvCxnSpPr>
          <p:nvPr/>
        </p:nvCxnSpPr>
        <p:spPr>
          <a:xfrm>
            <a:off x="2916288" y="4437063"/>
            <a:ext cx="28545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11E3454-5CE1-444C-B4DB-4CA11B7D1104}"/>
              </a:ext>
            </a:extLst>
          </p:cNvPr>
          <p:cNvCxnSpPr>
            <a:cxnSpLocks/>
            <a:stCxn id="23" idx="1"/>
          </p:cNvCxnSpPr>
          <p:nvPr/>
        </p:nvCxnSpPr>
        <p:spPr>
          <a:xfrm flipH="1">
            <a:off x="1660797" y="4437063"/>
            <a:ext cx="24690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2B03C0A1-79D0-48A3-B157-670C1330CEC0}"/>
              </a:ext>
            </a:extLst>
          </p:cNvPr>
          <p:cNvPicPr>
            <a:picLocks noChangeAspect="1"/>
          </p:cNvPicPr>
          <p:nvPr/>
        </p:nvPicPr>
        <p:blipFill>
          <a:blip r:embed="rId3"/>
          <a:stretch>
            <a:fillRect/>
          </a:stretch>
        </p:blipFill>
        <p:spPr>
          <a:xfrm>
            <a:off x="5334625" y="2606150"/>
            <a:ext cx="2791022" cy="3654378"/>
          </a:xfrm>
          <a:prstGeom prst="rect">
            <a:avLst/>
          </a:prstGeom>
        </p:spPr>
      </p:pic>
    </p:spTree>
    <p:extLst>
      <p:ext uri="{BB962C8B-B14F-4D97-AF65-F5344CB8AC3E}">
        <p14:creationId xmlns:p14="http://schemas.microsoft.com/office/powerpoint/2010/main" val="183864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lvl="0" algn="r">
              <a:defRPr/>
            </a:pPr>
            <a:r>
              <a:rPr lang="zh-CN" altLang="en-US" dirty="0">
                <a:latin typeface="华文行楷" panose="02010800040101010101" pitchFamily="2" charset="-122"/>
                <a:ea typeface="华文行楷" panose="02010800040101010101" pitchFamily="2" charset="-122"/>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a:xfrm>
            <a:off x="395536" y="1268760"/>
            <a:ext cx="822960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lvl="1"/>
            <a:r>
              <a:rPr lang="zh-CN" altLang="en-US" dirty="0">
                <a:effectLst/>
                <a:latin typeface="华文新魏" panose="02010800040101010101" pitchFamily="2" charset="-122"/>
                <a:ea typeface="华文新魏" panose="02010800040101010101" pitchFamily="2" charset="-122"/>
              </a:rPr>
              <a:t>一个实体通过一个联系集能关联的实体的个数</a:t>
            </a:r>
            <a:endParaRPr lang="en-US" altLang="zh-CN" dirty="0">
              <a:effectLst/>
              <a:latin typeface="华文新魏" panose="02010800040101010101" pitchFamily="2" charset="-122"/>
              <a:ea typeface="华文新魏" panose="02010800040101010101" pitchFamily="2" charset="-122"/>
            </a:endParaRPr>
          </a:p>
          <a:p>
            <a:pPr lvl="2"/>
            <a:r>
              <a:rPr lang="zh-CN" altLang="en-US" dirty="0">
                <a:solidFill>
                  <a:srgbClr val="2929FF"/>
                </a:solidFill>
                <a:effectLst/>
                <a:latin typeface="华文新魏" panose="02010800040101010101" pitchFamily="2" charset="-122"/>
                <a:ea typeface="华文新魏" panose="02010800040101010101" pitchFamily="2" charset="-122"/>
              </a:rPr>
              <a:t>多对多</a:t>
            </a:r>
          </a:p>
          <a:p>
            <a:pPr lvl="3"/>
            <a:r>
              <a:rPr lang="zh-CN" altLang="en-US" dirty="0">
                <a:effectLst/>
                <a:latin typeface="华文新魏" panose="02010800040101010101" pitchFamily="2" charset="-122"/>
                <a:ea typeface="华文新魏" panose="02010800040101010101" pitchFamily="2" charset="-122"/>
              </a:rPr>
              <a:t>一个学生可选修多门课程，</a:t>
            </a:r>
            <a:endParaRPr lang="en-US" altLang="zh-CN" dirty="0">
              <a:effectLst/>
              <a:latin typeface="华文新魏" panose="02010800040101010101" pitchFamily="2" charset="-122"/>
              <a:ea typeface="华文新魏" panose="02010800040101010101" pitchFamily="2" charset="-122"/>
            </a:endParaRPr>
          </a:p>
          <a:p>
            <a:pPr marL="1371600" lvl="3" indent="0">
              <a:buNone/>
            </a:pPr>
            <a:r>
              <a:rPr lang="zh-CN" altLang="en-US" dirty="0">
                <a:effectLst/>
                <a:latin typeface="华文新魏" panose="02010800040101010101" pitchFamily="2" charset="-122"/>
                <a:ea typeface="华文新魏" panose="02010800040101010101" pitchFamily="2" charset="-122"/>
              </a:rPr>
              <a:t>每门课程可被多个学生选修</a:t>
            </a:r>
            <a:endParaRPr lang="en-US" altLang="zh-CN" dirty="0">
              <a:effectLst/>
              <a:latin typeface="华文新魏" panose="02010800040101010101" pitchFamily="2" charset="-122"/>
              <a:ea typeface="华文新魏" panose="02010800040101010101" pitchFamily="2" charset="-122"/>
            </a:endParaRPr>
          </a:p>
          <a:p>
            <a:pPr marL="1371600" lvl="3" indent="0">
              <a:buNone/>
            </a:pPr>
            <a:endParaRPr lang="zh-CN" altLang="en-US" dirty="0">
              <a:effectLst/>
              <a:latin typeface="华文新魏" panose="02010800040101010101" pitchFamily="2" charset="-122"/>
              <a:ea typeface="华文新魏" panose="02010800040101010101" pitchFamily="2" charset="-122"/>
            </a:endParaRPr>
          </a:p>
          <a:p>
            <a:pPr marL="1371600" lvl="3" indent="0">
              <a:buNone/>
            </a:pPr>
            <a:endParaRPr lang="zh-CN" altLang="en-US" dirty="0">
              <a:effectLst/>
              <a:latin typeface="华文新魏" panose="02010800040101010101" pitchFamily="2" charset="-122"/>
              <a:ea typeface="华文新魏" panose="02010800040101010101" pitchFamily="2" charset="-122"/>
            </a:endParaRPr>
          </a:p>
        </p:txBody>
      </p:sp>
      <p:grpSp>
        <p:nvGrpSpPr>
          <p:cNvPr id="33" name="组合 32">
            <a:extLst>
              <a:ext uri="{FF2B5EF4-FFF2-40B4-BE49-F238E27FC236}">
                <a16:creationId xmlns:a16="http://schemas.microsoft.com/office/drawing/2014/main" id="{0D675435-6F64-4FF8-9F88-EE06BFEA344E}"/>
              </a:ext>
            </a:extLst>
          </p:cNvPr>
          <p:cNvGrpSpPr/>
          <p:nvPr/>
        </p:nvGrpSpPr>
        <p:grpSpPr>
          <a:xfrm>
            <a:off x="2411760" y="4365104"/>
            <a:ext cx="1008585" cy="575965"/>
            <a:chOff x="4139952" y="4221088"/>
            <a:chExt cx="1296144" cy="648072"/>
          </a:xfrm>
        </p:grpSpPr>
        <p:sp>
          <p:nvSpPr>
            <p:cNvPr id="34" name="流程图: 决策 33">
              <a:extLst>
                <a:ext uri="{FF2B5EF4-FFF2-40B4-BE49-F238E27FC236}">
                  <a16:creationId xmlns:a16="http://schemas.microsoft.com/office/drawing/2014/main" id="{0B27A216-741F-4723-96EE-C26D5EBF8F15}"/>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35" name="文本框 11">
              <a:extLst>
                <a:ext uri="{FF2B5EF4-FFF2-40B4-BE49-F238E27FC236}">
                  <a16:creationId xmlns:a16="http://schemas.microsoft.com/office/drawing/2014/main" id="{D4E9DC68-6368-4DCF-95DC-37D88295E69E}"/>
                </a:ext>
              </a:extLst>
            </p:cNvPr>
            <p:cNvSpPr txBox="1"/>
            <p:nvPr/>
          </p:nvSpPr>
          <p:spPr>
            <a:xfrm>
              <a:off x="4368419" y="4315162"/>
              <a:ext cx="896529" cy="450201"/>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选修</a:t>
              </a:r>
            </a:p>
          </p:txBody>
        </p:sp>
      </p:grpSp>
      <p:grpSp>
        <p:nvGrpSpPr>
          <p:cNvPr id="36" name="组合 35">
            <a:extLst>
              <a:ext uri="{FF2B5EF4-FFF2-40B4-BE49-F238E27FC236}">
                <a16:creationId xmlns:a16="http://schemas.microsoft.com/office/drawing/2014/main" id="{4FBE237C-DBDD-4B72-B03E-9CB2F8E212D5}"/>
              </a:ext>
            </a:extLst>
          </p:cNvPr>
          <p:cNvGrpSpPr/>
          <p:nvPr/>
        </p:nvGrpSpPr>
        <p:grpSpPr>
          <a:xfrm>
            <a:off x="1156264" y="4244334"/>
            <a:ext cx="1008585" cy="817512"/>
            <a:chOff x="251520" y="3574358"/>
            <a:chExt cx="1224136" cy="1726850"/>
          </a:xfrm>
        </p:grpSpPr>
        <p:sp>
          <p:nvSpPr>
            <p:cNvPr id="37" name="矩形 36">
              <a:extLst>
                <a:ext uri="{FF2B5EF4-FFF2-40B4-BE49-F238E27FC236}">
                  <a16:creationId xmlns:a16="http://schemas.microsoft.com/office/drawing/2014/main" id="{ACA42E78-27FF-4428-86BB-3D85B4FEE680}"/>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8" name="矩形 37">
              <a:extLst>
                <a:ext uri="{FF2B5EF4-FFF2-40B4-BE49-F238E27FC236}">
                  <a16:creationId xmlns:a16="http://schemas.microsoft.com/office/drawing/2014/main" id="{09E7DDF6-2C72-45E1-B1A7-25DF0EF1AD90}"/>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39" name="组合 38">
            <a:extLst>
              <a:ext uri="{FF2B5EF4-FFF2-40B4-BE49-F238E27FC236}">
                <a16:creationId xmlns:a16="http://schemas.microsoft.com/office/drawing/2014/main" id="{2E2F464D-688F-46CE-A872-9795131D5A38}"/>
              </a:ext>
            </a:extLst>
          </p:cNvPr>
          <p:cNvGrpSpPr/>
          <p:nvPr/>
        </p:nvGrpSpPr>
        <p:grpSpPr>
          <a:xfrm>
            <a:off x="3705797" y="4240608"/>
            <a:ext cx="722184" cy="817512"/>
            <a:chOff x="7812360" y="4085456"/>
            <a:chExt cx="1224136" cy="1368152"/>
          </a:xfrm>
        </p:grpSpPr>
        <p:sp>
          <p:nvSpPr>
            <p:cNvPr id="40" name="矩形 39">
              <a:extLst>
                <a:ext uri="{FF2B5EF4-FFF2-40B4-BE49-F238E27FC236}">
                  <a16:creationId xmlns:a16="http://schemas.microsoft.com/office/drawing/2014/main" id="{883196EA-293C-4E3A-9F94-4475DFF50BE4}"/>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课程</a:t>
              </a:r>
            </a:p>
          </p:txBody>
        </p:sp>
        <p:sp>
          <p:nvSpPr>
            <p:cNvPr id="41" name="矩形 40">
              <a:extLst>
                <a:ext uri="{FF2B5EF4-FFF2-40B4-BE49-F238E27FC236}">
                  <a16:creationId xmlns:a16="http://schemas.microsoft.com/office/drawing/2014/main" id="{F0CB0478-9458-4EB7-B3EF-B3D77E1339A8}"/>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42" name="直接连接符 41">
            <a:extLst>
              <a:ext uri="{FF2B5EF4-FFF2-40B4-BE49-F238E27FC236}">
                <a16:creationId xmlns:a16="http://schemas.microsoft.com/office/drawing/2014/main" id="{62D11967-68A0-4152-BC9C-D9E76891D481}"/>
              </a:ext>
            </a:extLst>
          </p:cNvPr>
          <p:cNvCxnSpPr>
            <a:cxnSpLocks/>
            <a:stCxn id="34" idx="3"/>
          </p:cNvCxnSpPr>
          <p:nvPr/>
        </p:nvCxnSpPr>
        <p:spPr>
          <a:xfrm>
            <a:off x="3420341" y="4653087"/>
            <a:ext cx="28545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2540885-6F18-40C5-B2C4-A7D07242DA92}"/>
              </a:ext>
            </a:extLst>
          </p:cNvPr>
          <p:cNvCxnSpPr>
            <a:cxnSpLocks/>
            <a:stCxn id="34" idx="1"/>
          </p:cNvCxnSpPr>
          <p:nvPr/>
        </p:nvCxnSpPr>
        <p:spPr>
          <a:xfrm flipH="1">
            <a:off x="2164850" y="4653087"/>
            <a:ext cx="24690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439D8EE-B45F-45FE-BC7E-38DD02A08B5E}"/>
              </a:ext>
            </a:extLst>
          </p:cNvPr>
          <p:cNvPicPr>
            <a:picLocks noChangeAspect="1"/>
          </p:cNvPicPr>
          <p:nvPr/>
        </p:nvPicPr>
        <p:blipFill>
          <a:blip r:embed="rId3"/>
          <a:stretch>
            <a:fillRect/>
          </a:stretch>
        </p:blipFill>
        <p:spPr>
          <a:xfrm>
            <a:off x="5475110" y="2444179"/>
            <a:ext cx="2716254" cy="3712750"/>
          </a:xfrm>
          <a:prstGeom prst="rect">
            <a:avLst/>
          </a:prstGeom>
        </p:spPr>
      </p:pic>
    </p:spTree>
    <p:extLst>
      <p:ext uri="{BB962C8B-B14F-4D97-AF65-F5344CB8AC3E}">
        <p14:creationId xmlns:p14="http://schemas.microsoft.com/office/powerpoint/2010/main" val="20309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lvl="0" algn="r">
              <a:defRPr/>
            </a:pPr>
            <a:r>
              <a:rPr lang="zh-CN" altLang="en-US" dirty="0">
                <a:latin typeface="华文行楷" panose="02010800040101010101" pitchFamily="2" charset="-122"/>
                <a:ea typeface="华文行楷" panose="02010800040101010101" pitchFamily="2" charset="-122"/>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a:xfrm>
            <a:off x="395536" y="1268760"/>
            <a:ext cx="822960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marL="0" indent="0">
              <a:buNone/>
            </a:pPr>
            <a:r>
              <a:rPr lang="zh-CN" altLang="en-US" dirty="0">
                <a:effectLst/>
                <a:latin typeface="华文新魏" panose="02010800040101010101" pitchFamily="2" charset="-122"/>
                <a:ea typeface="华文新魏" panose="02010800040101010101" pitchFamily="2" charset="-122"/>
              </a:rPr>
              <a:t>注意：一个实体集中的某些实体可能不会映射到另一个实体集中的任意实体</a:t>
            </a:r>
            <a:endParaRPr lang="en-US" altLang="zh-CN" dirty="0">
              <a:effectLst/>
              <a:latin typeface="华文新魏" panose="02010800040101010101" pitchFamily="2" charset="-122"/>
              <a:ea typeface="华文新魏" panose="02010800040101010101" pitchFamily="2" charset="-122"/>
            </a:endParaRPr>
          </a:p>
          <a:p>
            <a:pPr marL="1371600" lvl="3" indent="0">
              <a:buNone/>
            </a:pPr>
            <a:endParaRPr lang="zh-CN" altLang="en-US" dirty="0">
              <a:effectLst/>
              <a:latin typeface="华文新魏" panose="02010800040101010101" pitchFamily="2" charset="-122"/>
              <a:ea typeface="华文新魏" panose="02010800040101010101" pitchFamily="2" charset="-122"/>
            </a:endParaRPr>
          </a:p>
          <a:p>
            <a:pPr marL="1371600" lvl="3" indent="0">
              <a:buNone/>
            </a:pPr>
            <a:endParaRPr lang="zh-CN" altLang="en-US" dirty="0">
              <a:effectLst/>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A0E9933A-CE9D-4A2F-9724-42B522B0A633}"/>
              </a:ext>
            </a:extLst>
          </p:cNvPr>
          <p:cNvPicPr>
            <a:picLocks noChangeAspect="1"/>
          </p:cNvPicPr>
          <p:nvPr/>
        </p:nvPicPr>
        <p:blipFill>
          <a:blip r:embed="rId3"/>
          <a:stretch>
            <a:fillRect/>
          </a:stretch>
        </p:blipFill>
        <p:spPr>
          <a:xfrm>
            <a:off x="1187624" y="2924944"/>
            <a:ext cx="6875249" cy="3733875"/>
          </a:xfrm>
          <a:prstGeom prst="rect">
            <a:avLst/>
          </a:prstGeom>
        </p:spPr>
      </p:pic>
    </p:spTree>
    <p:extLst>
      <p:ext uri="{BB962C8B-B14F-4D97-AF65-F5344CB8AC3E}">
        <p14:creationId xmlns:p14="http://schemas.microsoft.com/office/powerpoint/2010/main" val="1313138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9"/>
            <a:ext cx="8820150" cy="339276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参与约束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全域关联约束</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如果在大学数据库中规定每个学生必须有一个导师，则学生实体集与联系“指导”联系集有个</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全域关联约束</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部分关联约束</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由于并非每个教师都带学生，所以教师实体型上有一个与联系有</a:t>
            </a:r>
            <a:r>
              <a:rPr kumimoji="0" lang="zh-CN" altLang="en-US" sz="24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部分关联约束</a:t>
            </a:r>
            <a:r>
              <a:rPr kumimoji="0" lang="zh-CN" altLang="en-US" sz="2400" b="0"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4" name="组合 3">
            <a:extLst>
              <a:ext uri="{FF2B5EF4-FFF2-40B4-BE49-F238E27FC236}">
                <a16:creationId xmlns:a16="http://schemas.microsoft.com/office/drawing/2014/main" id="{6FAD8161-C852-45C8-969F-9EFC34FBD194}"/>
              </a:ext>
            </a:extLst>
          </p:cNvPr>
          <p:cNvGrpSpPr/>
          <p:nvPr/>
        </p:nvGrpSpPr>
        <p:grpSpPr>
          <a:xfrm>
            <a:off x="5207546" y="5042465"/>
            <a:ext cx="1519142" cy="1047250"/>
            <a:chOff x="4139952" y="4221088"/>
            <a:chExt cx="1296144" cy="648072"/>
          </a:xfrm>
        </p:grpSpPr>
        <p:sp>
          <p:nvSpPr>
            <p:cNvPr id="5" name="流程图: 决策 4">
              <a:extLst>
                <a:ext uri="{FF2B5EF4-FFF2-40B4-BE49-F238E27FC236}">
                  <a16:creationId xmlns:a16="http://schemas.microsoft.com/office/drawing/2014/main" id="{3945BA64-10F6-47E3-9624-98BBAEEAB90D}"/>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文本框 11">
              <a:extLst>
                <a:ext uri="{FF2B5EF4-FFF2-40B4-BE49-F238E27FC236}">
                  <a16:creationId xmlns:a16="http://schemas.microsoft.com/office/drawing/2014/main" id="{3BD20AC9-678E-4EFF-9EB3-037D4B3DDCA2}"/>
                </a:ext>
              </a:extLst>
            </p:cNvPr>
            <p:cNvSpPr txBox="1"/>
            <p:nvPr/>
          </p:nvSpPr>
          <p:spPr>
            <a:xfrm>
              <a:off x="4525630" y="4413243"/>
              <a:ext cx="896529" cy="450201"/>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指导</a:t>
              </a:r>
            </a:p>
          </p:txBody>
        </p:sp>
      </p:grpSp>
      <p:grpSp>
        <p:nvGrpSpPr>
          <p:cNvPr id="7" name="组合 6">
            <a:extLst>
              <a:ext uri="{FF2B5EF4-FFF2-40B4-BE49-F238E27FC236}">
                <a16:creationId xmlns:a16="http://schemas.microsoft.com/office/drawing/2014/main" id="{F4476BF3-F761-47C6-BBEF-028437A9BCA0}"/>
              </a:ext>
            </a:extLst>
          </p:cNvPr>
          <p:cNvGrpSpPr/>
          <p:nvPr/>
        </p:nvGrpSpPr>
        <p:grpSpPr>
          <a:xfrm>
            <a:off x="3316507" y="4822875"/>
            <a:ext cx="1519143" cy="1486444"/>
            <a:chOff x="251520" y="3574358"/>
            <a:chExt cx="1224136" cy="1726850"/>
          </a:xfrm>
        </p:grpSpPr>
        <p:sp>
          <p:nvSpPr>
            <p:cNvPr id="8" name="矩形 7">
              <a:extLst>
                <a:ext uri="{FF2B5EF4-FFF2-40B4-BE49-F238E27FC236}">
                  <a16:creationId xmlns:a16="http://schemas.microsoft.com/office/drawing/2014/main" id="{2D77B499-6F5C-4A77-819F-1765DCD03C73}"/>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华文新魏" panose="02010800040101010101" pitchFamily="2" charset="-122"/>
                  <a:ea typeface="华文新魏" panose="02010800040101010101" pitchFamily="2" charset="-122"/>
                </a:rPr>
                <a:t>导师</a:t>
              </a:r>
              <a:endPar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9" name="矩形 8">
              <a:extLst>
                <a:ext uri="{FF2B5EF4-FFF2-40B4-BE49-F238E27FC236}">
                  <a16:creationId xmlns:a16="http://schemas.microsoft.com/office/drawing/2014/main" id="{835469CB-9820-4A6B-BFFE-05EF4FD100F1}"/>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10" name="组合 9">
            <a:extLst>
              <a:ext uri="{FF2B5EF4-FFF2-40B4-BE49-F238E27FC236}">
                <a16:creationId xmlns:a16="http://schemas.microsoft.com/office/drawing/2014/main" id="{C25FBCAE-CA9F-48AE-B00D-C6C600EDFA21}"/>
              </a:ext>
            </a:extLst>
          </p:cNvPr>
          <p:cNvGrpSpPr/>
          <p:nvPr/>
        </p:nvGrpSpPr>
        <p:grpSpPr>
          <a:xfrm>
            <a:off x="7156645" y="4816100"/>
            <a:ext cx="1087763" cy="1486444"/>
            <a:chOff x="7812360" y="4085456"/>
            <a:chExt cx="1224136" cy="1368152"/>
          </a:xfrm>
        </p:grpSpPr>
        <p:sp>
          <p:nvSpPr>
            <p:cNvPr id="11" name="矩形 10">
              <a:extLst>
                <a:ext uri="{FF2B5EF4-FFF2-40B4-BE49-F238E27FC236}">
                  <a16:creationId xmlns:a16="http://schemas.microsoft.com/office/drawing/2014/main" id="{FD6DED70-CF74-44F8-B724-71005D5DB558}"/>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12" name="矩形 11">
              <a:extLst>
                <a:ext uri="{FF2B5EF4-FFF2-40B4-BE49-F238E27FC236}">
                  <a16:creationId xmlns:a16="http://schemas.microsoft.com/office/drawing/2014/main" id="{9A603654-9D28-4322-BDFC-3CBF34207429}"/>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14" name="直接箭头连接符 13">
            <a:extLst>
              <a:ext uri="{FF2B5EF4-FFF2-40B4-BE49-F238E27FC236}">
                <a16:creationId xmlns:a16="http://schemas.microsoft.com/office/drawing/2014/main" id="{10CE9962-2B6B-4AE0-9BF4-A5727146F8E4}"/>
              </a:ext>
            </a:extLst>
          </p:cNvPr>
          <p:cNvCxnSpPr>
            <a:cxnSpLocks/>
            <a:stCxn id="5" idx="1"/>
          </p:cNvCxnSpPr>
          <p:nvPr/>
        </p:nvCxnSpPr>
        <p:spPr>
          <a:xfrm flipH="1">
            <a:off x="4835652" y="5566091"/>
            <a:ext cx="37189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BD5A5D7-6E7C-449E-9A65-0388F42A860B}"/>
              </a:ext>
            </a:extLst>
          </p:cNvPr>
          <p:cNvCxnSpPr>
            <a:cxnSpLocks/>
          </p:cNvCxnSpPr>
          <p:nvPr/>
        </p:nvCxnSpPr>
        <p:spPr>
          <a:xfrm flipV="1">
            <a:off x="6668625" y="5629433"/>
            <a:ext cx="495663" cy="1"/>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347B499-49CD-4716-9D32-C902911ACBE8}"/>
              </a:ext>
            </a:extLst>
          </p:cNvPr>
          <p:cNvCxnSpPr>
            <a:cxnSpLocks/>
          </p:cNvCxnSpPr>
          <p:nvPr/>
        </p:nvCxnSpPr>
        <p:spPr>
          <a:xfrm flipV="1">
            <a:off x="6658306" y="5488729"/>
            <a:ext cx="498339" cy="1"/>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4C53E5D-BBBB-47D3-9320-E4400D114C9D}"/>
              </a:ext>
            </a:extLst>
          </p:cNvPr>
          <p:cNvSpPr txBox="1"/>
          <p:nvPr/>
        </p:nvSpPr>
        <p:spPr>
          <a:xfrm>
            <a:off x="1638750" y="5008842"/>
            <a:ext cx="1357603" cy="707886"/>
          </a:xfrm>
          <a:prstGeom prst="rect">
            <a:avLst/>
          </a:prstGeom>
          <a:noFill/>
        </p:spPr>
        <p:txBody>
          <a:bodyPr wrap="square" rtlCol="0">
            <a:spAutoFit/>
          </a:bodyPr>
          <a:lstStyle/>
          <a:p>
            <a:r>
              <a:rPr lang="zh-CN" altLang="en-US" dirty="0">
                <a:solidFill>
                  <a:srgbClr val="FF0000"/>
                </a:solidFill>
              </a:rPr>
              <a:t>双线表示全部参与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8"/>
            <a:ext cx="882015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R="0" lvl="0" algn="l" defTabSz="914400" rtl="0" eaLnBrk="0" fontAlgn="base" latinLnBrk="0" hangingPunct="0">
              <a:lnSpc>
                <a:spcPct val="100000"/>
              </a:lnSpc>
              <a:spcBef>
                <a:spcPct val="20000"/>
              </a:spcBef>
              <a:spcAft>
                <a:spcPct val="0"/>
              </a:spcAft>
              <a:buClrTx/>
              <a:buSzTx/>
              <a:defRPr/>
            </a:pPr>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更复杂方式</a:t>
            </a:r>
            <a:r>
              <a:rPr lang="en-US" altLang="zh-CN" dirty="0">
                <a:effectLst/>
                <a:latin typeface="华文新魏" panose="02010800040101010101" pitchFamily="2" charset="-122"/>
                <a:ea typeface="华文新魏" panose="02010800040101010101" pitchFamily="2" charset="-122"/>
              </a:rPr>
              <a:t>)</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限制了每个实体参与联系集中的联系的次数</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lvl="2" algn="just">
              <a:defRPr/>
            </a:pPr>
            <a:r>
              <a:rPr lang="en-US" altLang="zh-CN" b="0" dirty="0" err="1">
                <a:latin typeface="华文新魏" panose="02010800040101010101" pitchFamily="2" charset="-122"/>
                <a:ea typeface="华文新魏" panose="02010800040101010101" pitchFamily="2" charset="-122"/>
              </a:rPr>
              <a:t>l..h</a:t>
            </a:r>
            <a:r>
              <a:rPr lang="zh-CN" altLang="en-US" b="0" dirty="0">
                <a:latin typeface="华文新魏" panose="02010800040101010101" pitchFamily="2" charset="-122"/>
                <a:ea typeface="华文新魏" panose="02010800040101010101" pitchFamily="2" charset="-122"/>
              </a:rPr>
              <a:t>表示，</a:t>
            </a:r>
            <a:r>
              <a:rPr lang="en-US" altLang="zh-CN" b="0" dirty="0">
                <a:latin typeface="华文新魏" panose="02010800040101010101" pitchFamily="2" charset="-122"/>
                <a:ea typeface="华文新魏" panose="02010800040101010101" pitchFamily="2" charset="-122"/>
              </a:rPr>
              <a:t>l</a:t>
            </a:r>
            <a:r>
              <a:rPr lang="zh-CN" altLang="en-US" b="0" dirty="0">
                <a:latin typeface="华文新魏" panose="02010800040101010101" pitchFamily="2" charset="-122"/>
                <a:ea typeface="华文新魏" panose="02010800040101010101" pitchFamily="2" charset="-122"/>
              </a:rPr>
              <a:t>表示最小基数，</a:t>
            </a:r>
            <a:r>
              <a:rPr lang="en-US" altLang="zh-CN" b="0" dirty="0">
                <a:latin typeface="华文新魏" panose="02010800040101010101" pitchFamily="2" charset="-122"/>
                <a:ea typeface="华文新魏" panose="02010800040101010101" pitchFamily="2" charset="-122"/>
              </a:rPr>
              <a:t>h</a:t>
            </a:r>
            <a:r>
              <a:rPr lang="zh-CN" altLang="en-US" b="0" dirty="0">
                <a:latin typeface="华文新魏" panose="02010800040101010101" pitchFamily="2" charset="-122"/>
                <a:ea typeface="华文新魏" panose="02010800040101010101" pitchFamily="2" charset="-122"/>
              </a:rPr>
              <a:t>表示最大基数。</a:t>
            </a:r>
            <a:endParaRPr lang="en-US" altLang="zh-CN" b="0" dirty="0">
              <a:latin typeface="华文新魏" panose="02010800040101010101" pitchFamily="2" charset="-122"/>
              <a:ea typeface="华文新魏" panose="02010800040101010101" pitchFamily="2" charset="-122"/>
            </a:endParaRPr>
          </a:p>
          <a:p>
            <a:pPr lvl="2" algn="just">
              <a:defRPr/>
            </a:pPr>
            <a:r>
              <a:rPr lang="en-US" altLang="zh-CN" b="0" dirty="0">
                <a:latin typeface="华文新魏" panose="02010800040101010101" pitchFamily="2" charset="-122"/>
                <a:ea typeface="华文新魏" panose="02010800040101010101" pitchFamily="2" charset="-122"/>
              </a:rPr>
              <a:t>l=1</a:t>
            </a:r>
            <a:r>
              <a:rPr lang="zh-CN" altLang="en-US" b="0" dirty="0">
                <a:latin typeface="华文新魏" panose="02010800040101010101" pitchFamily="2" charset="-122"/>
                <a:ea typeface="华文新魏" panose="02010800040101010101" pitchFamily="2" charset="-122"/>
              </a:rPr>
              <a:t>表示实体集全部参与到联系集</a:t>
            </a:r>
            <a:endParaRPr lang="en-US" altLang="zh-CN" b="0" dirty="0">
              <a:latin typeface="华文新魏" panose="02010800040101010101" pitchFamily="2" charset="-122"/>
              <a:ea typeface="华文新魏" panose="02010800040101010101" pitchFamily="2" charset="-122"/>
            </a:endParaRPr>
          </a:p>
          <a:p>
            <a:pPr lvl="2" algn="just">
              <a:defRPr/>
            </a:pPr>
            <a:r>
              <a:rPr lang="en-US" altLang="zh-CN" b="0" dirty="0">
                <a:latin typeface="华文新魏" panose="02010800040101010101" pitchFamily="2" charset="-122"/>
                <a:ea typeface="华文新魏" panose="02010800040101010101" pitchFamily="2" charset="-122"/>
              </a:rPr>
              <a:t>h=1</a:t>
            </a:r>
            <a:r>
              <a:rPr lang="zh-CN" altLang="en-US" b="0" dirty="0">
                <a:latin typeface="华文新魏" panose="02010800040101010101" pitchFamily="2" charset="-122"/>
                <a:ea typeface="华文新魏" panose="02010800040101010101" pitchFamily="2" charset="-122"/>
              </a:rPr>
              <a:t>表示实体至多参与一个联系，</a:t>
            </a:r>
            <a:r>
              <a:rPr lang="en-US" altLang="zh-CN" b="0" dirty="0">
                <a:latin typeface="华文新魏" panose="02010800040101010101" pitchFamily="2" charset="-122"/>
                <a:ea typeface="华文新魏" panose="02010800040101010101" pitchFamily="2" charset="-122"/>
              </a:rPr>
              <a:t>h=*</a:t>
            </a:r>
            <a:r>
              <a:rPr lang="zh-CN" altLang="en-US" b="0" dirty="0">
                <a:latin typeface="华文新魏" panose="02010800040101010101" pitchFamily="2" charset="-122"/>
                <a:ea typeface="华文新魏" panose="02010800040101010101" pitchFamily="2" charset="-122"/>
              </a:rPr>
              <a:t>表示没有限制</a:t>
            </a:r>
            <a:endParaRPr lang="en-US" altLang="zh-CN" b="0" dirty="0">
              <a:latin typeface="华文新魏" panose="02010800040101010101" pitchFamily="2" charset="-122"/>
              <a:ea typeface="华文新魏" panose="02010800040101010101" pitchFamily="2" charset="-122"/>
            </a:endParaRPr>
          </a:p>
          <a:p>
            <a:pPr lvl="2" algn="just">
              <a:defRPr/>
            </a:pPr>
            <a:r>
              <a:rPr lang="zh-CN" altLang="en-US" b="0" dirty="0">
                <a:latin typeface="华文新魏" panose="02010800040101010101" pitchFamily="2" charset="-122"/>
                <a:ea typeface="华文新魏" panose="02010800040101010101" pitchFamily="2" charset="-122"/>
              </a:rPr>
              <a:t>例如：每个学生有且仅有一位导师，每个教师可以指导</a:t>
            </a:r>
            <a:r>
              <a:rPr lang="en-US" altLang="zh-CN" b="0" dirty="0">
                <a:latin typeface="华文新魏" panose="02010800040101010101" pitchFamily="2" charset="-122"/>
                <a:ea typeface="华文新魏" panose="02010800040101010101" pitchFamily="2" charset="-122"/>
              </a:rPr>
              <a:t>0</a:t>
            </a:r>
            <a:r>
              <a:rPr lang="zh-CN" altLang="en-US" b="0" dirty="0">
                <a:latin typeface="华文新魏" panose="02010800040101010101" pitchFamily="2" charset="-122"/>
                <a:ea typeface="华文新魏" panose="02010800040101010101" pitchFamily="2" charset="-122"/>
              </a:rPr>
              <a:t>或多位学生。</a:t>
            </a:r>
            <a:endParaRPr lang="en-US" altLang="zh-CN" b="0" dirty="0">
              <a:latin typeface="华文新魏" panose="02010800040101010101" pitchFamily="2" charset="-122"/>
              <a:ea typeface="华文新魏" panose="02010800040101010101" pitchFamily="2"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mn-lt"/>
              <a:ea typeface="+mn-ea"/>
              <a:cs typeface="楷体_GB2312"/>
            </a:endParaRPr>
          </a:p>
        </p:txBody>
      </p:sp>
      <p:grpSp>
        <p:nvGrpSpPr>
          <p:cNvPr id="4" name="组合 3">
            <a:extLst>
              <a:ext uri="{FF2B5EF4-FFF2-40B4-BE49-F238E27FC236}">
                <a16:creationId xmlns:a16="http://schemas.microsoft.com/office/drawing/2014/main" id="{6FAD8161-C852-45C8-969F-9EFC34FBD194}"/>
              </a:ext>
            </a:extLst>
          </p:cNvPr>
          <p:cNvGrpSpPr/>
          <p:nvPr/>
        </p:nvGrpSpPr>
        <p:grpSpPr>
          <a:xfrm>
            <a:off x="2443117" y="4989930"/>
            <a:ext cx="1008584" cy="575965"/>
            <a:chOff x="4139952" y="4221088"/>
            <a:chExt cx="1296144" cy="648072"/>
          </a:xfrm>
        </p:grpSpPr>
        <p:sp>
          <p:nvSpPr>
            <p:cNvPr id="5" name="流程图: 决策 4">
              <a:extLst>
                <a:ext uri="{FF2B5EF4-FFF2-40B4-BE49-F238E27FC236}">
                  <a16:creationId xmlns:a16="http://schemas.microsoft.com/office/drawing/2014/main" id="{3945BA64-10F6-47E3-9624-98BBAEEAB90D}"/>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文本框 11">
              <a:extLst>
                <a:ext uri="{FF2B5EF4-FFF2-40B4-BE49-F238E27FC236}">
                  <a16:creationId xmlns:a16="http://schemas.microsoft.com/office/drawing/2014/main" id="{3BD20AC9-678E-4EFF-9EB3-037D4B3DDCA2}"/>
                </a:ext>
              </a:extLst>
            </p:cNvPr>
            <p:cNvSpPr txBox="1"/>
            <p:nvPr/>
          </p:nvSpPr>
          <p:spPr>
            <a:xfrm>
              <a:off x="4368419" y="4315162"/>
              <a:ext cx="896529" cy="450201"/>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指导</a:t>
              </a:r>
            </a:p>
          </p:txBody>
        </p:sp>
      </p:grpSp>
      <p:grpSp>
        <p:nvGrpSpPr>
          <p:cNvPr id="7" name="组合 6">
            <a:extLst>
              <a:ext uri="{FF2B5EF4-FFF2-40B4-BE49-F238E27FC236}">
                <a16:creationId xmlns:a16="http://schemas.microsoft.com/office/drawing/2014/main" id="{F4476BF3-F761-47C6-BBEF-028437A9BCA0}"/>
              </a:ext>
            </a:extLst>
          </p:cNvPr>
          <p:cNvGrpSpPr/>
          <p:nvPr/>
        </p:nvGrpSpPr>
        <p:grpSpPr>
          <a:xfrm>
            <a:off x="1187624" y="4869160"/>
            <a:ext cx="1008585" cy="817512"/>
            <a:chOff x="251520" y="3574358"/>
            <a:chExt cx="1224136" cy="1726850"/>
          </a:xfrm>
        </p:grpSpPr>
        <p:sp>
          <p:nvSpPr>
            <p:cNvPr id="8" name="矩形 7">
              <a:extLst>
                <a:ext uri="{FF2B5EF4-FFF2-40B4-BE49-F238E27FC236}">
                  <a16:creationId xmlns:a16="http://schemas.microsoft.com/office/drawing/2014/main" id="{2D77B499-6F5C-4A77-819F-1765DCD03C73}"/>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华文新魏" panose="02010800040101010101" pitchFamily="2" charset="-122"/>
                  <a:ea typeface="华文新魏" panose="02010800040101010101" pitchFamily="2" charset="-122"/>
                </a:rPr>
                <a:t>导师</a:t>
              </a:r>
              <a:endPar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9" name="矩形 8">
              <a:extLst>
                <a:ext uri="{FF2B5EF4-FFF2-40B4-BE49-F238E27FC236}">
                  <a16:creationId xmlns:a16="http://schemas.microsoft.com/office/drawing/2014/main" id="{835469CB-9820-4A6B-BFFE-05EF4FD100F1}"/>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10" name="组合 9">
            <a:extLst>
              <a:ext uri="{FF2B5EF4-FFF2-40B4-BE49-F238E27FC236}">
                <a16:creationId xmlns:a16="http://schemas.microsoft.com/office/drawing/2014/main" id="{C25FBCAE-CA9F-48AE-B00D-C6C600EDFA21}"/>
              </a:ext>
            </a:extLst>
          </p:cNvPr>
          <p:cNvGrpSpPr/>
          <p:nvPr/>
        </p:nvGrpSpPr>
        <p:grpSpPr>
          <a:xfrm>
            <a:off x="3737157" y="4865434"/>
            <a:ext cx="722184" cy="817512"/>
            <a:chOff x="7812360" y="4085456"/>
            <a:chExt cx="1224136" cy="1368152"/>
          </a:xfrm>
        </p:grpSpPr>
        <p:sp>
          <p:nvSpPr>
            <p:cNvPr id="11" name="矩形 10">
              <a:extLst>
                <a:ext uri="{FF2B5EF4-FFF2-40B4-BE49-F238E27FC236}">
                  <a16:creationId xmlns:a16="http://schemas.microsoft.com/office/drawing/2014/main" id="{FD6DED70-CF74-44F8-B724-71005D5DB558}"/>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12" name="矩形 11">
              <a:extLst>
                <a:ext uri="{FF2B5EF4-FFF2-40B4-BE49-F238E27FC236}">
                  <a16:creationId xmlns:a16="http://schemas.microsoft.com/office/drawing/2014/main" id="{9A603654-9D28-4322-BDFC-3CBF34207429}"/>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14" name="直接箭头连接符 13">
            <a:extLst>
              <a:ext uri="{FF2B5EF4-FFF2-40B4-BE49-F238E27FC236}">
                <a16:creationId xmlns:a16="http://schemas.microsoft.com/office/drawing/2014/main" id="{10CE9962-2B6B-4AE0-9BF4-A5727146F8E4}"/>
              </a:ext>
            </a:extLst>
          </p:cNvPr>
          <p:cNvCxnSpPr>
            <a:cxnSpLocks/>
            <a:stCxn id="5" idx="1"/>
          </p:cNvCxnSpPr>
          <p:nvPr/>
        </p:nvCxnSpPr>
        <p:spPr>
          <a:xfrm flipH="1">
            <a:off x="2196210" y="5277913"/>
            <a:ext cx="2469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E55210FB-B187-4B8B-81AA-34C5209344CF}"/>
              </a:ext>
            </a:extLst>
          </p:cNvPr>
          <p:cNvGrpSpPr/>
          <p:nvPr/>
        </p:nvGrpSpPr>
        <p:grpSpPr>
          <a:xfrm>
            <a:off x="6662336" y="4989929"/>
            <a:ext cx="1008584" cy="575965"/>
            <a:chOff x="4139952" y="4221088"/>
            <a:chExt cx="1296144" cy="648072"/>
          </a:xfrm>
        </p:grpSpPr>
        <p:sp>
          <p:nvSpPr>
            <p:cNvPr id="18" name="流程图: 决策 17">
              <a:extLst>
                <a:ext uri="{FF2B5EF4-FFF2-40B4-BE49-F238E27FC236}">
                  <a16:creationId xmlns:a16="http://schemas.microsoft.com/office/drawing/2014/main" id="{3359EDEF-E53B-41EF-9C69-61DF5BAAE10C}"/>
                </a:ext>
              </a:extLst>
            </p:cNvPr>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9" name="文本框 11">
              <a:extLst>
                <a:ext uri="{FF2B5EF4-FFF2-40B4-BE49-F238E27FC236}">
                  <a16:creationId xmlns:a16="http://schemas.microsoft.com/office/drawing/2014/main" id="{5A44870F-BD64-4D78-8B91-E286913608BA}"/>
                </a:ext>
              </a:extLst>
            </p:cNvPr>
            <p:cNvSpPr txBox="1"/>
            <p:nvPr/>
          </p:nvSpPr>
          <p:spPr>
            <a:xfrm>
              <a:off x="4368419" y="4315162"/>
              <a:ext cx="896529" cy="450201"/>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指导</a:t>
              </a:r>
            </a:p>
          </p:txBody>
        </p:sp>
      </p:grpSp>
      <p:grpSp>
        <p:nvGrpSpPr>
          <p:cNvPr id="20" name="组合 19">
            <a:extLst>
              <a:ext uri="{FF2B5EF4-FFF2-40B4-BE49-F238E27FC236}">
                <a16:creationId xmlns:a16="http://schemas.microsoft.com/office/drawing/2014/main" id="{E2A1BD40-167E-4954-AEDC-EE1D970FEF08}"/>
              </a:ext>
            </a:extLst>
          </p:cNvPr>
          <p:cNvGrpSpPr/>
          <p:nvPr/>
        </p:nvGrpSpPr>
        <p:grpSpPr>
          <a:xfrm>
            <a:off x="5146477" y="4869361"/>
            <a:ext cx="1008585" cy="817512"/>
            <a:chOff x="251520" y="3574358"/>
            <a:chExt cx="1224136" cy="1726850"/>
          </a:xfrm>
        </p:grpSpPr>
        <p:sp>
          <p:nvSpPr>
            <p:cNvPr id="21" name="矩形 20">
              <a:extLst>
                <a:ext uri="{FF2B5EF4-FFF2-40B4-BE49-F238E27FC236}">
                  <a16:creationId xmlns:a16="http://schemas.microsoft.com/office/drawing/2014/main" id="{081810D7-5A18-43CD-9AA9-30C367CF7FC3}"/>
                </a:ext>
              </a:extLst>
            </p:cNvPr>
            <p:cNvSpPr/>
            <p:nvPr/>
          </p:nvSpPr>
          <p:spPr>
            <a:xfrm>
              <a:off x="251520" y="3574358"/>
              <a:ext cx="1224136" cy="863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华文新魏" panose="02010800040101010101" pitchFamily="2" charset="-122"/>
                  <a:ea typeface="华文新魏" panose="02010800040101010101" pitchFamily="2" charset="-122"/>
                </a:rPr>
                <a:t>导师</a:t>
              </a:r>
              <a:endPar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 name="矩形 21">
              <a:extLst>
                <a:ext uri="{FF2B5EF4-FFF2-40B4-BE49-F238E27FC236}">
                  <a16:creationId xmlns:a16="http://schemas.microsoft.com/office/drawing/2014/main" id="{BED87737-B690-47D9-82AA-574E5CBEC411}"/>
                </a:ext>
              </a:extLst>
            </p:cNvPr>
            <p:cNvSpPr/>
            <p:nvPr/>
          </p:nvSpPr>
          <p:spPr>
            <a:xfrm>
              <a:off x="251520" y="4437781"/>
              <a:ext cx="1224136" cy="863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23" name="组合 22">
            <a:extLst>
              <a:ext uri="{FF2B5EF4-FFF2-40B4-BE49-F238E27FC236}">
                <a16:creationId xmlns:a16="http://schemas.microsoft.com/office/drawing/2014/main" id="{E76826A1-CCF6-4C3E-B9D6-ED61F466A7F7}"/>
              </a:ext>
            </a:extLst>
          </p:cNvPr>
          <p:cNvGrpSpPr/>
          <p:nvPr/>
        </p:nvGrpSpPr>
        <p:grpSpPr>
          <a:xfrm>
            <a:off x="7956376" y="4865433"/>
            <a:ext cx="722184" cy="817512"/>
            <a:chOff x="7812360" y="4085456"/>
            <a:chExt cx="1224136" cy="1368152"/>
          </a:xfrm>
        </p:grpSpPr>
        <p:sp>
          <p:nvSpPr>
            <p:cNvPr id="24" name="矩形 23">
              <a:extLst>
                <a:ext uri="{FF2B5EF4-FFF2-40B4-BE49-F238E27FC236}">
                  <a16:creationId xmlns:a16="http://schemas.microsoft.com/office/drawing/2014/main" id="{1B17EDF8-5A90-4A94-A8FC-EAC3EAB66A64}"/>
                </a:ext>
              </a:extLst>
            </p:cNvPr>
            <p:cNvSpPr/>
            <p:nvPr/>
          </p:nvSpPr>
          <p:spPr>
            <a:xfrm>
              <a:off x="7812360" y="4085456"/>
              <a:ext cx="1224136" cy="6840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25" name="矩形 24">
              <a:extLst>
                <a:ext uri="{FF2B5EF4-FFF2-40B4-BE49-F238E27FC236}">
                  <a16:creationId xmlns:a16="http://schemas.microsoft.com/office/drawing/2014/main" id="{565B13E3-868C-4A93-8401-2A056C07186A}"/>
                </a:ext>
              </a:extLst>
            </p:cNvPr>
            <p:cNvSpPr/>
            <p:nvPr/>
          </p:nvSpPr>
          <p:spPr>
            <a:xfrm>
              <a:off x="7812360" y="4769530"/>
              <a:ext cx="1224136" cy="684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26" name="直接箭头连接符 25">
            <a:extLst>
              <a:ext uri="{FF2B5EF4-FFF2-40B4-BE49-F238E27FC236}">
                <a16:creationId xmlns:a16="http://schemas.microsoft.com/office/drawing/2014/main" id="{A08C8479-D1F1-4EF9-BF2B-628C3416AC34}"/>
              </a:ext>
            </a:extLst>
          </p:cNvPr>
          <p:cNvCxnSpPr>
            <a:cxnSpLocks/>
            <a:stCxn id="18" idx="1"/>
          </p:cNvCxnSpPr>
          <p:nvPr/>
        </p:nvCxnSpPr>
        <p:spPr>
          <a:xfrm flipH="1">
            <a:off x="6155064" y="5277912"/>
            <a:ext cx="507272" cy="20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008C24B-D3D0-4651-8B3F-B5A052A4BEC0}"/>
              </a:ext>
            </a:extLst>
          </p:cNvPr>
          <p:cNvCxnSpPr>
            <a:cxnSpLocks/>
          </p:cNvCxnSpPr>
          <p:nvPr/>
        </p:nvCxnSpPr>
        <p:spPr>
          <a:xfrm flipV="1">
            <a:off x="7670920" y="5278117"/>
            <a:ext cx="285456" cy="37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A81C4B-66D3-40DB-9E8E-C6A855DC64FC}"/>
              </a:ext>
            </a:extLst>
          </p:cNvPr>
          <p:cNvSpPr txBox="1"/>
          <p:nvPr/>
        </p:nvSpPr>
        <p:spPr>
          <a:xfrm>
            <a:off x="6188537" y="5046101"/>
            <a:ext cx="503962" cy="261610"/>
          </a:xfrm>
          <a:prstGeom prst="rect">
            <a:avLst/>
          </a:prstGeom>
          <a:noFill/>
        </p:spPr>
        <p:txBody>
          <a:bodyPr wrap="square" rtlCol="0">
            <a:spAutoFit/>
          </a:bodyPr>
          <a:lstStyle/>
          <a:p>
            <a:r>
              <a:rPr lang="en-US" altLang="zh-CN" sz="1100" dirty="0">
                <a:solidFill>
                  <a:srgbClr val="FF0000"/>
                </a:solidFill>
              </a:rPr>
              <a:t>0..*</a:t>
            </a:r>
            <a:endParaRPr lang="zh-CN" altLang="en-US" sz="1100" dirty="0">
              <a:solidFill>
                <a:srgbClr val="FF0000"/>
              </a:solidFill>
            </a:endParaRPr>
          </a:p>
        </p:txBody>
      </p:sp>
      <p:sp>
        <p:nvSpPr>
          <p:cNvPr id="32" name="文本框 31">
            <a:extLst>
              <a:ext uri="{FF2B5EF4-FFF2-40B4-BE49-F238E27FC236}">
                <a16:creationId xmlns:a16="http://schemas.microsoft.com/office/drawing/2014/main" id="{D9511103-E89B-4CDA-804F-B8C4181ECA43}"/>
              </a:ext>
            </a:extLst>
          </p:cNvPr>
          <p:cNvSpPr txBox="1"/>
          <p:nvPr/>
        </p:nvSpPr>
        <p:spPr>
          <a:xfrm>
            <a:off x="7561667" y="5009993"/>
            <a:ext cx="503962" cy="261610"/>
          </a:xfrm>
          <a:prstGeom prst="rect">
            <a:avLst/>
          </a:prstGeom>
          <a:noFill/>
        </p:spPr>
        <p:txBody>
          <a:bodyPr wrap="square" rtlCol="0">
            <a:spAutoFit/>
          </a:bodyPr>
          <a:lstStyle/>
          <a:p>
            <a:r>
              <a:rPr lang="en-US" altLang="zh-CN" sz="1100" dirty="0">
                <a:solidFill>
                  <a:srgbClr val="FF0000"/>
                </a:solidFill>
              </a:rPr>
              <a:t>1..1</a:t>
            </a:r>
            <a:endParaRPr lang="zh-CN" altLang="en-US" sz="1100" dirty="0">
              <a:solidFill>
                <a:srgbClr val="FF0000"/>
              </a:solidFill>
            </a:endParaRPr>
          </a:p>
        </p:txBody>
      </p:sp>
      <p:cxnSp>
        <p:nvCxnSpPr>
          <p:cNvPr id="33" name="直接连接符 32">
            <a:extLst>
              <a:ext uri="{FF2B5EF4-FFF2-40B4-BE49-F238E27FC236}">
                <a16:creationId xmlns:a16="http://schemas.microsoft.com/office/drawing/2014/main" id="{1BDF623B-1753-4D5E-B9FD-4840C7DACAAA}"/>
              </a:ext>
            </a:extLst>
          </p:cNvPr>
          <p:cNvCxnSpPr>
            <a:cxnSpLocks/>
          </p:cNvCxnSpPr>
          <p:nvPr/>
        </p:nvCxnSpPr>
        <p:spPr>
          <a:xfrm flipV="1">
            <a:off x="3360979" y="5203696"/>
            <a:ext cx="389165" cy="37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CA856B9-6052-4B92-A311-4C513E4F0CDD}"/>
              </a:ext>
            </a:extLst>
          </p:cNvPr>
          <p:cNvCxnSpPr>
            <a:cxnSpLocks/>
          </p:cNvCxnSpPr>
          <p:nvPr/>
        </p:nvCxnSpPr>
        <p:spPr>
          <a:xfrm flipV="1">
            <a:off x="3367420" y="5352587"/>
            <a:ext cx="382724" cy="37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D7FF4C7-E3E1-41AA-8E3C-3377A8EAE2AF}"/>
              </a:ext>
            </a:extLst>
          </p:cNvPr>
          <p:cNvSpPr txBox="1"/>
          <p:nvPr/>
        </p:nvSpPr>
        <p:spPr>
          <a:xfrm>
            <a:off x="2443116" y="6093296"/>
            <a:ext cx="6161331" cy="523220"/>
          </a:xfrm>
          <a:prstGeom prst="rect">
            <a:avLst/>
          </a:prstGeom>
          <a:noFill/>
        </p:spPr>
        <p:txBody>
          <a:bodyPr wrap="square" rtlCol="0">
            <a:spAutoFit/>
          </a:bodyPr>
          <a:lstStyle/>
          <a:p>
            <a:r>
              <a:rPr lang="zh-CN" altLang="en-US" sz="2800" dirty="0">
                <a:solidFill>
                  <a:srgbClr val="FF0000"/>
                </a:solidFill>
                <a:latin typeface="华文新魏" panose="02010800040101010101" pitchFamily="2" charset="-122"/>
                <a:ea typeface="华文新魏" panose="02010800040101010101" pitchFamily="2" charset="-122"/>
              </a:rPr>
              <a:t>注意：箭头表示和次数表示的区别</a:t>
            </a:r>
          </a:p>
        </p:txBody>
      </p:sp>
    </p:spTree>
    <p:extLst>
      <p:ext uri="{BB962C8B-B14F-4D97-AF65-F5344CB8AC3E}">
        <p14:creationId xmlns:p14="http://schemas.microsoft.com/office/powerpoint/2010/main" val="6141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2" grpId="0"/>
      <p:bldP spid="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1D19109C-46ED-4660-8F8B-87EE0BE440C3}"/>
              </a:ext>
            </a:extLst>
          </p:cNvPr>
          <p:cNvSpPr/>
          <p:nvPr/>
        </p:nvSpPr>
        <p:spPr>
          <a:xfrm>
            <a:off x="3923928" y="4859671"/>
            <a:ext cx="1587896" cy="18448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5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366595" name="Rectangle 3"/>
          <p:cNvSpPr>
            <a:spLocks noGrp="1"/>
          </p:cNvSpPr>
          <p:nvPr>
            <p:ph type="body" idx="4294967295"/>
          </p:nvPr>
        </p:nvSpPr>
        <p:spPr>
          <a:xfrm>
            <a:off x="316904" y="1131798"/>
            <a:ext cx="822960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p>
          <a:p>
            <a:pPr lvl="1" algn="just"/>
            <a:r>
              <a:rPr lang="zh-CN" altLang="en-US" dirty="0">
                <a:solidFill>
                  <a:srgbClr val="FF0000"/>
                </a:solidFill>
                <a:effectLst/>
                <a:latin typeface="华文新魏" panose="02010800040101010101" pitchFamily="2" charset="-122"/>
                <a:ea typeface="华文新魏" panose="02010800040101010101" pitchFamily="2" charset="-122"/>
              </a:rPr>
              <a:t>没有足够的属性以形成主码的实体集</a:t>
            </a:r>
            <a:r>
              <a:rPr lang="zh-CN" altLang="en-US" dirty="0">
                <a:effectLst/>
                <a:latin typeface="华文新魏" panose="02010800040101010101" pitchFamily="2" charset="-122"/>
                <a:ea typeface="华文新魏" panose="02010800040101010101" pitchFamily="2" charset="-122"/>
              </a:rPr>
              <a:t>称作弱实体集</a:t>
            </a:r>
            <a:endParaRPr lang="en-US" altLang="zh-CN" dirty="0">
              <a:effectLst/>
              <a:latin typeface="华文新魏" panose="02010800040101010101" pitchFamily="2" charset="-122"/>
              <a:ea typeface="华文新魏" panose="02010800040101010101" pitchFamily="2" charset="-122"/>
            </a:endParaRPr>
          </a:p>
          <a:p>
            <a:pPr lvl="1" algn="just"/>
            <a:r>
              <a:rPr lang="zh-CN" altLang="en-US" dirty="0">
                <a:effectLst/>
                <a:latin typeface="华文新魏" panose="02010800040101010101" pitchFamily="2" charset="-122"/>
                <a:ea typeface="华文新魏" panose="02010800040101010101" pitchFamily="2" charset="-122"/>
              </a:rPr>
              <a:t>弱实体集必须具有一个或多个属性，使得这些属性可以</a:t>
            </a:r>
            <a:r>
              <a:rPr lang="zh-CN" altLang="en-US" dirty="0">
                <a:solidFill>
                  <a:srgbClr val="FF0000"/>
                </a:solidFill>
                <a:effectLst/>
                <a:latin typeface="华文新魏" panose="02010800040101010101" pitchFamily="2" charset="-122"/>
                <a:ea typeface="华文新魏" panose="02010800040101010101" pitchFamily="2" charset="-122"/>
              </a:rPr>
              <a:t>与主实体集的码</a:t>
            </a:r>
            <a:r>
              <a:rPr lang="zh-CN" altLang="en-US" dirty="0">
                <a:effectLst/>
                <a:latin typeface="华文新魏" panose="02010800040101010101" pitchFamily="2" charset="-122"/>
                <a:ea typeface="华文新魏" panose="02010800040101010101" pitchFamily="2" charset="-122"/>
              </a:rPr>
              <a:t>相结合，形成相应弱实体的码</a:t>
            </a:r>
          </a:p>
          <a:p>
            <a:pPr lvl="1" algn="just"/>
            <a:r>
              <a:rPr lang="zh-CN" altLang="en-US" dirty="0">
                <a:effectLst/>
                <a:latin typeface="华文新魏" panose="02010800040101010101" pitchFamily="2" charset="-122"/>
                <a:ea typeface="华文新魏" panose="02010800040101010101" pitchFamily="2" charset="-122"/>
              </a:rPr>
              <a:t>上述属性称为弱实体集的</a:t>
            </a:r>
            <a:r>
              <a:rPr lang="zh-CN" altLang="en-US" dirty="0">
                <a:solidFill>
                  <a:srgbClr val="FF0000"/>
                </a:solidFill>
                <a:effectLst/>
                <a:latin typeface="华文新魏" panose="02010800040101010101" pitchFamily="2" charset="-122"/>
                <a:ea typeface="华文新魏" panose="02010800040101010101" pitchFamily="2" charset="-122"/>
              </a:rPr>
              <a:t>部分码</a:t>
            </a:r>
            <a:r>
              <a:rPr lang="en-US" altLang="zh-CN" dirty="0">
                <a:solidFill>
                  <a:srgbClr val="FF0000"/>
                </a:solidFill>
                <a:effectLst/>
                <a:latin typeface="华文新魏" panose="02010800040101010101" pitchFamily="2" charset="-122"/>
                <a:ea typeface="华文新魏" panose="02010800040101010101" pitchFamily="2" charset="-122"/>
              </a:rPr>
              <a:t>(</a:t>
            </a:r>
            <a:r>
              <a:rPr lang="zh-CN" altLang="en-US" dirty="0">
                <a:solidFill>
                  <a:srgbClr val="FF0000"/>
                </a:solidFill>
                <a:effectLst/>
                <a:latin typeface="华文新魏" panose="02010800040101010101" pitchFamily="2" charset="-122"/>
                <a:ea typeface="华文新魏" panose="02010800040101010101" pitchFamily="2" charset="-122"/>
              </a:rPr>
              <a:t>虚线）</a:t>
            </a:r>
          </a:p>
        </p:txBody>
      </p:sp>
      <p:sp>
        <p:nvSpPr>
          <p:cNvPr id="5" name="矩形 4">
            <a:extLst>
              <a:ext uri="{FF2B5EF4-FFF2-40B4-BE49-F238E27FC236}">
                <a16:creationId xmlns:a16="http://schemas.microsoft.com/office/drawing/2014/main" id="{4501C420-E65E-437B-BA4A-96BDCD583A37}"/>
              </a:ext>
            </a:extLst>
          </p:cNvPr>
          <p:cNvSpPr/>
          <p:nvPr/>
        </p:nvSpPr>
        <p:spPr>
          <a:xfrm>
            <a:off x="3995936" y="4921733"/>
            <a:ext cx="14398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0" hangingPunct="0">
              <a:defRPr/>
            </a:pPr>
            <a:r>
              <a:rPr lang="en-US" altLang="zh-CN" dirty="0">
                <a:solidFill>
                  <a:schemeClr val="tx1"/>
                </a:solidFill>
              </a:rPr>
              <a:t>section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a:extLst>
              <a:ext uri="{FF2B5EF4-FFF2-40B4-BE49-F238E27FC236}">
                <a16:creationId xmlns:a16="http://schemas.microsoft.com/office/drawing/2014/main" id="{AF580E03-A178-4F23-A3CD-85DBA9FA52A6}"/>
              </a:ext>
            </a:extLst>
          </p:cNvPr>
          <p:cNvSpPr/>
          <p:nvPr/>
        </p:nvSpPr>
        <p:spPr>
          <a:xfrm>
            <a:off x="3995936" y="5282095"/>
            <a:ext cx="1439863" cy="1323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 name="TextBox 3">
            <a:extLst>
              <a:ext uri="{FF2B5EF4-FFF2-40B4-BE49-F238E27FC236}">
                <a16:creationId xmlns:a16="http://schemas.microsoft.com/office/drawing/2014/main" id="{5B1DF930-F982-4699-83BA-F94087C8F78C}"/>
              </a:ext>
            </a:extLst>
          </p:cNvPr>
          <p:cNvSpPr txBox="1"/>
          <p:nvPr/>
        </p:nvSpPr>
        <p:spPr>
          <a:xfrm>
            <a:off x="4116098" y="5282094"/>
            <a:ext cx="1217000" cy="1323439"/>
          </a:xfrm>
          <a:prstGeom prst="rect">
            <a:avLst/>
          </a:prstGeom>
          <a:noFill/>
          <a:ln w="9525">
            <a:noFill/>
          </a:ln>
        </p:spPr>
        <p:txBody>
          <a:bodyPr wrap="none" anchor="t" anchorCtr="0">
            <a:spAutoFit/>
          </a:bodyPr>
          <a:lstStyle/>
          <a:p>
            <a:pPr eaLnBrk="0" hangingPunct="0"/>
            <a:r>
              <a:rPr lang="zh-CN" altLang="en-US" dirty="0">
                <a:ea typeface="宋体" panose="02010600030101010101" pitchFamily="2" charset="-122"/>
              </a:rPr>
              <a:t>课程编号</a:t>
            </a:r>
            <a:endParaRPr lang="en-US" altLang="zh-CN" dirty="0">
              <a:ea typeface="宋体" panose="02010600030101010101" pitchFamily="2" charset="-122"/>
            </a:endParaRPr>
          </a:p>
          <a:p>
            <a:pPr eaLnBrk="0" hangingPunct="0"/>
            <a:r>
              <a:rPr lang="zh-CN" altLang="en-US" dirty="0">
                <a:ea typeface="宋体" panose="02010600030101010101" pitchFamily="2" charset="-122"/>
              </a:rPr>
              <a:t>学期</a:t>
            </a:r>
            <a:endParaRPr lang="en-US" altLang="zh-CN" dirty="0">
              <a:ea typeface="宋体" panose="02010600030101010101" pitchFamily="2" charset="-122"/>
            </a:endParaRPr>
          </a:p>
          <a:p>
            <a:pPr eaLnBrk="0" hangingPunct="0"/>
            <a:r>
              <a:rPr lang="zh-CN" altLang="en-US" dirty="0">
                <a:ea typeface="宋体" panose="02010600030101010101" pitchFamily="2" charset="-122"/>
              </a:rPr>
              <a:t>学年</a:t>
            </a:r>
            <a:endParaRPr lang="en-US" altLang="zh-CN" dirty="0">
              <a:ea typeface="宋体" panose="02010600030101010101" pitchFamily="2" charset="-122"/>
            </a:endParaRPr>
          </a:p>
          <a:p>
            <a:pPr eaLnBrk="0" hangingPunct="0"/>
            <a:r>
              <a:rPr lang="zh-CN" altLang="en-US" dirty="0">
                <a:ea typeface="宋体" panose="02010600030101010101" pitchFamily="2" charset="-122"/>
              </a:rPr>
              <a:t>开课编号</a:t>
            </a:r>
            <a:endParaRPr lang="zh-CN" altLang="en-US" dirty="0">
              <a:latin typeface="楷体_GB2312"/>
              <a:ea typeface="宋体" panose="02010600030101010101" pitchFamily="2" charset="-122"/>
            </a:endParaRPr>
          </a:p>
        </p:txBody>
      </p:sp>
      <p:cxnSp>
        <p:nvCxnSpPr>
          <p:cNvPr id="8" name="直接连接符 7">
            <a:extLst>
              <a:ext uri="{FF2B5EF4-FFF2-40B4-BE49-F238E27FC236}">
                <a16:creationId xmlns:a16="http://schemas.microsoft.com/office/drawing/2014/main" id="{01E5C032-8289-4D75-BACC-80358D4C1F24}"/>
              </a:ext>
            </a:extLst>
          </p:cNvPr>
          <p:cNvCxnSpPr>
            <a:cxnSpLocks/>
          </p:cNvCxnSpPr>
          <p:nvPr/>
        </p:nvCxnSpPr>
        <p:spPr>
          <a:xfrm>
            <a:off x="4211960" y="5651759"/>
            <a:ext cx="100811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955A592-9BF0-4B3B-8730-CB9D7BC37649}"/>
              </a:ext>
            </a:extLst>
          </p:cNvPr>
          <p:cNvSpPr/>
          <p:nvPr/>
        </p:nvSpPr>
        <p:spPr>
          <a:xfrm>
            <a:off x="7452320" y="4940846"/>
            <a:ext cx="14398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0" hangingPunct="0">
              <a:defRPr/>
            </a:pPr>
            <a:r>
              <a:rPr lang="zh-CN" altLang="en-US" dirty="0">
                <a:solidFill>
                  <a:schemeClr val="tx1"/>
                </a:solidFill>
              </a:rPr>
              <a:t>课程</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a:extLst>
              <a:ext uri="{FF2B5EF4-FFF2-40B4-BE49-F238E27FC236}">
                <a16:creationId xmlns:a16="http://schemas.microsoft.com/office/drawing/2014/main" id="{45BEB8CD-8ED0-4D48-A000-2D0C932C4D3F}"/>
              </a:ext>
            </a:extLst>
          </p:cNvPr>
          <p:cNvSpPr/>
          <p:nvPr/>
        </p:nvSpPr>
        <p:spPr>
          <a:xfrm>
            <a:off x="7452320" y="5301208"/>
            <a:ext cx="1439863" cy="1323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6" name="TextBox 3">
            <a:extLst>
              <a:ext uri="{FF2B5EF4-FFF2-40B4-BE49-F238E27FC236}">
                <a16:creationId xmlns:a16="http://schemas.microsoft.com/office/drawing/2014/main" id="{596A559A-C4A2-4834-B514-E71FA368A3DD}"/>
              </a:ext>
            </a:extLst>
          </p:cNvPr>
          <p:cNvSpPr txBox="1"/>
          <p:nvPr/>
        </p:nvSpPr>
        <p:spPr>
          <a:xfrm>
            <a:off x="7572482" y="5301207"/>
            <a:ext cx="1217000" cy="1015663"/>
          </a:xfrm>
          <a:prstGeom prst="rect">
            <a:avLst/>
          </a:prstGeom>
          <a:noFill/>
          <a:ln w="9525">
            <a:noFill/>
          </a:ln>
        </p:spPr>
        <p:txBody>
          <a:bodyPr wrap="none" anchor="t" anchorCtr="0">
            <a:spAutoFit/>
          </a:bodyPr>
          <a:lstStyle/>
          <a:p>
            <a:pPr eaLnBrk="0" hangingPunct="0"/>
            <a:r>
              <a:rPr lang="zh-CN" altLang="en-US" dirty="0">
                <a:ea typeface="宋体" panose="02010600030101010101" pitchFamily="2" charset="-122"/>
              </a:rPr>
              <a:t>课程编号</a:t>
            </a:r>
            <a:endParaRPr lang="en-US" altLang="zh-CN" dirty="0">
              <a:ea typeface="宋体" panose="02010600030101010101" pitchFamily="2" charset="-122"/>
            </a:endParaRPr>
          </a:p>
          <a:p>
            <a:pPr eaLnBrk="0" hangingPunct="0"/>
            <a:r>
              <a:rPr lang="zh-CN" altLang="en-US" dirty="0">
                <a:ea typeface="宋体" panose="02010600030101010101" pitchFamily="2" charset="-122"/>
              </a:rPr>
              <a:t>课程名称</a:t>
            </a:r>
            <a:endParaRPr lang="en-US" altLang="zh-CN" dirty="0">
              <a:ea typeface="宋体" panose="02010600030101010101" pitchFamily="2" charset="-122"/>
            </a:endParaRPr>
          </a:p>
          <a:p>
            <a:pPr eaLnBrk="0" hangingPunct="0"/>
            <a:r>
              <a:rPr lang="zh-CN" altLang="en-US" dirty="0">
                <a:ea typeface="宋体" panose="02010600030101010101" pitchFamily="2" charset="-122"/>
              </a:rPr>
              <a:t>教材</a:t>
            </a:r>
            <a:endParaRPr lang="zh-CN" altLang="en-US" dirty="0">
              <a:latin typeface="楷体_GB2312"/>
              <a:ea typeface="宋体" panose="02010600030101010101" pitchFamily="2" charset="-122"/>
            </a:endParaRPr>
          </a:p>
        </p:txBody>
      </p:sp>
      <p:cxnSp>
        <p:nvCxnSpPr>
          <p:cNvPr id="17" name="直接连接符 16">
            <a:extLst>
              <a:ext uri="{FF2B5EF4-FFF2-40B4-BE49-F238E27FC236}">
                <a16:creationId xmlns:a16="http://schemas.microsoft.com/office/drawing/2014/main" id="{86D28763-4D68-4DE0-8105-50E4C688CEB0}"/>
              </a:ext>
            </a:extLst>
          </p:cNvPr>
          <p:cNvCxnSpPr>
            <a:cxnSpLocks/>
          </p:cNvCxnSpPr>
          <p:nvPr/>
        </p:nvCxnSpPr>
        <p:spPr>
          <a:xfrm>
            <a:off x="7668344" y="5670872"/>
            <a:ext cx="100811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AutoShape 6">
            <a:extLst>
              <a:ext uri="{FF2B5EF4-FFF2-40B4-BE49-F238E27FC236}">
                <a16:creationId xmlns:a16="http://schemas.microsoft.com/office/drawing/2014/main" id="{CC31FC7D-1E08-4334-9EBD-4A45E44C65AF}"/>
              </a:ext>
            </a:extLst>
          </p:cNvPr>
          <p:cNvSpPr/>
          <p:nvPr/>
        </p:nvSpPr>
        <p:spPr>
          <a:xfrm rot="2066964">
            <a:off x="6117885" y="5537922"/>
            <a:ext cx="736416" cy="518301"/>
          </a:xfrm>
          <a:prstGeom prst="parallelogram">
            <a:avLst>
              <a:gd name="adj" fmla="val 33203"/>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cxnSp>
        <p:nvCxnSpPr>
          <p:cNvPr id="21" name="直接箭头连接符 20">
            <a:extLst>
              <a:ext uri="{FF2B5EF4-FFF2-40B4-BE49-F238E27FC236}">
                <a16:creationId xmlns:a16="http://schemas.microsoft.com/office/drawing/2014/main" id="{F79E295E-B2D0-4A71-8923-412F71B8A349}"/>
              </a:ext>
            </a:extLst>
          </p:cNvPr>
          <p:cNvCxnSpPr>
            <a:cxnSpLocks/>
          </p:cNvCxnSpPr>
          <p:nvPr/>
        </p:nvCxnSpPr>
        <p:spPr>
          <a:xfrm flipH="1">
            <a:off x="5444315" y="5795775"/>
            <a:ext cx="5915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6EEC34E-9357-4F98-B268-66B491455268}"/>
              </a:ext>
            </a:extLst>
          </p:cNvPr>
          <p:cNvCxnSpPr>
            <a:cxnSpLocks/>
          </p:cNvCxnSpPr>
          <p:nvPr/>
        </p:nvCxnSpPr>
        <p:spPr>
          <a:xfrm flipH="1">
            <a:off x="6936323" y="5795775"/>
            <a:ext cx="515998"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A019B6C-4C05-4E72-9748-A750B497BA62}"/>
              </a:ext>
            </a:extLst>
          </p:cNvPr>
          <p:cNvSpPr/>
          <p:nvPr/>
        </p:nvSpPr>
        <p:spPr>
          <a:xfrm>
            <a:off x="4116098" y="5358298"/>
            <a:ext cx="1121228" cy="286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E9F0D5CC-961A-4350-A40F-9BC363BD9A45}"/>
              </a:ext>
            </a:extLst>
          </p:cNvPr>
          <p:cNvGrpSpPr/>
          <p:nvPr/>
        </p:nvGrpSpPr>
        <p:grpSpPr>
          <a:xfrm>
            <a:off x="5951796" y="5435738"/>
            <a:ext cx="1068390" cy="720071"/>
            <a:chOff x="4139952" y="4437112"/>
            <a:chExt cx="2520280" cy="1152128"/>
          </a:xfrm>
        </p:grpSpPr>
        <p:sp>
          <p:nvSpPr>
            <p:cNvPr id="28" name="流程图: 决策 27">
              <a:extLst>
                <a:ext uri="{FF2B5EF4-FFF2-40B4-BE49-F238E27FC236}">
                  <a16:creationId xmlns:a16="http://schemas.microsoft.com/office/drawing/2014/main" id="{CCD77511-5397-499B-ADA5-0F914B1F9D97}"/>
                </a:ext>
              </a:extLst>
            </p:cNvPr>
            <p:cNvSpPr/>
            <p:nvPr/>
          </p:nvSpPr>
          <p:spPr>
            <a:xfrm>
              <a:off x="4139952" y="4437112"/>
              <a:ext cx="2520280" cy="11521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9" name="流程图: 决策 28">
              <a:extLst>
                <a:ext uri="{FF2B5EF4-FFF2-40B4-BE49-F238E27FC236}">
                  <a16:creationId xmlns:a16="http://schemas.microsoft.com/office/drawing/2014/main" id="{BBA72488-CEAA-4208-9E04-78987834D2E7}"/>
                </a:ext>
              </a:extLst>
            </p:cNvPr>
            <p:cNvSpPr/>
            <p:nvPr/>
          </p:nvSpPr>
          <p:spPr>
            <a:xfrm>
              <a:off x="4319292" y="4508524"/>
              <a:ext cx="2161600" cy="100930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3" name="直接连接符 2">
            <a:extLst>
              <a:ext uri="{FF2B5EF4-FFF2-40B4-BE49-F238E27FC236}">
                <a16:creationId xmlns:a16="http://schemas.microsoft.com/office/drawing/2014/main" id="{84ABB73D-EAF1-4260-BCD0-DB0AB3B3B356}"/>
              </a:ext>
            </a:extLst>
          </p:cNvPr>
          <p:cNvCxnSpPr>
            <a:cxnSpLocks/>
          </p:cNvCxnSpPr>
          <p:nvPr/>
        </p:nvCxnSpPr>
        <p:spPr>
          <a:xfrm flipV="1">
            <a:off x="7609745" y="5633446"/>
            <a:ext cx="1121138" cy="6974"/>
          </a:xfrm>
          <a:prstGeom prst="line">
            <a:avLst/>
          </a:prstGeom>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26C585DF-0AEA-4821-9E2D-04A1C21326D0}"/>
              </a:ext>
            </a:extLst>
          </p:cNvPr>
          <p:cNvCxnSpPr>
            <a:cxnSpLocks/>
          </p:cNvCxnSpPr>
          <p:nvPr/>
        </p:nvCxnSpPr>
        <p:spPr>
          <a:xfrm flipV="1">
            <a:off x="4138089" y="5936839"/>
            <a:ext cx="1121138" cy="6974"/>
          </a:xfrm>
          <a:prstGeom prst="line">
            <a:avLst/>
          </a:prstGeom>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E6CE09B1-6552-4297-8264-B50E2634E2F9}"/>
              </a:ext>
            </a:extLst>
          </p:cNvPr>
          <p:cNvCxnSpPr>
            <a:cxnSpLocks/>
          </p:cNvCxnSpPr>
          <p:nvPr/>
        </p:nvCxnSpPr>
        <p:spPr>
          <a:xfrm flipV="1">
            <a:off x="4164029" y="6235311"/>
            <a:ext cx="1121138" cy="6974"/>
          </a:xfrm>
          <a:prstGeom prst="line">
            <a:avLst/>
          </a:prstGeom>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BB2E281F-15DB-494D-8BDA-8F8C34E5A00B}"/>
              </a:ext>
            </a:extLst>
          </p:cNvPr>
          <p:cNvCxnSpPr>
            <a:cxnSpLocks/>
          </p:cNvCxnSpPr>
          <p:nvPr/>
        </p:nvCxnSpPr>
        <p:spPr>
          <a:xfrm flipV="1">
            <a:off x="4138089" y="5626472"/>
            <a:ext cx="1121138" cy="6974"/>
          </a:xfrm>
          <a:prstGeom prst="line">
            <a:avLst/>
          </a:prstGeom>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EB62704E-04BC-4AFB-B28C-9D3B3B699B3B}"/>
              </a:ext>
            </a:extLst>
          </p:cNvPr>
          <p:cNvCxnSpPr>
            <a:cxnSpLocks/>
          </p:cNvCxnSpPr>
          <p:nvPr/>
        </p:nvCxnSpPr>
        <p:spPr>
          <a:xfrm flipV="1">
            <a:off x="4125310" y="5939791"/>
            <a:ext cx="1103974" cy="483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CFD93065-72EA-4444-8B76-5C65CC3759E8}"/>
              </a:ext>
            </a:extLst>
          </p:cNvPr>
          <p:cNvCxnSpPr>
            <a:cxnSpLocks/>
          </p:cNvCxnSpPr>
          <p:nvPr/>
        </p:nvCxnSpPr>
        <p:spPr>
          <a:xfrm flipV="1">
            <a:off x="4150276" y="6248022"/>
            <a:ext cx="1103974" cy="483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 name="菱形 1">
            <a:extLst>
              <a:ext uri="{FF2B5EF4-FFF2-40B4-BE49-F238E27FC236}">
                <a16:creationId xmlns:a16="http://schemas.microsoft.com/office/drawing/2014/main" id="{F502B0BA-8F6D-47B6-B3DD-E63394C71C95}"/>
              </a:ext>
            </a:extLst>
          </p:cNvPr>
          <p:cNvSpPr/>
          <p:nvPr/>
        </p:nvSpPr>
        <p:spPr>
          <a:xfrm>
            <a:off x="2319533" y="5501541"/>
            <a:ext cx="980404" cy="591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6EEF69F1-FB34-43F3-9C50-65B6138565DB}"/>
              </a:ext>
            </a:extLst>
          </p:cNvPr>
          <p:cNvSpPr/>
          <p:nvPr/>
        </p:nvSpPr>
        <p:spPr>
          <a:xfrm>
            <a:off x="434496" y="4978866"/>
            <a:ext cx="14398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0" hangingPunct="0">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7" name="矩形 36">
            <a:extLst>
              <a:ext uri="{FF2B5EF4-FFF2-40B4-BE49-F238E27FC236}">
                <a16:creationId xmlns:a16="http://schemas.microsoft.com/office/drawing/2014/main" id="{1F5B1C49-883D-401E-B45D-6942411302D1}"/>
              </a:ext>
            </a:extLst>
          </p:cNvPr>
          <p:cNvSpPr/>
          <p:nvPr/>
        </p:nvSpPr>
        <p:spPr>
          <a:xfrm>
            <a:off x="434496" y="5339228"/>
            <a:ext cx="1439863" cy="1323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38" name="TextBox 3">
            <a:extLst>
              <a:ext uri="{FF2B5EF4-FFF2-40B4-BE49-F238E27FC236}">
                <a16:creationId xmlns:a16="http://schemas.microsoft.com/office/drawing/2014/main" id="{9C3437B7-BF69-4E18-809C-BEDBC54071B7}"/>
              </a:ext>
            </a:extLst>
          </p:cNvPr>
          <p:cNvSpPr txBox="1"/>
          <p:nvPr/>
        </p:nvSpPr>
        <p:spPr>
          <a:xfrm>
            <a:off x="554658" y="5339227"/>
            <a:ext cx="700833" cy="1015663"/>
          </a:xfrm>
          <a:prstGeom prst="rect">
            <a:avLst/>
          </a:prstGeom>
          <a:noFill/>
          <a:ln w="9525">
            <a:noFill/>
          </a:ln>
        </p:spPr>
        <p:txBody>
          <a:bodyPr wrap="none" anchor="t" anchorCtr="0">
            <a:spAutoFit/>
          </a:bodyPr>
          <a:lstStyle/>
          <a:p>
            <a:pPr eaLnBrk="0" hangingPunct="0"/>
            <a:r>
              <a:rPr lang="zh-CN" altLang="en-US" dirty="0">
                <a:ea typeface="宋体" panose="02010600030101010101" pitchFamily="2" charset="-122"/>
              </a:rPr>
              <a:t>工号</a:t>
            </a:r>
            <a:endParaRPr lang="en-US" altLang="zh-CN" dirty="0">
              <a:ea typeface="宋体" panose="02010600030101010101" pitchFamily="2" charset="-122"/>
            </a:endParaRPr>
          </a:p>
          <a:p>
            <a:pPr eaLnBrk="0" hangingPunct="0"/>
            <a:r>
              <a:rPr lang="zh-CN" altLang="en-US" dirty="0">
                <a:ea typeface="宋体" panose="02010600030101010101" pitchFamily="2" charset="-122"/>
              </a:rPr>
              <a:t>年龄</a:t>
            </a:r>
            <a:endParaRPr lang="en-US" altLang="zh-CN" dirty="0">
              <a:ea typeface="宋体" panose="02010600030101010101" pitchFamily="2" charset="-122"/>
            </a:endParaRPr>
          </a:p>
          <a:p>
            <a:pPr eaLnBrk="0" hangingPunct="0"/>
            <a:r>
              <a:rPr lang="zh-CN" altLang="en-US" dirty="0">
                <a:ea typeface="宋体" panose="02010600030101010101" pitchFamily="2" charset="-122"/>
              </a:rPr>
              <a:t>姓名</a:t>
            </a:r>
            <a:endParaRPr lang="zh-CN" altLang="en-US" dirty="0">
              <a:latin typeface="楷体_GB2312"/>
              <a:ea typeface="宋体" panose="02010600030101010101" pitchFamily="2" charset="-122"/>
            </a:endParaRPr>
          </a:p>
        </p:txBody>
      </p:sp>
      <p:cxnSp>
        <p:nvCxnSpPr>
          <p:cNvPr id="40" name="直接连接符 39">
            <a:extLst>
              <a:ext uri="{FF2B5EF4-FFF2-40B4-BE49-F238E27FC236}">
                <a16:creationId xmlns:a16="http://schemas.microsoft.com/office/drawing/2014/main" id="{AF5A2D99-B8B5-406C-9957-B433E3CF39FC}"/>
              </a:ext>
            </a:extLst>
          </p:cNvPr>
          <p:cNvCxnSpPr>
            <a:cxnSpLocks/>
          </p:cNvCxnSpPr>
          <p:nvPr/>
        </p:nvCxnSpPr>
        <p:spPr>
          <a:xfrm flipV="1">
            <a:off x="591921" y="5671466"/>
            <a:ext cx="1121138" cy="6974"/>
          </a:xfrm>
          <a:prstGeom prst="line">
            <a:avLst/>
          </a:prstGeom>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2119218D-3540-4088-8B33-31D2C81CC7BC}"/>
              </a:ext>
            </a:extLst>
          </p:cNvPr>
          <p:cNvCxnSpPr>
            <a:stCxn id="2" idx="3"/>
            <a:endCxn id="25" idx="1"/>
          </p:cNvCxnSpPr>
          <p:nvPr/>
        </p:nvCxnSpPr>
        <p:spPr>
          <a:xfrm flipV="1">
            <a:off x="3299937" y="5782083"/>
            <a:ext cx="623991" cy="1533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2924D0F-1484-414C-9ED7-9AE5F51DBADB}"/>
              </a:ext>
            </a:extLst>
          </p:cNvPr>
          <p:cNvCxnSpPr>
            <a:cxnSpLocks/>
            <a:endCxn id="2" idx="1"/>
          </p:cNvCxnSpPr>
          <p:nvPr/>
        </p:nvCxnSpPr>
        <p:spPr>
          <a:xfrm>
            <a:off x="1872078" y="5797419"/>
            <a:ext cx="447455"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659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6595">
                                            <p:txEl>
                                              <p:pRg st="2" end="2"/>
                                            </p:txEl>
                                          </p:spTgt>
                                        </p:tgtEl>
                                        <p:attrNameLst>
                                          <p:attrName>style.visibility</p:attrName>
                                        </p:attrNameLst>
                                      </p:cBhvr>
                                      <p:to>
                                        <p:strVal val="visible"/>
                                      </p:to>
                                    </p:set>
                                  </p:childTnLst>
                                </p:cTn>
                              </p:par>
                              <p:par>
                                <p:cTn id="25" presetID="4" presetClass="entr" presetSubtype="16" fill="hold" nodeType="withEffect">
                                  <p:stCondLst>
                                    <p:cond delay="0"/>
                                  </p:stCondLst>
                                  <p:childTnLst>
                                    <p:set>
                                      <p:cBhvr>
                                        <p:cTn id="26" dur="1" fill="hold">
                                          <p:stCondLst>
                                            <p:cond delay="0"/>
                                          </p:stCondLst>
                                        </p:cTn>
                                        <p:tgtEl>
                                          <p:spTgt spid="366595">
                                            <p:txEl>
                                              <p:pRg st="3" end="3"/>
                                            </p:txEl>
                                          </p:spTgt>
                                        </p:tgtEl>
                                        <p:attrNameLst>
                                          <p:attrName>style.visibility</p:attrName>
                                        </p:attrNameLst>
                                      </p:cBhvr>
                                      <p:to>
                                        <p:strVal val="visible"/>
                                      </p:to>
                                    </p:set>
                                    <p:animEffect transition="in" filter="box(in)">
                                      <p:cBhvr>
                                        <p:cTn id="27" dur="500"/>
                                        <p:tgtEl>
                                          <p:spTgt spid="366595">
                                            <p:txEl>
                                              <p:pRg st="3" end="3"/>
                                            </p:txEl>
                                          </p:spTgt>
                                        </p:tgtEl>
                                      </p:cBhvr>
                                    </p:animEffect>
                                  </p:childTnLst>
                                </p:cTn>
                              </p:par>
                              <p:par>
                                <p:cTn id="28" presetID="1" presetClass="exit" presetSubtype="0" fill="hold" nodeType="withEffect">
                                  <p:stCondLst>
                                    <p:cond delay="0"/>
                                  </p:stCondLst>
                                  <p:childTnLst>
                                    <p:set>
                                      <p:cBhvr>
                                        <p:cTn id="29" dur="1" fill="hold">
                                          <p:stCondLst>
                                            <p:cond delay="0"/>
                                          </p:stCondLst>
                                        </p:cTn>
                                        <p:tgtEl>
                                          <p:spTgt spid="3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8"/>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C05A2E9E-74A1-4F43-8912-97DBCAAAEA70}"/>
              </a:ext>
            </a:extLst>
          </p:cNvPr>
          <p:cNvSpPr/>
          <p:nvPr/>
        </p:nvSpPr>
        <p:spPr>
          <a:xfrm>
            <a:off x="1411089" y="4090913"/>
            <a:ext cx="1587896" cy="18448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5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94210" name="Rectangle 3"/>
          <p:cNvSpPr>
            <a:spLocks noGrp="1"/>
          </p:cNvSpPr>
          <p:nvPr>
            <p:ph type="body" idx="4294967295"/>
          </p:nvPr>
        </p:nvSpPr>
        <p:spPr>
          <a:xfrm>
            <a:off x="381000" y="1196975"/>
            <a:ext cx="8229600" cy="4492625"/>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例</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父亲实体集与孩子实体集</a:t>
            </a:r>
          </a:p>
          <a:p>
            <a:pPr lvl="2"/>
            <a:r>
              <a:rPr lang="zh-CN" altLang="en-US" dirty="0">
                <a:effectLst/>
                <a:latin typeface="华文新魏" panose="02010800040101010101" pitchFamily="2" charset="-122"/>
                <a:ea typeface="华文新魏" panose="02010800040101010101" pitchFamily="2" charset="-122"/>
              </a:rPr>
              <a:t>不同父亲的孩子可以具有相同的姓名、年龄和性别</a:t>
            </a:r>
          </a:p>
          <a:p>
            <a:pPr lvl="2"/>
            <a:r>
              <a:rPr lang="zh-CN" altLang="en-US" dirty="0">
                <a:effectLst/>
                <a:latin typeface="华文新魏" panose="02010800040101010101" pitchFamily="2" charset="-122"/>
                <a:ea typeface="华文新魏" panose="02010800040101010101" pitchFamily="2" charset="-122"/>
              </a:rPr>
              <a:t>同一个父亲的孩子一定具有不同的名字</a:t>
            </a:r>
          </a:p>
          <a:p>
            <a:pPr lvl="2"/>
            <a:r>
              <a:rPr lang="zh-CN" altLang="en-US" dirty="0">
                <a:effectLst/>
                <a:latin typeface="华文新魏" panose="02010800040101010101" pitchFamily="2" charset="-122"/>
                <a:ea typeface="华文新魏" panose="02010800040101010101" pitchFamily="2" charset="-122"/>
              </a:rPr>
              <a:t>显然，孩子实体集是弱实体集</a:t>
            </a:r>
          </a:p>
        </p:txBody>
      </p:sp>
      <p:sp>
        <p:nvSpPr>
          <p:cNvPr id="2" name="矩形 1"/>
          <p:cNvSpPr/>
          <p:nvPr/>
        </p:nvSpPr>
        <p:spPr>
          <a:xfrm>
            <a:off x="1476375" y="4221163"/>
            <a:ext cx="14398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孩子</a:t>
            </a:r>
          </a:p>
        </p:txBody>
      </p:sp>
      <p:sp>
        <p:nvSpPr>
          <p:cNvPr id="3" name="矩形 2"/>
          <p:cNvSpPr/>
          <p:nvPr/>
        </p:nvSpPr>
        <p:spPr>
          <a:xfrm>
            <a:off x="1476375" y="4581525"/>
            <a:ext cx="1439863" cy="1223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1844675" y="4684713"/>
            <a:ext cx="701675" cy="1016000"/>
          </a:xfrm>
          <a:prstGeom prst="rect">
            <a:avLst/>
          </a:prstGeom>
          <a:noFill/>
          <a:ln w="9525">
            <a:noFill/>
          </a:ln>
        </p:spPr>
        <p:txBody>
          <a:bodyPr wrap="none" anchor="t" anchorCtr="0">
            <a:spAutoFit/>
          </a:bodyPr>
          <a:lstStyle/>
          <a:p>
            <a:pPr eaLnBrk="0" hangingPunct="0"/>
            <a:r>
              <a:rPr lang="zh-CN" altLang="en-US" dirty="0">
                <a:latin typeface="楷体_GB2312"/>
                <a:ea typeface="宋体" panose="02010600030101010101" pitchFamily="2" charset="-122"/>
              </a:rPr>
              <a:t>姓名</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年龄</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性别</a:t>
            </a:r>
          </a:p>
        </p:txBody>
      </p:sp>
      <p:cxnSp>
        <p:nvCxnSpPr>
          <p:cNvPr id="6" name="直接连接符 5"/>
          <p:cNvCxnSpPr/>
          <p:nvPr/>
        </p:nvCxnSpPr>
        <p:spPr>
          <a:xfrm>
            <a:off x="1854200" y="5013325"/>
            <a:ext cx="70167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35375" y="4437063"/>
            <a:ext cx="2520950" cy="1152525"/>
            <a:chOff x="4139952" y="4437112"/>
            <a:chExt cx="2520280" cy="1152128"/>
          </a:xfrm>
        </p:grpSpPr>
        <p:sp>
          <p:nvSpPr>
            <p:cNvPr id="7" name="流程图: 决策 6"/>
            <p:cNvSpPr/>
            <p:nvPr/>
          </p:nvSpPr>
          <p:spPr>
            <a:xfrm>
              <a:off x="4139952" y="4437112"/>
              <a:ext cx="2520280" cy="11521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 name="流程图: 决策 7"/>
            <p:cNvSpPr/>
            <p:nvPr/>
          </p:nvSpPr>
          <p:spPr>
            <a:xfrm>
              <a:off x="4319292" y="4508524"/>
              <a:ext cx="2161600" cy="100930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 name="TextBox 9"/>
          <p:cNvSpPr txBox="1"/>
          <p:nvPr/>
        </p:nvSpPr>
        <p:spPr>
          <a:xfrm>
            <a:off x="3995738" y="4797425"/>
            <a:ext cx="1743075"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Parent-Child</a:t>
            </a:r>
            <a:endParaRPr lang="zh-CN" altLang="en-US" dirty="0">
              <a:latin typeface="楷体_GB2312"/>
              <a:ea typeface="宋体" panose="02010600030101010101" pitchFamily="2" charset="-122"/>
            </a:endParaRPr>
          </a:p>
        </p:txBody>
      </p:sp>
      <p:sp>
        <p:nvSpPr>
          <p:cNvPr id="23" name="矩形 22"/>
          <p:cNvSpPr/>
          <p:nvPr/>
        </p:nvSpPr>
        <p:spPr>
          <a:xfrm>
            <a:off x="6875463" y="4149725"/>
            <a:ext cx="1441450"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父亲</a:t>
            </a:r>
          </a:p>
        </p:txBody>
      </p:sp>
      <p:sp>
        <p:nvSpPr>
          <p:cNvPr id="24" name="矩形 23"/>
          <p:cNvSpPr/>
          <p:nvPr/>
        </p:nvSpPr>
        <p:spPr>
          <a:xfrm>
            <a:off x="6875463" y="4508500"/>
            <a:ext cx="1441450" cy="1223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直接连接符 11"/>
          <p:cNvCxnSpPr/>
          <p:nvPr/>
        </p:nvCxnSpPr>
        <p:spPr>
          <a:xfrm>
            <a:off x="2916238" y="5013325"/>
            <a:ext cx="719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156325" y="4997450"/>
            <a:ext cx="719138" cy="1587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88175" y="4613275"/>
            <a:ext cx="1216025" cy="1016000"/>
          </a:xfrm>
          <a:prstGeom prst="rect">
            <a:avLst/>
          </a:prstGeom>
          <a:noFill/>
          <a:ln w="9525">
            <a:noFill/>
          </a:ln>
        </p:spPr>
        <p:txBody>
          <a:bodyPr wrap="none" anchor="t" anchorCtr="0">
            <a:spAutoFit/>
          </a:bodyPr>
          <a:lstStyle/>
          <a:p>
            <a:pPr algn="ctr" eaLnBrk="0" hangingPunct="0"/>
            <a:r>
              <a:rPr lang="zh-CN" altLang="en-US" dirty="0">
                <a:latin typeface="楷体_GB2312"/>
                <a:ea typeface="宋体" panose="02010600030101010101" pitchFamily="2" charset="-122"/>
              </a:rPr>
              <a:t>身份证号</a:t>
            </a:r>
            <a:endParaRPr lang="en-US" altLang="zh-CN" dirty="0">
              <a:latin typeface="楷体_GB2312"/>
              <a:ea typeface="宋体" panose="02010600030101010101" pitchFamily="2" charset="-122"/>
            </a:endParaRPr>
          </a:p>
          <a:p>
            <a:pPr algn="ctr" eaLnBrk="0" hangingPunct="0"/>
            <a:r>
              <a:rPr lang="en-US" altLang="zh-CN" dirty="0">
                <a:latin typeface="楷体_GB2312"/>
                <a:ea typeface="宋体" panose="02010600030101010101" pitchFamily="2" charset="-122"/>
              </a:rPr>
              <a:t>…</a:t>
            </a:r>
          </a:p>
          <a:p>
            <a:pPr algn="ct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cxnSp>
        <p:nvCxnSpPr>
          <p:cNvPr id="18" name="直接连接符 17"/>
          <p:cNvCxnSpPr/>
          <p:nvPr/>
        </p:nvCxnSpPr>
        <p:spPr>
          <a:xfrm>
            <a:off x="7223125" y="4997450"/>
            <a:ext cx="804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p:bldP spid="23" grpId="0" animBg="1"/>
      <p:bldP spid="24"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4371" name="Rectangle 3"/>
          <p:cNvSpPr>
            <a:spLocks noGrp="1"/>
          </p:cNvSpPr>
          <p:nvPr>
            <p:ph type="body" idx="4294967295"/>
          </p:nvPr>
        </p:nvSpPr>
        <p:spPr>
          <a:xfrm>
            <a:off x="250825" y="1600200"/>
            <a:ext cx="8785225"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实体联系图</a:t>
            </a:r>
            <a:r>
              <a:rPr lang="en-US" altLang="zh-CN" dirty="0">
                <a:effectLst/>
                <a:latin typeface="华文新魏" panose="02010800040101010101" pitchFamily="2" charset="-122"/>
                <a:ea typeface="华文新魏" panose="02010800040101010101" pitchFamily="2" charset="-122"/>
              </a:rPr>
              <a:t>(</a:t>
            </a:r>
            <a:r>
              <a:rPr lang="en-US" altLang="zh-CN" dirty="0">
                <a:solidFill>
                  <a:srgbClr val="FF0000"/>
                </a:solidFill>
                <a:effectLst/>
                <a:latin typeface="华文新魏" panose="02010800040101010101" pitchFamily="2" charset="-122"/>
                <a:ea typeface="华文新魏" panose="02010800040101010101" pitchFamily="2" charset="-122"/>
              </a:rPr>
              <a:t>ER</a:t>
            </a:r>
            <a:r>
              <a:rPr lang="zh-CN" altLang="en-US" dirty="0">
                <a:solidFill>
                  <a:srgbClr val="FF0000"/>
                </a:solidFill>
                <a:effectLst/>
                <a:latin typeface="华文新魏" panose="02010800040101010101" pitchFamily="2" charset="-122"/>
                <a:ea typeface="华文新魏" panose="02010800040101010101" pitchFamily="2" charset="-122"/>
              </a:rPr>
              <a:t>图</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是表示</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模型的图形工具</a:t>
            </a:r>
            <a:endParaRPr lang="zh-CN" altLang="en-US" dirty="0">
              <a:solidFill>
                <a:srgbClr val="FF0000"/>
              </a:solidFill>
              <a:effectLst/>
              <a:latin typeface="华文新魏" panose="02010800040101010101" pitchFamily="2" charset="-122"/>
              <a:ea typeface="华文新魏" panose="02010800040101010101" pitchFamily="2" charset="-122"/>
            </a:endParaRPr>
          </a:p>
          <a:p>
            <a:pPr lvl="1"/>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图用来表示实体集和实体联系集</a:t>
            </a:r>
          </a:p>
          <a:p>
            <a:pPr lvl="2" algn="just"/>
            <a:r>
              <a:rPr lang="zh-CN" altLang="en-US" dirty="0">
                <a:effectLst/>
                <a:latin typeface="华文新魏" panose="02010800040101010101" pitchFamily="2" charset="-122"/>
                <a:ea typeface="华文新魏" panose="02010800040101010101" pitchFamily="2" charset="-122"/>
              </a:rPr>
              <a:t>矩形: 表示实体集。 </a:t>
            </a:r>
            <a:endParaRPr lang="en-US" altLang="zh-CN" dirty="0">
              <a:effectLst/>
              <a:latin typeface="华文新魏" panose="02010800040101010101" pitchFamily="2" charset="-122"/>
              <a:ea typeface="华文新魏" panose="02010800040101010101" pitchFamily="2" charset="-122"/>
            </a:endParaRPr>
          </a:p>
          <a:p>
            <a:pPr lvl="2" algn="just"/>
            <a:r>
              <a:rPr lang="zh-CN" altLang="en-US" dirty="0">
                <a:effectLst/>
                <a:latin typeface="华文新魏" panose="02010800040101010101" pitchFamily="2" charset="-122"/>
                <a:ea typeface="华文新魏" panose="02010800040101010101" pitchFamily="2" charset="-122"/>
              </a:rPr>
              <a:t>矩形里面文字：表示属性</a:t>
            </a:r>
          </a:p>
          <a:p>
            <a:pPr lvl="2" algn="just"/>
            <a:r>
              <a:rPr lang="zh-CN" altLang="en-US" dirty="0">
                <a:effectLst/>
                <a:latin typeface="华文新魏" panose="02010800040101010101" pitchFamily="2" charset="-122"/>
                <a:ea typeface="华文新魏" panose="02010800040101010101" pitchFamily="2" charset="-122"/>
              </a:rPr>
              <a:t>菱形: 表示联系集。 </a:t>
            </a:r>
          </a:p>
          <a:p>
            <a:pPr lvl="2" algn="just"/>
            <a:r>
              <a:rPr lang="zh-CN" altLang="en-US" dirty="0">
                <a:effectLst/>
                <a:latin typeface="华文新魏" panose="02010800040101010101" pitchFamily="2" charset="-122"/>
                <a:ea typeface="华文新魏" panose="02010800040101010101" pitchFamily="2" charset="-122"/>
              </a:rPr>
              <a:t>线段: 将实体集连接到联系集。</a:t>
            </a:r>
          </a:p>
        </p:txBody>
      </p:sp>
      <p:sp>
        <p:nvSpPr>
          <p:cNvPr id="314373" name="Rectangle 5"/>
          <p:cNvSpPr/>
          <p:nvPr/>
        </p:nvSpPr>
        <p:spPr>
          <a:xfrm>
            <a:off x="1619250" y="5424488"/>
            <a:ext cx="1295400" cy="9144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4" name="AutoShape 6"/>
          <p:cNvSpPr/>
          <p:nvPr/>
        </p:nvSpPr>
        <p:spPr>
          <a:xfrm rot="2066964">
            <a:off x="4364038" y="5241925"/>
            <a:ext cx="1214437" cy="914400"/>
          </a:xfrm>
          <a:prstGeom prst="parallelogram">
            <a:avLst>
              <a:gd name="adj" fmla="val 33203"/>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5" name="Line 7"/>
          <p:cNvSpPr/>
          <p:nvPr/>
        </p:nvSpPr>
        <p:spPr>
          <a:xfrm>
            <a:off x="7019925" y="5805488"/>
            <a:ext cx="1143000" cy="0"/>
          </a:xfrm>
          <a:prstGeom prst="line">
            <a:avLst/>
          </a:prstGeom>
          <a:ln w="28575" cap="flat" cmpd="sng">
            <a:solidFill>
              <a:schemeClr val="tx1"/>
            </a:solidFill>
            <a:prstDash val="solid"/>
            <a:round/>
            <a:headEnd type="none" w="med" len="med"/>
            <a:tailEnd type="none" w="med" len="med"/>
          </a:ln>
        </p:spPr>
      </p:sp>
      <p:sp>
        <p:nvSpPr>
          <p:cNvPr id="2" name="矩形 1"/>
          <p:cNvSpPr/>
          <p:nvPr/>
        </p:nvSpPr>
        <p:spPr>
          <a:xfrm>
            <a:off x="1619250" y="5084763"/>
            <a:ext cx="1295400"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2044700" y="5365750"/>
            <a:ext cx="444500" cy="101600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A1</a:t>
            </a:r>
          </a:p>
          <a:p>
            <a:pPr eaLnBrk="0" hangingPunct="0"/>
            <a:r>
              <a:rPr lang="en-US" altLang="zh-CN" dirty="0">
                <a:latin typeface="楷体_GB2312"/>
                <a:ea typeface="宋体" panose="02010600030101010101" pitchFamily="2" charset="-122"/>
              </a:rPr>
              <a:t>A2</a:t>
            </a:r>
          </a:p>
          <a:p>
            <a:pPr eaLnBrk="0" hangingPunct="0"/>
            <a:r>
              <a:rPr lang="en-US" altLang="zh-CN" dirty="0">
                <a:latin typeface="楷体_GB2312"/>
                <a:ea typeface="宋体" panose="02010600030101010101" pitchFamily="2" charset="-122"/>
              </a:rPr>
              <a:t>A3</a:t>
            </a:r>
            <a:endParaRPr lang="zh-CN" altLang="en-US" dirty="0">
              <a:latin typeface="楷体_GB231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3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4373"/>
                                        </p:tgtEl>
                                        <p:attrNameLst>
                                          <p:attrName>style.visibility</p:attrName>
                                        </p:attrNameLst>
                                      </p:cBhvr>
                                      <p:to>
                                        <p:strVal val="visible"/>
                                      </p:to>
                                    </p:set>
                                    <p:anim calcmode="lin" valueType="num">
                                      <p:cBhvr additive="base">
                                        <p:cTn id="19" dur="500" fill="hold"/>
                                        <p:tgtEl>
                                          <p:spTgt spid="314373"/>
                                        </p:tgtEl>
                                        <p:attrNameLst>
                                          <p:attrName>ppt_x</p:attrName>
                                        </p:attrNameLst>
                                      </p:cBhvr>
                                      <p:tavLst>
                                        <p:tav tm="0">
                                          <p:val>
                                            <p:strVal val="#ppt_x"/>
                                          </p:val>
                                        </p:tav>
                                        <p:tav tm="100000">
                                          <p:val>
                                            <p:strVal val="#ppt_x"/>
                                          </p:val>
                                        </p:tav>
                                      </p:tavLst>
                                    </p:anim>
                                    <p:anim calcmode="lin" valueType="num">
                                      <p:cBhvr additive="base">
                                        <p:cTn id="20" dur="500" fill="hold"/>
                                        <p:tgtEl>
                                          <p:spTgt spid="3143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4371">
                                            <p:txEl>
                                              <p:pRg st="4" end="4"/>
                                            </p:txEl>
                                          </p:spTgt>
                                        </p:tgtEl>
                                        <p:attrNameLst>
                                          <p:attrName>style.visibility</p:attrName>
                                        </p:attrNameLst>
                                      </p:cBhvr>
                                      <p:to>
                                        <p:strVal val="visible"/>
                                      </p:to>
                                    </p:set>
                                  </p:childTnLst>
                                </p:cTn>
                              </p:par>
                              <p:par>
                                <p:cTn id="25" presetID="21"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childTnLst>
                                </p:cTn>
                              </p:par>
                              <p:par>
                                <p:cTn id="32" presetID="2" presetClass="entr" presetSubtype="4" fill="hold" grpId="0" nodeType="withEffect">
                                  <p:stCondLst>
                                    <p:cond delay="0"/>
                                  </p:stCondLst>
                                  <p:childTnLst>
                                    <p:set>
                                      <p:cBhvr>
                                        <p:cTn id="33" dur="1" fill="hold">
                                          <p:stCondLst>
                                            <p:cond delay="0"/>
                                          </p:stCondLst>
                                        </p:cTn>
                                        <p:tgtEl>
                                          <p:spTgt spid="314374"/>
                                        </p:tgtEl>
                                        <p:attrNameLst>
                                          <p:attrName>style.visibility</p:attrName>
                                        </p:attrNameLst>
                                      </p:cBhvr>
                                      <p:to>
                                        <p:strVal val="visible"/>
                                      </p:to>
                                    </p:set>
                                    <p:anim calcmode="lin" valueType="num">
                                      <p:cBhvr additive="base">
                                        <p:cTn id="34" dur="500" fill="hold"/>
                                        <p:tgtEl>
                                          <p:spTgt spid="314374"/>
                                        </p:tgtEl>
                                        <p:attrNameLst>
                                          <p:attrName>ppt_x</p:attrName>
                                        </p:attrNameLst>
                                      </p:cBhvr>
                                      <p:tavLst>
                                        <p:tav tm="0">
                                          <p:val>
                                            <p:strVal val="#ppt_x"/>
                                          </p:val>
                                        </p:tav>
                                        <p:tav tm="100000">
                                          <p:val>
                                            <p:strVal val="#ppt_x"/>
                                          </p:val>
                                        </p:tav>
                                      </p:tavLst>
                                    </p:anim>
                                    <p:anim calcmode="lin" valueType="num">
                                      <p:cBhvr additive="base">
                                        <p:cTn id="35" dur="500" fill="hold"/>
                                        <p:tgtEl>
                                          <p:spTgt spid="31437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4371">
                                            <p:txEl>
                                              <p:pRg st="6" end="6"/>
                                            </p:txEl>
                                          </p:spTgt>
                                        </p:tgtEl>
                                        <p:attrNameLst>
                                          <p:attrName>style.visibility</p:attrName>
                                        </p:attrNameLst>
                                      </p:cBhvr>
                                      <p:to>
                                        <p:strVal val="visible"/>
                                      </p:to>
                                    </p:set>
                                  </p:childTnLst>
                                </p:cTn>
                              </p:par>
                              <p:par>
                                <p:cTn id="40" presetID="2" presetClass="entr" presetSubtype="4" fill="hold" nodeType="withEffect">
                                  <p:stCondLst>
                                    <p:cond delay="0"/>
                                  </p:stCondLst>
                                  <p:childTnLst>
                                    <p:set>
                                      <p:cBhvr>
                                        <p:cTn id="41" dur="1" fill="hold">
                                          <p:stCondLst>
                                            <p:cond delay="0"/>
                                          </p:stCondLst>
                                        </p:cTn>
                                        <p:tgtEl>
                                          <p:spTgt spid="314375"/>
                                        </p:tgtEl>
                                        <p:attrNameLst>
                                          <p:attrName>style.visibility</p:attrName>
                                        </p:attrNameLst>
                                      </p:cBhvr>
                                      <p:to>
                                        <p:strVal val="visible"/>
                                      </p:to>
                                    </p:set>
                                    <p:anim calcmode="lin" valueType="num">
                                      <p:cBhvr additive="base">
                                        <p:cTn id="42" dur="500" fill="hold"/>
                                        <p:tgtEl>
                                          <p:spTgt spid="314375"/>
                                        </p:tgtEl>
                                        <p:attrNameLst>
                                          <p:attrName>ppt_x</p:attrName>
                                        </p:attrNameLst>
                                      </p:cBhvr>
                                      <p:tavLst>
                                        <p:tav tm="0">
                                          <p:val>
                                            <p:strVal val="#ppt_x"/>
                                          </p:val>
                                        </p:tav>
                                        <p:tav tm="100000">
                                          <p:val>
                                            <p:strVal val="#ppt_x"/>
                                          </p:val>
                                        </p:tav>
                                      </p:tavLst>
                                    </p:anim>
                                    <p:anim calcmode="lin" valueType="num">
                                      <p:cBhvr additive="base">
                                        <p:cTn id="43" dur="500" fill="hold"/>
                                        <p:tgtEl>
                                          <p:spTgt spid="314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nimBg="1"/>
      <p:bldP spid="314374" grpId="0" animBg="1"/>
      <p:bldP spid="2"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4371" name="Rectangle 3"/>
          <p:cNvSpPr>
            <a:spLocks noGrp="1"/>
          </p:cNvSpPr>
          <p:nvPr>
            <p:ph type="body" idx="4294967295"/>
          </p:nvPr>
        </p:nvSpPr>
        <p:spPr>
          <a:xfrm>
            <a:off x="250825" y="1600200"/>
            <a:ext cx="8785225"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实体联系图</a:t>
            </a:r>
            <a:r>
              <a:rPr lang="en-US" altLang="zh-CN" dirty="0">
                <a:effectLst/>
                <a:latin typeface="华文新魏" panose="02010800040101010101" pitchFamily="2" charset="-122"/>
                <a:ea typeface="华文新魏" panose="02010800040101010101" pitchFamily="2" charset="-122"/>
              </a:rPr>
              <a:t>(</a:t>
            </a:r>
            <a:r>
              <a:rPr lang="en-US" altLang="zh-CN" dirty="0">
                <a:solidFill>
                  <a:srgbClr val="FF0000"/>
                </a:solidFill>
                <a:effectLst/>
                <a:latin typeface="华文新魏" panose="02010800040101010101" pitchFamily="2" charset="-122"/>
                <a:ea typeface="华文新魏" panose="02010800040101010101" pitchFamily="2" charset="-122"/>
              </a:rPr>
              <a:t>ER</a:t>
            </a:r>
            <a:r>
              <a:rPr lang="zh-CN" altLang="en-US" dirty="0">
                <a:solidFill>
                  <a:srgbClr val="FF0000"/>
                </a:solidFill>
                <a:effectLst/>
                <a:latin typeface="华文新魏" panose="02010800040101010101" pitchFamily="2" charset="-122"/>
                <a:ea typeface="华文新魏" panose="02010800040101010101" pitchFamily="2" charset="-122"/>
              </a:rPr>
              <a:t>图</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总结</a:t>
            </a:r>
          </a:p>
          <a:p>
            <a:pPr lvl="1"/>
            <a:endParaRPr lang="zh-CN" altLang="en-US" dirty="0">
              <a:effectLst/>
              <a:latin typeface="华文新魏" panose="02010800040101010101" pitchFamily="2" charset="-122"/>
              <a:ea typeface="华文新魏" panose="02010800040101010101" pitchFamily="2" charset="-122"/>
            </a:endParaRPr>
          </a:p>
        </p:txBody>
      </p:sp>
      <p:pic>
        <p:nvPicPr>
          <p:cNvPr id="9" name="图片 8">
            <a:extLst>
              <a:ext uri="{FF2B5EF4-FFF2-40B4-BE49-F238E27FC236}">
                <a16:creationId xmlns:a16="http://schemas.microsoft.com/office/drawing/2014/main" id="{E4A3C804-86FA-4909-8606-FDE897BD19AD}"/>
              </a:ext>
            </a:extLst>
          </p:cNvPr>
          <p:cNvPicPr>
            <a:picLocks noChangeAspect="1"/>
          </p:cNvPicPr>
          <p:nvPr/>
        </p:nvPicPr>
        <p:blipFill>
          <a:blip r:embed="rId3"/>
          <a:stretch>
            <a:fillRect/>
          </a:stretch>
        </p:blipFill>
        <p:spPr>
          <a:xfrm>
            <a:off x="4522477" y="4276877"/>
            <a:ext cx="1335145" cy="957159"/>
          </a:xfrm>
          <a:prstGeom prst="rect">
            <a:avLst/>
          </a:prstGeom>
        </p:spPr>
      </p:pic>
      <p:pic>
        <p:nvPicPr>
          <p:cNvPr id="11" name="图片 10">
            <a:extLst>
              <a:ext uri="{FF2B5EF4-FFF2-40B4-BE49-F238E27FC236}">
                <a16:creationId xmlns:a16="http://schemas.microsoft.com/office/drawing/2014/main" id="{962093D3-868B-4F35-8BCB-4333276B7EEF}"/>
              </a:ext>
            </a:extLst>
          </p:cNvPr>
          <p:cNvPicPr>
            <a:picLocks noChangeAspect="1"/>
          </p:cNvPicPr>
          <p:nvPr/>
        </p:nvPicPr>
        <p:blipFill>
          <a:blip r:embed="rId4"/>
          <a:stretch>
            <a:fillRect/>
          </a:stretch>
        </p:blipFill>
        <p:spPr>
          <a:xfrm>
            <a:off x="1516630" y="2942992"/>
            <a:ext cx="1141828" cy="2337180"/>
          </a:xfrm>
          <a:prstGeom prst="rect">
            <a:avLst/>
          </a:prstGeom>
        </p:spPr>
      </p:pic>
      <p:pic>
        <p:nvPicPr>
          <p:cNvPr id="13" name="图片 12">
            <a:extLst>
              <a:ext uri="{FF2B5EF4-FFF2-40B4-BE49-F238E27FC236}">
                <a16:creationId xmlns:a16="http://schemas.microsoft.com/office/drawing/2014/main" id="{D30A71E5-70E1-45C5-9B75-B39E3EA07771}"/>
              </a:ext>
            </a:extLst>
          </p:cNvPr>
          <p:cNvPicPr>
            <a:picLocks noChangeAspect="1"/>
          </p:cNvPicPr>
          <p:nvPr/>
        </p:nvPicPr>
        <p:blipFill>
          <a:blip r:embed="rId5"/>
          <a:stretch>
            <a:fillRect/>
          </a:stretch>
        </p:blipFill>
        <p:spPr>
          <a:xfrm>
            <a:off x="4647191" y="3239408"/>
            <a:ext cx="1030525" cy="897943"/>
          </a:xfrm>
          <a:prstGeom prst="rect">
            <a:avLst/>
          </a:prstGeom>
        </p:spPr>
      </p:pic>
      <p:pic>
        <p:nvPicPr>
          <p:cNvPr id="15" name="图片 14">
            <a:extLst>
              <a:ext uri="{FF2B5EF4-FFF2-40B4-BE49-F238E27FC236}">
                <a16:creationId xmlns:a16="http://schemas.microsoft.com/office/drawing/2014/main" id="{B96A74A3-AA4F-4E7C-85AA-70EDC02E840F}"/>
              </a:ext>
            </a:extLst>
          </p:cNvPr>
          <p:cNvPicPr>
            <a:picLocks noChangeAspect="1"/>
          </p:cNvPicPr>
          <p:nvPr/>
        </p:nvPicPr>
        <p:blipFill>
          <a:blip r:embed="rId6"/>
          <a:stretch>
            <a:fillRect/>
          </a:stretch>
        </p:blipFill>
        <p:spPr>
          <a:xfrm>
            <a:off x="3324737" y="3290287"/>
            <a:ext cx="1092174" cy="700416"/>
          </a:xfrm>
          <a:prstGeom prst="rect">
            <a:avLst/>
          </a:prstGeom>
        </p:spPr>
      </p:pic>
      <p:pic>
        <p:nvPicPr>
          <p:cNvPr id="17" name="图片 16">
            <a:extLst>
              <a:ext uri="{FF2B5EF4-FFF2-40B4-BE49-F238E27FC236}">
                <a16:creationId xmlns:a16="http://schemas.microsoft.com/office/drawing/2014/main" id="{9492B75C-EF83-4BFD-B46F-E00BD0402581}"/>
              </a:ext>
            </a:extLst>
          </p:cNvPr>
          <p:cNvPicPr>
            <a:picLocks noChangeAspect="1"/>
          </p:cNvPicPr>
          <p:nvPr/>
        </p:nvPicPr>
        <p:blipFill>
          <a:blip r:embed="rId7"/>
          <a:stretch>
            <a:fillRect/>
          </a:stretch>
        </p:blipFill>
        <p:spPr>
          <a:xfrm>
            <a:off x="3284549" y="2090893"/>
            <a:ext cx="1184773" cy="932694"/>
          </a:xfrm>
          <a:prstGeom prst="rect">
            <a:avLst/>
          </a:prstGeom>
        </p:spPr>
      </p:pic>
      <p:pic>
        <p:nvPicPr>
          <p:cNvPr id="21" name="图片 20">
            <a:extLst>
              <a:ext uri="{FF2B5EF4-FFF2-40B4-BE49-F238E27FC236}">
                <a16:creationId xmlns:a16="http://schemas.microsoft.com/office/drawing/2014/main" id="{D1B518A8-0726-4678-AB42-82D421357DC5}"/>
              </a:ext>
            </a:extLst>
          </p:cNvPr>
          <p:cNvPicPr>
            <a:picLocks noChangeAspect="1"/>
          </p:cNvPicPr>
          <p:nvPr/>
        </p:nvPicPr>
        <p:blipFill>
          <a:blip r:embed="rId8"/>
          <a:stretch>
            <a:fillRect/>
          </a:stretch>
        </p:blipFill>
        <p:spPr>
          <a:xfrm>
            <a:off x="6102723" y="1872611"/>
            <a:ext cx="1523449" cy="856153"/>
          </a:xfrm>
          <a:prstGeom prst="rect">
            <a:avLst/>
          </a:prstGeom>
        </p:spPr>
      </p:pic>
      <p:pic>
        <p:nvPicPr>
          <p:cNvPr id="23" name="图片 22">
            <a:extLst>
              <a:ext uri="{FF2B5EF4-FFF2-40B4-BE49-F238E27FC236}">
                <a16:creationId xmlns:a16="http://schemas.microsoft.com/office/drawing/2014/main" id="{12776BCB-CF67-4ED5-B788-7819A02C5CC2}"/>
              </a:ext>
            </a:extLst>
          </p:cNvPr>
          <p:cNvPicPr>
            <a:picLocks noChangeAspect="1"/>
          </p:cNvPicPr>
          <p:nvPr/>
        </p:nvPicPr>
        <p:blipFill>
          <a:blip r:embed="rId9"/>
          <a:stretch>
            <a:fillRect/>
          </a:stretch>
        </p:blipFill>
        <p:spPr>
          <a:xfrm>
            <a:off x="6162236" y="2659663"/>
            <a:ext cx="1478810" cy="856153"/>
          </a:xfrm>
          <a:prstGeom prst="rect">
            <a:avLst/>
          </a:prstGeom>
        </p:spPr>
      </p:pic>
      <p:pic>
        <p:nvPicPr>
          <p:cNvPr id="25" name="图片 24">
            <a:extLst>
              <a:ext uri="{FF2B5EF4-FFF2-40B4-BE49-F238E27FC236}">
                <a16:creationId xmlns:a16="http://schemas.microsoft.com/office/drawing/2014/main" id="{B6E11E10-1462-4CAF-83B0-C0BEA50F5D10}"/>
              </a:ext>
            </a:extLst>
          </p:cNvPr>
          <p:cNvPicPr>
            <a:picLocks noChangeAspect="1"/>
          </p:cNvPicPr>
          <p:nvPr/>
        </p:nvPicPr>
        <p:blipFill>
          <a:blip r:embed="rId10"/>
          <a:stretch>
            <a:fillRect/>
          </a:stretch>
        </p:blipFill>
        <p:spPr>
          <a:xfrm>
            <a:off x="6165962" y="3600000"/>
            <a:ext cx="1432338" cy="817574"/>
          </a:xfrm>
          <a:prstGeom prst="rect">
            <a:avLst/>
          </a:prstGeom>
        </p:spPr>
      </p:pic>
      <p:pic>
        <p:nvPicPr>
          <p:cNvPr id="27" name="图片 26">
            <a:extLst>
              <a:ext uri="{FF2B5EF4-FFF2-40B4-BE49-F238E27FC236}">
                <a16:creationId xmlns:a16="http://schemas.microsoft.com/office/drawing/2014/main" id="{D7BA70C9-60E8-40AC-B266-4DAECF3BEC5C}"/>
              </a:ext>
            </a:extLst>
          </p:cNvPr>
          <p:cNvPicPr>
            <a:picLocks noChangeAspect="1"/>
          </p:cNvPicPr>
          <p:nvPr/>
        </p:nvPicPr>
        <p:blipFill>
          <a:blip r:embed="rId11"/>
          <a:stretch>
            <a:fillRect/>
          </a:stretch>
        </p:blipFill>
        <p:spPr>
          <a:xfrm>
            <a:off x="6010223" y="4405811"/>
            <a:ext cx="2085668" cy="839433"/>
          </a:xfrm>
          <a:prstGeom prst="rect">
            <a:avLst/>
          </a:prstGeom>
        </p:spPr>
      </p:pic>
      <p:grpSp>
        <p:nvGrpSpPr>
          <p:cNvPr id="31" name="组合 30">
            <a:extLst>
              <a:ext uri="{FF2B5EF4-FFF2-40B4-BE49-F238E27FC236}">
                <a16:creationId xmlns:a16="http://schemas.microsoft.com/office/drawing/2014/main" id="{4EAD38B5-C417-4D1F-9A4E-70DAB1ADA8A8}"/>
              </a:ext>
            </a:extLst>
          </p:cNvPr>
          <p:cNvGrpSpPr/>
          <p:nvPr/>
        </p:nvGrpSpPr>
        <p:grpSpPr>
          <a:xfrm>
            <a:off x="3385257" y="4347478"/>
            <a:ext cx="1038464" cy="932694"/>
            <a:chOff x="1125231" y="3232489"/>
            <a:chExt cx="1038464" cy="932694"/>
          </a:xfrm>
        </p:grpSpPr>
        <p:pic>
          <p:nvPicPr>
            <p:cNvPr id="29" name="图片 28">
              <a:extLst>
                <a:ext uri="{FF2B5EF4-FFF2-40B4-BE49-F238E27FC236}">
                  <a16:creationId xmlns:a16="http://schemas.microsoft.com/office/drawing/2014/main" id="{6593C265-24DC-4275-8D11-6F0FF62A741B}"/>
                </a:ext>
              </a:extLst>
            </p:cNvPr>
            <p:cNvPicPr>
              <a:picLocks noChangeAspect="1"/>
            </p:cNvPicPr>
            <p:nvPr/>
          </p:nvPicPr>
          <p:blipFill>
            <a:blip r:embed="rId12"/>
            <a:stretch>
              <a:fillRect/>
            </a:stretch>
          </p:blipFill>
          <p:spPr>
            <a:xfrm>
              <a:off x="1125231" y="3232489"/>
              <a:ext cx="1038464" cy="932694"/>
            </a:xfrm>
            <a:prstGeom prst="rect">
              <a:avLst/>
            </a:prstGeom>
          </p:spPr>
        </p:pic>
        <p:sp>
          <p:nvSpPr>
            <p:cNvPr id="30" name="文本框 29">
              <a:extLst>
                <a:ext uri="{FF2B5EF4-FFF2-40B4-BE49-F238E27FC236}">
                  <a16:creationId xmlns:a16="http://schemas.microsoft.com/office/drawing/2014/main" id="{643C6B21-E1E3-4C2A-BF18-4AF6FB9AE71E}"/>
                </a:ext>
              </a:extLst>
            </p:cNvPr>
            <p:cNvSpPr txBox="1"/>
            <p:nvPr/>
          </p:nvSpPr>
          <p:spPr>
            <a:xfrm>
              <a:off x="1444116" y="3514170"/>
              <a:ext cx="360040" cy="369332"/>
            </a:xfrm>
            <a:prstGeom prst="rect">
              <a:avLst/>
            </a:prstGeom>
            <a:noFill/>
          </p:spPr>
          <p:txBody>
            <a:bodyPr wrap="square" rtlCol="0">
              <a:spAutoFit/>
            </a:bodyPr>
            <a:lstStyle/>
            <a:p>
              <a:r>
                <a:rPr lang="en-US" altLang="zh-CN" sz="1800" b="0" dirty="0"/>
                <a:t>E</a:t>
              </a:r>
              <a:endParaRPr lang="zh-CN" altLang="en-US" sz="1800" b="0" dirty="0"/>
            </a:p>
          </p:txBody>
        </p:sp>
      </p:grpSp>
      <p:grpSp>
        <p:nvGrpSpPr>
          <p:cNvPr id="33" name="组合 32">
            <a:extLst>
              <a:ext uri="{FF2B5EF4-FFF2-40B4-BE49-F238E27FC236}">
                <a16:creationId xmlns:a16="http://schemas.microsoft.com/office/drawing/2014/main" id="{0ED4373D-E3B5-4054-AEF8-8EC41D510051}"/>
              </a:ext>
            </a:extLst>
          </p:cNvPr>
          <p:cNvGrpSpPr/>
          <p:nvPr/>
        </p:nvGrpSpPr>
        <p:grpSpPr>
          <a:xfrm>
            <a:off x="3299002" y="5549257"/>
            <a:ext cx="1170320" cy="914512"/>
            <a:chOff x="2339752" y="5731014"/>
            <a:chExt cx="1170320" cy="914512"/>
          </a:xfrm>
        </p:grpSpPr>
        <p:pic>
          <p:nvPicPr>
            <p:cNvPr id="19" name="图片 18">
              <a:extLst>
                <a:ext uri="{FF2B5EF4-FFF2-40B4-BE49-F238E27FC236}">
                  <a16:creationId xmlns:a16="http://schemas.microsoft.com/office/drawing/2014/main" id="{70805552-4881-4384-81A5-6A6452124F80}"/>
                </a:ext>
              </a:extLst>
            </p:cNvPr>
            <p:cNvPicPr>
              <a:picLocks noChangeAspect="1"/>
            </p:cNvPicPr>
            <p:nvPr/>
          </p:nvPicPr>
          <p:blipFill>
            <a:blip r:embed="rId13"/>
            <a:stretch>
              <a:fillRect/>
            </a:stretch>
          </p:blipFill>
          <p:spPr>
            <a:xfrm>
              <a:off x="2339752" y="5731014"/>
              <a:ext cx="1170320" cy="914512"/>
            </a:xfrm>
            <a:prstGeom prst="rect">
              <a:avLst/>
            </a:prstGeom>
          </p:spPr>
        </p:pic>
        <p:sp>
          <p:nvSpPr>
            <p:cNvPr id="32" name="矩形 31">
              <a:extLst>
                <a:ext uri="{FF2B5EF4-FFF2-40B4-BE49-F238E27FC236}">
                  <a16:creationId xmlns:a16="http://schemas.microsoft.com/office/drawing/2014/main" id="{4A7E2DA2-1F20-43CA-8A2E-CD3B055AD0BE}"/>
                </a:ext>
              </a:extLst>
            </p:cNvPr>
            <p:cNvSpPr/>
            <p:nvPr/>
          </p:nvSpPr>
          <p:spPr>
            <a:xfrm>
              <a:off x="2339752" y="5731014"/>
              <a:ext cx="1170320" cy="91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a:extLst>
              <a:ext uri="{FF2B5EF4-FFF2-40B4-BE49-F238E27FC236}">
                <a16:creationId xmlns:a16="http://schemas.microsoft.com/office/drawing/2014/main" id="{37853F26-8A07-403E-B3D8-512D8BB4686C}"/>
              </a:ext>
            </a:extLst>
          </p:cNvPr>
          <p:cNvPicPr>
            <a:picLocks noChangeAspect="1"/>
          </p:cNvPicPr>
          <p:nvPr/>
        </p:nvPicPr>
        <p:blipFill>
          <a:blip r:embed="rId14"/>
          <a:stretch>
            <a:fillRect/>
          </a:stretch>
        </p:blipFill>
        <p:spPr>
          <a:xfrm>
            <a:off x="6055108" y="5265675"/>
            <a:ext cx="1995898" cy="1148582"/>
          </a:xfrm>
          <a:prstGeom prst="rect">
            <a:avLst/>
          </a:prstGeom>
        </p:spPr>
      </p:pic>
    </p:spTree>
    <p:extLst>
      <p:ext uri="{BB962C8B-B14F-4D97-AF65-F5344CB8AC3E}">
        <p14:creationId xmlns:p14="http://schemas.microsoft.com/office/powerpoint/2010/main" val="3214999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auto">
          <a:xfrm>
            <a:off x="457200" y="1268413"/>
            <a:ext cx="8229600" cy="1108075"/>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1"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两个不同实体集间的联系</a:t>
            </a:r>
            <a:endParaRPr kumimoji="1"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画出“学生”、“班级”的联系；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画出“班级”、“班长”的联系；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画出“学生”、“课程”的联系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1" lang="zh-CN" altLang="en-US" sz="2800" b="1" i="0" u="none" strike="noStrike" kern="0" cap="none" spc="0" normalizeH="0" baseline="0" noProof="0" dirty="0">
              <a:ln>
                <a:noFill/>
              </a:ln>
              <a:solidFill>
                <a:srgbClr val="003399"/>
              </a:solidFill>
              <a:effectLst/>
              <a:uLnTx/>
              <a:uFillTx/>
              <a:latin typeface="+mn-lt"/>
              <a:ea typeface="+mn-ea"/>
              <a:cs typeface="+mn-cs"/>
            </a:endParaRPr>
          </a:p>
        </p:txBody>
      </p:sp>
      <p:sp>
        <p:nvSpPr>
          <p:cNvPr id="2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grpSp>
        <p:nvGrpSpPr>
          <p:cNvPr id="14" name="组合 13"/>
          <p:cNvGrpSpPr/>
          <p:nvPr/>
        </p:nvGrpSpPr>
        <p:grpSpPr>
          <a:xfrm>
            <a:off x="1331913" y="3429000"/>
            <a:ext cx="4608512" cy="873125"/>
            <a:chOff x="1331913" y="3429323"/>
            <a:chExt cx="4608239" cy="873090"/>
          </a:xfrm>
        </p:grpSpPr>
        <p:grpSp>
          <p:nvGrpSpPr>
            <p:cNvPr id="98308" name="组合 3"/>
            <p:cNvGrpSpPr/>
            <p:nvPr/>
          </p:nvGrpSpPr>
          <p:grpSpPr>
            <a:xfrm>
              <a:off x="1331913" y="3438317"/>
              <a:ext cx="1080120" cy="864096"/>
              <a:chOff x="179512" y="3429000"/>
              <a:chExt cx="1080120" cy="864096"/>
            </a:xfrm>
          </p:grpSpPr>
          <p:sp>
            <p:nvSpPr>
              <p:cNvPr id="2" name="矩形 1"/>
              <p:cNvSpPr/>
              <p:nvPr/>
            </p:nvSpPr>
            <p:spPr>
              <a:xfrm>
                <a:off x="179512" y="3429531"/>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 name="矩形 2"/>
              <p:cNvSpPr/>
              <p:nvPr/>
            </p:nvSpPr>
            <p:spPr>
              <a:xfrm>
                <a:off x="179512" y="3789879"/>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11" name="组合 9"/>
            <p:cNvGrpSpPr/>
            <p:nvPr/>
          </p:nvGrpSpPr>
          <p:grpSpPr>
            <a:xfrm>
              <a:off x="4860032" y="3429323"/>
              <a:ext cx="1080120" cy="864096"/>
              <a:chOff x="179512" y="3429000"/>
              <a:chExt cx="1080120" cy="864096"/>
            </a:xfrm>
          </p:grpSpPr>
          <p:sp>
            <p:nvSpPr>
              <p:cNvPr id="11" name="矩形 10"/>
              <p:cNvSpPr/>
              <p:nvPr/>
            </p:nvSpPr>
            <p:spPr>
              <a:xfrm>
                <a:off x="180196" y="3429000"/>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12" name="矩形 11"/>
              <p:cNvSpPr/>
              <p:nvPr/>
            </p:nvSpPr>
            <p:spPr>
              <a:xfrm>
                <a:off x="180196" y="3789348"/>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5" name="流程图: 决策 4"/>
            <p:cNvSpPr/>
            <p:nvPr/>
          </p:nvSpPr>
          <p:spPr>
            <a:xfrm>
              <a:off x="2843123" y="3429323"/>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组成</a:t>
              </a:r>
            </a:p>
          </p:txBody>
        </p:sp>
        <p:cxnSp>
          <p:nvCxnSpPr>
            <p:cNvPr id="7" name="直接箭头连接符 6"/>
            <p:cNvCxnSpPr>
              <a:stCxn id="5" idx="1"/>
            </p:cNvCxnSpPr>
            <p:nvPr/>
          </p:nvCxnSpPr>
          <p:spPr>
            <a:xfrm flipH="1" flipV="1">
              <a:off x="2411349" y="3843644"/>
              <a:ext cx="43177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p:cNvCxnSpPr>
            <p:nvPr/>
          </p:nvCxnSpPr>
          <p:spPr>
            <a:xfrm>
              <a:off x="4355921" y="3843644"/>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17" name="TextBox 12"/>
            <p:cNvSpPr txBox="1"/>
            <p:nvPr/>
          </p:nvSpPr>
          <p:spPr>
            <a:xfrm>
              <a:off x="5112060" y="3875589"/>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18" name="TextBox 37"/>
            <p:cNvSpPr txBox="1"/>
            <p:nvPr/>
          </p:nvSpPr>
          <p:spPr>
            <a:xfrm>
              <a:off x="1656241" y="3881620"/>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5" name="组合 14"/>
          <p:cNvGrpSpPr/>
          <p:nvPr/>
        </p:nvGrpSpPr>
        <p:grpSpPr>
          <a:xfrm>
            <a:off x="2844800" y="4572000"/>
            <a:ext cx="4606925" cy="873125"/>
            <a:chOff x="2844081" y="4572134"/>
            <a:chExt cx="4608239" cy="873090"/>
          </a:xfrm>
        </p:grpSpPr>
        <p:grpSp>
          <p:nvGrpSpPr>
            <p:cNvPr id="98320" name="组合 17"/>
            <p:cNvGrpSpPr/>
            <p:nvPr/>
          </p:nvGrpSpPr>
          <p:grpSpPr>
            <a:xfrm>
              <a:off x="2844081" y="4581128"/>
              <a:ext cx="1080120" cy="864096"/>
              <a:chOff x="179512" y="3429000"/>
              <a:chExt cx="1080120" cy="864096"/>
            </a:xfrm>
          </p:grpSpPr>
          <p:sp>
            <p:nvSpPr>
              <p:cNvPr id="19" name="矩形 18"/>
              <p:cNvSpPr/>
              <p:nvPr/>
            </p:nvSpPr>
            <p:spPr>
              <a:xfrm>
                <a:off x="179512" y="3429531"/>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20" name="矩形 19"/>
              <p:cNvSpPr/>
              <p:nvPr/>
            </p:nvSpPr>
            <p:spPr>
              <a:xfrm>
                <a:off x="179512" y="3789879"/>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23" name="组合 20"/>
            <p:cNvGrpSpPr/>
            <p:nvPr/>
          </p:nvGrpSpPr>
          <p:grpSpPr>
            <a:xfrm>
              <a:off x="6372200" y="4572134"/>
              <a:ext cx="1080120" cy="864096"/>
              <a:chOff x="179512" y="3429000"/>
              <a:chExt cx="1080120" cy="864096"/>
            </a:xfrm>
          </p:grpSpPr>
          <p:sp>
            <p:nvSpPr>
              <p:cNvPr id="22" name="矩形 21"/>
              <p:cNvSpPr/>
              <p:nvPr/>
            </p:nvSpPr>
            <p:spPr>
              <a:xfrm>
                <a:off x="179824" y="3429000"/>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班长</a:t>
                </a:r>
              </a:p>
            </p:txBody>
          </p:sp>
          <p:sp>
            <p:nvSpPr>
              <p:cNvPr id="23" name="矩形 22"/>
              <p:cNvSpPr/>
              <p:nvPr/>
            </p:nvSpPr>
            <p:spPr>
              <a:xfrm>
                <a:off x="179824" y="3789348"/>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26" name="流程图: 决策 25"/>
            <p:cNvSpPr/>
            <p:nvPr/>
          </p:nvSpPr>
          <p:spPr>
            <a:xfrm>
              <a:off x="4355812" y="4572134"/>
              <a:ext cx="1511731"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管理</a:t>
              </a:r>
            </a:p>
          </p:txBody>
        </p:sp>
        <p:cxnSp>
          <p:nvCxnSpPr>
            <p:cNvPr id="27" name="直接箭头连接符 26"/>
            <p:cNvCxnSpPr>
              <a:stCxn id="26" idx="1"/>
            </p:cNvCxnSpPr>
            <p:nvPr/>
          </p:nvCxnSpPr>
          <p:spPr>
            <a:xfrm flipH="1" flipV="1">
              <a:off x="3923889" y="4986455"/>
              <a:ext cx="43192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3"/>
            </p:cNvCxnSpPr>
            <p:nvPr/>
          </p:nvCxnSpPr>
          <p:spPr>
            <a:xfrm>
              <a:off x="5867543" y="4986455"/>
              <a:ext cx="504969"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329" name="TextBox 38"/>
            <p:cNvSpPr txBox="1"/>
            <p:nvPr/>
          </p:nvSpPr>
          <p:spPr>
            <a:xfrm>
              <a:off x="6660232" y="501805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30" name="TextBox 39"/>
            <p:cNvSpPr txBox="1"/>
            <p:nvPr/>
          </p:nvSpPr>
          <p:spPr>
            <a:xfrm>
              <a:off x="3134052" y="502012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6" name="组合 15"/>
          <p:cNvGrpSpPr/>
          <p:nvPr/>
        </p:nvGrpSpPr>
        <p:grpSpPr>
          <a:xfrm>
            <a:off x="4211638" y="5795963"/>
            <a:ext cx="4608512" cy="873125"/>
            <a:chOff x="4212233" y="5796270"/>
            <a:chExt cx="4608239" cy="873090"/>
          </a:xfrm>
        </p:grpSpPr>
        <p:grpSp>
          <p:nvGrpSpPr>
            <p:cNvPr id="98332" name="组合 28"/>
            <p:cNvGrpSpPr/>
            <p:nvPr/>
          </p:nvGrpSpPr>
          <p:grpSpPr>
            <a:xfrm>
              <a:off x="4212233" y="5805264"/>
              <a:ext cx="1080120" cy="864096"/>
              <a:chOff x="179512" y="3429000"/>
              <a:chExt cx="1080120" cy="864096"/>
            </a:xfrm>
          </p:grpSpPr>
          <p:sp>
            <p:nvSpPr>
              <p:cNvPr id="30" name="矩形 29"/>
              <p:cNvSpPr/>
              <p:nvPr/>
            </p:nvSpPr>
            <p:spPr>
              <a:xfrm>
                <a:off x="179512" y="3429531"/>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1" name="矩形 30"/>
              <p:cNvSpPr/>
              <p:nvPr/>
            </p:nvSpPr>
            <p:spPr>
              <a:xfrm>
                <a:off x="179512" y="3789878"/>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35" name="组合 31"/>
            <p:cNvGrpSpPr/>
            <p:nvPr/>
          </p:nvGrpSpPr>
          <p:grpSpPr>
            <a:xfrm>
              <a:off x="7740352" y="5796270"/>
              <a:ext cx="1080120" cy="864096"/>
              <a:chOff x="179512" y="3429000"/>
              <a:chExt cx="1080120" cy="864096"/>
            </a:xfrm>
          </p:grpSpPr>
          <p:sp>
            <p:nvSpPr>
              <p:cNvPr id="33" name="矩形 32"/>
              <p:cNvSpPr/>
              <p:nvPr/>
            </p:nvSpPr>
            <p:spPr>
              <a:xfrm>
                <a:off x="180196" y="3429000"/>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34" name="矩形 33"/>
              <p:cNvSpPr/>
              <p:nvPr/>
            </p:nvSpPr>
            <p:spPr>
              <a:xfrm>
                <a:off x="180196" y="3789347"/>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35" name="流程图: 决策 34"/>
            <p:cNvSpPr/>
            <p:nvPr/>
          </p:nvSpPr>
          <p:spPr>
            <a:xfrm>
              <a:off x="5723443" y="5796270"/>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选修</a:t>
              </a:r>
            </a:p>
          </p:txBody>
        </p:sp>
        <p:cxnSp>
          <p:nvCxnSpPr>
            <p:cNvPr id="36" name="直接箭头连接符 35"/>
            <p:cNvCxnSpPr>
              <a:stCxn id="35" idx="1"/>
            </p:cNvCxnSpPr>
            <p:nvPr/>
          </p:nvCxnSpPr>
          <p:spPr>
            <a:xfrm flipH="1" flipV="1">
              <a:off x="5291669" y="6210590"/>
              <a:ext cx="43177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3"/>
            </p:cNvCxnSpPr>
            <p:nvPr/>
          </p:nvCxnSpPr>
          <p:spPr>
            <a:xfrm>
              <a:off x="7236241" y="6210590"/>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41" name="TextBox 41"/>
            <p:cNvSpPr txBox="1"/>
            <p:nvPr/>
          </p:nvSpPr>
          <p:spPr>
            <a:xfrm>
              <a:off x="8059037"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42" name="TextBox 42"/>
            <p:cNvSpPr txBox="1"/>
            <p:nvPr/>
          </p:nvSpPr>
          <p:spPr>
            <a:xfrm>
              <a:off x="4443659"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sz="half" idx="1"/>
          </p:nvPr>
        </p:nvSpPr>
        <p:spPr>
          <a:xfrm>
            <a:off x="395288" y="1341438"/>
            <a:ext cx="57626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数</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据</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库</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设</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计</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步</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骤</a:t>
            </a:r>
          </a:p>
        </p:txBody>
      </p:sp>
      <p:pic>
        <p:nvPicPr>
          <p:cNvPr id="268296" name="Picture 8"/>
          <p:cNvPicPr>
            <a:picLocks noGrp="1" noChangeAspect="1"/>
          </p:cNvPicPr>
          <p:nvPr>
            <p:ph type="subTitle" idx="1"/>
          </p:nvPr>
        </p:nvPicPr>
        <p:blipFill>
          <a:blip r:embed="rId2"/>
          <a:stretch>
            <a:fillRect/>
          </a:stretch>
        </p:blipFill>
        <p:spPr>
          <a:xfrm>
            <a:off x="1476375" y="0"/>
            <a:ext cx="3816350" cy="6858000"/>
          </a:xfrm>
          <a:ln/>
        </p:spPr>
      </p:pic>
      <p:grpSp>
        <p:nvGrpSpPr>
          <p:cNvPr id="268305" name="Group 17"/>
          <p:cNvGrpSpPr/>
          <p:nvPr/>
        </p:nvGrpSpPr>
        <p:grpSpPr>
          <a:xfrm>
            <a:off x="5148263" y="692150"/>
            <a:ext cx="2663825" cy="830263"/>
            <a:chOff x="3651" y="527"/>
            <a:chExt cx="1678" cy="523"/>
          </a:xfrm>
        </p:grpSpPr>
        <p:sp>
          <p:nvSpPr>
            <p:cNvPr id="28676" name="Text Box 15"/>
            <p:cNvSpPr txBox="1"/>
            <p:nvPr/>
          </p:nvSpPr>
          <p:spPr>
            <a:xfrm>
              <a:off x="3878" y="527"/>
              <a:ext cx="1451" cy="523"/>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综合各个用户的应用需求</a:t>
              </a:r>
            </a:p>
          </p:txBody>
        </p:sp>
        <p:sp>
          <p:nvSpPr>
            <p:cNvPr id="28677" name="AutoShape 16"/>
            <p:cNvSpPr/>
            <p:nvPr/>
          </p:nvSpPr>
          <p:spPr>
            <a:xfrm>
              <a:off x="3651" y="709"/>
              <a:ext cx="182" cy="136"/>
            </a:xfrm>
            <a:prstGeom prst="rightArrow">
              <a:avLst>
                <a:gd name="adj1" fmla="val 50000"/>
                <a:gd name="adj2" fmla="val 3344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08" name="Group 20"/>
          <p:cNvGrpSpPr/>
          <p:nvPr/>
        </p:nvGrpSpPr>
        <p:grpSpPr>
          <a:xfrm>
            <a:off x="5076825" y="1773238"/>
            <a:ext cx="3168650" cy="1570037"/>
            <a:chOff x="3606" y="1253"/>
            <a:chExt cx="1996" cy="989"/>
          </a:xfrm>
        </p:grpSpPr>
        <p:sp>
          <p:nvSpPr>
            <p:cNvPr id="28679" name="Text Box 18"/>
            <p:cNvSpPr txBox="1"/>
            <p:nvPr/>
          </p:nvSpPr>
          <p:spPr>
            <a:xfrm>
              <a:off x="3878" y="1253"/>
              <a:ext cx="1724" cy="989"/>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形成独立于机器特点，独立于各个</a:t>
              </a:r>
              <a:r>
                <a:rPr lang="en-US" altLang="zh-CN" sz="2400" dirty="0">
                  <a:solidFill>
                    <a:srgbClr val="0000FF"/>
                  </a:solidFill>
                  <a:latin typeface="华文新魏" panose="02010800040101010101" pitchFamily="2" charset="-122"/>
                  <a:ea typeface="华文新魏" panose="02010800040101010101" pitchFamily="2" charset="-122"/>
                </a:rPr>
                <a:t>DBMS</a:t>
              </a:r>
              <a:r>
                <a:rPr lang="zh-CN" altLang="en-US" sz="2400" dirty="0">
                  <a:solidFill>
                    <a:srgbClr val="0000FF"/>
                  </a:solidFill>
                  <a:latin typeface="华文新魏" panose="02010800040101010101" pitchFamily="2" charset="-122"/>
                  <a:ea typeface="华文新魏" panose="02010800040101010101" pitchFamily="2" charset="-122"/>
                </a:rPr>
                <a:t>产品的概念模式</a:t>
              </a:r>
              <a:r>
                <a:rPr lang="en-US" altLang="zh-CN" sz="2400" dirty="0">
                  <a:solidFill>
                    <a:srgbClr val="0000FF"/>
                  </a:solidFill>
                  <a:latin typeface="华文新魏" panose="02010800040101010101" pitchFamily="2" charset="-122"/>
                  <a:ea typeface="华文新魏" panose="02010800040101010101" pitchFamily="2" charset="-122"/>
                </a:rPr>
                <a:t>(E-R</a:t>
              </a:r>
              <a:r>
                <a:rPr lang="zh-CN" altLang="en-US" sz="2400" dirty="0">
                  <a:solidFill>
                    <a:srgbClr val="0000FF"/>
                  </a:solidFill>
                  <a:latin typeface="华文新魏" panose="02010800040101010101" pitchFamily="2" charset="-122"/>
                  <a:ea typeface="华文新魏" panose="02010800040101010101" pitchFamily="2" charset="-122"/>
                </a:rPr>
                <a:t>图</a:t>
              </a:r>
              <a:r>
                <a:rPr lang="en-US" altLang="zh-CN" sz="2400" dirty="0">
                  <a:solidFill>
                    <a:srgbClr val="0000FF"/>
                  </a:solidFill>
                  <a:latin typeface="华文新魏" panose="02010800040101010101" pitchFamily="2" charset="-122"/>
                  <a:ea typeface="华文新魏" panose="02010800040101010101" pitchFamily="2" charset="-122"/>
                </a:rPr>
                <a:t>)</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28680" name="AutoShape 19"/>
            <p:cNvSpPr/>
            <p:nvPr/>
          </p:nvSpPr>
          <p:spPr>
            <a:xfrm>
              <a:off x="3606" y="1616"/>
              <a:ext cx="227" cy="182"/>
            </a:xfrm>
            <a:prstGeom prst="rightArrow">
              <a:avLst>
                <a:gd name="adj1" fmla="val 50000"/>
                <a:gd name="adj2" fmla="val 31175"/>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0" name="Text Box 22"/>
          <p:cNvSpPr txBox="1"/>
          <p:nvPr/>
        </p:nvSpPr>
        <p:spPr>
          <a:xfrm>
            <a:off x="5435600" y="4724400"/>
            <a:ext cx="3708400" cy="1311275"/>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然后根据用户处理的要求、安全性的考虑，在基本表的基础上再建立必要的视图</a:t>
            </a:r>
            <a:r>
              <a:rPr lang="en-US" altLang="zh-CN" dirty="0">
                <a:solidFill>
                  <a:srgbClr val="0000FF"/>
                </a:solidFill>
                <a:latin typeface="华文新魏" panose="02010800040101010101" pitchFamily="2" charset="-122"/>
                <a:ea typeface="华文新魏" panose="02010800040101010101" pitchFamily="2" charset="-122"/>
              </a:rPr>
              <a:t>(View)</a:t>
            </a:r>
            <a:r>
              <a:rPr lang="zh-CN" altLang="en-US" dirty="0">
                <a:solidFill>
                  <a:srgbClr val="0000FF"/>
                </a:solidFill>
                <a:latin typeface="华文新魏" panose="02010800040101010101" pitchFamily="2" charset="-122"/>
                <a:ea typeface="华文新魏" panose="02010800040101010101" pitchFamily="2" charset="-122"/>
              </a:rPr>
              <a:t>，形成数据的外模式</a:t>
            </a:r>
          </a:p>
        </p:txBody>
      </p:sp>
      <p:grpSp>
        <p:nvGrpSpPr>
          <p:cNvPr id="268312" name="Group 24"/>
          <p:cNvGrpSpPr/>
          <p:nvPr/>
        </p:nvGrpSpPr>
        <p:grpSpPr>
          <a:xfrm>
            <a:off x="5076825" y="3716338"/>
            <a:ext cx="4067175" cy="1006475"/>
            <a:chOff x="3198" y="2341"/>
            <a:chExt cx="2562" cy="634"/>
          </a:xfrm>
        </p:grpSpPr>
        <p:sp>
          <p:nvSpPr>
            <p:cNvPr id="28683" name="Text Box 21"/>
            <p:cNvSpPr txBox="1"/>
            <p:nvPr/>
          </p:nvSpPr>
          <p:spPr>
            <a:xfrm>
              <a:off x="3424" y="2341"/>
              <a:ext cx="2336" cy="634"/>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首先将</a:t>
              </a:r>
              <a:r>
                <a:rPr lang="en-US" altLang="zh-CN" dirty="0">
                  <a:solidFill>
                    <a:srgbClr val="0000FF"/>
                  </a:solidFill>
                  <a:latin typeface="华文新魏" panose="02010800040101010101" pitchFamily="2" charset="-122"/>
                  <a:ea typeface="华文新魏" panose="02010800040101010101" pitchFamily="2" charset="-122"/>
                </a:rPr>
                <a:t>E-R</a:t>
              </a:r>
              <a:r>
                <a:rPr lang="zh-CN" altLang="en-US" dirty="0">
                  <a:solidFill>
                    <a:srgbClr val="0000FF"/>
                  </a:solidFill>
                  <a:latin typeface="华文新魏" panose="02010800040101010101" pitchFamily="2" charset="-122"/>
                  <a:ea typeface="华文新魏" panose="02010800040101010101" pitchFamily="2" charset="-122"/>
                </a:rPr>
                <a:t>图转换成具体的数据库产品支持的数据模型，如关系模型，形成数据库逻辑模式</a:t>
              </a:r>
            </a:p>
          </p:txBody>
        </p:sp>
        <p:sp>
          <p:nvSpPr>
            <p:cNvPr id="28684" name="AutoShape 23"/>
            <p:cNvSpPr/>
            <p:nvPr/>
          </p:nvSpPr>
          <p:spPr>
            <a:xfrm>
              <a:off x="3198" y="2614"/>
              <a:ext cx="226" cy="181"/>
            </a:xfrm>
            <a:prstGeom prst="righ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15" name="Group 27"/>
          <p:cNvGrpSpPr/>
          <p:nvPr/>
        </p:nvGrpSpPr>
        <p:grpSpPr>
          <a:xfrm>
            <a:off x="34925" y="5300663"/>
            <a:ext cx="3024188" cy="1311275"/>
            <a:chOff x="22" y="3339"/>
            <a:chExt cx="1905" cy="826"/>
          </a:xfrm>
        </p:grpSpPr>
        <p:sp>
          <p:nvSpPr>
            <p:cNvPr id="28686" name="Text Box 25"/>
            <p:cNvSpPr txBox="1"/>
            <p:nvPr/>
          </p:nvSpPr>
          <p:spPr>
            <a:xfrm>
              <a:off x="22" y="3339"/>
              <a:ext cx="1724" cy="826"/>
            </a:xfrm>
            <a:prstGeom prst="rect">
              <a:avLst/>
            </a:prstGeom>
            <a:solidFill>
              <a:schemeClr val="bg1"/>
            </a:solid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根据</a:t>
              </a:r>
              <a:r>
                <a:rPr lang="en-US" altLang="zh-CN" dirty="0">
                  <a:solidFill>
                    <a:srgbClr val="0000FF"/>
                  </a:solidFill>
                  <a:latin typeface="华文新魏" panose="02010800040101010101" pitchFamily="2" charset="-122"/>
                  <a:ea typeface="华文新魏" panose="02010800040101010101" pitchFamily="2" charset="-122"/>
                </a:rPr>
                <a:t>DBMS</a:t>
              </a:r>
              <a:r>
                <a:rPr lang="zh-CN" altLang="en-US" dirty="0">
                  <a:solidFill>
                    <a:srgbClr val="0000FF"/>
                  </a:solidFill>
                  <a:latin typeface="华文新魏" panose="02010800040101010101" pitchFamily="2" charset="-122"/>
                  <a:ea typeface="华文新魏" panose="02010800040101010101" pitchFamily="2" charset="-122"/>
                </a:rPr>
                <a:t>特点和处理的需要，进行物理存储安排，建立索引，形成数据库内模式</a:t>
              </a:r>
            </a:p>
          </p:txBody>
        </p:sp>
        <p:sp>
          <p:nvSpPr>
            <p:cNvPr id="28687" name="AutoShape 26"/>
            <p:cNvSpPr/>
            <p:nvPr/>
          </p:nvSpPr>
          <p:spPr>
            <a:xfrm>
              <a:off x="1701" y="3657"/>
              <a:ext cx="226" cy="181"/>
            </a:xfrm>
            <a:prstGeom prst="lef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6" name="Text Box 28"/>
          <p:cNvSpPr txBox="1"/>
          <p:nvPr/>
        </p:nvSpPr>
        <p:spPr>
          <a:xfrm>
            <a:off x="5076825" y="111125"/>
            <a:ext cx="3860800" cy="457200"/>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数据库各级模式的形成过程</a:t>
            </a:r>
          </a:p>
        </p:txBody>
      </p:sp>
      <p:pic>
        <p:nvPicPr>
          <p:cNvPr id="18" name="Picture 2"/>
          <p:cNvPicPr>
            <a:picLocks noChangeAspect="1"/>
          </p:cNvPicPr>
          <p:nvPr/>
        </p:nvPicPr>
        <p:blipFill>
          <a:blip r:embed="rId3"/>
          <a:stretch>
            <a:fillRect/>
          </a:stretch>
        </p:blipFill>
        <p:spPr>
          <a:xfrm>
            <a:off x="4967288" y="2636838"/>
            <a:ext cx="541337" cy="496887"/>
          </a:xfrm>
          <a:prstGeom prst="rect">
            <a:avLst/>
          </a:prstGeom>
          <a:noFill/>
          <a:ln w="9525">
            <a:noFill/>
          </a:ln>
        </p:spPr>
      </p:pic>
      <p:pic>
        <p:nvPicPr>
          <p:cNvPr id="3" name="图片 2">
            <a:extLst>
              <a:ext uri="{FF2B5EF4-FFF2-40B4-BE49-F238E27FC236}">
                <a16:creationId xmlns:a16="http://schemas.microsoft.com/office/drawing/2014/main" id="{266C88CA-A50F-46D4-A3E8-094AB314ED3C}"/>
              </a:ext>
            </a:extLst>
          </p:cNvPr>
          <p:cNvPicPr>
            <a:picLocks noChangeAspect="1"/>
          </p:cNvPicPr>
          <p:nvPr/>
        </p:nvPicPr>
        <p:blipFill>
          <a:blip r:embed="rId4"/>
          <a:stretch>
            <a:fillRect/>
          </a:stretch>
        </p:blipFill>
        <p:spPr>
          <a:xfrm>
            <a:off x="4562622" y="1740746"/>
            <a:ext cx="757237" cy="464292"/>
          </a:xfrm>
          <a:prstGeom prst="rect">
            <a:avLst/>
          </a:prstGeom>
        </p:spPr>
      </p:pic>
      <p:pic>
        <p:nvPicPr>
          <p:cNvPr id="5" name="图片 4">
            <a:extLst>
              <a:ext uri="{FF2B5EF4-FFF2-40B4-BE49-F238E27FC236}">
                <a16:creationId xmlns:a16="http://schemas.microsoft.com/office/drawing/2014/main" id="{6B1B9D2E-36B1-4632-9519-CA4FAFCAD941}"/>
              </a:ext>
            </a:extLst>
          </p:cNvPr>
          <p:cNvPicPr>
            <a:picLocks noChangeAspect="1"/>
          </p:cNvPicPr>
          <p:nvPr/>
        </p:nvPicPr>
        <p:blipFill>
          <a:blip r:embed="rId5"/>
          <a:stretch>
            <a:fillRect/>
          </a:stretch>
        </p:blipFill>
        <p:spPr>
          <a:xfrm>
            <a:off x="4654733" y="3240683"/>
            <a:ext cx="744916" cy="404218"/>
          </a:xfrm>
          <a:prstGeom prst="rect">
            <a:avLst/>
          </a:prstGeom>
        </p:spPr>
      </p:pic>
      <p:pic>
        <p:nvPicPr>
          <p:cNvPr id="7" name="图片 6">
            <a:extLst>
              <a:ext uri="{FF2B5EF4-FFF2-40B4-BE49-F238E27FC236}">
                <a16:creationId xmlns:a16="http://schemas.microsoft.com/office/drawing/2014/main" id="{C938EB1C-E848-4AA2-BA72-EBB8B926B799}"/>
              </a:ext>
            </a:extLst>
          </p:cNvPr>
          <p:cNvPicPr>
            <a:picLocks noChangeAspect="1"/>
          </p:cNvPicPr>
          <p:nvPr/>
        </p:nvPicPr>
        <p:blipFill>
          <a:blip r:embed="rId6"/>
          <a:stretch>
            <a:fillRect/>
          </a:stretch>
        </p:blipFill>
        <p:spPr>
          <a:xfrm>
            <a:off x="4620768" y="4793154"/>
            <a:ext cx="699091" cy="490590"/>
          </a:xfrm>
          <a:prstGeom prst="rect">
            <a:avLst/>
          </a:prstGeom>
        </p:spPr>
      </p:pic>
      <p:pic>
        <p:nvPicPr>
          <p:cNvPr id="9" name="图片 8">
            <a:extLst>
              <a:ext uri="{FF2B5EF4-FFF2-40B4-BE49-F238E27FC236}">
                <a16:creationId xmlns:a16="http://schemas.microsoft.com/office/drawing/2014/main" id="{04205DC8-EE7A-4A28-B388-040F6B92BA3D}"/>
              </a:ext>
            </a:extLst>
          </p:cNvPr>
          <p:cNvPicPr>
            <a:picLocks noChangeAspect="1"/>
          </p:cNvPicPr>
          <p:nvPr/>
        </p:nvPicPr>
        <p:blipFill>
          <a:blip r:embed="rId7"/>
          <a:stretch>
            <a:fillRect/>
          </a:stretch>
        </p:blipFill>
        <p:spPr>
          <a:xfrm>
            <a:off x="5222935" y="6325311"/>
            <a:ext cx="699091" cy="50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8296"/>
                                        </p:tgtEl>
                                        <p:attrNameLst>
                                          <p:attrName>style.visibility</p:attrName>
                                        </p:attrNameLst>
                                      </p:cBhvr>
                                      <p:to>
                                        <p:strVal val="visible"/>
                                      </p:to>
                                    </p:set>
                                    <p:animEffect transition="in" filter="box(in)">
                                      <p:cBhvr>
                                        <p:cTn id="7" dur="500"/>
                                        <p:tgtEl>
                                          <p:spTgt spid="2682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68316"/>
                                        </p:tgtEl>
                                        <p:attrNameLst>
                                          <p:attrName>style.visibility</p:attrName>
                                        </p:attrNameLst>
                                      </p:cBhvr>
                                      <p:to>
                                        <p:strVal val="visible"/>
                                      </p:to>
                                    </p:set>
                                    <p:anim calcmode="lin" valueType="num">
                                      <p:cBhvr additive="base">
                                        <p:cTn id="12" dur="500" fill="hold"/>
                                        <p:tgtEl>
                                          <p:spTgt spid="268316"/>
                                        </p:tgtEl>
                                        <p:attrNameLst>
                                          <p:attrName>ppt_x</p:attrName>
                                        </p:attrNameLst>
                                      </p:cBhvr>
                                      <p:tavLst>
                                        <p:tav tm="0">
                                          <p:val>
                                            <p:strVal val="#ppt_x"/>
                                          </p:val>
                                        </p:tav>
                                        <p:tav tm="100000">
                                          <p:val>
                                            <p:strVal val="#ppt_x"/>
                                          </p:val>
                                        </p:tav>
                                      </p:tavLst>
                                    </p:anim>
                                    <p:anim calcmode="lin" valueType="num">
                                      <p:cBhvr additive="base">
                                        <p:cTn id="13" dur="500" fill="hold"/>
                                        <p:tgtEl>
                                          <p:spTgt spid="2683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268305"/>
                                        </p:tgtEl>
                                        <p:attrNameLst>
                                          <p:attrName>style.visibility</p:attrName>
                                        </p:attrNameLst>
                                      </p:cBhvr>
                                      <p:to>
                                        <p:strVal val="visible"/>
                                      </p:to>
                                    </p:set>
                                    <p:animEffect transition="in" filter="blinds(vertical)">
                                      <p:cBhvr>
                                        <p:cTn id="18" dur="500"/>
                                        <p:tgtEl>
                                          <p:spTgt spid="268305"/>
                                        </p:tgtEl>
                                      </p:cBhvr>
                                    </p:animEffec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268308"/>
                                        </p:tgtEl>
                                        <p:attrNameLst>
                                          <p:attrName>style.visibility</p:attrName>
                                        </p:attrNameLst>
                                      </p:cBhvr>
                                      <p:to>
                                        <p:strVal val="visible"/>
                                      </p:to>
                                    </p:set>
                                    <p:animEffect transition="in" filter="blinds(vertical)">
                                      <p:cBhvr>
                                        <p:cTn id="25" dur="500"/>
                                        <p:tgtEl>
                                          <p:spTgt spid="268308"/>
                                        </p:tgtEl>
                                      </p:cBhvr>
                                    </p:animEffec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268312"/>
                                        </p:tgtEl>
                                        <p:attrNameLst>
                                          <p:attrName>style.visibility</p:attrName>
                                        </p:attrNameLst>
                                      </p:cBhvr>
                                      <p:to>
                                        <p:strVal val="visible"/>
                                      </p:to>
                                    </p:set>
                                    <p:animEffect transition="in" filter="blinds(vertical)">
                                      <p:cBhvr>
                                        <p:cTn id="32" dur="500"/>
                                        <p:tgtEl>
                                          <p:spTgt spid="268312"/>
                                        </p:tgtEl>
                                      </p:cBhvr>
                                    </p:animEffec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3" presetClass="entr" presetSubtype="10" fill="hold" grpId="0" nodeType="withEffect">
                                  <p:stCondLst>
                                    <p:cond delay="0"/>
                                  </p:stCondLst>
                                  <p:childTnLst>
                                    <p:set>
                                      <p:cBhvr>
                                        <p:cTn id="36" dur="1" fill="hold">
                                          <p:stCondLst>
                                            <p:cond delay="0"/>
                                          </p:stCondLst>
                                        </p:cTn>
                                        <p:tgtEl>
                                          <p:spTgt spid="268310"/>
                                        </p:tgtEl>
                                        <p:attrNameLst>
                                          <p:attrName>style.visibility</p:attrName>
                                        </p:attrNameLst>
                                      </p:cBhvr>
                                      <p:to>
                                        <p:strVal val="visible"/>
                                      </p:to>
                                    </p:set>
                                    <p:animEffect transition="in" filter="blinds(horizontal)">
                                      <p:cBhvr>
                                        <p:cTn id="37" dur="500"/>
                                        <p:tgtEl>
                                          <p:spTgt spid="2683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268315"/>
                                        </p:tgtEl>
                                        <p:attrNameLst>
                                          <p:attrName>style.visibility</p:attrName>
                                        </p:attrNameLst>
                                      </p:cBhvr>
                                      <p:to>
                                        <p:strVal val="visible"/>
                                      </p:to>
                                    </p:set>
                                    <p:animEffect transition="in" filter="blinds(vertical)">
                                      <p:cBhvr>
                                        <p:cTn id="42" dur="500"/>
                                        <p:tgtEl>
                                          <p:spTgt spid="268315"/>
                                        </p:tgtEl>
                                      </p:cBhvr>
                                    </p:animEffec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80">
                                          <p:stCondLst>
                                            <p:cond delay="0"/>
                                          </p:stCondLst>
                                        </p:cTn>
                                        <p:tgtEl>
                                          <p:spTgt spid="18"/>
                                        </p:tgtEl>
                                      </p:cBhvr>
                                    </p:animEffect>
                                    <p:anim calcmode="lin" valueType="num">
                                      <p:cBhvr>
                                        <p:cTn id="5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5" dur="26">
                                          <p:stCondLst>
                                            <p:cond delay="650"/>
                                          </p:stCondLst>
                                        </p:cTn>
                                        <p:tgtEl>
                                          <p:spTgt spid="18"/>
                                        </p:tgtEl>
                                      </p:cBhvr>
                                      <p:to x="100000" y="60000"/>
                                    </p:animScale>
                                    <p:animScale>
                                      <p:cBhvr>
                                        <p:cTn id="56" dur="166" decel="50000">
                                          <p:stCondLst>
                                            <p:cond delay="676"/>
                                          </p:stCondLst>
                                        </p:cTn>
                                        <p:tgtEl>
                                          <p:spTgt spid="18"/>
                                        </p:tgtEl>
                                      </p:cBhvr>
                                      <p:to x="100000" y="100000"/>
                                    </p:animScale>
                                    <p:animScale>
                                      <p:cBhvr>
                                        <p:cTn id="57" dur="26">
                                          <p:stCondLst>
                                            <p:cond delay="1312"/>
                                          </p:stCondLst>
                                        </p:cTn>
                                        <p:tgtEl>
                                          <p:spTgt spid="18"/>
                                        </p:tgtEl>
                                      </p:cBhvr>
                                      <p:to x="100000" y="80000"/>
                                    </p:animScale>
                                    <p:animScale>
                                      <p:cBhvr>
                                        <p:cTn id="58" dur="166" decel="50000">
                                          <p:stCondLst>
                                            <p:cond delay="1338"/>
                                          </p:stCondLst>
                                        </p:cTn>
                                        <p:tgtEl>
                                          <p:spTgt spid="18"/>
                                        </p:tgtEl>
                                      </p:cBhvr>
                                      <p:to x="100000" y="100000"/>
                                    </p:animScale>
                                    <p:animScale>
                                      <p:cBhvr>
                                        <p:cTn id="59" dur="26">
                                          <p:stCondLst>
                                            <p:cond delay="1642"/>
                                          </p:stCondLst>
                                        </p:cTn>
                                        <p:tgtEl>
                                          <p:spTgt spid="18"/>
                                        </p:tgtEl>
                                      </p:cBhvr>
                                      <p:to x="100000" y="90000"/>
                                    </p:animScale>
                                    <p:animScale>
                                      <p:cBhvr>
                                        <p:cTn id="60" dur="166" decel="50000">
                                          <p:stCondLst>
                                            <p:cond delay="1668"/>
                                          </p:stCondLst>
                                        </p:cTn>
                                        <p:tgtEl>
                                          <p:spTgt spid="18"/>
                                        </p:tgtEl>
                                      </p:cBhvr>
                                      <p:to x="100000" y="100000"/>
                                    </p:animScale>
                                    <p:animScale>
                                      <p:cBhvr>
                                        <p:cTn id="61" dur="26">
                                          <p:stCondLst>
                                            <p:cond delay="1808"/>
                                          </p:stCondLst>
                                        </p:cTn>
                                        <p:tgtEl>
                                          <p:spTgt spid="18"/>
                                        </p:tgtEl>
                                      </p:cBhvr>
                                      <p:to x="100000" y="95000"/>
                                    </p:animScale>
                                    <p:animScale>
                                      <p:cBhvr>
                                        <p:cTn id="62"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0" grpId="0"/>
      <p:bldP spid="2683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100354" name="Rectangle 3"/>
          <p:cNvSpPr>
            <a:spLocks noGrp="1"/>
          </p:cNvSpPr>
          <p:nvPr>
            <p:ph type="body" idx="4294967295"/>
          </p:nvPr>
        </p:nvSpPr>
        <p:spPr>
          <a:xfrm>
            <a:off x="381000" y="1412875"/>
            <a:ext cx="8229600" cy="1108075"/>
          </a:xfrm>
          <a:ln/>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两个以上实体间的多元联系</a:t>
            </a:r>
            <a:endParaRPr lang="en-US" altLang="zh-CN" dirty="0">
              <a:effectLst/>
              <a:latin typeface="华文新魏" panose="02010800040101010101" pitchFamily="2" charset="-122"/>
              <a:ea typeface="华文新魏" panose="02010800040101010101" pitchFamily="2" charset="-122"/>
            </a:endParaRPr>
          </a:p>
          <a:p>
            <a:pPr lvl="1">
              <a:lnSpc>
                <a:spcPct val="90000"/>
              </a:lnSpc>
            </a:pPr>
            <a:r>
              <a:rPr lang="zh-CN" altLang="en-US" dirty="0">
                <a:effectLst/>
                <a:latin typeface="华文新魏" panose="02010800040101010101" pitchFamily="2" charset="-122"/>
                <a:ea typeface="华文新魏" panose="02010800040101010101" pitchFamily="2" charset="-122"/>
              </a:rPr>
              <a:t>画出“旅行社”、“景点”、“游客”的联系</a:t>
            </a:r>
          </a:p>
        </p:txBody>
      </p:sp>
      <p:grpSp>
        <p:nvGrpSpPr>
          <p:cNvPr id="24" name="组合 23"/>
          <p:cNvGrpSpPr/>
          <p:nvPr/>
        </p:nvGrpSpPr>
        <p:grpSpPr>
          <a:xfrm>
            <a:off x="1692275" y="2949575"/>
            <a:ext cx="6256338" cy="2225675"/>
            <a:chOff x="1691680" y="2950149"/>
            <a:chExt cx="6257575" cy="2225461"/>
          </a:xfrm>
        </p:grpSpPr>
        <p:grpSp>
          <p:nvGrpSpPr>
            <p:cNvPr id="100356" name="组合 4"/>
            <p:cNvGrpSpPr/>
            <p:nvPr/>
          </p:nvGrpSpPr>
          <p:grpSpPr>
            <a:xfrm>
              <a:off x="4283968" y="2950149"/>
              <a:ext cx="1080120" cy="864096"/>
              <a:chOff x="4211960" y="3356992"/>
              <a:chExt cx="1080120" cy="864096"/>
            </a:xfrm>
          </p:grpSpPr>
          <p:sp>
            <p:nvSpPr>
              <p:cNvPr id="2" name="矩形 1"/>
              <p:cNvSpPr/>
              <p:nvPr/>
            </p:nvSpPr>
            <p:spPr>
              <a:xfrm>
                <a:off x="4212572" y="3356992"/>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景点</a:t>
                </a:r>
              </a:p>
            </p:txBody>
          </p:sp>
          <p:sp>
            <p:nvSpPr>
              <p:cNvPr id="3" name="矩形 2"/>
              <p:cNvSpPr/>
              <p:nvPr/>
            </p:nvSpPr>
            <p:spPr>
              <a:xfrm>
                <a:off x="4212572" y="3717320"/>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59" name="TextBox 3"/>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0" name="组合 8"/>
            <p:cNvGrpSpPr/>
            <p:nvPr/>
          </p:nvGrpSpPr>
          <p:grpSpPr>
            <a:xfrm>
              <a:off x="1691680" y="4302386"/>
              <a:ext cx="1080120" cy="864096"/>
              <a:chOff x="4211960" y="3356992"/>
              <a:chExt cx="1080120" cy="864096"/>
            </a:xfrm>
          </p:grpSpPr>
          <p:sp>
            <p:nvSpPr>
              <p:cNvPr id="10" name="矩形 9"/>
              <p:cNvSpPr/>
              <p:nvPr/>
            </p:nvSpPr>
            <p:spPr>
              <a:xfrm>
                <a:off x="4211960" y="3357175"/>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旅行社</a:t>
                </a:r>
              </a:p>
            </p:txBody>
          </p:sp>
          <p:sp>
            <p:nvSpPr>
              <p:cNvPr id="11" name="矩形 10"/>
              <p:cNvSpPr/>
              <p:nvPr/>
            </p:nvSpPr>
            <p:spPr>
              <a:xfrm>
                <a:off x="4211960" y="3717503"/>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3" name="TextBox 11"/>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4" name="组合 12"/>
            <p:cNvGrpSpPr/>
            <p:nvPr/>
          </p:nvGrpSpPr>
          <p:grpSpPr>
            <a:xfrm>
              <a:off x="6869135" y="4293040"/>
              <a:ext cx="1080120" cy="864096"/>
              <a:chOff x="4211960" y="3356992"/>
              <a:chExt cx="1080120" cy="864096"/>
            </a:xfrm>
          </p:grpSpPr>
          <p:sp>
            <p:nvSpPr>
              <p:cNvPr id="14" name="矩形 13"/>
              <p:cNvSpPr/>
              <p:nvPr/>
            </p:nvSpPr>
            <p:spPr>
              <a:xfrm>
                <a:off x="4212366" y="3356997"/>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游客</a:t>
                </a:r>
              </a:p>
            </p:txBody>
          </p:sp>
          <p:sp>
            <p:nvSpPr>
              <p:cNvPr id="15" name="矩形 14"/>
              <p:cNvSpPr/>
              <p:nvPr/>
            </p:nvSpPr>
            <p:spPr>
              <a:xfrm>
                <a:off x="4212366" y="3717325"/>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7" name="TextBox 15"/>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
          <p:nvSpPr>
            <p:cNvPr id="6" name="流程图: 决策 5"/>
            <p:cNvSpPr/>
            <p:nvPr/>
          </p:nvSpPr>
          <p:spPr>
            <a:xfrm>
              <a:off x="3852695" y="4356539"/>
              <a:ext cx="2014935" cy="819071"/>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组团</a:t>
              </a:r>
            </a:p>
          </p:txBody>
        </p:sp>
        <p:cxnSp>
          <p:nvCxnSpPr>
            <p:cNvPr id="19" name="直接连接符 18"/>
            <p:cNvCxnSpPr>
              <a:endCxn id="6" idx="1"/>
            </p:cNvCxnSpPr>
            <p:nvPr/>
          </p:nvCxnSpPr>
          <p:spPr>
            <a:xfrm>
              <a:off x="2771393" y="4766074"/>
              <a:ext cx="10813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6" idx="1"/>
            </p:cNvCxnSpPr>
            <p:nvPr/>
          </p:nvCxnSpPr>
          <p:spPr>
            <a:xfrm>
              <a:off x="5867631" y="4766074"/>
              <a:ext cx="10019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a:endCxn id="6" idx="1"/>
            </p:cNvCxnSpPr>
            <p:nvPr/>
          </p:nvCxnSpPr>
          <p:spPr>
            <a:xfrm flipV="1">
              <a:off x="4824437" y="3813666"/>
              <a:ext cx="0" cy="5428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8467" name="Rectangle 3"/>
          <p:cNvSpPr>
            <a:spLocks noGrp="1"/>
          </p:cNvSpPr>
          <p:nvPr>
            <p:ph type="body" idx="4294967295"/>
          </p:nvPr>
        </p:nvSpPr>
        <p:spPr>
          <a:xfrm>
            <a:off x="179388" y="1196975"/>
            <a:ext cx="8856662" cy="1900238"/>
          </a:xfrm>
          <a:ln/>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两个不同实体集间的多种联系</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“职工”与“工程”间</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一个职工可以参加多个工程，一个工程可以有多个职工参加</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同时一个工程由一个职工负责，一个职工可以负责多个工程</a:t>
            </a:r>
            <a:endParaRPr lang="zh-CN" altLang="en-US" dirty="0"/>
          </a:p>
          <a:p>
            <a:pPr marL="914400" lvl="2" indent="0">
              <a:lnSpc>
                <a:spcPct val="90000"/>
              </a:lnSpc>
              <a:buNone/>
            </a:pPr>
            <a:endParaRPr lang="zh-CN" altLang="en-US" dirty="0">
              <a:solidFill>
                <a:srgbClr val="0000FF"/>
              </a:solidFill>
              <a:effectLst/>
              <a:latin typeface="华文新魏" panose="02010800040101010101" pitchFamily="2" charset="-122"/>
              <a:ea typeface="华文新魏" panose="02010800040101010101" pitchFamily="2" charset="-122"/>
            </a:endParaRPr>
          </a:p>
        </p:txBody>
      </p:sp>
      <p:sp>
        <p:nvSpPr>
          <p:cNvPr id="6" name="流程图: 决策 5"/>
          <p:cNvSpPr/>
          <p:nvPr/>
        </p:nvSpPr>
        <p:spPr>
          <a:xfrm>
            <a:off x="3753842" y="3933056"/>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参加</a:t>
            </a:r>
          </a:p>
        </p:txBody>
      </p:sp>
      <p:sp>
        <p:nvSpPr>
          <p:cNvPr id="13" name="流程图: 决策 12"/>
          <p:cNvSpPr/>
          <p:nvPr/>
        </p:nvSpPr>
        <p:spPr>
          <a:xfrm>
            <a:off x="3753842" y="5012556"/>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a:t>
            </a:r>
          </a:p>
        </p:txBody>
      </p:sp>
      <p:cxnSp>
        <p:nvCxnSpPr>
          <p:cNvPr id="8" name="直接连接符 7"/>
          <p:cNvCxnSpPr>
            <a:endCxn id="6" idx="1"/>
          </p:cNvCxnSpPr>
          <p:nvPr/>
        </p:nvCxnSpPr>
        <p:spPr>
          <a:xfrm>
            <a:off x="2915642" y="4382318"/>
            <a:ext cx="838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6" idx="1"/>
          </p:cNvCxnSpPr>
          <p:nvPr/>
        </p:nvCxnSpPr>
        <p:spPr>
          <a:xfrm>
            <a:off x="5554067" y="4382318"/>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3" idx="1"/>
          </p:cNvCxnSpPr>
          <p:nvPr/>
        </p:nvCxnSpPr>
        <p:spPr>
          <a:xfrm>
            <a:off x="2915642" y="5463406"/>
            <a:ext cx="8382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3" idx="3"/>
            <a:endCxn id="13" idx="1"/>
          </p:cNvCxnSpPr>
          <p:nvPr/>
        </p:nvCxnSpPr>
        <p:spPr>
          <a:xfrm>
            <a:off x="5554067" y="5463406"/>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91680" y="3933056"/>
            <a:ext cx="1223962" cy="2016125"/>
            <a:chOff x="1789113" y="3573463"/>
            <a:chExt cx="1223962" cy="2016125"/>
          </a:xfrm>
        </p:grpSpPr>
        <p:grpSp>
          <p:nvGrpSpPr>
            <p:cNvPr id="102410" name="组合 4"/>
            <p:cNvGrpSpPr/>
            <p:nvPr/>
          </p:nvGrpSpPr>
          <p:grpSpPr>
            <a:xfrm>
              <a:off x="1789113" y="3573463"/>
              <a:ext cx="1223962" cy="2016125"/>
              <a:chOff x="1789394" y="3573016"/>
              <a:chExt cx="1224136" cy="2016224"/>
            </a:xfrm>
          </p:grpSpPr>
          <p:sp>
            <p:nvSpPr>
              <p:cNvPr id="3" name="矩形 2"/>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4" name="矩形 3"/>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3" name="TextBox 18"/>
            <p:cNvSpPr txBox="1"/>
            <p:nvPr/>
          </p:nvSpPr>
          <p:spPr>
            <a:xfrm>
              <a:off x="2179638" y="4560888"/>
              <a:ext cx="442912"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7" name="组合 6"/>
          <p:cNvGrpSpPr/>
          <p:nvPr/>
        </p:nvGrpSpPr>
        <p:grpSpPr>
          <a:xfrm>
            <a:off x="6490692" y="3860031"/>
            <a:ext cx="1223963" cy="2016125"/>
            <a:chOff x="6588125" y="3500438"/>
            <a:chExt cx="1223963" cy="2016125"/>
          </a:xfrm>
        </p:grpSpPr>
        <p:grpSp>
          <p:nvGrpSpPr>
            <p:cNvPr id="102415" name="组合 8"/>
            <p:cNvGrpSpPr/>
            <p:nvPr/>
          </p:nvGrpSpPr>
          <p:grpSpPr>
            <a:xfrm>
              <a:off x="6588125" y="3500438"/>
              <a:ext cx="1223963" cy="2016125"/>
              <a:chOff x="1789394" y="3573016"/>
              <a:chExt cx="1224136" cy="2016224"/>
            </a:xfrm>
          </p:grpSpPr>
          <p:sp>
            <p:nvSpPr>
              <p:cNvPr id="10" name="矩形 9"/>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工程</a:t>
                </a:r>
              </a:p>
            </p:txBody>
          </p:sp>
          <p:sp>
            <p:nvSpPr>
              <p:cNvPr id="11" name="矩形 10"/>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8" name="TextBox 22"/>
            <p:cNvSpPr txBox="1"/>
            <p:nvPr/>
          </p:nvSpPr>
          <p:spPr>
            <a:xfrm>
              <a:off x="7038975" y="4452938"/>
              <a:ext cx="442913"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1" presetClass="entr" presetSubtype="0" fill="hold" nodeType="withEffect">
                                  <p:stCondLst>
                                    <p:cond delay="0"/>
                                  </p:stCondLst>
                                  <p:childTnLst>
                                    <p:set>
                                      <p:cBhvr>
                                        <p:cTn id="24" dur="1" fill="hold">
                                          <p:stCondLst>
                                            <p:cond delay="0"/>
                                          </p:stCondLst>
                                        </p:cTn>
                                        <p:tgtEl>
                                          <p:spTgt spid="318467">
                                            <p:txEl>
                                              <p:pRg st="2" end="2"/>
                                            </p:txEl>
                                          </p:spTgt>
                                        </p:tgtEl>
                                        <p:attrNameLst>
                                          <p:attrName>style.visibility</p:attrName>
                                        </p:attrNameLst>
                                      </p:cBhvr>
                                      <p:to>
                                        <p:strVal val="visible"/>
                                      </p:to>
                                    </p:set>
                                  </p:childTnLst>
                                </p:cTn>
                              </p:par>
                              <p:par>
                                <p:cTn id="25" presetID="2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1" presetClass="entr" presetSubtype="0" fill="hold" nodeType="withEffect">
                                  <p:stCondLst>
                                    <p:cond delay="0"/>
                                  </p:stCondLst>
                                  <p:childTnLst>
                                    <p:set>
                                      <p:cBhvr>
                                        <p:cTn id="40" dur="1" fill="hold">
                                          <p:stCondLst>
                                            <p:cond delay="0"/>
                                          </p:stCondLst>
                                        </p:cTn>
                                        <p:tgtEl>
                                          <p:spTgt spid="318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9491" name="Rectangle 3"/>
          <p:cNvSpPr>
            <a:spLocks noGrp="1"/>
          </p:cNvSpPr>
          <p:nvPr>
            <p:ph type="body" idx="4294967295"/>
          </p:nvPr>
        </p:nvSpPr>
        <p:spPr>
          <a:xfrm>
            <a:off x="381000" y="1412875"/>
            <a:ext cx="8229600" cy="1223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同一实体内部个体间的二元联系</a:t>
            </a:r>
            <a:endParaRPr lang="en-US" altLang="zh-CN"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一个职工负责人领导一个小组</a:t>
            </a:r>
          </a:p>
        </p:txBody>
      </p:sp>
      <p:sp>
        <p:nvSpPr>
          <p:cNvPr id="2" name="流程图: 决策 1"/>
          <p:cNvSpPr/>
          <p:nvPr/>
        </p:nvSpPr>
        <p:spPr>
          <a:xfrm>
            <a:off x="4787900" y="3730625"/>
            <a:ext cx="2087563" cy="11525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领导</a:t>
            </a:r>
          </a:p>
        </p:txBody>
      </p:sp>
      <p:cxnSp>
        <p:nvCxnSpPr>
          <p:cNvPr id="10" name="直接连接符 9"/>
          <p:cNvCxnSpPr/>
          <p:nvPr/>
        </p:nvCxnSpPr>
        <p:spPr>
          <a:xfrm>
            <a:off x="3348038" y="3860800"/>
            <a:ext cx="2160588"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348038" y="4797425"/>
            <a:ext cx="23034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124075" y="3357563"/>
            <a:ext cx="1223963" cy="2016125"/>
            <a:chOff x="2124075" y="3357563"/>
            <a:chExt cx="1223963" cy="2016125"/>
          </a:xfrm>
        </p:grpSpPr>
        <p:grpSp>
          <p:nvGrpSpPr>
            <p:cNvPr id="104455" name="组合 4"/>
            <p:cNvGrpSpPr/>
            <p:nvPr/>
          </p:nvGrpSpPr>
          <p:grpSpPr>
            <a:xfrm>
              <a:off x="2124075" y="3357563"/>
              <a:ext cx="1223963" cy="2016125"/>
              <a:chOff x="1789394" y="3573016"/>
              <a:chExt cx="1224136" cy="2016224"/>
            </a:xfrm>
          </p:grpSpPr>
          <p:sp>
            <p:nvSpPr>
              <p:cNvPr id="6" name="矩形 5"/>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7" name="矩形 6"/>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4458" name="TextBox 2"/>
            <p:cNvSpPr txBox="1"/>
            <p:nvPr/>
          </p:nvSpPr>
          <p:spPr>
            <a:xfrm>
              <a:off x="2514681" y="4397315"/>
              <a:ext cx="442750" cy="400110"/>
            </a:xfrm>
            <a:prstGeom prst="rect">
              <a:avLst/>
            </a:prstGeom>
            <a:noFill/>
            <a:ln w="9525">
              <a:noFill/>
            </a:ln>
          </p:spPr>
          <p:txBody>
            <a:bodyPr wrap="none" anchor="t" anchorCtr="0">
              <a:spAutoFit/>
            </a:bodyPr>
            <a:lstStyle/>
            <a:p>
              <a:pPr eaLnBrk="0" hangingPunct="0"/>
              <a:r>
                <a:rPr lang="en-US" altLang="zh-CN" dirty="0">
                  <a:latin typeface="楷体_GB2312"/>
                </a:rPr>
                <a:t>…</a:t>
              </a:r>
              <a:endParaRPr lang="zh-CN" altLang="en-US" dirty="0">
                <a:latin typeface="楷体_GB2312"/>
                <a:ea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ER</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图设计实例</a:t>
            </a:r>
          </a:p>
        </p:txBody>
      </p:sp>
      <p:sp>
        <p:nvSpPr>
          <p:cNvPr id="106498" name="Rectangle 4"/>
          <p:cNvSpPr/>
          <p:nvPr/>
        </p:nvSpPr>
        <p:spPr>
          <a:xfrm>
            <a:off x="684213" y="1125538"/>
            <a:ext cx="8424862" cy="4606925"/>
          </a:xfrm>
          <a:prstGeom prst="rect">
            <a:avLst/>
          </a:prstGeom>
          <a:noFill/>
          <a:ln w="9525">
            <a:noFill/>
          </a:ln>
        </p:spPr>
        <p:txBody>
          <a:bodyPr anchor="t" anchorCtr="0"/>
          <a:lstStyle/>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根据财经学院数据库应用需求，运用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模型的基本方法</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设计财经学院教学数据库的概念模型。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1、根据需求调查，初步确定所关心的数据对象：</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  学院、系、教师、班级、学生、课程、成绩</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2、根据业务规则，设计初步</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（1）学院有多个系，每个系只能属于一个学院。</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（2）每个系有多个班级，而每个班级只能属于一个系。</a:t>
            </a:r>
          </a:p>
          <a:p>
            <a:pPr marL="342900" indent="-342900"/>
            <a:r>
              <a:rPr lang="en-US" altLang="zh-CN" sz="2400" dirty="0">
                <a:latin typeface="华文新魏" panose="02010800040101010101" pitchFamily="2" charset="-122"/>
                <a:ea typeface="华文新魏" panose="02010800040101010101" pitchFamily="2" charset="-122"/>
              </a:rPr>
              <a:t>（3）</a:t>
            </a:r>
            <a:r>
              <a:rPr lang="zh-CN" altLang="en-US" sz="2400" dirty="0">
                <a:latin typeface="华文新魏" panose="02010800040101010101" pitchFamily="2" charset="-122"/>
                <a:ea typeface="华文新魏" panose="02010800040101010101" pitchFamily="2" charset="-122"/>
              </a:rPr>
              <a:t>每个系聘任多名教师，而每个教师又只能属于一个系。</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（4）</a:t>
            </a:r>
            <a:r>
              <a:rPr lang="zh-CN" altLang="en-US" sz="2400" dirty="0">
                <a:latin typeface="华文新魏" panose="02010800040101010101" pitchFamily="2" charset="-122"/>
                <a:ea typeface="华文新魏" panose="02010800040101010101" pitchFamily="2" charset="-122"/>
              </a:rPr>
              <a:t>每个班级多名学生，而每个学生又只能属于一个班。</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（5）</a:t>
            </a:r>
            <a:r>
              <a:rPr lang="zh-CN" altLang="en-US" sz="2400" dirty="0">
                <a:latin typeface="华文新魏" panose="02010800040101010101" pitchFamily="2" charset="-122"/>
                <a:ea typeface="华文新魏" panose="02010800040101010101" pitchFamily="2" charset="-122"/>
              </a:rPr>
              <a:t>每门课程只由一位老师讲授，而每个教师却能讲多门课。</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（6）</a:t>
            </a:r>
            <a:r>
              <a:rPr lang="zh-CN" altLang="en-US" sz="2400" dirty="0">
                <a:latin typeface="华文新魏" panose="02010800040101010101" pitchFamily="2" charset="-122"/>
                <a:ea typeface="华文新魏" panose="02010800040101010101" pitchFamily="2" charset="-122"/>
              </a:rPr>
              <a:t>每个课由多名学生选修，每个学生可选多门课。</a:t>
            </a:r>
            <a:endParaRPr lang="en-US" altLang="zh-CN" sz="2400" dirty="0">
              <a:latin typeface="华文新魏" panose="02010800040101010101" pitchFamily="2" charset="-122"/>
              <a:ea typeface="华文新魏" panose="02010800040101010101" pitchFamily="2" charset="-122"/>
            </a:endParaRPr>
          </a:p>
          <a:p>
            <a:pPr marL="342900" indent="-342900"/>
            <a:r>
              <a:rPr lang="zh-CN" altLang="en-US" sz="2400" dirty="0">
                <a:latin typeface="楷体_GB2312"/>
                <a:ea typeface="楷体_GB2312"/>
              </a:rPr>
              <a:t>                                 </a:t>
            </a:r>
            <a:endParaRPr lang="en-US" altLang="zh-CN" sz="2400" dirty="0">
              <a:latin typeface="楷体_GB231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6"/>
          <p:cNvSpPr/>
          <p:nvPr/>
        </p:nvSpPr>
        <p:spPr>
          <a:xfrm>
            <a:off x="1476375" y="188913"/>
            <a:ext cx="6884988" cy="8302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归纳上述6项可定义6个实体:学院、系、班级、教师、学生、课程。</a:t>
            </a:r>
          </a:p>
        </p:txBody>
      </p:sp>
      <p:sp>
        <p:nvSpPr>
          <p:cNvPr id="321566" name="Text Box 30"/>
          <p:cNvSpPr txBox="1"/>
          <p:nvPr/>
        </p:nvSpPr>
        <p:spPr>
          <a:xfrm>
            <a:off x="179388" y="1773238"/>
            <a:ext cx="3271837" cy="2862262"/>
          </a:xfrm>
          <a:prstGeom prst="rect">
            <a:avLst/>
          </a:prstGeom>
          <a:noFill/>
          <a:ln w="9525">
            <a:noFill/>
          </a:ln>
        </p:spPr>
        <p:txBody>
          <a:bodyPr anchor="t" anchorCtr="0">
            <a:spAutoFit/>
          </a:bodyPr>
          <a:lstStyle/>
          <a:p>
            <a:r>
              <a:rPr lang="zh-CN" altLang="en-US" dirty="0">
                <a:latin typeface="华文新魏" panose="02010800040101010101" pitchFamily="2" charset="-122"/>
                <a:ea typeface="华文新魏" panose="02010800040101010101" pitchFamily="2" charset="-122"/>
              </a:rPr>
              <a:t>（1）学院有多个系，每个系只能属于一个学院。</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（2）每个系有多个班级，而每个班级只能属于一个系。</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每个系聘任多名教师，而每个教师又只能属于一个系</a:t>
            </a:r>
          </a:p>
        </p:txBody>
      </p:sp>
      <p:grpSp>
        <p:nvGrpSpPr>
          <p:cNvPr id="5" name="组合 4"/>
          <p:cNvGrpSpPr/>
          <p:nvPr/>
        </p:nvGrpSpPr>
        <p:grpSpPr>
          <a:xfrm>
            <a:off x="5853113" y="1628775"/>
            <a:ext cx="1219200" cy="1008063"/>
            <a:chOff x="5852864" y="1422623"/>
            <a:chExt cx="1219200" cy="1008112"/>
          </a:xfrm>
        </p:grpSpPr>
        <p:sp>
          <p:nvSpPr>
            <p:cNvPr id="108548"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08549"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08550"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6" name="组合 5"/>
          <p:cNvGrpSpPr/>
          <p:nvPr/>
        </p:nvGrpSpPr>
        <p:grpSpPr>
          <a:xfrm>
            <a:off x="6931025" y="2781300"/>
            <a:ext cx="1741488" cy="1020763"/>
            <a:chOff x="6930516" y="2781573"/>
            <a:chExt cx="1741748" cy="1020762"/>
          </a:xfrm>
        </p:grpSpPr>
        <p:sp>
          <p:nvSpPr>
            <p:cNvPr id="108552"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08553"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08554"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7" name="组合 6"/>
          <p:cNvGrpSpPr/>
          <p:nvPr/>
        </p:nvGrpSpPr>
        <p:grpSpPr>
          <a:xfrm>
            <a:off x="4252913" y="2781300"/>
            <a:ext cx="1741487" cy="1195388"/>
            <a:chOff x="4252664" y="2781573"/>
            <a:chExt cx="1741748" cy="1195994"/>
          </a:xfrm>
        </p:grpSpPr>
        <p:sp>
          <p:nvSpPr>
            <p:cNvPr id="108556"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08557"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08558"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1"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4"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7"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0" name="组合 39"/>
          <p:cNvGrpSpPr/>
          <p:nvPr/>
        </p:nvGrpSpPr>
        <p:grpSpPr>
          <a:xfrm>
            <a:off x="7629525" y="5732463"/>
            <a:ext cx="936625" cy="1009650"/>
            <a:chOff x="2051720" y="4797152"/>
            <a:chExt cx="936104" cy="1008112"/>
          </a:xfrm>
        </p:grpSpPr>
        <p:sp>
          <p:nvSpPr>
            <p:cNvPr id="41" name="矩形 40"/>
            <p:cNvSpPr/>
            <p:nvPr/>
          </p:nvSpPr>
          <p:spPr>
            <a:xfrm>
              <a:off x="2051720" y="4797152"/>
              <a:ext cx="936104" cy="3772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4401"/>
              <a:ext cx="936104" cy="630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3" name="组合 42"/>
          <p:cNvGrpSpPr/>
          <p:nvPr/>
        </p:nvGrpSpPr>
        <p:grpSpPr>
          <a:xfrm>
            <a:off x="5292725" y="5729288"/>
            <a:ext cx="935038" cy="1008062"/>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156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156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arn(inVertic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1566">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6"/>
          <p:cNvSpPr/>
          <p:nvPr/>
        </p:nvSpPr>
        <p:spPr>
          <a:xfrm>
            <a:off x="1476375" y="188913"/>
            <a:ext cx="6884988" cy="4619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6个实体:学院、系、班级、教师、学生、课程。</a:t>
            </a:r>
          </a:p>
        </p:txBody>
      </p:sp>
      <p:grpSp>
        <p:nvGrpSpPr>
          <p:cNvPr id="110594" name="组合 4"/>
          <p:cNvGrpSpPr/>
          <p:nvPr/>
        </p:nvGrpSpPr>
        <p:grpSpPr>
          <a:xfrm>
            <a:off x="5853113" y="1628775"/>
            <a:ext cx="1219200" cy="1008063"/>
            <a:chOff x="5852864" y="1422623"/>
            <a:chExt cx="1219200" cy="1008112"/>
          </a:xfrm>
        </p:grpSpPr>
        <p:sp>
          <p:nvSpPr>
            <p:cNvPr id="110595"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10596"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10597"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110598" name="组合 5"/>
          <p:cNvGrpSpPr/>
          <p:nvPr/>
        </p:nvGrpSpPr>
        <p:grpSpPr>
          <a:xfrm>
            <a:off x="6931025" y="2781300"/>
            <a:ext cx="1741488" cy="1020763"/>
            <a:chOff x="6930516" y="2781573"/>
            <a:chExt cx="1741748" cy="1020762"/>
          </a:xfrm>
        </p:grpSpPr>
        <p:sp>
          <p:nvSpPr>
            <p:cNvPr id="110599"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00"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10601"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110602" name="组合 6"/>
          <p:cNvGrpSpPr/>
          <p:nvPr/>
        </p:nvGrpSpPr>
        <p:grpSpPr>
          <a:xfrm>
            <a:off x="4252913" y="2781300"/>
            <a:ext cx="1741487" cy="1195388"/>
            <a:chOff x="4252664" y="2781573"/>
            <a:chExt cx="1741748" cy="1195994"/>
          </a:xfrm>
        </p:grpSpPr>
        <p:sp>
          <p:nvSpPr>
            <p:cNvPr id="110603"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10604"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10605"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110606"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09"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2"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5"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8" name="组合 39"/>
          <p:cNvGrpSpPr/>
          <p:nvPr/>
        </p:nvGrpSpPr>
        <p:grpSpPr>
          <a:xfrm>
            <a:off x="7629525" y="5661025"/>
            <a:ext cx="936625" cy="1008063"/>
            <a:chOff x="2051720" y="4797152"/>
            <a:chExt cx="936104" cy="1008112"/>
          </a:xfrm>
        </p:grpSpPr>
        <p:sp>
          <p:nvSpPr>
            <p:cNvPr id="41" name="矩形 40"/>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21" name="组合 42"/>
          <p:cNvGrpSpPr/>
          <p:nvPr/>
        </p:nvGrpSpPr>
        <p:grpSpPr>
          <a:xfrm>
            <a:off x="4976813" y="5829300"/>
            <a:ext cx="935037" cy="1008063"/>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
        <p:nvSpPr>
          <p:cNvPr id="46" name="Text Box 30"/>
          <p:cNvSpPr txBox="1">
            <a:spLocks noChangeArrowheads="1"/>
          </p:cNvSpPr>
          <p:nvPr/>
        </p:nvSpPr>
        <p:spPr bwMode="auto">
          <a:xfrm>
            <a:off x="179388" y="1773238"/>
            <a:ext cx="3271838" cy="3478213"/>
          </a:xfrm>
          <a:prstGeom prst="rect">
            <a:avLst/>
          </a:prstGeom>
          <a:noFill/>
          <a:ln w="9525">
            <a:noFill/>
            <a:miter lim="800000"/>
          </a:ln>
          <a:effectLst/>
        </p:spPr>
        <p:txBody>
          <a:bodyPr>
            <a:spAutoFit/>
          </a:bodyPr>
          <a:lstStyle/>
          <a:p>
            <a:pPr marL="342900" marR="0" indent="-34290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4</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）每个班级多名学生，而每个学生又只能属于一个班。</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5</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）每门课程只由一位老师讲授，而每个教师却能讲多门课。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（6）</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每个课由多名学生选修，每个学生可选多门课。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p:txBody>
      </p:sp>
      <p:grpSp>
        <p:nvGrpSpPr>
          <p:cNvPr id="53" name="组合 52"/>
          <p:cNvGrpSpPr/>
          <p:nvPr/>
        </p:nvGrpSpPr>
        <p:grpSpPr>
          <a:xfrm>
            <a:off x="7380288" y="4797425"/>
            <a:ext cx="1219200" cy="866775"/>
            <a:chOff x="7381056" y="4090689"/>
            <a:chExt cx="1219200" cy="867222"/>
          </a:xfrm>
        </p:grpSpPr>
        <p:sp>
          <p:nvSpPr>
            <p:cNvPr id="110626" name="AutoShape 17"/>
            <p:cNvSpPr/>
            <p:nvPr/>
          </p:nvSpPr>
          <p:spPr>
            <a:xfrm>
              <a:off x="7381056" y="4306714"/>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27" name="Line 26"/>
            <p:cNvSpPr/>
            <p:nvPr/>
          </p:nvSpPr>
          <p:spPr>
            <a:xfrm>
              <a:off x="7990656" y="4090689"/>
              <a:ext cx="0" cy="216025"/>
            </a:xfrm>
            <a:prstGeom prst="line">
              <a:avLst/>
            </a:prstGeom>
            <a:ln w="9525" cap="flat" cmpd="sng">
              <a:solidFill>
                <a:schemeClr val="tx1"/>
              </a:solidFill>
              <a:prstDash val="solid"/>
              <a:miter/>
              <a:headEnd type="triangle" w="med" len="med"/>
              <a:tailEnd type="none" w="med" len="med"/>
            </a:ln>
          </p:spPr>
        </p:sp>
        <p:sp>
          <p:nvSpPr>
            <p:cNvPr id="110628" name="Line 27"/>
            <p:cNvSpPr/>
            <p:nvPr/>
          </p:nvSpPr>
          <p:spPr>
            <a:xfrm>
              <a:off x="7990656" y="4843611"/>
              <a:ext cx="0" cy="114300"/>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3563938" y="4984750"/>
            <a:ext cx="1412875" cy="1536700"/>
            <a:chOff x="3563938" y="4984750"/>
            <a:chExt cx="1412875" cy="1536700"/>
          </a:xfrm>
        </p:grpSpPr>
        <p:sp>
          <p:nvSpPr>
            <p:cNvPr id="8" name="流程图: 决策 7"/>
            <p:cNvSpPr/>
            <p:nvPr/>
          </p:nvSpPr>
          <p:spPr>
            <a:xfrm>
              <a:off x="3563938" y="5607050"/>
              <a:ext cx="1274762" cy="746125"/>
            </a:xfrm>
            <a:prstGeom prst="flowChartDecisio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行楷" panose="02010800040101010101" pitchFamily="2" charset="-122"/>
                  <a:ea typeface="华文行楷" panose="02010800040101010101" pitchFamily="2" charset="-122"/>
                  <a:cs typeface="+mn-cs"/>
                </a:rPr>
                <a:t>讲授</a:t>
              </a:r>
            </a:p>
          </p:txBody>
        </p:sp>
        <p:cxnSp>
          <p:nvCxnSpPr>
            <p:cNvPr id="10" name="直接连接符 9"/>
            <p:cNvCxnSpPr>
              <a:stCxn id="8" idx="0"/>
              <a:endCxn id="39" idx="2"/>
            </p:cNvCxnSpPr>
            <p:nvPr/>
          </p:nvCxnSpPr>
          <p:spPr>
            <a:xfrm flipV="1">
              <a:off x="4202113" y="4984750"/>
              <a:ext cx="636587" cy="62230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2"/>
              <a:endCxn id="45" idx="1"/>
            </p:cNvCxnSpPr>
            <p:nvPr/>
          </p:nvCxnSpPr>
          <p:spPr>
            <a:xfrm>
              <a:off x="4202113" y="6353175"/>
              <a:ext cx="774700" cy="1682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911850" y="5995988"/>
            <a:ext cx="1717675" cy="533400"/>
            <a:chOff x="5911850" y="5995621"/>
            <a:chExt cx="1717675" cy="533400"/>
          </a:xfrm>
        </p:grpSpPr>
        <p:cxnSp>
          <p:nvCxnSpPr>
            <p:cNvPr id="6" name="直接连接符 5"/>
            <p:cNvCxnSpPr>
              <a:stCxn id="8" idx="2"/>
              <a:endCxn id="110636" idx="1"/>
            </p:cNvCxnSpPr>
            <p:nvPr/>
          </p:nvCxnSpPr>
          <p:spPr>
            <a:xfrm>
              <a:off x="5911850" y="6262321"/>
              <a:ext cx="249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635" name="组合 22"/>
            <p:cNvGrpSpPr/>
            <p:nvPr/>
          </p:nvGrpSpPr>
          <p:grpSpPr>
            <a:xfrm>
              <a:off x="6161088" y="5995621"/>
              <a:ext cx="1468437" cy="533400"/>
              <a:chOff x="6161088" y="5995621"/>
              <a:chExt cx="1468437" cy="533400"/>
            </a:xfrm>
          </p:grpSpPr>
          <p:sp>
            <p:nvSpPr>
              <p:cNvPr id="110636" name="AutoShape 18"/>
              <p:cNvSpPr/>
              <p:nvPr/>
            </p:nvSpPr>
            <p:spPr>
              <a:xfrm>
                <a:off x="6161088" y="5995621"/>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选修</a:t>
                </a:r>
              </a:p>
            </p:txBody>
          </p:sp>
          <p:cxnSp>
            <p:nvCxnSpPr>
              <p:cNvPr id="22" name="直接连接符 21"/>
              <p:cNvCxnSpPr>
                <a:stCxn id="42" idx="1"/>
                <a:endCxn id="110636" idx="3"/>
              </p:cNvCxnSpPr>
              <p:nvPr/>
            </p:nvCxnSpPr>
            <p:spPr>
              <a:xfrm flipH="1" flipV="1">
                <a:off x="7380288" y="6262321"/>
                <a:ext cx="249237" cy="904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6227763" y="4905375"/>
            <a:ext cx="701675" cy="400050"/>
          </a:xfrm>
          <a:prstGeom prst="rect">
            <a:avLst/>
          </a:prstGeom>
          <a:solidFill>
            <a:schemeClr val="bg1"/>
          </a:solidFill>
          <a:ln w="6350"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成绩</a:t>
            </a:r>
          </a:p>
        </p:txBody>
      </p:sp>
      <p:cxnSp>
        <p:nvCxnSpPr>
          <p:cNvPr id="26" name="直接连接符 25"/>
          <p:cNvCxnSpPr>
            <a:stCxn id="110636" idx="0"/>
            <a:endCxn id="24" idx="2"/>
          </p:cNvCxnSpPr>
          <p:nvPr/>
        </p:nvCxnSpPr>
        <p:spPr>
          <a:xfrm flipH="1" flipV="1">
            <a:off x="6578600" y="5305425"/>
            <a:ext cx="192088" cy="6905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arn(inVertic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type="body" idx="4294967295"/>
          </p:nvPr>
        </p:nvSpPr>
        <p:spPr>
          <a:xfrm>
            <a:off x="0" y="0"/>
            <a:ext cx="1403350" cy="1125538"/>
          </a:xfrm>
          <a:solidFill>
            <a:schemeClr val="bg1"/>
          </a:solidFill>
          <a:ln/>
        </p:spPr>
        <p:txBody>
          <a:bodyPr wrap="square" lIns="91440" tIns="45720" rIns="91440" bIns="45720" anchor="t" anchorCtr="0"/>
          <a:lstStyle/>
          <a:p>
            <a:r>
              <a:rPr lang="zh-CN" altLang="en-US" dirty="0">
                <a:effectLst/>
                <a:latin typeface="华文行楷" panose="02010800040101010101" pitchFamily="2" charset="-122"/>
                <a:ea typeface="华文行楷" panose="02010800040101010101" pitchFamily="2" charset="-122"/>
              </a:rPr>
              <a:t>实例</a:t>
            </a:r>
          </a:p>
        </p:txBody>
      </p:sp>
      <p:sp>
        <p:nvSpPr>
          <p:cNvPr id="325637" name="Rectangle 5"/>
          <p:cNvSpPr/>
          <p:nvPr/>
        </p:nvSpPr>
        <p:spPr>
          <a:xfrm>
            <a:off x="395288" y="692150"/>
            <a:ext cx="8496300" cy="2305050"/>
          </a:xfrm>
          <a:prstGeom prst="rect">
            <a:avLst/>
          </a:prstGeom>
          <a:solidFill>
            <a:schemeClr val="bg1"/>
          </a:solidFill>
          <a:ln w="9525">
            <a:noFill/>
          </a:ln>
        </p:spPr>
        <p:txBody>
          <a:bodyPr anchor="t" anchorCtr="0"/>
          <a:lstStyle/>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图来表示某个工厂物资管理的概念模型</a:t>
            </a:r>
          </a:p>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物资管理涉及的实体有</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仓库   属性有仓库号、面积、电话号码</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项目   属性有项目号、预算、开工日期</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职工   属性有职工号、姓名、年龄、职称</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325638" name="Rectangle 6"/>
          <p:cNvSpPr/>
          <p:nvPr/>
        </p:nvSpPr>
        <p:spPr>
          <a:xfrm>
            <a:off x="0" y="3355975"/>
            <a:ext cx="4643438" cy="3313113"/>
          </a:xfrm>
          <a:prstGeom prst="rect">
            <a:avLst/>
          </a:prstGeom>
          <a:solidFill>
            <a:schemeClr val="bg1"/>
          </a:solid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这些实体之间的联系如下： </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（1）一个仓库可以存放多种零件，一种零件可以存放在多个仓库中，因此仓库和零件具有多对多的联系。用库存量来表示某种零件在某个仓库中的数量。</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（2）一个仓库有多个职工当仓库保管员，一个职工只能在一个仓库工作，因此仓库和职工之间是一对多的联系</a:t>
            </a:r>
          </a:p>
        </p:txBody>
      </p:sp>
      <p:sp>
        <p:nvSpPr>
          <p:cNvPr id="325639" name="Rectangle 7"/>
          <p:cNvSpPr/>
          <p:nvPr/>
        </p:nvSpPr>
        <p:spPr>
          <a:xfrm>
            <a:off x="4572000" y="3644900"/>
            <a:ext cx="4572000" cy="2635250"/>
          </a:xfrm>
          <a:prstGeom prst="rect">
            <a:avLst/>
          </a:prstGeom>
          <a:no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（3）职工之间具有领导-被领导关系。即仓库主任领导若干保管员，因此职工实体集中具有一对多的联系。</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（4）供应商、项目和零件三者之间具有多对多的联系。即一个供应商可以供给若干项目多种零件，每个项目可以使用不同供应商供应的零件，每种零件可由不同供应商供给。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linds(horizontal)">
                                      <p:cBhvr>
                                        <p:cTn id="7" dur="500"/>
                                        <p:tgtEl>
                                          <p:spTgt spid="3256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5638"/>
                                        </p:tgtEl>
                                        <p:attrNameLst>
                                          <p:attrName>style.visibility</p:attrName>
                                        </p:attrNameLst>
                                      </p:cBhvr>
                                      <p:to>
                                        <p:strVal val="visible"/>
                                      </p:to>
                                    </p:set>
                                    <p:animEffect transition="in" filter="box(in)">
                                      <p:cBhvr>
                                        <p:cTn id="12" dur="500"/>
                                        <p:tgtEl>
                                          <p:spTgt spid="32563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5639"/>
                                        </p:tgtEl>
                                        <p:attrNameLst>
                                          <p:attrName>style.visibility</p:attrName>
                                        </p:attrNameLst>
                                      </p:cBhvr>
                                      <p:to>
                                        <p:strVal val="visible"/>
                                      </p:to>
                                    </p:set>
                                    <p:animEffect transition="in" filter="box(in)">
                                      <p:cBhvr>
                                        <p:cTn id="17"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P spid="325638" grpId="0" animBg="1"/>
      <p:bldP spid="3256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type="body" idx="4294967295"/>
          </p:nvPr>
        </p:nvSpPr>
        <p:spPr>
          <a:xfrm>
            <a:off x="0" y="0"/>
            <a:ext cx="1403350" cy="1125538"/>
          </a:xfrm>
          <a:solidFill>
            <a:schemeClr val="bg1"/>
          </a:solidFill>
          <a:ln/>
        </p:spPr>
        <p:txBody>
          <a:bodyPr wrap="square" lIns="91440" tIns="45720" rIns="91440" bIns="45720" anchor="t" anchorCtr="0"/>
          <a:lstStyle/>
          <a:p>
            <a:r>
              <a:rPr lang="zh-CN" altLang="en-US" dirty="0">
                <a:effectLst/>
                <a:latin typeface="华文行楷" panose="02010800040101010101" pitchFamily="2" charset="-122"/>
                <a:ea typeface="华文行楷" panose="02010800040101010101" pitchFamily="2" charset="-122"/>
              </a:rPr>
              <a:t>实例</a:t>
            </a:r>
          </a:p>
        </p:txBody>
      </p:sp>
      <p:sp>
        <p:nvSpPr>
          <p:cNvPr id="325637" name="Rectangle 5"/>
          <p:cNvSpPr/>
          <p:nvPr/>
        </p:nvSpPr>
        <p:spPr>
          <a:xfrm>
            <a:off x="395288" y="692150"/>
            <a:ext cx="8496300" cy="2305050"/>
          </a:xfrm>
          <a:prstGeom prst="rect">
            <a:avLst/>
          </a:prstGeom>
          <a:solidFill>
            <a:schemeClr val="bg1"/>
          </a:solidFill>
          <a:ln w="9525">
            <a:noFill/>
          </a:ln>
        </p:spPr>
        <p:txBody>
          <a:bodyPr anchor="t" anchorCtr="0"/>
          <a:lstStyle/>
          <a:p>
            <a:pPr marL="342900" indent="-342900" eaLnBrk="0" hangingPunct="0">
              <a:lnSpc>
                <a:spcPct val="80000"/>
              </a:lnSpc>
              <a:spcBef>
                <a:spcPct val="20000"/>
              </a:spcBef>
              <a:buChar char="•"/>
            </a:pPr>
            <a:r>
              <a:rPr lang="zh-CN" altLang="en-US" sz="3600" dirty="0">
                <a:latin typeface="华文新魏" panose="02010800040101010101" pitchFamily="2" charset="-122"/>
                <a:ea typeface="华文新魏" panose="02010800040101010101" pitchFamily="2" charset="-122"/>
              </a:rPr>
              <a:t>用</a:t>
            </a:r>
            <a:r>
              <a:rPr lang="en-US" altLang="zh-CN" sz="3600" dirty="0">
                <a:latin typeface="华文新魏" panose="02010800040101010101" pitchFamily="2" charset="-122"/>
                <a:ea typeface="华文新魏" panose="02010800040101010101" pitchFamily="2" charset="-122"/>
              </a:rPr>
              <a:t>E-R</a:t>
            </a:r>
            <a:r>
              <a:rPr lang="zh-CN" altLang="en-US" sz="3600" dirty="0">
                <a:latin typeface="华文新魏" panose="02010800040101010101" pitchFamily="2" charset="-122"/>
                <a:ea typeface="华文新魏" panose="02010800040101010101" pitchFamily="2" charset="-122"/>
              </a:rPr>
              <a:t>图来表示某个工厂物资管理的概念模型</a:t>
            </a:r>
          </a:p>
          <a:p>
            <a:pPr marL="342900" indent="-342900" eaLnBrk="0" hangingPunct="0">
              <a:lnSpc>
                <a:spcPct val="80000"/>
              </a:lnSpc>
              <a:spcBef>
                <a:spcPct val="20000"/>
              </a:spcBef>
              <a:buChar char="•"/>
            </a:pPr>
            <a:r>
              <a:rPr lang="zh-CN" altLang="en-US" sz="3600" dirty="0">
                <a:latin typeface="华文新魏" panose="02010800040101010101" pitchFamily="2" charset="-122"/>
                <a:ea typeface="华文新魏" panose="02010800040101010101" pitchFamily="2" charset="-122"/>
              </a:rPr>
              <a:t>物资管理涉及的实体有</a:t>
            </a:r>
          </a:p>
          <a:p>
            <a:pPr marL="742950" lvl="1" indent="-285750" algn="l" rtl="0" eaLnBrk="0" fontAlgn="base" hangingPunct="0">
              <a:lnSpc>
                <a:spcPct val="80000"/>
              </a:lnSpc>
              <a:spcBef>
                <a:spcPct val="20000"/>
              </a:spcBef>
              <a:spcAft>
                <a:spcPct val="0"/>
              </a:spcAft>
              <a:buChar char="–"/>
            </a:pPr>
            <a:r>
              <a:rPr lang="zh-CN" altLang="en-US" sz="3200" dirty="0">
                <a:solidFill>
                  <a:srgbClr val="0000FF"/>
                </a:solidFill>
                <a:latin typeface="华文新魏" panose="02010800040101010101" pitchFamily="2" charset="-122"/>
                <a:ea typeface="华文新魏" panose="02010800040101010101" pitchFamily="2" charset="-122"/>
              </a:rPr>
              <a:t>仓库   属性有仓库号、面积、电话号码</a:t>
            </a:r>
          </a:p>
          <a:p>
            <a:pPr marL="742950" lvl="1" indent="-285750" algn="l" rtl="0" eaLnBrk="0" fontAlgn="base" hangingPunct="0">
              <a:lnSpc>
                <a:spcPct val="80000"/>
              </a:lnSpc>
              <a:spcBef>
                <a:spcPct val="20000"/>
              </a:spcBef>
              <a:spcAft>
                <a:spcPct val="0"/>
              </a:spcAft>
              <a:buChar char="–"/>
            </a:pPr>
            <a:r>
              <a:rPr lang="zh-CN" altLang="en-US" sz="32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742950" lvl="1" indent="-285750" algn="l" rtl="0" eaLnBrk="0" fontAlgn="base" hangingPunct="0">
              <a:lnSpc>
                <a:spcPct val="80000"/>
              </a:lnSpc>
              <a:spcBef>
                <a:spcPct val="20000"/>
              </a:spcBef>
              <a:spcAft>
                <a:spcPct val="0"/>
              </a:spcAft>
              <a:buChar char="–"/>
            </a:pPr>
            <a:r>
              <a:rPr lang="zh-CN" altLang="en-US" sz="32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742950" lvl="1" indent="-285750" algn="l" rtl="0" eaLnBrk="0" fontAlgn="base" hangingPunct="0">
              <a:lnSpc>
                <a:spcPct val="80000"/>
              </a:lnSpc>
              <a:spcBef>
                <a:spcPct val="20000"/>
              </a:spcBef>
              <a:spcAft>
                <a:spcPct val="0"/>
              </a:spcAft>
              <a:buChar char="–"/>
            </a:pPr>
            <a:r>
              <a:rPr lang="zh-CN" altLang="en-US" sz="3200" dirty="0">
                <a:solidFill>
                  <a:srgbClr val="0000FF"/>
                </a:solidFill>
                <a:latin typeface="华文新魏" panose="02010800040101010101" pitchFamily="2" charset="-122"/>
                <a:ea typeface="华文新魏" panose="02010800040101010101" pitchFamily="2" charset="-122"/>
              </a:rPr>
              <a:t>项目   属性有项目号、预算、开工日期</a:t>
            </a:r>
          </a:p>
          <a:p>
            <a:pPr marL="742950" lvl="1" indent="-285750" algn="l" rtl="0" eaLnBrk="0" fontAlgn="base" hangingPunct="0">
              <a:lnSpc>
                <a:spcPct val="80000"/>
              </a:lnSpc>
              <a:spcBef>
                <a:spcPct val="20000"/>
              </a:spcBef>
              <a:spcAft>
                <a:spcPct val="0"/>
              </a:spcAft>
              <a:buChar char="–"/>
            </a:pPr>
            <a:r>
              <a:rPr lang="zh-CN" altLang="en-US" sz="3200" dirty="0">
                <a:solidFill>
                  <a:srgbClr val="0000FF"/>
                </a:solidFill>
                <a:latin typeface="华文新魏" panose="02010800040101010101" pitchFamily="2" charset="-122"/>
                <a:ea typeface="华文新魏" panose="02010800040101010101" pitchFamily="2" charset="-122"/>
              </a:rPr>
              <a:t>职工   属性有职工号、姓名、年龄、职称</a:t>
            </a:r>
            <a:endParaRPr lang="zh-CN" altLang="en-US" sz="3600"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5193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linds(horizontal)">
                                      <p:cBhvr>
                                        <p:cTn id="7"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type="body" idx="4294967295"/>
          </p:nvPr>
        </p:nvSpPr>
        <p:spPr>
          <a:xfrm>
            <a:off x="0" y="0"/>
            <a:ext cx="1403350" cy="1125538"/>
          </a:xfrm>
          <a:solidFill>
            <a:schemeClr val="bg1"/>
          </a:solidFill>
          <a:ln/>
        </p:spPr>
        <p:txBody>
          <a:bodyPr wrap="square" lIns="91440" tIns="45720" rIns="91440" bIns="45720" anchor="t" anchorCtr="0"/>
          <a:lstStyle/>
          <a:p>
            <a:r>
              <a:rPr lang="zh-CN" altLang="en-US" dirty="0">
                <a:effectLst/>
                <a:latin typeface="华文行楷" panose="02010800040101010101" pitchFamily="2" charset="-122"/>
                <a:ea typeface="华文行楷" panose="02010800040101010101" pitchFamily="2" charset="-122"/>
              </a:rPr>
              <a:t>实例</a:t>
            </a:r>
          </a:p>
        </p:txBody>
      </p:sp>
      <p:sp>
        <p:nvSpPr>
          <p:cNvPr id="325638" name="Rectangle 6"/>
          <p:cNvSpPr/>
          <p:nvPr/>
        </p:nvSpPr>
        <p:spPr>
          <a:xfrm>
            <a:off x="0" y="836713"/>
            <a:ext cx="4643438" cy="5832376"/>
          </a:xfrm>
          <a:prstGeom prst="rect">
            <a:avLst/>
          </a:prstGeom>
          <a:solidFill>
            <a:schemeClr val="bg1"/>
          </a:solidFill>
          <a:ln w="9525">
            <a:noFill/>
          </a:ln>
        </p:spPr>
        <p:txBody>
          <a:bodyPr anchor="t" anchorCtr="0"/>
          <a:lstStyle/>
          <a:p>
            <a:pPr marL="342900" indent="-342900" eaLnBrk="0" hangingPunct="0">
              <a:spcBef>
                <a:spcPct val="20000"/>
              </a:spcBef>
            </a:pPr>
            <a:r>
              <a:rPr lang="zh-CN" altLang="en-US" sz="2800" dirty="0">
                <a:latin typeface="华文新魏" panose="02010800040101010101" pitchFamily="2" charset="-122"/>
                <a:ea typeface="华文新魏" panose="02010800040101010101" pitchFamily="2" charset="-122"/>
              </a:rPr>
              <a:t>这些实体之间的联系如下： </a:t>
            </a:r>
          </a:p>
          <a:p>
            <a:pPr marL="342900" indent="-342900" eaLnBrk="0" hangingPunct="0">
              <a:spcBef>
                <a:spcPct val="20000"/>
              </a:spcBef>
            </a:pPr>
            <a:r>
              <a:rPr lang="zh-CN" altLang="en-US" sz="2800" dirty="0">
                <a:latin typeface="华文新魏" panose="02010800040101010101" pitchFamily="2" charset="-122"/>
                <a:ea typeface="华文新魏" panose="02010800040101010101" pitchFamily="2" charset="-122"/>
              </a:rPr>
              <a:t>（1）一个仓库可以存放多种零件，一种零件可以存放在多个仓库中，因此仓库和零件具有多对多的联系。用库存量来表示某种零件在某个仓库中的数量。</a:t>
            </a:r>
          </a:p>
          <a:p>
            <a:pPr marL="342900" indent="-342900" eaLnBrk="0" hangingPunct="0">
              <a:spcBef>
                <a:spcPct val="20000"/>
              </a:spcBef>
            </a:pPr>
            <a:r>
              <a:rPr lang="zh-CN" altLang="en-US" sz="2800" dirty="0">
                <a:latin typeface="华文新魏" panose="02010800040101010101" pitchFamily="2" charset="-122"/>
                <a:ea typeface="华文新魏" panose="02010800040101010101" pitchFamily="2" charset="-122"/>
              </a:rPr>
              <a:t>（2）一个仓库有多个职工当仓库保管员，一个职工只能在一个仓库工作，因此仓库和职工之间是一对多的联系</a:t>
            </a:r>
          </a:p>
        </p:txBody>
      </p:sp>
      <p:sp>
        <p:nvSpPr>
          <p:cNvPr id="325639" name="Rectangle 7"/>
          <p:cNvSpPr/>
          <p:nvPr/>
        </p:nvSpPr>
        <p:spPr>
          <a:xfrm>
            <a:off x="4427984" y="1369667"/>
            <a:ext cx="4572000" cy="5299422"/>
          </a:xfrm>
          <a:prstGeom prst="rect">
            <a:avLst/>
          </a:prstGeom>
          <a:noFill/>
          <a:ln w="9525">
            <a:noFill/>
          </a:ln>
        </p:spPr>
        <p:txBody>
          <a:bodyPr anchor="t" anchorCtr="0"/>
          <a:lstStyle/>
          <a:p>
            <a:pPr marL="342900" indent="-342900" eaLnBrk="0" hangingPunct="0">
              <a:spcBef>
                <a:spcPct val="20000"/>
              </a:spcBef>
            </a:pPr>
            <a:r>
              <a:rPr lang="zh-CN" altLang="en-US" sz="2800" dirty="0">
                <a:latin typeface="华文新魏" panose="02010800040101010101" pitchFamily="2" charset="-122"/>
                <a:ea typeface="华文新魏" panose="02010800040101010101" pitchFamily="2" charset="-122"/>
              </a:rPr>
              <a:t>（3）职工之间具有领导-被领导关系。即仓库主任领导若干保管员，因此职工实体集中具有一对多的联系。</a:t>
            </a:r>
          </a:p>
          <a:p>
            <a:pPr marL="342900" indent="-342900" eaLnBrk="0" hangingPunct="0">
              <a:spcBef>
                <a:spcPct val="20000"/>
              </a:spcBef>
            </a:pPr>
            <a:r>
              <a:rPr lang="zh-CN" altLang="en-US" sz="2800" dirty="0">
                <a:latin typeface="华文新魏" panose="02010800040101010101" pitchFamily="2" charset="-122"/>
                <a:ea typeface="华文新魏" panose="02010800040101010101" pitchFamily="2" charset="-122"/>
              </a:rPr>
              <a:t>（4）供应商、项目和零件三者之间具有多对多的联系。即一个供应商可以供给若干项目多种零件，每个项目可以使用不同供应商供应的零件，每种零件可由不同供应商供给。</a:t>
            </a:r>
          </a:p>
        </p:txBody>
      </p:sp>
    </p:spTree>
    <p:extLst>
      <p:ext uri="{BB962C8B-B14F-4D97-AF65-F5344CB8AC3E}">
        <p14:creationId xmlns:p14="http://schemas.microsoft.com/office/powerpoint/2010/main" val="38530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5638"/>
                                        </p:tgtEl>
                                        <p:attrNameLst>
                                          <p:attrName>style.visibility</p:attrName>
                                        </p:attrNameLst>
                                      </p:cBhvr>
                                      <p:to>
                                        <p:strVal val="visible"/>
                                      </p:to>
                                    </p:set>
                                    <p:animEffect transition="in" filter="box(in)">
                                      <p:cBhvr>
                                        <p:cTn id="7" dur="500"/>
                                        <p:tgtEl>
                                          <p:spTgt spid="3256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5639"/>
                                        </p:tgtEl>
                                        <p:attrNameLst>
                                          <p:attrName>style.visibility</p:attrName>
                                        </p:attrNameLst>
                                      </p:cBhvr>
                                      <p:to>
                                        <p:strVal val="visible"/>
                                      </p:to>
                                    </p:set>
                                    <p:animEffect transition="in" filter="box(in)">
                                      <p:cBhvr>
                                        <p:cTn id="12"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8" grpId="0" animBg="1"/>
      <p:bldP spid="3256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p:nvPr/>
        </p:nvSpPr>
        <p:spPr>
          <a:xfrm>
            <a:off x="3460750" y="6378575"/>
            <a:ext cx="1760538" cy="2905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4690" name="Rectangle 7"/>
          <p:cNvSpPr/>
          <p:nvPr/>
        </p:nvSpPr>
        <p:spPr>
          <a:xfrm>
            <a:off x="3540125" y="6400800"/>
            <a:ext cx="239713"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(a)</a:t>
            </a:r>
            <a:endParaRPr lang="en-US" altLang="zh-CN" sz="1800" dirty="0">
              <a:latin typeface="Arial" panose="020B0604020202020204" pitchFamily="34" charset="0"/>
            </a:endParaRPr>
          </a:p>
        </p:txBody>
      </p:sp>
      <p:sp>
        <p:nvSpPr>
          <p:cNvPr id="114691" name="Rectangle 8"/>
          <p:cNvSpPr/>
          <p:nvPr/>
        </p:nvSpPr>
        <p:spPr>
          <a:xfrm>
            <a:off x="3746500"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2" name="Rectangle 9"/>
          <p:cNvSpPr/>
          <p:nvPr/>
        </p:nvSpPr>
        <p:spPr>
          <a:xfrm>
            <a:off x="3840163" y="640873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实体及其属性图</a:t>
            </a:r>
            <a:endParaRPr lang="zh-CN" altLang="en-US" sz="1800" dirty="0">
              <a:latin typeface="Arial" panose="020B0604020202020204" pitchFamily="34" charset="0"/>
              <a:ea typeface="楷体_GB2312"/>
            </a:endParaRPr>
          </a:p>
        </p:txBody>
      </p:sp>
      <p:sp>
        <p:nvSpPr>
          <p:cNvPr id="114693" name="Rectangle 10"/>
          <p:cNvSpPr/>
          <p:nvPr/>
        </p:nvSpPr>
        <p:spPr>
          <a:xfrm>
            <a:off x="5135563"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4" name="Rectangle 5"/>
          <p:cNvSpPr/>
          <p:nvPr/>
        </p:nvSpPr>
        <p:spPr>
          <a:xfrm>
            <a:off x="0" y="0"/>
            <a:ext cx="6300788" cy="1584325"/>
          </a:xfrm>
          <a:prstGeom prst="rect">
            <a:avLst/>
          </a:prstGeom>
          <a:solidFill>
            <a:schemeClr val="bg1"/>
          </a:solidFill>
          <a:ln w="9525">
            <a:noFill/>
          </a:ln>
        </p:spPr>
        <p:txBody>
          <a:bodyPr anchor="t" anchorCtr="0"/>
          <a:lstStyle/>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仓库   属性有仓库号、面积、电话号码</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项目   属性有项目号、预算、开工日期</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职工   属性有职工号、姓名、年龄、职称</a:t>
            </a:r>
          </a:p>
        </p:txBody>
      </p:sp>
      <p:grpSp>
        <p:nvGrpSpPr>
          <p:cNvPr id="4" name="组合 3"/>
          <p:cNvGrpSpPr/>
          <p:nvPr/>
        </p:nvGrpSpPr>
        <p:grpSpPr>
          <a:xfrm>
            <a:off x="882650" y="1916113"/>
            <a:ext cx="1160463" cy="1449387"/>
            <a:chOff x="6623050" y="5364162"/>
            <a:chExt cx="1160463" cy="1449214"/>
          </a:xfrm>
        </p:grpSpPr>
        <p:sp>
          <p:nvSpPr>
            <p:cNvPr id="2" name="矩形 1"/>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3" name="矩形 2"/>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grpSp>
        <p:nvGrpSpPr>
          <p:cNvPr id="120" name="组合 119"/>
          <p:cNvGrpSpPr/>
          <p:nvPr/>
        </p:nvGrpSpPr>
        <p:grpSpPr>
          <a:xfrm>
            <a:off x="1860550" y="4076700"/>
            <a:ext cx="1679575" cy="2065338"/>
            <a:chOff x="6623050" y="5364162"/>
            <a:chExt cx="1160463" cy="2064228"/>
          </a:xfrm>
        </p:grpSpPr>
        <p:sp>
          <p:nvSpPr>
            <p:cNvPr id="121" name="矩形 120"/>
            <p:cNvSpPr/>
            <p:nvPr/>
          </p:nvSpPr>
          <p:spPr>
            <a:xfrm>
              <a:off x="6623050" y="5364162"/>
              <a:ext cx="1160463" cy="3696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22" name="矩形 121"/>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23" name="组合 122"/>
          <p:cNvGrpSpPr/>
          <p:nvPr/>
        </p:nvGrpSpPr>
        <p:grpSpPr>
          <a:xfrm>
            <a:off x="6372225" y="2006600"/>
            <a:ext cx="1295400" cy="1449388"/>
            <a:chOff x="6623050" y="5364162"/>
            <a:chExt cx="1160463" cy="1449214"/>
          </a:xfrm>
        </p:grpSpPr>
        <p:sp>
          <p:nvSpPr>
            <p:cNvPr id="124" name="矩形 123"/>
            <p:cNvSpPr/>
            <p:nvPr/>
          </p:nvSpPr>
          <p:spPr>
            <a:xfrm>
              <a:off x="6623050" y="5364162"/>
              <a:ext cx="1160463" cy="36984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125" name="矩形 124"/>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grpSp>
        <p:nvGrpSpPr>
          <p:cNvPr id="126" name="组合 125"/>
          <p:cNvGrpSpPr/>
          <p:nvPr/>
        </p:nvGrpSpPr>
        <p:grpSpPr>
          <a:xfrm>
            <a:off x="3746500" y="1782763"/>
            <a:ext cx="1160463" cy="2065337"/>
            <a:chOff x="6623050" y="5364162"/>
            <a:chExt cx="1160463" cy="2064228"/>
          </a:xfrm>
        </p:grpSpPr>
        <p:sp>
          <p:nvSpPr>
            <p:cNvPr id="127" name="矩形 126"/>
            <p:cNvSpPr/>
            <p:nvPr/>
          </p:nvSpPr>
          <p:spPr>
            <a:xfrm>
              <a:off x="6623050" y="5364162"/>
              <a:ext cx="1160463" cy="369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128" name="矩形 127"/>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34" name="组合 133"/>
          <p:cNvGrpSpPr/>
          <p:nvPr/>
        </p:nvGrpSpPr>
        <p:grpSpPr>
          <a:xfrm>
            <a:off x="5719763" y="4254500"/>
            <a:ext cx="1162050" cy="1716088"/>
            <a:chOff x="6623050" y="5364162"/>
            <a:chExt cx="1160463" cy="1716672"/>
          </a:xfrm>
        </p:grpSpPr>
        <p:sp>
          <p:nvSpPr>
            <p:cNvPr id="135" name="矩形 134"/>
            <p:cNvSpPr/>
            <p:nvPr/>
          </p:nvSpPr>
          <p:spPr>
            <a:xfrm>
              <a:off x="6623050" y="5364162"/>
              <a:ext cx="1160463" cy="368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136" name="矩形 135"/>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1000"/>
                                        <p:tgtEl>
                                          <p:spTgt spid="126"/>
                                        </p:tgtEl>
                                      </p:cBhvr>
                                    </p:animEffect>
                                    <p:anim calcmode="lin" valueType="num">
                                      <p:cBhvr>
                                        <p:cTn id="14" dur="1000" fill="hold"/>
                                        <p:tgtEl>
                                          <p:spTgt spid="126"/>
                                        </p:tgtEl>
                                        <p:attrNameLst>
                                          <p:attrName>ppt_x</p:attrName>
                                        </p:attrNameLst>
                                      </p:cBhvr>
                                      <p:tavLst>
                                        <p:tav tm="0">
                                          <p:val>
                                            <p:strVal val="#ppt_x"/>
                                          </p:val>
                                        </p:tav>
                                        <p:tav tm="100000">
                                          <p:val>
                                            <p:strVal val="#ppt_x"/>
                                          </p:val>
                                        </p:tav>
                                      </p:tavLst>
                                    </p:anim>
                                    <p:anim calcmode="lin" valueType="num">
                                      <p:cBhvr>
                                        <p:cTn id="15" dur="1000" fill="hold"/>
                                        <p:tgtEl>
                                          <p:spTgt spid="12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1000"/>
                                        <p:tgtEl>
                                          <p:spTgt spid="120"/>
                                        </p:tgtEl>
                                      </p:cBhvr>
                                    </p:animEffect>
                                    <p:anim calcmode="lin" valueType="num">
                                      <p:cBhvr>
                                        <p:cTn id="24" dur="1000" fill="hold"/>
                                        <p:tgtEl>
                                          <p:spTgt spid="120"/>
                                        </p:tgtEl>
                                        <p:attrNameLst>
                                          <p:attrName>ppt_x</p:attrName>
                                        </p:attrNameLst>
                                      </p:cBhvr>
                                      <p:tavLst>
                                        <p:tav tm="0">
                                          <p:val>
                                            <p:strVal val="#ppt_x"/>
                                          </p:val>
                                        </p:tav>
                                        <p:tav tm="100000">
                                          <p:val>
                                            <p:strVal val="#ppt_x"/>
                                          </p:val>
                                        </p:tav>
                                      </p:tavLst>
                                    </p:anim>
                                    <p:anim calcmode="lin" valueType="num">
                                      <p:cBhvr>
                                        <p:cTn id="25" dur="1000" fill="hold"/>
                                        <p:tgtEl>
                                          <p:spTgt spid="1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1000"/>
                                        <p:tgtEl>
                                          <p:spTgt spid="134"/>
                                        </p:tgtEl>
                                      </p:cBhvr>
                                    </p:animEffect>
                                    <p:anim calcmode="lin" valueType="num">
                                      <p:cBhvr>
                                        <p:cTn id="29" dur="1000" fill="hold"/>
                                        <p:tgtEl>
                                          <p:spTgt spid="134"/>
                                        </p:tgtEl>
                                        <p:attrNameLst>
                                          <p:attrName>ppt_x</p:attrName>
                                        </p:attrNameLst>
                                      </p:cBhvr>
                                      <p:tavLst>
                                        <p:tav tm="0">
                                          <p:val>
                                            <p:strVal val="#ppt_x"/>
                                          </p:val>
                                        </p:tav>
                                        <p:tav tm="100000">
                                          <p:val>
                                            <p:strVal val="#ppt_x"/>
                                          </p:val>
                                        </p:tav>
                                      </p:tavLst>
                                    </p:anim>
                                    <p:anim calcmode="lin" valueType="num">
                                      <p:cBhvr>
                                        <p:cTn id="30"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1403350" y="0"/>
            <a:ext cx="7740650"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258053" name="Rectangle 5"/>
          <p:cNvSpPr>
            <a:spLocks noChangeArrowheads="1"/>
          </p:cNvSpPr>
          <p:nvPr/>
        </p:nvSpPr>
        <p:spPr bwMode="auto">
          <a:xfrm>
            <a:off x="3059831" y="2852738"/>
            <a:ext cx="2736305"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4.1 </a:t>
            </a:r>
            <a:r>
              <a:rPr kumimoji="0" lang="zh-CN" altLang="en-US"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需求分析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1"/>
          <p:cNvSpPr/>
          <p:nvPr/>
        </p:nvSpPr>
        <p:spPr>
          <a:xfrm>
            <a:off x="4465638" y="5159375"/>
            <a:ext cx="801687"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4" name="Rectangle 25"/>
          <p:cNvSpPr/>
          <p:nvPr/>
        </p:nvSpPr>
        <p:spPr>
          <a:xfrm>
            <a:off x="1825625" y="5159375"/>
            <a:ext cx="801688"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5" name="Rectangle 69"/>
          <p:cNvSpPr/>
          <p:nvPr/>
        </p:nvSpPr>
        <p:spPr>
          <a:xfrm>
            <a:off x="700881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6" name="Rectangle 33"/>
          <p:cNvSpPr/>
          <p:nvPr/>
        </p:nvSpPr>
        <p:spPr>
          <a:xfrm>
            <a:off x="4402138"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7" name="Rectangle 8"/>
          <p:cNvSpPr/>
          <p:nvPr/>
        </p:nvSpPr>
        <p:spPr>
          <a:xfrm>
            <a:off x="251936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8" name="Rectangle 5"/>
          <p:cNvSpPr/>
          <p:nvPr/>
        </p:nvSpPr>
        <p:spPr>
          <a:xfrm>
            <a:off x="2657475" y="2927350"/>
            <a:ext cx="65722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9" name="Rectangle 6"/>
          <p:cNvSpPr/>
          <p:nvPr/>
        </p:nvSpPr>
        <p:spPr>
          <a:xfrm>
            <a:off x="2706688" y="2959100"/>
            <a:ext cx="620712"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供应商</a:t>
            </a:r>
            <a:endParaRPr lang="zh-CN" altLang="en-US" sz="1800" dirty="0">
              <a:latin typeface="Arial" panose="020B0604020202020204" pitchFamily="34" charset="0"/>
              <a:ea typeface="楷体_GB2312"/>
            </a:endParaRPr>
          </a:p>
        </p:txBody>
      </p:sp>
      <p:sp>
        <p:nvSpPr>
          <p:cNvPr id="115720" name="Rectangle 7"/>
          <p:cNvSpPr/>
          <p:nvPr/>
        </p:nvSpPr>
        <p:spPr>
          <a:xfrm>
            <a:off x="3262313"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1" name="Rectangle 22"/>
          <p:cNvSpPr/>
          <p:nvPr/>
        </p:nvSpPr>
        <p:spPr>
          <a:xfrm>
            <a:off x="1944688" y="5259388"/>
            <a:ext cx="56515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2" name="Rectangle 23"/>
          <p:cNvSpPr/>
          <p:nvPr/>
        </p:nvSpPr>
        <p:spPr>
          <a:xfrm>
            <a:off x="2039938" y="528955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项目</a:t>
            </a:r>
            <a:endParaRPr lang="zh-CN" altLang="en-US" sz="1800" dirty="0">
              <a:latin typeface="Arial" panose="020B0604020202020204" pitchFamily="34" charset="0"/>
              <a:ea typeface="楷体_GB2312"/>
            </a:endParaRPr>
          </a:p>
        </p:txBody>
      </p:sp>
      <p:sp>
        <p:nvSpPr>
          <p:cNvPr id="115723" name="Rectangle 24"/>
          <p:cNvSpPr/>
          <p:nvPr/>
        </p:nvSpPr>
        <p:spPr>
          <a:xfrm>
            <a:off x="2411413" y="52816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4" name="Rectangle 30"/>
          <p:cNvSpPr/>
          <p:nvPr/>
        </p:nvSpPr>
        <p:spPr>
          <a:xfrm>
            <a:off x="4540250" y="2927350"/>
            <a:ext cx="6556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5" name="Rectangle 31"/>
          <p:cNvSpPr/>
          <p:nvPr/>
        </p:nvSpPr>
        <p:spPr>
          <a:xfrm>
            <a:off x="4681538"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仓库</a:t>
            </a:r>
            <a:endParaRPr lang="zh-CN" altLang="en-US" sz="1800" dirty="0">
              <a:latin typeface="Arial" panose="020B0604020202020204" pitchFamily="34" charset="0"/>
              <a:ea typeface="楷体_GB2312"/>
            </a:endParaRPr>
          </a:p>
        </p:txBody>
      </p:sp>
      <p:grpSp>
        <p:nvGrpSpPr>
          <p:cNvPr id="96" name="组合 95"/>
          <p:cNvGrpSpPr/>
          <p:nvPr/>
        </p:nvGrpSpPr>
        <p:grpSpPr>
          <a:xfrm>
            <a:off x="1431925" y="3287713"/>
            <a:ext cx="3213100" cy="1871662"/>
            <a:chOff x="1431925" y="3287316"/>
            <a:chExt cx="3213100" cy="1871663"/>
          </a:xfrm>
        </p:grpSpPr>
        <p:sp>
          <p:nvSpPr>
            <p:cNvPr id="115727" name="Line 9"/>
            <p:cNvSpPr/>
            <p:nvPr/>
          </p:nvSpPr>
          <p:spPr>
            <a:xfrm>
              <a:off x="2982913" y="3287316"/>
              <a:ext cx="1587" cy="741363"/>
            </a:xfrm>
            <a:prstGeom prst="line">
              <a:avLst/>
            </a:prstGeom>
            <a:ln w="17463" cap="flat" cmpd="sng">
              <a:solidFill>
                <a:srgbClr val="000000"/>
              </a:solidFill>
              <a:prstDash val="solid"/>
              <a:round/>
              <a:headEnd type="none" w="med" len="med"/>
              <a:tailEnd type="none" w="med" len="med"/>
            </a:ln>
          </p:spPr>
        </p:sp>
        <p:sp>
          <p:nvSpPr>
            <p:cNvPr id="115728" name="Rectangle 10"/>
            <p:cNvSpPr/>
            <p:nvPr/>
          </p:nvSpPr>
          <p:spPr>
            <a:xfrm>
              <a:off x="3030538" y="3534966"/>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9" name="Rectangle 12"/>
            <p:cNvSpPr/>
            <p:nvPr/>
          </p:nvSpPr>
          <p:spPr>
            <a:xfrm>
              <a:off x="3208338" y="3538141"/>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0" name="Freeform 13"/>
            <p:cNvSpPr/>
            <p:nvPr/>
          </p:nvSpPr>
          <p:spPr>
            <a:xfrm>
              <a:off x="2501900" y="4035029"/>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0" h="724">
                  <a:moveTo>
                    <a:pt x="605" y="0"/>
                  </a:moveTo>
                  <a:lnTo>
                    <a:pt x="0" y="362"/>
                  </a:lnTo>
                  <a:lnTo>
                    <a:pt x="605" y="724"/>
                  </a:lnTo>
                  <a:lnTo>
                    <a:pt x="1210"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31" name="Rectangle 14"/>
            <p:cNvSpPr/>
            <p:nvPr/>
          </p:nvSpPr>
          <p:spPr>
            <a:xfrm>
              <a:off x="2752725" y="4184254"/>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2" name="Rectangle 15"/>
            <p:cNvSpPr/>
            <p:nvPr/>
          </p:nvSpPr>
          <p:spPr>
            <a:xfrm>
              <a:off x="2797175" y="4214416"/>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a:t>
              </a:r>
              <a:endParaRPr lang="zh-CN" altLang="en-US" sz="1800" dirty="0">
                <a:latin typeface="Arial" panose="020B0604020202020204" pitchFamily="34" charset="0"/>
                <a:ea typeface="楷体_GB2312"/>
              </a:endParaRPr>
            </a:p>
          </p:txBody>
        </p:sp>
        <p:sp>
          <p:nvSpPr>
            <p:cNvPr id="115733" name="Rectangle 16"/>
            <p:cNvSpPr/>
            <p:nvPr/>
          </p:nvSpPr>
          <p:spPr>
            <a:xfrm>
              <a:off x="3167063" y="4206479"/>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4" name="Rectangle 17"/>
            <p:cNvSpPr/>
            <p:nvPr/>
          </p:nvSpPr>
          <p:spPr>
            <a:xfrm>
              <a:off x="1431925" y="4195366"/>
              <a:ext cx="6683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5" name="Rectangle 18"/>
            <p:cNvSpPr/>
            <p:nvPr/>
          </p:nvSpPr>
          <p:spPr>
            <a:xfrm>
              <a:off x="1485900" y="4225529"/>
              <a:ext cx="620363" cy="246221"/>
            </a:xfrm>
            <a:prstGeom prst="rect">
              <a:avLst/>
            </a:prstGeom>
            <a:noFill/>
            <a:ln w="9525" cap="flat" cmpd="sng">
              <a:solidFill>
                <a:schemeClr val="tx1"/>
              </a:solidFill>
              <a:prstDash val="solid"/>
              <a:miter/>
              <a:headEnd type="none" w="med" len="med"/>
              <a:tailEnd type="none" w="med" len="med"/>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供应量</a:t>
              </a:r>
              <a:endParaRPr lang="zh-CN" altLang="en-US" sz="1800" dirty="0">
                <a:latin typeface="Arial" panose="020B0604020202020204" pitchFamily="34" charset="0"/>
                <a:ea typeface="楷体_GB2312"/>
              </a:endParaRPr>
            </a:p>
          </p:txBody>
        </p:sp>
        <p:sp>
          <p:nvSpPr>
            <p:cNvPr id="115736" name="Rectangle 19"/>
            <p:cNvSpPr/>
            <p:nvPr/>
          </p:nvSpPr>
          <p:spPr>
            <a:xfrm>
              <a:off x="2041525" y="4217591"/>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7" name="Line 21"/>
            <p:cNvSpPr/>
            <p:nvPr/>
          </p:nvSpPr>
          <p:spPr>
            <a:xfrm flipH="1">
              <a:off x="2159000" y="4325541"/>
              <a:ext cx="333375" cy="1588"/>
            </a:xfrm>
            <a:prstGeom prst="line">
              <a:avLst/>
            </a:prstGeom>
            <a:ln w="17463" cap="flat" cmpd="sng">
              <a:solidFill>
                <a:srgbClr val="000000"/>
              </a:solidFill>
              <a:prstDash val="dashDot"/>
              <a:round/>
              <a:headEnd type="none" w="med" len="med"/>
              <a:tailEnd type="none" w="med" len="med"/>
            </a:ln>
          </p:spPr>
        </p:sp>
        <p:sp>
          <p:nvSpPr>
            <p:cNvPr id="115738" name="Line 26"/>
            <p:cNvSpPr/>
            <p:nvPr/>
          </p:nvSpPr>
          <p:spPr>
            <a:xfrm flipH="1">
              <a:off x="2233613" y="4336654"/>
              <a:ext cx="249237" cy="811212"/>
            </a:xfrm>
            <a:prstGeom prst="line">
              <a:avLst/>
            </a:prstGeom>
            <a:ln w="17463" cap="flat" cmpd="sng">
              <a:solidFill>
                <a:srgbClr val="000000"/>
              </a:solidFill>
              <a:prstDash val="solid"/>
              <a:round/>
              <a:headEnd type="none" w="med" len="med"/>
              <a:tailEnd type="none" w="med" len="med"/>
            </a:ln>
          </p:spPr>
        </p:sp>
        <p:sp>
          <p:nvSpPr>
            <p:cNvPr id="115739" name="Rectangle 27"/>
            <p:cNvSpPr/>
            <p:nvPr/>
          </p:nvSpPr>
          <p:spPr>
            <a:xfrm>
              <a:off x="2055813" y="4758929"/>
              <a:ext cx="230187"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0" name="Rectangle 29"/>
            <p:cNvSpPr/>
            <p:nvPr/>
          </p:nvSpPr>
          <p:spPr>
            <a:xfrm>
              <a:off x="2216150" y="4762104"/>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1" name="Line 42"/>
            <p:cNvSpPr/>
            <p:nvPr/>
          </p:nvSpPr>
          <p:spPr>
            <a:xfrm>
              <a:off x="3448050" y="4325541"/>
              <a:ext cx="1196975" cy="833438"/>
            </a:xfrm>
            <a:prstGeom prst="line">
              <a:avLst/>
            </a:prstGeom>
            <a:ln w="17463" cap="flat" cmpd="sng">
              <a:solidFill>
                <a:srgbClr val="000000"/>
              </a:solidFill>
              <a:prstDash val="solid"/>
              <a:round/>
              <a:headEnd type="none" w="med" len="med"/>
              <a:tailEnd type="none" w="med" len="med"/>
            </a:ln>
          </p:spPr>
        </p:sp>
        <p:sp>
          <p:nvSpPr>
            <p:cNvPr id="115742" name="Rectangle 51"/>
            <p:cNvSpPr/>
            <p:nvPr/>
          </p:nvSpPr>
          <p:spPr>
            <a:xfrm>
              <a:off x="3913188" y="4387454"/>
              <a:ext cx="230187"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3" name="Rectangle 53"/>
            <p:cNvSpPr/>
            <p:nvPr/>
          </p:nvSpPr>
          <p:spPr>
            <a:xfrm>
              <a:off x="4071938" y="4392216"/>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grpSp>
        <p:nvGrpSpPr>
          <p:cNvPr id="92" name="组合 91"/>
          <p:cNvGrpSpPr/>
          <p:nvPr/>
        </p:nvGrpSpPr>
        <p:grpSpPr>
          <a:xfrm>
            <a:off x="5051425" y="2752725"/>
            <a:ext cx="1952625" cy="574675"/>
            <a:chOff x="5051425" y="1858963"/>
            <a:chExt cx="1952625" cy="574675"/>
          </a:xfrm>
        </p:grpSpPr>
        <p:sp>
          <p:nvSpPr>
            <p:cNvPr id="115745" name="Rectangle 32"/>
            <p:cNvSpPr/>
            <p:nvPr/>
          </p:nvSpPr>
          <p:spPr>
            <a:xfrm>
              <a:off x="5051425" y="20574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6" name="Line 54"/>
            <p:cNvSpPr/>
            <p:nvPr/>
          </p:nvSpPr>
          <p:spPr>
            <a:xfrm>
              <a:off x="5330825" y="2159000"/>
              <a:ext cx="354013" cy="1588"/>
            </a:xfrm>
            <a:prstGeom prst="line">
              <a:avLst/>
            </a:prstGeom>
            <a:ln w="17463" cap="flat" cmpd="sng">
              <a:solidFill>
                <a:srgbClr val="000000"/>
              </a:solidFill>
              <a:prstDash val="solid"/>
              <a:round/>
              <a:headEnd type="triangle" w="med" len="med"/>
              <a:tailEnd type="none" w="med" len="med"/>
            </a:ln>
          </p:spPr>
        </p:sp>
        <p:sp>
          <p:nvSpPr>
            <p:cNvPr id="115747" name="Freeform 55"/>
            <p:cNvSpPr/>
            <p:nvPr/>
          </p:nvSpPr>
          <p:spPr>
            <a:xfrm>
              <a:off x="5694363" y="18589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48" name="Rectangle 56"/>
            <p:cNvSpPr/>
            <p:nvPr/>
          </p:nvSpPr>
          <p:spPr>
            <a:xfrm>
              <a:off x="5945188" y="2008188"/>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9" name="Rectangle 57"/>
            <p:cNvSpPr/>
            <p:nvPr/>
          </p:nvSpPr>
          <p:spPr>
            <a:xfrm>
              <a:off x="5989638" y="2036763"/>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工作</a:t>
              </a:r>
              <a:endParaRPr lang="zh-CN" altLang="en-US" sz="1800" dirty="0">
                <a:latin typeface="Arial" panose="020B0604020202020204" pitchFamily="34" charset="0"/>
                <a:ea typeface="楷体_GB2312"/>
              </a:endParaRPr>
            </a:p>
          </p:txBody>
        </p:sp>
        <p:sp>
          <p:nvSpPr>
            <p:cNvPr id="115750" name="Rectangle 58"/>
            <p:cNvSpPr/>
            <p:nvPr/>
          </p:nvSpPr>
          <p:spPr>
            <a:xfrm>
              <a:off x="6359525" y="2028825"/>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1" name="Rectangle 59"/>
            <p:cNvSpPr/>
            <p:nvPr/>
          </p:nvSpPr>
          <p:spPr>
            <a:xfrm>
              <a:off x="5410200" y="1912938"/>
              <a:ext cx="230188"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2" name="Rectangle 61"/>
            <p:cNvSpPr/>
            <p:nvPr/>
          </p:nvSpPr>
          <p:spPr>
            <a:xfrm>
              <a:off x="5570538" y="1916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3" name="Line 62"/>
            <p:cNvSpPr/>
            <p:nvPr/>
          </p:nvSpPr>
          <p:spPr>
            <a:xfrm>
              <a:off x="6650038" y="2159000"/>
              <a:ext cx="354012" cy="1588"/>
            </a:xfrm>
            <a:prstGeom prst="line">
              <a:avLst/>
            </a:prstGeom>
            <a:ln w="17463" cap="flat" cmpd="sng">
              <a:solidFill>
                <a:srgbClr val="000000"/>
              </a:solidFill>
              <a:prstDash val="solid"/>
              <a:round/>
              <a:headEnd type="none" w="med" len="med"/>
              <a:tailEnd type="none" w="med" len="med"/>
            </a:ln>
          </p:spPr>
        </p:sp>
        <p:sp>
          <p:nvSpPr>
            <p:cNvPr id="115754" name="Rectangle 63"/>
            <p:cNvSpPr/>
            <p:nvPr/>
          </p:nvSpPr>
          <p:spPr>
            <a:xfrm>
              <a:off x="6731000" y="1912938"/>
              <a:ext cx="228600"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5" name="Rectangle 65"/>
            <p:cNvSpPr/>
            <p:nvPr/>
          </p:nvSpPr>
          <p:spPr>
            <a:xfrm>
              <a:off x="6888163" y="191611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56" name="Rectangle 66"/>
          <p:cNvSpPr/>
          <p:nvPr/>
        </p:nvSpPr>
        <p:spPr>
          <a:xfrm>
            <a:off x="7148513" y="2927350"/>
            <a:ext cx="655637"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7" name="Rectangle 67"/>
          <p:cNvSpPr/>
          <p:nvPr/>
        </p:nvSpPr>
        <p:spPr>
          <a:xfrm>
            <a:off x="7288213"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职工</a:t>
            </a:r>
            <a:endParaRPr lang="zh-CN" altLang="en-US" sz="1800" dirty="0">
              <a:latin typeface="Arial" panose="020B0604020202020204" pitchFamily="34" charset="0"/>
              <a:ea typeface="楷体_GB2312"/>
            </a:endParaRPr>
          </a:p>
        </p:txBody>
      </p:sp>
      <p:sp>
        <p:nvSpPr>
          <p:cNvPr id="115758" name="Rectangle 68"/>
          <p:cNvSpPr/>
          <p:nvPr/>
        </p:nvSpPr>
        <p:spPr>
          <a:xfrm>
            <a:off x="7659688"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nvGrpSpPr>
          <p:cNvPr id="95" name="组合 94"/>
          <p:cNvGrpSpPr/>
          <p:nvPr/>
        </p:nvGrpSpPr>
        <p:grpSpPr>
          <a:xfrm>
            <a:off x="4384675" y="3298825"/>
            <a:ext cx="2058988" cy="2227263"/>
            <a:chOff x="4384675" y="3298429"/>
            <a:chExt cx="2059533" cy="2227262"/>
          </a:xfrm>
        </p:grpSpPr>
        <p:sp>
          <p:nvSpPr>
            <p:cNvPr id="115760" name="Rectangle 38"/>
            <p:cNvSpPr/>
            <p:nvPr/>
          </p:nvSpPr>
          <p:spPr>
            <a:xfrm>
              <a:off x="4616450" y="5258991"/>
              <a:ext cx="500063"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1" name="Rectangle 40"/>
            <p:cNvSpPr/>
            <p:nvPr/>
          </p:nvSpPr>
          <p:spPr>
            <a:xfrm>
              <a:off x="5049838" y="5281216"/>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2" name="Line 43"/>
            <p:cNvSpPr/>
            <p:nvPr/>
          </p:nvSpPr>
          <p:spPr>
            <a:xfrm>
              <a:off x="4865688" y="3298429"/>
              <a:ext cx="1587" cy="719137"/>
            </a:xfrm>
            <a:prstGeom prst="line">
              <a:avLst/>
            </a:prstGeom>
            <a:ln w="17463" cap="flat" cmpd="sng">
              <a:solidFill>
                <a:srgbClr val="000000"/>
              </a:solidFill>
              <a:prstDash val="solid"/>
              <a:round/>
              <a:headEnd type="none" w="med" len="med"/>
              <a:tailEnd type="none" w="med" len="med"/>
            </a:ln>
          </p:spPr>
        </p:sp>
        <p:sp>
          <p:nvSpPr>
            <p:cNvPr id="115763" name="Line 44"/>
            <p:cNvSpPr/>
            <p:nvPr/>
          </p:nvSpPr>
          <p:spPr>
            <a:xfrm>
              <a:off x="4865688" y="4625579"/>
              <a:ext cx="1587" cy="511175"/>
            </a:xfrm>
            <a:prstGeom prst="line">
              <a:avLst/>
            </a:prstGeom>
            <a:ln w="17463" cap="flat" cmpd="sng">
              <a:solidFill>
                <a:srgbClr val="000000"/>
              </a:solidFill>
              <a:prstDash val="solid"/>
              <a:round/>
              <a:headEnd type="none" w="med" len="med"/>
              <a:tailEnd type="none" w="med" len="med"/>
            </a:ln>
          </p:spPr>
        </p:sp>
        <p:grpSp>
          <p:nvGrpSpPr>
            <p:cNvPr id="115764" name="组合 89"/>
            <p:cNvGrpSpPr/>
            <p:nvPr/>
          </p:nvGrpSpPr>
          <p:grpSpPr>
            <a:xfrm>
              <a:off x="4384675" y="4035029"/>
              <a:ext cx="2059533" cy="1022350"/>
              <a:chOff x="4384675" y="3141663"/>
              <a:chExt cx="2059533" cy="1022350"/>
            </a:xfrm>
          </p:grpSpPr>
          <p:sp>
            <p:nvSpPr>
              <p:cNvPr id="115765" name="Freeform 34"/>
              <p:cNvSpPr/>
              <p:nvPr/>
            </p:nvSpPr>
            <p:spPr>
              <a:xfrm>
                <a:off x="4384675" y="31416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66" name="Rectangle 35"/>
              <p:cNvSpPr/>
              <p:nvPr/>
            </p:nvSpPr>
            <p:spPr>
              <a:xfrm>
                <a:off x="4635500" y="3290888"/>
                <a:ext cx="461963"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7" name="Rectangle 36"/>
              <p:cNvSpPr/>
              <p:nvPr/>
            </p:nvSpPr>
            <p:spPr>
              <a:xfrm>
                <a:off x="4679950"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存储</a:t>
                </a:r>
                <a:endParaRPr lang="zh-CN" altLang="en-US" sz="1800" dirty="0">
                  <a:latin typeface="Arial" panose="020B0604020202020204" pitchFamily="34" charset="0"/>
                  <a:ea typeface="楷体_GB2312"/>
                </a:endParaRPr>
              </a:p>
            </p:txBody>
          </p:sp>
          <p:sp>
            <p:nvSpPr>
              <p:cNvPr id="115768" name="Rectangle 37"/>
              <p:cNvSpPr/>
              <p:nvPr/>
            </p:nvSpPr>
            <p:spPr>
              <a:xfrm>
                <a:off x="504983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9" name="Rectangle 48"/>
              <p:cNvSpPr/>
              <p:nvPr/>
            </p:nvSpPr>
            <p:spPr>
              <a:xfrm>
                <a:off x="4895850" y="3917950"/>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0" name="Rectangle 50"/>
              <p:cNvSpPr/>
              <p:nvPr/>
            </p:nvSpPr>
            <p:spPr>
              <a:xfrm>
                <a:off x="5054600" y="3919538"/>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1" name="Line 70"/>
              <p:cNvSpPr/>
              <p:nvPr/>
            </p:nvSpPr>
            <p:spPr>
              <a:xfrm flipH="1">
                <a:off x="5341938" y="3432175"/>
                <a:ext cx="334962" cy="1588"/>
              </a:xfrm>
              <a:prstGeom prst="line">
                <a:avLst/>
              </a:prstGeom>
              <a:ln w="17463" cap="flat" cmpd="sng">
                <a:solidFill>
                  <a:srgbClr val="000000"/>
                </a:solidFill>
                <a:prstDash val="dashDot"/>
                <a:round/>
                <a:headEnd type="none" w="med" len="med"/>
                <a:tailEnd type="none" w="med" len="med"/>
              </a:ln>
            </p:spPr>
          </p:sp>
          <p:sp>
            <p:nvSpPr>
              <p:cNvPr id="115772" name="Rectangle 71"/>
              <p:cNvSpPr/>
              <p:nvPr/>
            </p:nvSpPr>
            <p:spPr>
              <a:xfrm>
                <a:off x="5686003" y="3255318"/>
                <a:ext cx="758205" cy="414338"/>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3" name="Rectangle 72"/>
              <p:cNvSpPr/>
              <p:nvPr/>
            </p:nvSpPr>
            <p:spPr>
              <a:xfrm>
                <a:off x="5724128" y="3327326"/>
                <a:ext cx="702913" cy="246221"/>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dirty="0">
                    <a:solidFill>
                      <a:srgbClr val="000000"/>
                    </a:solidFill>
                    <a:latin typeface="宋体" panose="02010600030101010101" pitchFamily="2" charset="-122"/>
                    <a:ea typeface="楷体_GB2312"/>
                  </a:rPr>
                  <a:t>库存量</a:t>
                </a:r>
                <a:endParaRPr lang="zh-CN" altLang="en-US" sz="1800" dirty="0">
                  <a:latin typeface="Arial" panose="020B0604020202020204" pitchFamily="34" charset="0"/>
                  <a:ea typeface="楷体_GB2312"/>
                </a:endParaRPr>
              </a:p>
            </p:txBody>
          </p:sp>
        </p:grpSp>
      </p:grpSp>
      <p:grpSp>
        <p:nvGrpSpPr>
          <p:cNvPr id="91" name="组合 90"/>
          <p:cNvGrpSpPr/>
          <p:nvPr/>
        </p:nvGrpSpPr>
        <p:grpSpPr>
          <a:xfrm>
            <a:off x="6961188" y="3287713"/>
            <a:ext cx="993775" cy="1322387"/>
            <a:chOff x="6961188" y="2393950"/>
            <a:chExt cx="993775" cy="1322388"/>
          </a:xfrm>
        </p:grpSpPr>
        <p:sp>
          <p:nvSpPr>
            <p:cNvPr id="115775" name="Freeform 75"/>
            <p:cNvSpPr/>
            <p:nvPr/>
          </p:nvSpPr>
          <p:spPr>
            <a:xfrm>
              <a:off x="6994525" y="3141663"/>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76" name="Rectangle 76"/>
            <p:cNvSpPr/>
            <p:nvPr/>
          </p:nvSpPr>
          <p:spPr>
            <a:xfrm>
              <a:off x="7243763" y="3290888"/>
              <a:ext cx="463550"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7" name="Rectangle 77"/>
            <p:cNvSpPr/>
            <p:nvPr/>
          </p:nvSpPr>
          <p:spPr>
            <a:xfrm>
              <a:off x="7288213"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领导</a:t>
              </a:r>
              <a:endParaRPr lang="zh-CN" altLang="en-US" sz="1800" dirty="0">
                <a:latin typeface="Arial" panose="020B0604020202020204" pitchFamily="34" charset="0"/>
                <a:ea typeface="楷体_GB2312"/>
              </a:endParaRPr>
            </a:p>
          </p:txBody>
        </p:sp>
        <p:sp>
          <p:nvSpPr>
            <p:cNvPr id="115778" name="Rectangle 78"/>
            <p:cNvSpPr/>
            <p:nvPr/>
          </p:nvSpPr>
          <p:spPr>
            <a:xfrm>
              <a:off x="765968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9" name="Line 79"/>
            <p:cNvSpPr/>
            <p:nvPr/>
          </p:nvSpPr>
          <p:spPr>
            <a:xfrm>
              <a:off x="7215188" y="2393950"/>
              <a:ext cx="1587" cy="892175"/>
            </a:xfrm>
            <a:prstGeom prst="line">
              <a:avLst/>
            </a:prstGeom>
            <a:ln w="17463" cap="flat" cmpd="sng">
              <a:solidFill>
                <a:srgbClr val="000000"/>
              </a:solidFill>
              <a:prstDash val="solid"/>
              <a:round/>
              <a:headEnd type="triangle" w="med" len="med"/>
              <a:tailEnd type="none" w="med" len="med"/>
            </a:ln>
          </p:spPr>
        </p:sp>
        <p:sp>
          <p:nvSpPr>
            <p:cNvPr id="115780" name="Line 80"/>
            <p:cNvSpPr/>
            <p:nvPr/>
          </p:nvSpPr>
          <p:spPr>
            <a:xfrm>
              <a:off x="7697788" y="2393950"/>
              <a:ext cx="1587" cy="892175"/>
            </a:xfrm>
            <a:prstGeom prst="line">
              <a:avLst/>
            </a:prstGeom>
            <a:ln w="17463" cap="flat" cmpd="sng">
              <a:solidFill>
                <a:srgbClr val="000000"/>
              </a:solidFill>
              <a:prstDash val="solid"/>
              <a:round/>
              <a:headEnd type="none" w="med" len="med"/>
              <a:tailEnd type="none" w="med" len="med"/>
            </a:ln>
          </p:spPr>
        </p:sp>
        <p:sp>
          <p:nvSpPr>
            <p:cNvPr id="115781" name="Rectangle 81"/>
            <p:cNvSpPr/>
            <p:nvPr/>
          </p:nvSpPr>
          <p:spPr>
            <a:xfrm>
              <a:off x="6961188"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2" name="Rectangle 83"/>
            <p:cNvSpPr/>
            <p:nvPr/>
          </p:nvSpPr>
          <p:spPr>
            <a:xfrm>
              <a:off x="7118350" y="27479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3" name="Rectangle 84"/>
            <p:cNvSpPr/>
            <p:nvPr/>
          </p:nvSpPr>
          <p:spPr>
            <a:xfrm>
              <a:off x="7724775"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4" name="Rectangle 86"/>
            <p:cNvSpPr/>
            <p:nvPr/>
          </p:nvSpPr>
          <p:spPr>
            <a:xfrm>
              <a:off x="7883525" y="274796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85" name="Rectangle 87"/>
          <p:cNvSpPr/>
          <p:nvPr/>
        </p:nvSpPr>
        <p:spPr>
          <a:xfrm>
            <a:off x="3970338" y="6091238"/>
            <a:ext cx="1762125"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6" name="Rectangle 88"/>
          <p:cNvSpPr/>
          <p:nvPr/>
        </p:nvSpPr>
        <p:spPr>
          <a:xfrm>
            <a:off x="4046538" y="6115050"/>
            <a:ext cx="250825"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(b)</a:t>
            </a:r>
            <a:endParaRPr lang="en-US" altLang="zh-CN" sz="1800" dirty="0">
              <a:latin typeface="Arial" panose="020B0604020202020204" pitchFamily="34" charset="0"/>
            </a:endParaRPr>
          </a:p>
        </p:txBody>
      </p:sp>
      <p:sp>
        <p:nvSpPr>
          <p:cNvPr id="115787" name="Rectangle 89"/>
          <p:cNvSpPr/>
          <p:nvPr/>
        </p:nvSpPr>
        <p:spPr>
          <a:xfrm>
            <a:off x="4262438"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8" name="Rectangle 90"/>
          <p:cNvSpPr/>
          <p:nvPr/>
        </p:nvSpPr>
        <p:spPr>
          <a:xfrm>
            <a:off x="4356100" y="612298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实体及其联系图</a:t>
            </a:r>
            <a:endParaRPr lang="zh-CN" altLang="en-US" sz="1800" dirty="0">
              <a:latin typeface="Arial" panose="020B0604020202020204" pitchFamily="34" charset="0"/>
              <a:ea typeface="楷体_GB2312"/>
            </a:endParaRPr>
          </a:p>
        </p:txBody>
      </p:sp>
      <p:sp>
        <p:nvSpPr>
          <p:cNvPr id="115789" name="Rectangle 91"/>
          <p:cNvSpPr/>
          <p:nvPr/>
        </p:nvSpPr>
        <p:spPr>
          <a:xfrm>
            <a:off x="5651500"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90" name="Rectangle 6"/>
          <p:cNvSpPr/>
          <p:nvPr/>
        </p:nvSpPr>
        <p:spPr>
          <a:xfrm>
            <a:off x="0" y="-1587"/>
            <a:ext cx="4643438" cy="2449512"/>
          </a:xfrm>
          <a:prstGeom prst="rect">
            <a:avLst/>
          </a:prstGeom>
          <a:solidFill>
            <a:schemeClr val="bg1"/>
          </a:solid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实体之间的联系： </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（1）一个仓库可以存放多种零件，一种零件可以存放在多个仓库中，因此</a:t>
            </a:r>
            <a:r>
              <a:rPr lang="zh-CN" altLang="en-US" sz="1800" dirty="0">
                <a:solidFill>
                  <a:srgbClr val="FF0000"/>
                </a:solidFill>
                <a:latin typeface="华文新魏" panose="02010800040101010101" pitchFamily="2" charset="-122"/>
                <a:ea typeface="华文新魏" panose="02010800040101010101" pitchFamily="2" charset="-122"/>
              </a:rPr>
              <a:t>仓库和零件具有多对多的联系</a:t>
            </a:r>
            <a:r>
              <a:rPr lang="zh-CN" altLang="en-US" sz="1800" dirty="0">
                <a:latin typeface="华文新魏" panose="02010800040101010101" pitchFamily="2" charset="-122"/>
                <a:ea typeface="华文新魏" panose="02010800040101010101" pitchFamily="2" charset="-122"/>
              </a:rPr>
              <a:t>。用库存量来表示某种零件在某个仓库中的数量。</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（2）一个仓库有多个职工当仓库保管员，一个职工只能在一个仓库工作，因此</a:t>
            </a:r>
            <a:r>
              <a:rPr lang="zh-CN" altLang="en-US" sz="1800" dirty="0">
                <a:solidFill>
                  <a:srgbClr val="FF0000"/>
                </a:solidFill>
                <a:latin typeface="华文新魏" panose="02010800040101010101" pitchFamily="2" charset="-122"/>
                <a:ea typeface="华文新魏" panose="02010800040101010101" pitchFamily="2" charset="-122"/>
              </a:rPr>
              <a:t>仓库和职工之间是一对多的联系</a:t>
            </a:r>
          </a:p>
        </p:txBody>
      </p:sp>
      <p:sp>
        <p:nvSpPr>
          <p:cNvPr id="115791" name="Rectangle 7"/>
          <p:cNvSpPr/>
          <p:nvPr/>
        </p:nvSpPr>
        <p:spPr>
          <a:xfrm>
            <a:off x="4572000" y="4763"/>
            <a:ext cx="4572000" cy="2376487"/>
          </a:xfrm>
          <a:prstGeom prst="rect">
            <a:avLst/>
          </a:prstGeom>
          <a:no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（3）职工之间具有领导-被领导关系。即仓库主任领导若干保管员，因此</a:t>
            </a:r>
            <a:r>
              <a:rPr lang="zh-CN" altLang="en-US" sz="1800" dirty="0">
                <a:solidFill>
                  <a:srgbClr val="FF0000"/>
                </a:solidFill>
                <a:latin typeface="华文新魏" panose="02010800040101010101" pitchFamily="2" charset="-122"/>
                <a:ea typeface="华文新魏" panose="02010800040101010101" pitchFamily="2" charset="-122"/>
              </a:rPr>
              <a:t>职工实体集中具有一对多的联系</a:t>
            </a:r>
            <a:r>
              <a:rPr lang="zh-CN" altLang="en-US" sz="1800" dirty="0">
                <a:latin typeface="华文新魏" panose="02010800040101010101" pitchFamily="2" charset="-122"/>
                <a:ea typeface="华文新魏" panose="02010800040101010101" pitchFamily="2" charset="-122"/>
              </a:rPr>
              <a:t>。</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（4）供应商、项目和零件三者之间</a:t>
            </a:r>
            <a:r>
              <a:rPr lang="zh-CN" altLang="en-US" sz="1800" dirty="0">
                <a:solidFill>
                  <a:srgbClr val="FF0000"/>
                </a:solidFill>
                <a:latin typeface="华文新魏" panose="02010800040101010101" pitchFamily="2" charset="-122"/>
                <a:ea typeface="华文新魏" panose="02010800040101010101" pitchFamily="2" charset="-122"/>
              </a:rPr>
              <a:t>具有多对多的联系</a:t>
            </a:r>
            <a:r>
              <a:rPr lang="zh-CN" altLang="en-US" sz="1800" dirty="0">
                <a:latin typeface="华文新魏" panose="02010800040101010101" pitchFamily="2" charset="-122"/>
                <a:ea typeface="华文新魏" panose="02010800040101010101" pitchFamily="2" charset="-122"/>
              </a:rPr>
              <a:t>。即一个供应商可以供给若干项目多种零件，每个项目可以使用不同供应商供应的零件，每种零件可由不同供应商供给。</a:t>
            </a:r>
          </a:p>
        </p:txBody>
      </p:sp>
      <p:sp>
        <p:nvSpPr>
          <p:cNvPr id="115792" name="Rectangle 23"/>
          <p:cNvSpPr/>
          <p:nvPr/>
        </p:nvSpPr>
        <p:spPr>
          <a:xfrm>
            <a:off x="4662488" y="5300663"/>
            <a:ext cx="414337"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零件</a:t>
            </a:r>
            <a:endParaRPr lang="zh-CN" altLang="en-US" sz="1800" dirty="0">
              <a:latin typeface="Arial" panose="020B0604020202020204" pitchFamily="34"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ox(in)">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81"/>
          <p:cNvSpPr/>
          <p:nvPr/>
        </p:nvSpPr>
        <p:spPr>
          <a:xfrm>
            <a:off x="868363" y="1189038"/>
            <a:ext cx="7620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8" name="Rectangle 189"/>
          <p:cNvSpPr/>
          <p:nvPr/>
        </p:nvSpPr>
        <p:spPr>
          <a:xfrm>
            <a:off x="3079750"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9" name="Rectangle 210"/>
          <p:cNvSpPr/>
          <p:nvPr/>
        </p:nvSpPr>
        <p:spPr>
          <a:xfrm>
            <a:off x="48434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0" name="Rectangle 216"/>
          <p:cNvSpPr/>
          <p:nvPr/>
        </p:nvSpPr>
        <p:spPr>
          <a:xfrm>
            <a:off x="62007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1" name="Rectangle 221"/>
          <p:cNvSpPr/>
          <p:nvPr/>
        </p:nvSpPr>
        <p:spPr>
          <a:xfrm>
            <a:off x="6491288" y="1189038"/>
            <a:ext cx="59531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2" name="Rectangle 223"/>
          <p:cNvSpPr/>
          <p:nvPr/>
        </p:nvSpPr>
        <p:spPr>
          <a:xfrm>
            <a:off x="70643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3" name="Rectangle 225"/>
          <p:cNvSpPr/>
          <p:nvPr/>
        </p:nvSpPr>
        <p:spPr>
          <a:xfrm>
            <a:off x="72945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4" name="Rectangle 227"/>
          <p:cNvSpPr/>
          <p:nvPr/>
        </p:nvSpPr>
        <p:spPr>
          <a:xfrm>
            <a:off x="7751763"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5" name="Rectangle 229"/>
          <p:cNvSpPr/>
          <p:nvPr/>
        </p:nvSpPr>
        <p:spPr>
          <a:xfrm>
            <a:off x="8054975" y="1189038"/>
            <a:ext cx="54768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6" name="Rectangle 231"/>
          <p:cNvSpPr/>
          <p:nvPr/>
        </p:nvSpPr>
        <p:spPr>
          <a:xfrm>
            <a:off x="85121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7" name="Rectangle 235"/>
          <p:cNvSpPr/>
          <p:nvPr/>
        </p:nvSpPr>
        <p:spPr>
          <a:xfrm>
            <a:off x="7556500" y="21748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8" name="Freeform 240"/>
          <p:cNvSpPr/>
          <p:nvPr/>
        </p:nvSpPr>
        <p:spPr>
          <a:xfrm>
            <a:off x="5518150" y="1992313"/>
            <a:ext cx="960438" cy="57626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6">
                <a:moveTo>
                  <a:pt x="606" y="0"/>
                </a:moveTo>
                <a:lnTo>
                  <a:pt x="0" y="364"/>
                </a:lnTo>
                <a:lnTo>
                  <a:pt x="606" y="726"/>
                </a:lnTo>
                <a:lnTo>
                  <a:pt x="1211" y="364"/>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49" name="Rectangle 241"/>
          <p:cNvSpPr/>
          <p:nvPr/>
        </p:nvSpPr>
        <p:spPr>
          <a:xfrm>
            <a:off x="5768975" y="2141538"/>
            <a:ext cx="461963" cy="2794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0" name="Rectangle 242"/>
          <p:cNvSpPr/>
          <p:nvPr/>
        </p:nvSpPr>
        <p:spPr>
          <a:xfrm>
            <a:off x="5813425" y="2171700"/>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工作</a:t>
            </a:r>
            <a:endParaRPr lang="zh-CN" altLang="en-US" sz="1800" b="0" dirty="0">
              <a:latin typeface="Arial" panose="020B0604020202020204" pitchFamily="34" charset="0"/>
              <a:ea typeface="楷体_GB2312"/>
            </a:endParaRPr>
          </a:p>
        </p:txBody>
      </p:sp>
      <p:sp>
        <p:nvSpPr>
          <p:cNvPr id="116751" name="Rectangle 243"/>
          <p:cNvSpPr/>
          <p:nvPr/>
        </p:nvSpPr>
        <p:spPr>
          <a:xfrm>
            <a:off x="6183313" y="21637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2" name="Line 245"/>
          <p:cNvSpPr/>
          <p:nvPr/>
        </p:nvSpPr>
        <p:spPr>
          <a:xfrm>
            <a:off x="6472238" y="2278063"/>
            <a:ext cx="430212" cy="1587"/>
          </a:xfrm>
          <a:prstGeom prst="line">
            <a:avLst/>
          </a:prstGeom>
          <a:ln w="17463" cap="flat" cmpd="sng">
            <a:solidFill>
              <a:srgbClr val="000000"/>
            </a:solidFill>
            <a:prstDash val="solid"/>
            <a:round/>
            <a:headEnd type="none" w="med" len="med"/>
            <a:tailEnd type="none" w="med" len="med"/>
          </a:ln>
        </p:spPr>
      </p:sp>
      <p:sp>
        <p:nvSpPr>
          <p:cNvPr id="116753" name="Rectangle 246"/>
          <p:cNvSpPr/>
          <p:nvPr/>
        </p:nvSpPr>
        <p:spPr>
          <a:xfrm>
            <a:off x="5213350"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4" name="Rectangle 249"/>
          <p:cNvSpPr/>
          <p:nvPr/>
        </p:nvSpPr>
        <p:spPr>
          <a:xfrm>
            <a:off x="6554788"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5" name="Rectangle 251"/>
          <p:cNvSpPr/>
          <p:nvPr/>
        </p:nvSpPr>
        <p:spPr>
          <a:xfrm>
            <a:off x="6713538" y="203358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6" name="Freeform 252"/>
          <p:cNvSpPr/>
          <p:nvPr/>
        </p:nvSpPr>
        <p:spPr>
          <a:xfrm>
            <a:off x="6958013" y="3081338"/>
            <a:ext cx="960437"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4" y="0"/>
                </a:moveTo>
                <a:lnTo>
                  <a:pt x="0" y="362"/>
                </a:lnTo>
                <a:lnTo>
                  <a:pt x="604" y="724"/>
                </a:lnTo>
                <a:lnTo>
                  <a:pt x="1211" y="362"/>
                </a:lnTo>
                <a:lnTo>
                  <a:pt x="604"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57" name="Rectangle 253"/>
          <p:cNvSpPr/>
          <p:nvPr/>
        </p:nvSpPr>
        <p:spPr>
          <a:xfrm>
            <a:off x="7207250"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8" name="Rectangle 254"/>
          <p:cNvSpPr/>
          <p:nvPr/>
        </p:nvSpPr>
        <p:spPr>
          <a:xfrm>
            <a:off x="7253288"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领导</a:t>
            </a:r>
            <a:endParaRPr lang="zh-CN" altLang="en-US" sz="1800" b="0" dirty="0">
              <a:latin typeface="Arial" panose="020B0604020202020204" pitchFamily="34" charset="0"/>
              <a:ea typeface="楷体_GB2312"/>
            </a:endParaRPr>
          </a:p>
        </p:txBody>
      </p:sp>
      <p:sp>
        <p:nvSpPr>
          <p:cNvPr id="116759" name="Rectangle 255"/>
          <p:cNvSpPr/>
          <p:nvPr/>
        </p:nvSpPr>
        <p:spPr>
          <a:xfrm>
            <a:off x="7623175"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0" name="Line 256"/>
          <p:cNvSpPr/>
          <p:nvPr/>
        </p:nvSpPr>
        <p:spPr>
          <a:xfrm>
            <a:off x="7178675" y="2525713"/>
            <a:ext cx="1588" cy="696912"/>
          </a:xfrm>
          <a:prstGeom prst="line">
            <a:avLst/>
          </a:prstGeom>
          <a:ln w="17463" cap="flat" cmpd="sng">
            <a:solidFill>
              <a:srgbClr val="000000"/>
            </a:solidFill>
            <a:prstDash val="solid"/>
            <a:round/>
            <a:headEnd type="triangle" w="med" len="med"/>
            <a:tailEnd type="none" w="med" len="med"/>
          </a:ln>
        </p:spPr>
      </p:sp>
      <p:sp>
        <p:nvSpPr>
          <p:cNvPr id="116761" name="Line 257"/>
          <p:cNvSpPr/>
          <p:nvPr/>
        </p:nvSpPr>
        <p:spPr>
          <a:xfrm>
            <a:off x="7661275" y="2525713"/>
            <a:ext cx="1588" cy="696912"/>
          </a:xfrm>
          <a:prstGeom prst="line">
            <a:avLst/>
          </a:prstGeom>
          <a:ln w="17463" cap="flat" cmpd="sng">
            <a:solidFill>
              <a:srgbClr val="000000"/>
            </a:solidFill>
            <a:prstDash val="solid"/>
            <a:round/>
            <a:headEnd type="none" w="med" len="med"/>
            <a:tailEnd type="none" w="med" len="med"/>
          </a:ln>
        </p:spPr>
      </p:sp>
      <p:sp>
        <p:nvSpPr>
          <p:cNvPr id="116762" name="Rectangle 258"/>
          <p:cNvSpPr/>
          <p:nvPr/>
        </p:nvSpPr>
        <p:spPr>
          <a:xfrm>
            <a:off x="6923088"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3" name="Rectangle 260"/>
          <p:cNvSpPr/>
          <p:nvPr/>
        </p:nvSpPr>
        <p:spPr>
          <a:xfrm>
            <a:off x="7083425" y="27590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4" name="Rectangle 261"/>
          <p:cNvSpPr/>
          <p:nvPr/>
        </p:nvSpPr>
        <p:spPr>
          <a:xfrm>
            <a:off x="7688263"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5" name="Rectangle 263"/>
          <p:cNvSpPr/>
          <p:nvPr/>
        </p:nvSpPr>
        <p:spPr>
          <a:xfrm>
            <a:off x="7847013" y="2759075"/>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6" name="Freeform 264"/>
          <p:cNvSpPr/>
          <p:nvPr/>
        </p:nvSpPr>
        <p:spPr>
          <a:xfrm>
            <a:off x="4121150" y="3081338"/>
            <a:ext cx="960438"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09" h="724">
                <a:moveTo>
                  <a:pt x="605" y="0"/>
                </a:moveTo>
                <a:lnTo>
                  <a:pt x="0" y="362"/>
                </a:lnTo>
                <a:lnTo>
                  <a:pt x="605" y="724"/>
                </a:lnTo>
                <a:lnTo>
                  <a:pt x="1209"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67" name="Rectangle 265"/>
          <p:cNvSpPr/>
          <p:nvPr/>
        </p:nvSpPr>
        <p:spPr>
          <a:xfrm>
            <a:off x="43719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8" name="Rectangle 266"/>
          <p:cNvSpPr/>
          <p:nvPr/>
        </p:nvSpPr>
        <p:spPr>
          <a:xfrm>
            <a:off x="4416425" y="3259138"/>
            <a:ext cx="411163" cy="246062"/>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存储</a:t>
            </a:r>
            <a:endParaRPr lang="zh-CN" altLang="en-US" sz="1800" b="0" dirty="0">
              <a:latin typeface="Arial" panose="020B0604020202020204" pitchFamily="34" charset="0"/>
              <a:ea typeface="楷体_GB2312"/>
            </a:endParaRPr>
          </a:p>
        </p:txBody>
      </p:sp>
      <p:sp>
        <p:nvSpPr>
          <p:cNvPr id="116769" name="Rectangle 267"/>
          <p:cNvSpPr/>
          <p:nvPr/>
        </p:nvSpPr>
        <p:spPr>
          <a:xfrm>
            <a:off x="47863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0" name="Rectangle 268"/>
          <p:cNvSpPr/>
          <p:nvPr/>
        </p:nvSpPr>
        <p:spPr>
          <a:xfrm>
            <a:off x="860425" y="3236913"/>
            <a:ext cx="665163" cy="261937"/>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1" name="Rectangle 269"/>
          <p:cNvSpPr/>
          <p:nvPr/>
        </p:nvSpPr>
        <p:spPr>
          <a:xfrm>
            <a:off x="914400" y="3267075"/>
            <a:ext cx="609600" cy="244475"/>
          </a:xfrm>
          <a:prstGeom prst="rect">
            <a:avLst/>
          </a:prstGeom>
          <a:noFill/>
          <a:ln w="9525" cap="flat" cmpd="sng">
            <a:solidFill>
              <a:srgbClr val="000000"/>
            </a:solidFill>
            <a:prstDash val="solid"/>
            <a:miter/>
            <a:headEnd type="none" w="med" len="med"/>
            <a:tailEnd type="none" w="med" len="med"/>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供应量</a:t>
            </a:r>
            <a:endParaRPr lang="zh-CN" altLang="en-US" sz="1800" b="0" dirty="0">
              <a:latin typeface="Arial" panose="020B0604020202020204" pitchFamily="34" charset="0"/>
              <a:ea typeface="楷体_GB2312"/>
            </a:endParaRPr>
          </a:p>
        </p:txBody>
      </p:sp>
      <p:sp>
        <p:nvSpPr>
          <p:cNvPr id="116772" name="Rectangle 270"/>
          <p:cNvSpPr/>
          <p:nvPr/>
        </p:nvSpPr>
        <p:spPr>
          <a:xfrm>
            <a:off x="1470025"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3" name="Line 272"/>
          <p:cNvSpPr/>
          <p:nvPr/>
        </p:nvSpPr>
        <p:spPr>
          <a:xfrm>
            <a:off x="4595813" y="2516188"/>
            <a:ext cx="1587" cy="565150"/>
          </a:xfrm>
          <a:prstGeom prst="line">
            <a:avLst/>
          </a:prstGeom>
          <a:ln w="17463" cap="flat" cmpd="sng">
            <a:solidFill>
              <a:srgbClr val="000000"/>
            </a:solidFill>
            <a:prstDash val="solid"/>
            <a:round/>
            <a:headEnd type="none" w="med" len="med"/>
            <a:tailEnd type="none" w="med" len="med"/>
          </a:ln>
        </p:spPr>
      </p:sp>
      <p:sp>
        <p:nvSpPr>
          <p:cNvPr id="116774" name="Line 276"/>
          <p:cNvSpPr/>
          <p:nvPr/>
        </p:nvSpPr>
        <p:spPr>
          <a:xfrm>
            <a:off x="5087938" y="3367088"/>
            <a:ext cx="544512" cy="0"/>
          </a:xfrm>
          <a:prstGeom prst="line">
            <a:avLst/>
          </a:prstGeom>
          <a:ln w="17463" cap="flat" cmpd="sng">
            <a:solidFill>
              <a:srgbClr val="000000"/>
            </a:solidFill>
            <a:prstDash val="dashDot"/>
            <a:round/>
            <a:headEnd type="none" w="med" len="med"/>
            <a:tailEnd type="none" w="med" len="med"/>
          </a:ln>
        </p:spPr>
      </p:sp>
      <p:sp>
        <p:nvSpPr>
          <p:cNvPr id="116775" name="Freeform 277"/>
          <p:cNvSpPr/>
          <p:nvPr/>
        </p:nvSpPr>
        <p:spPr>
          <a:xfrm>
            <a:off x="1860550" y="3081338"/>
            <a:ext cx="962025"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6" y="0"/>
                </a:moveTo>
                <a:lnTo>
                  <a:pt x="0" y="362"/>
                </a:lnTo>
                <a:lnTo>
                  <a:pt x="606" y="724"/>
                </a:lnTo>
                <a:lnTo>
                  <a:pt x="1211" y="362"/>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76" name="Rectangle 278"/>
          <p:cNvSpPr/>
          <p:nvPr/>
        </p:nvSpPr>
        <p:spPr>
          <a:xfrm>
            <a:off x="21113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7" name="Rectangle 279"/>
          <p:cNvSpPr/>
          <p:nvPr/>
        </p:nvSpPr>
        <p:spPr>
          <a:xfrm>
            <a:off x="2155825"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a:t>
            </a:r>
            <a:endParaRPr lang="zh-CN" altLang="en-US" sz="1800" b="0" dirty="0">
              <a:latin typeface="Arial" panose="020B0604020202020204" pitchFamily="34" charset="0"/>
              <a:ea typeface="楷体_GB2312"/>
            </a:endParaRPr>
          </a:p>
        </p:txBody>
      </p:sp>
      <p:sp>
        <p:nvSpPr>
          <p:cNvPr id="116778" name="Rectangle 280"/>
          <p:cNvSpPr/>
          <p:nvPr/>
        </p:nvSpPr>
        <p:spPr>
          <a:xfrm>
            <a:off x="25257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9" name="Line 281"/>
          <p:cNvSpPr/>
          <p:nvPr/>
        </p:nvSpPr>
        <p:spPr>
          <a:xfrm flipH="1">
            <a:off x="1582738" y="3367088"/>
            <a:ext cx="277812" cy="1587"/>
          </a:xfrm>
          <a:prstGeom prst="line">
            <a:avLst/>
          </a:prstGeom>
          <a:ln w="17463" cap="flat" cmpd="sng">
            <a:solidFill>
              <a:srgbClr val="000000"/>
            </a:solidFill>
            <a:prstDash val="dash"/>
            <a:round/>
            <a:headEnd type="none" w="med" len="med"/>
            <a:tailEnd type="none" w="med" len="med"/>
          </a:ln>
        </p:spPr>
      </p:sp>
      <p:sp>
        <p:nvSpPr>
          <p:cNvPr id="116780" name="Rectangle 282"/>
          <p:cNvSpPr/>
          <p:nvPr/>
        </p:nvSpPr>
        <p:spPr>
          <a:xfrm>
            <a:off x="5632450" y="3236913"/>
            <a:ext cx="858838" cy="346075"/>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1" name="Rectangle 283"/>
          <p:cNvSpPr/>
          <p:nvPr/>
        </p:nvSpPr>
        <p:spPr>
          <a:xfrm>
            <a:off x="5724525" y="3284538"/>
            <a:ext cx="701675" cy="246062"/>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b="0" dirty="0">
                <a:solidFill>
                  <a:srgbClr val="000000"/>
                </a:solidFill>
                <a:latin typeface="宋体" panose="02010600030101010101" pitchFamily="2" charset="-122"/>
                <a:ea typeface="楷体_GB2312"/>
              </a:rPr>
              <a:t>库存量</a:t>
            </a:r>
            <a:endParaRPr lang="zh-CN" altLang="en-US" sz="1800" b="0" dirty="0">
              <a:latin typeface="Arial" panose="020B0604020202020204" pitchFamily="34" charset="0"/>
              <a:ea typeface="楷体_GB2312"/>
            </a:endParaRPr>
          </a:p>
        </p:txBody>
      </p:sp>
      <p:sp>
        <p:nvSpPr>
          <p:cNvPr id="116782" name="Rectangle 284"/>
          <p:cNvSpPr/>
          <p:nvPr/>
        </p:nvSpPr>
        <p:spPr>
          <a:xfrm>
            <a:off x="6240463"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3" name="Line 286"/>
          <p:cNvSpPr/>
          <p:nvPr/>
        </p:nvSpPr>
        <p:spPr>
          <a:xfrm>
            <a:off x="2341563" y="2516188"/>
            <a:ext cx="1587" cy="565150"/>
          </a:xfrm>
          <a:prstGeom prst="line">
            <a:avLst/>
          </a:prstGeom>
          <a:ln w="17463" cap="flat" cmpd="sng">
            <a:solidFill>
              <a:srgbClr val="000000"/>
            </a:solidFill>
            <a:prstDash val="solid"/>
            <a:round/>
            <a:headEnd type="none" w="med" len="med"/>
            <a:tailEnd type="none" w="med" len="med"/>
          </a:ln>
        </p:spPr>
      </p:sp>
      <p:sp>
        <p:nvSpPr>
          <p:cNvPr id="116784" name="Rectangle 287"/>
          <p:cNvSpPr/>
          <p:nvPr/>
        </p:nvSpPr>
        <p:spPr>
          <a:xfrm>
            <a:off x="2360613" y="2732088"/>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5" name="Rectangle 289"/>
          <p:cNvSpPr/>
          <p:nvPr/>
        </p:nvSpPr>
        <p:spPr>
          <a:xfrm>
            <a:off x="2538413" y="2735263"/>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6" name="Rectangle 290"/>
          <p:cNvSpPr/>
          <p:nvPr/>
        </p:nvSpPr>
        <p:spPr>
          <a:xfrm>
            <a:off x="1420813" y="4248150"/>
            <a:ext cx="65722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7" name="Rectangle 292"/>
          <p:cNvSpPr/>
          <p:nvPr/>
        </p:nvSpPr>
        <p:spPr>
          <a:xfrm>
            <a:off x="1931988"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8" name="Rectangle 294"/>
          <p:cNvSpPr/>
          <p:nvPr/>
        </p:nvSpPr>
        <p:spPr>
          <a:xfrm>
            <a:off x="854075" y="5216525"/>
            <a:ext cx="66357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9" name="Rectangle 296"/>
          <p:cNvSpPr/>
          <p:nvPr/>
        </p:nvSpPr>
        <p:spPr>
          <a:xfrm>
            <a:off x="146050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0" name="Rectangle 298"/>
          <p:cNvSpPr/>
          <p:nvPr/>
        </p:nvSpPr>
        <p:spPr>
          <a:xfrm>
            <a:off x="1703388" y="5216525"/>
            <a:ext cx="500062"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1" name="Rectangle 300"/>
          <p:cNvSpPr/>
          <p:nvPr/>
        </p:nvSpPr>
        <p:spPr>
          <a:xfrm>
            <a:off x="2136775"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2" name="Rectangle 304"/>
          <p:cNvSpPr/>
          <p:nvPr/>
        </p:nvSpPr>
        <p:spPr>
          <a:xfrm>
            <a:off x="31607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3" name="Line 309"/>
          <p:cNvSpPr/>
          <p:nvPr/>
        </p:nvSpPr>
        <p:spPr>
          <a:xfrm flipH="1">
            <a:off x="1712913" y="3367088"/>
            <a:ext cx="147637" cy="771525"/>
          </a:xfrm>
          <a:prstGeom prst="line">
            <a:avLst/>
          </a:prstGeom>
          <a:ln w="17463" cap="flat" cmpd="sng">
            <a:solidFill>
              <a:srgbClr val="000000"/>
            </a:solidFill>
            <a:prstDash val="solid"/>
            <a:round/>
            <a:headEnd type="none" w="med" len="med"/>
            <a:tailEnd type="none" w="med" len="med"/>
          </a:ln>
        </p:spPr>
      </p:sp>
      <p:sp>
        <p:nvSpPr>
          <p:cNvPr id="116794" name="Rectangle 310"/>
          <p:cNvSpPr/>
          <p:nvPr/>
        </p:nvSpPr>
        <p:spPr>
          <a:xfrm>
            <a:off x="1546225" y="3662363"/>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5" name="Rectangle 312"/>
          <p:cNvSpPr/>
          <p:nvPr/>
        </p:nvSpPr>
        <p:spPr>
          <a:xfrm>
            <a:off x="1703388" y="366553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6" name="Rectangle 313"/>
          <p:cNvSpPr/>
          <p:nvPr/>
        </p:nvSpPr>
        <p:spPr>
          <a:xfrm>
            <a:off x="4260850" y="4248150"/>
            <a:ext cx="65563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7" name="Rectangle 315"/>
          <p:cNvSpPr/>
          <p:nvPr/>
        </p:nvSpPr>
        <p:spPr>
          <a:xfrm>
            <a:off x="4772025"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8" name="Rectangle 317"/>
          <p:cNvSpPr/>
          <p:nvPr/>
        </p:nvSpPr>
        <p:spPr>
          <a:xfrm>
            <a:off x="3498850" y="5216525"/>
            <a:ext cx="6651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9" name="Rectangle 319"/>
          <p:cNvSpPr/>
          <p:nvPr/>
        </p:nvSpPr>
        <p:spPr>
          <a:xfrm>
            <a:off x="410845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0" name="Rectangle 321"/>
          <p:cNvSpPr/>
          <p:nvPr/>
        </p:nvSpPr>
        <p:spPr>
          <a:xfrm>
            <a:off x="4524375" y="5216525"/>
            <a:ext cx="501650"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1" name="Rectangle 323"/>
          <p:cNvSpPr/>
          <p:nvPr/>
        </p:nvSpPr>
        <p:spPr>
          <a:xfrm>
            <a:off x="495776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2" name="Rectangle 325"/>
          <p:cNvSpPr/>
          <p:nvPr/>
        </p:nvSpPr>
        <p:spPr>
          <a:xfrm>
            <a:off x="4024313" y="5811838"/>
            <a:ext cx="50006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3" name="Rectangle 327"/>
          <p:cNvSpPr/>
          <p:nvPr/>
        </p:nvSpPr>
        <p:spPr>
          <a:xfrm>
            <a:off x="4457700"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4" name="Rectangle 329"/>
          <p:cNvSpPr/>
          <p:nvPr/>
        </p:nvSpPr>
        <p:spPr>
          <a:xfrm>
            <a:off x="5610225" y="5216525"/>
            <a:ext cx="5000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5" name="Rectangle 331"/>
          <p:cNvSpPr/>
          <p:nvPr/>
        </p:nvSpPr>
        <p:spPr>
          <a:xfrm>
            <a:off x="60436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6" name="Rectangle 333"/>
          <p:cNvSpPr/>
          <p:nvPr/>
        </p:nvSpPr>
        <p:spPr>
          <a:xfrm>
            <a:off x="5157788" y="5811838"/>
            <a:ext cx="49847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7" name="Rectangle 335"/>
          <p:cNvSpPr/>
          <p:nvPr/>
        </p:nvSpPr>
        <p:spPr>
          <a:xfrm>
            <a:off x="5591175"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8" name="Line 337"/>
          <p:cNvSpPr/>
          <p:nvPr/>
        </p:nvSpPr>
        <p:spPr>
          <a:xfrm flipH="1">
            <a:off x="4589463" y="3644900"/>
            <a:ext cx="6350" cy="504825"/>
          </a:xfrm>
          <a:prstGeom prst="line">
            <a:avLst/>
          </a:prstGeom>
          <a:ln w="17463" cap="flat" cmpd="sng">
            <a:solidFill>
              <a:srgbClr val="000000"/>
            </a:solidFill>
            <a:prstDash val="solid"/>
            <a:round/>
            <a:headEnd type="none" w="med" len="med"/>
            <a:tailEnd type="none" w="med" len="med"/>
          </a:ln>
        </p:spPr>
      </p:sp>
      <p:sp>
        <p:nvSpPr>
          <p:cNvPr id="116809" name="Rectangle 340"/>
          <p:cNvSpPr/>
          <p:nvPr/>
        </p:nvSpPr>
        <p:spPr>
          <a:xfrm>
            <a:off x="4778375" y="37909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0" name="Line 341"/>
          <p:cNvSpPr/>
          <p:nvPr/>
        </p:nvSpPr>
        <p:spPr>
          <a:xfrm>
            <a:off x="2835275" y="3367088"/>
            <a:ext cx="1279525" cy="812800"/>
          </a:xfrm>
          <a:prstGeom prst="line">
            <a:avLst/>
          </a:prstGeom>
          <a:ln w="17463" cap="flat" cmpd="sng">
            <a:solidFill>
              <a:srgbClr val="000000"/>
            </a:solidFill>
            <a:prstDash val="solid"/>
            <a:round/>
            <a:headEnd type="none" w="med" len="med"/>
            <a:tailEnd type="none" w="med" len="med"/>
          </a:ln>
        </p:spPr>
      </p:sp>
      <p:sp>
        <p:nvSpPr>
          <p:cNvPr id="116811" name="Rectangle 342"/>
          <p:cNvSpPr/>
          <p:nvPr/>
        </p:nvSpPr>
        <p:spPr>
          <a:xfrm>
            <a:off x="3403600" y="3457575"/>
            <a:ext cx="230188"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2" name="Rectangle 344"/>
          <p:cNvSpPr/>
          <p:nvPr/>
        </p:nvSpPr>
        <p:spPr>
          <a:xfrm>
            <a:off x="3563938" y="34607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3" name="Rectangle 350"/>
          <p:cNvSpPr/>
          <p:nvPr/>
        </p:nvSpPr>
        <p:spPr>
          <a:xfrm>
            <a:off x="4335463" y="6367463"/>
            <a:ext cx="1974850"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4" name="Rectangle 351"/>
          <p:cNvSpPr/>
          <p:nvPr/>
        </p:nvSpPr>
        <p:spPr>
          <a:xfrm>
            <a:off x="4430713" y="6389688"/>
            <a:ext cx="227012" cy="244475"/>
          </a:xfrm>
          <a:prstGeom prst="rect">
            <a:avLst/>
          </a:prstGeom>
          <a:noFill/>
          <a:ln w="9525">
            <a:noFill/>
          </a:ln>
        </p:spPr>
        <p:txBody>
          <a:bodyPr wrap="none" lIns="0" tIns="0" rIns="0" bIns="0" anchor="t" anchorCtr="0">
            <a:spAutoFit/>
          </a:bodyPr>
          <a:lstStyle/>
          <a:p>
            <a:r>
              <a:rPr lang="en-US" altLang="zh-CN" sz="1600" b="0" dirty="0">
                <a:solidFill>
                  <a:srgbClr val="000000"/>
                </a:solidFill>
                <a:latin typeface="Times New Roman" panose="02020603050405020304" pitchFamily="18" charset="0"/>
              </a:rPr>
              <a:t>(c)</a:t>
            </a:r>
            <a:endParaRPr lang="en-US" altLang="zh-CN" sz="1800" b="0" dirty="0">
              <a:latin typeface="Arial" panose="020B0604020202020204" pitchFamily="34" charset="0"/>
            </a:endParaRPr>
          </a:p>
        </p:txBody>
      </p:sp>
      <p:sp>
        <p:nvSpPr>
          <p:cNvPr id="116815" name="Rectangle 352"/>
          <p:cNvSpPr/>
          <p:nvPr/>
        </p:nvSpPr>
        <p:spPr>
          <a:xfrm>
            <a:off x="46370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6" name="Rectangle 353"/>
          <p:cNvSpPr/>
          <p:nvPr/>
        </p:nvSpPr>
        <p:spPr>
          <a:xfrm>
            <a:off x="4729163" y="6397625"/>
            <a:ext cx="16256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完整的实体联系图</a:t>
            </a:r>
            <a:endParaRPr lang="zh-CN" altLang="en-US" sz="1800" b="0" dirty="0">
              <a:latin typeface="Arial" panose="020B0604020202020204" pitchFamily="34" charset="0"/>
              <a:ea typeface="楷体_GB2312"/>
            </a:endParaRPr>
          </a:p>
        </p:txBody>
      </p:sp>
      <p:sp>
        <p:nvSpPr>
          <p:cNvPr id="116817" name="Rectangle 354"/>
          <p:cNvSpPr/>
          <p:nvPr/>
        </p:nvSpPr>
        <p:spPr>
          <a:xfrm>
            <a:off x="62118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8" name="Rectangle 360"/>
          <p:cNvSpPr/>
          <p:nvPr/>
        </p:nvSpPr>
        <p:spPr>
          <a:xfrm>
            <a:off x="8389938" y="2151063"/>
            <a:ext cx="665162" cy="25876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9" name="Rectangle 362"/>
          <p:cNvSpPr/>
          <p:nvPr/>
        </p:nvSpPr>
        <p:spPr>
          <a:xfrm>
            <a:off x="8905875" y="21717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grpSp>
        <p:nvGrpSpPr>
          <p:cNvPr id="116820" name="组合 188"/>
          <p:cNvGrpSpPr/>
          <p:nvPr/>
        </p:nvGrpSpPr>
        <p:grpSpPr>
          <a:xfrm>
            <a:off x="1482725" y="433388"/>
            <a:ext cx="1677988" cy="2063750"/>
            <a:chOff x="6623050" y="5364162"/>
            <a:chExt cx="1160463" cy="2064228"/>
          </a:xfrm>
        </p:grpSpPr>
        <p:sp>
          <p:nvSpPr>
            <p:cNvPr id="190" name="矩形 189"/>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91" name="矩形 190"/>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23" name="组合 191"/>
          <p:cNvGrpSpPr/>
          <p:nvPr/>
        </p:nvGrpSpPr>
        <p:grpSpPr>
          <a:xfrm>
            <a:off x="3851275" y="1042988"/>
            <a:ext cx="1160463" cy="1449387"/>
            <a:chOff x="6623050" y="5364162"/>
            <a:chExt cx="1160463" cy="1449214"/>
          </a:xfrm>
        </p:grpSpPr>
        <p:sp>
          <p:nvSpPr>
            <p:cNvPr id="193" name="矩形 192"/>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194" name="矩形 193"/>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cxnSp>
        <p:nvCxnSpPr>
          <p:cNvPr id="3" name="直接连接符 2"/>
          <p:cNvCxnSpPr/>
          <p:nvPr/>
        </p:nvCxnSpPr>
        <p:spPr>
          <a:xfrm>
            <a:off x="5518150" y="2270125"/>
            <a:ext cx="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011738" y="2270125"/>
            <a:ext cx="530225"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6828" name="组合 200"/>
          <p:cNvGrpSpPr/>
          <p:nvPr/>
        </p:nvGrpSpPr>
        <p:grpSpPr>
          <a:xfrm>
            <a:off x="6915150" y="776288"/>
            <a:ext cx="1160463" cy="1716087"/>
            <a:chOff x="6623050" y="5364162"/>
            <a:chExt cx="1160463" cy="1716672"/>
          </a:xfrm>
        </p:grpSpPr>
        <p:sp>
          <p:nvSpPr>
            <p:cNvPr id="202" name="矩形 201"/>
            <p:cNvSpPr/>
            <p:nvPr/>
          </p:nvSpPr>
          <p:spPr>
            <a:xfrm>
              <a:off x="6623050" y="5364162"/>
              <a:ext cx="1160463" cy="36842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203" name="矩形 202"/>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31" name="组合 203"/>
          <p:cNvGrpSpPr/>
          <p:nvPr/>
        </p:nvGrpSpPr>
        <p:grpSpPr>
          <a:xfrm>
            <a:off x="3843338" y="4149725"/>
            <a:ext cx="1160462" cy="2063750"/>
            <a:chOff x="6623050" y="5364162"/>
            <a:chExt cx="1160463" cy="2064228"/>
          </a:xfrm>
        </p:grpSpPr>
        <p:sp>
          <p:nvSpPr>
            <p:cNvPr id="205" name="矩形 204"/>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206" name="矩形 205"/>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16834" name="组合 206"/>
          <p:cNvGrpSpPr/>
          <p:nvPr/>
        </p:nvGrpSpPr>
        <p:grpSpPr>
          <a:xfrm>
            <a:off x="1131888" y="4149725"/>
            <a:ext cx="1295400" cy="1447800"/>
            <a:chOff x="6623050" y="5364162"/>
            <a:chExt cx="1160463" cy="1449214"/>
          </a:xfrm>
        </p:grpSpPr>
        <p:sp>
          <p:nvSpPr>
            <p:cNvPr id="208" name="矩形 207"/>
            <p:cNvSpPr/>
            <p:nvPr/>
          </p:nvSpPr>
          <p:spPr>
            <a:xfrm>
              <a:off x="6623050" y="5364162"/>
              <a:ext cx="1160463" cy="3686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209" name="矩形 208"/>
            <p:cNvSpPr/>
            <p:nvPr/>
          </p:nvSpPr>
          <p:spPr>
            <a:xfrm>
              <a:off x="6623050" y="5713753"/>
              <a:ext cx="1160463" cy="1099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概念数据库设计方法</a:t>
            </a:r>
          </a:p>
        </p:txBody>
      </p:sp>
      <p:sp>
        <p:nvSpPr>
          <p:cNvPr id="332803" name="Rectangle 3"/>
          <p:cNvSpPr>
            <a:spLocks noGrp="1"/>
          </p:cNvSpPr>
          <p:nvPr>
            <p:ph type="body" idx="4294967295"/>
          </p:nvPr>
        </p:nvSpPr>
        <p:spPr>
          <a:xfrm>
            <a:off x="395288" y="1268413"/>
            <a:ext cx="8583612" cy="5256212"/>
          </a:xfrm>
          <a:ln/>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集中式设计方法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合并在需求分析阶段得到的各种应用需求</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在上述基础上设计一个概念数据库模式，满足所有应用的需求</a:t>
            </a:r>
          </a:p>
          <a:p>
            <a:pPr>
              <a:lnSpc>
                <a:spcPct val="90000"/>
              </a:lnSpc>
            </a:pPr>
            <a:r>
              <a:rPr lang="zh-CN" altLang="en-US" dirty="0">
                <a:effectLst/>
                <a:latin typeface="华文新魏" panose="02010800040101010101" pitchFamily="2" charset="-122"/>
                <a:ea typeface="华文新魏" panose="02010800040101010101" pitchFamily="2" charset="-122"/>
              </a:rPr>
              <a:t>视图综合设计法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不要求应用需求合并</a:t>
            </a:r>
          </a:p>
          <a:p>
            <a:pPr lvl="2">
              <a:lnSpc>
                <a:spcPct val="90000"/>
              </a:lnSpc>
            </a:pPr>
            <a:r>
              <a:rPr lang="zh-CN" altLang="en-US" dirty="0">
                <a:effectLst/>
                <a:latin typeface="华文新魏" panose="02010800040101010101" pitchFamily="2" charset="-122"/>
                <a:ea typeface="华文新魏" panose="02010800040101010101" pitchFamily="2" charset="-122"/>
              </a:rPr>
              <a:t>视图设计阶段</a:t>
            </a:r>
          </a:p>
          <a:p>
            <a:pPr lvl="3">
              <a:lnSpc>
                <a:spcPct val="90000"/>
              </a:lnSpc>
            </a:pPr>
            <a:r>
              <a:rPr lang="zh-CN" altLang="en-US" dirty="0">
                <a:effectLst/>
                <a:latin typeface="华文新魏" panose="02010800040101010101" pitchFamily="2" charset="-122"/>
                <a:ea typeface="华文新魏" panose="02010800040101010101" pitchFamily="2" charset="-122"/>
              </a:rPr>
              <a:t>根据每个应用的需求，独立地为每个用户和应用设计一个概念数据库模式。每个应用的概念数据库模式称为一个视图</a:t>
            </a:r>
          </a:p>
          <a:p>
            <a:pPr lvl="2">
              <a:lnSpc>
                <a:spcPct val="90000"/>
              </a:lnSpc>
            </a:pPr>
            <a:r>
              <a:rPr lang="zh-CN" altLang="en-US" dirty="0">
                <a:effectLst/>
                <a:latin typeface="华文新魏" panose="02010800040101010101" pitchFamily="2" charset="-122"/>
                <a:ea typeface="华文新魏" panose="02010800040101010101" pitchFamily="2" charset="-122"/>
              </a:rPr>
              <a:t>视图合并阶段</a:t>
            </a:r>
          </a:p>
          <a:p>
            <a:pPr lvl="3">
              <a:lnSpc>
                <a:spcPct val="90000"/>
              </a:lnSpc>
            </a:pPr>
            <a:r>
              <a:rPr lang="zh-CN" altLang="en-US" dirty="0">
                <a:effectLst/>
                <a:latin typeface="华文新魏" panose="02010800040101010101" pitchFamily="2" charset="-122"/>
                <a:ea typeface="华文新魏" panose="02010800040101010101" pitchFamily="2" charset="-122"/>
              </a:rPr>
              <a:t>把所有视图有机合并成一个统一的概念数据库模式，支持所有应用</a:t>
            </a:r>
          </a:p>
        </p:txBody>
      </p:sp>
      <p:sp>
        <p:nvSpPr>
          <p:cNvPr id="4" name="Rectangle 4"/>
          <p:cNvSpPr>
            <a:spLocks noChangeArrowheads="1"/>
          </p:cNvSpPr>
          <p:nvPr/>
        </p:nvSpPr>
        <p:spPr bwMode="auto">
          <a:xfrm>
            <a:off x="373063" y="6176963"/>
            <a:ext cx="8662988" cy="5238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视图综合设计方法已经成为目前的重要概念设计方法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 calcmode="lin" valueType="num">
                                      <p:cBhvr additive="base">
                                        <p:cTn id="7" dur="500" fill="hold"/>
                                        <p:tgtEl>
                                          <p:spTgt spid="332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anim calcmode="lin" valueType="num">
                                      <p:cBhvr additive="base">
                                        <p:cTn id="11"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2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 calcmode="lin" valueType="num">
                                      <p:cBhvr additive="base">
                                        <p:cTn id="15" dur="500" fill="hold"/>
                                        <p:tgtEl>
                                          <p:spTgt spid="332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2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2803">
                                            <p:txEl>
                                              <p:pRg st="3" end="3"/>
                                            </p:txEl>
                                          </p:spTgt>
                                        </p:tgtEl>
                                        <p:attrNameLst>
                                          <p:attrName>style.visibility</p:attrName>
                                        </p:attrNameLst>
                                      </p:cBhvr>
                                      <p:to>
                                        <p:strVal val="visible"/>
                                      </p:to>
                                    </p:set>
                                    <p:anim calcmode="lin" valueType="num">
                                      <p:cBhvr additive="base">
                                        <p:cTn id="21"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28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2803">
                                            <p:txEl>
                                              <p:pRg st="4" end="4"/>
                                            </p:txEl>
                                          </p:spTgt>
                                        </p:tgtEl>
                                        <p:attrNameLst>
                                          <p:attrName>style.visibility</p:attrName>
                                        </p:attrNameLst>
                                      </p:cBhvr>
                                      <p:to>
                                        <p:strVal val="visible"/>
                                      </p:to>
                                    </p:set>
                                    <p:anim calcmode="lin" valueType="num">
                                      <p:cBhvr additive="base">
                                        <p:cTn id="25" dur="500" fill="hold"/>
                                        <p:tgtEl>
                                          <p:spTgt spid="332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2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32803">
                                            <p:txEl>
                                              <p:pRg st="5" end="5"/>
                                            </p:txEl>
                                          </p:spTgt>
                                        </p:tgtEl>
                                        <p:attrNameLst>
                                          <p:attrName>style.visibility</p:attrName>
                                        </p:attrNameLst>
                                      </p:cBhvr>
                                      <p:to>
                                        <p:strVal val="visible"/>
                                      </p:to>
                                    </p:set>
                                    <p:animEffect transition="in" filter="box(in)">
                                      <p:cBhvr>
                                        <p:cTn id="31" dur="500"/>
                                        <p:tgtEl>
                                          <p:spTgt spid="33280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32803">
                                            <p:txEl>
                                              <p:pRg st="6" end="6"/>
                                            </p:txEl>
                                          </p:spTgt>
                                        </p:tgtEl>
                                        <p:attrNameLst>
                                          <p:attrName>style.visibility</p:attrName>
                                        </p:attrNameLst>
                                      </p:cBhvr>
                                      <p:to>
                                        <p:strVal val="visible"/>
                                      </p:to>
                                    </p:set>
                                    <p:animEffect transition="in" filter="box(in)">
                                      <p:cBhvr>
                                        <p:cTn id="34" dur="500"/>
                                        <p:tgtEl>
                                          <p:spTgt spid="33280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2803">
                                            <p:txEl>
                                              <p:pRg st="7" end="7"/>
                                            </p:txEl>
                                          </p:spTgt>
                                        </p:tgtEl>
                                        <p:attrNameLst>
                                          <p:attrName>style.visibility</p:attrName>
                                        </p:attrNameLst>
                                      </p:cBhvr>
                                      <p:to>
                                        <p:strVal val="visible"/>
                                      </p:to>
                                    </p:set>
                                    <p:animEffect transition="in" filter="box(in)">
                                      <p:cBhvr>
                                        <p:cTn id="39" dur="500"/>
                                        <p:tgtEl>
                                          <p:spTgt spid="332803">
                                            <p:txEl>
                                              <p:pRg st="7" end="7"/>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32803">
                                            <p:txEl>
                                              <p:pRg st="8" end="8"/>
                                            </p:txEl>
                                          </p:spTgt>
                                        </p:tgtEl>
                                        <p:attrNameLst>
                                          <p:attrName>style.visibility</p:attrName>
                                        </p:attrNameLst>
                                      </p:cBhvr>
                                      <p:to>
                                        <p:strVal val="visible"/>
                                      </p:to>
                                    </p:set>
                                    <p:animEffect transition="in" filter="box(in)">
                                      <p:cBhvr>
                                        <p:cTn id="42" dur="500"/>
                                        <p:tgtEl>
                                          <p:spTgt spid="3328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0834"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自顶向下的策略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从一个包含高级抽象概念结构的模式出发，对这些高级抽象概念结构逐步求精，形成最终的概念数据库模式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3" name="Line 27"/>
          <p:cNvSpPr/>
          <p:nvPr/>
        </p:nvSpPr>
        <p:spPr>
          <a:xfrm>
            <a:off x="4330700" y="2790825"/>
            <a:ext cx="0" cy="762000"/>
          </a:xfrm>
          <a:prstGeom prst="line">
            <a:avLst/>
          </a:prstGeom>
          <a:ln w="57150" cap="flat" cmpd="sng">
            <a:solidFill>
              <a:srgbClr val="FF0000"/>
            </a:solidFill>
            <a:prstDash val="solid"/>
            <a:miter/>
            <a:headEnd type="none" w="med" len="med"/>
            <a:tailEnd type="triangle" w="med" len="med"/>
          </a:ln>
        </p:spPr>
      </p:sp>
      <p:sp>
        <p:nvSpPr>
          <p:cNvPr id="121858" name="Text Box 29"/>
          <p:cNvSpPr txBox="1"/>
          <p:nvPr/>
        </p:nvSpPr>
        <p:spPr>
          <a:xfrm>
            <a:off x="1403350" y="333375"/>
            <a:ext cx="7010400" cy="457200"/>
          </a:xfrm>
          <a:prstGeom prst="rect">
            <a:avLst/>
          </a:prstGeom>
          <a:noFill/>
          <a:ln w="9525">
            <a:noFill/>
          </a:ln>
        </p:spPr>
        <p:txBody>
          <a:bodyPr anchor="t" anchorCtr="0">
            <a:spAutoFit/>
          </a:bodyPr>
          <a:lstStyle/>
          <a:p>
            <a:pPr>
              <a:spcBef>
                <a:spcPct val="50000"/>
              </a:spcBef>
            </a:pPr>
            <a:r>
              <a:rPr lang="zh-CN" altLang="en-US" sz="2400" dirty="0">
                <a:latin typeface="华文新魏" panose="02010800040101010101" pitchFamily="2" charset="-122"/>
                <a:ea typeface="华文新魏" panose="02010800040101010101" pitchFamily="2" charset="-122"/>
              </a:rPr>
              <a:t>一个实体集细分为两个实体集和一个联系集的实例</a:t>
            </a:r>
          </a:p>
        </p:txBody>
      </p:sp>
      <p:grpSp>
        <p:nvGrpSpPr>
          <p:cNvPr id="4" name="组合 3"/>
          <p:cNvGrpSpPr/>
          <p:nvPr/>
        </p:nvGrpSpPr>
        <p:grpSpPr>
          <a:xfrm>
            <a:off x="3548063" y="908050"/>
            <a:ext cx="1787525" cy="1798638"/>
            <a:chOff x="6619519" y="1019548"/>
            <a:chExt cx="1787525" cy="1798717"/>
          </a:xfrm>
        </p:grpSpPr>
        <p:sp>
          <p:nvSpPr>
            <p:cNvPr id="2" name="矩形 1"/>
            <p:cNvSpPr/>
            <p:nvPr/>
          </p:nvSpPr>
          <p:spPr>
            <a:xfrm>
              <a:off x="6621106" y="1019548"/>
              <a:ext cx="1785938" cy="3603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教学计划</a:t>
              </a:r>
            </a:p>
          </p:txBody>
        </p:sp>
        <p:sp>
          <p:nvSpPr>
            <p:cNvPr id="3" name="矩形 2"/>
            <p:cNvSpPr/>
            <p:nvPr/>
          </p:nvSpPr>
          <p:spPr>
            <a:xfrm>
              <a:off x="6619519" y="1379927"/>
              <a:ext cx="1787525" cy="1438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授课学期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a:t>
              </a:r>
            </a:p>
          </p:txBody>
        </p:sp>
      </p:grpSp>
      <p:grpSp>
        <p:nvGrpSpPr>
          <p:cNvPr id="12" name="组合 11"/>
          <p:cNvGrpSpPr/>
          <p:nvPr/>
        </p:nvGrpSpPr>
        <p:grpSpPr>
          <a:xfrm>
            <a:off x="1476375" y="3676650"/>
            <a:ext cx="5700713" cy="1839913"/>
            <a:chOff x="2080022" y="3676962"/>
            <a:chExt cx="5700441" cy="1840270"/>
          </a:xfrm>
        </p:grpSpPr>
        <p:grpSp>
          <p:nvGrpSpPr>
            <p:cNvPr id="121863" name="Group 12"/>
            <p:cNvGrpSpPr/>
            <p:nvPr/>
          </p:nvGrpSpPr>
          <p:grpSpPr>
            <a:xfrm>
              <a:off x="3416300" y="4076700"/>
              <a:ext cx="3276600" cy="1152525"/>
              <a:chOff x="1584" y="2778"/>
              <a:chExt cx="2064" cy="726"/>
            </a:xfrm>
          </p:grpSpPr>
          <p:grpSp>
            <p:nvGrpSpPr>
              <p:cNvPr id="121864" name="Group 13"/>
              <p:cNvGrpSpPr/>
              <p:nvPr/>
            </p:nvGrpSpPr>
            <p:grpSpPr>
              <a:xfrm>
                <a:off x="1584" y="3072"/>
                <a:ext cx="2064" cy="432"/>
                <a:chOff x="1536" y="2304"/>
                <a:chExt cx="2064" cy="432"/>
              </a:xfrm>
            </p:grpSpPr>
            <p:sp>
              <p:nvSpPr>
                <p:cNvPr id="121865" name="AutoShape 16"/>
                <p:cNvSpPr/>
                <p:nvPr/>
              </p:nvSpPr>
              <p:spPr>
                <a:xfrm>
                  <a:off x="2256" y="2304"/>
                  <a:ext cx="768" cy="432"/>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讲授</a:t>
                  </a:r>
                </a:p>
              </p:txBody>
            </p:sp>
            <p:sp>
              <p:nvSpPr>
                <p:cNvPr id="121866" name="Line 17"/>
                <p:cNvSpPr/>
                <p:nvPr/>
              </p:nvSpPr>
              <p:spPr>
                <a:xfrm>
                  <a:off x="1536" y="2544"/>
                  <a:ext cx="720" cy="0"/>
                </a:xfrm>
                <a:prstGeom prst="line">
                  <a:avLst/>
                </a:prstGeom>
                <a:ln w="9525" cap="flat" cmpd="sng">
                  <a:solidFill>
                    <a:schemeClr val="tx1"/>
                  </a:solidFill>
                  <a:prstDash val="solid"/>
                  <a:miter/>
                  <a:headEnd type="none" w="med" len="med"/>
                  <a:tailEnd type="none" w="med" len="med"/>
                </a:ln>
              </p:spPr>
            </p:sp>
            <p:sp>
              <p:nvSpPr>
                <p:cNvPr id="121867" name="Line 18"/>
                <p:cNvSpPr/>
                <p:nvPr/>
              </p:nvSpPr>
              <p:spPr>
                <a:xfrm>
                  <a:off x="3024" y="2544"/>
                  <a:ext cx="576" cy="0"/>
                </a:xfrm>
                <a:prstGeom prst="line">
                  <a:avLst/>
                </a:prstGeom>
                <a:ln w="9525" cap="flat" cmpd="sng">
                  <a:solidFill>
                    <a:schemeClr val="tx1"/>
                  </a:solidFill>
                  <a:prstDash val="solid"/>
                  <a:miter/>
                  <a:headEnd type="none" w="med" len="med"/>
                  <a:tailEnd type="none" w="med" len="med"/>
                </a:ln>
              </p:spPr>
            </p:sp>
          </p:grpSp>
          <p:sp>
            <p:nvSpPr>
              <p:cNvPr id="121868" name="Line 25"/>
              <p:cNvSpPr/>
              <p:nvPr/>
            </p:nvSpPr>
            <p:spPr>
              <a:xfrm flipH="1" flipV="1">
                <a:off x="2539" y="2778"/>
                <a:ext cx="136" cy="318"/>
              </a:xfrm>
              <a:prstGeom prst="line">
                <a:avLst/>
              </a:prstGeom>
              <a:ln w="9525" cap="flat" cmpd="sng">
                <a:solidFill>
                  <a:schemeClr val="tx1"/>
                </a:solidFill>
                <a:prstDash val="dash"/>
                <a:miter/>
                <a:headEnd type="none" w="med" len="med"/>
                <a:tailEnd type="none" w="med" len="med"/>
              </a:ln>
            </p:spPr>
          </p:sp>
        </p:grpSp>
        <p:grpSp>
          <p:nvGrpSpPr>
            <p:cNvPr id="121869" name="组合 8"/>
            <p:cNvGrpSpPr/>
            <p:nvPr/>
          </p:nvGrpSpPr>
          <p:grpSpPr>
            <a:xfrm>
              <a:off x="2080022" y="4149080"/>
              <a:ext cx="1339850" cy="1368152"/>
              <a:chOff x="3568700" y="5373216"/>
              <a:chExt cx="1339850" cy="1368152"/>
            </a:xfrm>
          </p:grpSpPr>
          <p:sp>
            <p:nvSpPr>
              <p:cNvPr id="5" name="矩形 4"/>
              <p:cNvSpPr/>
              <p:nvPr/>
            </p:nvSpPr>
            <p:spPr>
              <a:xfrm>
                <a:off x="3568700" y="5372678"/>
                <a:ext cx="13397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 name="矩形 5"/>
              <p:cNvSpPr/>
              <p:nvPr/>
            </p:nvSpPr>
            <p:spPr>
              <a:xfrm>
                <a:off x="3568700" y="5804562"/>
                <a:ext cx="1339786" cy="936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p>
            </p:txBody>
          </p:sp>
        </p:grpSp>
        <p:grpSp>
          <p:nvGrpSpPr>
            <p:cNvPr id="121872" name="组合 9"/>
            <p:cNvGrpSpPr/>
            <p:nvPr/>
          </p:nvGrpSpPr>
          <p:grpSpPr>
            <a:xfrm>
              <a:off x="6693571" y="4365104"/>
              <a:ext cx="1086892" cy="1152128"/>
              <a:chOff x="6444208" y="5517232"/>
              <a:chExt cx="1086892" cy="1152128"/>
            </a:xfrm>
          </p:grpSpPr>
          <p:sp>
            <p:nvSpPr>
              <p:cNvPr id="7" name="矩形 6"/>
              <p:cNvSpPr/>
              <p:nvPr/>
            </p:nvSpPr>
            <p:spPr>
              <a:xfrm>
                <a:off x="6443714" y="5516611"/>
                <a:ext cx="10873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8" name="矩形 7"/>
              <p:cNvSpPr/>
              <p:nvPr/>
            </p:nvSpPr>
            <p:spPr>
              <a:xfrm>
                <a:off x="6443714" y="5948495"/>
                <a:ext cx="1087386" cy="7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p>
            </p:txBody>
          </p:sp>
        </p:grpSp>
        <p:sp>
          <p:nvSpPr>
            <p:cNvPr id="121875" name="TextBox 10"/>
            <p:cNvSpPr txBox="1"/>
            <p:nvPr/>
          </p:nvSpPr>
          <p:spPr>
            <a:xfrm>
              <a:off x="4363112" y="3676962"/>
              <a:ext cx="1217000" cy="400110"/>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授课学期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6923"/>
                                        </p:tgtEl>
                                        <p:attrNameLst>
                                          <p:attrName>style.visibility</p:attrName>
                                        </p:attrNameLst>
                                      </p:cBhvr>
                                      <p:to>
                                        <p:strVal val="visible"/>
                                      </p:to>
                                    </p:set>
                                    <p:animEffect transition="in" filter="wipe(down)">
                                      <p:cBhvr>
                                        <p:cTn id="12" dur="500"/>
                                        <p:tgtEl>
                                          <p:spTgt spid="336923"/>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2882" name="Rectangle 3"/>
          <p:cNvSpPr>
            <a:spLocks noGrp="1"/>
          </p:cNvSpPr>
          <p:nvPr>
            <p:ph type="body" idx="4294967295"/>
          </p:nvPr>
        </p:nvSpPr>
        <p:spPr>
          <a:xfrm>
            <a:off x="381000" y="1600200"/>
            <a:ext cx="8512175"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自底向上的策略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从包含基本概念结构的模式出发，逐步组合这些基本概念结构，形成最终的概念数据库模式。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14"/>
          <p:cNvSpPr txBox="1"/>
          <p:nvPr/>
        </p:nvSpPr>
        <p:spPr>
          <a:xfrm>
            <a:off x="2771775" y="6248400"/>
            <a:ext cx="3962400" cy="457200"/>
          </a:xfrm>
          <a:prstGeom prst="rect">
            <a:avLst/>
          </a:prstGeom>
          <a:noFill/>
          <a:ln w="9525">
            <a:noFill/>
          </a:ln>
        </p:spPr>
        <p:txBody>
          <a:bodyPr anchor="t" anchorCtr="0">
            <a:spAutoFit/>
          </a:bodyPr>
          <a:lstStyle/>
          <a:p>
            <a:pPr>
              <a:spcBef>
                <a:spcPct val="50000"/>
              </a:spcBef>
            </a:pPr>
            <a:r>
              <a:rPr lang="zh-CN" altLang="en-US" sz="2400" dirty="0">
                <a:latin typeface="Tahoma" panose="020B0604030504040204" pitchFamily="34" charset="0"/>
                <a:ea typeface="楷体_GB2312"/>
              </a:rPr>
              <a:t>增加两个联系的实例</a:t>
            </a:r>
          </a:p>
        </p:txBody>
      </p:sp>
      <p:sp>
        <p:nvSpPr>
          <p:cNvPr id="338959" name="AutoShape 15"/>
          <p:cNvSpPr/>
          <p:nvPr/>
        </p:nvSpPr>
        <p:spPr>
          <a:xfrm>
            <a:off x="3276600" y="3141663"/>
            <a:ext cx="719138" cy="574675"/>
          </a:xfrm>
          <a:prstGeom prst="rightArrow">
            <a:avLst>
              <a:gd name="adj1" fmla="val 50000"/>
              <a:gd name="adj2" fmla="val 31278"/>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16"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grpSp>
        <p:nvGrpSpPr>
          <p:cNvPr id="4" name="组合 3"/>
          <p:cNvGrpSpPr/>
          <p:nvPr/>
        </p:nvGrpSpPr>
        <p:grpSpPr>
          <a:xfrm>
            <a:off x="1447800" y="1905000"/>
            <a:ext cx="1219200" cy="3810000"/>
            <a:chOff x="1447800" y="1905000"/>
            <a:chExt cx="1219200" cy="3810000"/>
          </a:xfrm>
        </p:grpSpPr>
        <p:sp>
          <p:nvSpPr>
            <p:cNvPr id="123909" name="Rectangle 3"/>
            <p:cNvSpPr/>
            <p:nvPr/>
          </p:nvSpPr>
          <p:spPr>
            <a:xfrm>
              <a:off x="1447800" y="19050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10" name="Rectangle 4"/>
            <p:cNvSpPr/>
            <p:nvPr/>
          </p:nvSpPr>
          <p:spPr>
            <a:xfrm>
              <a:off x="1447800" y="3872880"/>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 name="矩形 1"/>
            <p:cNvSpPr/>
            <p:nvPr/>
          </p:nvSpPr>
          <p:spPr>
            <a:xfrm>
              <a:off x="1447800" y="2514600"/>
              <a:ext cx="1219200" cy="842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a:xfrm>
              <a:off x="1447800" y="4483100"/>
              <a:ext cx="1219200" cy="1231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
          <p:cNvGrpSpPr/>
          <p:nvPr/>
        </p:nvGrpSpPr>
        <p:grpSpPr>
          <a:xfrm>
            <a:off x="4406900" y="1628775"/>
            <a:ext cx="4114800" cy="4075113"/>
            <a:chOff x="4406900" y="1628800"/>
            <a:chExt cx="4114800" cy="4074368"/>
          </a:xfrm>
        </p:grpSpPr>
        <p:sp>
          <p:nvSpPr>
            <p:cNvPr id="123914" name="AutoShape 6"/>
            <p:cNvSpPr/>
            <p:nvPr/>
          </p:nvSpPr>
          <p:spPr>
            <a:xfrm>
              <a:off x="44069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导师</a:t>
              </a:r>
            </a:p>
          </p:txBody>
        </p:sp>
        <p:sp>
          <p:nvSpPr>
            <p:cNvPr id="123915" name="AutoShape 9"/>
            <p:cNvSpPr/>
            <p:nvPr/>
          </p:nvSpPr>
          <p:spPr>
            <a:xfrm>
              <a:off x="73025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辅导员</a:t>
              </a:r>
            </a:p>
          </p:txBody>
        </p:sp>
        <p:sp>
          <p:nvSpPr>
            <p:cNvPr id="123916" name="Line 10"/>
            <p:cNvSpPr/>
            <p:nvPr/>
          </p:nvSpPr>
          <p:spPr>
            <a:xfrm flipH="1">
              <a:off x="5245100" y="2819400"/>
              <a:ext cx="838200" cy="457200"/>
            </a:xfrm>
            <a:prstGeom prst="line">
              <a:avLst/>
            </a:prstGeom>
            <a:ln w="9525" cap="flat" cmpd="sng">
              <a:solidFill>
                <a:schemeClr val="tx1"/>
              </a:solidFill>
              <a:prstDash val="solid"/>
              <a:miter/>
              <a:headEnd type="none" w="med" len="med"/>
              <a:tailEnd type="none" w="med" len="med"/>
            </a:ln>
          </p:spPr>
        </p:sp>
        <p:sp>
          <p:nvSpPr>
            <p:cNvPr id="123917" name="Line 11"/>
            <p:cNvSpPr/>
            <p:nvPr/>
          </p:nvSpPr>
          <p:spPr>
            <a:xfrm>
              <a:off x="5245100" y="3657600"/>
              <a:ext cx="609600" cy="457200"/>
            </a:xfrm>
            <a:prstGeom prst="line">
              <a:avLst/>
            </a:prstGeom>
            <a:ln w="9525" cap="flat" cmpd="sng">
              <a:solidFill>
                <a:schemeClr val="tx1"/>
              </a:solidFill>
              <a:prstDash val="solid"/>
              <a:miter/>
              <a:headEnd type="none" w="med" len="med"/>
              <a:tailEnd type="none" w="med" len="med"/>
            </a:ln>
          </p:spPr>
        </p:sp>
        <p:sp>
          <p:nvSpPr>
            <p:cNvPr id="123918" name="Line 12"/>
            <p:cNvSpPr/>
            <p:nvPr/>
          </p:nvSpPr>
          <p:spPr>
            <a:xfrm>
              <a:off x="7073900" y="2743200"/>
              <a:ext cx="609600" cy="457200"/>
            </a:xfrm>
            <a:prstGeom prst="line">
              <a:avLst/>
            </a:prstGeom>
            <a:ln w="9525" cap="flat" cmpd="sng">
              <a:solidFill>
                <a:schemeClr val="tx1"/>
              </a:solidFill>
              <a:prstDash val="solid"/>
              <a:miter/>
              <a:headEnd type="none" w="med" len="med"/>
              <a:tailEnd type="none" w="med" len="med"/>
            </a:ln>
          </p:spPr>
        </p:sp>
        <p:sp>
          <p:nvSpPr>
            <p:cNvPr id="123919" name="Line 13"/>
            <p:cNvSpPr/>
            <p:nvPr/>
          </p:nvSpPr>
          <p:spPr>
            <a:xfrm flipH="1">
              <a:off x="7073900" y="3733800"/>
              <a:ext cx="609600" cy="381000"/>
            </a:xfrm>
            <a:prstGeom prst="line">
              <a:avLst/>
            </a:prstGeom>
            <a:ln w="9525" cap="flat" cmpd="sng">
              <a:solidFill>
                <a:schemeClr val="tx1"/>
              </a:solidFill>
              <a:prstDash val="solid"/>
              <a:miter/>
              <a:headEnd type="none" w="med" len="med"/>
              <a:tailEnd type="none" w="med" len="med"/>
            </a:ln>
          </p:spPr>
        </p:sp>
        <p:sp>
          <p:nvSpPr>
            <p:cNvPr id="123920" name="Rectangle 3"/>
            <p:cNvSpPr/>
            <p:nvPr/>
          </p:nvSpPr>
          <p:spPr>
            <a:xfrm>
              <a:off x="6012160" y="16288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21" name="Rectangle 4"/>
            <p:cNvSpPr/>
            <p:nvPr/>
          </p:nvSpPr>
          <p:spPr>
            <a:xfrm>
              <a:off x="5868144" y="3861048"/>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1" name="矩形 20"/>
            <p:cNvSpPr/>
            <p:nvPr/>
          </p:nvSpPr>
          <p:spPr>
            <a:xfrm>
              <a:off x="6011863" y="2238289"/>
              <a:ext cx="1219200" cy="8428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5867400" y="4469906"/>
              <a:ext cx="1219200" cy="1233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959"/>
                                        </p:tgtEl>
                                        <p:attrNameLst>
                                          <p:attrName>style.visibility</p:attrName>
                                        </p:attrNameLst>
                                      </p:cBhvr>
                                      <p:to>
                                        <p:strVal val="visible"/>
                                      </p:to>
                                    </p:set>
                                    <p:animEffect transition="in" filter="wipe(down)">
                                      <p:cBhvr>
                                        <p:cTn id="12" dur="500"/>
                                        <p:tgtEl>
                                          <p:spTgt spid="3389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337923" name="Rectangle 3"/>
          <p:cNvSpPr>
            <a:spLocks noGrp="1" noChangeArrowheads="1"/>
          </p:cNvSpPr>
          <p:nvPr>
            <p:ph type="subTitle" idx="1"/>
          </p:nvPr>
        </p:nvSpPr>
        <p:spPr>
          <a:xfrm>
            <a:off x="381000" y="1600200"/>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混合策略</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首先使用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自顶向下</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的策略把应用需求划分为多个需求子集合；</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然后，对于每个需求子集合，使用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自底向上</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的策略设计局部模式；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最后，组合局部模式，形成最后的概念数据库模式。 </a:t>
            </a:r>
          </a:p>
          <a:p>
            <a:pPr marL="457200" marR="0" lvl="1" indent="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animEffect transition="in" filter="fade">
                                      <p:cBhvr>
                                        <p:cTn id="11" dur="500"/>
                                        <p:tgtEl>
                                          <p:spTgt spid="33792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9698" name="Rectangle 3"/>
          <p:cNvSpPr>
            <a:spLocks noGrp="1"/>
          </p:cNvSpPr>
          <p:nvPr>
            <p:ph type="body" idx="4294967295"/>
          </p:nvPr>
        </p:nvSpPr>
        <p:spPr>
          <a:xfrm>
            <a:off x="468313" y="1341438"/>
            <a:ext cx="8229600" cy="4525962"/>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需求分析就是分析用户的要求</a:t>
            </a:r>
          </a:p>
          <a:p>
            <a:pPr lvl="1"/>
            <a:r>
              <a:rPr lang="zh-CN" altLang="en-US" dirty="0">
                <a:solidFill>
                  <a:srgbClr val="0000FF"/>
                </a:solidFill>
                <a:effectLst/>
                <a:latin typeface="华文新魏" panose="02010800040101010101" pitchFamily="2" charset="-122"/>
                <a:ea typeface="华文新魏" panose="02010800040101010101" pitchFamily="2" charset="-122"/>
              </a:rPr>
              <a:t>是设计数据库的起点</a:t>
            </a:r>
          </a:p>
          <a:p>
            <a:pPr lvl="1"/>
            <a:r>
              <a:rPr lang="zh-CN" altLang="en-US" dirty="0">
                <a:solidFill>
                  <a:srgbClr val="0000FF"/>
                </a:solidFill>
                <a:effectLst/>
                <a:latin typeface="华文新魏" panose="02010800040101010101" pitchFamily="2" charset="-122"/>
                <a:ea typeface="华文新魏" panose="02010800040101010101" pitchFamily="2" charset="-122"/>
              </a:rPr>
              <a:t>结果是否准确地反映了用户的实际要求，将直接影响到后面各个阶段的设计，并影响到设计结果是否合理和实用</a:t>
            </a:r>
          </a:p>
        </p:txBody>
      </p:sp>
      <p:sp>
        <p:nvSpPr>
          <p:cNvPr id="4" name="TextBox 1">
            <a:extLst>
              <a:ext uri="{FF2B5EF4-FFF2-40B4-BE49-F238E27FC236}">
                <a16:creationId xmlns:a16="http://schemas.microsoft.com/office/drawing/2014/main" id="{DDCDA129-D1F4-46A7-813F-2C946B963B00}"/>
              </a:ext>
            </a:extLst>
          </p:cNvPr>
          <p:cNvSpPr txBox="1"/>
          <p:nvPr/>
        </p:nvSpPr>
        <p:spPr>
          <a:xfrm>
            <a:off x="1692275" y="4149725"/>
            <a:ext cx="6032500" cy="460375"/>
          </a:xfrm>
          <a:prstGeom prst="rect">
            <a:avLst/>
          </a:prstGeom>
          <a:solidFill>
            <a:srgbClr val="FFFF00"/>
          </a:solidFill>
          <a:ln w="9525" cap="flat" cmpd="sng">
            <a:solidFill>
              <a:schemeClr val="tx1"/>
            </a:solidFill>
            <a:prstDash val="solid"/>
            <a:miter/>
            <a:headEnd type="none" w="med" len="med"/>
            <a:tailEnd type="none" w="med" len="med"/>
          </a:ln>
        </p:spPr>
        <p:txBody>
          <a:bodyPr wrap="none" anchor="t" anchorCtr="0">
            <a:spAutoFit/>
          </a:bodyPr>
          <a:lstStyle/>
          <a:p>
            <a:pPr eaLnBrk="0" hangingPunct="0">
              <a:spcBef>
                <a:spcPct val="20000"/>
              </a:spcBef>
            </a:pPr>
            <a:r>
              <a:rPr lang="zh-CN" altLang="en-US" sz="2400" dirty="0">
                <a:solidFill>
                  <a:srgbClr val="FF0000"/>
                </a:solidFill>
                <a:latin typeface="华文新魏" panose="02010800040101010101" pitchFamily="2" charset="-122"/>
                <a:ea typeface="华文新魏" panose="02010800040101010101" pitchFamily="2" charset="-122"/>
              </a:rPr>
              <a:t>用户的需求在设计过程中扮演一个中心角色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视图综合设计方法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第一步设计局部概念模式。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第二步把局部概念模式合并成一个完整的全局概念模式，即最终的概念数据库模式。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9EB683-1C7E-42A7-A77C-48C10B737A4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0995" name="Rectangle 3"/>
          <p:cNvSpPr>
            <a:spLocks noGrp="1" noChangeArrowheads="1"/>
          </p:cNvSpPr>
          <p:nvPr>
            <p:ph type="subTitle" idx="1"/>
          </p:nvPr>
        </p:nvSpPr>
        <p:spPr>
          <a:xfrm>
            <a:off x="381000" y="1600200"/>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局部概念模式设计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抽取各局部应用涉及的数据，标定各局部应用中的实体、实体的属性、标识实体的码，确定实体之间的联系及其约束（1:1，1:</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n，m:n</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1143000" marR="0" lvl="2" indent="-228600" algn="l" defTabSz="914400" rtl="0" eaLnBrk="0" fontAlgn="base" latinLnBrk="0" hangingPunct="0">
              <a:lnSpc>
                <a:spcPct val="11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p:nvPr/>
        </p:nvSpPr>
        <p:spPr>
          <a:xfrm>
            <a:off x="1187450" y="115888"/>
            <a:ext cx="7793038" cy="1431925"/>
          </a:xfrm>
          <a:prstGeom prst="rect">
            <a:avLst/>
          </a:prstGeom>
          <a:noFill/>
          <a:ln w="9525">
            <a:noFill/>
          </a:ln>
        </p:spPr>
        <p:txBody>
          <a:bodyPr anchor="b" anchorCtr="0"/>
          <a:lstStyle/>
          <a:p>
            <a:pPr eaLnBrk="0" hangingPunct="0"/>
            <a:r>
              <a:rPr lang="zh-CN" altLang="en-US" sz="2800" dirty="0">
                <a:latin typeface="华文新魏" panose="02010800040101010101" pitchFamily="2" charset="-122"/>
                <a:ea typeface="华文新魏" panose="02010800040101010101" pitchFamily="2" charset="-122"/>
              </a:rPr>
              <a:t>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设计实例：学校教学管理,假定它涉及到    </a:t>
            </a:r>
            <a:endParaRPr lang="en-US" altLang="zh-CN" sz="2800" dirty="0">
              <a:latin typeface="华文新魏" panose="02010800040101010101" pitchFamily="2" charset="-122"/>
              <a:ea typeface="华文新魏" panose="02010800040101010101" pitchFamily="2" charset="-122"/>
            </a:endParaRPr>
          </a:p>
          <a:p>
            <a:pPr eaLnBrk="0" hangingPunct="0"/>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师资、教务等部门。</a:t>
            </a:r>
          </a:p>
        </p:txBody>
      </p:sp>
      <p:grpSp>
        <p:nvGrpSpPr>
          <p:cNvPr id="8" name="组合 7"/>
          <p:cNvGrpSpPr/>
          <p:nvPr/>
        </p:nvGrpSpPr>
        <p:grpSpPr>
          <a:xfrm>
            <a:off x="3838575" y="3395663"/>
            <a:ext cx="949325" cy="1243012"/>
            <a:chOff x="3838699" y="3395663"/>
            <a:chExt cx="949325" cy="1242491"/>
          </a:xfrm>
        </p:grpSpPr>
        <p:sp>
          <p:nvSpPr>
            <p:cNvPr id="130051" name="AutoShape 31"/>
            <p:cNvSpPr/>
            <p:nvPr/>
          </p:nvSpPr>
          <p:spPr>
            <a:xfrm>
              <a:off x="3838699" y="3861048"/>
              <a:ext cx="949325" cy="488950"/>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研究</a:t>
              </a:r>
            </a:p>
          </p:txBody>
        </p:sp>
        <p:sp>
          <p:nvSpPr>
            <p:cNvPr id="130052" name="Line 36"/>
            <p:cNvSpPr/>
            <p:nvPr/>
          </p:nvSpPr>
          <p:spPr>
            <a:xfrm>
              <a:off x="4318000" y="3395663"/>
              <a:ext cx="0" cy="465385"/>
            </a:xfrm>
            <a:prstGeom prst="line">
              <a:avLst/>
            </a:prstGeom>
            <a:ln w="12700" cap="flat" cmpd="sng">
              <a:solidFill>
                <a:schemeClr val="tx2"/>
              </a:solidFill>
              <a:prstDash val="solid"/>
              <a:round/>
              <a:headEnd type="none" w="med" len="med"/>
              <a:tailEnd type="none" w="med" len="med"/>
            </a:ln>
          </p:spPr>
        </p:sp>
        <p:sp>
          <p:nvSpPr>
            <p:cNvPr id="130053" name="Line 40"/>
            <p:cNvSpPr/>
            <p:nvPr/>
          </p:nvSpPr>
          <p:spPr>
            <a:xfrm>
              <a:off x="4318000" y="4365104"/>
              <a:ext cx="0" cy="273050"/>
            </a:xfrm>
            <a:prstGeom prst="line">
              <a:avLst/>
            </a:prstGeom>
            <a:ln w="12700" cap="flat" cmpd="sng">
              <a:solidFill>
                <a:schemeClr val="tx2"/>
              </a:solidFill>
              <a:prstDash val="solid"/>
              <a:round/>
              <a:headEnd type="none" w="med" len="med"/>
              <a:tailEnd type="none" w="med" len="med"/>
            </a:ln>
          </p:spPr>
        </p:sp>
      </p:grpSp>
      <p:sp>
        <p:nvSpPr>
          <p:cNvPr id="130054" name="Rectangle 51"/>
          <p:cNvSpPr/>
          <p:nvPr/>
        </p:nvSpPr>
        <p:spPr>
          <a:xfrm>
            <a:off x="8172450" y="2276475"/>
            <a:ext cx="558800" cy="2986088"/>
          </a:xfrm>
          <a:prstGeom prst="rect">
            <a:avLst/>
          </a:prstGeom>
          <a:noFill/>
          <a:ln w="9525">
            <a:noFill/>
          </a:ln>
        </p:spPr>
        <p:txBody>
          <a:bodyPr wrap="none" anchor="t" anchorCtr="0">
            <a:spAutoFit/>
          </a:bodyPr>
          <a:lstStyle/>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师</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资</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局</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en-US" altLang="zh-CN" dirty="0">
                <a:latin typeface="华文新魏" panose="02010800040101010101" pitchFamily="2" charset="-122"/>
                <a:ea typeface="华文新魏" panose="02010800040101010101" pitchFamily="2" charset="-122"/>
              </a:rPr>
              <a:t>E-R</a:t>
            </a: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图</a:t>
            </a:r>
          </a:p>
        </p:txBody>
      </p:sp>
      <p:grpSp>
        <p:nvGrpSpPr>
          <p:cNvPr id="4" name="组合 3"/>
          <p:cNvGrpSpPr/>
          <p:nvPr/>
        </p:nvGrpSpPr>
        <p:grpSpPr>
          <a:xfrm>
            <a:off x="1116013" y="2371725"/>
            <a:ext cx="1008062" cy="1489075"/>
            <a:chOff x="1115790" y="2371105"/>
            <a:chExt cx="1007938" cy="1489943"/>
          </a:xfrm>
        </p:grpSpPr>
        <p:sp>
          <p:nvSpPr>
            <p:cNvPr id="2" name="矩形 1"/>
            <p:cNvSpPr/>
            <p:nvPr/>
          </p:nvSpPr>
          <p:spPr>
            <a:xfrm>
              <a:off x="1115790" y="2371105"/>
              <a:ext cx="1007938" cy="4098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 name="矩形 2"/>
            <p:cNvSpPr/>
            <p:nvPr/>
          </p:nvSpPr>
          <p:spPr>
            <a:xfrm>
              <a:off x="1115790" y="2780919"/>
              <a:ext cx="1007938" cy="10801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60" name="组合 59"/>
          <p:cNvGrpSpPr/>
          <p:nvPr/>
        </p:nvGrpSpPr>
        <p:grpSpPr>
          <a:xfrm>
            <a:off x="3779838" y="1795463"/>
            <a:ext cx="1008062" cy="1633537"/>
            <a:chOff x="1115790" y="2371105"/>
            <a:chExt cx="1007938" cy="1633537"/>
          </a:xfrm>
        </p:grpSpPr>
        <p:sp>
          <p:nvSpPr>
            <p:cNvPr id="61" name="矩形 60"/>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62" name="矩形 61"/>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3" name="组合 62"/>
          <p:cNvGrpSpPr/>
          <p:nvPr/>
        </p:nvGrpSpPr>
        <p:grpSpPr>
          <a:xfrm>
            <a:off x="6688138" y="2420938"/>
            <a:ext cx="1008062" cy="1187450"/>
            <a:chOff x="1115790" y="2371105"/>
            <a:chExt cx="1007938" cy="1187847"/>
          </a:xfrm>
        </p:grpSpPr>
        <p:sp>
          <p:nvSpPr>
            <p:cNvPr id="64" name="矩形 63"/>
            <p:cNvSpPr/>
            <p:nvPr/>
          </p:nvSpPr>
          <p:spPr>
            <a:xfrm>
              <a:off x="1115790" y="2371105"/>
              <a:ext cx="1007938" cy="4097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5" name="矩形 64"/>
            <p:cNvSpPr/>
            <p:nvPr/>
          </p:nvSpPr>
          <p:spPr>
            <a:xfrm>
              <a:off x="1115790" y="2780817"/>
              <a:ext cx="1007938" cy="778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66" name="组合 65"/>
          <p:cNvGrpSpPr/>
          <p:nvPr/>
        </p:nvGrpSpPr>
        <p:grpSpPr>
          <a:xfrm>
            <a:off x="3711575" y="4652963"/>
            <a:ext cx="1292225" cy="2060575"/>
            <a:chOff x="1115790" y="2371105"/>
            <a:chExt cx="1007938" cy="2060847"/>
          </a:xfrm>
        </p:grpSpPr>
        <p:sp>
          <p:nvSpPr>
            <p:cNvPr id="67" name="矩形 66"/>
            <p:cNvSpPr/>
            <p:nvPr/>
          </p:nvSpPr>
          <p:spPr>
            <a:xfrm>
              <a:off x="1115790" y="2371105"/>
              <a:ext cx="1007938" cy="4096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a:t>
              </a:r>
            </a:p>
          </p:txBody>
        </p:sp>
        <p:sp>
          <p:nvSpPr>
            <p:cNvPr id="68" name="矩形 67"/>
            <p:cNvSpPr/>
            <p:nvPr/>
          </p:nvSpPr>
          <p:spPr>
            <a:xfrm>
              <a:off x="1115790" y="2780734"/>
              <a:ext cx="1007938" cy="1651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课题号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负责人</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完整日期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经费</a:t>
              </a:r>
            </a:p>
          </p:txBody>
        </p:sp>
      </p:grpSp>
      <p:grpSp>
        <p:nvGrpSpPr>
          <p:cNvPr id="7" name="组合 6"/>
          <p:cNvGrpSpPr/>
          <p:nvPr/>
        </p:nvGrpSpPr>
        <p:grpSpPr>
          <a:xfrm>
            <a:off x="4787900" y="3014663"/>
            <a:ext cx="2638425" cy="1158875"/>
            <a:chOff x="4788023" y="3014663"/>
            <a:chExt cx="2638874" cy="1159506"/>
          </a:xfrm>
        </p:grpSpPr>
        <p:sp>
          <p:nvSpPr>
            <p:cNvPr id="130068" name="AutoShape 17"/>
            <p:cNvSpPr/>
            <p:nvPr/>
          </p:nvSpPr>
          <p:spPr>
            <a:xfrm>
              <a:off x="5203825"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任课</a:t>
              </a:r>
            </a:p>
          </p:txBody>
        </p:sp>
        <p:sp>
          <p:nvSpPr>
            <p:cNvPr id="130069" name="Line 29"/>
            <p:cNvSpPr/>
            <p:nvPr/>
          </p:nvSpPr>
          <p:spPr>
            <a:xfrm>
              <a:off x="4788023" y="3233738"/>
              <a:ext cx="415801" cy="0"/>
            </a:xfrm>
            <a:prstGeom prst="line">
              <a:avLst/>
            </a:prstGeom>
            <a:ln w="12700" cap="flat" cmpd="sng">
              <a:solidFill>
                <a:schemeClr val="tx2"/>
              </a:solidFill>
              <a:prstDash val="solid"/>
              <a:round/>
              <a:headEnd type="none" w="med" len="med"/>
              <a:tailEnd type="none" w="med" len="med"/>
            </a:ln>
          </p:spPr>
        </p:sp>
        <p:sp>
          <p:nvSpPr>
            <p:cNvPr id="130070" name="Line 30"/>
            <p:cNvSpPr/>
            <p:nvPr/>
          </p:nvSpPr>
          <p:spPr>
            <a:xfrm>
              <a:off x="5962650" y="3233738"/>
              <a:ext cx="695325" cy="0"/>
            </a:xfrm>
            <a:prstGeom prst="line">
              <a:avLst/>
            </a:prstGeom>
            <a:ln w="12700" cap="flat" cmpd="sng">
              <a:solidFill>
                <a:schemeClr val="tx2"/>
              </a:solidFill>
              <a:prstDash val="solid"/>
              <a:round/>
              <a:headEnd type="none" w="med" len="med"/>
              <a:tailEnd type="none" w="med" len="med"/>
            </a:ln>
          </p:spPr>
        </p:sp>
        <p:sp>
          <p:nvSpPr>
            <p:cNvPr id="130071" name="Line 37"/>
            <p:cNvSpPr/>
            <p:nvPr/>
          </p:nvSpPr>
          <p:spPr>
            <a:xfrm>
              <a:off x="5583238" y="3451225"/>
              <a:ext cx="0" cy="325438"/>
            </a:xfrm>
            <a:prstGeom prst="line">
              <a:avLst/>
            </a:prstGeom>
            <a:ln w="12700" cap="flat" cmpd="sng">
              <a:solidFill>
                <a:schemeClr val="tx2"/>
              </a:solidFill>
              <a:prstDash val="dashDot"/>
              <a:round/>
              <a:headEnd type="none" w="med" len="med"/>
              <a:tailEnd type="none" w="med" len="med"/>
            </a:ln>
          </p:spPr>
        </p:sp>
        <p:sp>
          <p:nvSpPr>
            <p:cNvPr id="130072" name="Line 38"/>
            <p:cNvSpPr/>
            <p:nvPr/>
          </p:nvSpPr>
          <p:spPr>
            <a:xfrm>
              <a:off x="5583238" y="3451225"/>
              <a:ext cx="1011237" cy="325438"/>
            </a:xfrm>
            <a:prstGeom prst="line">
              <a:avLst/>
            </a:prstGeom>
            <a:ln w="12700" cap="flat" cmpd="sng">
              <a:solidFill>
                <a:schemeClr val="tx2"/>
              </a:solidFill>
              <a:prstDash val="dashDot"/>
              <a:round/>
              <a:headEnd type="none" w="med" len="med"/>
              <a:tailEnd type="none" w="med" len="med"/>
            </a:ln>
          </p:spPr>
        </p:sp>
        <p:sp>
          <p:nvSpPr>
            <p:cNvPr id="5" name="矩形 4"/>
            <p:cNvSpPr/>
            <p:nvPr/>
          </p:nvSpPr>
          <p:spPr>
            <a:xfrm>
              <a:off x="5142096" y="3789785"/>
              <a:ext cx="941547" cy="358970"/>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70" name="矩形 69"/>
            <p:cNvSpPr/>
            <p:nvPr/>
          </p:nvSpPr>
          <p:spPr>
            <a:xfrm>
              <a:off x="6405961" y="3813610"/>
              <a:ext cx="1020936" cy="360559"/>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学生数</a:t>
              </a:r>
            </a:p>
          </p:txBody>
        </p:sp>
      </p:grpSp>
      <p:grpSp>
        <p:nvGrpSpPr>
          <p:cNvPr id="6" name="组合 5"/>
          <p:cNvGrpSpPr/>
          <p:nvPr/>
        </p:nvGrpSpPr>
        <p:grpSpPr>
          <a:xfrm>
            <a:off x="1292225" y="3014663"/>
            <a:ext cx="2487613" cy="1493837"/>
            <a:chOff x="1292759" y="3014663"/>
            <a:chExt cx="2487328" cy="1494457"/>
          </a:xfrm>
        </p:grpSpPr>
        <p:sp>
          <p:nvSpPr>
            <p:cNvPr id="130076" name="AutoShape 16"/>
            <p:cNvSpPr/>
            <p:nvPr/>
          </p:nvSpPr>
          <p:spPr>
            <a:xfrm>
              <a:off x="2609850"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从属</a:t>
              </a:r>
            </a:p>
          </p:txBody>
        </p:sp>
        <p:sp>
          <p:nvSpPr>
            <p:cNvPr id="130077" name="Line 27"/>
            <p:cNvSpPr/>
            <p:nvPr/>
          </p:nvSpPr>
          <p:spPr>
            <a:xfrm>
              <a:off x="2103438" y="3233738"/>
              <a:ext cx="569912" cy="0"/>
            </a:xfrm>
            <a:prstGeom prst="line">
              <a:avLst/>
            </a:prstGeom>
            <a:ln w="12700" cap="flat" cmpd="sng">
              <a:solidFill>
                <a:schemeClr val="tx2"/>
              </a:solidFill>
              <a:prstDash val="solid"/>
              <a:round/>
              <a:headEnd type="triangle" w="med" len="med"/>
              <a:tailEnd type="none" w="med" len="med"/>
            </a:ln>
          </p:spPr>
        </p:sp>
        <p:sp>
          <p:nvSpPr>
            <p:cNvPr id="130078" name="Line 28"/>
            <p:cNvSpPr/>
            <p:nvPr/>
          </p:nvSpPr>
          <p:spPr>
            <a:xfrm>
              <a:off x="3347865" y="3233738"/>
              <a:ext cx="432222" cy="0"/>
            </a:xfrm>
            <a:prstGeom prst="line">
              <a:avLst/>
            </a:prstGeom>
            <a:ln w="12700" cap="flat" cmpd="sng">
              <a:solidFill>
                <a:schemeClr val="tx2"/>
              </a:solidFill>
              <a:prstDash val="solid"/>
              <a:round/>
              <a:headEnd type="none" w="med" len="med"/>
              <a:tailEnd type="none" w="med" len="med"/>
            </a:ln>
          </p:spPr>
        </p:sp>
        <p:sp>
          <p:nvSpPr>
            <p:cNvPr id="130079" name="Line 35"/>
            <p:cNvSpPr/>
            <p:nvPr/>
          </p:nvSpPr>
          <p:spPr>
            <a:xfrm flipH="1">
              <a:off x="1835696" y="3451225"/>
              <a:ext cx="1139825" cy="706438"/>
            </a:xfrm>
            <a:prstGeom prst="line">
              <a:avLst/>
            </a:prstGeom>
            <a:ln w="12700" cap="flat" cmpd="sng">
              <a:solidFill>
                <a:schemeClr val="tx2"/>
              </a:solidFill>
              <a:prstDash val="dash"/>
              <a:round/>
              <a:headEnd type="none" w="med" len="med"/>
              <a:tailEnd type="none" w="med" len="med"/>
            </a:ln>
          </p:spPr>
        </p:sp>
        <p:sp>
          <p:nvSpPr>
            <p:cNvPr id="71" name="矩形 70"/>
            <p:cNvSpPr/>
            <p:nvPr/>
          </p:nvSpPr>
          <p:spPr>
            <a:xfrm>
              <a:off x="1292759" y="4148608"/>
              <a:ext cx="1363507" cy="360512"/>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入职日期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ppt_x"/>
                                          </p:val>
                                        </p:tav>
                                        <p:tav tm="100000">
                                          <p:val>
                                            <p:strVal val="#ppt_x"/>
                                          </p:val>
                                        </p:tav>
                                      </p:tavLst>
                                    </p:anim>
                                    <p:anim calcmode="lin" valueType="num">
                                      <p:cBhvr additive="base">
                                        <p:cTn id="19" dur="500" fill="hold"/>
                                        <p:tgtEl>
                                          <p:spTgt spid="6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68713" y="2668588"/>
            <a:ext cx="1087437" cy="1460500"/>
            <a:chOff x="3668241" y="2668588"/>
            <a:chExt cx="1087438" cy="1460500"/>
          </a:xfrm>
        </p:grpSpPr>
        <p:sp>
          <p:nvSpPr>
            <p:cNvPr id="131074" name="AutoShape 8"/>
            <p:cNvSpPr/>
            <p:nvPr/>
          </p:nvSpPr>
          <p:spPr>
            <a:xfrm>
              <a:off x="3668241" y="303790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教学</a:t>
              </a:r>
            </a:p>
          </p:txBody>
        </p:sp>
        <p:sp>
          <p:nvSpPr>
            <p:cNvPr id="131075" name="Line 21"/>
            <p:cNvSpPr/>
            <p:nvPr/>
          </p:nvSpPr>
          <p:spPr>
            <a:xfrm>
              <a:off x="4211960" y="2668588"/>
              <a:ext cx="0" cy="381000"/>
            </a:xfrm>
            <a:prstGeom prst="line">
              <a:avLst/>
            </a:prstGeom>
            <a:ln w="12700" cap="flat" cmpd="sng">
              <a:solidFill>
                <a:schemeClr val="tx1"/>
              </a:solidFill>
              <a:prstDash val="solid"/>
              <a:round/>
              <a:headEnd type="none" w="med" len="med"/>
              <a:tailEnd type="none" w="med" len="med"/>
            </a:ln>
          </p:spPr>
        </p:sp>
        <p:sp>
          <p:nvSpPr>
            <p:cNvPr id="131076" name="Line 22"/>
            <p:cNvSpPr/>
            <p:nvPr/>
          </p:nvSpPr>
          <p:spPr>
            <a:xfrm>
              <a:off x="4211960" y="3684588"/>
              <a:ext cx="0" cy="444500"/>
            </a:xfrm>
            <a:prstGeom prst="line">
              <a:avLst/>
            </a:prstGeom>
            <a:ln w="12700" cap="flat" cmpd="sng">
              <a:solidFill>
                <a:schemeClr val="tx1"/>
              </a:solidFill>
              <a:prstDash val="solid"/>
              <a:round/>
              <a:headEnd type="none" w="med" len="med"/>
              <a:tailEnd type="none" w="med" len="med"/>
            </a:ln>
          </p:spPr>
        </p:sp>
      </p:grpSp>
      <p:grpSp>
        <p:nvGrpSpPr>
          <p:cNvPr id="5" name="组合 4"/>
          <p:cNvGrpSpPr/>
          <p:nvPr/>
        </p:nvGrpSpPr>
        <p:grpSpPr>
          <a:xfrm>
            <a:off x="6588125" y="3113088"/>
            <a:ext cx="1155700" cy="1016000"/>
            <a:chOff x="6491288" y="3113088"/>
            <a:chExt cx="1155700" cy="1016000"/>
          </a:xfrm>
        </p:grpSpPr>
        <p:sp>
          <p:nvSpPr>
            <p:cNvPr id="131078" name="AutoShape 11"/>
            <p:cNvSpPr/>
            <p:nvPr/>
          </p:nvSpPr>
          <p:spPr>
            <a:xfrm>
              <a:off x="6491288" y="3113088"/>
              <a:ext cx="1155700"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先修课</a:t>
              </a:r>
            </a:p>
          </p:txBody>
        </p:sp>
        <p:sp>
          <p:nvSpPr>
            <p:cNvPr id="131079" name="Line 25"/>
            <p:cNvSpPr/>
            <p:nvPr/>
          </p:nvSpPr>
          <p:spPr>
            <a:xfrm>
              <a:off x="6899275" y="3684588"/>
              <a:ext cx="0" cy="444500"/>
            </a:xfrm>
            <a:prstGeom prst="line">
              <a:avLst/>
            </a:prstGeom>
            <a:ln w="12700" cap="flat" cmpd="sng">
              <a:solidFill>
                <a:schemeClr val="tx1"/>
              </a:solidFill>
              <a:prstDash val="solid"/>
              <a:round/>
              <a:headEnd type="none" w="med" len="med"/>
              <a:tailEnd type="none" w="med" len="med"/>
            </a:ln>
          </p:spPr>
        </p:sp>
        <p:sp>
          <p:nvSpPr>
            <p:cNvPr id="131080" name="Line 26"/>
            <p:cNvSpPr/>
            <p:nvPr/>
          </p:nvSpPr>
          <p:spPr>
            <a:xfrm>
              <a:off x="7239000" y="3684588"/>
              <a:ext cx="0" cy="444500"/>
            </a:xfrm>
            <a:prstGeom prst="line">
              <a:avLst/>
            </a:prstGeom>
            <a:ln w="12700" cap="flat" cmpd="sng">
              <a:solidFill>
                <a:schemeClr val="tx1"/>
              </a:solidFill>
              <a:prstDash val="solid"/>
              <a:round/>
              <a:headEnd type="none" w="med" len="med"/>
              <a:tailEnd type="none" w="med" len="med"/>
            </a:ln>
          </p:spPr>
        </p:sp>
      </p:grpSp>
      <p:sp>
        <p:nvSpPr>
          <p:cNvPr id="131081" name="Rectangle 51"/>
          <p:cNvSpPr/>
          <p:nvPr/>
        </p:nvSpPr>
        <p:spPr>
          <a:xfrm>
            <a:off x="2916238" y="404813"/>
            <a:ext cx="2863850" cy="461962"/>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教务部门局部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a:t>
            </a:r>
          </a:p>
        </p:txBody>
      </p:sp>
      <p:grpSp>
        <p:nvGrpSpPr>
          <p:cNvPr id="57" name="组合 56"/>
          <p:cNvGrpSpPr/>
          <p:nvPr/>
        </p:nvGrpSpPr>
        <p:grpSpPr>
          <a:xfrm>
            <a:off x="3708400" y="981075"/>
            <a:ext cx="1008063" cy="1633538"/>
            <a:chOff x="1115790" y="2371105"/>
            <a:chExt cx="1007938" cy="1633537"/>
          </a:xfrm>
        </p:grpSpPr>
        <p:sp>
          <p:nvSpPr>
            <p:cNvPr id="58" name="矩形 57"/>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59" name="矩形 58"/>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0" name="组合 59"/>
          <p:cNvGrpSpPr/>
          <p:nvPr/>
        </p:nvGrpSpPr>
        <p:grpSpPr>
          <a:xfrm>
            <a:off x="971550" y="3716338"/>
            <a:ext cx="1008063" cy="1490662"/>
            <a:chOff x="1115790" y="2371105"/>
            <a:chExt cx="1007938" cy="1489943"/>
          </a:xfrm>
        </p:grpSpPr>
        <p:sp>
          <p:nvSpPr>
            <p:cNvPr id="61" name="矩形 60"/>
            <p:cNvSpPr/>
            <p:nvPr/>
          </p:nvSpPr>
          <p:spPr>
            <a:xfrm>
              <a:off x="1115790" y="2371105"/>
              <a:ext cx="1007938" cy="40937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62" name="矩形 61"/>
            <p:cNvSpPr/>
            <p:nvPr/>
          </p:nvSpPr>
          <p:spPr>
            <a:xfrm>
              <a:off x="1115790" y="2780482"/>
              <a:ext cx="1007938" cy="108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2" name="组合 1"/>
          <p:cNvGrpSpPr/>
          <p:nvPr/>
        </p:nvGrpSpPr>
        <p:grpSpPr>
          <a:xfrm>
            <a:off x="1292225" y="3213100"/>
            <a:ext cx="2413000" cy="1423988"/>
            <a:chOff x="1292759" y="3212976"/>
            <a:chExt cx="2412466" cy="1424112"/>
          </a:xfrm>
        </p:grpSpPr>
        <p:sp>
          <p:nvSpPr>
            <p:cNvPr id="131089" name="AutoShape 13"/>
            <p:cNvSpPr/>
            <p:nvPr/>
          </p:nvSpPr>
          <p:spPr>
            <a:xfrm>
              <a:off x="2344738" y="4002088"/>
              <a:ext cx="1087437"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所属</a:t>
              </a:r>
            </a:p>
          </p:txBody>
        </p:sp>
        <p:sp>
          <p:nvSpPr>
            <p:cNvPr id="131090" name="Line 23"/>
            <p:cNvSpPr/>
            <p:nvPr/>
          </p:nvSpPr>
          <p:spPr>
            <a:xfrm>
              <a:off x="2413000" y="3621088"/>
              <a:ext cx="476250" cy="381000"/>
            </a:xfrm>
            <a:prstGeom prst="line">
              <a:avLst/>
            </a:prstGeom>
            <a:ln w="12700" cap="flat" cmpd="sng">
              <a:solidFill>
                <a:schemeClr val="tx1"/>
              </a:solidFill>
              <a:prstDash val="dashDot"/>
              <a:round/>
              <a:headEnd type="none" w="med" len="med"/>
              <a:tailEnd type="none" w="med" len="med"/>
            </a:ln>
          </p:spPr>
        </p:sp>
        <p:sp>
          <p:nvSpPr>
            <p:cNvPr id="131091" name="Line 27"/>
            <p:cNvSpPr/>
            <p:nvPr/>
          </p:nvSpPr>
          <p:spPr>
            <a:xfrm>
              <a:off x="2005013" y="4319588"/>
              <a:ext cx="339725" cy="0"/>
            </a:xfrm>
            <a:prstGeom prst="line">
              <a:avLst/>
            </a:prstGeom>
            <a:ln w="12700" cap="flat" cmpd="sng">
              <a:solidFill>
                <a:schemeClr val="tx1"/>
              </a:solidFill>
              <a:prstDash val="solid"/>
              <a:round/>
              <a:headEnd type="triangle" w="med" len="med"/>
              <a:tailEnd type="none" w="med" len="med"/>
            </a:ln>
          </p:spPr>
        </p:sp>
        <p:sp>
          <p:nvSpPr>
            <p:cNvPr id="131092" name="Line 28"/>
            <p:cNvSpPr/>
            <p:nvPr/>
          </p:nvSpPr>
          <p:spPr>
            <a:xfrm>
              <a:off x="3432175" y="4319588"/>
              <a:ext cx="273050" cy="0"/>
            </a:xfrm>
            <a:prstGeom prst="line">
              <a:avLst/>
            </a:prstGeom>
            <a:ln w="12700" cap="flat" cmpd="sng">
              <a:solidFill>
                <a:schemeClr val="tx1"/>
              </a:solidFill>
              <a:prstDash val="solid"/>
              <a:round/>
              <a:headEnd type="none" w="med" len="med"/>
              <a:tailEnd type="none" w="med" len="med"/>
            </a:ln>
          </p:spPr>
        </p:sp>
        <p:sp>
          <p:nvSpPr>
            <p:cNvPr id="63" name="矩形 62"/>
            <p:cNvSpPr/>
            <p:nvPr/>
          </p:nvSpPr>
          <p:spPr>
            <a:xfrm>
              <a:off x="1292759" y="3212976"/>
              <a:ext cx="1363361" cy="3603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入学日期</a:t>
              </a:r>
            </a:p>
          </p:txBody>
        </p:sp>
      </p:grpSp>
      <p:grpSp>
        <p:nvGrpSpPr>
          <p:cNvPr id="65" name="组合 64"/>
          <p:cNvGrpSpPr/>
          <p:nvPr/>
        </p:nvGrpSpPr>
        <p:grpSpPr>
          <a:xfrm>
            <a:off x="3708400" y="4076700"/>
            <a:ext cx="1008063" cy="1631950"/>
            <a:chOff x="1115790" y="2371105"/>
            <a:chExt cx="1007938" cy="1633537"/>
          </a:xfrm>
        </p:grpSpPr>
        <p:sp>
          <p:nvSpPr>
            <p:cNvPr id="66" name="矩形 65"/>
            <p:cNvSpPr/>
            <p:nvPr/>
          </p:nvSpPr>
          <p:spPr>
            <a:xfrm>
              <a:off x="1115790" y="2371105"/>
              <a:ext cx="1007938" cy="40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67" name="矩形 66"/>
            <p:cNvSpPr/>
            <p:nvPr/>
          </p:nvSpPr>
          <p:spPr>
            <a:xfrm>
              <a:off x="1115790" y="2781078"/>
              <a:ext cx="1007938" cy="12235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籍贯</a:t>
              </a:r>
            </a:p>
          </p:txBody>
        </p:sp>
      </p:grpSp>
      <p:grpSp>
        <p:nvGrpSpPr>
          <p:cNvPr id="68" name="组合 67"/>
          <p:cNvGrpSpPr/>
          <p:nvPr/>
        </p:nvGrpSpPr>
        <p:grpSpPr>
          <a:xfrm>
            <a:off x="6707188" y="4154488"/>
            <a:ext cx="1008062" cy="1408112"/>
            <a:chOff x="1115790" y="2371105"/>
            <a:chExt cx="1007938" cy="1408460"/>
          </a:xfrm>
        </p:grpSpPr>
        <p:sp>
          <p:nvSpPr>
            <p:cNvPr id="69" name="矩形 68"/>
            <p:cNvSpPr/>
            <p:nvPr/>
          </p:nvSpPr>
          <p:spPr>
            <a:xfrm>
              <a:off x="1115790" y="2371105"/>
              <a:ext cx="1007938" cy="4096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70" name="矩形 69"/>
            <p:cNvSpPr/>
            <p:nvPr/>
          </p:nvSpPr>
          <p:spPr>
            <a:xfrm>
              <a:off x="1115790" y="2780781"/>
              <a:ext cx="1007938" cy="998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学分</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 name="组合 3"/>
          <p:cNvGrpSpPr/>
          <p:nvPr/>
        </p:nvGrpSpPr>
        <p:grpSpPr>
          <a:xfrm>
            <a:off x="4745038" y="3219450"/>
            <a:ext cx="1949450" cy="1411288"/>
            <a:chOff x="4745410" y="3220170"/>
            <a:chExt cx="1949078" cy="1409774"/>
          </a:xfrm>
        </p:grpSpPr>
        <p:sp>
          <p:nvSpPr>
            <p:cNvPr id="131101" name="AutoShape 15"/>
            <p:cNvSpPr/>
            <p:nvPr/>
          </p:nvSpPr>
          <p:spPr>
            <a:xfrm>
              <a:off x="5212754" y="399494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选课</a:t>
              </a:r>
            </a:p>
          </p:txBody>
        </p:sp>
        <p:sp>
          <p:nvSpPr>
            <p:cNvPr id="131102" name="Line 24"/>
            <p:cNvSpPr/>
            <p:nvPr/>
          </p:nvSpPr>
          <p:spPr>
            <a:xfrm>
              <a:off x="5724128" y="3621088"/>
              <a:ext cx="0" cy="381000"/>
            </a:xfrm>
            <a:prstGeom prst="line">
              <a:avLst/>
            </a:prstGeom>
            <a:ln w="12700" cap="flat" cmpd="sng">
              <a:solidFill>
                <a:schemeClr val="tx1"/>
              </a:solidFill>
              <a:prstDash val="dash"/>
              <a:round/>
              <a:headEnd type="none" w="med" len="med"/>
              <a:tailEnd type="none" w="med" len="med"/>
            </a:ln>
          </p:spPr>
        </p:sp>
        <p:sp>
          <p:nvSpPr>
            <p:cNvPr id="131103" name="Line 29"/>
            <p:cNvSpPr/>
            <p:nvPr/>
          </p:nvSpPr>
          <p:spPr>
            <a:xfrm>
              <a:off x="4745410" y="4319588"/>
              <a:ext cx="474662" cy="0"/>
            </a:xfrm>
            <a:prstGeom prst="line">
              <a:avLst/>
            </a:prstGeom>
            <a:ln w="12700" cap="flat" cmpd="sng">
              <a:solidFill>
                <a:schemeClr val="tx1"/>
              </a:solidFill>
              <a:prstDash val="solid"/>
              <a:round/>
              <a:headEnd type="none" w="med" len="med"/>
              <a:tailEnd type="none" w="med" len="med"/>
            </a:ln>
          </p:spPr>
        </p:sp>
        <p:sp>
          <p:nvSpPr>
            <p:cNvPr id="131104" name="Line 30"/>
            <p:cNvSpPr/>
            <p:nvPr/>
          </p:nvSpPr>
          <p:spPr>
            <a:xfrm>
              <a:off x="6300192" y="4319588"/>
              <a:ext cx="394296" cy="0"/>
            </a:xfrm>
            <a:prstGeom prst="line">
              <a:avLst/>
            </a:prstGeom>
            <a:ln w="12700" cap="flat" cmpd="sng">
              <a:solidFill>
                <a:schemeClr val="tx1"/>
              </a:solidFill>
              <a:prstDash val="solid"/>
              <a:round/>
              <a:headEnd type="none" w="med" len="med"/>
              <a:tailEnd type="none" w="med" len="med"/>
            </a:ln>
          </p:spPr>
        </p:sp>
        <p:sp>
          <p:nvSpPr>
            <p:cNvPr id="71" name="矩形 70"/>
            <p:cNvSpPr/>
            <p:nvPr/>
          </p:nvSpPr>
          <p:spPr>
            <a:xfrm>
              <a:off x="5424730" y="3220170"/>
              <a:ext cx="711064" cy="359976"/>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ppt_x"/>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4067" name="Rectangle 3"/>
          <p:cNvSpPr>
            <a:spLocks noGrp="1" noChangeArrowheads="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全局概念模式的合成</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各个局部概念模式即局部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图建立好后，还需进行合并，集成为一个总</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集成</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图的步骤</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1、识别局部概念模式间的冲突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2、修改局部模式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3、局部模式合并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4、优化全局模式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4067">
                                            <p:txEl>
                                              <p:pRg st="2" end="2"/>
                                            </p:txEl>
                                          </p:spTgt>
                                        </p:tgtEl>
                                        <p:attrNameLst>
                                          <p:attrName>style.visibility</p:attrName>
                                        </p:attrNameLst>
                                      </p:cBhvr>
                                      <p:to>
                                        <p:strVal val="visible"/>
                                      </p:to>
                                    </p:set>
                                    <p:animEffect transition="in" filter="fade">
                                      <p:cBhvr>
                                        <p:cTn id="11" dur="500"/>
                                        <p:tgtEl>
                                          <p:spTgt spid="34406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4067">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4067">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406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44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6115"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冲突的种类</a:t>
            </a:r>
          </a:p>
          <a:p>
            <a:pPr lvl="1"/>
            <a:r>
              <a:rPr lang="zh-CN" altLang="en-US" dirty="0">
                <a:solidFill>
                  <a:srgbClr val="0000FF"/>
                </a:solidFill>
                <a:effectLst/>
                <a:latin typeface="华文新魏" panose="02010800040101010101" pitchFamily="2" charset="-122"/>
                <a:ea typeface="华文新魏" panose="02010800040101010101" pitchFamily="2" charset="-122"/>
              </a:rPr>
              <a:t>命名冲突：异名同义，同名异义</a:t>
            </a:r>
          </a:p>
          <a:p>
            <a:pPr lvl="1"/>
            <a:r>
              <a:rPr lang="zh-CN" altLang="en-US" dirty="0">
                <a:solidFill>
                  <a:srgbClr val="0000FF"/>
                </a:solidFill>
                <a:effectLst/>
                <a:latin typeface="华文新魏" panose="02010800040101010101" pitchFamily="2" charset="-122"/>
                <a:ea typeface="华文新魏" panose="02010800040101010101" pitchFamily="2" charset="-122"/>
              </a:rPr>
              <a:t>模式结构冲突</a:t>
            </a:r>
          </a:p>
          <a:p>
            <a:pPr lvl="2"/>
            <a:r>
              <a:rPr lang="zh-CN" altLang="en-US" dirty="0">
                <a:effectLst/>
                <a:latin typeface="华文新魏" panose="02010800040101010101" pitchFamily="2" charset="-122"/>
                <a:ea typeface="华文新魏" panose="02010800040101010101" pitchFamily="2" charset="-122"/>
              </a:rPr>
              <a:t>相同概念在不同的局部模式中使用不同的概念模式表示</a:t>
            </a:r>
          </a:p>
          <a:p>
            <a:pPr lvl="3"/>
            <a:r>
              <a:rPr lang="zh-CN" altLang="en-US" dirty="0">
                <a:effectLst/>
                <a:latin typeface="华文新魏" panose="02010800040101010101" pitchFamily="2" charset="-122"/>
                <a:ea typeface="华文新魏" panose="02010800040101010101" pitchFamily="2" charset="-122"/>
              </a:rPr>
              <a:t>例如，“系”在一个局部模式中表示为一个实体，而在另一个模式中则被表示成一个复合属性</a:t>
            </a:r>
          </a:p>
          <a:p>
            <a:pPr lvl="1"/>
            <a:r>
              <a:rPr lang="zh-CN" altLang="en-US" dirty="0">
                <a:solidFill>
                  <a:srgbClr val="0000FF"/>
                </a:solidFill>
                <a:effectLst/>
                <a:latin typeface="华文新魏" panose="02010800040101010101" pitchFamily="2" charset="-122"/>
                <a:ea typeface="华文新魏" panose="02010800040101010101" pitchFamily="2" charset="-122"/>
              </a:rPr>
              <a:t>值域冲突</a:t>
            </a:r>
          </a:p>
          <a:p>
            <a:pPr lvl="1"/>
            <a:r>
              <a:rPr lang="zh-CN" altLang="en-US" dirty="0">
                <a:solidFill>
                  <a:srgbClr val="0000FF"/>
                </a:solidFill>
                <a:effectLst/>
                <a:latin typeface="华文新魏" panose="02010800040101010101" pitchFamily="2" charset="-122"/>
                <a:ea typeface="华文新魏" panose="02010800040101010101" pitchFamily="2" charset="-122"/>
              </a:rPr>
              <a:t>约束冲突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 calcmode="lin" valueType="num">
                                      <p:cBhvr additive="base">
                                        <p:cTn id="7" dur="500" fill="hold"/>
                                        <p:tgtEl>
                                          <p:spTgt spid="346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6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 calcmode="lin" valueType="num">
                                      <p:cBhvr additive="base">
                                        <p:cTn id="13" dur="500" fill="hold"/>
                                        <p:tgtEl>
                                          <p:spTgt spid="3461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61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 calcmode="lin" valueType="num">
                                      <p:cBhvr additive="base">
                                        <p:cTn id="17" dur="500" fill="hold"/>
                                        <p:tgtEl>
                                          <p:spTgt spid="3461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6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6115">
                                            <p:txEl>
                                              <p:pRg st="4" end="4"/>
                                            </p:txEl>
                                          </p:spTgt>
                                        </p:tgtEl>
                                        <p:attrNameLst>
                                          <p:attrName>style.visibility</p:attrName>
                                        </p:attrNameLst>
                                      </p:cBhvr>
                                      <p:to>
                                        <p:strVal val="visible"/>
                                      </p:to>
                                    </p:set>
                                    <p:anim calcmode="lin" valueType="num">
                                      <p:cBhvr additive="base">
                                        <p:cTn id="23" dur="500" fill="hold"/>
                                        <p:tgtEl>
                                          <p:spTgt spid="3461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6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46115">
                                            <p:txEl>
                                              <p:pRg st="5" end="5"/>
                                            </p:txEl>
                                          </p:spTgt>
                                        </p:tgtEl>
                                        <p:attrNameLst>
                                          <p:attrName>style.visibility</p:attrName>
                                        </p:attrNameLst>
                                      </p:cBhvr>
                                      <p:to>
                                        <p:strVal val="visible"/>
                                      </p:to>
                                    </p:set>
                                    <p:animEffect transition="in" filter="box(in)">
                                      <p:cBhvr>
                                        <p:cTn id="29" dur="500"/>
                                        <p:tgtEl>
                                          <p:spTgt spid="3461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46115">
                                            <p:txEl>
                                              <p:pRg st="6" end="6"/>
                                            </p:txEl>
                                          </p:spTgt>
                                        </p:tgtEl>
                                        <p:attrNameLst>
                                          <p:attrName>style.visibility</p:attrName>
                                        </p:attrNameLst>
                                      </p:cBhvr>
                                      <p:to>
                                        <p:strVal val="visible"/>
                                      </p:to>
                                    </p:set>
                                    <p:animEffect transition="in" filter="box(in)">
                                      <p:cBhvr>
                                        <p:cTn id="34" dur="500"/>
                                        <p:tgtEl>
                                          <p:spTgt spid="346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46063" y="0"/>
            <a:ext cx="7710487" cy="2443163"/>
            <a:chOff x="245821" y="0"/>
            <a:chExt cx="7710381" cy="2443545"/>
          </a:xfrm>
        </p:grpSpPr>
        <p:sp>
          <p:nvSpPr>
            <p:cNvPr id="134146" name="AutoShape 19"/>
            <p:cNvSpPr/>
            <p:nvPr/>
          </p:nvSpPr>
          <p:spPr>
            <a:xfrm>
              <a:off x="4693520" y="777557"/>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讲授</a:t>
              </a:r>
            </a:p>
          </p:txBody>
        </p:sp>
        <p:sp>
          <p:nvSpPr>
            <p:cNvPr id="134147" name="Line 20"/>
            <p:cNvSpPr/>
            <p:nvPr/>
          </p:nvSpPr>
          <p:spPr>
            <a:xfrm>
              <a:off x="5819964" y="999716"/>
              <a:ext cx="1126445" cy="0"/>
            </a:xfrm>
            <a:prstGeom prst="line">
              <a:avLst/>
            </a:prstGeom>
            <a:ln w="9525" cap="flat" cmpd="sng">
              <a:solidFill>
                <a:srgbClr val="000000"/>
              </a:solidFill>
              <a:prstDash val="solid"/>
              <a:round/>
              <a:headEnd type="none" w="med" len="med"/>
              <a:tailEnd type="none" w="med" len="med"/>
            </a:ln>
          </p:spPr>
        </p:sp>
        <p:sp>
          <p:nvSpPr>
            <p:cNvPr id="134148" name="AutoShape 25"/>
            <p:cNvSpPr/>
            <p:nvPr/>
          </p:nvSpPr>
          <p:spPr>
            <a:xfrm>
              <a:off x="1689667" y="1444035"/>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属于</a:t>
              </a:r>
            </a:p>
          </p:txBody>
        </p:sp>
        <p:sp>
          <p:nvSpPr>
            <p:cNvPr id="134149" name="Rectangle 34"/>
            <p:cNvSpPr/>
            <p:nvPr/>
          </p:nvSpPr>
          <p:spPr>
            <a:xfrm>
              <a:off x="4284663" y="2050391"/>
              <a:ext cx="3455987" cy="360362"/>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a  </a:t>
              </a:r>
              <a:r>
                <a:rPr lang="zh-CN" altLang="en-US" b="0" dirty="0">
                  <a:solidFill>
                    <a:srgbClr val="CC3300"/>
                  </a:solidFill>
                  <a:latin typeface="Tahoma" panose="020B0604030504040204" pitchFamily="34" charset="0"/>
                  <a:ea typeface="楷体_GB2312"/>
                </a:rPr>
                <a:t>教师任课局部Ｅ－Ｒ图</a:t>
              </a:r>
            </a:p>
          </p:txBody>
        </p:sp>
        <p:grpSp>
          <p:nvGrpSpPr>
            <p:cNvPr id="134150" name="组合 74"/>
            <p:cNvGrpSpPr/>
            <p:nvPr/>
          </p:nvGrpSpPr>
          <p:grpSpPr>
            <a:xfrm>
              <a:off x="3191593" y="0"/>
              <a:ext cx="1007938" cy="1633537"/>
              <a:chOff x="1115790" y="2371105"/>
              <a:chExt cx="1007938" cy="1633537"/>
            </a:xfrm>
          </p:grpSpPr>
          <p:sp>
            <p:nvSpPr>
              <p:cNvPr id="76" name="矩形 75"/>
              <p:cNvSpPr/>
              <p:nvPr/>
            </p:nvSpPr>
            <p:spPr>
              <a:xfrm>
                <a:off x="1116378" y="2371105"/>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77" name="矩形 76"/>
              <p:cNvSpPr/>
              <p:nvPr/>
            </p:nvSpPr>
            <p:spPr>
              <a:xfrm>
                <a:off x="1116378" y="2780744"/>
                <a:ext cx="1008048" cy="1224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134153" name="组合 77"/>
            <p:cNvGrpSpPr/>
            <p:nvPr/>
          </p:nvGrpSpPr>
          <p:grpSpPr>
            <a:xfrm>
              <a:off x="245821" y="1340768"/>
              <a:ext cx="1007938" cy="1102777"/>
              <a:chOff x="1115790" y="2371105"/>
              <a:chExt cx="1007938" cy="1102777"/>
            </a:xfrm>
          </p:grpSpPr>
          <p:sp>
            <p:nvSpPr>
              <p:cNvPr id="79" name="矩形 78"/>
              <p:cNvSpPr/>
              <p:nvPr/>
            </p:nvSpPr>
            <p:spPr>
              <a:xfrm>
                <a:off x="1115790" y="2370397"/>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80" name="矩形 79"/>
              <p:cNvSpPr/>
              <p:nvPr/>
            </p:nvSpPr>
            <p:spPr>
              <a:xfrm>
                <a:off x="1115790" y="2780036"/>
                <a:ext cx="1008048" cy="693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5" name="肘形连接符 4"/>
            <p:cNvCxnSpPr>
              <a:stCxn id="134148" idx="0"/>
            </p:cNvCxnSpPr>
            <p:nvPr/>
          </p:nvCxnSpPr>
          <p:spPr>
            <a:xfrm rot="5400000" flipH="1" flipV="1">
              <a:off x="2338051" y="581195"/>
              <a:ext cx="776409" cy="9477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77" idx="3"/>
              <a:endCxn id="134146" idx="1"/>
            </p:cNvCxnSpPr>
            <p:nvPr/>
          </p:nvCxnSpPr>
          <p:spPr>
            <a:xfrm flipV="1">
              <a:off x="4200229" y="1000281"/>
              <a:ext cx="493706" cy="20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158" name="组合 86"/>
            <p:cNvGrpSpPr/>
            <p:nvPr/>
          </p:nvGrpSpPr>
          <p:grpSpPr>
            <a:xfrm>
              <a:off x="6948264" y="548680"/>
              <a:ext cx="1007938" cy="866269"/>
              <a:chOff x="1115790" y="2371105"/>
              <a:chExt cx="1007938" cy="838797"/>
            </a:xfrm>
          </p:grpSpPr>
          <p:sp>
            <p:nvSpPr>
              <p:cNvPr id="88" name="矩形 87"/>
              <p:cNvSpPr/>
              <p:nvPr/>
            </p:nvSpPr>
            <p:spPr>
              <a:xfrm>
                <a:off x="1115680" y="2371765"/>
                <a:ext cx="1008048" cy="4089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89" name="矩形 88"/>
              <p:cNvSpPr/>
              <p:nvPr/>
            </p:nvSpPr>
            <p:spPr>
              <a:xfrm>
                <a:off x="1115680" y="2780712"/>
                <a:ext cx="1008048" cy="428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cxnSp>
          <p:nvCxnSpPr>
            <p:cNvPr id="11" name="直接箭头连接符 10"/>
            <p:cNvCxnSpPr>
              <a:stCxn id="134148" idx="1"/>
              <a:endCxn id="134146" idx="1"/>
            </p:cNvCxnSpPr>
            <p:nvPr/>
          </p:nvCxnSpPr>
          <p:spPr>
            <a:xfrm flipH="1" flipV="1">
              <a:off x="1276094" y="1665548"/>
              <a:ext cx="414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84213" y="2997200"/>
            <a:ext cx="7123112" cy="3775075"/>
            <a:chOff x="684220" y="2997200"/>
            <a:chExt cx="7123105" cy="3774695"/>
          </a:xfrm>
        </p:grpSpPr>
        <p:sp>
          <p:nvSpPr>
            <p:cNvPr id="134163" name="Text Box 32"/>
            <p:cNvSpPr txBox="1"/>
            <p:nvPr/>
          </p:nvSpPr>
          <p:spPr>
            <a:xfrm>
              <a:off x="2628371" y="3443468"/>
              <a:ext cx="3191593" cy="444319"/>
            </a:xfrm>
            <a:prstGeom prst="rect">
              <a:avLst/>
            </a:prstGeom>
            <a:solidFill>
              <a:srgbClr val="FFFFFF"/>
            </a:solidFill>
            <a:ln w="9525">
              <a:noFill/>
            </a:ln>
          </p:spPr>
          <p:txBody>
            <a:bodyPr anchor="t" anchorCtr="0"/>
            <a:lstStyle/>
            <a:p>
              <a:pPr algn="just" eaLnBrk="0" hangingPunct="0"/>
              <a:endParaRPr lang="zh-CN" altLang="en-US" sz="1400" dirty="0">
                <a:latin typeface="Times New Roman" panose="02020603050405020304" pitchFamily="18" charset="0"/>
                <a:ea typeface="楷体_GB2312"/>
              </a:endParaRPr>
            </a:p>
          </p:txBody>
        </p:sp>
        <p:sp>
          <p:nvSpPr>
            <p:cNvPr id="134164" name="Line 37"/>
            <p:cNvSpPr/>
            <p:nvPr/>
          </p:nvSpPr>
          <p:spPr>
            <a:xfrm>
              <a:off x="6281749" y="4051790"/>
              <a:ext cx="0" cy="1311492"/>
            </a:xfrm>
            <a:prstGeom prst="line">
              <a:avLst/>
            </a:prstGeom>
            <a:ln w="9525" cap="flat" cmpd="sng">
              <a:solidFill>
                <a:srgbClr val="000000"/>
              </a:solidFill>
              <a:prstDash val="solid"/>
              <a:round/>
              <a:headEnd type="none" w="med" len="med"/>
              <a:tailEnd type="none" w="med" len="med"/>
            </a:ln>
          </p:spPr>
        </p:sp>
        <p:sp>
          <p:nvSpPr>
            <p:cNvPr id="134165" name="Text Box 40"/>
            <p:cNvSpPr txBox="1"/>
            <p:nvPr/>
          </p:nvSpPr>
          <p:spPr>
            <a:xfrm>
              <a:off x="2665422" y="5254512"/>
              <a:ext cx="623888" cy="501343"/>
            </a:xfrm>
            <a:prstGeom prst="rect">
              <a:avLst/>
            </a:prstGeom>
            <a:solidFill>
              <a:srgbClr val="FFFFFF"/>
            </a:solidFill>
            <a:ln w="9525">
              <a:noFill/>
            </a:ln>
          </p:spPr>
          <p:txBody>
            <a:bodyPr anchor="t" anchorCtr="0"/>
            <a:lstStyle/>
            <a:p>
              <a:pPr algn="just" eaLnBrk="0" hangingPunct="0"/>
              <a:r>
                <a:rPr lang="en-US" altLang="zh-CN" sz="1400" i="1" dirty="0">
                  <a:latin typeface="Times New Roman" panose="02020603050405020304" pitchFamily="18" charset="0"/>
                </a:rPr>
                <a:t>m</a:t>
              </a:r>
            </a:p>
          </p:txBody>
        </p:sp>
        <p:sp>
          <p:nvSpPr>
            <p:cNvPr id="134166" name="AutoShape 44"/>
            <p:cNvSpPr/>
            <p:nvPr/>
          </p:nvSpPr>
          <p:spPr>
            <a:xfrm>
              <a:off x="684220" y="4604392"/>
              <a:ext cx="1090613" cy="55260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拥有</a:t>
              </a:r>
            </a:p>
          </p:txBody>
        </p:sp>
        <p:sp>
          <p:nvSpPr>
            <p:cNvPr id="134167" name="Line 55"/>
            <p:cNvSpPr/>
            <p:nvPr/>
          </p:nvSpPr>
          <p:spPr>
            <a:xfrm flipV="1">
              <a:off x="1774833" y="3776739"/>
              <a:ext cx="3925891" cy="0"/>
            </a:xfrm>
            <a:prstGeom prst="line">
              <a:avLst/>
            </a:prstGeom>
            <a:ln w="9525" cap="flat" cmpd="sng">
              <a:solidFill>
                <a:srgbClr val="000000"/>
              </a:solidFill>
              <a:prstDash val="solid"/>
              <a:round/>
              <a:headEnd type="none" w="med" len="med"/>
              <a:tailEnd type="none" w="med" len="med"/>
            </a:ln>
          </p:spPr>
        </p:sp>
        <p:sp>
          <p:nvSpPr>
            <p:cNvPr id="134168" name="AutoShape 56"/>
            <p:cNvSpPr/>
            <p:nvPr/>
          </p:nvSpPr>
          <p:spPr>
            <a:xfrm>
              <a:off x="5700724" y="3500438"/>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开课</a:t>
              </a:r>
            </a:p>
          </p:txBody>
        </p:sp>
        <p:sp>
          <p:nvSpPr>
            <p:cNvPr id="134169" name="Line 61"/>
            <p:cNvSpPr/>
            <p:nvPr/>
          </p:nvSpPr>
          <p:spPr>
            <a:xfrm>
              <a:off x="5003811" y="5847121"/>
              <a:ext cx="815976" cy="0"/>
            </a:xfrm>
            <a:prstGeom prst="line">
              <a:avLst/>
            </a:prstGeom>
            <a:ln w="9525" cap="flat" cmpd="sng">
              <a:solidFill>
                <a:srgbClr val="000000"/>
              </a:solidFill>
              <a:prstDash val="solid"/>
              <a:round/>
              <a:headEnd type="none" w="med" len="med"/>
              <a:tailEnd type="none" w="med" len="med"/>
            </a:ln>
          </p:spPr>
        </p:sp>
        <p:sp>
          <p:nvSpPr>
            <p:cNvPr id="134170" name="Line 67"/>
            <p:cNvSpPr/>
            <p:nvPr/>
          </p:nvSpPr>
          <p:spPr>
            <a:xfrm>
              <a:off x="1230320" y="4051790"/>
              <a:ext cx="0" cy="552602"/>
            </a:xfrm>
            <a:prstGeom prst="line">
              <a:avLst/>
            </a:prstGeom>
            <a:ln w="9525" cap="flat" cmpd="sng">
              <a:solidFill>
                <a:srgbClr val="000000"/>
              </a:solidFill>
              <a:prstDash val="solid"/>
              <a:round/>
              <a:headEnd type="triangle" w="med" len="med"/>
              <a:tailEnd type="none" w="med" len="med"/>
            </a:ln>
          </p:spPr>
        </p:sp>
        <p:sp>
          <p:nvSpPr>
            <p:cNvPr id="134171" name="AutoShape 69"/>
            <p:cNvSpPr/>
            <p:nvPr/>
          </p:nvSpPr>
          <p:spPr>
            <a:xfrm>
              <a:off x="3730635" y="5570820"/>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选修</a:t>
              </a:r>
            </a:p>
          </p:txBody>
        </p:sp>
        <p:sp>
          <p:nvSpPr>
            <p:cNvPr id="134172" name="Line 70"/>
            <p:cNvSpPr/>
            <p:nvPr/>
          </p:nvSpPr>
          <p:spPr>
            <a:xfrm flipV="1">
              <a:off x="4430723" y="5294519"/>
              <a:ext cx="0" cy="276301"/>
            </a:xfrm>
            <a:prstGeom prst="line">
              <a:avLst/>
            </a:prstGeom>
            <a:ln w="9525" cap="flat" cmpd="sng">
              <a:solidFill>
                <a:srgbClr val="000000"/>
              </a:solidFill>
              <a:prstDash val="dash"/>
              <a:round/>
              <a:headEnd type="none" w="med" len="med"/>
              <a:tailEnd type="none" w="med" len="med"/>
            </a:ln>
          </p:spPr>
        </p:sp>
        <p:sp>
          <p:nvSpPr>
            <p:cNvPr id="134173" name="Rectangle 74"/>
            <p:cNvSpPr/>
            <p:nvPr/>
          </p:nvSpPr>
          <p:spPr>
            <a:xfrm>
              <a:off x="4284663" y="2997200"/>
              <a:ext cx="3522662" cy="431800"/>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b　</a:t>
              </a:r>
              <a:r>
                <a:rPr lang="zh-CN" altLang="en-US" b="0" dirty="0">
                  <a:solidFill>
                    <a:srgbClr val="CC3300"/>
                  </a:solidFill>
                  <a:latin typeface="Tahoma" panose="020B0604030504040204" pitchFamily="34" charset="0"/>
                  <a:ea typeface="楷体_GB2312"/>
                </a:rPr>
                <a:t>学生选课局部Ｅ－Ｒ图</a:t>
              </a:r>
            </a:p>
          </p:txBody>
        </p:sp>
        <p:grpSp>
          <p:nvGrpSpPr>
            <p:cNvPr id="134174" name="组合 93"/>
            <p:cNvGrpSpPr/>
            <p:nvPr/>
          </p:nvGrpSpPr>
          <p:grpSpPr>
            <a:xfrm>
              <a:off x="754967" y="3166441"/>
              <a:ext cx="1007938" cy="819646"/>
              <a:chOff x="1115790" y="2371105"/>
              <a:chExt cx="1007938" cy="819646"/>
            </a:xfrm>
          </p:grpSpPr>
          <p:sp>
            <p:nvSpPr>
              <p:cNvPr id="95" name="矩形 94"/>
              <p:cNvSpPr/>
              <p:nvPr/>
            </p:nvSpPr>
            <p:spPr>
              <a:xfrm>
                <a:off x="1116480" y="2371710"/>
                <a:ext cx="1006474"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96" name="矩形 95"/>
              <p:cNvSpPr/>
              <p:nvPr/>
            </p:nvSpPr>
            <p:spPr>
              <a:xfrm>
                <a:off x="1116480" y="2781243"/>
                <a:ext cx="1006474" cy="409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grpSp>
          <p:nvGrpSpPr>
            <p:cNvPr id="134177" name="组合 96"/>
            <p:cNvGrpSpPr/>
            <p:nvPr/>
          </p:nvGrpSpPr>
          <p:grpSpPr>
            <a:xfrm>
              <a:off x="1939737" y="4766530"/>
              <a:ext cx="1282535" cy="1978649"/>
              <a:chOff x="1115790" y="2371105"/>
              <a:chExt cx="1007938" cy="1978649"/>
            </a:xfrm>
          </p:grpSpPr>
          <p:sp>
            <p:nvSpPr>
              <p:cNvPr id="98" name="矩形 97"/>
              <p:cNvSpPr/>
              <p:nvPr/>
            </p:nvSpPr>
            <p:spPr>
              <a:xfrm>
                <a:off x="1115942" y="2371660"/>
                <a:ext cx="1008067"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99" name="矩形 98"/>
              <p:cNvSpPr/>
              <p:nvPr/>
            </p:nvSpPr>
            <p:spPr>
              <a:xfrm>
                <a:off x="1115942" y="2781194"/>
                <a:ext cx="1008067" cy="15682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平均成绩</a:t>
                </a:r>
              </a:p>
            </p:txBody>
          </p:sp>
        </p:grpSp>
        <p:cxnSp>
          <p:nvCxnSpPr>
            <p:cNvPr id="13" name="肘形连接符 12"/>
            <p:cNvCxnSpPr>
              <a:stCxn id="134166" idx="2"/>
              <a:endCxn id="134146" idx="1"/>
            </p:cNvCxnSpPr>
            <p:nvPr/>
          </p:nvCxnSpPr>
          <p:spPr>
            <a:xfrm rot="16200000" flipH="1">
              <a:off x="1442263" y="4945624"/>
              <a:ext cx="285721" cy="7096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4171" idx="1"/>
              <a:endCxn id="134146" idx="1"/>
            </p:cNvCxnSpPr>
            <p:nvPr/>
          </p:nvCxnSpPr>
          <p:spPr>
            <a:xfrm flipH="1">
              <a:off x="3222630" y="5846476"/>
              <a:ext cx="508000"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67179" y="4797244"/>
              <a:ext cx="781049" cy="469853"/>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nvGrpSpPr>
            <p:cNvPr id="134183" name="组合 105"/>
            <p:cNvGrpSpPr/>
            <p:nvPr/>
          </p:nvGrpSpPr>
          <p:grpSpPr>
            <a:xfrm>
              <a:off x="5819964" y="5363435"/>
              <a:ext cx="1007938" cy="1408460"/>
              <a:chOff x="1115790" y="2371105"/>
              <a:chExt cx="1007938" cy="1408460"/>
            </a:xfrm>
          </p:grpSpPr>
          <p:sp>
            <p:nvSpPr>
              <p:cNvPr id="107" name="矩形 106"/>
              <p:cNvSpPr/>
              <p:nvPr/>
            </p:nvSpPr>
            <p:spPr>
              <a:xfrm>
                <a:off x="1115603" y="2371595"/>
                <a:ext cx="1008062"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108" name="矩形 107"/>
              <p:cNvSpPr/>
              <p:nvPr/>
            </p:nvSpPr>
            <p:spPr>
              <a:xfrm>
                <a:off x="1115603" y="2781129"/>
                <a:ext cx="1008062" cy="9984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全局模式合成方法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二元阶梯合成法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平衡二元合成法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混合合成法</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284F73F-D8E2-422E-BF1C-EB0E14D2C39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目录</a:t>
            </a: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p>
        </p:txBody>
      </p:sp>
      <p:sp>
        <p:nvSpPr>
          <p:cNvPr id="136194" name="Rectangle 3"/>
          <p:cNvSpPr/>
          <p:nvPr/>
        </p:nvSpPr>
        <p:spPr>
          <a:xfrm>
            <a:off x="2411413" y="2060575"/>
            <a:ext cx="6199187" cy="4065588"/>
          </a:xfrm>
          <a:prstGeom prst="rect">
            <a:avLst/>
          </a:prstGeom>
          <a:noFill/>
          <a:ln w="9525">
            <a:noFill/>
          </a:ln>
        </p:spPr>
        <p:txBody>
          <a:bodyPr anchor="t" anchorCtr="0"/>
          <a:lstStyle/>
          <a:p>
            <a:pPr marL="342900" indent="-342900" eaLnBrk="0" hangingPunct="0">
              <a:spcBef>
                <a:spcPct val="20000"/>
              </a:spcBef>
              <a:buChar char="•"/>
            </a:pPr>
            <a:r>
              <a:rPr lang="zh-CN" altLang="en-US" sz="3200" dirty="0">
                <a:latin typeface="Times New Roman" panose="02020603050405020304" pitchFamily="18" charset="0"/>
                <a:ea typeface="楷体_GB2312"/>
              </a:rPr>
              <a:t>概述</a:t>
            </a:r>
          </a:p>
          <a:p>
            <a:pPr marL="342900" indent="-342900" eaLnBrk="0" hangingPunct="0">
              <a:spcBef>
                <a:spcPct val="20000"/>
              </a:spcBef>
              <a:buChar char="•"/>
            </a:pPr>
            <a:r>
              <a:rPr lang="zh-CN" altLang="en-US" sz="3200" dirty="0">
                <a:latin typeface="Times New Roman" panose="02020603050405020304" pitchFamily="18" charset="0"/>
                <a:ea typeface="楷体_GB2312"/>
              </a:rPr>
              <a:t>实体联系模型 </a:t>
            </a:r>
          </a:p>
          <a:p>
            <a:pPr marL="342900" indent="-342900" eaLnBrk="0" hangingPunct="0">
              <a:spcBef>
                <a:spcPct val="20000"/>
              </a:spcBef>
              <a:buChar char="•"/>
            </a:pPr>
            <a:r>
              <a:rPr lang="zh-CN" altLang="en-US" sz="3200" dirty="0">
                <a:latin typeface="Times New Roman" panose="02020603050405020304" pitchFamily="18" charset="0"/>
                <a:ea typeface="楷体_GB2312"/>
              </a:rPr>
              <a:t>概念设计的方法与策略</a:t>
            </a:r>
            <a:endParaRPr lang="en-US" altLang="zh-CN" sz="3200" dirty="0">
              <a:latin typeface="Times New Roman" panose="02020603050405020304" pitchFamily="18" charset="0"/>
            </a:endParaRPr>
          </a:p>
          <a:p>
            <a:pPr marL="342900" indent="-342900" eaLnBrk="0" hangingPunct="0">
              <a:spcBef>
                <a:spcPct val="20000"/>
              </a:spcBef>
              <a:buChar char="•"/>
            </a:pPr>
            <a:r>
              <a:rPr lang="zh-CN" altLang="en-US" sz="3200" dirty="0">
                <a:latin typeface="Times New Roman" panose="02020603050405020304" pitchFamily="18" charset="0"/>
                <a:ea typeface="楷体_GB2312"/>
              </a:rPr>
              <a:t>视图综合设计方法</a:t>
            </a:r>
          </a:p>
          <a:p>
            <a:pPr marL="342900" indent="-342900" eaLnBrk="0" hangingPunct="0">
              <a:spcBef>
                <a:spcPct val="20000"/>
              </a:spcBef>
              <a:buChar char="•"/>
            </a:pPr>
            <a:r>
              <a:rPr lang="zh-CN" altLang="en-US" sz="3200" dirty="0">
                <a:latin typeface="Times New Roman" panose="02020603050405020304" pitchFamily="18" charset="0"/>
                <a:ea typeface="楷体_GB2312"/>
              </a:rPr>
              <a:t>事务的设计</a:t>
            </a:r>
          </a:p>
        </p:txBody>
      </p:sp>
      <p:sp>
        <p:nvSpPr>
          <p:cNvPr id="136195" name="Rectangle 4"/>
          <p:cNvSpPr/>
          <p:nvPr/>
        </p:nvSpPr>
        <p:spPr>
          <a:xfrm>
            <a:off x="1979613" y="1773238"/>
            <a:ext cx="6199187"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概念数据库设计的基本步骤</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事务的设计</a:t>
            </a:r>
          </a:p>
        </p:txBody>
      </p:sp>
      <p:sp>
        <p:nvSpPr>
          <p:cNvPr id="137218"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事务</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一个或多个数据操作构成的集合，这组操作满足原子性。</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r>
              <a:rPr lang="zh-CN" altLang="en-US" dirty="0">
                <a:solidFill>
                  <a:srgbClr val="C00000"/>
                </a:solidFill>
                <a:effectLst/>
                <a:latin typeface="华文新魏" panose="02010800040101010101" pitchFamily="2" charset="-122"/>
                <a:ea typeface="华文新魏" panose="02010800040101010101" pitchFamily="2" charset="-122"/>
              </a:rPr>
              <a:t>例如，银行从账户</a:t>
            </a:r>
            <a:r>
              <a:rPr lang="en-US" altLang="zh-CN" dirty="0">
                <a:solidFill>
                  <a:srgbClr val="C00000"/>
                </a:solidFill>
                <a:effectLst/>
                <a:latin typeface="华文新魏" panose="02010800040101010101" pitchFamily="2" charset="-122"/>
                <a:ea typeface="华文新魏" panose="02010800040101010101" pitchFamily="2" charset="-122"/>
              </a:rPr>
              <a:t>A</a:t>
            </a:r>
            <a:r>
              <a:rPr lang="zh-CN" altLang="en-US" dirty="0">
                <a:solidFill>
                  <a:srgbClr val="C00000"/>
                </a:solidFill>
                <a:effectLst/>
                <a:latin typeface="华文新魏" panose="02010800040101010101" pitchFamily="2" charset="-122"/>
                <a:ea typeface="华文新魏" panose="02010800040101010101" pitchFamily="2" charset="-122"/>
              </a:rPr>
              <a:t>到账户</a:t>
            </a:r>
            <a:r>
              <a:rPr lang="en-US" altLang="zh-CN" dirty="0">
                <a:solidFill>
                  <a:srgbClr val="C00000"/>
                </a:solidFill>
                <a:effectLst/>
                <a:latin typeface="华文新魏" panose="02010800040101010101" pitchFamily="2" charset="-122"/>
                <a:ea typeface="华文新魏" panose="02010800040101010101" pitchFamily="2" charset="-122"/>
              </a:rPr>
              <a:t>B</a:t>
            </a:r>
            <a:r>
              <a:rPr lang="zh-CN" altLang="en-US" dirty="0">
                <a:solidFill>
                  <a:srgbClr val="C00000"/>
                </a:solidFill>
                <a:effectLst/>
                <a:latin typeface="华文新魏" panose="02010800040101010101" pitchFamily="2" charset="-122"/>
                <a:ea typeface="华文新魏" panose="02010800040101010101" pitchFamily="2" charset="-122"/>
              </a:rPr>
              <a:t>的一次资金转账操作</a:t>
            </a:r>
            <a:endParaRPr lang="en-US" altLang="zh-CN" dirty="0">
              <a:solidFill>
                <a:srgbClr val="C00000"/>
              </a:solidFill>
              <a:effectLst/>
              <a:latin typeface="华文新魏" panose="02010800040101010101" pitchFamily="2" charset="-122"/>
              <a:ea typeface="华文新魏" panose="02010800040101010101" pitchFamily="2" charset="-122"/>
            </a:endParaRPr>
          </a:p>
          <a:p>
            <a:r>
              <a:rPr lang="zh-CN" altLang="en-US" dirty="0">
                <a:effectLst/>
                <a:latin typeface="华文新魏" panose="02010800040101010101" pitchFamily="2" charset="-122"/>
                <a:ea typeface="华文新魏" panose="02010800040101010101" pitchFamily="2" charset="-122"/>
              </a:rPr>
              <a:t>事务设计任务：定义事务功能</a:t>
            </a:r>
          </a:p>
          <a:p>
            <a:pPr lvl="1"/>
            <a:r>
              <a:rPr lang="zh-CN" altLang="en-US" dirty="0">
                <a:solidFill>
                  <a:srgbClr val="0000FF"/>
                </a:solidFill>
                <a:effectLst/>
                <a:latin typeface="华文新魏" panose="02010800040101010101" pitchFamily="2" charset="-122"/>
                <a:ea typeface="华文新魏" panose="02010800040101010101" pitchFamily="2" charset="-122"/>
              </a:rPr>
              <a:t>说明事务的输入、输出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30723" name="Rectangle 3"/>
          <p:cNvSpPr>
            <a:spLocks noGrp="1"/>
          </p:cNvSpPr>
          <p:nvPr>
            <p:ph type="body" idx="4294967295"/>
          </p:nvPr>
        </p:nvSpPr>
        <p:spPr>
          <a:xfrm>
            <a:off x="395288" y="1628775"/>
            <a:ext cx="8569325"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需求分析的任务</a:t>
            </a:r>
          </a:p>
          <a:p>
            <a:pPr lvl="1"/>
            <a:r>
              <a:rPr lang="zh-CN" altLang="en-US" dirty="0">
                <a:solidFill>
                  <a:srgbClr val="0000FF"/>
                </a:solidFill>
                <a:effectLst/>
                <a:latin typeface="华文新魏" panose="02010800040101010101" pitchFamily="2" charset="-122"/>
                <a:ea typeface="华文新魏" panose="02010800040101010101" pitchFamily="2" charset="-122"/>
              </a:rPr>
              <a:t>详细调查现实世界要处理的对象（组织、部门、企业等）</a:t>
            </a:r>
          </a:p>
          <a:p>
            <a:pPr lvl="1"/>
            <a:r>
              <a:rPr lang="zh-CN" altLang="en-US" dirty="0">
                <a:solidFill>
                  <a:srgbClr val="0000FF"/>
                </a:solidFill>
                <a:effectLst/>
                <a:latin typeface="华文新魏" panose="02010800040101010101" pitchFamily="2" charset="-122"/>
                <a:ea typeface="华文新魏" panose="02010800040101010101" pitchFamily="2" charset="-122"/>
              </a:rPr>
              <a:t>充分了解原系统（手工系统或计算机系统）工作概况</a:t>
            </a:r>
          </a:p>
          <a:p>
            <a:pPr lvl="1"/>
            <a:r>
              <a:rPr lang="zh-CN" altLang="en-US" dirty="0">
                <a:solidFill>
                  <a:srgbClr val="0000FF"/>
                </a:solidFill>
                <a:effectLst/>
                <a:latin typeface="华文新魏" panose="02010800040101010101" pitchFamily="2" charset="-122"/>
                <a:ea typeface="华文新魏" panose="02010800040101010101" pitchFamily="2" charset="-122"/>
              </a:rPr>
              <a:t>明确用户的各种需求</a:t>
            </a:r>
          </a:p>
          <a:p>
            <a:pPr lvl="1"/>
            <a:r>
              <a:rPr lang="zh-CN" altLang="en-US" dirty="0">
                <a:solidFill>
                  <a:srgbClr val="0000FF"/>
                </a:solidFill>
                <a:effectLst/>
                <a:latin typeface="华文新魏" panose="02010800040101010101" pitchFamily="2" charset="-122"/>
                <a:ea typeface="华文新魏" panose="02010800040101010101" pitchFamily="2" charset="-122"/>
              </a:rPr>
              <a:t> 在此基础上确定新系统的功能</a:t>
            </a:r>
          </a:p>
          <a:p>
            <a:pPr lvl="1"/>
            <a:r>
              <a:rPr lang="zh-CN" altLang="en-US" dirty="0">
                <a:solidFill>
                  <a:srgbClr val="0000FF"/>
                </a:solidFill>
                <a:effectLst/>
                <a:latin typeface="华文新魏" panose="02010800040101010101" pitchFamily="2" charset="-122"/>
                <a:ea typeface="华文新魏" panose="02010800040101010101" pitchFamily="2" charset="-122"/>
              </a:rPr>
              <a:t> 新系统必须充分考虑今后可能的扩充和改变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联系设计模型</a:t>
            </a:r>
          </a:p>
        </p:txBody>
      </p:sp>
      <p:sp>
        <p:nvSpPr>
          <p:cNvPr id="137218" name="Rectangle 3"/>
          <p:cNvSpPr>
            <a:spLocks noGrp="1"/>
          </p:cNvSpPr>
          <p:nvPr>
            <p:ph type="body" idx="4294967295"/>
          </p:nvPr>
        </p:nvSpPr>
        <p:spPr>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用实体集还是用属性</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电话只是一个简单性质，则列为属性；若希望保留电话其他信息（位置、类别），则作为实体</a:t>
            </a:r>
            <a:endParaRPr lang="en-US" altLang="zh-CN" dirty="0">
              <a:solidFill>
                <a:srgbClr val="0000FF"/>
              </a:solidFill>
              <a:effectLst/>
              <a:latin typeface="华文新魏" panose="02010800040101010101" pitchFamily="2" charset="-122"/>
              <a:ea typeface="华文新魏" panose="02010800040101010101" pitchFamily="2" charset="-122"/>
            </a:endParaRPr>
          </a:p>
          <a:p>
            <a:r>
              <a:rPr lang="zh-CN" altLang="en-US" dirty="0">
                <a:effectLst/>
                <a:latin typeface="华文新魏" panose="02010800040101010101" pitchFamily="2" charset="-122"/>
                <a:ea typeface="华文新魏" panose="02010800040101010101" pitchFamily="2" charset="-122"/>
              </a:rPr>
              <a:t>用实体集还是联系集</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当描述发生在实体之间的行为时，用联系集</a:t>
            </a:r>
            <a:endParaRPr lang="en-US" altLang="zh-CN" dirty="0">
              <a:solidFill>
                <a:srgbClr val="0000FF"/>
              </a:solidFill>
              <a:effectLst/>
              <a:latin typeface="华文新魏" panose="02010800040101010101" pitchFamily="2" charset="-122"/>
              <a:ea typeface="华文新魏" panose="02010800040101010101" pitchFamily="2" charset="-122"/>
            </a:endParaRPr>
          </a:p>
          <a:p>
            <a:r>
              <a:rPr lang="zh-CN" altLang="en-US" dirty="0">
                <a:effectLst/>
                <a:latin typeface="华文新魏" panose="02010800040101010101" pitchFamily="2" charset="-122"/>
                <a:ea typeface="华文新魏" panose="02010800040101010101" pitchFamily="2" charset="-122"/>
              </a:rPr>
              <a:t>二元联系还是</a:t>
            </a:r>
            <a:r>
              <a:rPr lang="en-US" altLang="zh-CN" dirty="0">
                <a:effectLst/>
                <a:latin typeface="华文新魏" panose="02010800040101010101" pitchFamily="2" charset="-122"/>
                <a:ea typeface="华文新魏" panose="02010800040101010101" pitchFamily="2" charset="-122"/>
              </a:rPr>
              <a:t>n</a:t>
            </a:r>
            <a:r>
              <a:rPr lang="zh-CN" altLang="en-US" dirty="0">
                <a:effectLst/>
                <a:latin typeface="华文新魏" panose="02010800040101010101" pitchFamily="2" charset="-122"/>
                <a:ea typeface="华文新魏" panose="02010800040101010101" pitchFamily="2" charset="-122"/>
              </a:rPr>
              <a:t>元联系</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通常是二元的，</a:t>
            </a:r>
            <a:r>
              <a:rPr lang="en-US" altLang="zh-CN" dirty="0">
                <a:solidFill>
                  <a:srgbClr val="0000FF"/>
                </a:solidFill>
                <a:effectLst/>
                <a:latin typeface="华文新魏" panose="02010800040101010101" pitchFamily="2" charset="-122"/>
                <a:ea typeface="华文新魏" panose="02010800040101010101" pitchFamily="2" charset="-122"/>
              </a:rPr>
              <a:t>n</a:t>
            </a:r>
            <a:r>
              <a:rPr lang="zh-CN" altLang="en-US" dirty="0">
                <a:solidFill>
                  <a:srgbClr val="0000FF"/>
                </a:solidFill>
                <a:effectLst/>
                <a:latin typeface="华文新魏" panose="02010800040101010101" pitchFamily="2" charset="-122"/>
                <a:ea typeface="华文新魏" panose="02010800040101010101" pitchFamily="2" charset="-122"/>
              </a:rPr>
              <a:t>元到二元的转换</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endParaRPr lang="zh-CN" altLang="en-US" dirty="0">
              <a:solidFill>
                <a:srgbClr val="0000FF"/>
              </a:solidFill>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40440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lang="zh-CN" altLang="en-US" dirty="0">
                <a:latin typeface="华文行楷" panose="02010800040101010101" pitchFamily="2" charset="-122"/>
                <a:ea typeface="华文行楷" panose="02010800040101010101" pitchFamily="2" charset="-122"/>
                <a:cs typeface="+mj-cs"/>
              </a:rPr>
              <a:t>扩展的</a:t>
            </a:r>
            <a:r>
              <a:rPr lang="en-US" altLang="zh-CN" dirty="0">
                <a:latin typeface="华文行楷" panose="02010800040101010101" pitchFamily="2" charset="-122"/>
                <a:ea typeface="华文行楷" panose="02010800040101010101" pitchFamily="2" charset="-122"/>
                <a:cs typeface="+mj-cs"/>
              </a:rPr>
              <a:t>ER</a:t>
            </a:r>
            <a:r>
              <a:rPr lang="zh-CN" altLang="en-US" dirty="0">
                <a:latin typeface="华文行楷" panose="02010800040101010101" pitchFamily="2" charset="-122"/>
                <a:ea typeface="华文行楷" panose="02010800040101010101" pitchFamily="2" charset="-122"/>
                <a:cs typeface="+mj-cs"/>
              </a:rPr>
              <a:t>特性</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37218" name="Rectangle 3"/>
          <p:cNvSpPr>
            <a:spLocks noGrp="1"/>
          </p:cNvSpPr>
          <p:nvPr>
            <p:ph type="body" idx="4294967295"/>
          </p:nvPr>
        </p:nvSpPr>
        <p:spPr>
          <a:xfrm>
            <a:off x="1043608" y="1057419"/>
            <a:ext cx="7920880" cy="4525963"/>
          </a:xfrm>
          <a:ln/>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特化与概化</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实体集可能包含一些子集，子集的实体在某方面区别于实体集中的其他实体。如实体集中的某个实体子集可能具有不被该实体集所有实体共享的一些属性</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r>
              <a:rPr lang="zh-CN" altLang="en-US" dirty="0">
                <a:solidFill>
                  <a:srgbClr val="C00000"/>
                </a:solidFill>
                <a:effectLst/>
                <a:latin typeface="华文新魏" panose="02010800040101010101" pitchFamily="2" charset="-122"/>
                <a:ea typeface="华文新魏" panose="02010800040101010101" pitchFamily="2" charset="-122"/>
              </a:rPr>
              <a:t>例如，实体集</a:t>
            </a:r>
            <a:r>
              <a:rPr lang="en-US" altLang="zh-CN" dirty="0">
                <a:solidFill>
                  <a:srgbClr val="C00000"/>
                </a:solidFill>
                <a:effectLst/>
                <a:latin typeface="华文新魏" panose="02010800040101010101" pitchFamily="2" charset="-122"/>
                <a:ea typeface="华文新魏" panose="02010800040101010101" pitchFamily="2" charset="-122"/>
              </a:rPr>
              <a:t>person</a:t>
            </a:r>
            <a:r>
              <a:rPr lang="zh-CN" altLang="en-US" dirty="0">
                <a:solidFill>
                  <a:srgbClr val="C00000"/>
                </a:solidFill>
                <a:effectLst/>
                <a:latin typeface="华文新魏" panose="02010800040101010101" pitchFamily="2" charset="-122"/>
                <a:ea typeface="华文新魏" panose="02010800040101010101" pitchFamily="2" charset="-122"/>
              </a:rPr>
              <a:t>有两个</a:t>
            </a:r>
            <a:endParaRPr lang="en-US" altLang="zh-CN" dirty="0">
              <a:solidFill>
                <a:srgbClr val="C00000"/>
              </a:solidFill>
              <a:effectLst/>
              <a:latin typeface="华文新魏" panose="02010800040101010101" pitchFamily="2" charset="-122"/>
              <a:ea typeface="华文新魏" panose="02010800040101010101" pitchFamily="2" charset="-122"/>
            </a:endParaRPr>
          </a:p>
          <a:p>
            <a:pPr marL="914400" lvl="2" indent="0">
              <a:buNone/>
            </a:pPr>
            <a:r>
              <a:rPr lang="zh-CN" altLang="en-US" dirty="0">
                <a:solidFill>
                  <a:srgbClr val="C00000"/>
                </a:solidFill>
                <a:effectLst/>
                <a:latin typeface="华文新魏" panose="02010800040101010101" pitchFamily="2" charset="-122"/>
                <a:ea typeface="华文新魏" panose="02010800040101010101" pitchFamily="2" charset="-122"/>
              </a:rPr>
              <a:t>子集</a:t>
            </a:r>
            <a:r>
              <a:rPr lang="en-US" altLang="zh-CN" dirty="0">
                <a:solidFill>
                  <a:srgbClr val="C00000"/>
                </a:solidFill>
                <a:effectLst/>
                <a:latin typeface="华文新魏" panose="02010800040101010101" pitchFamily="2" charset="-122"/>
                <a:ea typeface="华文新魏" panose="02010800040101010101" pitchFamily="2" charset="-122"/>
              </a:rPr>
              <a:t>employee</a:t>
            </a:r>
            <a:r>
              <a:rPr lang="zh-CN" altLang="en-US" dirty="0">
                <a:solidFill>
                  <a:srgbClr val="C00000"/>
                </a:solidFill>
                <a:effectLst/>
                <a:latin typeface="华文新魏" panose="02010800040101010101" pitchFamily="2" charset="-122"/>
                <a:ea typeface="华文新魏" panose="02010800040101010101" pitchFamily="2" charset="-122"/>
              </a:rPr>
              <a:t>和</a:t>
            </a:r>
            <a:r>
              <a:rPr lang="en-US" altLang="zh-CN" dirty="0">
                <a:solidFill>
                  <a:srgbClr val="C00000"/>
                </a:solidFill>
                <a:effectLst/>
                <a:latin typeface="华文新魏" panose="02010800040101010101" pitchFamily="2" charset="-122"/>
                <a:ea typeface="华文新魏" panose="02010800040101010101" pitchFamily="2" charset="-122"/>
              </a:rPr>
              <a:t>student</a:t>
            </a:r>
            <a:r>
              <a:rPr lang="zh-CN" altLang="en-US" dirty="0">
                <a:solidFill>
                  <a:srgbClr val="C00000"/>
                </a:solidFill>
                <a:effectLst/>
                <a:latin typeface="华文新魏" panose="02010800040101010101" pitchFamily="2" charset="-122"/>
                <a:ea typeface="华文新魏" panose="02010800040101010101" pitchFamily="2" charset="-122"/>
              </a:rPr>
              <a:t>，</a:t>
            </a:r>
            <a:endParaRPr lang="en-US" altLang="zh-CN" dirty="0">
              <a:solidFill>
                <a:srgbClr val="C00000"/>
              </a:solidFill>
              <a:effectLst/>
              <a:latin typeface="华文新魏" panose="02010800040101010101" pitchFamily="2" charset="-122"/>
              <a:ea typeface="华文新魏" panose="02010800040101010101" pitchFamily="2" charset="-122"/>
            </a:endParaRPr>
          </a:p>
          <a:p>
            <a:pPr marL="914400" lvl="2" indent="0">
              <a:buNone/>
            </a:pPr>
            <a:r>
              <a:rPr lang="en-US" altLang="zh-CN" dirty="0">
                <a:solidFill>
                  <a:srgbClr val="C00000"/>
                </a:solidFill>
                <a:effectLst/>
                <a:latin typeface="华文新魏" panose="02010800040101010101" pitchFamily="2" charset="-122"/>
                <a:ea typeface="华文新魏" panose="02010800040101010101" pitchFamily="2" charset="-122"/>
              </a:rPr>
              <a:t>employee</a:t>
            </a:r>
            <a:r>
              <a:rPr lang="zh-CN" altLang="en-US" dirty="0">
                <a:solidFill>
                  <a:srgbClr val="C00000"/>
                </a:solidFill>
                <a:effectLst/>
                <a:latin typeface="华文新魏" panose="02010800040101010101" pitchFamily="2" charset="-122"/>
                <a:ea typeface="华文新魏" panose="02010800040101010101" pitchFamily="2" charset="-122"/>
              </a:rPr>
              <a:t>可能有</a:t>
            </a:r>
            <a:r>
              <a:rPr lang="en-US" altLang="zh-CN" dirty="0">
                <a:solidFill>
                  <a:srgbClr val="C00000"/>
                </a:solidFill>
                <a:effectLst/>
                <a:latin typeface="华文新魏" panose="02010800040101010101" pitchFamily="2" charset="-122"/>
                <a:ea typeface="华文新魏" panose="02010800040101010101" pitchFamily="2" charset="-122"/>
              </a:rPr>
              <a:t>salary</a:t>
            </a:r>
            <a:r>
              <a:rPr lang="zh-CN" altLang="en-US" dirty="0">
                <a:solidFill>
                  <a:srgbClr val="C00000"/>
                </a:solidFill>
                <a:effectLst/>
                <a:latin typeface="华文新魏" panose="02010800040101010101" pitchFamily="2" charset="-122"/>
                <a:ea typeface="华文新魏" panose="02010800040101010101" pitchFamily="2" charset="-122"/>
              </a:rPr>
              <a:t>属性，</a:t>
            </a:r>
            <a:endParaRPr lang="en-US" altLang="zh-CN" dirty="0">
              <a:solidFill>
                <a:srgbClr val="C00000"/>
              </a:solidFill>
              <a:effectLst/>
              <a:latin typeface="华文新魏" panose="02010800040101010101" pitchFamily="2" charset="-122"/>
              <a:ea typeface="华文新魏" panose="02010800040101010101" pitchFamily="2" charset="-122"/>
            </a:endParaRPr>
          </a:p>
          <a:p>
            <a:pPr marL="914400" lvl="2" indent="0">
              <a:buNone/>
            </a:pPr>
            <a:r>
              <a:rPr lang="en-US" altLang="zh-CN" dirty="0">
                <a:solidFill>
                  <a:srgbClr val="C00000"/>
                </a:solidFill>
                <a:effectLst/>
                <a:latin typeface="华文新魏" panose="02010800040101010101" pitchFamily="2" charset="-122"/>
                <a:ea typeface="华文新魏" panose="02010800040101010101" pitchFamily="2" charset="-122"/>
              </a:rPr>
              <a:t>student</a:t>
            </a:r>
            <a:r>
              <a:rPr lang="zh-CN" altLang="en-US" dirty="0">
                <a:solidFill>
                  <a:srgbClr val="C00000"/>
                </a:solidFill>
                <a:effectLst/>
                <a:latin typeface="华文新魏" panose="02010800040101010101" pitchFamily="2" charset="-122"/>
                <a:ea typeface="华文新魏" panose="02010800040101010101" pitchFamily="2" charset="-122"/>
              </a:rPr>
              <a:t>可能有</a:t>
            </a:r>
            <a:r>
              <a:rPr lang="en-US" altLang="zh-CN" dirty="0">
                <a:solidFill>
                  <a:srgbClr val="C00000"/>
                </a:solidFill>
                <a:effectLst/>
                <a:latin typeface="华文新魏" panose="02010800040101010101" pitchFamily="2" charset="-122"/>
                <a:ea typeface="华文新魏" panose="02010800040101010101" pitchFamily="2" charset="-122"/>
              </a:rPr>
              <a:t>grade</a:t>
            </a:r>
            <a:r>
              <a:rPr lang="zh-CN" altLang="en-US" dirty="0">
                <a:solidFill>
                  <a:srgbClr val="C00000"/>
                </a:solidFill>
                <a:effectLst/>
                <a:latin typeface="华文新魏" panose="02010800040101010101" pitchFamily="2" charset="-122"/>
                <a:ea typeface="华文新魏" panose="02010800040101010101" pitchFamily="2" charset="-122"/>
              </a:rPr>
              <a:t>属性</a:t>
            </a:r>
            <a:endParaRPr lang="en-US" altLang="zh-CN" dirty="0">
              <a:solidFill>
                <a:srgbClr val="C00000"/>
              </a:solidFill>
              <a:effectLst/>
              <a:latin typeface="华文新魏" panose="02010800040101010101" pitchFamily="2" charset="-122"/>
              <a:ea typeface="华文新魏" panose="02010800040101010101" pitchFamily="2" charset="-122"/>
            </a:endParaRPr>
          </a:p>
          <a:p>
            <a:pPr lvl="1"/>
            <a:r>
              <a:rPr lang="en-US" altLang="zh-CN" dirty="0">
                <a:solidFill>
                  <a:srgbClr val="0000FF"/>
                </a:solidFill>
                <a:effectLst/>
                <a:latin typeface="华文新魏" panose="02010800040101010101" pitchFamily="2" charset="-122"/>
                <a:ea typeface="华文新魏" panose="02010800040101010101" pitchFamily="2" charset="-122"/>
              </a:rPr>
              <a:t>IS A</a:t>
            </a:r>
            <a:r>
              <a:rPr lang="zh-CN" altLang="en-US" dirty="0">
                <a:solidFill>
                  <a:srgbClr val="0000FF"/>
                </a:solidFill>
                <a:effectLst/>
                <a:latin typeface="华文新魏" panose="02010800040101010101" pitchFamily="2" charset="-122"/>
                <a:ea typeface="华文新魏" panose="02010800040101010101" pitchFamily="2" charset="-122"/>
              </a:rPr>
              <a:t>关系</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特化：顶到低；</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概化：低到顶</a:t>
            </a:r>
            <a:endParaRPr lang="en-US" altLang="zh-CN" dirty="0">
              <a:solidFill>
                <a:srgbClr val="0000FF"/>
              </a:solidFill>
              <a:effectLst/>
              <a:latin typeface="华文新魏" panose="02010800040101010101" pitchFamily="2" charset="-122"/>
              <a:ea typeface="华文新魏" panose="02010800040101010101" pitchFamily="2" charset="-122"/>
            </a:endParaRPr>
          </a:p>
        </p:txBody>
      </p:sp>
      <p:grpSp>
        <p:nvGrpSpPr>
          <p:cNvPr id="4" name="组合 3">
            <a:extLst>
              <a:ext uri="{FF2B5EF4-FFF2-40B4-BE49-F238E27FC236}">
                <a16:creationId xmlns:a16="http://schemas.microsoft.com/office/drawing/2014/main" id="{7C2CCD9F-C706-4A03-95FA-ED0FF6A72DB9}"/>
              </a:ext>
            </a:extLst>
          </p:cNvPr>
          <p:cNvGrpSpPr/>
          <p:nvPr/>
        </p:nvGrpSpPr>
        <p:grpSpPr>
          <a:xfrm>
            <a:off x="5431102" y="5262715"/>
            <a:ext cx="1304479" cy="1066800"/>
            <a:chOff x="6623050" y="5364162"/>
            <a:chExt cx="1160463" cy="1449214"/>
          </a:xfrm>
        </p:grpSpPr>
        <p:sp>
          <p:nvSpPr>
            <p:cNvPr id="5" name="矩形 4">
              <a:extLst>
                <a:ext uri="{FF2B5EF4-FFF2-40B4-BE49-F238E27FC236}">
                  <a16:creationId xmlns:a16="http://schemas.microsoft.com/office/drawing/2014/main" id="{8F5A9E95-3917-4107-A82D-949ECE75DC03}"/>
                </a:ext>
              </a:extLst>
            </p:cNvPr>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a:extLst>
                <a:ext uri="{FF2B5EF4-FFF2-40B4-BE49-F238E27FC236}">
                  <a16:creationId xmlns:a16="http://schemas.microsoft.com/office/drawing/2014/main" id="{C66A1A99-A075-4410-8B93-18647A6BB06A}"/>
                </a:ext>
              </a:extLst>
            </p:cNvPr>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strike="noStrike" kern="1200" cap="none" spc="0" normalizeH="0" baseline="0" noProof="0" dirty="0">
                <a:ln>
                  <a:noFill/>
                </a:ln>
                <a:solidFill>
                  <a:schemeClr val="tx1"/>
                </a:solidFill>
                <a:effectLst/>
                <a:uLnTx/>
                <a:uFillTx/>
                <a:latin typeface="+mn-lt"/>
                <a:ea typeface="+mn-ea"/>
                <a:cs typeface="+mn-cs"/>
              </a:endParaRPr>
            </a:p>
          </p:txBody>
        </p:sp>
      </p:grpSp>
      <p:grpSp>
        <p:nvGrpSpPr>
          <p:cNvPr id="7" name="组合 6">
            <a:extLst>
              <a:ext uri="{FF2B5EF4-FFF2-40B4-BE49-F238E27FC236}">
                <a16:creationId xmlns:a16="http://schemas.microsoft.com/office/drawing/2014/main" id="{E66AD0F6-9920-46B2-AC91-B4D4C5A8685F}"/>
              </a:ext>
            </a:extLst>
          </p:cNvPr>
          <p:cNvGrpSpPr/>
          <p:nvPr/>
        </p:nvGrpSpPr>
        <p:grpSpPr>
          <a:xfrm>
            <a:off x="7668344" y="5194678"/>
            <a:ext cx="1160463" cy="1134838"/>
            <a:chOff x="6623050" y="5364162"/>
            <a:chExt cx="1160463" cy="1449214"/>
          </a:xfrm>
        </p:grpSpPr>
        <p:sp>
          <p:nvSpPr>
            <p:cNvPr id="8" name="矩形 7">
              <a:extLst>
                <a:ext uri="{FF2B5EF4-FFF2-40B4-BE49-F238E27FC236}">
                  <a16:creationId xmlns:a16="http://schemas.microsoft.com/office/drawing/2014/main" id="{4C1A488D-F8A1-48FA-9F33-CE594ED12947}"/>
                </a:ext>
              </a:extLst>
            </p:cNvPr>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US" altLang="zh-CN" dirty="0">
                  <a:solidFill>
                    <a:schemeClr val="tx1"/>
                  </a:solidFill>
                </a:rPr>
                <a:t>student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a:extLst>
                <a:ext uri="{FF2B5EF4-FFF2-40B4-BE49-F238E27FC236}">
                  <a16:creationId xmlns:a16="http://schemas.microsoft.com/office/drawing/2014/main" id="{5B2A0BA7-1C4C-453A-B4F5-83630E3C2E6C}"/>
                </a:ext>
              </a:extLst>
            </p:cNvPr>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grade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0" name="组合 9">
            <a:extLst>
              <a:ext uri="{FF2B5EF4-FFF2-40B4-BE49-F238E27FC236}">
                <a16:creationId xmlns:a16="http://schemas.microsoft.com/office/drawing/2014/main" id="{047AADC1-FABA-4BA7-9A9F-912BE40046B2}"/>
              </a:ext>
            </a:extLst>
          </p:cNvPr>
          <p:cNvGrpSpPr/>
          <p:nvPr/>
        </p:nvGrpSpPr>
        <p:grpSpPr>
          <a:xfrm>
            <a:off x="6488161" y="3284984"/>
            <a:ext cx="1160463" cy="1449387"/>
            <a:chOff x="6623050" y="5364162"/>
            <a:chExt cx="1160463" cy="1449214"/>
          </a:xfrm>
        </p:grpSpPr>
        <p:sp>
          <p:nvSpPr>
            <p:cNvPr id="11" name="矩形 10">
              <a:extLst>
                <a:ext uri="{FF2B5EF4-FFF2-40B4-BE49-F238E27FC236}">
                  <a16:creationId xmlns:a16="http://schemas.microsoft.com/office/drawing/2014/main" id="{9254E6C8-938C-4441-ACAA-3DA220AC08A0}"/>
                </a:ext>
              </a:extLst>
            </p:cNvPr>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person</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a:extLst>
                <a:ext uri="{FF2B5EF4-FFF2-40B4-BE49-F238E27FC236}">
                  <a16:creationId xmlns:a16="http://schemas.microsoft.com/office/drawing/2014/main" id="{59011BDB-E2E1-4E6E-B889-349DDA8C10DC}"/>
                </a:ext>
              </a:extLst>
            </p:cNvPr>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US" altLang="zh-CN" u="sng" dirty="0">
                  <a:solidFill>
                    <a:schemeClr val="tx1"/>
                  </a:solidFill>
                </a:rPr>
                <a:t>ID</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US" altLang="zh-CN" dirty="0">
                  <a:solidFill>
                    <a:schemeClr val="tx1"/>
                  </a:solidFill>
                </a:rPr>
                <a:t>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US" altLang="zh-CN" dirty="0">
                  <a:solidFill>
                    <a:schemeClr val="tx1"/>
                  </a:solidFill>
                </a:rPr>
                <a:t>address</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20" name="组合 19">
            <a:extLst>
              <a:ext uri="{FF2B5EF4-FFF2-40B4-BE49-F238E27FC236}">
                <a16:creationId xmlns:a16="http://schemas.microsoft.com/office/drawing/2014/main" id="{E4053A93-F069-40BC-9F75-C890F38E5186}"/>
              </a:ext>
            </a:extLst>
          </p:cNvPr>
          <p:cNvGrpSpPr/>
          <p:nvPr/>
        </p:nvGrpSpPr>
        <p:grpSpPr>
          <a:xfrm rot="3411596">
            <a:off x="6524096" y="4530069"/>
            <a:ext cx="83830" cy="936098"/>
            <a:chOff x="3707904" y="5819399"/>
            <a:chExt cx="249693" cy="824665"/>
          </a:xfrm>
        </p:grpSpPr>
        <p:sp>
          <p:nvSpPr>
            <p:cNvPr id="13" name="等腰三角形 12">
              <a:extLst>
                <a:ext uri="{FF2B5EF4-FFF2-40B4-BE49-F238E27FC236}">
                  <a16:creationId xmlns:a16="http://schemas.microsoft.com/office/drawing/2014/main" id="{19E1132A-4735-4E48-A760-BD505C0596F4}"/>
                </a:ext>
              </a:extLst>
            </p:cNvPr>
            <p:cNvSpPr/>
            <p:nvPr/>
          </p:nvSpPr>
          <p:spPr>
            <a:xfrm>
              <a:off x="3707904" y="5819399"/>
              <a:ext cx="249693" cy="226636"/>
            </a:xfrm>
            <a:prstGeom prst="triangl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BBE11659-60C1-41A6-940E-09B50C062C90}"/>
                </a:ext>
              </a:extLst>
            </p:cNvPr>
            <p:cNvCxnSpPr>
              <a:cxnSpLocks/>
              <a:stCxn id="13" idx="3"/>
            </p:cNvCxnSpPr>
            <p:nvPr/>
          </p:nvCxnSpPr>
          <p:spPr>
            <a:xfrm>
              <a:off x="3832751" y="6046035"/>
              <a:ext cx="0" cy="5980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CCE25D2F-FBDE-4DAE-84A9-C02EB1C62048}"/>
              </a:ext>
            </a:extLst>
          </p:cNvPr>
          <p:cNvGrpSpPr/>
          <p:nvPr/>
        </p:nvGrpSpPr>
        <p:grpSpPr>
          <a:xfrm rot="17963408">
            <a:off x="7550753" y="4517429"/>
            <a:ext cx="83830" cy="936098"/>
            <a:chOff x="3707904" y="5819399"/>
            <a:chExt cx="249693" cy="824665"/>
          </a:xfrm>
        </p:grpSpPr>
        <p:sp>
          <p:nvSpPr>
            <p:cNvPr id="24" name="等腰三角形 23">
              <a:extLst>
                <a:ext uri="{FF2B5EF4-FFF2-40B4-BE49-F238E27FC236}">
                  <a16:creationId xmlns:a16="http://schemas.microsoft.com/office/drawing/2014/main" id="{735EE244-1013-47A9-A628-CE34D4E42486}"/>
                </a:ext>
              </a:extLst>
            </p:cNvPr>
            <p:cNvSpPr/>
            <p:nvPr/>
          </p:nvSpPr>
          <p:spPr>
            <a:xfrm>
              <a:off x="3707904" y="5819399"/>
              <a:ext cx="249693" cy="226636"/>
            </a:xfrm>
            <a:prstGeom prst="triangl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DC33D6FC-CBFF-4BF0-AB85-3455F90D09B1}"/>
                </a:ext>
              </a:extLst>
            </p:cNvPr>
            <p:cNvCxnSpPr>
              <a:cxnSpLocks/>
              <a:stCxn id="24" idx="3"/>
            </p:cNvCxnSpPr>
            <p:nvPr/>
          </p:nvCxnSpPr>
          <p:spPr>
            <a:xfrm>
              <a:off x="3832751" y="6046035"/>
              <a:ext cx="0" cy="5980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68467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B77A493A-03AE-4C2A-822B-2CE886217E93}"/>
              </a:ext>
            </a:extLst>
          </p:cNvPr>
          <p:cNvSpPr/>
          <p:nvPr/>
        </p:nvSpPr>
        <p:spPr>
          <a:xfrm>
            <a:off x="6558507" y="2002755"/>
            <a:ext cx="1210142" cy="57546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lang="en-US" altLang="zh-CN" dirty="0">
                <a:latin typeface="华文行楷" panose="02010800040101010101" pitchFamily="2" charset="-122"/>
                <a:ea typeface="华文行楷" panose="02010800040101010101" pitchFamily="2" charset="-122"/>
                <a:cs typeface="+mj-cs"/>
              </a:rPr>
              <a:t>ER</a:t>
            </a:r>
            <a:r>
              <a:rPr lang="zh-CN" altLang="en-US" dirty="0">
                <a:latin typeface="华文行楷" panose="02010800040101010101" pitchFamily="2" charset="-122"/>
                <a:ea typeface="华文行楷" panose="02010800040101010101" pitchFamily="2" charset="-122"/>
                <a:cs typeface="+mj-cs"/>
              </a:rPr>
              <a:t>其他表示方法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pic>
        <p:nvPicPr>
          <p:cNvPr id="19" name="图片 18">
            <a:extLst>
              <a:ext uri="{FF2B5EF4-FFF2-40B4-BE49-F238E27FC236}">
                <a16:creationId xmlns:a16="http://schemas.microsoft.com/office/drawing/2014/main" id="{0FBF8033-7260-455F-840E-4D3F159D5FFA}"/>
              </a:ext>
            </a:extLst>
          </p:cNvPr>
          <p:cNvPicPr>
            <a:picLocks noChangeAspect="1"/>
          </p:cNvPicPr>
          <p:nvPr/>
        </p:nvPicPr>
        <p:blipFill>
          <a:blip r:embed="rId2"/>
          <a:stretch>
            <a:fillRect/>
          </a:stretch>
        </p:blipFill>
        <p:spPr>
          <a:xfrm>
            <a:off x="1259632" y="890476"/>
            <a:ext cx="1354286" cy="2772055"/>
          </a:xfrm>
          <a:prstGeom prst="rect">
            <a:avLst/>
          </a:prstGeom>
        </p:spPr>
      </p:pic>
      <p:sp>
        <p:nvSpPr>
          <p:cNvPr id="2" name="文本框 1">
            <a:extLst>
              <a:ext uri="{FF2B5EF4-FFF2-40B4-BE49-F238E27FC236}">
                <a16:creationId xmlns:a16="http://schemas.microsoft.com/office/drawing/2014/main" id="{ADF27BAB-2552-46AF-A38B-9F3487D641F8}"/>
              </a:ext>
            </a:extLst>
          </p:cNvPr>
          <p:cNvSpPr txBox="1"/>
          <p:nvPr/>
        </p:nvSpPr>
        <p:spPr>
          <a:xfrm>
            <a:off x="5153496" y="3176823"/>
            <a:ext cx="1141828" cy="40011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E</a:t>
            </a:r>
            <a:endParaRPr lang="zh-CN" altLang="en-US" dirty="0"/>
          </a:p>
        </p:txBody>
      </p:sp>
      <p:sp>
        <p:nvSpPr>
          <p:cNvPr id="3" name="椭圆 2">
            <a:extLst>
              <a:ext uri="{FF2B5EF4-FFF2-40B4-BE49-F238E27FC236}">
                <a16:creationId xmlns:a16="http://schemas.microsoft.com/office/drawing/2014/main" id="{C995B102-EC17-414C-BD76-5A659B15A3A0}"/>
              </a:ext>
            </a:extLst>
          </p:cNvPr>
          <p:cNvSpPr/>
          <p:nvPr/>
        </p:nvSpPr>
        <p:spPr>
          <a:xfrm>
            <a:off x="4254251" y="2074763"/>
            <a:ext cx="983634" cy="40011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A1</a:t>
            </a:r>
            <a:endParaRPr lang="zh-CN" altLang="en-US" dirty="0"/>
          </a:p>
        </p:txBody>
      </p:sp>
      <p:sp>
        <p:nvSpPr>
          <p:cNvPr id="22" name="椭圆 21">
            <a:extLst>
              <a:ext uri="{FF2B5EF4-FFF2-40B4-BE49-F238E27FC236}">
                <a16:creationId xmlns:a16="http://schemas.microsoft.com/office/drawing/2014/main" id="{C820D7B7-3C29-4A4E-B21C-707BD690EF7C}"/>
              </a:ext>
            </a:extLst>
          </p:cNvPr>
          <p:cNvSpPr/>
          <p:nvPr/>
        </p:nvSpPr>
        <p:spPr>
          <a:xfrm>
            <a:off x="5376327" y="2074763"/>
            <a:ext cx="983634" cy="40011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A2</a:t>
            </a:r>
            <a:endParaRPr lang="zh-CN" altLang="en-US" dirty="0"/>
          </a:p>
        </p:txBody>
      </p:sp>
      <p:sp>
        <p:nvSpPr>
          <p:cNvPr id="26" name="椭圆 25">
            <a:extLst>
              <a:ext uri="{FF2B5EF4-FFF2-40B4-BE49-F238E27FC236}">
                <a16:creationId xmlns:a16="http://schemas.microsoft.com/office/drawing/2014/main" id="{0E73626E-5746-4FAB-9BE3-3C7B36E998D3}"/>
              </a:ext>
            </a:extLst>
          </p:cNvPr>
          <p:cNvSpPr/>
          <p:nvPr/>
        </p:nvSpPr>
        <p:spPr>
          <a:xfrm>
            <a:off x="5868144" y="1206601"/>
            <a:ext cx="983634" cy="40011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A2.2</a:t>
            </a:r>
            <a:endParaRPr lang="zh-CN" altLang="en-US" dirty="0"/>
          </a:p>
        </p:txBody>
      </p:sp>
      <p:sp>
        <p:nvSpPr>
          <p:cNvPr id="27" name="椭圆 26">
            <a:extLst>
              <a:ext uri="{FF2B5EF4-FFF2-40B4-BE49-F238E27FC236}">
                <a16:creationId xmlns:a16="http://schemas.microsoft.com/office/drawing/2014/main" id="{B0F5AB57-EA93-41B7-9953-FE85C24EB6AE}"/>
              </a:ext>
            </a:extLst>
          </p:cNvPr>
          <p:cNvSpPr/>
          <p:nvPr/>
        </p:nvSpPr>
        <p:spPr>
          <a:xfrm>
            <a:off x="4740776" y="1206601"/>
            <a:ext cx="983634" cy="40011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A2.1</a:t>
            </a:r>
            <a:endParaRPr lang="zh-CN" altLang="en-US" dirty="0"/>
          </a:p>
        </p:txBody>
      </p:sp>
      <p:sp>
        <p:nvSpPr>
          <p:cNvPr id="28" name="椭圆 27">
            <a:extLst>
              <a:ext uri="{FF2B5EF4-FFF2-40B4-BE49-F238E27FC236}">
                <a16:creationId xmlns:a16="http://schemas.microsoft.com/office/drawing/2014/main" id="{A0252224-4C65-4108-BB3D-E060F94A7122}"/>
              </a:ext>
            </a:extLst>
          </p:cNvPr>
          <p:cNvSpPr/>
          <p:nvPr/>
        </p:nvSpPr>
        <p:spPr>
          <a:xfrm>
            <a:off x="6667234" y="2074763"/>
            <a:ext cx="983634" cy="400110"/>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A3</a:t>
            </a:r>
            <a:endParaRPr lang="zh-CN" altLang="en-US" dirty="0"/>
          </a:p>
        </p:txBody>
      </p:sp>
      <p:sp>
        <p:nvSpPr>
          <p:cNvPr id="29" name="椭圆 28">
            <a:extLst>
              <a:ext uri="{FF2B5EF4-FFF2-40B4-BE49-F238E27FC236}">
                <a16:creationId xmlns:a16="http://schemas.microsoft.com/office/drawing/2014/main" id="{56F192ED-D181-42BE-BE64-9113BE2397F2}"/>
              </a:ext>
            </a:extLst>
          </p:cNvPr>
          <p:cNvSpPr/>
          <p:nvPr/>
        </p:nvSpPr>
        <p:spPr>
          <a:xfrm>
            <a:off x="6644001" y="2666796"/>
            <a:ext cx="983634" cy="400110"/>
          </a:xfrm>
          <a:prstGeom prst="ellipse">
            <a:avLst/>
          </a:prstGeom>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A4</a:t>
            </a:r>
            <a:endParaRPr lang="zh-CN" altLang="en-US" dirty="0"/>
          </a:p>
        </p:txBody>
      </p:sp>
      <p:cxnSp>
        <p:nvCxnSpPr>
          <p:cNvPr id="17" name="直接连接符 16">
            <a:extLst>
              <a:ext uri="{FF2B5EF4-FFF2-40B4-BE49-F238E27FC236}">
                <a16:creationId xmlns:a16="http://schemas.microsoft.com/office/drawing/2014/main" id="{F58C9F5A-26B7-4CC3-AE77-027462ECE719}"/>
              </a:ext>
            </a:extLst>
          </p:cNvPr>
          <p:cNvCxnSpPr>
            <a:stCxn id="3" idx="4"/>
            <a:endCxn id="2" idx="0"/>
          </p:cNvCxnSpPr>
          <p:nvPr/>
        </p:nvCxnSpPr>
        <p:spPr>
          <a:xfrm>
            <a:off x="4746068" y="2474873"/>
            <a:ext cx="978342" cy="70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E4D0C9-4AEC-42F9-A7FB-FF78FF42207F}"/>
              </a:ext>
            </a:extLst>
          </p:cNvPr>
          <p:cNvCxnSpPr>
            <a:stCxn id="2" idx="0"/>
            <a:endCxn id="22" idx="4"/>
          </p:cNvCxnSpPr>
          <p:nvPr/>
        </p:nvCxnSpPr>
        <p:spPr>
          <a:xfrm flipV="1">
            <a:off x="5724410" y="2474873"/>
            <a:ext cx="143734" cy="70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0EFC9C1-CBBE-4BC7-9AA1-F694EDF2322C}"/>
              </a:ext>
            </a:extLst>
          </p:cNvPr>
          <p:cNvCxnSpPr>
            <a:cxnSpLocks/>
            <a:stCxn id="2" idx="0"/>
            <a:endCxn id="14" idx="3"/>
          </p:cNvCxnSpPr>
          <p:nvPr/>
        </p:nvCxnSpPr>
        <p:spPr>
          <a:xfrm flipV="1">
            <a:off x="5724410" y="2493941"/>
            <a:ext cx="1011318" cy="682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67E4448-BA7F-47D7-B731-24F01F948594}"/>
              </a:ext>
            </a:extLst>
          </p:cNvPr>
          <p:cNvCxnSpPr>
            <a:stCxn id="2" idx="0"/>
            <a:endCxn id="29" idx="3"/>
          </p:cNvCxnSpPr>
          <p:nvPr/>
        </p:nvCxnSpPr>
        <p:spPr>
          <a:xfrm flipV="1">
            <a:off x="5724410" y="3008311"/>
            <a:ext cx="1063641" cy="168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B3EB8C-AAF8-4A85-AFE5-137DC6DB441C}"/>
              </a:ext>
            </a:extLst>
          </p:cNvPr>
          <p:cNvCxnSpPr>
            <a:stCxn id="22" idx="0"/>
            <a:endCxn id="27" idx="4"/>
          </p:cNvCxnSpPr>
          <p:nvPr/>
        </p:nvCxnSpPr>
        <p:spPr>
          <a:xfrm flipH="1" flipV="1">
            <a:off x="5232593" y="1606711"/>
            <a:ext cx="635551" cy="468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55D0EE6-F803-4B5E-906C-D462639B3E19}"/>
              </a:ext>
            </a:extLst>
          </p:cNvPr>
          <p:cNvCxnSpPr>
            <a:stCxn id="22" idx="0"/>
            <a:endCxn id="26" idx="4"/>
          </p:cNvCxnSpPr>
          <p:nvPr/>
        </p:nvCxnSpPr>
        <p:spPr>
          <a:xfrm flipV="1">
            <a:off x="5868144" y="1606711"/>
            <a:ext cx="491817" cy="468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箭头: 左右 38">
            <a:extLst>
              <a:ext uri="{FF2B5EF4-FFF2-40B4-BE49-F238E27FC236}">
                <a16:creationId xmlns:a16="http://schemas.microsoft.com/office/drawing/2014/main" id="{69BEF05C-100C-40A8-B878-A1CE36CA9FDF}"/>
              </a:ext>
            </a:extLst>
          </p:cNvPr>
          <p:cNvSpPr/>
          <p:nvPr/>
        </p:nvSpPr>
        <p:spPr>
          <a:xfrm>
            <a:off x="3216580" y="2306868"/>
            <a:ext cx="616333" cy="3281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3EE212D-9203-4861-B1C8-B0C317E6183C}"/>
              </a:ext>
            </a:extLst>
          </p:cNvPr>
          <p:cNvPicPr>
            <a:picLocks noChangeAspect="1"/>
          </p:cNvPicPr>
          <p:nvPr/>
        </p:nvPicPr>
        <p:blipFill>
          <a:blip r:embed="rId3"/>
          <a:stretch>
            <a:fillRect/>
          </a:stretch>
        </p:blipFill>
        <p:spPr>
          <a:xfrm>
            <a:off x="1145259" y="3797838"/>
            <a:ext cx="6623390" cy="2730640"/>
          </a:xfrm>
          <a:prstGeom prst="rect">
            <a:avLst/>
          </a:prstGeom>
        </p:spPr>
      </p:pic>
    </p:spTree>
    <p:extLst>
      <p:ext uri="{BB962C8B-B14F-4D97-AF65-F5344CB8AC3E}">
        <p14:creationId xmlns:p14="http://schemas.microsoft.com/office/powerpoint/2010/main" val="13900671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8242"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a:t>
            </a:r>
            <a:endParaRPr lang="zh-CN" altLang="en-US" sz="2800" dirty="0">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实体联系模型、</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实体、实体集</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实体的属性、实体的属性值、复合属性、单值属性、多值属性、导出属性、空值</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实体间的联系</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弱实体、</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图</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9266"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FF0000"/>
                </a:solidFill>
                <a:latin typeface="华文新魏" panose="02010800040101010101" pitchFamily="2" charset="-122"/>
                <a:ea typeface="华文新魏" panose="02010800040101010101" pitchFamily="2" charset="-122"/>
              </a:rPr>
              <a:t>本章重点：</a:t>
            </a:r>
            <a:endParaRPr lang="zh-CN" altLang="en-US" sz="2800" dirty="0">
              <a:solidFill>
                <a:srgbClr val="FF0000"/>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联系图</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掌握概念数据库设计方法</a:t>
            </a:r>
            <a:endParaRPr lang="en-US" altLang="zh-CN" sz="2800" dirty="0">
              <a:solidFill>
                <a:srgbClr val="2929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9"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6E68E22-D959-4170-98E4-0DA914DD25D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85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40294"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047" r:id="rId4" imgW="7833360" imgH="7839075" progId="">
                  <p:embed/>
                </p:oleObj>
              </mc:Choice>
              <mc:Fallback>
                <p:oleObj r:id="rId4" imgW="7833360" imgH="7839075" progId="">
                  <p:embed/>
                  <p:pic>
                    <p:nvPicPr>
                      <p:cNvPr id="0" name="图片 3075"/>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40295"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79555" name="Rectangle 3"/>
          <p:cNvSpPr>
            <a:spLocks noGrp="1"/>
          </p:cNvSpPr>
          <p:nvPr>
            <p:ph type="body" idx="4294967295"/>
          </p:nvPr>
        </p:nvSpPr>
        <p:spPr>
          <a:xfrm>
            <a:off x="611188" y="1412875"/>
            <a:ext cx="8229600" cy="4525963"/>
          </a:xfrm>
          <a:ln/>
        </p:spPr>
        <p:txBody>
          <a:bodyPr wrap="square" lIns="91440" tIns="45720" rIns="91440" bIns="45720" anchor="t" anchorCtr="0"/>
          <a:lstStyle/>
          <a:p>
            <a:r>
              <a:rPr lang="zh-CN" altLang="en-US" sz="2800" dirty="0">
                <a:effectLst/>
                <a:latin typeface="华文新魏" panose="02010800040101010101" pitchFamily="2" charset="-122"/>
                <a:ea typeface="华文新魏" panose="02010800040101010101" pitchFamily="2" charset="-122"/>
              </a:rPr>
              <a:t>需求分析的重点是</a:t>
            </a:r>
          </a:p>
          <a:p>
            <a:pPr lvl="1"/>
            <a:r>
              <a:rPr lang="zh-CN" altLang="en-US" sz="2400" dirty="0">
                <a:solidFill>
                  <a:srgbClr val="0000FF"/>
                </a:solidFill>
                <a:effectLst/>
                <a:latin typeface="华文新魏" panose="02010800040101010101" pitchFamily="2" charset="-122"/>
                <a:ea typeface="华文新魏" panose="02010800040101010101" pitchFamily="2" charset="-122"/>
              </a:rPr>
              <a:t>“数据”和“处理”，获得用户对数据库要求</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信息要求</a:t>
            </a:r>
          </a:p>
          <a:p>
            <a:pPr lvl="2"/>
            <a:r>
              <a:rPr lang="zh-CN" altLang="en-US" sz="2000" dirty="0">
                <a:effectLst/>
                <a:latin typeface="华文新魏" panose="02010800040101010101" pitchFamily="2" charset="-122"/>
                <a:ea typeface="华文新魏" panose="02010800040101010101" pitchFamily="2" charset="-122"/>
              </a:rPr>
              <a:t>用户需要从数据库中获得信息的内容与性质</a:t>
            </a:r>
          </a:p>
          <a:p>
            <a:pPr lvl="2"/>
            <a:r>
              <a:rPr lang="zh-CN" altLang="en-US" sz="2000" dirty="0">
                <a:effectLst/>
                <a:latin typeface="华文新魏" panose="02010800040101010101" pitchFamily="2" charset="-122"/>
                <a:ea typeface="华文新魏" panose="02010800040101010101" pitchFamily="2" charset="-122"/>
              </a:rPr>
              <a:t>由用户的信息要求可以导出数据要求，即在数据库中需要存储哪些数据</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处理要求</a:t>
            </a:r>
          </a:p>
          <a:p>
            <a:pPr lvl="2"/>
            <a:r>
              <a:rPr lang="zh-CN" altLang="en-US" sz="2000" dirty="0">
                <a:effectLst/>
                <a:latin typeface="华文新魏" panose="02010800040101010101" pitchFamily="2" charset="-122"/>
                <a:ea typeface="华文新魏" panose="02010800040101010101" pitchFamily="2" charset="-122"/>
              </a:rPr>
              <a:t>用户要完成什么处理功能</a:t>
            </a:r>
          </a:p>
          <a:p>
            <a:pPr lvl="2"/>
            <a:r>
              <a:rPr lang="zh-CN" altLang="en-US" sz="2000" dirty="0">
                <a:effectLst/>
                <a:latin typeface="华文新魏" panose="02010800040101010101" pitchFamily="2" charset="-122"/>
                <a:ea typeface="华文新魏" panose="02010800040101010101" pitchFamily="2" charset="-122"/>
              </a:rPr>
              <a:t>对处理的响应时间的要求</a:t>
            </a:r>
          </a:p>
          <a:p>
            <a:pPr lvl="2"/>
            <a:r>
              <a:rPr lang="zh-CN" altLang="en-US" sz="2000" dirty="0">
                <a:effectLst/>
                <a:latin typeface="华文新魏" panose="02010800040101010101" pitchFamily="2" charset="-122"/>
                <a:ea typeface="华文新魏" panose="02010800040101010101" pitchFamily="2" charset="-122"/>
              </a:rPr>
              <a:t>对处理方式的要求</a:t>
            </a:r>
            <a:r>
              <a:rPr lang="en-US" altLang="zh-CN" sz="2000" dirty="0">
                <a:effectLst/>
                <a:latin typeface="华文新魏" panose="02010800040101010101" pitchFamily="2" charset="-122"/>
                <a:ea typeface="华文新魏" panose="02010800040101010101" pitchFamily="2" charset="-122"/>
              </a:rPr>
              <a:t>(</a:t>
            </a:r>
            <a:r>
              <a:rPr lang="zh-CN" altLang="en-US" sz="2000" dirty="0">
                <a:effectLst/>
                <a:latin typeface="华文新魏" panose="02010800040101010101" pitchFamily="2" charset="-122"/>
                <a:ea typeface="华文新魏" panose="02010800040101010101" pitchFamily="2" charset="-122"/>
              </a:rPr>
              <a:t>批处理 </a:t>
            </a:r>
            <a:r>
              <a:rPr lang="en-US" altLang="zh-CN" sz="2000" dirty="0">
                <a:effectLst/>
                <a:latin typeface="华文新魏" panose="02010800040101010101" pitchFamily="2" charset="-122"/>
                <a:ea typeface="华文新魏" panose="02010800040101010101" pitchFamily="2" charset="-122"/>
              </a:rPr>
              <a:t>/ </a:t>
            </a:r>
            <a:r>
              <a:rPr lang="zh-CN" altLang="en-US" sz="2000" dirty="0">
                <a:effectLst/>
                <a:latin typeface="华文新魏" panose="02010800040101010101" pitchFamily="2" charset="-122"/>
                <a:ea typeface="华文新魏" panose="02010800040101010101" pitchFamily="2" charset="-122"/>
              </a:rPr>
              <a:t>联机处理</a:t>
            </a:r>
            <a:r>
              <a:rPr lang="en-US" altLang="zh-CN" sz="2000" dirty="0">
                <a:effectLst/>
                <a:latin typeface="华文新魏" panose="02010800040101010101" pitchFamily="2" charset="-122"/>
                <a:ea typeface="华文新魏" panose="02010800040101010101" pitchFamily="2" charset="-122"/>
              </a:rPr>
              <a:t>)</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安全性与完整性要求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 calcmode="lin" valueType="num">
                                      <p:cBhvr additive="base">
                                        <p:cTn id="7"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 calcmode="lin" valueType="num">
                                      <p:cBhvr additive="base">
                                        <p:cTn id="13"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9555">
                                            <p:txEl>
                                              <p:pRg st="3" end="3"/>
                                            </p:txEl>
                                          </p:spTgt>
                                        </p:tgtEl>
                                        <p:attrNameLst>
                                          <p:attrName>style.visibility</p:attrName>
                                        </p:attrNameLst>
                                      </p:cBhvr>
                                      <p:to>
                                        <p:strVal val="visible"/>
                                      </p:to>
                                    </p:set>
                                    <p:anim calcmode="lin" valueType="num">
                                      <p:cBhvr additive="base">
                                        <p:cTn id="17"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955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 calcmode="lin" valueType="num">
                                      <p:cBhvr additive="base">
                                        <p:cTn id="21"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 calcmode="lin" valueType="num">
                                      <p:cBhvr additive="base">
                                        <p:cTn id="2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9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 calcmode="lin" valueType="num">
                                      <p:cBhvr additive="base">
                                        <p:cTn id="31" dur="500" fill="hold"/>
                                        <p:tgtEl>
                                          <p:spTgt spid="279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anim calcmode="lin" valueType="num">
                                      <p:cBhvr additive="base">
                                        <p:cTn id="35"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9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anim calcmode="lin" valueType="num">
                                      <p:cBhvr additive="base">
                                        <p:cTn id="3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9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79555">
                                            <p:txEl>
                                              <p:pRg st="9" end="9"/>
                                            </p:txEl>
                                          </p:spTgt>
                                        </p:tgtEl>
                                        <p:attrNameLst>
                                          <p:attrName>style.visibility</p:attrName>
                                        </p:attrNameLst>
                                      </p:cBhvr>
                                      <p:to>
                                        <p:strVal val="visible"/>
                                      </p:to>
                                    </p:set>
                                    <p:anim calcmode="lin" valueType="num">
                                      <p:cBhvr additive="base">
                                        <p:cTn id="45"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95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Designs\Autumn2003-4.pot</Template>
  <TotalTime>3765</TotalTime>
  <Words>7779</Words>
  <Application>Microsoft Office PowerPoint</Application>
  <PresentationFormat>全屏显示(4:3)</PresentationFormat>
  <Paragraphs>1196</Paragraphs>
  <Slides>85</Slides>
  <Notes>51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0</vt:i4>
      </vt:variant>
      <vt:variant>
        <vt:lpstr>幻灯片标题</vt:lpstr>
      </vt:variant>
      <vt:variant>
        <vt:i4>85</vt:i4>
      </vt:variant>
    </vt:vector>
  </HeadingPairs>
  <TitlesOfParts>
    <vt:vector size="96" baseType="lpstr">
      <vt:lpstr>华文新魏</vt:lpstr>
      <vt:lpstr>华文行楷</vt:lpstr>
      <vt:lpstr>楷体_GB2312</vt:lpstr>
      <vt:lpstr>宋体</vt:lpstr>
      <vt:lpstr>Arial</vt:lpstr>
      <vt:lpstr>Comic Sans MS</vt:lpstr>
      <vt:lpstr>Tahoma</vt:lpstr>
      <vt:lpstr>Times New Roman</vt:lpstr>
      <vt:lpstr>Wingdings</vt:lpstr>
      <vt:lpstr>Autumn2003-4</vt:lpstr>
      <vt:lpstr>1_Autumn2003-4</vt:lpstr>
      <vt:lpstr>       物联网与泛在智能研究中心</vt:lpstr>
      <vt:lpstr>PowerPoint 演示文稿</vt:lpstr>
      <vt:lpstr>数据库设计</vt:lpstr>
      <vt:lpstr>数据库设计</vt:lpstr>
      <vt:lpstr>PowerPoint 演示文稿</vt:lpstr>
      <vt:lpstr>PowerPoint 演示文稿</vt:lpstr>
      <vt:lpstr>需求分析</vt:lpstr>
      <vt:lpstr>需求分析</vt:lpstr>
      <vt:lpstr>需求分析</vt:lpstr>
      <vt:lpstr>需求分析</vt:lpstr>
      <vt:lpstr>PowerPoint 演示文稿</vt:lpstr>
      <vt:lpstr>4.2   概念数据库设计</vt:lpstr>
      <vt:lpstr>4.2   概念数据库设计</vt:lpstr>
      <vt:lpstr>4.2.1 概述</vt:lpstr>
      <vt:lpstr>4.2.1 概述</vt:lpstr>
      <vt:lpstr>4.2.1 概述</vt:lpstr>
      <vt:lpstr>4.2   概念数据库设计</vt:lpstr>
      <vt:lpstr>4.2.2实体联系模型 </vt:lpstr>
      <vt:lpstr>基本概念</vt:lpstr>
      <vt:lpstr>基本概念(实体)</vt:lpstr>
      <vt:lpstr>基本概念(实体)</vt:lpstr>
      <vt:lpstr>基本概念(实体)</vt:lpstr>
      <vt:lpstr>基本概念(实体)</vt:lpstr>
      <vt:lpstr>基本概念(实体)</vt:lpstr>
      <vt:lpstr>基本概念</vt:lpstr>
      <vt:lpstr>基本概念(属性)</vt:lpstr>
      <vt:lpstr>基本概念(属性)</vt:lpstr>
      <vt:lpstr>基本概念(属性)</vt:lpstr>
      <vt:lpstr>基本概念(属性)</vt:lpstr>
      <vt:lpstr>基本概念(属性)</vt:lpstr>
      <vt:lpstr>基本概念(属性)</vt:lpstr>
      <vt:lpstr>基本概念(属性)</vt:lpstr>
      <vt:lpstr>基本概念</vt:lpstr>
      <vt:lpstr>基本概念(联系)</vt:lpstr>
      <vt:lpstr>基本概念(联系)</vt:lpstr>
      <vt:lpstr>基本概念(联系)</vt:lpstr>
      <vt:lpstr>基本概念(联系)</vt:lpstr>
      <vt:lpstr>其他概念(约束)</vt:lpstr>
      <vt:lpstr>其他概念(约束)</vt:lpstr>
      <vt:lpstr>其他概念(约束)</vt:lpstr>
      <vt:lpstr>其他概念(约束)</vt:lpstr>
      <vt:lpstr>其他概念(约束)</vt:lpstr>
      <vt:lpstr>其他概念(约束)</vt:lpstr>
      <vt:lpstr>其他概念(约束)</vt:lpstr>
      <vt:lpstr>其他概念</vt:lpstr>
      <vt:lpstr>其他概念</vt:lpstr>
      <vt:lpstr>实体联系图</vt:lpstr>
      <vt:lpstr>实体联系图</vt:lpstr>
      <vt:lpstr>PowerPoint 演示文稿</vt:lpstr>
      <vt:lpstr>实体联系图</vt:lpstr>
      <vt:lpstr>实体联系图</vt:lpstr>
      <vt:lpstr>实体联系图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 </vt:lpstr>
      <vt:lpstr>4.2.3概念数据库设计方法</vt:lpstr>
      <vt:lpstr>4.2.3概念数据库设计策略</vt:lpstr>
      <vt:lpstr>PowerPoint 演示文稿</vt:lpstr>
      <vt:lpstr>概念数据库设计策略</vt:lpstr>
      <vt:lpstr>PowerPoint 演示文稿</vt:lpstr>
      <vt:lpstr>概念数据库设计策略</vt:lpstr>
      <vt:lpstr>目录 </vt:lpstr>
      <vt:lpstr>4.2.4视图综合设计方法</vt:lpstr>
      <vt:lpstr>4.2.4视图综合设计方法</vt:lpstr>
      <vt:lpstr>PowerPoint 演示文稿</vt:lpstr>
      <vt:lpstr>PowerPoint 演示文稿</vt:lpstr>
      <vt:lpstr>4.2.4视图综合设计方法</vt:lpstr>
      <vt:lpstr>4.2.4视图综合设计方法</vt:lpstr>
      <vt:lpstr>PowerPoint 演示文稿</vt:lpstr>
      <vt:lpstr>4.2.4视图综合设计方法</vt:lpstr>
      <vt:lpstr>PowerPoint 演示文稿</vt:lpstr>
      <vt:lpstr>事务的设计</vt:lpstr>
      <vt:lpstr>实体-联系设计模型</vt:lpstr>
      <vt:lpstr>扩展的ER特性</vt:lpstr>
      <vt:lpstr>ER其他表示方法</vt:lpstr>
      <vt:lpstr>小结</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GaoH</dc:creator>
  <cp:lastModifiedBy>ZHANG HAO</cp:lastModifiedBy>
  <cp:revision>1056</cp:revision>
  <cp:lastPrinted>2016-03-24T02:25:40Z</cp:lastPrinted>
  <dcterms:created xsi:type="dcterms:W3CDTF">2020-03-11T10:58:33Z</dcterms:created>
  <dcterms:modified xsi:type="dcterms:W3CDTF">2023-03-14T08:09:43Z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6C380FDB38864971BB7F0FBD610C8B8B</vt:lpwstr>
  </property>
</Properties>
</file>