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13"/>
  </p:notesMasterIdLst>
  <p:handoutMasterIdLst>
    <p:handoutMasterId r:id="rId114"/>
  </p:handoutMasterIdLst>
  <p:sldIdLst>
    <p:sldId id="382" r:id="rId3"/>
    <p:sldId id="347" r:id="rId4"/>
    <p:sldId id="375" r:id="rId5"/>
    <p:sldId id="398" r:id="rId6"/>
    <p:sldId id="376" r:id="rId7"/>
    <p:sldId id="377" r:id="rId8"/>
    <p:sldId id="378" r:id="rId9"/>
    <p:sldId id="379" r:id="rId10"/>
    <p:sldId id="380" r:id="rId11"/>
    <p:sldId id="381" r:id="rId12"/>
    <p:sldId id="385" r:id="rId13"/>
    <p:sldId id="386" r:id="rId14"/>
    <p:sldId id="387" r:id="rId15"/>
    <p:sldId id="388" r:id="rId16"/>
    <p:sldId id="389" r:id="rId17"/>
    <p:sldId id="390" r:id="rId18"/>
    <p:sldId id="392" r:id="rId19"/>
    <p:sldId id="393" r:id="rId20"/>
    <p:sldId id="394" r:id="rId21"/>
    <p:sldId id="391" r:id="rId22"/>
    <p:sldId id="396" r:id="rId23"/>
    <p:sldId id="399" r:id="rId24"/>
    <p:sldId id="397" r:id="rId25"/>
    <p:sldId id="408" r:id="rId26"/>
    <p:sldId id="400" r:id="rId27"/>
    <p:sldId id="401" r:id="rId28"/>
    <p:sldId id="545" r:id="rId29"/>
    <p:sldId id="546" r:id="rId30"/>
    <p:sldId id="547" r:id="rId31"/>
    <p:sldId id="409" r:id="rId32"/>
    <p:sldId id="548" r:id="rId33"/>
    <p:sldId id="402" r:id="rId34"/>
    <p:sldId id="403" r:id="rId35"/>
    <p:sldId id="410" r:id="rId36"/>
    <p:sldId id="549" r:id="rId37"/>
    <p:sldId id="405" r:id="rId38"/>
    <p:sldId id="406" r:id="rId39"/>
    <p:sldId id="407" r:id="rId40"/>
    <p:sldId id="412" r:id="rId41"/>
    <p:sldId id="414" r:id="rId42"/>
    <p:sldId id="413" r:id="rId43"/>
    <p:sldId id="415" r:id="rId44"/>
    <p:sldId id="544" r:id="rId45"/>
    <p:sldId id="416" r:id="rId46"/>
    <p:sldId id="417" r:id="rId47"/>
    <p:sldId id="552" r:id="rId48"/>
    <p:sldId id="418" r:id="rId49"/>
    <p:sldId id="419" r:id="rId50"/>
    <p:sldId id="420" r:id="rId51"/>
    <p:sldId id="421" r:id="rId52"/>
    <p:sldId id="550" r:id="rId53"/>
    <p:sldId id="424" r:id="rId54"/>
    <p:sldId id="425" r:id="rId55"/>
    <p:sldId id="426" r:id="rId56"/>
    <p:sldId id="427" r:id="rId57"/>
    <p:sldId id="467" r:id="rId58"/>
    <p:sldId id="468" r:id="rId59"/>
    <p:sldId id="469" r:id="rId60"/>
    <p:sldId id="470" r:id="rId61"/>
    <p:sldId id="466" r:id="rId62"/>
    <p:sldId id="559" r:id="rId63"/>
    <p:sldId id="558" r:id="rId64"/>
    <p:sldId id="526" r:id="rId65"/>
    <p:sldId id="525"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542" r:id="rId79"/>
    <p:sldId id="441" r:id="rId80"/>
    <p:sldId id="442" r:id="rId81"/>
    <p:sldId id="443" r:id="rId82"/>
    <p:sldId id="444" r:id="rId83"/>
    <p:sldId id="445" r:id="rId84"/>
    <p:sldId id="448" r:id="rId85"/>
    <p:sldId id="446" r:id="rId86"/>
    <p:sldId id="447" r:id="rId87"/>
    <p:sldId id="449" r:id="rId88"/>
    <p:sldId id="450" r:id="rId89"/>
    <p:sldId id="553" r:id="rId90"/>
    <p:sldId id="453" r:id="rId91"/>
    <p:sldId id="454" r:id="rId92"/>
    <p:sldId id="456" r:id="rId93"/>
    <p:sldId id="455" r:id="rId94"/>
    <p:sldId id="457" r:id="rId95"/>
    <p:sldId id="458" r:id="rId96"/>
    <p:sldId id="451" r:id="rId97"/>
    <p:sldId id="461" r:id="rId98"/>
    <p:sldId id="459" r:id="rId99"/>
    <p:sldId id="462" r:id="rId100"/>
    <p:sldId id="463" r:id="rId101"/>
    <p:sldId id="464" r:id="rId102"/>
    <p:sldId id="465" r:id="rId103"/>
    <p:sldId id="561" r:id="rId104"/>
    <p:sldId id="562" r:id="rId105"/>
    <p:sldId id="471" r:id="rId106"/>
    <p:sldId id="478" r:id="rId107"/>
    <p:sldId id="460" r:id="rId108"/>
    <p:sldId id="479" r:id="rId109"/>
    <p:sldId id="554" r:id="rId110"/>
    <p:sldId id="483" r:id="rId111"/>
    <p:sldId id="484" r:id="rId112"/>
  </p:sldIdLst>
  <p:sldSz cx="9144000" cy="6858000" type="screen4x3"/>
  <p:notesSz cx="7099300" cy="10234613"/>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FF"/>
    <a:srgbClr val="993300"/>
    <a:srgbClr val="FFEBFF"/>
    <a:srgbClr val="00FF99"/>
    <a:srgbClr val="FFFFCC"/>
    <a:srgbClr val="FFCCCC"/>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2" autoAdjust="0"/>
    <p:restoredTop sz="80516" autoAdjust="0"/>
  </p:normalViewPr>
  <p:slideViewPr>
    <p:cSldViewPr showGuides="1">
      <p:cViewPr varScale="1">
        <p:scale>
          <a:sx n="129" d="100"/>
          <a:sy n="129" d="100"/>
        </p:scale>
        <p:origin x="2592" y="132"/>
      </p:cViewPr>
      <p:guideLst>
        <p:guide orient="horz" pos="2160"/>
        <p:guide pos="297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solidFill>
                  <a:srgbClr val="003399"/>
                </a:solidFill>
                <a:latin typeface="Arial" panose="020B0604020202020204" pitchFamily="34" charset="0"/>
                <a:ea typeface="楷体_GB2312" pitchFamily="49" charset="-122"/>
              </a:rPr>
              <a:t>‹#›</a:t>
            </a:fld>
            <a:endParaRPr lang="zh-CN" altLang="en-US" sz="1300" b="0" dirty="0">
              <a:solidFill>
                <a:srgbClr val="003399"/>
              </a:solidFill>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latin typeface="Arial" panose="020B0604020202020204" pitchFamily="34" charset="0"/>
                <a:ea typeface="楷体_GB2312" pitchFamily="49" charset="-122"/>
              </a:rPr>
              <a:t>‹#›</a:t>
            </a:fld>
            <a:endParaRPr lang="zh-CN" altLang="en-US" sz="1300" b="0" dirty="0">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35844"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13</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p:nvPr>
        </p:nvSpPr>
        <p:spPr>
          <a:ln/>
        </p:spPr>
        <p:txBody>
          <a:bodyPr wrap="square" lIns="99048" tIns="49524" rIns="99048" bIns="49524" anchor="t" anchorCtr="0"/>
          <a:lstStyle/>
          <a:p>
            <a:pPr lvl="0"/>
            <a:r>
              <a:rPr lang="zh-CN" altLang="en-US" dirty="0"/>
              <a:t>在</a:t>
            </a:r>
            <a:r>
              <a:rPr lang="en-US" altLang="zh-CN" dirty="0"/>
              <a:t>STJ</a:t>
            </a:r>
            <a:r>
              <a:rPr lang="zh-CN" altLang="en-US" dirty="0"/>
              <a:t>关系模式中，没有非键属性。</a:t>
            </a:r>
            <a:r>
              <a:rPr lang="en-US" altLang="zh-CN" dirty="0"/>
              <a:t>S,T,J</a:t>
            </a:r>
            <a:r>
              <a:rPr lang="zh-CN" altLang="en-US" dirty="0"/>
              <a:t>都是键属性。</a:t>
            </a:r>
          </a:p>
        </p:txBody>
      </p:sp>
      <p:sp>
        <p:nvSpPr>
          <p:cNvPr id="9523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78</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3362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p:nvPr>
        </p:nvSpPr>
        <p:spPr>
          <a:ln/>
        </p:spPr>
        <p:txBody>
          <a:bodyPr wrap="square" lIns="99048" tIns="49524" rIns="99048" bIns="49524" anchor="t" anchorCtr="0"/>
          <a:lstStyle/>
          <a:p>
            <a:pPr lvl="0"/>
            <a:r>
              <a:rPr lang="zh-CN" altLang="en-US" dirty="0"/>
              <a:t>思考：将</a:t>
            </a:r>
            <a:r>
              <a:rPr lang="en-US" altLang="zh-CN" dirty="0"/>
              <a:t>STJ</a:t>
            </a:r>
            <a:r>
              <a:rPr lang="zh-CN" altLang="en-US" dirty="0"/>
              <a:t>分解成：</a:t>
            </a:r>
            <a:r>
              <a:rPr lang="en-US" altLang="zh-CN" dirty="0"/>
              <a:t>SJ(S,J) </a:t>
            </a:r>
            <a:r>
              <a:rPr lang="zh-CN" altLang="en-US" dirty="0"/>
              <a:t>和</a:t>
            </a:r>
            <a:r>
              <a:rPr lang="en-US" altLang="zh-CN" dirty="0"/>
              <a:t>ST(S,T)</a:t>
            </a:r>
            <a:r>
              <a:rPr lang="zh-CN" altLang="en-US" dirty="0"/>
              <a:t>如何？</a:t>
            </a:r>
          </a:p>
        </p:txBody>
      </p:sp>
      <p:sp>
        <p:nvSpPr>
          <p:cNvPr id="99332"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81</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a:t>
            </a:r>
            <a:r>
              <a:rPr lang="en-US" altLang="zh-CN" dirty="0"/>
              <a:t>BCNF</a:t>
            </a:r>
            <a:r>
              <a:rPr lang="zh-CN" altLang="en-US" dirty="0"/>
              <a:t> </a:t>
            </a:r>
            <a:r>
              <a:rPr lang="en-US" altLang="zh-CN" dirty="0"/>
              <a:t>\in</a:t>
            </a:r>
            <a:r>
              <a:rPr lang="zh-CN" altLang="en-US" dirty="0"/>
              <a:t> </a:t>
            </a:r>
            <a:r>
              <a:rPr lang="en-US" altLang="zh-CN" dirty="0"/>
              <a:t>2NF,</a:t>
            </a:r>
            <a:r>
              <a:rPr lang="zh-CN" altLang="en-US" dirty="0"/>
              <a:t> </a:t>
            </a:r>
            <a:r>
              <a:rPr lang="en-US" altLang="zh-CN" dirty="0"/>
              <a:t>BCNF \in 3NF</a:t>
            </a:r>
          </a:p>
          <a:p>
            <a:pPr marL="228600" indent="-228600">
              <a:buAutoNum type="arabicPeriod"/>
            </a:pPr>
            <a:r>
              <a:rPr lang="en-US" altLang="zh-CN" dirty="0"/>
              <a:t>Suppose BCNF not in 2NF,  there exits r in BCNF and r not in 2NF. It means X(</a:t>
            </a:r>
            <a:r>
              <a:rPr lang="zh-CN" altLang="en-US" dirty="0"/>
              <a:t>候选码</a:t>
            </a:r>
            <a:r>
              <a:rPr lang="en-US" altLang="zh-CN" dirty="0"/>
              <a:t>)</a:t>
            </a:r>
            <a:r>
              <a:rPr lang="zh-CN" altLang="en-US" dirty="0"/>
              <a:t>部分依赖于</a:t>
            </a:r>
            <a:r>
              <a:rPr lang="en-US" altLang="zh-CN" dirty="0">
                <a:sym typeface="Wingdings" panose="05000000000000000000" pitchFamily="2" charset="2"/>
              </a:rPr>
              <a:t>Z</a:t>
            </a:r>
            <a:r>
              <a:rPr lang="zh-CN" altLang="en-US" dirty="0">
                <a:sym typeface="Wingdings" panose="05000000000000000000" pitchFamily="2" charset="2"/>
              </a:rPr>
              <a:t>， 即存在</a:t>
            </a:r>
            <a:r>
              <a:rPr lang="en-US" altLang="zh-CN" dirty="0">
                <a:sym typeface="Wingdings" panose="05000000000000000000" pitchFamily="2" charset="2"/>
              </a:rPr>
              <a:t>X</a:t>
            </a:r>
            <a:r>
              <a:rPr lang="zh-CN" altLang="en-US" dirty="0">
                <a:sym typeface="Wingdings" panose="05000000000000000000" pitchFamily="2" charset="2"/>
              </a:rPr>
              <a:t>的子集</a:t>
            </a:r>
            <a:r>
              <a:rPr lang="en-US" altLang="zh-CN" dirty="0">
                <a:sym typeface="Wingdings" panose="05000000000000000000" pitchFamily="2" charset="2"/>
              </a:rPr>
              <a:t>Y</a:t>
            </a:r>
            <a:r>
              <a:rPr lang="zh-CN" altLang="en-US" dirty="0">
                <a:sym typeface="Wingdings" panose="05000000000000000000" pitchFamily="2" charset="2"/>
              </a:rPr>
              <a:t>，</a:t>
            </a:r>
            <a:r>
              <a:rPr lang="en-US" altLang="zh-CN" dirty="0">
                <a:sym typeface="Wingdings" panose="05000000000000000000" pitchFamily="2" charset="2"/>
              </a:rPr>
              <a:t>YZ</a:t>
            </a:r>
            <a:r>
              <a:rPr lang="zh-CN" altLang="en-US" dirty="0">
                <a:sym typeface="Wingdings" panose="05000000000000000000" pitchFamily="2" charset="2"/>
              </a:rPr>
              <a:t>。但</a:t>
            </a:r>
            <a:r>
              <a:rPr lang="en-US" altLang="zh-CN" dirty="0">
                <a:sym typeface="Wingdings" panose="05000000000000000000" pitchFamily="2" charset="2"/>
              </a:rPr>
              <a:t>Y</a:t>
            </a:r>
            <a:r>
              <a:rPr lang="zh-CN" altLang="en-US" dirty="0">
                <a:sym typeface="Wingdings" panose="05000000000000000000" pitchFamily="2" charset="2"/>
              </a:rPr>
              <a:t>不是候选码。 与</a:t>
            </a:r>
            <a:r>
              <a:rPr lang="en-US" altLang="zh-CN" dirty="0">
                <a:sym typeface="Wingdings" panose="05000000000000000000" pitchFamily="2" charset="2"/>
              </a:rPr>
              <a:t>BCNF</a:t>
            </a:r>
            <a:r>
              <a:rPr lang="zh-CN" altLang="en-US" dirty="0">
                <a:sym typeface="Wingdings" panose="05000000000000000000" pitchFamily="2" charset="2"/>
              </a:rPr>
              <a:t>定义矛盾</a:t>
            </a:r>
            <a:endParaRPr lang="en-US" altLang="zh-CN" dirty="0">
              <a:sym typeface="Wingdings" panose="05000000000000000000" pitchFamily="2" charset="2"/>
            </a:endParaRPr>
          </a:p>
          <a:p>
            <a:pPr marL="228600" indent="-228600">
              <a:buAutoNum type="arabicPeriod"/>
            </a:pPr>
            <a:r>
              <a:rPr lang="en-US" altLang="zh-CN" dirty="0"/>
              <a:t>Suppose BCNF not in 3NF,  there exits r in BCNF and r not in 3NF. It means X</a:t>
            </a:r>
            <a:r>
              <a:rPr lang="zh-CN" altLang="en-US" dirty="0"/>
              <a:t>主属性</a:t>
            </a:r>
            <a:r>
              <a:rPr lang="en-US" altLang="zh-CN" dirty="0">
                <a:sym typeface="Wingdings" panose="05000000000000000000" pitchFamily="2" charset="2"/>
              </a:rPr>
              <a:t>Y(</a:t>
            </a:r>
            <a:r>
              <a:rPr lang="zh-CN" altLang="en-US" dirty="0">
                <a:sym typeface="Wingdings" panose="05000000000000000000" pitchFamily="2" charset="2"/>
              </a:rPr>
              <a:t>任意属性</a:t>
            </a:r>
            <a:r>
              <a:rPr lang="en-US" altLang="zh-CN" dirty="0">
                <a:sym typeface="Wingdings" panose="05000000000000000000" pitchFamily="2" charset="2"/>
              </a:rPr>
              <a:t>)Z</a:t>
            </a:r>
            <a:r>
              <a:rPr lang="zh-CN" altLang="en-US" dirty="0">
                <a:sym typeface="Wingdings" panose="05000000000000000000" pitchFamily="2" charset="2"/>
              </a:rPr>
              <a:t>， </a:t>
            </a:r>
            <a:r>
              <a:rPr lang="en-US" altLang="zh-CN" dirty="0">
                <a:sym typeface="Wingdings" panose="05000000000000000000" pitchFamily="2" charset="2"/>
              </a:rPr>
              <a:t>Y\X</a:t>
            </a:r>
            <a:r>
              <a:rPr lang="zh-CN" altLang="en-US" dirty="0">
                <a:sym typeface="Wingdings" panose="05000000000000000000" pitchFamily="2" charset="2"/>
              </a:rPr>
              <a:t>，则</a:t>
            </a:r>
            <a:r>
              <a:rPr lang="en-US" altLang="zh-CN" dirty="0">
                <a:sym typeface="Wingdings" panose="05000000000000000000" pitchFamily="2" charset="2"/>
              </a:rPr>
              <a:t>Y</a:t>
            </a:r>
            <a:r>
              <a:rPr lang="zh-CN" altLang="en-US" dirty="0">
                <a:sym typeface="Wingdings" panose="05000000000000000000" pitchFamily="2" charset="2"/>
              </a:rPr>
              <a:t>非候选码，与</a:t>
            </a:r>
            <a:r>
              <a:rPr lang="en-US" altLang="zh-CN" dirty="0">
                <a:sym typeface="Wingdings" panose="05000000000000000000" pitchFamily="2" charset="2"/>
              </a:rPr>
              <a:t>BCNF</a:t>
            </a:r>
            <a:r>
              <a:rPr lang="zh-CN" altLang="en-US" dirty="0">
                <a:sym typeface="Wingdings" panose="05000000000000000000" pitchFamily="2" charset="2"/>
              </a:rPr>
              <a:t>定义矛盾</a:t>
            </a:r>
            <a:endParaRPr lang="zh-CN" altLang="en-US" dirty="0"/>
          </a:p>
        </p:txBody>
      </p:sp>
    </p:spTree>
    <p:extLst>
      <p:ext uri="{BB962C8B-B14F-4D97-AF65-F5344CB8AC3E}">
        <p14:creationId xmlns:p14="http://schemas.microsoft.com/office/powerpoint/2010/main" val="3199778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键属性上的部份依赖和传递函数依赖概率很小，为性能折中</a:t>
            </a:r>
          </a:p>
        </p:txBody>
      </p:sp>
    </p:spTree>
    <p:extLst>
      <p:ext uri="{BB962C8B-B14F-4D97-AF65-F5344CB8AC3E}">
        <p14:creationId xmlns:p14="http://schemas.microsoft.com/office/powerpoint/2010/main" val="236146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834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369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得到属性集</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 SD→MN, (S#,CN)→G}</a:t>
            </a:r>
          </a:p>
          <a:p>
            <a:endParaRPr lang="zh-CN" altLang="en-US" dirty="0"/>
          </a:p>
        </p:txBody>
      </p:sp>
    </p:spTree>
    <p:extLst>
      <p:ext uri="{BB962C8B-B14F-4D97-AF65-F5344CB8AC3E}">
        <p14:creationId xmlns:p14="http://schemas.microsoft.com/office/powerpoint/2010/main" val="369403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34</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35</a:t>
            </a:fld>
            <a:endParaRPr lang="zh-CN" altLang="en-US" sz="1300" b="0"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395828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8546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增广律： </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zh-CN" altLang="en-US"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传递律：</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增广律：</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endPar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传递律：</a:t>
            </a:r>
            <a:r>
              <a:rPr lang="en-US" altLang="zh-CN" dirty="0"/>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  </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p>
          <a:p>
            <a:endParaRPr lang="zh-CN" altLang="en-US" dirty="0"/>
          </a:p>
        </p:txBody>
      </p:sp>
    </p:spTree>
    <p:extLst>
      <p:ext uri="{BB962C8B-B14F-4D97-AF65-F5344CB8AC3E}">
        <p14:creationId xmlns:p14="http://schemas.microsoft.com/office/powerpoint/2010/main" val="201341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790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极小函数依赖集求解方法的缺陷及改进   信息工程大学学报    </a:t>
            </a:r>
            <a:r>
              <a:rPr lang="en-US" altLang="zh-CN" dirty="0"/>
              <a:t>http://xxgcxb.cnjournals.com/ch/reader/create_pdf.aspx?file_no=20010416&amp;year_id=2001&amp;quarter_id=04&amp;falg=1</a:t>
            </a:r>
            <a:endParaRPr lang="zh-CN" altLang="en-US" dirty="0"/>
          </a:p>
        </p:txBody>
      </p:sp>
    </p:spTree>
    <p:extLst>
      <p:ext uri="{BB962C8B-B14F-4D97-AF65-F5344CB8AC3E}">
        <p14:creationId xmlns:p14="http://schemas.microsoft.com/office/powerpoint/2010/main" val="315821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113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7"/>
          <p:cNvSpPr/>
          <p:nvPr/>
        </p:nvSpPr>
        <p:spPr>
          <a:xfrm>
            <a:off x="0" y="0"/>
            <a:ext cx="9144000" cy="1052513"/>
          </a:xfrm>
          <a:prstGeom prst="rect">
            <a:avLst/>
          </a:prstGeom>
          <a:gradFill rotWithShape="0">
            <a:gsLst>
              <a:gs pos="0">
                <a:srgbClr val="45A2FF"/>
              </a:gs>
              <a:gs pos="100000">
                <a:srgbClr val="FFFFFF"/>
              </a:gs>
            </a:gsLst>
            <a:path path="rect">
              <a:fillToRect l="100000" b="100000"/>
            </a:path>
            <a:tileRect/>
          </a:gradFill>
          <a:ln w="9525">
            <a:noFill/>
          </a:ln>
        </p:spPr>
        <p:txBody>
          <a:bodyPr wrap="none" anchor="ctr" anchorCtr="0"/>
          <a:lstStyle/>
          <a:p>
            <a:pPr lvl="0" algn="ctr" eaLnBrk="1" hangingPunct="1"/>
            <a:r>
              <a:rPr lang="zh-CN" altLang="en-US" sz="3600" dirty="0">
                <a:solidFill>
                  <a:srgbClr val="0066FF"/>
                </a:solidFill>
                <a:latin typeface="Times New Roman" panose="02020603050405020304" pitchFamily="18" charset="0"/>
                <a:ea typeface="楷体_GB2312" pitchFamily="49" charset="-122"/>
              </a:rPr>
              <a:t>海量数据计算研究中心</a:t>
            </a:r>
            <a:endParaRPr lang="en-US" altLang="zh-CN" sz="3600" dirty="0">
              <a:solidFill>
                <a:srgbClr val="0066FF"/>
              </a:solidFill>
              <a:latin typeface="Times New Roman" panose="02020603050405020304" pitchFamily="18" charset="0"/>
              <a:ea typeface="楷体_GB2312" pitchFamily="49" charset="-122"/>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1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556FCF9-3B25-4A5E-8F0F-D93FF485848D}"/>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kern="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B307EB3C-DA48-489C-842B-BDFA205BF685}"/>
              </a:ext>
            </a:extLst>
          </p:cNvPr>
          <p:cNvSpPr txBox="1">
            <a:spLocks noChangeArrowheads="1"/>
          </p:cNvSpPr>
          <p:nvPr/>
        </p:nvSpPr>
        <p:spPr bwMode="auto">
          <a:xfrm>
            <a:off x="3131904" y="4644081"/>
            <a:ext cx="4752528" cy="14478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0" indent="0" eaLnBrk="1" hangingPunct="1">
              <a:buNone/>
              <a:defRPr/>
            </a:pPr>
            <a:r>
              <a:rPr lang="zh-CN" altLang="en-US" sz="3600" kern="0" dirty="0">
                <a:cs typeface="+mn-cs"/>
              </a:rPr>
              <a:t>主讲：张 浩</a:t>
            </a:r>
          </a:p>
        </p:txBody>
      </p:sp>
      <p:sp>
        <p:nvSpPr>
          <p:cNvPr id="5" name="Rectangle 2">
            <a:extLst>
              <a:ext uri="{FF2B5EF4-FFF2-40B4-BE49-F238E27FC236}">
                <a16:creationId xmlns:a16="http://schemas.microsoft.com/office/drawing/2014/main" id="{0801D715-82E2-4931-A6D7-E9A27E7A2C1C}"/>
              </a:ext>
            </a:extLst>
          </p:cNvPr>
          <p:cNvSpPr txBox="1">
            <a:spLocks noChangeArrowheads="1"/>
          </p:cNvSpPr>
          <p:nvPr/>
        </p:nvSpPr>
        <p:spPr bwMode="auto">
          <a:xfrm>
            <a:off x="0" y="1268855"/>
            <a:ext cx="9143999" cy="2760219"/>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algn="ctr" eaLnBrk="1" hangingPunct="1">
              <a:lnSpc>
                <a:spcPct val="150000"/>
              </a:lnSpc>
              <a:spcBef>
                <a:spcPts val="600"/>
              </a:spcBef>
            </a:pPr>
            <a:r>
              <a:rPr lang="zh-CN" altLang="en-US" sz="6600" kern="0" dirty="0"/>
              <a:t>设计篇</a:t>
            </a:r>
            <a:br>
              <a:rPr lang="zh-CN" altLang="en-US" sz="6600" kern="0" dirty="0"/>
            </a:br>
            <a:r>
              <a:rPr lang="zh-CN" altLang="en-US" sz="6600" kern="0" dirty="0"/>
              <a:t>第五章 逻辑数据库设计</a:t>
            </a:r>
          </a:p>
        </p:txBody>
      </p:sp>
    </p:spTree>
    <p:extLst>
      <p:ext uri="{BB962C8B-B14F-4D97-AF65-F5344CB8AC3E}">
        <p14:creationId xmlns:p14="http://schemas.microsoft.com/office/powerpoint/2010/main" val="41643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3238500" y="2943225"/>
          <a:ext cx="2954338" cy="971550"/>
        </p:xfrm>
        <a:graphic>
          <a:graphicData uri="http://schemas.openxmlformats.org/presentationml/2006/ole">
            <mc:AlternateContent xmlns:mc="http://schemas.openxmlformats.org/markup-compatibility/2006">
              <mc:Choice xmlns:v="urn:schemas-microsoft-com:vml" Requires="v">
                <p:oleObj spid="_x0000_s3200" r:id="rId3" imgW="2952750" imgH="971550" progId="Paint.Picture">
                  <p:embed/>
                </p:oleObj>
              </mc:Choice>
              <mc:Fallback>
                <p:oleObj r:id="rId3" imgW="2952750" imgH="971550" progId="Paint.Picture">
                  <p:embed/>
                  <p:pic>
                    <p:nvPicPr>
                      <p:cNvPr id="0" name="图片 3078"/>
                      <p:cNvPicPr/>
                      <p:nvPr/>
                    </p:nvPicPr>
                    <p:blipFill>
                      <a:blip r:embed="rId4"/>
                      <a:stretch>
                        <a:fillRect/>
                      </a:stretch>
                    </p:blipFill>
                    <p:spPr>
                      <a:xfrm>
                        <a:off x="3238500" y="2943225"/>
                        <a:ext cx="2954338" cy="971550"/>
                      </a:xfrm>
                      <a:prstGeom prst="rect">
                        <a:avLst/>
                      </a:prstGeom>
                      <a:noFill/>
                      <a:ln w="38100">
                        <a:noFill/>
                        <a:miter/>
                      </a:ln>
                    </p:spPr>
                  </p:pic>
                </p:oleObj>
              </mc:Fallback>
            </mc:AlternateContent>
          </a:graphicData>
        </a:graphic>
      </p:graphicFrame>
      <p:sp>
        <p:nvSpPr>
          <p:cNvPr id="31747"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2504" name="Text Box 8"/>
          <p:cNvSpPr txBox="1"/>
          <p:nvPr/>
        </p:nvSpPr>
        <p:spPr>
          <a:xfrm>
            <a:off x="2051050" y="5661025"/>
            <a:ext cx="5697538" cy="646113"/>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由弱实体“子女”和识别实体“双亲”可以生成关系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R</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父亲</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，性别，年龄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362505" name="Text Box 9"/>
          <p:cNvSpPr txBox="1"/>
          <p:nvPr/>
        </p:nvSpPr>
        <p:spPr>
          <a:xfrm>
            <a:off x="1149350" y="4783138"/>
            <a:ext cx="5048250" cy="6413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识别实体“父亲”可以生成关系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9"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4" name="对象 3"/>
          <p:cNvGraphicFramePr/>
          <p:nvPr/>
        </p:nvGraphicFramePr>
        <p:xfrm>
          <a:off x="6227763" y="1289050"/>
          <a:ext cx="2554287" cy="4279900"/>
        </p:xfrm>
        <a:graphic>
          <a:graphicData uri="http://schemas.openxmlformats.org/presentationml/2006/ole">
            <mc:AlternateContent xmlns:mc="http://schemas.openxmlformats.org/markup-compatibility/2006">
              <mc:Choice xmlns:v="urn:schemas-microsoft-com:vml" Requires="v">
                <p:oleObj spid="_x0000_s3201" r:id="rId5" imgW="2552700" imgH="4276725" progId="Paint.Picture">
                  <p:embed/>
                </p:oleObj>
              </mc:Choice>
              <mc:Fallback>
                <p:oleObj r:id="rId5" imgW="2552700" imgH="4276725" progId="Paint.Picture">
                  <p:embed/>
                  <p:pic>
                    <p:nvPicPr>
                      <p:cNvPr id="0" name="图片 3077"/>
                      <p:cNvPicPr/>
                      <p:nvPr/>
                    </p:nvPicPr>
                    <p:blipFill>
                      <a:blip r:embed="rId6"/>
                      <a:stretch>
                        <a:fillRect/>
                      </a:stretch>
                    </p:blipFill>
                    <p:spPr>
                      <a:xfrm>
                        <a:off x="6227763" y="1289050"/>
                        <a:ext cx="2554287" cy="4279900"/>
                      </a:xfrm>
                      <a:prstGeom prst="rect">
                        <a:avLst/>
                      </a:prstGeom>
                      <a:noFill/>
                      <a:ln w="38100">
                        <a:noFill/>
                        <a:miter/>
                      </a:ln>
                    </p:spPr>
                  </p:pic>
                </p:oleObj>
              </mc:Fallback>
            </mc:AlternateContent>
          </a:graphicData>
        </a:graphic>
      </p:graphicFrame>
      <p:graphicFrame>
        <p:nvGraphicFramePr>
          <p:cNvPr id="22" name="对象 21"/>
          <p:cNvGraphicFramePr/>
          <p:nvPr/>
        </p:nvGraphicFramePr>
        <p:xfrm>
          <a:off x="2265363" y="2552700"/>
          <a:ext cx="973137" cy="1906588"/>
        </p:xfrm>
        <a:graphic>
          <a:graphicData uri="http://schemas.openxmlformats.org/presentationml/2006/ole">
            <mc:AlternateContent xmlns:mc="http://schemas.openxmlformats.org/markup-compatibility/2006">
              <mc:Choice xmlns:v="urn:schemas-microsoft-com:vml" Requires="v">
                <p:oleObj spid="_x0000_s3202" r:id="rId7" imgW="971550" imgH="1905000" progId="Paint.Picture">
                  <p:embed/>
                </p:oleObj>
              </mc:Choice>
              <mc:Fallback>
                <p:oleObj r:id="rId7" imgW="971550" imgH="1905000" progId="Paint.Picture">
                  <p:embed/>
                  <p:pic>
                    <p:nvPicPr>
                      <p:cNvPr id="0" name="图片 3079"/>
                      <p:cNvPicPr/>
                      <p:nvPr/>
                    </p:nvPicPr>
                    <p:blipFill>
                      <a:blip r:embed="rId8"/>
                      <a:stretch>
                        <a:fillRect/>
                      </a:stretch>
                    </p:blipFill>
                    <p:spPr>
                      <a:xfrm>
                        <a:off x="2265363" y="2552700"/>
                        <a:ext cx="973137" cy="19065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2505"/>
                                        </p:tgtEl>
                                        <p:attrNameLst>
                                          <p:attrName>style.visibility</p:attrName>
                                        </p:attrNameLst>
                                      </p:cBhvr>
                                      <p:to>
                                        <p:strVal val="visible"/>
                                      </p:to>
                                    </p:set>
                                    <p:anim calcmode="lin" valueType="num">
                                      <p:cBhvr>
                                        <p:cTn id="21" dur="500" fill="hold"/>
                                        <p:tgtEl>
                                          <p:spTgt spid="362505"/>
                                        </p:tgtEl>
                                        <p:attrNameLst>
                                          <p:attrName>ppt_x</p:attrName>
                                        </p:attrNameLst>
                                      </p:cBhvr>
                                      <p:tavLst>
                                        <p:tav tm="0">
                                          <p:val>
                                            <p:strVal val="#ppt_x"/>
                                          </p:val>
                                        </p:tav>
                                        <p:tav tm="100000">
                                          <p:val>
                                            <p:strVal val="#ppt_x"/>
                                          </p:val>
                                        </p:tav>
                                      </p:tavLst>
                                    </p:anim>
                                    <p:anim calcmode="lin" valueType="num">
                                      <p:cBhvr>
                                        <p:cTn id="22"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2504"/>
                                        </p:tgtEl>
                                        <p:attrNameLst>
                                          <p:attrName>style.visibility</p:attrName>
                                        </p:attrNameLst>
                                      </p:cBhvr>
                                      <p:to>
                                        <p:strVal val="visible"/>
                                      </p:to>
                                    </p:set>
                                    <p:anim calcmode="lin" valueType="num">
                                      <p:cBhvr>
                                        <p:cTn id="27" dur="500" fill="hold"/>
                                        <p:tgtEl>
                                          <p:spTgt spid="362504"/>
                                        </p:tgtEl>
                                        <p:attrNameLst>
                                          <p:attrName>ppt_x</p:attrName>
                                        </p:attrNameLst>
                                      </p:cBhvr>
                                      <p:tavLst>
                                        <p:tav tm="0">
                                          <p:val>
                                            <p:strVal val="#ppt_x"/>
                                          </p:val>
                                        </p:tav>
                                        <p:tav tm="100000">
                                          <p:val>
                                            <p:strVal val="#ppt_x"/>
                                          </p:val>
                                        </p:tav>
                                      </p:tavLst>
                                    </p:anim>
                                    <p:anim calcmode="lin" valueType="num">
                                      <p:cBhvr>
                                        <p:cTn id="28"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p:bldP spid="36250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F={AB</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B, C), (C, D), (D, 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试问</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是否具有无损连接性？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4"/>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nvGraphicFramePr>
        <p:xfrm>
          <a:off x="395288" y="398145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nvGraphicFramePr>
        <p:xfrm>
          <a:off x="4738688" y="397510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463675"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29" name="Oval 156"/>
          <p:cNvSpPr/>
          <p:nvPr/>
        </p:nvSpPr>
        <p:spPr>
          <a:xfrm>
            <a:off x="8345488" y="4559300"/>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 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D,DE}</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sp>
        <p:nvSpPr>
          <p:cNvPr id="454814" name="Rectangle 158"/>
          <p:cNvSpPr>
            <a:spLocks noChangeArrowheads="1"/>
          </p:cNvSpPr>
          <p:nvPr/>
        </p:nvSpPr>
        <p:spPr bwMode="auto">
          <a:xfrm>
            <a:off x="3276600" y="6140450"/>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814"/>
                                        </p:tgtEl>
                                        <p:attrNameLst>
                                          <p:attrName>style.visibility</p:attrName>
                                        </p:attrNameLst>
                                      </p:cBhvr>
                                      <p:to>
                                        <p:strVal val="visible"/>
                                      </p:to>
                                    </p:set>
                                    <p:anim calcmode="lin" valueType="num">
                                      <p:cBhvr>
                                        <p:cTn id="7" dur="500" fill="hold"/>
                                        <p:tgtEl>
                                          <p:spTgt spid="454814"/>
                                        </p:tgtEl>
                                        <p:attrNameLst>
                                          <p:attrName>ppt_x</p:attrName>
                                        </p:attrNameLst>
                                      </p:cBhvr>
                                      <p:tavLst>
                                        <p:tav tm="0">
                                          <p:val>
                                            <p:strVal val="#ppt_x"/>
                                          </p:val>
                                        </p:tav>
                                        <p:tav tm="100000">
                                          <p:val>
                                            <p:strVal val="#ppt_x"/>
                                          </p:val>
                                        </p:tav>
                                      </p:tavLst>
                                    </p:anim>
                                    <p:anim calcmode="lin" valueType="num">
                                      <p:cBhvr>
                                        <p:cTn id="8" dur="500" fill="hold"/>
                                        <p:tgtEl>
                                          <p:spTgt spid="454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81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4"/>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extLst>
              <p:ext uri="{D42A27DB-BD31-4B8C-83A1-F6EECF244321}">
                <p14:modId xmlns:p14="http://schemas.microsoft.com/office/powerpoint/2010/main" val="2771393215"/>
              </p:ext>
            </p:extLst>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extLst>
              <p:ext uri="{D42A27DB-BD31-4B8C-83A1-F6EECF244321}">
                <p14:modId xmlns:p14="http://schemas.microsoft.com/office/powerpoint/2010/main" val="3029201339"/>
              </p:ext>
            </p:extLst>
          </p:nvPr>
        </p:nvGraphicFramePr>
        <p:xfrm>
          <a:off x="395288" y="398145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extLst>
              <p:ext uri="{D42A27DB-BD31-4B8C-83A1-F6EECF244321}">
                <p14:modId xmlns:p14="http://schemas.microsoft.com/office/powerpoint/2010/main" val="1629620107"/>
              </p:ext>
            </p:extLst>
          </p:nvPr>
        </p:nvGraphicFramePr>
        <p:xfrm>
          <a:off x="4738688" y="397510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943352"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ABC</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 </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 </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D</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E</a:t>
            </a:r>
          </a:p>
        </p:txBody>
      </p:sp>
      <p:cxnSp>
        <p:nvCxnSpPr>
          <p:cNvPr id="3" name="直接连接符 2">
            <a:extLst>
              <a:ext uri="{FF2B5EF4-FFF2-40B4-BE49-F238E27FC236}">
                <a16:creationId xmlns:a16="http://schemas.microsoft.com/office/drawing/2014/main" id="{3F4F76CE-3C41-4782-98E5-14B58B993B40}"/>
              </a:ext>
            </a:extLst>
          </p:cNvPr>
          <p:cNvCxnSpPr>
            <a:cxnSpLocks/>
          </p:cNvCxnSpPr>
          <p:nvPr/>
        </p:nvCxnSpPr>
        <p:spPr>
          <a:xfrm>
            <a:off x="5724080" y="4922668"/>
            <a:ext cx="3119884" cy="0"/>
          </a:xfrm>
          <a:prstGeom prst="line">
            <a:avLst/>
          </a:prstGeom>
        </p:spPr>
        <p:style>
          <a:lnRef idx="3">
            <a:schemeClr val="accent6"/>
          </a:lnRef>
          <a:fillRef idx="0">
            <a:schemeClr val="accent6"/>
          </a:fillRef>
          <a:effectRef idx="2">
            <a:schemeClr val="accent6"/>
          </a:effectRef>
          <a:fontRef idx="minor">
            <a:schemeClr val="tx1"/>
          </a:fontRef>
        </p:style>
      </p:cxnSp>
      <p:sp>
        <p:nvSpPr>
          <p:cNvPr id="16" name="Oval 155">
            <a:extLst>
              <a:ext uri="{FF2B5EF4-FFF2-40B4-BE49-F238E27FC236}">
                <a16:creationId xmlns:a16="http://schemas.microsoft.com/office/drawing/2014/main" id="{A3200942-8DF1-4BDA-A4BE-BD84D325C5AC}"/>
              </a:ext>
            </a:extLst>
          </p:cNvPr>
          <p:cNvSpPr/>
          <p:nvPr/>
        </p:nvSpPr>
        <p:spPr>
          <a:xfrm>
            <a:off x="8438529" y="2271813"/>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2729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 calcmode="lin" valueType="num">
                                      <p:cBhvr additive="base">
                                        <p:cTn id="7" dur="500" fill="hold"/>
                                        <p:tgtEl>
                                          <p:spTgt spid="454660"/>
                                        </p:tgtEl>
                                        <p:attrNameLst>
                                          <p:attrName>ppt_x</p:attrName>
                                        </p:attrNameLst>
                                      </p:cBhvr>
                                      <p:tavLst>
                                        <p:tav tm="0">
                                          <p:val>
                                            <p:strVal val="#ppt_x"/>
                                          </p:val>
                                        </p:tav>
                                        <p:tav tm="100000">
                                          <p:val>
                                            <p:strVal val="#ppt_x"/>
                                          </p:val>
                                        </p:tav>
                                      </p:tavLst>
                                    </p:anim>
                                    <p:anim calcmode="lin" valueType="num">
                                      <p:cBhvr additive="base">
                                        <p:cTn id="8" dur="500" fill="hold"/>
                                        <p:tgtEl>
                                          <p:spTgt spid="4546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54697"/>
                                        </p:tgtEl>
                                        <p:attrNameLst>
                                          <p:attrName>style.visibility</p:attrName>
                                        </p:attrNameLst>
                                      </p:cBhvr>
                                      <p:to>
                                        <p:strVal val="visible"/>
                                      </p:to>
                                    </p:set>
                                    <p:animEffect transition="in" filter="fade">
                                      <p:cBhvr>
                                        <p:cTn id="13" dur="1000"/>
                                        <p:tgtEl>
                                          <p:spTgt spid="454697"/>
                                        </p:tgtEl>
                                      </p:cBhvr>
                                    </p:animEffect>
                                    <p:anim calcmode="lin" valueType="num">
                                      <p:cBhvr>
                                        <p:cTn id="14" dur="1000" fill="hold"/>
                                        <p:tgtEl>
                                          <p:spTgt spid="454697"/>
                                        </p:tgtEl>
                                        <p:attrNameLst>
                                          <p:attrName>ppt_x</p:attrName>
                                        </p:attrNameLst>
                                      </p:cBhvr>
                                      <p:tavLst>
                                        <p:tav tm="0">
                                          <p:val>
                                            <p:strVal val="#ppt_x"/>
                                          </p:val>
                                        </p:tav>
                                        <p:tav tm="100000">
                                          <p:val>
                                            <p:strVal val="#ppt_x"/>
                                          </p:val>
                                        </p:tav>
                                      </p:tavLst>
                                    </p:anim>
                                    <p:anim calcmode="lin" valueType="num">
                                      <p:cBhvr>
                                        <p:cTn id="15" dur="1000" fill="hold"/>
                                        <p:tgtEl>
                                          <p:spTgt spid="45469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18931"/>
                                        </p:tgtEl>
                                        <p:attrNameLst>
                                          <p:attrName>style.visibility</p:attrName>
                                        </p:attrNameLst>
                                      </p:cBhvr>
                                      <p:to>
                                        <p:strVal val="visible"/>
                                      </p:to>
                                    </p:set>
                                    <p:animEffect transition="in" filter="fade">
                                      <p:cBhvr>
                                        <p:cTn id="18" dur="1000"/>
                                        <p:tgtEl>
                                          <p:spTgt spid="118931"/>
                                        </p:tgtEl>
                                      </p:cBhvr>
                                    </p:animEffect>
                                    <p:anim calcmode="lin" valueType="num">
                                      <p:cBhvr>
                                        <p:cTn id="19" dur="1000" fill="hold"/>
                                        <p:tgtEl>
                                          <p:spTgt spid="118931"/>
                                        </p:tgtEl>
                                        <p:attrNameLst>
                                          <p:attrName>ppt_x</p:attrName>
                                        </p:attrNameLst>
                                      </p:cBhvr>
                                      <p:tavLst>
                                        <p:tav tm="0">
                                          <p:val>
                                            <p:strVal val="#ppt_x"/>
                                          </p:val>
                                        </p:tav>
                                        <p:tav tm="100000">
                                          <p:val>
                                            <p:strVal val="#ppt_x"/>
                                          </p:val>
                                        </p:tav>
                                      </p:tavLst>
                                    </p:anim>
                                    <p:anim calcmode="lin" valueType="num">
                                      <p:cBhvr>
                                        <p:cTn id="20" dur="1000" fill="hold"/>
                                        <p:tgtEl>
                                          <p:spTgt spid="11893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54735"/>
                                        </p:tgtEl>
                                        <p:attrNameLst>
                                          <p:attrName>style.visibility</p:attrName>
                                        </p:attrNameLst>
                                      </p:cBhvr>
                                      <p:to>
                                        <p:strVal val="visible"/>
                                      </p:to>
                                    </p:set>
                                    <p:animEffect transition="in" filter="fade">
                                      <p:cBhvr>
                                        <p:cTn id="30" dur="1000"/>
                                        <p:tgtEl>
                                          <p:spTgt spid="454735"/>
                                        </p:tgtEl>
                                      </p:cBhvr>
                                    </p:animEffect>
                                    <p:anim calcmode="lin" valueType="num">
                                      <p:cBhvr>
                                        <p:cTn id="31" dur="1000" fill="hold"/>
                                        <p:tgtEl>
                                          <p:spTgt spid="454735"/>
                                        </p:tgtEl>
                                        <p:attrNameLst>
                                          <p:attrName>ppt_x</p:attrName>
                                        </p:attrNameLst>
                                      </p:cBhvr>
                                      <p:tavLst>
                                        <p:tav tm="0">
                                          <p:val>
                                            <p:strVal val="#ppt_x"/>
                                          </p:val>
                                        </p:tav>
                                        <p:tav tm="100000">
                                          <p:val>
                                            <p:strVal val="#ppt_x"/>
                                          </p:val>
                                        </p:tav>
                                      </p:tavLst>
                                    </p:anim>
                                    <p:anim calcmode="lin" valueType="num">
                                      <p:cBhvr>
                                        <p:cTn id="32" dur="1000" fill="hold"/>
                                        <p:tgtEl>
                                          <p:spTgt spid="4547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8891"/>
                                        </p:tgtEl>
                                        <p:attrNameLst>
                                          <p:attrName>style.visibility</p:attrName>
                                        </p:attrNameLst>
                                      </p:cBhvr>
                                      <p:to>
                                        <p:strVal val="visible"/>
                                      </p:to>
                                    </p:set>
                                    <p:animEffect transition="in" filter="fade">
                                      <p:cBhvr>
                                        <p:cTn id="35" dur="1000"/>
                                        <p:tgtEl>
                                          <p:spTgt spid="118891"/>
                                        </p:tgtEl>
                                      </p:cBhvr>
                                    </p:animEffect>
                                    <p:anim calcmode="lin" valueType="num">
                                      <p:cBhvr>
                                        <p:cTn id="36" dur="1000" fill="hold"/>
                                        <p:tgtEl>
                                          <p:spTgt spid="118891"/>
                                        </p:tgtEl>
                                        <p:attrNameLst>
                                          <p:attrName>ppt_x</p:attrName>
                                        </p:attrNameLst>
                                      </p:cBhvr>
                                      <p:tavLst>
                                        <p:tav tm="0">
                                          <p:val>
                                            <p:strVal val="#ppt_x"/>
                                          </p:val>
                                        </p:tav>
                                        <p:tav tm="100000">
                                          <p:val>
                                            <p:strVal val="#ppt_x"/>
                                          </p:val>
                                        </p:tav>
                                      </p:tavLst>
                                    </p:anim>
                                    <p:anim calcmode="lin" valueType="num">
                                      <p:cBhvr>
                                        <p:cTn id="37" dur="1000" fill="hold"/>
                                        <p:tgtEl>
                                          <p:spTgt spid="11889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928"/>
                                        </p:tgtEl>
                                        <p:attrNameLst>
                                          <p:attrName>style.visibility</p:attrName>
                                        </p:attrNameLst>
                                      </p:cBhvr>
                                      <p:to>
                                        <p:strVal val="visible"/>
                                      </p:to>
                                    </p:set>
                                    <p:animEffect transition="in" filter="fade">
                                      <p:cBhvr>
                                        <p:cTn id="40" dur="1000"/>
                                        <p:tgtEl>
                                          <p:spTgt spid="118928"/>
                                        </p:tgtEl>
                                      </p:cBhvr>
                                    </p:animEffect>
                                    <p:anim calcmode="lin" valueType="num">
                                      <p:cBhvr>
                                        <p:cTn id="41" dur="1000" fill="hold"/>
                                        <p:tgtEl>
                                          <p:spTgt spid="118928"/>
                                        </p:tgtEl>
                                        <p:attrNameLst>
                                          <p:attrName>ppt_x</p:attrName>
                                        </p:attrNameLst>
                                      </p:cBhvr>
                                      <p:tavLst>
                                        <p:tav tm="0">
                                          <p:val>
                                            <p:strVal val="#ppt_x"/>
                                          </p:val>
                                        </p:tav>
                                        <p:tav tm="100000">
                                          <p:val>
                                            <p:strVal val="#ppt_x"/>
                                          </p:val>
                                        </p:tav>
                                      </p:tavLst>
                                    </p:anim>
                                    <p:anim calcmode="lin" valueType="num">
                                      <p:cBhvr>
                                        <p:cTn id="42" dur="1000" fill="hold"/>
                                        <p:tgtEl>
                                          <p:spTgt spid="11892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54773"/>
                                        </p:tgtEl>
                                        <p:attrNameLst>
                                          <p:attrName>style.visibility</p:attrName>
                                        </p:attrNameLst>
                                      </p:cBhvr>
                                      <p:to>
                                        <p:strVal val="visible"/>
                                      </p:to>
                                    </p:set>
                                    <p:animEffect transition="in" filter="fade">
                                      <p:cBhvr>
                                        <p:cTn id="47" dur="1000"/>
                                        <p:tgtEl>
                                          <p:spTgt spid="454773"/>
                                        </p:tgtEl>
                                      </p:cBhvr>
                                    </p:animEffect>
                                    <p:anim calcmode="lin" valueType="num">
                                      <p:cBhvr>
                                        <p:cTn id="48" dur="1000" fill="hold"/>
                                        <p:tgtEl>
                                          <p:spTgt spid="454773"/>
                                        </p:tgtEl>
                                        <p:attrNameLst>
                                          <p:attrName>ppt_x</p:attrName>
                                        </p:attrNameLst>
                                      </p:cBhvr>
                                      <p:tavLst>
                                        <p:tav tm="0">
                                          <p:val>
                                            <p:strVal val="#ppt_x"/>
                                          </p:val>
                                        </p:tav>
                                        <p:tav tm="100000">
                                          <p:val>
                                            <p:strVal val="#ppt_x"/>
                                          </p:val>
                                        </p:tav>
                                      </p:tavLst>
                                    </p:anim>
                                    <p:anim calcmode="lin" valueType="num">
                                      <p:cBhvr>
                                        <p:cTn id="49" dur="1000" fill="hold"/>
                                        <p:tgtEl>
                                          <p:spTgt spid="45477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8927"/>
                                        </p:tgtEl>
                                        <p:attrNameLst>
                                          <p:attrName>style.visibility</p:attrName>
                                        </p:attrNameLst>
                                      </p:cBhvr>
                                      <p:to>
                                        <p:strVal val="visible"/>
                                      </p:to>
                                    </p:set>
                                    <p:animEffect transition="in" filter="fade">
                                      <p:cBhvr>
                                        <p:cTn id="52" dur="1000"/>
                                        <p:tgtEl>
                                          <p:spTgt spid="118927"/>
                                        </p:tgtEl>
                                      </p:cBhvr>
                                    </p:animEffect>
                                    <p:anim calcmode="lin" valueType="num">
                                      <p:cBhvr>
                                        <p:cTn id="53" dur="1000" fill="hold"/>
                                        <p:tgtEl>
                                          <p:spTgt spid="118927"/>
                                        </p:tgtEl>
                                        <p:attrNameLst>
                                          <p:attrName>ppt_x</p:attrName>
                                        </p:attrNameLst>
                                      </p:cBhvr>
                                      <p:tavLst>
                                        <p:tav tm="0">
                                          <p:val>
                                            <p:strVal val="#ppt_x"/>
                                          </p:val>
                                        </p:tav>
                                        <p:tav tm="100000">
                                          <p:val>
                                            <p:strVal val="#ppt_x"/>
                                          </p:val>
                                        </p:tav>
                                      </p:tavLst>
                                    </p:anim>
                                    <p:anim calcmode="lin" valueType="num">
                                      <p:cBhvr>
                                        <p:cTn id="54" dur="1000" fill="hold"/>
                                        <p:tgtEl>
                                          <p:spTgt spid="1189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91" grpId="0" animBg="1"/>
      <p:bldP spid="118927" grpId="0" animBg="1"/>
      <p:bldP spid="118928" grpId="0" animBg="1"/>
      <p:bldP spid="118931" grpId="0" animBg="1"/>
      <p:bldP spid="1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97" name="Group 41"/>
          <p:cNvGraphicFramePr>
            <a:graphicFrameLocks noGrp="1"/>
          </p:cNvGraphicFramePr>
          <p:nvPr>
            <p:extLst>
              <p:ext uri="{D42A27DB-BD31-4B8C-83A1-F6EECF244321}">
                <p14:modId xmlns:p14="http://schemas.microsoft.com/office/powerpoint/2010/main" val="1662964988"/>
              </p:ext>
            </p:extLst>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 </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 </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D</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E</a:t>
            </a:r>
          </a:p>
        </p:txBody>
      </p:sp>
      <p:sp>
        <p:nvSpPr>
          <p:cNvPr id="16" name="Oval 155">
            <a:extLst>
              <a:ext uri="{FF2B5EF4-FFF2-40B4-BE49-F238E27FC236}">
                <a16:creationId xmlns:a16="http://schemas.microsoft.com/office/drawing/2014/main" id="{A3200942-8DF1-4BDA-A4BE-BD84D325C5AC}"/>
              </a:ext>
            </a:extLst>
          </p:cNvPr>
          <p:cNvSpPr/>
          <p:nvPr/>
        </p:nvSpPr>
        <p:spPr>
          <a:xfrm>
            <a:off x="8443912" y="177323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aphicFrame>
        <p:nvGraphicFramePr>
          <p:cNvPr id="454773" name="Group 117"/>
          <p:cNvGraphicFramePr>
            <a:graphicFrameLocks noGrp="1"/>
          </p:cNvGraphicFramePr>
          <p:nvPr>
            <p:extLst>
              <p:ext uri="{D42A27DB-BD31-4B8C-83A1-F6EECF244321}">
                <p14:modId xmlns:p14="http://schemas.microsoft.com/office/powerpoint/2010/main" val="910596318"/>
              </p:ext>
            </p:extLst>
          </p:nvPr>
        </p:nvGraphicFramePr>
        <p:xfrm>
          <a:off x="415456" y="127579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cxnSp>
        <p:nvCxnSpPr>
          <p:cNvPr id="3" name="直接连接符 2">
            <a:extLst>
              <a:ext uri="{FF2B5EF4-FFF2-40B4-BE49-F238E27FC236}">
                <a16:creationId xmlns:a16="http://schemas.microsoft.com/office/drawing/2014/main" id="{3F4F76CE-3C41-4782-98E5-14B58B993B40}"/>
              </a:ext>
            </a:extLst>
          </p:cNvPr>
          <p:cNvCxnSpPr>
            <a:cxnSpLocks/>
          </p:cNvCxnSpPr>
          <p:nvPr/>
        </p:nvCxnSpPr>
        <p:spPr>
          <a:xfrm>
            <a:off x="1400848" y="2223358"/>
            <a:ext cx="3119884" cy="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58">
            <a:extLst>
              <a:ext uri="{FF2B5EF4-FFF2-40B4-BE49-F238E27FC236}">
                <a16:creationId xmlns:a16="http://schemas.microsoft.com/office/drawing/2014/main" id="{4721546D-F944-40A6-A5A7-0731EC76704F}"/>
              </a:ext>
            </a:extLst>
          </p:cNvPr>
          <p:cNvSpPr>
            <a:spLocks noChangeArrowheads="1"/>
          </p:cNvSpPr>
          <p:nvPr/>
        </p:nvSpPr>
        <p:spPr bwMode="auto">
          <a:xfrm>
            <a:off x="3046412" y="3542032"/>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
        <p:nvSpPr>
          <p:cNvPr id="2" name="文本框 1">
            <a:extLst>
              <a:ext uri="{FF2B5EF4-FFF2-40B4-BE49-F238E27FC236}">
                <a16:creationId xmlns:a16="http://schemas.microsoft.com/office/drawing/2014/main" id="{79386EC8-A8C7-44C7-BCCF-F22C0203E0BF}"/>
              </a:ext>
            </a:extLst>
          </p:cNvPr>
          <p:cNvSpPr txBox="1"/>
          <p:nvPr/>
        </p:nvSpPr>
        <p:spPr>
          <a:xfrm>
            <a:off x="1691800" y="4520392"/>
            <a:ext cx="6409912" cy="1384995"/>
          </a:xfrm>
          <a:prstGeom prst="rect">
            <a:avLst/>
          </a:prstGeom>
          <a:noFill/>
        </p:spPr>
        <p:txBody>
          <a:bodyPr wrap="square" rtlCol="0">
            <a:spAutoFit/>
          </a:bodyPr>
          <a:lstStyle/>
          <a:p>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停止条件：</a:t>
            </a:r>
            <a:endPar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marL="457200" indent="-457200">
              <a:buAutoNum type="arabicPeriod"/>
            </a:pP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当有一行只包含</a:t>
            </a:r>
            <a:r>
              <a:rPr lang="en-US" altLang="zh-CN"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a:t>
            </a:r>
          </a:p>
          <a:p>
            <a:pPr marL="457200" indent="-457200">
              <a:buAutoNum type="arabicPeriod"/>
            </a:pP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遍历一遍</a:t>
            </a:r>
            <a:r>
              <a:rPr lang="en-US" altLang="zh-CN"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后，表中未发生任何修改</a:t>
            </a:r>
          </a:p>
        </p:txBody>
      </p:sp>
    </p:spTree>
    <p:extLst>
      <p:ext uri="{BB962C8B-B14F-4D97-AF65-F5344CB8AC3E}">
        <p14:creationId xmlns:p14="http://schemas.microsoft.com/office/powerpoint/2010/main" val="80458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4697"/>
                                        </p:tgtEl>
                                        <p:attrNameLst>
                                          <p:attrName>style.visibility</p:attrName>
                                        </p:attrNameLst>
                                      </p:cBhvr>
                                      <p:to>
                                        <p:strVal val="visible"/>
                                      </p:to>
                                    </p:set>
                                    <p:animEffect transition="in" filter="fade">
                                      <p:cBhvr>
                                        <p:cTn id="7" dur="1000"/>
                                        <p:tgtEl>
                                          <p:spTgt spid="454697"/>
                                        </p:tgtEl>
                                      </p:cBhvr>
                                    </p:animEffect>
                                    <p:anim calcmode="lin" valueType="num">
                                      <p:cBhvr>
                                        <p:cTn id="8" dur="1000" fill="hold"/>
                                        <p:tgtEl>
                                          <p:spTgt spid="454697"/>
                                        </p:tgtEl>
                                        <p:attrNameLst>
                                          <p:attrName>ppt_x</p:attrName>
                                        </p:attrNameLst>
                                      </p:cBhvr>
                                      <p:tavLst>
                                        <p:tav tm="0">
                                          <p:val>
                                            <p:strVal val="#ppt_x"/>
                                          </p:val>
                                        </p:tav>
                                        <p:tav tm="100000">
                                          <p:val>
                                            <p:strVal val="#ppt_x"/>
                                          </p:val>
                                        </p:tav>
                                      </p:tavLst>
                                    </p:anim>
                                    <p:anim calcmode="lin" valueType="num">
                                      <p:cBhvr>
                                        <p:cTn id="9" dur="1000" fill="hold"/>
                                        <p:tgtEl>
                                          <p:spTgt spid="45469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8931"/>
                                        </p:tgtEl>
                                        <p:attrNameLst>
                                          <p:attrName>style.visibility</p:attrName>
                                        </p:attrNameLst>
                                      </p:cBhvr>
                                      <p:to>
                                        <p:strVal val="visible"/>
                                      </p:to>
                                    </p:set>
                                    <p:animEffect transition="in" filter="fade">
                                      <p:cBhvr>
                                        <p:cTn id="12" dur="1000"/>
                                        <p:tgtEl>
                                          <p:spTgt spid="118931"/>
                                        </p:tgtEl>
                                      </p:cBhvr>
                                    </p:animEffect>
                                    <p:anim calcmode="lin" valueType="num">
                                      <p:cBhvr>
                                        <p:cTn id="13" dur="1000" fill="hold"/>
                                        <p:tgtEl>
                                          <p:spTgt spid="118931"/>
                                        </p:tgtEl>
                                        <p:attrNameLst>
                                          <p:attrName>ppt_x</p:attrName>
                                        </p:attrNameLst>
                                      </p:cBhvr>
                                      <p:tavLst>
                                        <p:tav tm="0">
                                          <p:val>
                                            <p:strVal val="#ppt_x"/>
                                          </p:val>
                                        </p:tav>
                                        <p:tav tm="100000">
                                          <p:val>
                                            <p:strVal val="#ppt_x"/>
                                          </p:val>
                                        </p:tav>
                                      </p:tavLst>
                                    </p:anim>
                                    <p:anim calcmode="lin" valueType="num">
                                      <p:cBhvr>
                                        <p:cTn id="14" dur="1000" fill="hold"/>
                                        <p:tgtEl>
                                          <p:spTgt spid="1189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31" grpId="0" animBg="1"/>
      <p:bldP spid="16" grpId="0" animBg="1"/>
      <p:bldP spid="13" grpId="0" animBg="1"/>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type="subTitle" idx="1"/>
          </p:nvPr>
        </p:nvSpPr>
        <p:spPr>
          <a:xfrm>
            <a:off x="539750" y="1455738"/>
            <a:ext cx="8472488" cy="1757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被分解为两个子模式时, 下述定理给出了一个判别无损连接性的简单方法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60804" name="Text Box 4"/>
          <p:cNvSpPr txBox="1">
            <a:spLocks noChangeArrowheads="1"/>
          </p:cNvSpPr>
          <p:nvPr/>
        </p:nvSpPr>
        <p:spPr bwMode="auto">
          <a:xfrm>
            <a:off x="971550" y="2636838"/>
            <a:ext cx="7850188" cy="2584450"/>
          </a:xfrm>
          <a:prstGeom prst="rect">
            <a:avLst/>
          </a:prstGeom>
          <a:solidFill>
            <a:srgbClr val="FFFFCC"/>
          </a:solidFill>
          <a:ln w="9525">
            <a:solidFill>
              <a:srgbClr val="FF9900"/>
            </a:solidFill>
            <a:miter lim="800000"/>
          </a:ln>
          <a:effectLst/>
        </p:spPr>
        <p:txBody>
          <a:bodyPr>
            <a:spAutoFit/>
          </a:bodyPr>
          <a:lstStyle>
            <a:lvl1pPr>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定理</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设</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ρ={R1, R2}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是关系模式</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的一个分解,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U1、U2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分别是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R1、R2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的属性集合,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的函数依赖集合。</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ρ</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具有无损连接性的充分必要条件是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p>
          <a:p>
            <a:pPr marL="457200" marR="0" lvl="1" indent="0" algn="ctr"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U1∩U2→U1-U2∈F+</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或</a:t>
            </a: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U1∩U2→U2-U1∈F+。</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p:cTn id="7" dur="500" fill="hold"/>
                                        <p:tgtEl>
                                          <p:spTgt spid="460804"/>
                                        </p:tgtEl>
                                        <p:attrNameLst>
                                          <p:attrName>ppt_x</p:attrName>
                                        </p:attrNameLst>
                                      </p:cBhvr>
                                      <p:tavLst>
                                        <p:tav tm="0">
                                          <p:val>
                                            <p:strVal val="#ppt_x"/>
                                          </p:val>
                                        </p:tav>
                                        <p:tav tm="100000">
                                          <p:val>
                                            <p:strVal val="#ppt_x"/>
                                          </p:val>
                                        </p:tav>
                                      </p:tavLst>
                                    </p:anim>
                                    <p:anim calcmode="lin" valueType="num">
                                      <p:cBhvr>
                                        <p:cTn id="8"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p:nvPr/>
        </p:nvSpPr>
        <p:spPr>
          <a:xfrm>
            <a:off x="179388" y="1484313"/>
            <a:ext cx="88566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B,B</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是无损连接分解</a:t>
            </a:r>
          </a:p>
          <a:p>
            <a:pPr marL="342900" marR="0" lvl="0" indent="-342900" algn="l" defTabSz="914400" rtl="0" eaLnBrk="0" fontAlgn="base" latinLnBrk="0" hangingPunct="0">
              <a:lnSpc>
                <a:spcPct val="90000"/>
              </a:lnSpc>
              <a:spcBef>
                <a:spcPct val="85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均不成立，所以</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不是无损连接分解</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graphicFrame>
        <p:nvGraphicFramePr>
          <p:cNvPr id="120836" name="对象 1">
            <a:hlinkClick r:id="" action="ppaction://ole?verb=0"/>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9260" r:id="rId3" imgW="914400" imgH="190500" progId="Equation.KSEE3">
                  <p:embed/>
                </p:oleObj>
              </mc:Choice>
              <mc:Fallback>
                <p:oleObj r:id="rId3" imgW="914400" imgH="190500" progId="Equation.KSEE3">
                  <p:embed/>
                  <p:pic>
                    <p:nvPicPr>
                      <p:cNvPr id="0" name="图片 3075"/>
                      <p:cNvPicPr/>
                      <p:nvPr/>
                    </p:nvPicPr>
                    <p:blipFill>
                      <a:blip r:embed="rId4"/>
                      <a:stretch>
                        <a:fillRect/>
                      </a:stretch>
                    </p:blipFill>
                    <p:spPr>
                      <a:xfrm>
                        <a:off x="4114800" y="3333750"/>
                        <a:ext cx="914400" cy="190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8996">
                                            <p:txEl>
                                              <p:pRg st="2" end="2"/>
                                            </p:txEl>
                                          </p:spTgt>
                                        </p:tgtEl>
                                        <p:attrNameLst>
                                          <p:attrName>style.visibility</p:attrName>
                                        </p:attrNameLst>
                                      </p:cBhvr>
                                      <p:to>
                                        <p:strVal val="visible"/>
                                      </p:to>
                                    </p:set>
                                    <p:animEffect transition="in" filter="box(in)">
                                      <p:cBhvr>
                                        <p:cTn id="7" dur="500"/>
                                        <p:tgtEl>
                                          <p:spTgt spid="46899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8996">
                                            <p:txEl>
                                              <p:pRg st="3" end="3"/>
                                            </p:txEl>
                                          </p:spTgt>
                                        </p:tgtEl>
                                        <p:attrNameLst>
                                          <p:attrName>style.visibility</p:attrName>
                                        </p:attrNameLst>
                                      </p:cBhvr>
                                      <p:to>
                                        <p:strVal val="visible"/>
                                      </p:to>
                                    </p:set>
                                    <p:animEffect transition="in" filter="box(in)">
                                      <p:cBhvr>
                                        <p:cTn id="10" dur="500"/>
                                        <p:tgtEl>
                                          <p:spTgt spid="46899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68996">
                                            <p:txEl>
                                              <p:pRg st="4" end="4"/>
                                            </p:txEl>
                                          </p:spTgt>
                                        </p:tgtEl>
                                        <p:attrNameLst>
                                          <p:attrName>style.visibility</p:attrName>
                                        </p:attrNameLst>
                                      </p:cBhvr>
                                      <p:to>
                                        <p:strVal val="visible"/>
                                      </p:to>
                                    </p:set>
                                    <p:animEffect transition="in" filter="box(in)">
                                      <p:cBhvr>
                                        <p:cTn id="15" dur="500"/>
                                        <p:tgtEl>
                                          <p:spTgt spid="4689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8996">
                                            <p:txEl>
                                              <p:pRg st="5" end="5"/>
                                            </p:txEl>
                                          </p:spTgt>
                                        </p:tgtEl>
                                        <p:attrNameLst>
                                          <p:attrName>style.visibility</p:attrName>
                                        </p:attrNameLst>
                                      </p:cBhvr>
                                      <p:to>
                                        <p:strVal val="visible"/>
                                      </p:to>
                                    </p:set>
                                    <p:animEffect transition="in" filter="box(in)">
                                      <p:cBhvr>
                                        <p:cTn id="20" dur="500"/>
                                        <p:tgtEl>
                                          <p:spTgt spid="468996">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8996">
                                            <p:txEl>
                                              <p:pRg st="6" end="6"/>
                                            </p:txEl>
                                          </p:spTgt>
                                        </p:tgtEl>
                                        <p:attrNameLst>
                                          <p:attrName>style.visibility</p:attrName>
                                        </p:attrNameLst>
                                      </p:cBhvr>
                                      <p:to>
                                        <p:strVal val="visible"/>
                                      </p:to>
                                    </p:set>
                                    <p:animEffect transition="in" filter="box(in)">
                                      <p:cBhvr>
                                        <p:cTn id="23" dur="500"/>
                                        <p:tgtEl>
                                          <p:spTgt spid="4689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所逻辑蕴含的函数依赖一定也由分解得到的某个关系模式中的函数依赖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判断方法：</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求出</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lang="zh-CN" altLang="en-US" noProof="1">
                <a:solidFill>
                  <a:srgbClr val="2929FF"/>
                </a:solidFill>
                <a:latin typeface="华文新魏" panose="02010800040101010101" pitchFamily="2" charset="-122"/>
                <a:ea typeface="华文新魏" panose="02010800040101010101" pitchFamily="2" charset="-122"/>
              </a:rPr>
              <a:t>判断其中否逻辑蕴含</a:t>
            </a:r>
            <a:r>
              <a:rPr lang="en-US" altLang="zh-CN" noProof="1">
                <a:solidFill>
                  <a:srgbClr val="2929FF"/>
                </a:solidFill>
                <a:latin typeface="华文新魏" panose="02010800040101010101" pitchFamily="2" charset="-122"/>
                <a:ea typeface="华文新魏" panose="02010800040101010101" pitchFamily="2" charset="-122"/>
              </a:rPr>
              <a:t>F</a:t>
            </a:r>
            <a:r>
              <a:rPr lang="zh-CN" altLang="en-US" noProof="1">
                <a:solidFill>
                  <a:srgbClr val="2929FF"/>
                </a:solidFill>
                <a:latin typeface="华文新魏" panose="02010800040101010101" pitchFamily="2" charset="-122"/>
                <a:ea typeface="华文新魏" panose="02010800040101010101" pitchFamily="2" charset="-122"/>
              </a:rPr>
              <a:t>中所有函数依赖</a:t>
            </a:r>
            <a:endParaRPr kumimoji="0" lang="zh-CN" altLang="en-US" sz="2800" b="1" i="0" u="none" strike="noStrike" kern="0" cap="none" spc="0" normalizeH="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animEffect transition="in" filter="fade">
                                      <p:cBhvr>
                                        <p:cTn id="7" dur="1000"/>
                                        <p:tgtEl>
                                          <p:spTgt spid="121859">
                                            <p:txEl>
                                              <p:pRg st="2" end="2"/>
                                            </p:txEl>
                                          </p:spTgt>
                                        </p:tgtEl>
                                      </p:cBhvr>
                                    </p:animEffect>
                                    <p:anim calcmode="lin" valueType="num">
                                      <p:cBhvr>
                                        <p:cTn id="8" dur="10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21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469582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U={A,B,C,D},</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AB,BC,CD}</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均得以保持，</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=ABCD,A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也得以保持，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所以该分解具有依赖保持性。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70020">
                                            <p:txEl>
                                              <p:pRg st="9" end="9"/>
                                            </p:txEl>
                                          </p:spTgt>
                                        </p:tgtEl>
                                        <p:attrNameLst>
                                          <p:attrName>style.visibility</p:attrName>
                                        </p:attrNameLst>
                                      </p:cBhvr>
                                      <p:to>
                                        <p:strVal val="visible"/>
                                      </p:to>
                                    </p:set>
                                    <p:animEffect transition="in" filter="box(in)">
                                      <p:cBhvr>
                                        <p:cTn id="37" dur="500"/>
                                        <p:tgtEl>
                                          <p:spTgt spid="47002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70020">
                                            <p:txEl>
                                              <p:pRg st="10" end="10"/>
                                            </p:txEl>
                                          </p:spTgt>
                                        </p:tgtEl>
                                        <p:attrNameLst>
                                          <p:attrName>style.visibility</p:attrName>
                                        </p:attrNameLst>
                                      </p:cBhvr>
                                      <p:to>
                                        <p:strVal val="visible"/>
                                      </p:to>
                                    </p:set>
                                    <p:animEffect transition="in" filter="box(in)">
                                      <p:cBhvr>
                                        <p:cTn id="42" dur="500"/>
                                        <p:tgtEl>
                                          <p:spTgt spid="4700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518388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endPar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spcBef>
                <a:spcPct val="10000"/>
              </a:spcBef>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SN(</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spcBef>
                <a:spcPct val="20000"/>
              </a:spcBef>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SnoSdean</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1">
              <a:spcBef>
                <a:spcPct val="20000"/>
              </a:spcBef>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得以保持，</a:t>
            </a:r>
          </a:p>
          <a:p>
            <a:pPr lvl="1">
              <a:spcBef>
                <a:spcPct val="20000"/>
              </a:spcBef>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SdeptSdean</a:t>
            </a:r>
            <a:r>
              <a:rPr lang="zh-CN" altLang="en-US"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不再保持</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所以该分解不具有依赖保持性。</a:t>
            </a:r>
          </a:p>
        </p:txBody>
      </p:sp>
    </p:spTree>
    <p:extLst>
      <p:ext uri="{BB962C8B-B14F-4D97-AF65-F5344CB8AC3E}">
        <p14:creationId xmlns:p14="http://schemas.microsoft.com/office/powerpoint/2010/main" val="18430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type="subTitle" idx="1"/>
          </p:nvPr>
        </p:nvSpPr>
        <p:spPr>
          <a:xfrm>
            <a:off x="395288"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关系模式分解算法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分解具有无损连接性和分解保持函数依赖</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是两个互相独立的标准</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具有无损连接性的分解不一定能够保持函数依赖。同样，保持函数依赖的分解也不一定具有无损连接性。</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type="subTitle" idx="1"/>
          </p:nvPr>
        </p:nvSpPr>
        <p:spPr>
          <a:xfrm>
            <a:off x="381000" y="1196975"/>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设实体集Ｅ具有多值属性，Ｓ是Ｅ对应的关系</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的每个多值属性</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建立一个关系Ｔ，用Ｔ表示Ａ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是简单属性，Ｔ的属性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为Ａ与Ｓ的主码Ｋ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。Ａ和Ｋ形成Ｔ的主码。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如果Ａ是复合属性，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Ｔ包含Ａ的简单子属性和</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。Ａ的简单子属性和Ｋ形成Ｔ的码。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Ｓ关系中</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忽略属性Ａ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对联系</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的多值属性 类似处理</a:t>
            </a:r>
          </a:p>
        </p:txBody>
      </p:sp>
      <p:sp>
        <p:nvSpPr>
          <p:cNvPr id="2" name="矩形 1"/>
          <p:cNvSpPr/>
          <p:nvPr/>
        </p:nvSpPr>
        <p:spPr>
          <a:xfrm>
            <a:off x="7451725" y="4724400"/>
            <a:ext cx="9366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7451725" y="5084763"/>
            <a:ext cx="936625" cy="1368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D</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type="subTitle" idx="1"/>
          </p:nvPr>
        </p:nvSpPr>
        <p:spPr>
          <a:xfrm>
            <a:off x="381000" y="1341438"/>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且保持函数依赖的分解</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具有函数依赖保持性的分解</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空集合；</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 IF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存在</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X,A}=U THEN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停止。</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(3) ELSE FOR</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每个不出现在</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的任何一个函数依赖中的属性</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 </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DO :=∪{R(A)};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(4)      FOR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 DO :=∪{R(X,A)};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(5)      ENDFOR;</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(6)ENDIF。</a:t>
            </a:r>
            <a:endPar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 name="文本框 1">
            <a:extLst>
              <a:ext uri="{FF2B5EF4-FFF2-40B4-BE49-F238E27FC236}">
                <a16:creationId xmlns:a16="http://schemas.microsoft.com/office/drawing/2014/main" id="{C69BC5C6-E828-4DEA-B43E-F5AF06EF9531}"/>
              </a:ext>
            </a:extLst>
          </p:cNvPr>
          <p:cNvSpPr txBox="1"/>
          <p:nvPr/>
        </p:nvSpPr>
        <p:spPr>
          <a:xfrm>
            <a:off x="6300120" y="5516562"/>
            <a:ext cx="259218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极小函数依赖集算法</a:t>
            </a:r>
          </a:p>
        </p:txBody>
      </p:sp>
      <p:sp>
        <p:nvSpPr>
          <p:cNvPr id="6" name="文本框 5">
            <a:extLst>
              <a:ext uri="{FF2B5EF4-FFF2-40B4-BE49-F238E27FC236}">
                <a16:creationId xmlns:a16="http://schemas.microsoft.com/office/drawing/2014/main" id="{473AD9C2-58DC-4CC6-867D-C5F3826C29BF}"/>
              </a:ext>
            </a:extLst>
          </p:cNvPr>
          <p:cNvSpPr txBox="1"/>
          <p:nvPr/>
        </p:nvSpPr>
        <p:spPr>
          <a:xfrm>
            <a:off x="6732150" y="6142039"/>
            <a:ext cx="1728120" cy="400110"/>
          </a:xfrm>
          <a:prstGeom prst="rect">
            <a:avLst/>
          </a:prstGeom>
          <a:noFill/>
        </p:spPr>
        <p:txBody>
          <a:bodyPr wrap="square">
            <a:spAutoFit/>
          </a:bodyPr>
          <a:lstStyle/>
          <a:p>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endParaRPr lang="zh-CN" altLang="en-US" dirty="0"/>
          </a:p>
        </p:txBody>
      </p:sp>
      <p:sp>
        <p:nvSpPr>
          <p:cNvPr id="7" name="文本框 6">
            <a:extLst>
              <a:ext uri="{FF2B5EF4-FFF2-40B4-BE49-F238E27FC236}">
                <a16:creationId xmlns:a16="http://schemas.microsoft.com/office/drawing/2014/main" id="{16024F5C-B72C-4FCB-B9C5-FE54D103253F}"/>
              </a:ext>
            </a:extLst>
          </p:cNvPr>
          <p:cNvSpPr txBox="1"/>
          <p:nvPr/>
        </p:nvSpPr>
        <p:spPr>
          <a:xfrm>
            <a:off x="6804155" y="4891085"/>
            <a:ext cx="187213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求闭包算法</a:t>
            </a:r>
          </a:p>
        </p:txBody>
      </p:sp>
      <p:cxnSp>
        <p:nvCxnSpPr>
          <p:cNvPr id="8" name="直接箭头连接符 7">
            <a:extLst>
              <a:ext uri="{FF2B5EF4-FFF2-40B4-BE49-F238E27FC236}">
                <a16:creationId xmlns:a16="http://schemas.microsoft.com/office/drawing/2014/main" id="{D1BD6532-9BD0-42FD-8F06-B0D44B0376C4}"/>
              </a:ext>
            </a:extLst>
          </p:cNvPr>
          <p:cNvCxnSpPr>
            <a:stCxn id="6" idx="0"/>
            <a:endCxn id="2" idx="2"/>
          </p:cNvCxnSpPr>
          <p:nvPr/>
        </p:nvCxnSpPr>
        <p:spPr>
          <a:xfrm flipV="1">
            <a:off x="7596210" y="5916672"/>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229D2961-8BD0-4911-88E4-C616E07C5EDB}"/>
              </a:ext>
            </a:extLst>
          </p:cNvPr>
          <p:cNvCxnSpPr/>
          <p:nvPr/>
        </p:nvCxnSpPr>
        <p:spPr>
          <a:xfrm flipV="1">
            <a:off x="7596210" y="5291195"/>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type="subTitle" idx="1"/>
          </p:nvPr>
        </p:nvSpPr>
        <p:spPr>
          <a:xfrm>
            <a:off x="381000" y="1600200"/>
            <a:ext cx="8229600" cy="965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8645" name="Text Box 5"/>
          <p:cNvSpPr txBox="1">
            <a:spLocks noChangeArrowheads="1"/>
          </p:cNvSpPr>
          <p:nvPr/>
        </p:nvSpPr>
        <p:spPr bwMode="auto">
          <a:xfrm>
            <a:off x="6324600" y="3733800"/>
            <a:ext cx="1514475" cy="1196975"/>
          </a:xfrm>
          <a:prstGeom prst="rect">
            <a:avLst/>
          </a:prstGeom>
          <a:noFill/>
          <a:ln w="9525">
            <a:solidFill>
              <a:schemeClr val="tx1"/>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a:t>
            </a:r>
            <a:r>
              <a:rPr kumimoji="0"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T2(</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
        <p:nvSpPr>
          <p:cNvPr id="368646" name="AutoShape 6"/>
          <p:cNvSpPr/>
          <p:nvPr/>
        </p:nvSpPr>
        <p:spPr>
          <a:xfrm>
            <a:off x="4419600" y="4191000"/>
            <a:ext cx="1371600" cy="152400"/>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4" name="组合 3"/>
          <p:cNvGrpSpPr/>
          <p:nvPr/>
        </p:nvGrpSpPr>
        <p:grpSpPr>
          <a:xfrm>
            <a:off x="1547813" y="2935288"/>
            <a:ext cx="1608137" cy="2663825"/>
            <a:chOff x="4716016" y="1124744"/>
            <a:chExt cx="1608584" cy="2664296"/>
          </a:xfrm>
        </p:grpSpPr>
        <p:sp>
          <p:nvSpPr>
            <p:cNvPr id="2" name="矩形 1"/>
            <p:cNvSpPr/>
            <p:nvPr/>
          </p:nvSpPr>
          <p:spPr>
            <a:xfrm>
              <a:off x="4716016" y="1124744"/>
              <a:ext cx="1608584" cy="4318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4716016" y="1556620"/>
              <a:ext cx="1608584" cy="2232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n-lt"/>
                  <a:ea typeface="+mn-ea"/>
                  <a:cs typeface="+mn-cs"/>
                </a:rPr>
                <a:t>   </a:t>
              </a:r>
              <a:r>
                <a:rPr kumimoji="0" lang="en-US" altLang="zh-CN" sz="2000" b="1" i="0" u="none" strike="noStrike" kern="1200" cap="none" spc="0" normalizeH="0" baseline="0" noProof="1">
                  <a:ln>
                    <a:noFill/>
                  </a:ln>
                  <a:solidFill>
                    <a:schemeClr val="tx1"/>
                  </a:solidFill>
                  <a:effectLst/>
                  <a:uLnTx/>
                  <a:uFillTx/>
                  <a:latin typeface="+mn-lt"/>
                  <a:ea typeface="+mn-ea"/>
                  <a:cs typeface="+mn-cs"/>
                </a:rPr>
                <a:t>    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       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D</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F</a:t>
              </a:r>
            </a:p>
          </p:txBody>
        </p:sp>
      </p:gr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68646"/>
                                        </p:tgtEl>
                                        <p:attrNameLst>
                                          <p:attrName>style.visibility</p:attrName>
                                        </p:attrNameLst>
                                      </p:cBhvr>
                                      <p:to>
                                        <p:strVal val="visible"/>
                                      </p:to>
                                    </p:set>
                                    <p:animEffect transition="in" filter="slide(fromLeft)">
                                      <p:cBhvr>
                                        <p:cTn id="13" dur="500"/>
                                        <p:tgtEl>
                                          <p:spTgt spid="3686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dissolve">
                                      <p:cBhvr>
                                        <p:cTn id="18" dur="500"/>
                                        <p:tgtEl>
                                          <p:spTgt spid="3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p:cNvSpPr>
          <p:nvPr>
            <p:ph type="subTitle" idx="1"/>
          </p:nvPr>
        </p:nvSpPr>
        <p:spPr>
          <a:xfrm>
            <a:off x="381000" y="1600200"/>
            <a:ext cx="823595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之间的1:1联系，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通过在</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中增加有关信息来表示联系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注意：</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中至少一个具有关于</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的全域关联约束，则应选择具有这种约束的关系型表示</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都具有全域关联约束，而且</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与其他联系无关，则把</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合并为一个关系型来表示</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69668" name="Rectangle 4"/>
          <p:cNvSpPr/>
          <p:nvPr/>
        </p:nvSpPr>
        <p:spPr>
          <a:xfrm>
            <a:off x="333375" y="3730625"/>
            <a:ext cx="8763000" cy="244951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257300" marR="0" lvl="2" indent="-342900" algn="just" defTabSz="914400" rtl="0" eaLnBrk="0" fontAlgn="base" latinLnBrk="0" hangingPunct="0">
              <a:lnSpc>
                <a:spcPct val="90000"/>
              </a:lnSpc>
              <a:spcBef>
                <a:spcPct val="20000"/>
              </a:spcBef>
              <a:spcAft>
                <a:spcPct val="0"/>
              </a:spcAft>
              <a:buClrTx/>
              <a:buSzPct val="50000"/>
              <a:buFont typeface="Wingdings" panose="05000000000000000000" charset="0"/>
              <a:buChar char="l"/>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的主码作为主码添入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xEl>
                                              <p:pRg st="3" end="3"/>
                                            </p:txEl>
                                          </p:spTgt>
                                        </p:tgtEl>
                                        <p:attrNameLst>
                                          <p:attrName>style.visibility</p:attrName>
                                        </p:attrNameLst>
                                      </p:cBhvr>
                                      <p:to>
                                        <p:strVal val="visible"/>
                                      </p:to>
                                    </p:set>
                                    <p:anim calcmode="lin" valueType="num">
                                      <p:cBhvr>
                                        <p:cTn id="7"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696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9667">
                                            <p:txEl>
                                              <p:charRg st="79" end="101"/>
                                            </p:txEl>
                                          </p:spTgt>
                                        </p:tgtEl>
                                        <p:attrNameLst>
                                          <p:attrName>style.visibility</p:attrName>
                                        </p:attrNameLst>
                                      </p:cBhvr>
                                      <p:to>
                                        <p:strVal val="visible"/>
                                      </p:to>
                                    </p:set>
                                    <p:anim calcmode="lin" valueType="num">
                                      <p:cBhvr>
                                        <p:cTn id="11" dur="500" fill="hold"/>
                                        <p:tgtEl>
                                          <p:spTgt spid="369667">
                                            <p:txEl>
                                              <p:charRg st="79" end="101"/>
                                            </p:txEl>
                                          </p:spTgt>
                                        </p:tgtEl>
                                        <p:attrNameLst>
                                          <p:attrName>ppt_x</p:attrName>
                                        </p:attrNameLst>
                                      </p:cBhvr>
                                      <p:tavLst>
                                        <p:tav tm="0">
                                          <p:val>
                                            <p:strVal val="#ppt_x"/>
                                          </p:val>
                                        </p:tav>
                                        <p:tav tm="100000">
                                          <p:val>
                                            <p:strVal val="#ppt_x"/>
                                          </p:val>
                                        </p:tav>
                                      </p:tavLst>
                                    </p:anim>
                                    <p:anim calcmode="lin" valueType="num">
                                      <p:cBhvr>
                                        <p:cTn id="12" dur="500" fill="hold"/>
                                        <p:tgtEl>
                                          <p:spTgt spid="369667">
                                            <p:txEl>
                                              <p:charRg st="79" end="10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9667">
                                            <p:txEl>
                                              <p:charRg st="101" end="133"/>
                                            </p:txEl>
                                          </p:spTgt>
                                        </p:tgtEl>
                                        <p:attrNameLst>
                                          <p:attrName>style.visibility</p:attrName>
                                        </p:attrNameLst>
                                      </p:cBhvr>
                                      <p:to>
                                        <p:strVal val="visible"/>
                                      </p:to>
                                    </p:set>
                                    <p:anim calcmode="lin" valueType="num">
                                      <p:cBhvr>
                                        <p:cTn id="15" dur="500" fill="hold"/>
                                        <p:tgtEl>
                                          <p:spTgt spid="369667">
                                            <p:txEl>
                                              <p:charRg st="101" end="133"/>
                                            </p:txEl>
                                          </p:spTgt>
                                        </p:tgtEl>
                                        <p:attrNameLst>
                                          <p:attrName>ppt_x</p:attrName>
                                        </p:attrNameLst>
                                      </p:cBhvr>
                                      <p:tavLst>
                                        <p:tav tm="0">
                                          <p:val>
                                            <p:strVal val="#ppt_x"/>
                                          </p:val>
                                        </p:tav>
                                        <p:tav tm="100000">
                                          <p:val>
                                            <p:strVal val="#ppt_x"/>
                                          </p:val>
                                        </p:tav>
                                      </p:tavLst>
                                    </p:anim>
                                    <p:anim calcmode="lin" valueType="num">
                                      <p:cBhvr>
                                        <p:cTn id="16" dur="500" fill="hold"/>
                                        <p:tgtEl>
                                          <p:spTgt spid="369667">
                                            <p:txEl>
                                              <p:charRg st="101" end="13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9667">
                                            <p:txEl>
                                              <p:charRg st="133" end="137"/>
                                            </p:txEl>
                                          </p:spTgt>
                                        </p:tgtEl>
                                        <p:attrNameLst>
                                          <p:attrName>style.visibility</p:attrName>
                                        </p:attrNameLst>
                                      </p:cBhvr>
                                      <p:to>
                                        <p:strVal val="visible"/>
                                      </p:to>
                                    </p:set>
                                    <p:anim calcmode="lin" valueType="num">
                                      <p:cBhvr>
                                        <p:cTn id="19" dur="500" fill="hold"/>
                                        <p:tgtEl>
                                          <p:spTgt spid="369667">
                                            <p:txEl>
                                              <p:charRg st="133" end="137"/>
                                            </p:txEl>
                                          </p:spTgt>
                                        </p:tgtEl>
                                        <p:attrNameLst>
                                          <p:attrName>ppt_x</p:attrName>
                                        </p:attrNameLst>
                                      </p:cBhvr>
                                      <p:tavLst>
                                        <p:tav tm="0">
                                          <p:val>
                                            <p:strVal val="#ppt_x"/>
                                          </p:val>
                                        </p:tav>
                                        <p:tav tm="100000">
                                          <p:val>
                                            <p:strVal val="#ppt_x"/>
                                          </p:val>
                                        </p:tav>
                                      </p:tavLst>
                                    </p:anim>
                                    <p:anim calcmode="lin" valueType="num">
                                      <p:cBhvr>
                                        <p:cTn id="20" dur="500" fill="hold"/>
                                        <p:tgtEl>
                                          <p:spTgt spid="369667">
                                            <p:txEl>
                                              <p:charRg st="133" end="13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9667">
                                            <p:txEl>
                                              <p:charRg st="137" end="179"/>
                                            </p:txEl>
                                          </p:spTgt>
                                        </p:tgtEl>
                                        <p:attrNameLst>
                                          <p:attrName>style.visibility</p:attrName>
                                        </p:attrNameLst>
                                      </p:cBhvr>
                                      <p:to>
                                        <p:strVal val="visible"/>
                                      </p:to>
                                    </p:set>
                                    <p:anim calcmode="lin" valueType="num">
                                      <p:cBhvr>
                                        <p:cTn id="23" dur="500" fill="hold"/>
                                        <p:tgtEl>
                                          <p:spTgt spid="369667">
                                            <p:txEl>
                                              <p:charRg st="137" end="179"/>
                                            </p:txEl>
                                          </p:spTgt>
                                        </p:tgtEl>
                                        <p:attrNameLst>
                                          <p:attrName>ppt_x</p:attrName>
                                        </p:attrNameLst>
                                      </p:cBhvr>
                                      <p:tavLst>
                                        <p:tav tm="0">
                                          <p:val>
                                            <p:strVal val="#ppt_x"/>
                                          </p:val>
                                        </p:tav>
                                        <p:tav tm="100000">
                                          <p:val>
                                            <p:strVal val="#ppt_x"/>
                                          </p:val>
                                        </p:tav>
                                      </p:tavLst>
                                    </p:anim>
                                    <p:anim calcmode="lin" valueType="num">
                                      <p:cBhvr>
                                        <p:cTn id="24" dur="500" fill="hold"/>
                                        <p:tgtEl>
                                          <p:spTgt spid="369667">
                                            <p:txEl>
                                              <p:charRg st="137" end="1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9667">
                                            <p:txEl>
                                              <p:charRg st="179" end="225"/>
                                            </p:txEl>
                                          </p:spTgt>
                                        </p:tgtEl>
                                        <p:attrNameLst>
                                          <p:attrName>style.visibility</p:attrName>
                                        </p:attrNameLst>
                                      </p:cBhvr>
                                      <p:to>
                                        <p:strVal val="visible"/>
                                      </p:to>
                                    </p:set>
                                    <p:anim calcmode="lin" valueType="num">
                                      <p:cBhvr>
                                        <p:cTn id="27" dur="500" fill="hold"/>
                                        <p:tgtEl>
                                          <p:spTgt spid="369667">
                                            <p:txEl>
                                              <p:charRg st="179" end="225"/>
                                            </p:txEl>
                                          </p:spTgt>
                                        </p:tgtEl>
                                        <p:attrNameLst>
                                          <p:attrName>ppt_x</p:attrName>
                                        </p:attrNameLst>
                                      </p:cBhvr>
                                      <p:tavLst>
                                        <p:tav tm="0">
                                          <p:val>
                                            <p:strVal val="#ppt_x"/>
                                          </p:val>
                                        </p:tav>
                                        <p:tav tm="100000">
                                          <p:val>
                                            <p:strVal val="#ppt_x"/>
                                          </p:val>
                                        </p:tav>
                                      </p:tavLst>
                                    </p:anim>
                                    <p:anim calcmode="lin" valueType="num">
                                      <p:cBhvr>
                                        <p:cTn id="28" dur="500" fill="hold"/>
                                        <p:tgtEl>
                                          <p:spTgt spid="369667">
                                            <p:txEl>
                                              <p:charRg st="179" end="22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69668"/>
                                        </p:tgtEl>
                                        <p:attrNameLst>
                                          <p:attrName>style.visibility</p:attrName>
                                        </p:attrNameLst>
                                      </p:cBhvr>
                                      <p:to>
                                        <p:strVal val="visible"/>
                                      </p:to>
                                    </p:set>
                                    <p:animEffect transition="in" filter="box(in)">
                                      <p:cBhvr>
                                        <p:cTn id="33"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8" name="TextBox 17"/>
          <p:cNvSpPr txBox="1"/>
          <p:nvPr/>
        </p:nvSpPr>
        <p:spPr>
          <a:xfrm>
            <a:off x="971550" y="2803525"/>
            <a:ext cx="4056063" cy="769938"/>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职工号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9" name="TextBox 18"/>
          <p:cNvSpPr txBox="1"/>
          <p:nvPr/>
        </p:nvSpPr>
        <p:spPr>
          <a:xfrm>
            <a:off x="5080000" y="1268413"/>
            <a:ext cx="3959225" cy="1139825"/>
          </a:xfrm>
          <a:prstGeom prst="rect">
            <a:avLst/>
          </a:prstGeom>
          <a:solidFill>
            <a:srgbClr val="92D050"/>
          </a:solidFill>
          <a:ln w="9525">
            <a:noFill/>
            <a:miter/>
          </a:ln>
        </p:spPr>
        <p:txBody>
          <a:bodyPr>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负责</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20" name="TextBox 19"/>
          <p:cNvSpPr txBox="1"/>
          <p:nvPr/>
        </p:nvSpPr>
        <p:spPr>
          <a:xfrm>
            <a:off x="971550" y="3595688"/>
            <a:ext cx="3798888" cy="769938"/>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pic>
        <p:nvPicPr>
          <p:cNvPr id="495618" name="Picture 2"/>
          <p:cNvPicPr>
            <a:picLocks noChangeAspect="1"/>
          </p:cNvPicPr>
          <p:nvPr/>
        </p:nvPicPr>
        <p:blipFill>
          <a:blip r:embed="rId3"/>
          <a:stretch>
            <a:fillRect/>
          </a:stretch>
        </p:blipFill>
        <p:spPr>
          <a:xfrm>
            <a:off x="7270750" y="4640263"/>
            <a:ext cx="1333500" cy="1781175"/>
          </a:xfrm>
          <a:prstGeom prst="rect">
            <a:avLst/>
          </a:prstGeom>
          <a:noFill/>
          <a:ln w="9525">
            <a:noFill/>
          </a:ln>
        </p:spPr>
      </p:pic>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3" name="对象 12"/>
          <p:cNvGraphicFramePr/>
          <p:nvPr/>
        </p:nvGraphicFramePr>
        <p:xfrm>
          <a:off x="2651125" y="4511675"/>
          <a:ext cx="3841750" cy="2038350"/>
        </p:xfrm>
        <a:graphic>
          <a:graphicData uri="http://schemas.openxmlformats.org/presentationml/2006/ole">
            <mc:AlternateContent xmlns:mc="http://schemas.openxmlformats.org/markup-compatibility/2006">
              <mc:Choice xmlns:v="urn:schemas-microsoft-com:vml" Requires="v">
                <p:oleObj spid="_x0000_s4182" r:id="rId4" imgW="3838575" imgH="2038350" progId="Paint.Picture">
                  <p:embed/>
                </p:oleObj>
              </mc:Choice>
              <mc:Fallback>
                <p:oleObj r:id="rId4" imgW="3838575" imgH="2038350" progId="Paint.Picture">
                  <p:embed/>
                  <p:pic>
                    <p:nvPicPr>
                      <p:cNvPr id="0" name="图片 3080"/>
                      <p:cNvPicPr/>
                      <p:nvPr/>
                    </p:nvPicPr>
                    <p:blipFill>
                      <a:blip r:embed="rId5"/>
                      <a:stretch>
                        <a:fillRect/>
                      </a:stretch>
                    </p:blipFill>
                    <p:spPr>
                      <a:xfrm>
                        <a:off x="2651125" y="4511675"/>
                        <a:ext cx="3841750" cy="203835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5080000" y="2724150"/>
          <a:ext cx="3775075" cy="1220788"/>
        </p:xfrm>
        <a:graphic>
          <a:graphicData uri="http://schemas.openxmlformats.org/presentationml/2006/ole">
            <mc:AlternateContent xmlns:mc="http://schemas.openxmlformats.org/markup-compatibility/2006">
              <mc:Choice xmlns:v="urn:schemas-microsoft-com:vml" Requires="v">
                <p:oleObj spid="_x0000_s4183" r:id="rId6" imgW="3771900" imgH="1219200" progId="Paint.Picture">
                  <p:embed/>
                </p:oleObj>
              </mc:Choice>
              <mc:Fallback>
                <p:oleObj r:id="rId6" imgW="3771900" imgH="1219200" progId="Paint.Picture">
                  <p:embed/>
                  <p:pic>
                    <p:nvPicPr>
                      <p:cNvPr id="0" name="图片 3081"/>
                      <p:cNvPicPr/>
                      <p:nvPr/>
                    </p:nvPicPr>
                    <p:blipFill>
                      <a:blip r:embed="rId7"/>
                      <a:stretch>
                        <a:fillRect/>
                      </a:stretch>
                    </p:blipFill>
                    <p:spPr>
                      <a:xfrm>
                        <a:off x="5080000" y="2724150"/>
                        <a:ext cx="3775075" cy="1220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495618"/>
                                        </p:tgtEl>
                                        <p:attrNameLst>
                                          <p:attrName>style.visibility</p:attrName>
                                        </p:attrNameLst>
                                      </p:cBhvr>
                                      <p:to>
                                        <p:strVal val="visible"/>
                                      </p:to>
                                    </p:set>
                                    <p:animEffect transition="in" filter="wipe(down)">
                                      <p:cBhvr>
                                        <p:cTn id="34" dur="580">
                                          <p:stCondLst>
                                            <p:cond delay="0"/>
                                          </p:stCondLst>
                                        </p:cTn>
                                        <p:tgtEl>
                                          <p:spTgt spid="495618"/>
                                        </p:tgtEl>
                                      </p:cBhvr>
                                    </p:animEffect>
                                    <p:anim calcmode="lin" valueType="num">
                                      <p:cBhvr>
                                        <p:cTn id="35" dur="1822" tmFilter="0,0; 0.14,0.36; 0.43,0.73; 0.71,0.91; 1.0,1.0">
                                          <p:stCondLst>
                                            <p:cond delay="0"/>
                                          </p:stCondLst>
                                        </p:cTn>
                                        <p:tgtEl>
                                          <p:spTgt spid="49561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49561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49561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49561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495618"/>
                                        </p:tgtEl>
                                        <p:attrNameLst>
                                          <p:attrName>ppt_y</p:attrName>
                                        </p:attrNameLst>
                                      </p:cBhvr>
                                      <p:tavLst>
                                        <p:tav tm="0" fmla="#ppt_y-sin(pi*$)/81">
                                          <p:val>
                                            <p:fltVal val="0"/>
                                          </p:val>
                                        </p:tav>
                                        <p:tav tm="100000">
                                          <p:val>
                                            <p:fltVal val="1"/>
                                          </p:val>
                                        </p:tav>
                                      </p:tavLst>
                                    </p:anim>
                                    <p:animScale>
                                      <p:cBhvr>
                                        <p:cTn id="40" dur="26">
                                          <p:stCondLst>
                                            <p:cond delay="650"/>
                                          </p:stCondLst>
                                        </p:cTn>
                                        <p:tgtEl>
                                          <p:spTgt spid="495618"/>
                                        </p:tgtEl>
                                      </p:cBhvr>
                                      <p:to x="100000" y="60000"/>
                                    </p:animScale>
                                    <p:animScale>
                                      <p:cBhvr>
                                        <p:cTn id="41" dur="166" decel="50000">
                                          <p:stCondLst>
                                            <p:cond delay="676"/>
                                          </p:stCondLst>
                                        </p:cTn>
                                        <p:tgtEl>
                                          <p:spTgt spid="495618"/>
                                        </p:tgtEl>
                                      </p:cBhvr>
                                      <p:to x="100000" y="100000"/>
                                    </p:animScale>
                                    <p:animScale>
                                      <p:cBhvr>
                                        <p:cTn id="42" dur="26">
                                          <p:stCondLst>
                                            <p:cond delay="1312"/>
                                          </p:stCondLst>
                                        </p:cTn>
                                        <p:tgtEl>
                                          <p:spTgt spid="495618"/>
                                        </p:tgtEl>
                                      </p:cBhvr>
                                      <p:to x="100000" y="80000"/>
                                    </p:animScale>
                                    <p:animScale>
                                      <p:cBhvr>
                                        <p:cTn id="43" dur="166" decel="50000">
                                          <p:stCondLst>
                                            <p:cond delay="1338"/>
                                          </p:stCondLst>
                                        </p:cTn>
                                        <p:tgtEl>
                                          <p:spTgt spid="495618"/>
                                        </p:tgtEl>
                                      </p:cBhvr>
                                      <p:to x="100000" y="100000"/>
                                    </p:animScale>
                                    <p:animScale>
                                      <p:cBhvr>
                                        <p:cTn id="44" dur="26">
                                          <p:stCondLst>
                                            <p:cond delay="1642"/>
                                          </p:stCondLst>
                                        </p:cTn>
                                        <p:tgtEl>
                                          <p:spTgt spid="495618"/>
                                        </p:tgtEl>
                                      </p:cBhvr>
                                      <p:to x="100000" y="90000"/>
                                    </p:animScale>
                                    <p:animScale>
                                      <p:cBhvr>
                                        <p:cTn id="45" dur="166" decel="50000">
                                          <p:stCondLst>
                                            <p:cond delay="1668"/>
                                          </p:stCondLst>
                                        </p:cTn>
                                        <p:tgtEl>
                                          <p:spTgt spid="495618"/>
                                        </p:tgtEl>
                                      </p:cBhvr>
                                      <p:to x="100000" y="100000"/>
                                    </p:animScale>
                                    <p:animScale>
                                      <p:cBhvr>
                                        <p:cTn id="46" dur="26">
                                          <p:stCondLst>
                                            <p:cond delay="1808"/>
                                          </p:stCondLst>
                                        </p:cTn>
                                        <p:tgtEl>
                                          <p:spTgt spid="495618"/>
                                        </p:tgtEl>
                                      </p:cBhvr>
                                      <p:to x="100000" y="95000"/>
                                    </p:animScale>
                                    <p:animScale>
                                      <p:cBhvr>
                                        <p:cTn id="47" dur="166" decel="50000">
                                          <p:stCondLst>
                                            <p:cond delay="1834"/>
                                          </p:stCondLst>
                                        </p:cTn>
                                        <p:tgtEl>
                                          <p:spTgt spid="4956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p:cNvSpPr>
          <p:nvPr>
            <p:ph type="subTitle" idx="1"/>
          </p:nvPr>
        </p:nvSpPr>
        <p:spPr>
          <a:xfrm>
            <a:off x="0" y="1600200"/>
            <a:ext cx="91440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不需建立新关系。由于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的每个实体至多与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的一个实体对应，因此用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同1:1联系。</a:t>
            </a:r>
            <a:endPar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715">
                                            <p:txEl>
                                              <p:pRg st="3" end="3"/>
                                            </p:txEl>
                                          </p:spTgt>
                                        </p:tgtEl>
                                        <p:attrNameLst>
                                          <p:attrName>style.visibility</p:attrName>
                                        </p:attrNameLst>
                                      </p:cBhvr>
                                      <p:to>
                                        <p:strVal val="visible"/>
                                      </p:to>
                                    </p:set>
                                    <p:anim calcmode="lin" valueType="num">
                                      <p:cBhvr>
                                        <p:cTn id="7" dur="500" fill="hold"/>
                                        <p:tgtEl>
                                          <p:spTgt spid="371715">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71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1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charRg st="112" end="1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charRg st="144"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9" name="TextBox 8"/>
          <p:cNvSpPr txBox="1"/>
          <p:nvPr/>
        </p:nvSpPr>
        <p:spPr>
          <a:xfrm>
            <a:off x="2184400" y="5354638"/>
            <a:ext cx="6121400" cy="768350"/>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系号，入学日期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0" name="TextBox 9"/>
          <p:cNvSpPr txBox="1"/>
          <p:nvPr/>
        </p:nvSpPr>
        <p:spPr>
          <a:xfrm>
            <a:off x="4716463" y="3424238"/>
            <a:ext cx="4184650" cy="1139825"/>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所属</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2" name="对象 11"/>
          <p:cNvGraphicFramePr/>
          <p:nvPr/>
        </p:nvGraphicFramePr>
        <p:xfrm>
          <a:off x="292100" y="2841625"/>
          <a:ext cx="3841750" cy="2306638"/>
        </p:xfrm>
        <a:graphic>
          <a:graphicData uri="http://schemas.openxmlformats.org/presentationml/2006/ole">
            <mc:AlternateContent xmlns:mc="http://schemas.openxmlformats.org/markup-compatibility/2006">
              <mc:Choice xmlns:v="urn:schemas-microsoft-com:vml" Requires="v">
                <p:oleObj spid="_x0000_s5164" r:id="rId3" imgW="3838575" imgH="2305050" progId="Paint.Picture">
                  <p:embed/>
                </p:oleObj>
              </mc:Choice>
              <mc:Fallback>
                <p:oleObj r:id="rId3" imgW="3838575" imgH="2305050" progId="Paint.Picture">
                  <p:embed/>
                  <p:pic>
                    <p:nvPicPr>
                      <p:cNvPr id="0" name="图片 3082"/>
                      <p:cNvPicPr/>
                      <p:nvPr/>
                    </p:nvPicPr>
                    <p:blipFill>
                      <a:blip r:embed="rId4"/>
                      <a:stretch>
                        <a:fillRect/>
                      </a:stretch>
                    </p:blipFill>
                    <p:spPr>
                      <a:xfrm>
                        <a:off x="292100" y="2841625"/>
                        <a:ext cx="3841750" cy="2306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建立一个新关系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的主码添入</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既作为外码，也组合起来作为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还需要包含</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1" name="TextBox 10"/>
          <p:cNvSpPr txBox="1"/>
          <p:nvPr/>
        </p:nvSpPr>
        <p:spPr>
          <a:xfrm>
            <a:off x="4451350" y="5300663"/>
            <a:ext cx="4056063" cy="11398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，课程名，学分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选课</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，成绩</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8"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7" name="对象 6"/>
          <p:cNvGraphicFramePr/>
          <p:nvPr/>
        </p:nvGraphicFramePr>
        <p:xfrm>
          <a:off x="1933575" y="2686050"/>
          <a:ext cx="4748213" cy="2355850"/>
        </p:xfrm>
        <a:graphic>
          <a:graphicData uri="http://schemas.openxmlformats.org/presentationml/2006/ole">
            <mc:AlternateContent xmlns:mc="http://schemas.openxmlformats.org/markup-compatibility/2006">
              <mc:Choice xmlns:v="urn:schemas-microsoft-com:vml" Requires="v">
                <p:oleObj spid="_x0000_s6188" r:id="rId3" imgW="4743450" imgH="2352675" progId="Paint.Picture">
                  <p:embed/>
                </p:oleObj>
              </mc:Choice>
              <mc:Fallback>
                <p:oleObj r:id="rId3" imgW="4743450" imgH="2352675" progId="Paint.Picture">
                  <p:embed/>
                  <p:pic>
                    <p:nvPicPr>
                      <p:cNvPr id="0" name="图片 3083"/>
                      <p:cNvPicPr/>
                      <p:nvPr/>
                    </p:nvPicPr>
                    <p:blipFill>
                      <a:blip r:embed="rId4"/>
                      <a:stretch>
                        <a:fillRect/>
                      </a:stretch>
                    </p:blipFill>
                    <p:spPr>
                      <a:xfrm>
                        <a:off x="1933575" y="2686050"/>
                        <a:ext cx="4748213" cy="2355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是关联实体集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联系的表示方法：</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需建立一个关系</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0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的主码都是</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的外码，也组合起来作为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还包含</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type="subTitle" idx="1"/>
          </p:nvPr>
        </p:nvSpPr>
        <p:spPr>
          <a:xfrm>
            <a:off x="395288" y="1268413"/>
            <a:ext cx="8229600" cy="15843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逻辑数据库设计的任务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把概念数据库设计阶段产生的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概念数据库模式变换为逻辑数据库模式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3"/>
          <p:cNvSpPr txBox="1">
            <a:spLocks noChangeArrowheads="1"/>
          </p:cNvSpPr>
          <p:nvPr/>
        </p:nvSpPr>
        <p:spPr bwMode="auto">
          <a:xfrm>
            <a:off x="381000" y="2824163"/>
            <a:ext cx="8229600" cy="3557588"/>
          </a:xfrm>
          <a:prstGeom prst="rect">
            <a:avLst/>
          </a:prstGeom>
          <a:solidFill>
            <a:schemeClr val="bg1"/>
          </a:solidFill>
          <a:ln w="9525">
            <a:noFill/>
            <a:miter lim="800000"/>
          </a:ln>
          <a:effectLst/>
        </p:spPr>
        <p:txBody>
          <a:bodyPr/>
          <a:lstStyle/>
          <a:p>
            <a:pPr marL="342900" marR="0" indent="-342900" defTabSz="914400">
              <a:spcBef>
                <a:spcPct val="20000"/>
              </a:spcBef>
              <a:buClrTx/>
              <a:buSzTx/>
              <a:buFontTx/>
              <a:buChar char="•"/>
              <a:defRPr/>
            </a:pPr>
            <a:r>
              <a:rPr kumimoji="0" lang="zh-CN" altLang="en-US" sz="3200" kern="0" cap="none" spc="0" normalizeH="0" baseline="0" noProof="0" dirty="0">
                <a:latin typeface="华文新魏" panose="02010800040101010101" pitchFamily="2" charset="-122"/>
                <a:ea typeface="华文新魏" panose="02010800040101010101" pitchFamily="2" charset="-122"/>
                <a:cs typeface="+mn-cs"/>
              </a:rPr>
              <a:t>逻辑数据库设计的目标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满足用户的完整性和安全性要求；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动态关系至少具有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第三规范形式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，静态关系至少具有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第一规范形式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能够在逻辑级上高效率地支持各种数据库事务的运行；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存储空间利用率高</a:t>
            </a:r>
          </a:p>
        </p:txBody>
      </p:sp>
      <p:sp>
        <p:nvSpPr>
          <p:cNvPr id="2" name="TextBox 1"/>
          <p:cNvSpPr txBox="1"/>
          <p:nvPr/>
        </p:nvSpPr>
        <p:spPr>
          <a:xfrm>
            <a:off x="5508625" y="2301875"/>
            <a:ext cx="2444750" cy="523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关系表</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ox(i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ox(i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ox(in)">
                                      <p:cBhvr>
                                        <p:cTn id="25" dur="500"/>
                                        <p:tgtEl>
                                          <p:spTgt spid="4">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4727575" y="363538"/>
          <a:ext cx="4432300" cy="6053137"/>
        </p:xfrm>
        <a:graphic>
          <a:graphicData uri="http://schemas.openxmlformats.org/presentationml/2006/ole">
            <mc:AlternateContent xmlns:mc="http://schemas.openxmlformats.org/markup-compatibility/2006">
              <mc:Choice xmlns:v="urn:schemas-microsoft-com:vml" Requires="v">
                <p:oleObj spid="_x0000_s7212" r:id="rId3" imgW="4429125" imgH="6048375" progId="Paint.Picture">
                  <p:embed/>
                </p:oleObj>
              </mc:Choice>
              <mc:Fallback>
                <p:oleObj r:id="rId3" imgW="4429125" imgH="6048375" progId="Paint.Picture">
                  <p:embed/>
                  <p:pic>
                    <p:nvPicPr>
                      <p:cNvPr id="0" name="图片 3084"/>
                      <p:cNvPicPr/>
                      <p:nvPr/>
                    </p:nvPicPr>
                    <p:blipFill>
                      <a:blip r:embed="rId4"/>
                      <a:stretch>
                        <a:fillRect/>
                      </a:stretch>
                    </p:blipFill>
                    <p:spPr>
                      <a:xfrm>
                        <a:off x="4727575" y="363538"/>
                        <a:ext cx="4432300" cy="6053137"/>
                      </a:xfrm>
                      <a:prstGeom prst="rect">
                        <a:avLst/>
                      </a:prstGeom>
                      <a:noFill/>
                      <a:ln w="38100">
                        <a:noFill/>
                        <a:miter/>
                      </a:ln>
                    </p:spPr>
                  </p:pic>
                </p:oleObj>
              </mc:Fallback>
            </mc:AlternateContent>
          </a:graphicData>
        </a:graphic>
      </p:graphicFrame>
      <p:sp>
        <p:nvSpPr>
          <p:cNvPr id="43010" name="Rectangle 60"/>
          <p:cNvSpPr/>
          <p:nvPr/>
        </p:nvSpPr>
        <p:spPr>
          <a:xfrm>
            <a:off x="273050" y="1263650"/>
            <a:ext cx="8229600" cy="125253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marL="1143000" indent="-228600">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n</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例</a:t>
            </a:r>
          </a:p>
        </p:txBody>
      </p:sp>
      <p:sp>
        <p:nvSpPr>
          <p:cNvPr id="11" name="TextBox 10"/>
          <p:cNvSpPr txBox="1"/>
          <p:nvPr/>
        </p:nvSpPr>
        <p:spPr>
          <a:xfrm>
            <a:off x="34925" y="2492375"/>
            <a:ext cx="5862638" cy="15081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，姓名，地址的，电话，账号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，预算，开工日期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，名称，规格，单价，描述</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，供应量</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通过前面的步骤，初始关系数据库模式已经形成。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最后，对初始关系数据库模式中的每个关系模式进行深入地分析，与用户协商，</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确定每个初始关系的函数依赖集</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，使用关系数据库设计理论，对关系模式进行规范化处理。</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45059"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初始关系模式</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不是逻辑设计的最终结果</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，其中某些关系模式可能存在由属性间的函数依赖引起的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冗余问题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例如，建立一个描述学校的数据库。</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涉及的对象包括：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系主任姓名（</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成绩（</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假设学校的数据库模式由一个单一的关系模式</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构成， 则该关系模式的属性集合为：</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={S#, SD, MN, CN, 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171">
                                            <p:txEl>
                                              <p:pRg st="6" end="6"/>
                                            </p:txEl>
                                          </p:spTgt>
                                        </p:tgtEl>
                                        <p:attrNameLst>
                                          <p:attrName>style.visibility</p:attrName>
                                        </p:attrNameLst>
                                      </p:cBhvr>
                                      <p:to>
                                        <p:strVal val="visible"/>
                                      </p:to>
                                    </p:set>
                                    <p:anim calcmode="lin" valueType="num">
                                      <p:cBhvr>
                                        <p:cTn id="7"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39117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1">
                                            <p:txEl>
                                              <p:pRg st="7" end="7"/>
                                            </p:txEl>
                                          </p:spTgt>
                                        </p:tgtEl>
                                        <p:attrNameLst>
                                          <p:attrName>style.visibility</p:attrName>
                                        </p:attrNameLst>
                                      </p:cBhvr>
                                      <p:to>
                                        <p:strVal val="visible"/>
                                      </p:to>
                                    </p:set>
                                    <p:anim calcmode="lin" valueType="num">
                                      <p:cBhvr>
                                        <p:cTn id="11"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p:cTn id="12"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subTitle" idx="1"/>
          </p:nvPr>
        </p:nvSpPr>
        <p:spPr>
          <a:xfrm>
            <a:off x="452438" y="908050"/>
            <a:ext cx="8691563" cy="532765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 ={S#, SD, MN, CN, G}</a:t>
            </a:r>
            <a:endPar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现实世界的已知事实：</a:t>
            </a:r>
            <a:r>
              <a:rPr kumimoji="0" lang="zh-CN" altLang="en-US" sz="24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 </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一个系有若干学生，一个学生只属于一个系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一个系只有一个系主任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一个学生可以选修多门课，每门课有若干学生选修</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每个学生所学的每门课程都有一个成绩</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
        <p:nvSpPr>
          <p:cNvPr id="6" name="文本框 5">
            <a:extLst>
              <a:ext uri="{FF2B5EF4-FFF2-40B4-BE49-F238E27FC236}">
                <a16:creationId xmlns:a16="http://schemas.microsoft.com/office/drawing/2014/main" id="{6520FD7B-75B6-469B-B063-3BC9926D18B9}"/>
              </a:ext>
            </a:extLst>
          </p:cNvPr>
          <p:cNvSpPr txBox="1"/>
          <p:nvPr/>
        </p:nvSpPr>
        <p:spPr>
          <a:xfrm>
            <a:off x="323705" y="4653085"/>
            <a:ext cx="7488519" cy="707886"/>
          </a:xfrm>
          <a:prstGeom prst="rect">
            <a:avLst/>
          </a:prstGeom>
          <a:noFill/>
        </p:spPr>
        <p:txBody>
          <a:bodyPr wrap="square">
            <a:spAutoFit/>
          </a:bodyPr>
          <a:lstStyle/>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系主任姓名（</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成绩（</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2" end="2"/>
                                            </p:txEl>
                                          </p:spTgt>
                                        </p:tgtEl>
                                        <p:attrNameLst>
                                          <p:attrName>style.visibility</p:attrName>
                                        </p:attrNameLst>
                                      </p:cBhvr>
                                      <p:to>
                                        <p:strVal val="visible"/>
                                      </p:to>
                                    </p:set>
                                    <p:anim calcmode="lin" valueType="num">
                                      <p:cBhvr>
                                        <p:cTn id="7"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829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2979">
                                            <p:txEl>
                                              <p:pRg st="3" end="3"/>
                                            </p:txEl>
                                          </p:spTgt>
                                        </p:tgtEl>
                                        <p:attrNameLst>
                                          <p:attrName>style.visibility</p:attrName>
                                        </p:attrNameLst>
                                      </p:cBhvr>
                                      <p:to>
                                        <p:strVal val="visible"/>
                                      </p:to>
                                    </p:set>
                                    <p:anim calcmode="lin" valueType="num">
                                      <p:cBhvr>
                                        <p:cTn id="11" dur="500" fill="hold"/>
                                        <p:tgtEl>
                                          <p:spTgt spid="382979">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829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2979">
                                            <p:txEl>
                                              <p:pRg st="4" end="4"/>
                                            </p:txEl>
                                          </p:spTgt>
                                        </p:tgtEl>
                                        <p:attrNameLst>
                                          <p:attrName>style.visibility</p:attrName>
                                        </p:attrNameLst>
                                      </p:cBhvr>
                                      <p:to>
                                        <p:strVal val="visible"/>
                                      </p:to>
                                    </p:set>
                                    <p:anim calcmode="lin" valueType="num">
                                      <p:cBhvr>
                                        <p:cTn id="15"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829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2979">
                                            <p:txEl>
                                              <p:pRg st="5" end="5"/>
                                            </p:txEl>
                                          </p:spTgt>
                                        </p:tgtEl>
                                        <p:attrNameLst>
                                          <p:attrName>style.visibility</p:attrName>
                                        </p:attrNameLst>
                                      </p:cBhvr>
                                      <p:to>
                                        <p:strVal val="visible"/>
                                      </p:to>
                                    </p:set>
                                    <p:anim calcmode="lin" valueType="num">
                                      <p:cBhvr>
                                        <p:cTn id="19"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3829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2979">
                                            <p:txEl>
                                              <p:pRg st="6" end="6"/>
                                            </p:txEl>
                                          </p:spTgt>
                                        </p:tgtEl>
                                        <p:attrNameLst>
                                          <p:attrName>style.visibility</p:attrName>
                                        </p:attrNameLst>
                                      </p:cBhvr>
                                      <p:to>
                                        <p:strVal val="visible"/>
                                      </p:to>
                                    </p:set>
                                    <p:anim calcmode="lin" valueType="num">
                                      <p:cBhvr>
                                        <p:cTn id="23" dur="500" fill="hold"/>
                                        <p:tgtEl>
                                          <p:spTgt spid="38297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382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如果一个系刚刚成立，尚无学生，我们无法把这个系及其主任的信息存入数据库，称为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3" name="图片 2">
            <a:extLst>
              <a:ext uri="{FF2B5EF4-FFF2-40B4-BE49-F238E27FC236}">
                <a16:creationId xmlns:a16="http://schemas.microsoft.com/office/drawing/2014/main" id="{67E3B61F-5131-4E14-A49C-11A2F80A88B0}"/>
              </a:ext>
            </a:extLst>
          </p:cNvPr>
          <p:cNvPicPr>
            <a:picLocks noChangeAspect="1"/>
          </p:cNvPicPr>
          <p:nvPr/>
        </p:nvPicPr>
        <p:blipFill>
          <a:blip r:embed="rId2"/>
          <a:stretch>
            <a:fillRect/>
          </a:stretch>
        </p:blipFill>
        <p:spPr>
          <a:xfrm>
            <a:off x="2223760" y="3228181"/>
            <a:ext cx="6095844" cy="31530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反过来，如果某个系的学生全部毕业了，我们在删除该系学生信息的同时，把这个系及其主任的信息也删掉了，这称为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3" name="图片 2">
            <a:extLst>
              <a:ext uri="{FF2B5EF4-FFF2-40B4-BE49-F238E27FC236}">
                <a16:creationId xmlns:a16="http://schemas.microsoft.com/office/drawing/2014/main" id="{92C39F47-2274-4053-9AE8-BFF8778948B7}"/>
              </a:ext>
            </a:extLst>
          </p:cNvPr>
          <p:cNvPicPr>
            <a:picLocks noChangeAspect="1"/>
          </p:cNvPicPr>
          <p:nvPr/>
        </p:nvPicPr>
        <p:blipFill>
          <a:blip r:embed="rId2"/>
          <a:stretch>
            <a:fillRect/>
          </a:stretch>
        </p:blipFill>
        <p:spPr>
          <a:xfrm>
            <a:off x="1979820" y="3434762"/>
            <a:ext cx="6506173" cy="2946443"/>
          </a:xfrm>
          <a:prstGeom prst="rect">
            <a:avLst/>
          </a:prstGeom>
        </p:spPr>
      </p:pic>
    </p:spTree>
    <p:extLst>
      <p:ext uri="{BB962C8B-B14F-4D97-AF65-F5344CB8AC3E}">
        <p14:creationId xmlns:p14="http://schemas.microsoft.com/office/powerpoint/2010/main" val="7351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每个系主任的名字在关系中重复出现，出现次数与该系学生人数相同，称为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lang="zh-CN" altLang="en-US" sz="2400" dirty="0">
                <a:latin typeface="华文新魏" panose="02010800040101010101" pitchFamily="2" charset="-122"/>
                <a:ea typeface="华文新魏" panose="02010800040101010101" pitchFamily="2" charset="-122"/>
              </a:rPr>
              <a:t>学生信息出现多次，因为可以选多门课程</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6" name="图片 5">
            <a:extLst>
              <a:ext uri="{FF2B5EF4-FFF2-40B4-BE49-F238E27FC236}">
                <a16:creationId xmlns:a16="http://schemas.microsoft.com/office/drawing/2014/main" id="{F68318B5-4B15-43F4-AC5A-937CC70E5828}"/>
              </a:ext>
            </a:extLst>
          </p:cNvPr>
          <p:cNvPicPr>
            <a:picLocks noChangeAspect="1"/>
          </p:cNvPicPr>
          <p:nvPr/>
        </p:nvPicPr>
        <p:blipFill>
          <a:blip r:embed="rId2"/>
          <a:stretch>
            <a:fillRect/>
          </a:stretch>
        </p:blipFill>
        <p:spPr>
          <a:xfrm>
            <a:off x="1835810" y="3408806"/>
            <a:ext cx="6703296" cy="3081018"/>
          </a:xfrm>
          <a:prstGeom prst="rect">
            <a:avLst/>
          </a:prstGeom>
        </p:spPr>
      </p:pic>
    </p:spTree>
    <p:extLst>
      <p:ext uri="{BB962C8B-B14F-4D97-AF65-F5344CB8AC3E}">
        <p14:creationId xmlns:p14="http://schemas.microsoft.com/office/powerpoint/2010/main" val="966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84003">
                                            <p:txEl>
                                              <p:pRg st="3" end="3"/>
                                            </p:txEl>
                                          </p:spTgt>
                                        </p:tgtEl>
                                        <p:attrNameLst>
                                          <p:attrName>style.visibility</p:attrName>
                                        </p:attrNameLst>
                                      </p:cBhvr>
                                      <p:to>
                                        <p:strVal val="visible"/>
                                      </p:to>
                                    </p:set>
                                    <p:animEffect transition="in" filter="box(in)">
                                      <p:cBhvr>
                                        <p:cTn id="10" dur="500"/>
                                        <p:tgtEl>
                                          <p:spTgt spid="384003">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若某个系的系主任更换了，需要修改与该系学生有关的每个元组，称为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4" name="图片 3">
            <a:extLst>
              <a:ext uri="{FF2B5EF4-FFF2-40B4-BE49-F238E27FC236}">
                <a16:creationId xmlns:a16="http://schemas.microsoft.com/office/drawing/2014/main" id="{B5ED6FDC-4CFA-426A-B06C-AE135C88F7F0}"/>
              </a:ext>
            </a:extLst>
          </p:cNvPr>
          <p:cNvPicPr>
            <a:picLocks noChangeAspect="1"/>
          </p:cNvPicPr>
          <p:nvPr/>
        </p:nvPicPr>
        <p:blipFill>
          <a:blip r:embed="rId2"/>
          <a:stretch>
            <a:fillRect/>
          </a:stretch>
        </p:blipFill>
        <p:spPr>
          <a:xfrm>
            <a:off x="1547790" y="3068975"/>
            <a:ext cx="7174552" cy="2880200"/>
          </a:xfrm>
          <a:prstGeom prst="rect">
            <a:avLst/>
          </a:prstGeom>
        </p:spPr>
      </p:pic>
    </p:spTree>
    <p:extLst>
      <p:ext uri="{BB962C8B-B14F-4D97-AF65-F5344CB8AC3E}">
        <p14:creationId xmlns:p14="http://schemas.microsoft.com/office/powerpoint/2010/main" val="11574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1412875"/>
            <a:ext cx="7921625" cy="28956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结论：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关系模式不是一个好的模式。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一个“好”的模式应当不会发生插入异常、删除异常</a:t>
            </a:r>
            <a:endPar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更新异常、数据冗余应尽可能少。</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392198" name="Rectangle 6"/>
          <p:cNvSpPr>
            <a:spLocks noGrp="1"/>
          </p:cNvSpPr>
          <p:nvPr>
            <p:ph type="subTitle" idx="1"/>
          </p:nvPr>
        </p:nvSpPr>
        <p:spPr>
          <a:xfrm>
            <a:off x="611188" y="3644900"/>
            <a:ext cx="8229600" cy="2189163"/>
          </a:xfrm>
          <a:solidFill>
            <a:srgbClr val="FFFFCC">
              <a:alpha val="100000"/>
            </a:srgbClr>
          </a:solidFill>
          <a:ln w="28575">
            <a:solidFill>
              <a:srgbClr val="FF9900">
                <a:alpha val="100000"/>
              </a:srgbClr>
            </a:solidFill>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怎样评价一个关系模式的优劣；</a:t>
            </a:r>
          </a:p>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怎样将一个不太好的关系模式分解为一组较理想的关系模式。</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8">
                                            <p:bg/>
                                          </p:spTgt>
                                        </p:tgtEl>
                                        <p:attrNameLst>
                                          <p:attrName>style.visibility</p:attrName>
                                        </p:attrNameLst>
                                      </p:cBhvr>
                                      <p:to>
                                        <p:strVal val="visible"/>
                                      </p:to>
                                    </p:set>
                                    <p:anim calcmode="lin" valueType="num">
                                      <p:cBhvr>
                                        <p:cTn id="7" dur="500" fill="hold"/>
                                        <p:tgtEl>
                                          <p:spTgt spid="392198">
                                            <p:bg/>
                                          </p:spTgt>
                                        </p:tgtEl>
                                        <p:attrNameLst>
                                          <p:attrName>ppt_x</p:attrName>
                                        </p:attrNameLst>
                                      </p:cBhvr>
                                      <p:tavLst>
                                        <p:tav tm="0">
                                          <p:val>
                                            <p:strVal val="#ppt_x"/>
                                          </p:val>
                                        </p:tav>
                                        <p:tav tm="100000">
                                          <p:val>
                                            <p:strVal val="#ppt_x"/>
                                          </p:val>
                                        </p:tav>
                                      </p:tavLst>
                                    </p:anim>
                                    <p:anim calcmode="lin" valueType="num">
                                      <p:cBhvr>
                                        <p:cTn id="8" dur="500" fill="hold"/>
                                        <p:tgtEl>
                                          <p:spTgt spid="39219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8">
                                            <p:txEl>
                                              <p:pRg st="0" end="0"/>
                                            </p:txEl>
                                          </p:spTgt>
                                        </p:tgtEl>
                                        <p:attrNameLst>
                                          <p:attrName>style.visibility</p:attrName>
                                        </p:attrNameLst>
                                      </p:cBhvr>
                                      <p:to>
                                        <p:strVal val="visible"/>
                                      </p:to>
                                    </p:set>
                                    <p:anim calcmode="lin" valueType="num">
                                      <p:cBhvr>
                                        <p:cTn id="13" dur="500" fill="hold"/>
                                        <p:tgtEl>
                                          <p:spTgt spid="39219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921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198">
                                            <p:txEl>
                                              <p:pRg st="1" end="1"/>
                                            </p:txEl>
                                          </p:spTgt>
                                        </p:tgtEl>
                                        <p:attrNameLst>
                                          <p:attrName>style.visibility</p:attrName>
                                        </p:attrNameLst>
                                      </p:cBhvr>
                                      <p:to>
                                        <p:strVal val="visible"/>
                                      </p:to>
                                    </p:set>
                                    <p:anim calcmode="lin" valueType="num">
                                      <p:cBhvr>
                                        <p:cTn id="19" dur="500" fill="hold"/>
                                        <p:tgtEl>
                                          <p:spTgt spid="392198">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921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2492935"/>
            <a:ext cx="7921625" cy="181554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lvl="0">
              <a:buNone/>
              <a:defRPr/>
            </a:pPr>
            <a:r>
              <a:rPr lang="zh-CN" altLang="en-US" sz="2800" noProof="1">
                <a:solidFill>
                  <a:schemeClr val="accent2"/>
                </a:solidFill>
                <a:latin typeface="华文新魏" panose="02010800040101010101" pitchFamily="2" charset="-122"/>
                <a:ea typeface="华文新魏" panose="02010800040101010101" pitchFamily="2" charset="-122"/>
              </a:rPr>
              <a:t>问题成因：</a:t>
            </a:r>
            <a:r>
              <a:rPr lang="zh-CN" altLang="en-US" sz="2800" noProof="1">
                <a:solidFill>
                  <a:srgbClr val="FF0000"/>
                </a:solidFill>
                <a:latin typeface="华文新魏" panose="02010800040101010101" pitchFamily="2" charset="-122"/>
                <a:ea typeface="华文新魏" panose="02010800040101010101" pitchFamily="2" charset="-122"/>
              </a:rPr>
              <a:t>由某些不合适的数据依赖造成的</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extLst>
      <p:ext uri="{BB962C8B-B14F-4D97-AF65-F5344CB8AC3E}">
        <p14:creationId xmlns:p14="http://schemas.microsoft.com/office/powerpoint/2010/main" val="3998733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subTitle" idx="1"/>
          </p:nvPr>
        </p:nvSpPr>
        <p:spPr>
          <a:xfrm>
            <a:off x="395710" y="1084366"/>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定义1：</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是一个关系模式，</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的子集。对于</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的任意实例ｒ，ｒ中任意两个元组</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函数地确定</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函数依赖于</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85029" name="Rectangle 5"/>
          <p:cNvSpPr>
            <a:spLocks noChangeArrowheads="1"/>
          </p:cNvSpPr>
          <p:nvPr/>
        </p:nvSpPr>
        <p:spPr bwMode="auto">
          <a:xfrm>
            <a:off x="2484220" y="1628875"/>
            <a:ext cx="6335713"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楷体_GB2312" pitchFamily="49" charset="-122"/>
                <a:ea typeface="楷体_GB2312" pitchFamily="49" charset="-122"/>
                <a:cs typeface="+mn-cs"/>
              </a:rPr>
              <a:t> 只能根据数据的语义来确定函数依赖</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7" name="文本框 6">
            <a:extLst>
              <a:ext uri="{FF2B5EF4-FFF2-40B4-BE49-F238E27FC236}">
                <a16:creationId xmlns:a16="http://schemas.microsoft.com/office/drawing/2014/main" id="{DAFEA69A-7AF9-449E-B120-7CCC991E7FC9}"/>
              </a:ext>
            </a:extLst>
          </p:cNvPr>
          <p:cNvSpPr txBox="1"/>
          <p:nvPr/>
        </p:nvSpPr>
        <p:spPr>
          <a:xfrm>
            <a:off x="2411850" y="6237195"/>
            <a:ext cx="1080075"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X→U</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lang="zh-CN" altLang="en-US" dirty="0"/>
          </a:p>
        </p:txBody>
      </p:sp>
      <p:sp>
        <p:nvSpPr>
          <p:cNvPr id="9" name="文本框 8">
            <a:extLst>
              <a:ext uri="{FF2B5EF4-FFF2-40B4-BE49-F238E27FC236}">
                <a16:creationId xmlns:a16="http://schemas.microsoft.com/office/drawing/2014/main" id="{BDC00078-00E4-4B00-9501-DEFB68294ABD}"/>
              </a:ext>
            </a:extLst>
          </p:cNvPr>
          <p:cNvSpPr txBox="1"/>
          <p:nvPr/>
        </p:nvSpPr>
        <p:spPr>
          <a:xfrm>
            <a:off x="3294053" y="6237195"/>
            <a:ext cx="4716048"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是</a:t>
            </a:r>
            <a:r>
              <a:rPr lang="en-US" altLang="zh-CN"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R</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的超码</a:t>
            </a:r>
            <a:endParaRPr lang="zh-CN" altLang="en-US" dirty="0"/>
          </a:p>
        </p:txBody>
      </p:sp>
      <p:pic>
        <p:nvPicPr>
          <p:cNvPr id="6" name="图片 5">
            <a:extLst>
              <a:ext uri="{FF2B5EF4-FFF2-40B4-BE49-F238E27FC236}">
                <a16:creationId xmlns:a16="http://schemas.microsoft.com/office/drawing/2014/main" id="{1F356EB3-0C4F-4634-A511-AE92865C4ABA}"/>
              </a:ext>
            </a:extLst>
          </p:cNvPr>
          <p:cNvPicPr>
            <a:picLocks noChangeAspect="1"/>
          </p:cNvPicPr>
          <p:nvPr/>
        </p:nvPicPr>
        <p:blipFill>
          <a:blip r:embed="rId2"/>
          <a:stretch>
            <a:fillRect/>
          </a:stretch>
        </p:blipFill>
        <p:spPr>
          <a:xfrm>
            <a:off x="1352805" y="3801935"/>
            <a:ext cx="7272505" cy="2370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subTitle" idx="1"/>
          </p:nvPr>
        </p:nvSpPr>
        <p:spPr>
          <a:xfrm>
            <a:off x="0" y="1412875"/>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的子集，则称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非平凡函数依赖</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。若不特别声明，我们总是讨论非平凡函数依赖。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为这个函数依赖的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决定属性集</a:t>
            </a: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86052" name="Rectangle 4"/>
          <p:cNvSpPr/>
          <p:nvPr/>
        </p:nvSpPr>
        <p:spPr>
          <a:xfrm>
            <a:off x="1604963" y="4149725"/>
            <a:ext cx="6496050" cy="170497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非平凡函数依赖：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Sno </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 Cno</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7462"/>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pic>
        <p:nvPicPr>
          <p:cNvPr id="3" name="图片 2">
            <a:extLst>
              <a:ext uri="{FF2B5EF4-FFF2-40B4-BE49-F238E27FC236}">
                <a16:creationId xmlns:a16="http://schemas.microsoft.com/office/drawing/2014/main" id="{07681EE3-B408-4EDE-A1EE-B3972015B047}"/>
              </a:ext>
            </a:extLst>
          </p:cNvPr>
          <p:cNvPicPr>
            <a:picLocks noChangeAspect="1"/>
          </p:cNvPicPr>
          <p:nvPr/>
        </p:nvPicPr>
        <p:blipFill>
          <a:blip r:embed="rId2"/>
          <a:stretch>
            <a:fillRect/>
          </a:stretch>
        </p:blipFill>
        <p:spPr>
          <a:xfrm>
            <a:off x="3275910" y="2924965"/>
            <a:ext cx="5076356" cy="432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p:cTn id="7" dur="500" fill="hold"/>
                                        <p:tgtEl>
                                          <p:spTgt spid="386052"/>
                                        </p:tgtEl>
                                        <p:attrNameLst>
                                          <p:attrName>ppt_x</p:attrName>
                                        </p:attrNameLst>
                                      </p:cBhvr>
                                      <p:tavLst>
                                        <p:tav tm="0">
                                          <p:val>
                                            <p:strVal val="#ppt_x"/>
                                          </p:val>
                                        </p:tav>
                                        <p:tav tm="100000">
                                          <p:val>
                                            <p:strVal val="#ppt_x"/>
                                          </p:val>
                                        </p:tav>
                                      </p:tavLst>
                                    </p:anim>
                                    <p:anim calcmode="lin" valueType="num">
                                      <p:cBhvr>
                                        <p:cTn id="8"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279779" y="1024022"/>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的关系模式，如果</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并且对于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的任何一个真子集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Z，Z→Y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都不成立，则称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不完全函数依赖于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6" name="文本框 5">
            <a:extLst>
              <a:ext uri="{FF2B5EF4-FFF2-40B4-BE49-F238E27FC236}">
                <a16:creationId xmlns:a16="http://schemas.microsoft.com/office/drawing/2014/main" id="{29941811-EDFE-40E8-90C3-E7171F8E0AEB}"/>
              </a:ext>
            </a:extLst>
          </p:cNvPr>
          <p:cNvSpPr txBox="1"/>
          <p:nvPr/>
        </p:nvSpPr>
        <p:spPr>
          <a:xfrm>
            <a:off x="2699870" y="6138629"/>
            <a:ext cx="4716048"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是</a:t>
            </a:r>
            <a:r>
              <a:rPr lang="en-US" altLang="zh-CN"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R</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的候选码</a:t>
            </a:r>
            <a:endParaRPr lang="zh-CN" altLang="en-US" dirty="0"/>
          </a:p>
        </p:txBody>
      </p:sp>
      <p:sp>
        <p:nvSpPr>
          <p:cNvPr id="7" name="Rectangle 3">
            <a:extLst>
              <a:ext uri="{FF2B5EF4-FFF2-40B4-BE49-F238E27FC236}">
                <a16:creationId xmlns:a16="http://schemas.microsoft.com/office/drawing/2014/main" id="{64A7448B-D6D8-4116-9538-DF98C9124C0A}"/>
              </a:ext>
            </a:extLst>
          </p:cNvPr>
          <p:cNvSpPr>
            <a:spLocks noGrp="1"/>
          </p:cNvSpPr>
          <p:nvPr>
            <p:ph type="subTitle" idx="1"/>
          </p:nvPr>
        </p:nvSpPr>
        <p:spPr>
          <a:xfrm>
            <a:off x="845757" y="3645015"/>
            <a:ext cx="6894463" cy="1718351"/>
          </a:xfrm>
        </p:spPr>
        <p:txBody>
          <a:bodyPr vert="horz" wrap="square" lIns="91440" tIns="45720" rIns="91440" bIns="45720" numCol="1" anchor="t" anchorCtr="0" compatLnSpc="1"/>
          <a:lstStyle/>
          <a:p>
            <a:pPr marR="0" lvl="0" algn="l" defTabSz="914400" rtl="0" eaLnBrk="0" fontAlgn="base" latinLnBrk="0" hangingPunct="0">
              <a:lnSpc>
                <a:spcPct val="90000"/>
              </a:lnSpc>
              <a:spcBef>
                <a:spcPct val="20000"/>
              </a:spcBef>
              <a:spcAft>
                <a:spcPct val="0"/>
              </a:spcAft>
              <a:buClrTx/>
              <a:buSzTx/>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Student(Sno, Sname, Ssex, Sage, 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lang="zh-CN" altLang="en-US" sz="2400" noProof="1">
                <a:latin typeface="华文新魏" panose="02010800040101010101" pitchFamily="2" charset="-122"/>
                <a:ea typeface="华文新魏" panose="02010800040101010101" pitchFamily="2" charset="-122"/>
              </a:rPr>
              <a:t>        完全函数依赖：</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Ssex,    </a:t>
            </a:r>
          </a:p>
          <a:p>
            <a:pPr marL="342900" marR="0" lvl="0" indent="-342900" algn="l" defTabSz="914400" rtl="0" eaLnBrk="0" fontAlgn="base" latinLnBrk="0" hangingPunct="0">
              <a:lnSpc>
                <a:spcPct val="110000"/>
              </a:lnSpc>
              <a:spcBef>
                <a:spcPct val="20000"/>
              </a:spcBef>
              <a:spcAft>
                <a:spcPct val="0"/>
              </a:spcAft>
              <a:buClrTx/>
              <a:buSzTx/>
              <a:buFontTx/>
              <a:buNone/>
              <a:defRPr/>
            </a:pPr>
            <a:r>
              <a:rPr lang="en-US" altLang="zh-CN" sz="2400" noProof="1">
                <a:latin typeface="华文新魏" panose="02010800040101010101" pitchFamily="2" charset="-122"/>
                <a:ea typeface="华文新魏" panose="02010800040101010101" pitchFamily="2" charset="-12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Sname)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lang="en-US" altLang="zh-CN" sz="2400" noProof="1">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Ssex)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4" presetClass="entr" presetSubtype="16"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ox(in)">
                                      <p:cBhvr>
                                        <p:cTn id="13" dur="500"/>
                                        <p:tgtEl>
                                          <p:spTgt spid="7">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ox(in)">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381000" y="1341438"/>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p:txBody>
      </p:sp>
      <p:sp>
        <p:nvSpPr>
          <p:cNvPr id="394245" name="Rectangle 5"/>
          <p:cNvSpPr>
            <a:spLocks noChangeArrowheads="1"/>
          </p:cNvSpPr>
          <p:nvPr/>
        </p:nvSpPr>
        <p:spPr bwMode="auto">
          <a:xfrm>
            <a:off x="179387" y="1916895"/>
            <a:ext cx="8655050" cy="2305050"/>
          </a:xfrm>
          <a:prstGeom prst="rect">
            <a:avLst/>
          </a:prstGeom>
          <a:solidFill>
            <a:schemeClr val="bg1"/>
          </a:solidFill>
          <a:ln w="9525">
            <a:noFill/>
            <a:miter lim="800000"/>
          </a:ln>
          <a:effectLst/>
        </p:spPr>
        <p:txBody>
          <a:bodyPr/>
          <a:lstStyle/>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定义3：</a:t>
            </a: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设Ｒ是一个具有属性集合Ｕ的关系模式，</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不成立，</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Z-X、Z-Y</a:t>
            </a:r>
            <a:r>
              <a:rPr kumimoji="0" lang="zh-CN"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不空。如果</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X→Y，Y→Z，</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则称</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传递地函数依赖</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于</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 </a:t>
            </a:r>
            <a:endPar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endParaRP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8" name="文本框 7">
            <a:extLst>
              <a:ext uri="{FF2B5EF4-FFF2-40B4-BE49-F238E27FC236}">
                <a16:creationId xmlns:a16="http://schemas.microsoft.com/office/drawing/2014/main" id="{67CCCD37-DB67-4CC2-B560-96161F5596CB}"/>
              </a:ext>
            </a:extLst>
          </p:cNvPr>
          <p:cNvSpPr txBox="1"/>
          <p:nvPr/>
        </p:nvSpPr>
        <p:spPr>
          <a:xfrm>
            <a:off x="1403779" y="4005040"/>
            <a:ext cx="6696465" cy="156966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Std(Sno, Sdept,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 Sdept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extLst>
      <p:ext uri="{BB962C8B-B14F-4D97-AF65-F5344CB8AC3E}">
        <p14:creationId xmlns:p14="http://schemas.microsoft.com/office/powerpoint/2010/main" val="3585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函数依赖</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88099" name="Rectangle 3"/>
          <p:cNvSpPr>
            <a:spLocks noGrp="1"/>
          </p:cNvSpPr>
          <p:nvPr>
            <p:ph type="subTitle" idx="1"/>
          </p:nvPr>
        </p:nvSpPr>
        <p:spPr>
          <a:xfrm>
            <a:off x="36513" y="1052513"/>
            <a:ext cx="9107488" cy="5805488"/>
          </a:xfrm>
          <a:solidFill>
            <a:schemeClr val="bg1">
              <a:alpha val="10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定义4：</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Ｕ。若Ｋ→Ｕ，则称</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superkey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超码可以唯一地识别关系的元组。</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Ｕ。如果Ｋ是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的一个超码满足</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不存在Ｋ的真子集</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Ｚ使得Ｚ→Ｕ。则称Ｋ是Ｒ的一个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候选码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一个关系模式中可能具有多个候选码，指定其中的一个作为识别关系元组的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主码</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主键</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包含在任何一个候选码中的属性称为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不包含在任何候选码中的属性称为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在最简单的情况下，候选码只包含一个属性。</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在最复杂的情况下，候选码包含关系模式的所有属性，称为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全键</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8099">
                                            <p:txEl>
                                              <p:pRg st="2" end="2"/>
                                            </p:txEl>
                                          </p:spTgt>
                                        </p:tgtEl>
                                        <p:attrNameLst>
                                          <p:attrName>style.visibility</p:attrName>
                                        </p:attrNameLst>
                                      </p:cBhvr>
                                      <p:to>
                                        <p:strVal val="visible"/>
                                      </p:to>
                                    </p:set>
                                    <p:animEffect transition="in" filter="circle(in)">
                                      <p:cBhvr>
                                        <p:cTn id="7" dur="500"/>
                                        <p:tgtEl>
                                          <p:spTgt spid="388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88099">
                                            <p:txEl>
                                              <p:pRg st="3" end="3"/>
                                            </p:txEl>
                                          </p:spTgt>
                                        </p:tgtEl>
                                        <p:attrNameLst>
                                          <p:attrName>style.visibility</p:attrName>
                                        </p:attrNameLst>
                                      </p:cBhvr>
                                      <p:to>
                                        <p:strVal val="visible"/>
                                      </p:to>
                                    </p:set>
                                    <p:animEffect transition="in" filter="circle(in)">
                                      <p:cBhvr>
                                        <p:cTn id="12" dur="500"/>
                                        <p:tgtEl>
                                          <p:spTgt spid="388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8099">
                                            <p:txEl>
                                              <p:pRg st="4" end="4"/>
                                            </p:txEl>
                                          </p:spTgt>
                                        </p:tgtEl>
                                        <p:attrNameLst>
                                          <p:attrName>style.visibility</p:attrName>
                                        </p:attrNameLst>
                                      </p:cBhvr>
                                      <p:to>
                                        <p:strVal val="visible"/>
                                      </p:to>
                                    </p:set>
                                    <p:animEffect transition="in" filter="circle(in)">
                                      <p:cBhvr>
                                        <p:cTn id="17" dur="500"/>
                                        <p:tgtEl>
                                          <p:spTgt spid="3880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88099">
                                            <p:txEl>
                                              <p:pRg st="5" end="5"/>
                                            </p:txEl>
                                          </p:spTgt>
                                        </p:tgtEl>
                                        <p:attrNameLst>
                                          <p:attrName>style.visibility</p:attrName>
                                        </p:attrNameLst>
                                      </p:cBhvr>
                                      <p:to>
                                        <p:strVal val="visible"/>
                                      </p:to>
                                    </p:set>
                                    <p:animEffect transition="in" filter="circle(in)">
                                      <p:cBhvr>
                                        <p:cTn id="22" dur="500"/>
                                        <p:tgtEl>
                                          <p:spTgt spid="3880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88099">
                                            <p:txEl>
                                              <p:pRg st="6" end="6"/>
                                            </p:txEl>
                                          </p:spTgt>
                                        </p:tgtEl>
                                        <p:attrNameLst>
                                          <p:attrName>style.visibility</p:attrName>
                                        </p:attrNameLst>
                                      </p:cBhvr>
                                      <p:to>
                                        <p:strVal val="visible"/>
                                      </p:to>
                                    </p:set>
                                    <p:animEffect transition="in" filter="circle(in)">
                                      <p:cBhvr>
                                        <p:cTn id="27" dur="500"/>
                                        <p:tgtEl>
                                          <p:spTgt spid="388099">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88099">
                                            <p:txEl>
                                              <p:pRg st="7" end="7"/>
                                            </p:txEl>
                                          </p:spTgt>
                                        </p:tgtEl>
                                        <p:attrNameLst>
                                          <p:attrName>style.visibility</p:attrName>
                                        </p:attrNameLst>
                                      </p:cBhvr>
                                      <p:to>
                                        <p:strVal val="visible"/>
                                      </p:to>
                                    </p:set>
                                    <p:animEffect transition="in" filter="circle(in)">
                                      <p:cBhvr>
                                        <p:cTn id="30" dur="500"/>
                                        <p:tgtEl>
                                          <p:spTgt spid="38809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88099">
                                            <p:txEl>
                                              <p:pRg st="8" end="8"/>
                                            </p:txEl>
                                          </p:spTgt>
                                        </p:tgtEl>
                                        <p:attrNameLst>
                                          <p:attrName>style.visibility</p:attrName>
                                        </p:attrNameLst>
                                      </p:cBhvr>
                                      <p:to>
                                        <p:strVal val="visible"/>
                                      </p:to>
                                    </p:set>
                                    <p:animEffect transition="in" filter="circle(in)">
                                      <p:cBhvr>
                                        <p:cTn id="35" dur="500"/>
                                        <p:tgtEl>
                                          <p:spTgt spid="388099">
                                            <p:txEl>
                                              <p:pRg st="8" end="8"/>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88099">
                                            <p:txEl>
                                              <p:pRg st="9" end="9"/>
                                            </p:txEl>
                                          </p:spTgt>
                                        </p:tgtEl>
                                        <p:attrNameLst>
                                          <p:attrName>style.visibility</p:attrName>
                                        </p:attrNameLst>
                                      </p:cBhvr>
                                      <p:to>
                                        <p:strVal val="visible"/>
                                      </p:to>
                                    </p:set>
                                    <p:animEffect transition="in" filter="circle(in)">
                                      <p:cBhvr>
                                        <p:cTn id="38" dur="500"/>
                                        <p:tgtEl>
                                          <p:spTgt spid="388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定义5：</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设Ｘ是关系模式Ｒ的属性子集合。如果Ｘ是另一个关系模式的主码，则称Ｘ是Ｒ的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400" b="1" i="0" u="none" strike="noStrike" kern="0" cap="none" spc="0" normalizeH="0" baseline="0" noProof="0" dirty="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在关系模式的规范化处理过程中，只知道一个给定的函数依赖集合是不够的。还需要知道由给定的函数依赖集合所蕴涵的所有函数依赖的集合。</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为了能够从给定的函数依赖集合推导出这个集合蕴涵的所有函数依赖，我们需要一个有效而完备的公理系统。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就是这样一个系统。</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animEffect transition="in" filter="box(in)">
                                      <p:cBhvr>
                                        <p:cTn id="7" dur="500"/>
                                        <p:tgtEl>
                                          <p:spTgt spid="390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0147">
                                            <p:txEl>
                                              <p:pRg st="2" end="2"/>
                                            </p:txEl>
                                          </p:spTgt>
                                        </p:tgtEl>
                                        <p:attrNameLst>
                                          <p:attrName>style.visibility</p:attrName>
                                        </p:attrNameLst>
                                      </p:cBhvr>
                                      <p:to>
                                        <p:strVal val="visible"/>
                                      </p:to>
                                    </p:set>
                                    <p:anim calcmode="lin" valueType="num">
                                      <p:cBhvr>
                                        <p:cTn id="12"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6</a:t>
            </a: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是一个具有属性集合Ｕ的关系模式，</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上的函数依赖集合。如果对于</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的任意一个使</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成立的关系实例ｒ，函数依赖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都成立，则称</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逻辑地蕴含</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97316" name="Rectangle 4"/>
          <p:cNvSpPr>
            <a:spLocks noChangeArrowheads="1"/>
          </p:cNvSpPr>
          <p:nvPr/>
        </p:nvSpPr>
        <p:spPr bwMode="auto">
          <a:xfrm>
            <a:off x="374650" y="4292600"/>
            <a:ext cx="8229600" cy="216058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mn-cs"/>
              </a:rPr>
              <a:t>例：</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给定关系模式</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R=(A,B,C,G,H,I)</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及函数依赖</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 AC, CGH, CGI, BH</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AH</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逻辑蕴含</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pic>
        <p:nvPicPr>
          <p:cNvPr id="4" name="图片 3">
            <a:extLst>
              <a:ext uri="{FF2B5EF4-FFF2-40B4-BE49-F238E27FC236}">
                <a16:creationId xmlns:a16="http://schemas.microsoft.com/office/drawing/2014/main" id="{A285FEEA-6BEE-401F-A578-6808A7C31DFB}"/>
              </a:ext>
            </a:extLst>
          </p:cNvPr>
          <p:cNvPicPr>
            <a:picLocks noChangeAspect="1"/>
          </p:cNvPicPr>
          <p:nvPr/>
        </p:nvPicPr>
        <p:blipFill>
          <a:blip r:embed="rId3"/>
          <a:stretch>
            <a:fillRect/>
          </a:stretch>
        </p:blipFill>
        <p:spPr>
          <a:xfrm>
            <a:off x="3632971" y="4086673"/>
            <a:ext cx="1878057" cy="4118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 calcmode="lin" valueType="num">
                                      <p:cBhvr>
                                        <p:cTn id="7" dur="500" fill="hold"/>
                                        <p:tgtEl>
                                          <p:spTgt spid="397316"/>
                                        </p:tgtEl>
                                        <p:attrNameLst>
                                          <p:attrName>ppt_x</p:attrName>
                                        </p:attrNameLst>
                                      </p:cBhvr>
                                      <p:tavLst>
                                        <p:tav tm="0">
                                          <p:val>
                                            <p:strVal val="#ppt_x"/>
                                          </p:val>
                                        </p:tav>
                                        <p:tav tm="100000">
                                          <p:val>
                                            <p:strVal val="#ppt_x"/>
                                          </p:val>
                                        </p:tav>
                                      </p:tavLst>
                                    </p:anim>
                                    <p:anim calcmode="lin" valueType="num">
                                      <p:cBhvr>
                                        <p:cTn id="8" dur="500" fill="hold"/>
                                        <p:tgtEl>
                                          <p:spTgt spid="397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2560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subTitle" idx="1"/>
          </p:nvPr>
        </p:nvSpPr>
        <p:spPr>
          <a:xfrm>
            <a:off x="165100" y="1312863"/>
            <a:ext cx="897096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一套推理规则，是模式分解算法的理论基础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用途</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求给定关系模式的候选键</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从一组函数依赖求得蕴含的函数依赖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设Ｒ是一个具有属性集合Ｕ的关系模式，Ｆ是Ｒ的一个函数依赖集合。</a:t>
            </a:r>
            <a:r>
              <a:rPr kumimoji="0" lang="en-US" altLang="zh-CN"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公理系统包含如下三条推理规则：</a:t>
            </a:r>
            <a:r>
              <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Al.</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自反律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(Reflexivity)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增广律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(Augmentation)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所蕴含，且</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XZ</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A3.</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(Transitivity)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p:txBody>
      </p:sp>
      <p:sp>
        <p:nvSpPr>
          <p:cNvPr id="398340" name="Text Box 4"/>
          <p:cNvSpPr txBox="1">
            <a:spLocks noChangeArrowheads="1"/>
          </p:cNvSpPr>
          <p:nvPr/>
        </p:nvSpPr>
        <p:spPr bwMode="auto">
          <a:xfrm>
            <a:off x="1979613" y="5805488"/>
            <a:ext cx="65532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注意：由自反律所得到的函数依赖均是平凡的函数依赖。</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anim calcmode="lin" valueType="num">
                                      <p:cBhvr>
                                        <p:cTn id="7"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98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2" end="2"/>
                                            </p:txEl>
                                          </p:spTgt>
                                        </p:tgtEl>
                                        <p:attrNameLst>
                                          <p:attrName>style.visibility</p:attrName>
                                        </p:attrNameLst>
                                      </p:cBhvr>
                                      <p:to>
                                        <p:strVal val="visible"/>
                                      </p:to>
                                    </p:set>
                                    <p:anim calcmode="lin" valueType="num">
                                      <p:cBhvr>
                                        <p:cTn id="13"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98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8339">
                                            <p:txEl>
                                              <p:pRg st="3" end="3"/>
                                            </p:txEl>
                                          </p:spTgt>
                                        </p:tgtEl>
                                        <p:attrNameLst>
                                          <p:attrName>style.visibility</p:attrName>
                                        </p:attrNameLst>
                                      </p:cBhvr>
                                      <p:to>
                                        <p:strVal val="visible"/>
                                      </p:to>
                                    </p:set>
                                    <p:anim calcmode="lin" valueType="num">
                                      <p:cBhvr>
                                        <p:cTn id="1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98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8339">
                                            <p:txEl>
                                              <p:pRg st="4" end="4"/>
                                            </p:txEl>
                                          </p:spTgt>
                                        </p:tgtEl>
                                        <p:attrNameLst>
                                          <p:attrName>style.visibility</p:attrName>
                                        </p:attrNameLst>
                                      </p:cBhvr>
                                      <p:to>
                                        <p:strVal val="visible"/>
                                      </p:to>
                                    </p:set>
                                    <p:anim calcmode="lin" valueType="num">
                                      <p:cBhvr>
                                        <p:cTn id="25"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98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8340"/>
                                        </p:tgtEl>
                                        <p:attrNameLst>
                                          <p:attrName>style.visibility</p:attrName>
                                        </p:attrNameLst>
                                      </p:cBhvr>
                                      <p:to>
                                        <p:strVal val="visible"/>
                                      </p:to>
                                    </p:set>
                                    <p:anim calcmode="lin" valueType="num">
                                      <p:cBhvr>
                                        <p:cTn id="31" dur="500" fill="hold"/>
                                        <p:tgtEl>
                                          <p:spTgt spid="398340"/>
                                        </p:tgtEl>
                                        <p:attrNameLst>
                                          <p:attrName>ppt_x</p:attrName>
                                        </p:attrNameLst>
                                      </p:cBhvr>
                                      <p:tavLst>
                                        <p:tav tm="0">
                                          <p:val>
                                            <p:strVal val="#ppt_x"/>
                                          </p:val>
                                        </p:tav>
                                        <p:tav tm="100000">
                                          <p:val>
                                            <p:strVal val="#ppt_x"/>
                                          </p:val>
                                        </p:tav>
                                      </p:tavLst>
                                    </p:anim>
                                    <p:anim calcmode="lin" valueType="num">
                                      <p:cBhvr>
                                        <p:cTn id="32"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公理系统是</a:t>
            </a:r>
            <a:r>
              <a:rPr kumimoji="0"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且</a:t>
            </a:r>
            <a:r>
              <a:rPr kumimoji="0"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完备</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endPar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1" algn="just">
              <a:spcBef>
                <a:spcPct val="20000"/>
              </a:spcBef>
              <a:buFontTx/>
              <a:buChar char="–"/>
              <a:defRPr/>
            </a:pP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正确性：使用</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Armstrong</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公理系统推出的任何函数依赖一定被</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逻辑蕴含</a:t>
            </a:r>
            <a:endPar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lvl="1" algn="just">
              <a:spcBef>
                <a:spcPct val="20000"/>
              </a:spcBef>
              <a:buFontTx/>
              <a:buChar char="–"/>
              <a:defRPr/>
            </a:pP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完备性：任何被</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逻辑蕴含的函数依赖一定能够使用</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Armstrong</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公理系统推出</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pic>
        <p:nvPicPr>
          <p:cNvPr id="4" name="Picture 2">
            <a:extLst>
              <a:ext uri="{FF2B5EF4-FFF2-40B4-BE49-F238E27FC236}">
                <a16:creationId xmlns:a16="http://schemas.microsoft.com/office/drawing/2014/main" id="{477E169F-7123-4DBA-8A9B-49242394F13B}"/>
              </a:ext>
            </a:extLst>
          </p:cNvPr>
          <p:cNvPicPr>
            <a:picLocks noChangeAspect="1"/>
          </p:cNvPicPr>
          <p:nvPr/>
        </p:nvPicPr>
        <p:blipFill>
          <a:blip r:embed="rId2"/>
          <a:stretch>
            <a:fillRect/>
          </a:stretch>
        </p:blipFill>
        <p:spPr>
          <a:xfrm>
            <a:off x="7265988" y="4456113"/>
            <a:ext cx="1333500" cy="1781175"/>
          </a:xfrm>
          <a:prstGeom prst="rect">
            <a:avLst/>
          </a:prstGeom>
          <a:noFill/>
          <a:ln w="9525">
            <a:noFill/>
          </a:ln>
        </p:spPr>
      </p:pic>
      <p:sp>
        <p:nvSpPr>
          <p:cNvPr id="6" name="文本框 5">
            <a:extLst>
              <a:ext uri="{FF2B5EF4-FFF2-40B4-BE49-F238E27FC236}">
                <a16:creationId xmlns:a16="http://schemas.microsoft.com/office/drawing/2014/main" id="{F8630D4B-F971-4A99-BBA0-9213CB360EF9}"/>
              </a:ext>
            </a:extLst>
          </p:cNvPr>
          <p:cNvSpPr txBox="1"/>
          <p:nvPr/>
        </p:nvSpPr>
        <p:spPr>
          <a:xfrm>
            <a:off x="5508065" y="5346700"/>
            <a:ext cx="1656115" cy="400110"/>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正确性证明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推理规则的正确性</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a:p>
            <a:pPr>
              <a:lnSpc>
                <a:spcPct val="90000"/>
              </a:lnSpc>
              <a:spcBef>
                <a:spcPct val="20000"/>
              </a:spcBef>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）自反律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U</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 &lt;U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成立</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extLst>
      <p:ext uri="{BB962C8B-B14F-4D97-AF65-F5344CB8AC3E}">
        <p14:creationId xmlns:p14="http://schemas.microsoft.com/office/powerpoint/2010/main" val="175122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p:nvPr/>
        </p:nvSpPr>
        <p:spPr>
          <a:xfrm>
            <a:off x="990600" y="1828800"/>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增广律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所蕴含，且</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U</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XZ</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所蕴含，且</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中任意的两个元组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，于是有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1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1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1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1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lvl="0">
              <a:lnSpc>
                <a:spcPct val="90000"/>
              </a:lnSpc>
              <a:spcBef>
                <a:spcPct val="20000"/>
              </a:spcBef>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传递律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及</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再由</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24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2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
        <p:nvSpPr>
          <p:cNvPr id="6" name="Rectangle 4">
            <a:extLst>
              <a:ext uri="{FF2B5EF4-FFF2-40B4-BE49-F238E27FC236}">
                <a16:creationId xmlns:a16="http://schemas.microsoft.com/office/drawing/2014/main" id="{D72F44BE-1BAB-4BE1-920C-B176D7C264E2}"/>
              </a:ext>
            </a:extLst>
          </p:cNvPr>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lang="zh-CN" altLang="en-US"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已知关系模式</a:t>
            </a:r>
            <a:endPar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SDC(</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Sname</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Sdept</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Sdean</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Cno</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Grade)</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函数依赖集</a:t>
            </a:r>
            <a:endParaRPr kumimoji="0" lang="en-US" altLang="zh-CN" sz="28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Sname</a:t>
            </a: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Sno</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SdeptSdean</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Sno</a:t>
            </a: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Cno</a:t>
            </a: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)Grade</a:t>
            </a: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0">
              <a:lnSpc>
                <a:spcPct val="90000"/>
              </a:lnSpc>
              <a:spcBef>
                <a:spcPct val="20000"/>
              </a:spcBef>
              <a:defRPr/>
            </a:pPr>
            <a:r>
              <a:rPr lang="zh-CN" altLang="en-US" sz="2400" b="0" noProof="0" dirty="0">
                <a:effectLst>
                  <a:outerShdw blurRad="38100" dist="38100" dir="2700000" algn="tl">
                    <a:srgbClr val="C0C0C0"/>
                  </a:outerShdw>
                </a:effectLst>
                <a:latin typeface="华文新魏" panose="02010800040101010101" pitchFamily="2" charset="-122"/>
                <a:ea typeface="华文新魏" panose="02010800040101010101" pitchFamily="2" charset="-122"/>
              </a:rPr>
              <a:t>证明：</a:t>
            </a:r>
            <a:endParaRPr lang="en-US" altLang="zh-CN" sz="2400" b="0" noProof="0"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lvl="0">
              <a:lnSpc>
                <a:spcPct val="90000"/>
              </a:lnSpc>
              <a:spcBef>
                <a:spcPct val="20000"/>
              </a:spcBef>
              <a:defRPr/>
            </a:pP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F</a:t>
            </a:r>
            <a:r>
              <a:rPr lang="zh-CN" altLang="en-US"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蕴含</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endParaRPr lang="en-US" altLang="zh-CN"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Tree>
    <p:extLst>
      <p:ext uri="{BB962C8B-B14F-4D97-AF65-F5344CB8AC3E}">
        <p14:creationId xmlns:p14="http://schemas.microsoft.com/office/powerpoint/2010/main" val="2303878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type="subTitle" idx="1"/>
          </p:nvPr>
        </p:nvSpPr>
        <p:spPr>
          <a:xfrm>
            <a:off x="395288" y="1412875"/>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403460" name="Rectangle 4"/>
          <p:cNvSpPr/>
          <p:nvPr/>
        </p:nvSpPr>
        <p:spPr>
          <a:xfrm>
            <a:off x="900113" y="2060575"/>
            <a:ext cx="7772400" cy="440848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根据</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这三条推理规则可以得到下面三条推理规则：</a:t>
            </a: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合并规则：由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lnSpc>
                <a:spcPct val="140000"/>
              </a:lnSpc>
              <a:defRPr/>
            </a:pP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X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en-US" altLang="zh-CN" b="0" i="1"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YX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lang="en-US" altLang="zh-CN" sz="2400" b="0" i="1"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Z </a:t>
            </a:r>
            <a:endPar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伪传递规则：由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WY</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YW</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endPar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60">
                                            <p:txEl>
                                              <p:pRg st="1" end="1"/>
                                            </p:txEl>
                                          </p:spTgt>
                                        </p:tgtEl>
                                        <p:attrNameLst>
                                          <p:attrName>style.visibility</p:attrName>
                                        </p:attrNameLst>
                                      </p:cBhvr>
                                      <p:to>
                                        <p:strVal val="visible"/>
                                      </p:to>
                                    </p:set>
                                    <p:anim calcmode="lin" valueType="num">
                                      <p:cBhvr>
                                        <p:cTn id="7" dur="500" fill="hold"/>
                                        <p:tgtEl>
                                          <p:spTgt spid="40346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03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03460">
                                            <p:txEl>
                                              <p:pRg st="3" end="3"/>
                                            </p:txEl>
                                          </p:spTgt>
                                        </p:tgtEl>
                                        <p:attrNameLst>
                                          <p:attrName>style.visibility</p:attrName>
                                        </p:attrNameLst>
                                      </p:cBhvr>
                                      <p:to>
                                        <p:strVal val="visible"/>
                                      </p:to>
                                    </p:set>
                                    <p:animEffect transition="in" filter="box(in)">
                                      <p:cBhvr>
                                        <p:cTn id="13" dur="500"/>
                                        <p:tgtEl>
                                          <p:spTgt spid="40346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3460">
                                            <p:txEl>
                                              <p:pRg st="5" end="5"/>
                                            </p:txEl>
                                          </p:spTgt>
                                        </p:tgtEl>
                                        <p:attrNameLst>
                                          <p:attrName>style.visibility</p:attrName>
                                        </p:attrNameLst>
                                      </p:cBhvr>
                                      <p:to>
                                        <p:strVal val="visible"/>
                                      </p:to>
                                    </p:set>
                                    <p:anim calcmode="lin" valueType="num">
                                      <p:cBhvr>
                                        <p:cTn id="18" dur="500" fill="hold"/>
                                        <p:tgtEl>
                                          <p:spTgt spid="403460">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034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3460">
                                            <p:txEl>
                                              <p:pRg st="2" end="2"/>
                                            </p:txEl>
                                          </p:spTgt>
                                        </p:tgtEl>
                                        <p:attrNameLst>
                                          <p:attrName>style.visibility</p:attrName>
                                        </p:attrNameLst>
                                      </p:cBhvr>
                                      <p:to>
                                        <p:strVal val="visible"/>
                                      </p:to>
                                    </p:set>
                                    <p:anim calcmode="lin" valueType="num">
                                      <p:cBhvr>
                                        <p:cTn id="24" dur="500" fill="hold"/>
                                        <p:tgtEl>
                                          <p:spTgt spid="403460">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403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03460">
                                            <p:txEl>
                                              <p:pRg st="4" end="4"/>
                                            </p:txEl>
                                          </p:spTgt>
                                        </p:tgtEl>
                                        <p:attrNameLst>
                                          <p:attrName>style.visibility</p:attrName>
                                        </p:attrNameLst>
                                      </p:cBhvr>
                                      <p:to>
                                        <p:strVal val="visible"/>
                                      </p:to>
                                    </p:set>
                                    <p:animEffect transition="in" filter="box(in)">
                                      <p:cBhvr>
                                        <p:cTn id="30" dur="500"/>
                                        <p:tgtEl>
                                          <p:spTgt spid="40346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3460">
                                            <p:txEl>
                                              <p:pRg st="6" end="6"/>
                                            </p:txEl>
                                          </p:spTgt>
                                        </p:tgtEl>
                                        <p:attrNameLst>
                                          <p:attrName>style.visibility</p:attrName>
                                        </p:attrNameLst>
                                      </p:cBhvr>
                                      <p:to>
                                        <p:strVal val="visible"/>
                                      </p:to>
                                    </p:set>
                                    <p:anim calcmode="lin" valueType="num">
                                      <p:cBhvr>
                                        <p:cTn id="35" dur="500" fill="hold"/>
                                        <p:tgtEl>
                                          <p:spTgt spid="403460">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034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subTitle" idx="1"/>
          </p:nvPr>
        </p:nvSpPr>
        <p:spPr>
          <a:xfrm>
            <a:off x="381000" y="1600200"/>
            <a:ext cx="8229600"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66564" name="Rectangle 4"/>
          <p:cNvSpPr/>
          <p:nvPr/>
        </p:nvSpPr>
        <p:spPr>
          <a:xfrm>
            <a:off x="827088" y="2420938"/>
            <a:ext cx="8066088" cy="32400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根据合并规则和分解规则，可得引理</a:t>
            </a: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6.1</a:t>
            </a:r>
          </a:p>
          <a:p>
            <a:pPr marL="342900" marR="0" lvl="0" indent="-342900" algn="l" defTabSz="914400" rtl="0" eaLnBrk="0" fontAlgn="base" latinLnBrk="0" hangingPunct="0">
              <a:lnSpc>
                <a:spcPct val="130000"/>
              </a:lnSpc>
              <a:spcBef>
                <a:spcPct val="80000"/>
              </a:spcBef>
              <a:spcAft>
                <a:spcPct val="0"/>
              </a:spcAft>
              <a:buClrTx/>
              <a:buSzTx/>
              <a:buFontTx/>
              <a:buNone/>
              <a:defRPr/>
            </a:pP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引理</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6.l  </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成立的充分必要条件是</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subTitle" idx="1"/>
          </p:nvPr>
        </p:nvSpPr>
        <p:spPr>
          <a:xfrm>
            <a:off x="395710" y="116601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闭包</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7</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在关系模式</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R&lt;U</a:t>
            </a:r>
            <a:r>
              <a:rPr kumimoji="0" lang="zh-CN" altLang="en-US"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F&gt;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中为</a:t>
            </a:r>
            <a:r>
              <a:rPr kumimoji="0" lang="en-US" altLang="zh-CN" sz="2400" b="1" i="1"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楷体_GB2312"/>
              </a:rPr>
              <a:t>所逻辑蕴含的函数依赖的全体</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叫作</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，记为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例如：</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给定关系模式</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R=(A,B,C,G,H,I)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 AC, CGH, CGI, BH</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AH, CGHI, AG I,……</a:t>
            </a:r>
            <a:endParaRPr kumimoji="0" lang="zh-CN" altLang="en-US" sz="1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为属性集</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上的一组函数依赖，</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en-US" altLang="zh-CN" sz="2400" b="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能由</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根据</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Armstrong</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公理导出</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称为</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属性集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关于函数依赖集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
        <p:nvSpPr>
          <p:cNvPr id="2" name="文本框 1">
            <a:extLst>
              <a:ext uri="{FF2B5EF4-FFF2-40B4-BE49-F238E27FC236}">
                <a16:creationId xmlns:a16="http://schemas.microsoft.com/office/drawing/2014/main" id="{605AFC64-C3A3-4496-9735-D54C6E8B40C2}"/>
              </a:ext>
            </a:extLst>
          </p:cNvPr>
          <p:cNvSpPr txBox="1"/>
          <p:nvPr/>
        </p:nvSpPr>
        <p:spPr>
          <a:xfrm>
            <a:off x="2026379" y="5591144"/>
            <a:ext cx="6423155" cy="400110"/>
          </a:xfrm>
          <a:prstGeom prst="rect">
            <a:avLst/>
          </a:prstGeom>
          <a:noFill/>
        </p:spPr>
        <p:txBody>
          <a:bodyPr wrap="square" rtlCol="0">
            <a:spAutoFit/>
          </a:bodyPr>
          <a:lstStyle/>
          <a:p>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中的任意两个元组</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，若</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r[X]=s[X], </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s[X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endParaRPr lang="zh-CN" altLang="en-US" dirty="0"/>
          </a:p>
        </p:txBody>
      </p:sp>
      <p:sp>
        <p:nvSpPr>
          <p:cNvPr id="6" name="文本框 5">
            <a:extLst>
              <a:ext uri="{FF2B5EF4-FFF2-40B4-BE49-F238E27FC236}">
                <a16:creationId xmlns:a16="http://schemas.microsoft.com/office/drawing/2014/main" id="{12AD38F1-AB01-44C6-B023-F391B62ABBE2}"/>
              </a:ext>
            </a:extLst>
          </p:cNvPr>
          <p:cNvSpPr txBox="1"/>
          <p:nvPr/>
        </p:nvSpPr>
        <p:spPr>
          <a:xfrm>
            <a:off x="2339844" y="6165190"/>
            <a:ext cx="5544385" cy="400110"/>
          </a:xfrm>
          <a:prstGeom prst="rect">
            <a:avLst/>
          </a:prstGeom>
          <a:noFill/>
        </p:spPr>
        <p:txBody>
          <a:bodyPr wrap="square">
            <a:spAutoFit/>
          </a:bodyPr>
          <a:lstStyle/>
          <a:p>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是一个函数依赖集合，</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是一个属性集合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5507">
                                            <p:txEl>
                                              <p:pRg st="3" end="3"/>
                                            </p:txEl>
                                          </p:spTgt>
                                        </p:tgtEl>
                                        <p:attrNameLst>
                                          <p:attrName>style.visibility</p:attrName>
                                        </p:attrNameLst>
                                      </p:cBhvr>
                                      <p:to>
                                        <p:strVal val="visible"/>
                                      </p:to>
                                    </p:set>
                                    <p:animEffect transition="in" filter="box(in)">
                                      <p:cBhvr>
                                        <p:cTn id="7" dur="500"/>
                                        <p:tgtEl>
                                          <p:spTgt spid="4055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5507">
                                            <p:txEl>
                                              <p:pRg st="4" end="4"/>
                                            </p:txEl>
                                          </p:spTgt>
                                        </p:tgtEl>
                                        <p:attrNameLst>
                                          <p:attrName>style.visibility</p:attrName>
                                        </p:attrNameLst>
                                      </p:cBhvr>
                                      <p:to>
                                        <p:strVal val="visible"/>
                                      </p:to>
                                    </p:set>
                                    <p:animEffect transition="in" filter="box(in)">
                                      <p:cBhvr>
                                        <p:cTn id="10" dur="500"/>
                                        <p:tgtEl>
                                          <p:spTgt spid="405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05507">
                                            <p:txEl>
                                              <p:pRg st="6" end="6"/>
                                            </p:txEl>
                                          </p:spTgt>
                                        </p:tgtEl>
                                        <p:attrNameLst>
                                          <p:attrName>style.visibility</p:attrName>
                                        </p:attrNameLst>
                                      </p:cBhvr>
                                      <p:to>
                                        <p:strVal val="visible"/>
                                      </p:to>
                                    </p:set>
                                    <p:animEffect transition="in" filter="box(in)">
                                      <p:cBhvr>
                                        <p:cTn id="15" dur="500"/>
                                        <p:tgtEl>
                                          <p:spTgt spid="40550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初始关系数据库模式是指直接由概念数据库模式生成的关系数据库模式。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初始关系数据库模式生成的目的是把概念数据库模式的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实体、实体间联系</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等模型结构变换为</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的函数依赖集</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06532" name="Rectangle 4"/>
          <p:cNvSpPr>
            <a:spLocks noChangeArrowheads="1"/>
          </p:cNvSpPr>
          <p:nvPr/>
        </p:nvSpPr>
        <p:spPr bwMode="auto">
          <a:xfrm>
            <a:off x="609600" y="2781300"/>
            <a:ext cx="5181600" cy="457200"/>
          </a:xfrm>
          <a:prstGeom prst="rect">
            <a:avLst/>
          </a:prstGeom>
          <a:noFill/>
          <a:ln w="9525">
            <a:noFill/>
            <a:miter lim="800000"/>
          </a:ln>
          <a:effectLst/>
        </p:spPr>
        <p:txBody>
          <a:bodyPr>
            <a:spAutoFit/>
          </a:bodyPr>
          <a:lstStyle/>
          <a:p>
            <a:pPr lvl="2" eaLnBrk="1" hangingPunct="1">
              <a:spcBef>
                <a:spcPct val="50000"/>
              </a:spcBef>
              <a:buFontTx/>
              <a:buChar char="•"/>
              <a:defRPr/>
            </a:pP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(1) 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lang="en-US" altLang="zh-CN" sz="2400" noProof="1">
                <a:solidFill>
                  <a:srgbClr val="800000"/>
                </a:solidFill>
                <a:effectLst>
                  <a:outerShdw blurRad="38100" dist="38100" dir="2700000">
                    <a:srgbClr val="C0C0C0"/>
                  </a:outerShdw>
                </a:effectLst>
                <a:ea typeface="楷体_GB2312" pitchFamily="49" charset="-122"/>
              </a:rPr>
              <a:t>X</a:t>
            </a:r>
            <a:r>
              <a:rPr lang="en-US" altLang="zh-CN" sz="2400" baseline="-25000" noProof="1">
                <a:solidFill>
                  <a:srgbClr val="800000"/>
                </a:solidFill>
                <a:effectLst>
                  <a:outerShdw blurRad="38100" dist="38100" dir="2700000">
                    <a:srgbClr val="C0C0C0"/>
                  </a:outerShdw>
                </a:effectLst>
                <a:ea typeface="楷体_GB2312" pitchFamily="49" charset="-122"/>
              </a:rPr>
              <a:t>F</a:t>
            </a:r>
            <a:r>
              <a:rPr lang="en-US" altLang="zh-CN" sz="2400" baseline="30000" noProof="1">
                <a:solidFill>
                  <a:srgbClr val="800000"/>
                </a:solidFill>
                <a:effectLst>
                  <a:outerShdw blurRad="38100" dist="38100" dir="2700000">
                    <a:srgbClr val="C0C0C0"/>
                  </a:outerShdw>
                </a:effectLst>
                <a:ea typeface="楷体_GB2312" pitchFamily="49" charset="-122"/>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3" name="Rectangle 5"/>
          <p:cNvSpPr>
            <a:spLocks noChangeArrowheads="1"/>
          </p:cNvSpPr>
          <p:nvPr/>
        </p:nvSpPr>
        <p:spPr bwMode="auto">
          <a:xfrm>
            <a:off x="609600" y="3314700"/>
            <a:ext cx="38417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(2)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	</a:t>
            </a:r>
          </a:p>
        </p:txBody>
      </p:sp>
      <p:sp>
        <p:nvSpPr>
          <p:cNvPr id="406534" name="Rectangle 6"/>
          <p:cNvSpPr>
            <a:spLocks noChangeArrowheads="1"/>
          </p:cNvSpPr>
          <p:nvPr/>
        </p:nvSpPr>
        <p:spPr bwMode="auto">
          <a:xfrm>
            <a:off x="609600" y="3848100"/>
            <a:ext cx="3629520" cy="461665"/>
          </a:xfrm>
          <a:prstGeom prst="rect">
            <a:avLst/>
          </a:prstGeom>
          <a:noFill/>
          <a:ln w="9525">
            <a:noFill/>
            <a:miter lim="800000"/>
          </a:ln>
          <a:effectLst/>
        </p:spPr>
        <p:txBody>
          <a:bodyPr wrap="none">
            <a:spAutoFit/>
          </a:bodyPr>
          <a:lstStyle/>
          <a:p>
            <a:pPr lvl="2" eaLnBrk="1" hangingPunct="1">
              <a:spcBef>
                <a:spcPct val="50000"/>
              </a:spcBef>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(3)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lang="en-US" altLang="zh-CN" sz="2400" noProof="1">
                <a:solidFill>
                  <a:srgbClr val="800000"/>
                </a:solidFill>
                <a:effectLst>
                  <a:outerShdw blurRad="38100" dist="38100" dir="2700000">
                    <a:srgbClr val="C0C0C0"/>
                  </a:outerShdw>
                </a:effectLst>
                <a:ea typeface="楷体_GB2312" pitchFamily="49" charset="-122"/>
              </a:rPr>
              <a:t>X</a:t>
            </a:r>
            <a:r>
              <a:rPr lang="en-US" altLang="zh-CN" sz="2400" baseline="-25000" noProof="1">
                <a:solidFill>
                  <a:srgbClr val="800000"/>
                </a:solidFill>
                <a:effectLst>
                  <a:outerShdw blurRad="38100" dist="38100" dir="2700000">
                    <a:srgbClr val="C0C0C0"/>
                  </a:outerShdw>
                </a:effectLst>
                <a:ea typeface="楷体_GB2312" pitchFamily="49" charset="-122"/>
              </a:rPr>
              <a:t>F</a:t>
            </a:r>
            <a:r>
              <a:rPr lang="en-US" altLang="zh-CN" sz="2400" baseline="30000" noProof="1">
                <a:solidFill>
                  <a:srgbClr val="800000"/>
                </a:solidFill>
                <a:effectLst>
                  <a:outerShdw blurRad="38100" dist="38100" dir="2700000">
                    <a:srgbClr val="C0C0C0"/>
                  </a:outerShdw>
                </a:effectLst>
                <a:ea typeface="楷体_GB2312" pitchFamily="49" charset="-122"/>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5" name="Rectangle 7"/>
          <p:cNvSpPr>
            <a:spLocks noChangeArrowheads="1"/>
          </p:cNvSpPr>
          <p:nvPr/>
        </p:nvSpPr>
        <p:spPr bwMode="auto">
          <a:xfrm>
            <a:off x="4094162" y="2776835"/>
            <a:ext cx="1697038"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1</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6" name="Rectangle 8"/>
          <p:cNvSpPr>
            <a:spLocks noChangeArrowheads="1"/>
          </p:cNvSpPr>
          <p:nvPr/>
        </p:nvSpPr>
        <p:spPr bwMode="auto">
          <a:xfrm>
            <a:off x="4068762" y="3310235"/>
            <a:ext cx="1222375"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7" name="Rectangle 9"/>
          <p:cNvSpPr>
            <a:spLocks noChangeArrowheads="1"/>
          </p:cNvSpPr>
          <p:nvPr/>
        </p:nvSpPr>
        <p:spPr bwMode="auto">
          <a:xfrm>
            <a:off x="4093863" y="3837363"/>
            <a:ext cx="747713"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
                                          </p:val>
                                        </p:tav>
                                        <p:tav tm="100000">
                                          <p:val>
                                            <p:strVal val="#ppt_x"/>
                                          </p:val>
                                        </p:tav>
                                      </p:tavLst>
                                    </p:anim>
                                    <p:anim calcmode="lin" valueType="num">
                                      <p:cBhvr>
                                        <p:cTn id="8" dur="500" fill="hold"/>
                                        <p:tgtEl>
                                          <p:spTgt spid="406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6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 calcmode="lin" valueType="num">
                                      <p:cBhvr>
                                        <p:cTn id="17" dur="500" fill="hold"/>
                                        <p:tgtEl>
                                          <p:spTgt spid="406533"/>
                                        </p:tgtEl>
                                        <p:attrNameLst>
                                          <p:attrName>ppt_x</p:attrName>
                                        </p:attrNameLst>
                                      </p:cBhvr>
                                      <p:tavLst>
                                        <p:tav tm="0">
                                          <p:val>
                                            <p:strVal val="#ppt_x"/>
                                          </p:val>
                                        </p:tav>
                                        <p:tav tm="100000">
                                          <p:val>
                                            <p:strVal val="#ppt_x"/>
                                          </p:val>
                                        </p:tav>
                                      </p:tavLst>
                                    </p:anim>
                                    <p:anim calcmode="lin" valueType="num">
                                      <p:cBhvr>
                                        <p:cTn id="18" dur="500" fill="hold"/>
                                        <p:tgtEl>
                                          <p:spTgt spid="4065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4"/>
                                        </p:tgtEl>
                                        <p:attrNameLst>
                                          <p:attrName>style.visibility</p:attrName>
                                        </p:attrNameLst>
                                      </p:cBhvr>
                                      <p:to>
                                        <p:strVal val="visible"/>
                                      </p:to>
                                    </p:set>
                                    <p:anim calcmode="lin" valueType="num">
                                      <p:cBhvr>
                                        <p:cTn id="27" dur="500" fill="hold"/>
                                        <p:tgtEl>
                                          <p:spTgt spid="406534"/>
                                        </p:tgtEl>
                                        <p:attrNameLst>
                                          <p:attrName>ppt_x</p:attrName>
                                        </p:attrNameLst>
                                      </p:cBhvr>
                                      <p:tavLst>
                                        <p:tav tm="0">
                                          <p:val>
                                            <p:strVal val="#ppt_x"/>
                                          </p:val>
                                        </p:tav>
                                        <p:tav tm="100000">
                                          <p:val>
                                            <p:strVal val="#ppt_x"/>
                                          </p:val>
                                        </p:tav>
                                      </p:tavLst>
                                    </p:anim>
                                    <p:anim calcmode="lin" valueType="num">
                                      <p:cBhvr>
                                        <p:cTn id="28" dur="500" fill="hold"/>
                                        <p:tgtEl>
                                          <p:spTgt spid="4065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06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06535" grpId="0"/>
      <p:bldP spid="406536" grpId="0"/>
      <p:bldP spid="40653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0999" y="1600200"/>
            <a:ext cx="8295285" cy="4525963"/>
          </a:xfrm>
        </p:spPr>
        <p:txBody>
          <a:bodyPr vert="horz" wrap="square" lIns="91440" tIns="45720" rIns="91440" bIns="45720" numCol="1" anchor="t" anchorCtr="0" compatLnSpc="1"/>
          <a:lstStyle/>
          <a:p>
            <a:pPr marL="342900" indent="-342900" algn="l">
              <a:buFontTx/>
              <a:buChar char="•"/>
              <a:defRPr/>
            </a:pPr>
            <a:r>
              <a:rPr lang="zh-CN" altLang="en-US" noProof="1">
                <a:effectLst/>
                <a:latin typeface="华文新魏" panose="02010800040101010101" pitchFamily="2" charset="-122"/>
                <a:ea typeface="华文新魏" panose="02010800040101010101" pitchFamily="2" charset="-122"/>
                <a:cs typeface="+mn-cs"/>
              </a:rPr>
              <a:t>属性集闭包的作用</a:t>
            </a:r>
            <a:r>
              <a:rPr lang="en-US" altLang="zh-CN" noProof="1">
                <a:effectLst/>
                <a:latin typeface="华文新魏" panose="02010800040101010101" pitchFamily="2" charset="-122"/>
                <a:ea typeface="华文新魏" panose="02010800040101010101" pitchFamily="2" charset="-122"/>
                <a:cs typeface="+mn-cs"/>
              </a:rPr>
              <a:t>——</a:t>
            </a:r>
            <a:r>
              <a:rPr lang="zh-CN" altLang="en-US" noProof="1">
                <a:effectLst/>
                <a:latin typeface="华文新魏" panose="02010800040101010101" pitchFamily="2" charset="-122"/>
                <a:ea typeface="华文新魏" panose="02010800040101010101" pitchFamily="2" charset="-122"/>
                <a:cs typeface="+mn-cs"/>
              </a:rPr>
              <a:t>验证函数依赖是否被蕴含</a:t>
            </a:r>
            <a:r>
              <a:rPr lang="en-US" altLang="zh-CN" noProof="1">
                <a:effectLst/>
                <a:latin typeface="华文新魏" panose="02010800040101010101" pitchFamily="2" charset="-122"/>
                <a:ea typeface="华文新魏" panose="02010800040101010101" pitchFamily="2" charset="-122"/>
                <a:cs typeface="+mn-cs"/>
              </a:rPr>
              <a:t>/</a:t>
            </a:r>
            <a:r>
              <a:rPr lang="zh-CN" altLang="en-US" noProof="1">
                <a:effectLst/>
                <a:latin typeface="华文新魏" panose="02010800040101010101" pitchFamily="2" charset="-122"/>
                <a:ea typeface="华文新魏" panose="02010800040101010101" pitchFamily="2" charset="-122"/>
                <a:cs typeface="+mn-cs"/>
              </a:rPr>
              <a:t>验证超码</a:t>
            </a:r>
            <a:endParaRPr lang="en-US" altLang="zh-CN" noProof="1">
              <a:effectLst/>
              <a:latin typeface="华文新魏" panose="02010800040101010101" pitchFamily="2" charset="-122"/>
              <a:ea typeface="华文新魏" panose="02010800040101010101" pitchFamily="2" charset="-122"/>
              <a:cs typeface="+mn-cs"/>
            </a:endParaRPr>
          </a:p>
          <a:p>
            <a:pPr marL="1085850" lvl="1" indent="-342900">
              <a:buFontTx/>
              <a:buChar char="•"/>
              <a:defRPr/>
            </a:pPr>
            <a:r>
              <a:rPr lang="zh-CN" altLang="en-US" noProof="1">
                <a:effectLst/>
                <a:latin typeface="华文新魏" panose="02010800040101010101" pitchFamily="2" charset="-122"/>
                <a:ea typeface="华文新魏" panose="02010800040101010101" pitchFamily="2" charset="-122"/>
                <a:cs typeface="+mn-cs"/>
              </a:rPr>
              <a:t>使用</a:t>
            </a:r>
            <a:r>
              <a:rPr lang="en-US" altLang="zh-CN" noProof="1">
                <a:effectLst/>
                <a:latin typeface="华文新魏" panose="02010800040101010101" pitchFamily="2" charset="-122"/>
                <a:ea typeface="华文新魏" panose="02010800040101010101" pitchFamily="2" charset="-122"/>
                <a:cs typeface="+mn-cs"/>
              </a:rPr>
              <a:t>Armstrong</a:t>
            </a:r>
            <a:r>
              <a:rPr lang="zh-CN" altLang="en-US" noProof="1">
                <a:effectLst/>
                <a:latin typeface="华文新魏" panose="02010800040101010101" pitchFamily="2" charset="-122"/>
                <a:ea typeface="华文新魏" panose="02010800040101010101" pitchFamily="2" charset="-122"/>
                <a:cs typeface="+mn-cs"/>
              </a:rPr>
              <a:t>公理系统可以推出某个函数依赖是否被</a:t>
            </a:r>
            <a:r>
              <a:rPr lang="en-US" altLang="zh-CN" noProof="1">
                <a:effectLst/>
                <a:latin typeface="华文新魏" panose="02010800040101010101" pitchFamily="2" charset="-122"/>
                <a:ea typeface="华文新魏" panose="02010800040101010101" pitchFamily="2" charset="-122"/>
                <a:cs typeface="+mn-cs"/>
              </a:rPr>
              <a:t>F</a:t>
            </a:r>
            <a:r>
              <a:rPr lang="zh-CN" altLang="en-US" noProof="1">
                <a:effectLst/>
                <a:latin typeface="华文新魏" panose="02010800040101010101" pitchFamily="2" charset="-122"/>
                <a:ea typeface="华文新魏" panose="02010800040101010101" pitchFamily="2" charset="-122"/>
                <a:cs typeface="+mn-cs"/>
              </a:rPr>
              <a:t>所蕴含，但比较麻烦</a:t>
            </a:r>
            <a:endParaRPr lang="en-US" altLang="zh-CN" noProof="1">
              <a:effectLst/>
              <a:latin typeface="华文新魏" panose="02010800040101010101" pitchFamily="2" charset="-122"/>
              <a:ea typeface="华文新魏" panose="02010800040101010101" pitchFamily="2" charset="-122"/>
              <a:cs typeface="+mn-cs"/>
            </a:endParaRPr>
          </a:p>
          <a:p>
            <a:pPr marL="1085850" lvl="1" indent="-342900">
              <a:buFontTx/>
              <a:buChar char="•"/>
              <a:defRPr/>
            </a:pPr>
            <a:r>
              <a:rPr lang="zh-CN" altLang="en-US" noProof="1">
                <a:effectLst/>
                <a:latin typeface="华文新魏" panose="02010800040101010101" pitchFamily="2" charset="-122"/>
                <a:ea typeface="华文新魏" panose="02010800040101010101" pitchFamily="2" charset="-122"/>
                <a:cs typeface="+mn-cs"/>
              </a:rPr>
              <a:t>使用属性集闭包可以更方便的进行验证</a:t>
            </a:r>
            <a:endParaRPr lang="en-US" altLang="zh-CN" noProof="1">
              <a:effectLst/>
              <a:latin typeface="华文新魏" panose="02010800040101010101" pitchFamily="2" charset="-122"/>
              <a:ea typeface="华文新魏" panose="02010800040101010101" pitchFamily="2" charset="-122"/>
              <a:cs typeface="+mn-cs"/>
            </a:endParaRPr>
          </a:p>
          <a:p>
            <a:pPr lvl="1" indent="0">
              <a:buNone/>
              <a:defRPr/>
            </a:pPr>
            <a:endParaRPr lang="en-US" altLang="zh-CN" noProof="1">
              <a:effectLst/>
              <a:latin typeface="华文新魏" panose="02010800040101010101" pitchFamily="2" charset="-122"/>
              <a:ea typeface="华文新魏" panose="02010800040101010101" pitchFamily="2" charset="-122"/>
              <a:cs typeface="+mn-cs"/>
            </a:endParaRPr>
          </a:p>
          <a:p>
            <a:pPr marL="857250" lvl="2" indent="0" algn="just">
              <a:buNone/>
              <a:defRPr/>
            </a:pPr>
            <a:r>
              <a:rPr lang="zh-CN" altLang="en-US" sz="2800" noProof="1">
                <a:solidFill>
                  <a:srgbClr val="FF0000"/>
                </a:solidFill>
                <a:effectLst/>
                <a:latin typeface="华文新魏" panose="02010800040101010101" pitchFamily="2" charset="-122"/>
                <a:ea typeface="华文新魏" panose="02010800040101010101" pitchFamily="2" charset="-122"/>
                <a:cs typeface="+mn-cs"/>
              </a:rPr>
              <a:t>逻辑蕴含判定问题 </a:t>
            </a:r>
            <a:r>
              <a:rPr lang="en-US" altLang="zh-CN" sz="2800" noProof="1">
                <a:solidFill>
                  <a:srgbClr val="FF0000"/>
                </a:solidFill>
                <a:effectLst/>
                <a:latin typeface="华文新魏" panose="02010800040101010101" pitchFamily="2" charset="-122"/>
                <a:ea typeface="华文新魏" panose="02010800040101010101" pitchFamily="2" charset="-122"/>
                <a:cs typeface="+mn-cs"/>
                <a:sym typeface="Wingdings" panose="05000000000000000000" pitchFamily="2" charset="2"/>
              </a:rPr>
              <a:t></a:t>
            </a:r>
            <a:r>
              <a:rPr lang="zh-CN" altLang="en-US" sz="2800" noProof="1">
                <a:solidFill>
                  <a:srgbClr val="FF0000"/>
                </a:solidFill>
                <a:effectLst/>
                <a:latin typeface="华文新魏" panose="02010800040101010101" pitchFamily="2" charset="-122"/>
                <a:ea typeface="华文新魏" panose="02010800040101010101" pitchFamily="2" charset="-122"/>
                <a:cs typeface="+mn-cs"/>
                <a:sym typeface="Wingdings" panose="05000000000000000000" pitchFamily="2" charset="2"/>
              </a:rPr>
              <a:t>属性集闭包计算问题</a:t>
            </a:r>
            <a:endParaRPr lang="zh-CN" altLang="en-US" sz="2800" noProof="1">
              <a:solidFill>
                <a:srgbClr val="FF0000"/>
              </a:solidFill>
              <a:effectLst/>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extLst>
      <p:ext uri="{BB962C8B-B14F-4D97-AF65-F5344CB8AC3E}">
        <p14:creationId xmlns:p14="http://schemas.microsoft.com/office/powerpoint/2010/main" val="421973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anim calcmode="lin" valueType="num">
                                      <p:cBhvr additive="base">
                                        <p:cTn id="7"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计算闭包：求属性集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）关于</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的闭包</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，这里</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endPar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吗</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）若相等或</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算法终止。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）若否，则</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，返回第（</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）步。</a:t>
            </a:r>
          </a:p>
        </p:txBody>
      </p:sp>
      <p:sp>
        <p:nvSpPr>
          <p:cNvPr id="409604" name="AutoShape 4"/>
          <p:cNvSpPr/>
          <p:nvPr/>
        </p:nvSpPr>
        <p:spPr>
          <a:xfrm>
            <a:off x="4643438" y="1916113"/>
            <a:ext cx="4248150" cy="790575"/>
          </a:xfrm>
          <a:prstGeom prst="wedgeRoundRectCallout">
            <a:avLst>
              <a:gd name="adj1" fmla="val -46227"/>
              <a:gd name="adj2" fmla="val 80523"/>
              <a:gd name="adj3" fmla="val 16667"/>
            </a:avLst>
          </a:prstGeom>
          <a:solidFill>
            <a:srgbClr val="EEE678"/>
          </a:solidFill>
          <a:ln w="28575" cap="flat" cmpd="sng">
            <a:solidFill>
              <a:schemeClr val="tx1"/>
            </a:solidFill>
            <a:prstDash val="solid"/>
            <a:miter/>
            <a:headEnd type="none" w="med" len="med"/>
            <a:tailEnd type="none" w="med" len="med"/>
          </a:ln>
        </p:spPr>
        <p:txBody>
          <a:bodyPr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对</a:t>
            </a:r>
            <a:r>
              <a:rPr kumimoji="0" lang="en-US" altLang="zh-CN" sz="2400" b="0" i="1"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t>
            </a:r>
            <a:r>
              <a:rPr kumimoji="0" lang="en-US" altLang="zh-CN" sz="2400" b="0" i="1"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中的每个元素，依次检查相应的函数依赖</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将依赖它的属性加入</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 </a:t>
            </a:r>
          </a:p>
        </p:txBody>
      </p:sp>
      <p:sp>
        <p:nvSpPr>
          <p:cNvPr id="409605" name="Text Box 5"/>
          <p:cNvSpPr txBox="1">
            <a:spLocks noChangeArrowheads="1"/>
          </p:cNvSpPr>
          <p:nvPr/>
        </p:nvSpPr>
        <p:spPr bwMode="auto">
          <a:xfrm>
            <a:off x="3132138" y="6021388"/>
            <a:ext cx="3887788" cy="4667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算法至多执行|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U-X|</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次循环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linds(horizontal)">
                                      <p:cBhvr>
                                        <p:cTn id="7" dur="1000"/>
                                        <p:tgtEl>
                                          <p:spTgt spid="4096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box(in)">
                                      <p:cBhvr>
                                        <p:cTn id="12" dur="500"/>
                                        <p:tgtEl>
                                          <p:spTgt spid="40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Ｆ＝{</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 AC→B，B→D，C→E，EC→B}，</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3000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10000"/>
              </a:lnSpc>
              <a:spcBef>
                <a:spcPct val="6000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  设</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逐一的扫描</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集合中各个函数依赖，找左部为</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的函数依赖。得到两个：</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10627">
                                            <p:txEl>
                                              <p:pRg st="5" end="5"/>
                                            </p:txEl>
                                          </p:spTgt>
                                        </p:tgtEl>
                                        <p:attrNameLst>
                                          <p:attrName>style.visibility</p:attrName>
                                        </p:attrNameLst>
                                      </p:cBhvr>
                                      <p:to>
                                        <p:strVal val="visible"/>
                                      </p:to>
                                    </p:set>
                                    <p:anim calcmode="lin" valueType="num">
                                      <p:cBhvr>
                                        <p:cTn id="11" dur="500" fill="hold"/>
                                        <p:tgtEl>
                                          <p:spTgt spid="410627">
                                            <p:txEl>
                                              <p:pRg st="5" end="5"/>
                                            </p:txEl>
                                          </p:spTgt>
                                        </p:tgtEl>
                                        <p:attrNameLst>
                                          <p:attrName>ppt_x</p:attrName>
                                        </p:attrNameLst>
                                      </p:cBhvr>
                                      <p:tavLst>
                                        <p:tav tm="0">
                                          <p:val>
                                            <p:strVal val="#ppt_x"/>
                                          </p:val>
                                        </p:tav>
                                        <p:tav tm="100000">
                                          <p:val>
                                            <p:strVal val="#ppt_x"/>
                                          </p:val>
                                        </p:tav>
                                      </p:tavLst>
                                    </p:anim>
                                    <p:anim calcmode="lin" valueType="num">
                                      <p:cBhvr>
                                        <p:cTn id="12" dur="500" fill="hold"/>
                                        <p:tgtEl>
                                          <p:spTgt spid="41062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627">
                                            <p:txEl>
                                              <p:pRg st="6" end="6"/>
                                            </p:txEl>
                                          </p:spTgt>
                                        </p:tgtEl>
                                        <p:attrNameLst>
                                          <p:attrName>style.visibility</p:attrName>
                                        </p:attrNameLst>
                                      </p:cBhvr>
                                      <p:to>
                                        <p:strVal val="visible"/>
                                      </p:to>
                                    </p:set>
                                    <p:anim calcmode="lin" valueType="num">
                                      <p:cBhvr>
                                        <p:cTn id="15" dur="500" fill="hold"/>
                                        <p:tgtEl>
                                          <p:spTgt spid="410627">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410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p:cNvSpPr>
          <p:nvPr>
            <p:ph type="subTitle" idx="1"/>
          </p:nvPr>
        </p:nvSpPr>
        <p:spPr>
          <a:xfrm>
            <a:off x="684213"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，所以再找出左部为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子集的那些函数依赖，又得到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∪{BCDE}={ABCDE}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，算法终止</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11652" name="Text Box 4"/>
          <p:cNvSpPr txBox="1">
            <a:spLocks noChangeArrowheads="1"/>
          </p:cNvSpPr>
          <p:nvPr/>
        </p:nvSpPr>
        <p:spPr bwMode="auto">
          <a:xfrm>
            <a:off x="2627313" y="5661025"/>
            <a:ext cx="4752975" cy="904875"/>
          </a:xfrm>
          <a:prstGeom prst="rect">
            <a:avLst/>
          </a:prstGeom>
          <a:solidFill>
            <a:srgbClr val="FFFFCC"/>
          </a:solidFill>
          <a:ln w="9525">
            <a:solidFill>
              <a:srgbClr val="FF9900"/>
            </a:solidFill>
            <a:miter lim="800000"/>
          </a:ln>
          <a:effectLst/>
        </p:spPr>
        <p:txBody>
          <a:bodyPr>
            <a:spAutoFit/>
          </a:bodyPr>
          <a:lstStyle/>
          <a:p>
            <a:pPr marR="0" defTabSz="914400" eaLnBrk="1" hangingPunct="1">
              <a:spcBef>
                <a:spcPct val="20000"/>
              </a:spcBef>
              <a:buClrTx/>
              <a:buSzTx/>
              <a:buFontTx/>
              <a:buNone/>
              <a:defRPr/>
            </a:pP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kern="1200" cap="none" spc="0" normalizeH="0" baseline="-25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a:t>
            </a:r>
            <a:r>
              <a:rPr kumimoji="0" lang="en-US" altLang="zh-CN" sz="2400" kern="1200" cap="none" spc="0" normalizeH="0" baseline="30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{A,B,C,D,E} = U, </a:t>
            </a:r>
          </a:p>
          <a:p>
            <a:pPr marR="0" defTabSz="914400" eaLnBrk="1" hangingPunct="1">
              <a:spcBef>
                <a:spcPct val="20000"/>
              </a:spcBef>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因此，</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是该关系的超码！</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box(in)">
                                      <p:cBhvr>
                                        <p:cTn id="10" dur="500"/>
                                        <p:tgtEl>
                                          <p:spTgt spid="411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Effect transition="in" filter="box(in)">
                                      <p:cBhvr>
                                        <p:cTn id="15" dur="500"/>
                                        <p:tgtEl>
                                          <p:spTgt spid="411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box(in)">
                                      <p:cBhvr>
                                        <p:cTn id="18" dur="500"/>
                                        <p:tgtEl>
                                          <p:spTgt spid="4116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52"/>
                                        </p:tgtEl>
                                        <p:attrNameLst>
                                          <p:attrName>style.visibility</p:attrName>
                                        </p:attrNameLst>
                                      </p:cBhvr>
                                      <p:to>
                                        <p:strVal val="visible"/>
                                      </p:to>
                                    </p:set>
                                    <p:anim calcmode="lin" valueType="num">
                                      <p:cBhvr>
                                        <p:cTn id="23" dur="500" fill="hold"/>
                                        <p:tgtEl>
                                          <p:spTgt spid="411652"/>
                                        </p:tgtEl>
                                        <p:attrNameLst>
                                          <p:attrName>ppt_x</p:attrName>
                                        </p:attrNameLst>
                                      </p:cBhvr>
                                      <p:tavLst>
                                        <p:tav tm="0">
                                          <p:val>
                                            <p:strVal val="#ppt_x"/>
                                          </p:val>
                                        </p:tav>
                                        <p:tav tm="100000">
                                          <p:val>
                                            <p:strVal val="#ppt_x"/>
                                          </p:val>
                                        </p:tav>
                                      </p:tavLst>
                                    </p:anim>
                                    <p:anim calcmode="lin" valueType="num">
                                      <p:cBhvr>
                                        <p:cTn id="24" dur="500" fill="hold"/>
                                        <p:tgtEl>
                                          <p:spTgt spid="411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p:nvPr/>
        </p:nvSpPr>
        <p:spPr>
          <a:xfrm>
            <a:off x="971550" y="1268413"/>
            <a:ext cx="81724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U={A,B,C,D,E,I};</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F={A→D,AB→E,BI→E,CD→I,E→C}</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解：令</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A→D,E→C，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∪{CD}={ACDE};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{AEDC}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子集的函数依赖，其</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CD→I,</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∪{I}={ACDEI};</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显然</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但</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中未用过的函数依赖的左边属性已没有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集，所以不必再计算下去。即(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={ACDEI}.</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412677" name="Text Box 5"/>
          <p:cNvSpPr txBox="1">
            <a:spLocks noChangeArrowheads="1"/>
          </p:cNvSpPr>
          <p:nvPr/>
        </p:nvSpPr>
        <p:spPr bwMode="auto">
          <a:xfrm>
            <a:off x="3492500" y="5949950"/>
            <a:ext cx="2228850"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关系的候选码</a:t>
            </a:r>
            <a:r>
              <a:rPr kumimoji="0" lang="en-US" altLang="zh-CN"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2676">
                                            <p:txEl>
                                              <p:pRg st="3" end="3"/>
                                            </p:txEl>
                                          </p:spTgt>
                                        </p:tgtEl>
                                        <p:attrNameLst>
                                          <p:attrName>style.visibility</p:attrName>
                                        </p:attrNameLst>
                                      </p:cBhvr>
                                      <p:to>
                                        <p:strVal val="visible"/>
                                      </p:to>
                                    </p:set>
                                    <p:animEffect transition="in" filter="box(in)">
                                      <p:cBhvr>
                                        <p:cTn id="7" dur="500"/>
                                        <p:tgtEl>
                                          <p:spTgt spid="41267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2676">
                                            <p:txEl>
                                              <p:pRg st="5" end="5"/>
                                            </p:txEl>
                                          </p:spTgt>
                                        </p:tgtEl>
                                        <p:attrNameLst>
                                          <p:attrName>style.visibility</p:attrName>
                                        </p:attrNameLst>
                                      </p:cBhvr>
                                      <p:to>
                                        <p:strVal val="visible"/>
                                      </p:to>
                                    </p:set>
                                    <p:animEffect transition="in" filter="box(in)">
                                      <p:cBhvr>
                                        <p:cTn id="12" dur="500"/>
                                        <p:tgtEl>
                                          <p:spTgt spid="412676">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2676">
                                            <p:txEl>
                                              <p:pRg st="6" end="6"/>
                                            </p:txEl>
                                          </p:spTgt>
                                        </p:tgtEl>
                                        <p:attrNameLst>
                                          <p:attrName>style.visibility</p:attrName>
                                        </p:attrNameLst>
                                      </p:cBhvr>
                                      <p:to>
                                        <p:strVal val="visible"/>
                                      </p:to>
                                    </p:set>
                                    <p:animEffect transition="in" filter="box(in)">
                                      <p:cBhvr>
                                        <p:cTn id="15" dur="500"/>
                                        <p:tgtEl>
                                          <p:spTgt spid="41267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12676">
                                            <p:txEl>
                                              <p:pRg st="8" end="8"/>
                                            </p:txEl>
                                          </p:spTgt>
                                        </p:tgtEl>
                                        <p:attrNameLst>
                                          <p:attrName>style.visibility</p:attrName>
                                        </p:attrNameLst>
                                      </p:cBhvr>
                                      <p:to>
                                        <p:strVal val="visible"/>
                                      </p:to>
                                    </p:set>
                                    <p:animEffect transition="in" filter="box(in)">
                                      <p:cBhvr>
                                        <p:cTn id="20" dur="500"/>
                                        <p:tgtEl>
                                          <p:spTgt spid="412676">
                                            <p:txEl>
                                              <p:pRg st="8" end="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12676">
                                            <p:txEl>
                                              <p:pRg st="9" end="9"/>
                                            </p:txEl>
                                          </p:spTgt>
                                        </p:tgtEl>
                                        <p:attrNameLst>
                                          <p:attrName>style.visibility</p:attrName>
                                        </p:attrNameLst>
                                      </p:cBhvr>
                                      <p:to>
                                        <p:strVal val="visible"/>
                                      </p:to>
                                    </p:set>
                                    <p:animEffect transition="in" filter="box(in)">
                                      <p:cBhvr>
                                        <p:cTn id="23" dur="500"/>
                                        <p:tgtEl>
                                          <p:spTgt spid="412676">
                                            <p:txEl>
                                              <p:pRg st="9" end="9"/>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12676">
                                            <p:txEl>
                                              <p:pRg st="10" end="10"/>
                                            </p:txEl>
                                          </p:spTgt>
                                        </p:tgtEl>
                                        <p:attrNameLst>
                                          <p:attrName>style.visibility</p:attrName>
                                        </p:attrNameLst>
                                      </p:cBhvr>
                                      <p:to>
                                        <p:strVal val="visible"/>
                                      </p:to>
                                    </p:set>
                                    <p:animEffect transition="in" filter="box(in)">
                                      <p:cBhvr>
                                        <p:cTn id="26" dur="500"/>
                                        <p:tgtEl>
                                          <p:spTgt spid="412676">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7"/>
                                        </p:tgtEl>
                                        <p:attrNameLst>
                                          <p:attrName>style.visibility</p:attrName>
                                        </p:attrNameLst>
                                      </p:cBhvr>
                                      <p:to>
                                        <p:strVal val="visible"/>
                                      </p:to>
                                    </p:set>
                                    <p:anim calcmode="lin" valueType="num">
                                      <p:cBhvr>
                                        <p:cTn id="31" dur="500" fill="hold"/>
                                        <p:tgtEl>
                                          <p:spTgt spid="412677"/>
                                        </p:tgtEl>
                                        <p:attrNameLst>
                                          <p:attrName>ppt_x</p:attrName>
                                        </p:attrNameLst>
                                      </p:cBhvr>
                                      <p:tavLst>
                                        <p:tav tm="0">
                                          <p:val>
                                            <p:strVal val="#ppt_x"/>
                                          </p:val>
                                        </p:tav>
                                        <p:tav tm="100000">
                                          <p:val>
                                            <p:strVal val="#ppt_x"/>
                                          </p:val>
                                        </p:tav>
                                      </p:tavLst>
                                    </p:anim>
                                    <p:anim calcmode="lin" valueType="num">
                                      <p:cBhvr>
                                        <p:cTn id="32" dur="500" fill="hold"/>
                                        <p:tgtEl>
                                          <p:spTgt spid="412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快速求解候选码的方法</a:t>
            </a:r>
          </a:p>
          <a:p>
            <a:pPr marL="742950" marR="0" lvl="1" indent="-285750" algn="just"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对于给定的关系模式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和函数依赖集</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可将其属性分为四类：</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的函数依赖右部的属性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的函数依赖左右两边均未出现的属性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的函数依赖左右两边均出现的属性</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p:cNvSpPr>
          <p:nvPr>
            <p:ph type="subTitle" idx="1"/>
          </p:nvPr>
        </p:nvSpPr>
        <p:spPr>
          <a:xfrm>
            <a:off x="395288" y="1341438"/>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定理1：对于给定的关系模式及其函数依赖集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         </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的成员</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R(A,B,C,D),F={D→B,B→D,AD→B,AC→D}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解：考察</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发现，</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两属性是</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的候选码成员，又因为(</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rgbClr val="993300"/>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type="subTitle" idx="1"/>
          </p:nvPr>
        </p:nvSpPr>
        <p:spPr>
          <a:xfrm>
            <a:off x="395288" y="1412875"/>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定理2：对于给定的关系模式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不在任何候选码中。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定理3：设有</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包含在</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推论：对于给定的关系模式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果</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类和</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类组成的属性集，且</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含了</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的全部属性，则</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p:nvPr/>
        </p:nvSpPr>
        <p:spPr>
          <a:xfrm>
            <a:off x="179388" y="1484313"/>
            <a:ext cx="8497888"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R(A,B,C,D,E,P),</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F={A→D,E→D,D→B,BC→D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DC→A},</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9780">
                                            <p:txEl>
                                              <p:pRg st="3" end="3"/>
                                            </p:txEl>
                                          </p:spTgt>
                                        </p:tgtEl>
                                        <p:attrNameLst>
                                          <p:attrName>style.visibility</p:attrName>
                                        </p:attrNameLst>
                                      </p:cBhvr>
                                      <p:to>
                                        <p:strVal val="visible"/>
                                      </p:to>
                                    </p:set>
                                    <p:anim calcmode="lin" valueType="num">
                                      <p:cBhvr>
                                        <p:cTn id="7" dur="500" fill="hold"/>
                                        <p:tgtEl>
                                          <p:spTgt spid="459780">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597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9780">
                                            <p:txEl>
                                              <p:pRg st="4" end="4"/>
                                            </p:txEl>
                                          </p:spTgt>
                                        </p:tgtEl>
                                        <p:attrNameLst>
                                          <p:attrName>style.visibility</p:attrName>
                                        </p:attrNameLst>
                                      </p:cBhvr>
                                      <p:to>
                                        <p:strVal val="visible"/>
                                      </p:to>
                                    </p:set>
                                    <p:anim calcmode="lin" valueType="num">
                                      <p:cBhvr>
                                        <p:cTn id="11" dur="500" fill="hold"/>
                                        <p:tgtEl>
                                          <p:spTgt spid="459780">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597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由概念数据库模式生成初始关系数据库模式的方法:</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6" name="Rectangle 3">
            <a:extLst>
              <a:ext uri="{FF2B5EF4-FFF2-40B4-BE49-F238E27FC236}">
                <a16:creationId xmlns:a16="http://schemas.microsoft.com/office/drawing/2014/main" id="{A0AFB2B6-0274-4339-9168-CA2BBD2E1801}"/>
              </a:ext>
            </a:extLst>
          </p:cNvPr>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342900" indent="-342900" algn="l">
              <a:spcBef>
                <a:spcPts val="1200"/>
              </a:spcBef>
              <a:buFontTx/>
              <a:buChar char="•"/>
              <a:defRPr/>
            </a:pPr>
            <a:r>
              <a:rPr lang="zh-CN" altLang="en-US" sz="2800" dirty="0">
                <a:latin typeface="华文新魏" panose="02010800040101010101" pitchFamily="2" charset="-122"/>
                <a:ea typeface="华文新魏" panose="02010800040101010101" pitchFamily="2" charset="-122"/>
              </a:rPr>
              <a:t>等价函数依赖集</a:t>
            </a:r>
            <a:endParaRPr lang="en-US" altLang="zh-CN" sz="2800" dirty="0">
              <a:latin typeface="华文新魏" panose="02010800040101010101" pitchFamily="2" charset="-122"/>
              <a:ea typeface="华文新魏" panose="02010800040101010101" pitchFamily="2" charset="-122"/>
            </a:endParaRPr>
          </a:p>
          <a:p>
            <a:pPr marL="457200" lvl="1" indent="0">
              <a:lnSpc>
                <a:spcPct val="90000"/>
              </a:lnSpc>
              <a:buNone/>
              <a:defRPr/>
            </a:pPr>
            <a:r>
              <a:rPr lang="zh-CN" altLang="en-US" dirty="0">
                <a:solidFill>
                  <a:srgbClr val="2929FF"/>
                </a:solidFill>
                <a:latin typeface="华文新魏" panose="02010800040101010101" pitchFamily="2" charset="-122"/>
                <a:ea typeface="华文新魏" panose="02010800040101010101" pitchFamily="2" charset="-122"/>
              </a:rPr>
              <a:t>设</a:t>
            </a:r>
            <a:r>
              <a:rPr lang="en-US" altLang="zh-CN" dirty="0">
                <a:solidFill>
                  <a:srgbClr val="2929FF"/>
                </a:solidFill>
                <a:latin typeface="华文新魏" panose="02010800040101010101" pitchFamily="2" charset="-122"/>
                <a:ea typeface="华文新魏" panose="02010800040101010101" pitchFamily="2" charset="-122"/>
              </a:rPr>
              <a:t>F</a:t>
            </a:r>
            <a:r>
              <a:rPr lang="zh-CN" altLang="en-US" dirty="0">
                <a:solidFill>
                  <a:srgbClr val="2929FF"/>
                </a:solidFill>
                <a:latin typeface="华文新魏" panose="02010800040101010101" pitchFamily="2" charset="-122"/>
                <a:ea typeface="华文新魏" panose="02010800040101010101" pitchFamily="2" charset="-122"/>
              </a:rPr>
              <a:t>和</a:t>
            </a:r>
            <a:r>
              <a:rPr lang="en-US" altLang="zh-CN" dirty="0">
                <a:solidFill>
                  <a:srgbClr val="2929FF"/>
                </a:solidFill>
                <a:latin typeface="华文新魏" panose="02010800040101010101" pitchFamily="2" charset="-122"/>
                <a:ea typeface="华文新魏" panose="02010800040101010101" pitchFamily="2" charset="-122"/>
              </a:rPr>
              <a:t>G</a:t>
            </a:r>
            <a:r>
              <a:rPr lang="zh-CN" altLang="en-US" dirty="0">
                <a:solidFill>
                  <a:srgbClr val="2929FF"/>
                </a:solidFill>
                <a:latin typeface="华文新魏" panose="02010800040101010101" pitchFamily="2" charset="-122"/>
                <a:ea typeface="华文新魏" panose="02010800040101010101" pitchFamily="2" charset="-122"/>
              </a:rPr>
              <a:t>是关系模式</a:t>
            </a:r>
            <a:r>
              <a:rPr lang="en-US" altLang="zh-CN" dirty="0">
                <a:solidFill>
                  <a:srgbClr val="2929FF"/>
                </a:solidFill>
                <a:latin typeface="华文新魏" panose="02010800040101010101" pitchFamily="2" charset="-122"/>
                <a:ea typeface="华文新魏" panose="02010800040101010101" pitchFamily="2" charset="-122"/>
              </a:rPr>
              <a:t>R(U)</a:t>
            </a:r>
            <a:r>
              <a:rPr lang="zh-CN" altLang="en-US" dirty="0">
                <a:solidFill>
                  <a:srgbClr val="2929FF"/>
                </a:solidFill>
                <a:latin typeface="华文新魏" panose="02010800040101010101" pitchFamily="2" charset="-122"/>
                <a:ea typeface="华文新魏" panose="02010800040101010101" pitchFamily="2" charset="-122"/>
              </a:rPr>
              <a:t>上的两个函数依赖集，如果</a:t>
            </a:r>
            <a:r>
              <a:rPr lang="en-US" altLang="zh-CN" dirty="0">
                <a:solidFill>
                  <a:srgbClr val="FF0000"/>
                </a:solidFill>
                <a:latin typeface="华文新魏" panose="02010800040101010101" pitchFamily="2" charset="-122"/>
                <a:ea typeface="华文新魏" panose="02010800040101010101" pitchFamily="2" charset="-122"/>
              </a:rPr>
              <a:t>F</a:t>
            </a:r>
            <a:r>
              <a:rPr lang="en-US" altLang="zh-CN" baseline="30000"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=G</a:t>
            </a:r>
            <a:r>
              <a:rPr lang="en-US" altLang="zh-CN" baseline="30000" dirty="0">
                <a:solidFill>
                  <a:srgbClr val="FF0000"/>
                </a:solidFill>
                <a:latin typeface="华文新魏" panose="02010800040101010101" pitchFamily="2" charset="-122"/>
                <a:ea typeface="华文新魏" panose="02010800040101010101" pitchFamily="2" charset="-122"/>
              </a:rPr>
              <a:t>+</a:t>
            </a:r>
            <a:r>
              <a:rPr lang="zh-CN" altLang="en-US" dirty="0">
                <a:solidFill>
                  <a:srgbClr val="2929FF"/>
                </a:solidFill>
                <a:latin typeface="华文新魏" panose="02010800040101010101" pitchFamily="2" charset="-122"/>
                <a:ea typeface="华文新魏" panose="02010800040101010101" pitchFamily="2" charset="-122"/>
              </a:rPr>
              <a:t>，则</a:t>
            </a:r>
            <a:r>
              <a:rPr lang="en-US" altLang="zh-CN" dirty="0">
                <a:solidFill>
                  <a:srgbClr val="2929FF"/>
                </a:solidFill>
                <a:latin typeface="华文新魏" panose="02010800040101010101" pitchFamily="2" charset="-122"/>
                <a:ea typeface="华文新魏" panose="02010800040101010101" pitchFamily="2" charset="-122"/>
              </a:rPr>
              <a:t>F</a:t>
            </a:r>
            <a:r>
              <a:rPr lang="zh-CN" altLang="en-US" dirty="0">
                <a:solidFill>
                  <a:srgbClr val="2929FF"/>
                </a:solidFill>
                <a:latin typeface="华文新魏" panose="02010800040101010101" pitchFamily="2" charset="-122"/>
                <a:ea typeface="华文新魏" panose="02010800040101010101" pitchFamily="2" charset="-122"/>
              </a:rPr>
              <a:t>和</a:t>
            </a:r>
            <a:r>
              <a:rPr lang="en-US" altLang="zh-CN" dirty="0">
                <a:solidFill>
                  <a:srgbClr val="2929FF"/>
                </a:solidFill>
                <a:latin typeface="华文新魏" panose="02010800040101010101" pitchFamily="2" charset="-122"/>
                <a:ea typeface="华文新魏" panose="02010800040101010101" pitchFamily="2" charset="-122"/>
              </a:rPr>
              <a:t>G</a:t>
            </a:r>
            <a:r>
              <a:rPr lang="zh-CN" altLang="en-US" dirty="0">
                <a:solidFill>
                  <a:srgbClr val="2929FF"/>
                </a:solidFill>
                <a:latin typeface="华文新魏" panose="02010800040101010101" pitchFamily="2" charset="-122"/>
                <a:ea typeface="华文新魏" panose="02010800040101010101" pitchFamily="2" charset="-122"/>
              </a:rPr>
              <a:t>等价。</a:t>
            </a:r>
            <a:endParaRPr lang="en-US" altLang="zh-CN" dirty="0">
              <a:solidFill>
                <a:srgbClr val="2929FF"/>
              </a:solidFill>
              <a:latin typeface="华文新魏" panose="02010800040101010101" pitchFamily="2" charset="-122"/>
              <a:ea typeface="华文新魏" panose="02010800040101010101" pitchFamily="2" charset="-122"/>
            </a:endParaRPr>
          </a:p>
          <a:p>
            <a:pPr marL="342900" lvl="1" indent="-342900">
              <a:lnSpc>
                <a:spcPct val="90000"/>
              </a:lnSpc>
              <a:spcBef>
                <a:spcPts val="1200"/>
              </a:spcBef>
              <a:buFontTx/>
              <a:buChar char="•"/>
              <a:defRPr/>
            </a:pPr>
            <a:r>
              <a:rPr lang="zh-CN" altLang="en-US" dirty="0">
                <a:solidFill>
                  <a:schemeClr val="tx1"/>
                </a:solidFill>
                <a:latin typeface="华文新魏" panose="02010800040101010101" pitchFamily="2" charset="-122"/>
                <a:ea typeface="华文新魏" panose="02010800040101010101" pitchFamily="2" charset="-122"/>
              </a:rPr>
              <a:t>判断函数依赖集等价性的方法</a:t>
            </a:r>
            <a:endParaRPr lang="en-US" altLang="zh-CN" dirty="0">
              <a:solidFill>
                <a:schemeClr val="tx1"/>
              </a:solidFill>
              <a:latin typeface="华文新魏" panose="02010800040101010101" pitchFamily="2" charset="-122"/>
              <a:ea typeface="华文新魏" panose="02010800040101010101" pitchFamily="2" charset="-122"/>
            </a:endParaRPr>
          </a:p>
          <a:p>
            <a:pPr marL="457200" lvl="1" indent="0">
              <a:lnSpc>
                <a:spcPct val="90000"/>
              </a:lnSpc>
              <a:buNone/>
              <a:defRPr/>
            </a:pPr>
            <a:r>
              <a:rPr lang="en-US" altLang="zh-CN" dirty="0">
                <a:solidFill>
                  <a:srgbClr val="2929FF"/>
                </a:solidFill>
                <a:latin typeface="华文新魏" panose="02010800040101010101" pitchFamily="2" charset="-122"/>
                <a:ea typeface="华文新魏" panose="02010800040101010101" pitchFamily="2" charset="-122"/>
              </a:rPr>
              <a:t>1.</a:t>
            </a:r>
            <a:r>
              <a:rPr lang="zh-CN" altLang="en-US" dirty="0">
                <a:solidFill>
                  <a:srgbClr val="0000FF"/>
                </a:solidFill>
                <a:latin typeface="华文新魏" panose="02010800040101010101" pitchFamily="2" charset="-122"/>
                <a:ea typeface="华文新魏" panose="02010800040101010101" pitchFamily="2" charset="-122"/>
              </a:rPr>
              <a:t>分别计算</a:t>
            </a:r>
            <a:r>
              <a:rPr lang="en-US" altLang="zh-CN" dirty="0">
                <a:solidFill>
                  <a:srgbClr val="FF0000"/>
                </a:solidFill>
                <a:latin typeface="华文新魏" panose="02010800040101010101" pitchFamily="2" charset="-122"/>
                <a:ea typeface="华文新魏" panose="02010800040101010101" pitchFamily="2" charset="-122"/>
              </a:rPr>
              <a:t>F</a:t>
            </a:r>
            <a:r>
              <a:rPr lang="en-US" altLang="zh-CN" baseline="30000" dirty="0">
                <a:solidFill>
                  <a:srgbClr val="FF0000"/>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和</a:t>
            </a:r>
            <a:r>
              <a:rPr lang="en-US" altLang="zh-CN" dirty="0">
                <a:solidFill>
                  <a:srgbClr val="FF0000"/>
                </a:solidFill>
                <a:latin typeface="华文新魏" panose="02010800040101010101" pitchFamily="2" charset="-122"/>
                <a:ea typeface="华文新魏" panose="02010800040101010101" pitchFamily="2" charset="-122"/>
              </a:rPr>
              <a:t>G</a:t>
            </a:r>
            <a:r>
              <a:rPr lang="en-US" altLang="zh-CN" baseline="30000" dirty="0">
                <a:solidFill>
                  <a:srgbClr val="FF0000"/>
                </a:solidFill>
                <a:latin typeface="华文新魏" panose="02010800040101010101" pitchFamily="2" charset="-122"/>
                <a:ea typeface="华文新魏" panose="02010800040101010101" pitchFamily="2" charset="-122"/>
              </a:rPr>
              <a:t>+ </a:t>
            </a:r>
            <a:r>
              <a:rPr lang="zh-CN" altLang="en-US" dirty="0">
                <a:solidFill>
                  <a:srgbClr val="0000FF"/>
                </a:solidFill>
                <a:latin typeface="华文新魏" panose="02010800040101010101" pitchFamily="2" charset="-122"/>
                <a:ea typeface="华文新魏" panose="02010800040101010101" pitchFamily="2" charset="-122"/>
              </a:rPr>
              <a:t>（代价大）</a:t>
            </a:r>
            <a:endParaRPr lang="en-US" altLang="zh-CN" dirty="0">
              <a:solidFill>
                <a:srgbClr val="0000FF"/>
              </a:solidFill>
              <a:latin typeface="华文新魏" panose="02010800040101010101" pitchFamily="2" charset="-122"/>
              <a:ea typeface="华文新魏" panose="02010800040101010101" pitchFamily="2" charset="-122"/>
            </a:endParaRPr>
          </a:p>
          <a:p>
            <a:pPr marL="457200" lvl="1" indent="0">
              <a:lnSpc>
                <a:spcPct val="90000"/>
              </a:lnSpc>
              <a:buNone/>
              <a:defRPr/>
            </a:pPr>
            <a:r>
              <a:rPr lang="en-US" altLang="zh-CN" dirty="0">
                <a:solidFill>
                  <a:srgbClr val="0000FF"/>
                </a:solidFill>
                <a:latin typeface="华文新魏" panose="02010800040101010101" pitchFamily="2" charset="-122"/>
                <a:ea typeface="华文新魏" panose="02010800040101010101" pitchFamily="2" charset="-122"/>
              </a:rPr>
              <a:t>2.F</a:t>
            </a:r>
            <a:r>
              <a:rPr lang="zh-CN" altLang="en-US" dirty="0">
                <a:solidFill>
                  <a:srgbClr val="0000FF"/>
                </a:solidFill>
                <a:latin typeface="华文新魏" panose="02010800040101010101" pitchFamily="2" charset="-122"/>
                <a:ea typeface="华文新魏" panose="02010800040101010101" pitchFamily="2" charset="-122"/>
              </a:rPr>
              <a:t>中任意函数依赖都在</a:t>
            </a:r>
            <a:r>
              <a:rPr lang="en-US" altLang="zh-CN" dirty="0">
                <a:solidFill>
                  <a:srgbClr val="0000FF"/>
                </a:solidFill>
                <a:latin typeface="华文新魏" panose="02010800040101010101" pitchFamily="2" charset="-122"/>
                <a:ea typeface="华文新魏" panose="02010800040101010101" pitchFamily="2" charset="-122"/>
              </a:rPr>
              <a:t>G</a:t>
            </a:r>
            <a:r>
              <a:rPr lang="zh-CN" altLang="en-US" dirty="0">
                <a:solidFill>
                  <a:srgbClr val="0000FF"/>
                </a:solidFill>
                <a:latin typeface="华文新魏" panose="02010800040101010101" pitchFamily="2" charset="-122"/>
                <a:ea typeface="华文新魏" panose="02010800040101010101" pitchFamily="2" charset="-122"/>
              </a:rPr>
              <a:t>中蕴含，且</a:t>
            </a:r>
            <a:r>
              <a:rPr lang="en-US" altLang="zh-CN" dirty="0">
                <a:solidFill>
                  <a:srgbClr val="0000FF"/>
                </a:solidFill>
                <a:latin typeface="华文新魏" panose="02010800040101010101" pitchFamily="2" charset="-122"/>
                <a:ea typeface="华文新魏" panose="02010800040101010101" pitchFamily="2" charset="-122"/>
              </a:rPr>
              <a:t>G</a:t>
            </a:r>
            <a:r>
              <a:rPr lang="zh-CN" altLang="en-US" dirty="0">
                <a:solidFill>
                  <a:srgbClr val="0000FF"/>
                </a:solidFill>
                <a:latin typeface="华文新魏" panose="02010800040101010101" pitchFamily="2" charset="-122"/>
                <a:ea typeface="华文新魏" panose="02010800040101010101" pitchFamily="2" charset="-122"/>
              </a:rPr>
              <a:t>中任意函数依赖在</a:t>
            </a:r>
            <a:r>
              <a:rPr lang="en-US" altLang="zh-CN" dirty="0">
                <a:solidFill>
                  <a:srgbClr val="0000FF"/>
                </a:solidFill>
                <a:latin typeface="华文新魏" panose="02010800040101010101" pitchFamily="2" charset="-122"/>
                <a:ea typeface="华文新魏" panose="02010800040101010101" pitchFamily="2" charset="-122"/>
              </a:rPr>
              <a:t>F</a:t>
            </a:r>
            <a:r>
              <a:rPr lang="zh-CN" altLang="en-US" dirty="0">
                <a:solidFill>
                  <a:srgbClr val="0000FF"/>
                </a:solidFill>
                <a:latin typeface="华文新魏" panose="02010800040101010101" pitchFamily="2" charset="-122"/>
                <a:ea typeface="华文新魏" panose="02010800040101010101" pitchFamily="2" charset="-122"/>
              </a:rPr>
              <a:t>中蕴含</a:t>
            </a:r>
            <a:endParaRPr lang="en-US" altLang="zh-CN" dirty="0">
              <a:solidFill>
                <a:srgbClr val="2929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6" name="Rectangle 3">
            <a:extLst>
              <a:ext uri="{FF2B5EF4-FFF2-40B4-BE49-F238E27FC236}">
                <a16:creationId xmlns:a16="http://schemas.microsoft.com/office/drawing/2014/main" id="{A0AFB2B6-0274-4339-9168-CA2BBD2E1801}"/>
              </a:ext>
            </a:extLst>
          </p:cNvPr>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342900" lvl="1" indent="-342900">
              <a:lnSpc>
                <a:spcPct val="90000"/>
              </a:lnSpc>
              <a:spcBef>
                <a:spcPts val="1200"/>
              </a:spcBef>
              <a:buFontTx/>
              <a:buChar char="•"/>
              <a:defRPr/>
            </a:pPr>
            <a:r>
              <a:rPr lang="zh-CN" altLang="en-US" dirty="0">
                <a:solidFill>
                  <a:schemeClr val="tx1"/>
                </a:solidFill>
                <a:latin typeface="华文新魏" panose="02010800040101010101" pitchFamily="2" charset="-122"/>
                <a:ea typeface="华文新魏" panose="02010800040101010101" pitchFamily="2" charset="-122"/>
              </a:rPr>
              <a:t>（判断函数依赖集等价）</a:t>
            </a:r>
            <a:r>
              <a:rPr lang="en-US" altLang="zh-CN" dirty="0">
                <a:solidFill>
                  <a:schemeClr val="tx1"/>
                </a:solidFill>
                <a:latin typeface="华文新魏" panose="02010800040101010101" pitchFamily="2" charset="-122"/>
                <a:ea typeface="华文新魏" panose="02010800040101010101" pitchFamily="2" charset="-122"/>
              </a:rPr>
              <a:t>F</a:t>
            </a:r>
            <a:r>
              <a:rPr lang="zh-CN" altLang="en-US" dirty="0">
                <a:solidFill>
                  <a:schemeClr val="tx1"/>
                </a:solidFill>
                <a:latin typeface="华文新魏" panose="02010800040101010101" pitchFamily="2" charset="-122"/>
                <a:ea typeface="华文新魏" panose="02010800040101010101" pitchFamily="2" charset="-122"/>
              </a:rPr>
              <a:t>中任意函数依赖都在</a:t>
            </a:r>
            <a:r>
              <a:rPr lang="en-US" altLang="zh-CN" dirty="0">
                <a:solidFill>
                  <a:schemeClr val="tx1"/>
                </a:solidFill>
                <a:latin typeface="华文新魏" panose="02010800040101010101" pitchFamily="2" charset="-122"/>
                <a:ea typeface="华文新魏" panose="02010800040101010101" pitchFamily="2" charset="-122"/>
              </a:rPr>
              <a:t>G</a:t>
            </a:r>
            <a:r>
              <a:rPr lang="zh-CN" altLang="en-US" dirty="0">
                <a:solidFill>
                  <a:schemeClr val="tx1"/>
                </a:solidFill>
                <a:latin typeface="华文新魏" panose="02010800040101010101" pitchFamily="2" charset="-122"/>
                <a:ea typeface="华文新魏" panose="02010800040101010101" pitchFamily="2" charset="-122"/>
              </a:rPr>
              <a:t>中蕴含，且</a:t>
            </a:r>
            <a:r>
              <a:rPr lang="en-US" altLang="zh-CN" dirty="0">
                <a:solidFill>
                  <a:schemeClr val="tx1"/>
                </a:solidFill>
                <a:latin typeface="华文新魏" panose="02010800040101010101" pitchFamily="2" charset="-122"/>
                <a:ea typeface="华文新魏" panose="02010800040101010101" pitchFamily="2" charset="-122"/>
              </a:rPr>
              <a:t>G</a:t>
            </a:r>
            <a:r>
              <a:rPr lang="zh-CN" altLang="en-US" dirty="0">
                <a:solidFill>
                  <a:schemeClr val="tx1"/>
                </a:solidFill>
                <a:latin typeface="华文新魏" panose="02010800040101010101" pitchFamily="2" charset="-122"/>
                <a:ea typeface="华文新魏" panose="02010800040101010101" pitchFamily="2" charset="-122"/>
              </a:rPr>
              <a:t>中任意函数依赖在</a:t>
            </a:r>
            <a:r>
              <a:rPr lang="en-US" altLang="zh-CN" dirty="0">
                <a:solidFill>
                  <a:schemeClr val="tx1"/>
                </a:solidFill>
                <a:latin typeface="华文新魏" panose="02010800040101010101" pitchFamily="2" charset="-122"/>
                <a:ea typeface="华文新魏" panose="02010800040101010101" pitchFamily="2" charset="-122"/>
              </a:rPr>
              <a:t>F</a:t>
            </a:r>
            <a:r>
              <a:rPr lang="zh-CN" altLang="en-US" dirty="0">
                <a:solidFill>
                  <a:schemeClr val="tx1"/>
                </a:solidFill>
                <a:latin typeface="华文新魏" panose="02010800040101010101" pitchFamily="2" charset="-122"/>
                <a:ea typeface="华文新魏" panose="02010800040101010101" pitchFamily="2" charset="-122"/>
              </a:rPr>
              <a:t>中蕴含</a:t>
            </a:r>
            <a:endParaRPr lang="en-US" altLang="zh-CN" dirty="0">
              <a:solidFill>
                <a:schemeClr val="tx1"/>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29206BD1-7D96-430F-AB31-7D7ECA635AC5}"/>
              </a:ext>
            </a:extLst>
          </p:cNvPr>
          <p:cNvPicPr>
            <a:picLocks noChangeAspect="1"/>
          </p:cNvPicPr>
          <p:nvPr/>
        </p:nvPicPr>
        <p:blipFill>
          <a:blip r:embed="rId2"/>
          <a:stretch>
            <a:fillRect/>
          </a:stretch>
        </p:blipFill>
        <p:spPr>
          <a:xfrm>
            <a:off x="684235" y="2492935"/>
            <a:ext cx="8156530" cy="3047494"/>
          </a:xfrm>
          <a:prstGeom prst="rect">
            <a:avLst/>
          </a:prstGeom>
        </p:spPr>
      </p:pic>
    </p:spTree>
    <p:extLst>
      <p:ext uri="{BB962C8B-B14F-4D97-AF65-F5344CB8AC3E}">
        <p14:creationId xmlns:p14="http://schemas.microsoft.com/office/powerpoint/2010/main" val="3749131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。亦称为</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极小</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函数依赖右部仅包含</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个属性</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不存在冗余函数依赖</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函数依赖左部不存在冗余属性</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极小函数依赖集不唯一</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Ａ→Ｂ，Ｂ→Ａ，Ｂ→Ｃ，Ａ→Ｃ，Ｃ→Ａ}的极小函数依赖集为</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F1＝{</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Ａ→Ｂ，Ｂ→Ｃ，Ｃ→Ａ}，或</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F2＝{</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Ａ→Ｂ，Ｂ→Ａ，Ａ→Ｃ，Ｃ→Ａ}</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extLst>
      <p:ext uri="{BB962C8B-B14F-4D97-AF65-F5344CB8AC3E}">
        <p14:creationId xmlns:p14="http://schemas.microsoft.com/office/powerpoint/2010/main" val="83995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anim calcmode="lin" valueType="num">
                                      <p:cBhvr additive="base">
                                        <p:cTn id="7"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5683">
                                            <p:txEl>
                                              <p:pRg st="2" end="2"/>
                                            </p:txEl>
                                          </p:spTgt>
                                        </p:tgtEl>
                                        <p:attrNameLst>
                                          <p:attrName>style.visibility</p:attrName>
                                        </p:attrNameLst>
                                      </p:cBhvr>
                                      <p:to>
                                        <p:strVal val="visible"/>
                                      </p:to>
                                    </p:set>
                                    <p:anim calcmode="lin" valueType="num">
                                      <p:cBhvr additive="base">
                                        <p:cTn id="13"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5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5683">
                                            <p:txEl>
                                              <p:pRg st="5" end="5"/>
                                            </p:txEl>
                                          </p:spTgt>
                                        </p:tgtEl>
                                        <p:attrNameLst>
                                          <p:attrName>style.visibility</p:attrName>
                                        </p:attrNameLst>
                                      </p:cBhvr>
                                      <p:to>
                                        <p:strVal val="visible"/>
                                      </p:to>
                                    </p:set>
                                    <p:anim calcmode="lin" valueType="num">
                                      <p:cBhvr additive="base">
                                        <p:cTn id="31"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5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5683">
                                            <p:txEl>
                                              <p:pRg st="6" end="6"/>
                                            </p:txEl>
                                          </p:spTgt>
                                        </p:tgtEl>
                                        <p:attrNameLst>
                                          <p:attrName>style.visibility</p:attrName>
                                        </p:attrNameLst>
                                      </p:cBhvr>
                                      <p:to>
                                        <p:strVal val="visible"/>
                                      </p:to>
                                    </p:set>
                                    <p:anim calcmode="lin" valueType="num">
                                      <p:cBhvr additive="base">
                                        <p:cTn id="37"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55683">
                                            <p:txEl>
                                              <p:pRg st="7" end="7"/>
                                            </p:txEl>
                                          </p:spTgt>
                                        </p:tgtEl>
                                        <p:attrNameLst>
                                          <p:attrName>style.visibility</p:attrName>
                                        </p:attrNameLst>
                                      </p:cBhvr>
                                      <p:to>
                                        <p:strVal val="visible"/>
                                      </p:to>
                                    </p:set>
                                    <p:anim calcmode="lin" valueType="num">
                                      <p:cBhvr additive="base">
                                        <p:cTn id="41"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568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55683">
                                            <p:txEl>
                                              <p:pRg st="8" end="8"/>
                                            </p:txEl>
                                          </p:spTgt>
                                        </p:tgtEl>
                                        <p:attrNameLst>
                                          <p:attrName>style.visibility</p:attrName>
                                        </p:attrNameLst>
                                      </p:cBhvr>
                                      <p:to>
                                        <p:strVal val="visible"/>
                                      </p:to>
                                    </p:set>
                                    <p:anim calcmode="lin" valueType="num">
                                      <p:cBhvr additive="base">
                                        <p:cTn id="45"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63</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3"/>
          <p:cNvSpPr txBox="1">
            <a:spLocks noChangeArrowheads="1"/>
          </p:cNvSpPr>
          <p:nvPr/>
        </p:nvSpPr>
        <p:spPr bwMode="auto">
          <a:xfrm>
            <a:off x="611188" y="1196975"/>
            <a:ext cx="8154988" cy="463708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对于关系模式</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学生的学号（</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所在系（</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系主任姓名（</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课程名（</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成绩（</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G</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极</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CNAME)→G</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 ’</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是</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楷体_GB2312" pitchFamily="49" charset="-122"/>
              </a:rPr>
              <a:t>极</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不是</a:t>
            </a:r>
            <a:r>
              <a:rPr kumimoji="0" lang="en-US"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与</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也与</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8"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wipe(down)">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box(in)">
                                      <p:cBhvr>
                                        <p:cTn id="20" dur="500"/>
                                        <p:tgtEl>
                                          <p:spTgt spid="7">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wipe(up)">
                                      <p:cBhvr>
                                        <p:cTn id="31" dur="500"/>
                                        <p:tgtEl>
                                          <p:spTgt spid="7">
                                            <p:txEl>
                                              <p:pRg st="10" end="10"/>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wipe(up)">
                                      <p:cBhvr>
                                        <p:cTn id="3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600200"/>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给定一个函数依赖集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，如何计算</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根据定义：</a:t>
            </a: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分解函数依赖</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逐一检查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，则用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XA</a:t>
            </a:r>
            <a:r>
              <a:rPr kumimoji="0" lang="en-US" altLang="zh-CN" sz="24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=1,2,…,k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来取代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lvl="1">
              <a:spcBef>
                <a:spcPts val="1200"/>
              </a:spcBef>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lang="zh-CN" altLang="en-US" sz="2400" dirty="0">
                <a:solidFill>
                  <a:srgbClr val="FF0000"/>
                </a:solidFill>
                <a:latin typeface="华文新魏" panose="02010800040101010101" pitchFamily="2" charset="-122"/>
                <a:ea typeface="华文新魏" panose="02010800040101010101" pitchFamily="2" charset="-122"/>
              </a:rPr>
              <a:t>删除函数依赖左部的冗余</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循环地取出</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 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逐一考查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lvl="1">
              <a:spcBef>
                <a:spcPts val="1200"/>
              </a:spcBef>
              <a:defRPr/>
            </a:pPr>
            <a:r>
              <a:rPr lang="en-US" altLang="zh-CN" sz="2400" dirty="0">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删除冗余函数依赖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循环地检查</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中各函数依赖</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，令</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G</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F</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，若</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baseline="-30000" dirty="0">
                <a:latin typeface="华文新魏" panose="02010800040101010101" pitchFamily="2" charset="-122"/>
                <a:ea typeface="华文新魏" panose="02010800040101010101" pitchFamily="2" charset="-122"/>
              </a:rPr>
              <a:t>G</a:t>
            </a:r>
            <a:r>
              <a:rPr lang="en-US" altLang="zh-CN" sz="2400" baseline="300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 则从</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中去掉此函数依赖。</a:t>
            </a:r>
            <a:endParaRPr lang="en-US" altLang="zh-CN" sz="2400" dirty="0">
              <a:latin typeface="华文新魏" panose="02010800040101010101" pitchFamily="2" charset="-122"/>
              <a:ea typeface="华文新魏" panose="02010800040101010101" pitchFamily="2" charset="-122"/>
              <a:sym typeface="Symbol" panose="05050102010706020507" pitchFamily="18" charset="2"/>
            </a:endParaRPr>
          </a:p>
          <a:p>
            <a:pPr marL="457200" lvl="1" indent="0">
              <a:spcBef>
                <a:spcPts val="1200"/>
              </a:spcBef>
              <a:buNone/>
              <a:defRPr/>
            </a:pP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64</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2" name="文本框 1">
            <a:extLst>
              <a:ext uri="{FF2B5EF4-FFF2-40B4-BE49-F238E27FC236}">
                <a16:creationId xmlns:a16="http://schemas.microsoft.com/office/drawing/2014/main" id="{F7091E79-DFE2-4791-85C2-1BA5EE780CAA}"/>
              </a:ext>
            </a:extLst>
          </p:cNvPr>
          <p:cNvSpPr txBox="1"/>
          <p:nvPr/>
        </p:nvSpPr>
        <p:spPr>
          <a:xfrm>
            <a:off x="618948" y="6021180"/>
            <a:ext cx="8496590" cy="461665"/>
          </a:xfrm>
          <a:prstGeom prst="rect">
            <a:avLst/>
          </a:prstGeom>
          <a:noFill/>
        </p:spPr>
        <p:txBody>
          <a:bodyPr wrap="square" rtlCol="0">
            <a:spAutoFit/>
          </a:bodyPr>
          <a:lstStyle/>
          <a:p>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注意：步骤</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不能交换</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1400" dirty="0"/>
              <a:t>极小函数依赖集求解方法的缺陷及改进，信息工程大学学报 </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p:cNvSpPr>
          <p:nvPr>
            <p:ph type="subTitle" idx="1"/>
          </p:nvPr>
        </p:nvSpPr>
        <p:spPr>
          <a:xfrm>
            <a:off x="631825" y="1341438"/>
            <a:ext cx="8512175" cy="4781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范式是符合某一种级别的关系模式的集合。</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关系数据库中的关系必须满足一定的要求。满足不同程度要求的为不同范式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关系模式的范式主要有几种</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第一范式（1</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第二范式（2</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第三范式（3</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多值依赖与第四范式</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414724" name="Text Box 4"/>
          <p:cNvSpPr txBox="1">
            <a:spLocks noChangeArrowheads="1"/>
          </p:cNvSpPr>
          <p:nvPr/>
        </p:nvSpPr>
        <p:spPr bwMode="auto">
          <a:xfrm>
            <a:off x="2484438" y="5013325"/>
            <a:ext cx="5905500"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满足这些范式条件的关系模式可以在不同程度上避免“冗余问题、插入问题、更新问题和删除问题”</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ox(in)">
                                      <p:cBhvr>
                                        <p:cTn id="7" dur="500"/>
                                        <p:tgtEl>
                                          <p:spTgt spid="41472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4723">
                                            <p:txEl>
                                              <p:pRg st="3" end="3"/>
                                            </p:txEl>
                                          </p:spTgt>
                                        </p:tgtEl>
                                        <p:attrNameLst>
                                          <p:attrName>style.visibility</p:attrName>
                                        </p:attrNameLst>
                                      </p:cBhvr>
                                      <p:to>
                                        <p:strVal val="visible"/>
                                      </p:to>
                                    </p:set>
                                    <p:animEffect transition="in" filter="box(in)">
                                      <p:cBhvr>
                                        <p:cTn id="10" dur="500"/>
                                        <p:tgtEl>
                                          <p:spTgt spid="41472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4723">
                                            <p:txEl>
                                              <p:pRg st="4" end="4"/>
                                            </p:txEl>
                                          </p:spTgt>
                                        </p:tgtEl>
                                        <p:attrNameLst>
                                          <p:attrName>style.visibility</p:attrName>
                                        </p:attrNameLst>
                                      </p:cBhvr>
                                      <p:to>
                                        <p:strVal val="visible"/>
                                      </p:to>
                                    </p:set>
                                    <p:animEffect transition="in" filter="box(in)">
                                      <p:cBhvr>
                                        <p:cTn id="13" dur="500"/>
                                        <p:tgtEl>
                                          <p:spTgt spid="41472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14723">
                                            <p:txEl>
                                              <p:pRg st="5" end="5"/>
                                            </p:txEl>
                                          </p:spTgt>
                                        </p:tgtEl>
                                        <p:attrNameLst>
                                          <p:attrName>style.visibility</p:attrName>
                                        </p:attrNameLst>
                                      </p:cBhvr>
                                      <p:to>
                                        <p:strVal val="visible"/>
                                      </p:to>
                                    </p:set>
                                    <p:animEffect transition="in" filter="box(in)">
                                      <p:cBhvr>
                                        <p:cTn id="16" dur="500"/>
                                        <p:tgtEl>
                                          <p:spTgt spid="41472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14723">
                                            <p:txEl>
                                              <p:pRg st="6" end="6"/>
                                            </p:txEl>
                                          </p:spTgt>
                                        </p:tgtEl>
                                        <p:attrNameLst>
                                          <p:attrName>style.visibility</p:attrName>
                                        </p:attrNameLst>
                                      </p:cBhvr>
                                      <p:to>
                                        <p:strVal val="visible"/>
                                      </p:to>
                                    </p:set>
                                    <p:animEffect transition="in" filter="box(in)">
                                      <p:cBhvr>
                                        <p:cTn id="19" dur="500"/>
                                        <p:tgtEl>
                                          <p:spTgt spid="414723">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14723">
                                            <p:txEl>
                                              <p:pRg st="7" end="7"/>
                                            </p:txEl>
                                          </p:spTgt>
                                        </p:tgtEl>
                                        <p:attrNameLst>
                                          <p:attrName>style.visibility</p:attrName>
                                        </p:attrNameLst>
                                      </p:cBhvr>
                                      <p:to>
                                        <p:strVal val="visible"/>
                                      </p:to>
                                    </p:set>
                                    <p:animEffect transition="in" filter="box(in)">
                                      <p:cBhvr>
                                        <p:cTn id="22" dur="500"/>
                                        <p:tgtEl>
                                          <p:spTgt spid="414723">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14723">
                                            <p:txEl>
                                              <p:pRg st="8" end="8"/>
                                            </p:txEl>
                                          </p:spTgt>
                                        </p:tgtEl>
                                        <p:attrNameLst>
                                          <p:attrName>style.visibility</p:attrName>
                                        </p:attrNameLst>
                                      </p:cBhvr>
                                      <p:to>
                                        <p:strVal val="visible"/>
                                      </p:to>
                                    </p:set>
                                    <p:animEffect transition="in" filter="circle(in)">
                                      <p:cBhvr>
                                        <p:cTn id="25" dur="500"/>
                                        <p:tgtEl>
                                          <p:spTgt spid="41472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4724"/>
                                        </p:tgtEl>
                                        <p:attrNameLst>
                                          <p:attrName>style.visibility</p:attrName>
                                        </p:attrNameLst>
                                      </p:cBhvr>
                                      <p:to>
                                        <p:strVal val="visible"/>
                                      </p:to>
                                    </p:set>
                                    <p:anim calcmode="lin" valueType="num">
                                      <p:cBhvr>
                                        <p:cTn id="30" dur="500" fill="hold"/>
                                        <p:tgtEl>
                                          <p:spTgt spid="414724"/>
                                        </p:tgtEl>
                                        <p:attrNameLst>
                                          <p:attrName>ppt_x</p:attrName>
                                        </p:attrNameLst>
                                      </p:cBhvr>
                                      <p:tavLst>
                                        <p:tav tm="0">
                                          <p:val>
                                            <p:strVal val="#ppt_x"/>
                                          </p:val>
                                        </p:tav>
                                        <p:tav tm="100000">
                                          <p:val>
                                            <p:strVal val="#ppt_x"/>
                                          </p:val>
                                        </p:tav>
                                      </p:tavLst>
                                    </p:anim>
                                    <p:anim calcmode="lin" valueType="num">
                                      <p:cBhvr>
                                        <p:cTn id="31"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p:cNvSpPr>
          <p:nvPr>
            <p:ph type="subTitle" idx="1"/>
          </p:nvPr>
        </p:nvSpPr>
        <p:spPr>
          <a:xfrm>
            <a:off x="381000" y="1600200"/>
            <a:ext cx="800735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各种范式之间存在联系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某一关系模式</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为第</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范式，可简记为</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nNF</a:t>
            </a: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aphicFrame>
        <p:nvGraphicFramePr>
          <p:cNvPr id="81923" name="Object 4"/>
          <p:cNvGraphicFramePr>
            <a:graphicFrameLocks noGrp="1" noChangeAspect="1"/>
          </p:cNvGraphicFramePr>
          <p:nvPr>
            <p:ph type="subTitle" idx="1"/>
          </p:nvPr>
        </p:nvGraphicFramePr>
        <p:xfrm>
          <a:off x="1785938" y="2295525"/>
          <a:ext cx="5137150" cy="346075"/>
        </p:xfrm>
        <a:graphic>
          <a:graphicData uri="http://schemas.openxmlformats.org/presentationml/2006/ole">
            <mc:AlternateContent xmlns:mc="http://schemas.openxmlformats.org/markup-compatibility/2006">
              <mc:Choice xmlns:v="urn:schemas-microsoft-com:vml" Requires="v">
                <p:oleObj spid="_x0000_s8236" r:id="rId3" imgW="2452370" imgH="165100" progId="Equation.3">
                  <p:embed/>
                </p:oleObj>
              </mc:Choice>
              <mc:Fallback>
                <p:oleObj r:id="rId3" imgW="2452370" imgH="165100" progId="Equation.3">
                  <p:embed/>
                  <p:pic>
                    <p:nvPicPr>
                      <p:cNvPr id="0" name="图片 3085"/>
                      <p:cNvPicPr/>
                      <p:nvPr/>
                    </p:nvPicPr>
                    <p:blipFill>
                      <a:blip r:embed="rId4"/>
                      <a:srcRect/>
                      <a:stretch>
                        <a:fillRect/>
                      </a:stretch>
                    </p:blipFill>
                    <p:spPr>
                      <a:xfrm>
                        <a:off x="1785938" y="2295525"/>
                        <a:ext cx="5137150" cy="346075"/>
                      </a:xfrm>
                      <a:prstGeom prst="rect">
                        <a:avLst/>
                      </a:prstGeom>
                      <a:noFill/>
                      <a:ln w="38100">
                        <a:miter/>
                      </a:ln>
                    </p:spPr>
                  </p:pic>
                </p:oleObj>
              </mc:Fallback>
            </mc:AlternateContent>
          </a:graphicData>
        </a:graphic>
      </p:graphicFrame>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4" end="4"/>
                                            </p:txEl>
                                          </p:spTgt>
                                        </p:tgtEl>
                                        <p:attrNameLst>
                                          <p:attrName>style.visibility</p:attrName>
                                        </p:attrNameLst>
                                      </p:cBhvr>
                                      <p:to>
                                        <p:strVal val="visible"/>
                                      </p:to>
                                    </p:set>
                                    <p:anim calcmode="lin" valueType="num">
                                      <p:cBhvr>
                                        <p:cTn id="7" dur="5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15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设Ｒ是一个关系模式。如果Ｒ的每个属性的值域都是</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不可分的简单数据项的集合</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，则称这个关系模式为第一范式关系模式，记作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在任何一个关系数据库系统中，第一范式都是一个最起码的要求。在以后的讨论中，我们假定所有关系模式都是1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5" name="文本框 4">
            <a:extLst>
              <a:ext uri="{FF2B5EF4-FFF2-40B4-BE49-F238E27FC236}">
                <a16:creationId xmlns:a16="http://schemas.microsoft.com/office/drawing/2014/main" id="{B2E9D6DE-D66B-453F-AD04-1D6B766F7896}"/>
              </a:ext>
            </a:extLst>
          </p:cNvPr>
          <p:cNvSpPr txBox="1"/>
          <p:nvPr/>
        </p:nvSpPr>
        <p:spPr>
          <a:xfrm>
            <a:off x="1763923" y="6106568"/>
            <a:ext cx="7344510" cy="461665"/>
          </a:xfrm>
          <a:prstGeom prst="rect">
            <a:avLst/>
          </a:prstGeom>
          <a:noFill/>
        </p:spPr>
        <p:txBody>
          <a:bodyPr wrap="square">
            <a:spAutoFit/>
          </a:bodyPr>
          <a:lstStyle/>
          <a:p>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强调的是列的原子性，即列不能够再分成其他几列。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为学生住处，假设每个系的学生住在同一个地方。</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函数依赖包括：</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18820" name="Group 4"/>
          <p:cNvGrpSpPr/>
          <p:nvPr/>
        </p:nvGrpSpPr>
        <p:grpSpPr>
          <a:xfrm>
            <a:off x="4887913" y="2924175"/>
            <a:ext cx="4256087" cy="1952625"/>
            <a:chOff x="1152" y="1248"/>
            <a:chExt cx="3600" cy="1920"/>
          </a:xfrm>
        </p:grpSpPr>
        <p:sp>
          <p:nvSpPr>
            <p:cNvPr id="83975" name="Rectangle 5"/>
            <p:cNvSpPr/>
            <p:nvPr/>
          </p:nvSpPr>
          <p:spPr>
            <a:xfrm>
              <a:off x="2438" y="1376"/>
              <a:ext cx="1156"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3976"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3977"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3978"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3979"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3980"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3981"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3982"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3983"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3984"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3985"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3986"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3987" name="Text Box 17"/>
            <p:cNvSpPr txBox="1"/>
            <p:nvPr/>
          </p:nvSpPr>
          <p:spPr>
            <a:xfrm>
              <a:off x="1152" y="1248"/>
              <a:ext cx="771" cy="384"/>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8834" name="Text Box 18"/>
          <p:cNvSpPr txBox="1">
            <a:spLocks noChangeArrowheads="1"/>
          </p:cNvSpPr>
          <p:nvPr/>
        </p:nvSpPr>
        <p:spPr bwMode="auto">
          <a:xfrm>
            <a:off x="5435600" y="5013325"/>
            <a:ext cx="3286125" cy="40005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的候选码为</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418835" name="Text Box 19"/>
          <p:cNvSpPr txBox="1">
            <a:spLocks noChangeArrowheads="1"/>
          </p:cNvSpPr>
          <p:nvPr/>
        </p:nvSpPr>
        <p:spPr bwMode="auto">
          <a:xfrm>
            <a:off x="2268538" y="5876925"/>
            <a:ext cx="6719888" cy="7080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满足第一范式</a:t>
            </a:r>
          </a:p>
          <a:p>
            <a:pPr marR="0" defTabSz="914400" eaLnBrk="1" hangingPunct="1">
              <a:buClrTx/>
              <a:buSzTx/>
              <a:buFontTx/>
              <a:buNone/>
              <a:defRPr/>
            </a:pP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非键属性</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Sdept</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和</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Sloc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部分函数依赖于候选码</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 calcmode="lin" valueType="num">
                                      <p:cBhvr>
                                        <p:cTn id="7" dur="500" fill="hold"/>
                                        <p:tgtEl>
                                          <p:spTgt spid="418820"/>
                                        </p:tgtEl>
                                        <p:attrNameLst>
                                          <p:attrName>ppt_x</p:attrName>
                                        </p:attrNameLst>
                                      </p:cBhvr>
                                      <p:tavLst>
                                        <p:tav tm="0">
                                          <p:val>
                                            <p:strVal val="#ppt_x"/>
                                          </p:val>
                                        </p:tav>
                                        <p:tav tm="100000">
                                          <p:val>
                                            <p:strVal val="#ppt_x"/>
                                          </p:val>
                                        </p:tav>
                                      </p:tavLst>
                                    </p:anim>
                                    <p:anim calcmode="lin" valueType="num">
                                      <p:cBhvr>
                                        <p:cTn id="8"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34"/>
                                        </p:tgtEl>
                                        <p:attrNameLst>
                                          <p:attrName>style.visibility</p:attrName>
                                        </p:attrNameLst>
                                      </p:cBhvr>
                                      <p:to>
                                        <p:strVal val="visible"/>
                                      </p:to>
                                    </p:set>
                                    <p:anim calcmode="lin" valueType="num">
                                      <p:cBhvr>
                                        <p:cTn id="13" dur="500" fill="hold"/>
                                        <p:tgtEl>
                                          <p:spTgt spid="418834"/>
                                        </p:tgtEl>
                                        <p:attrNameLst>
                                          <p:attrName>ppt_x</p:attrName>
                                        </p:attrNameLst>
                                      </p:cBhvr>
                                      <p:tavLst>
                                        <p:tav tm="0">
                                          <p:val>
                                            <p:strVal val="#ppt_x"/>
                                          </p:val>
                                        </p:tav>
                                        <p:tav tm="100000">
                                          <p:val>
                                            <p:strVal val="#ppt_x"/>
                                          </p:val>
                                        </p:tav>
                                      </p:tavLst>
                                    </p:anim>
                                    <p:anim calcmode="lin" valueType="num">
                                      <p:cBhvr>
                                        <p:cTn id="14" dur="500" fill="hold"/>
                                        <p:tgtEl>
                                          <p:spTgt spid="418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35"/>
                                        </p:tgtEl>
                                        <p:attrNameLst>
                                          <p:attrName>style.visibility</p:attrName>
                                        </p:attrNameLst>
                                      </p:cBhvr>
                                      <p:to>
                                        <p:strVal val="visible"/>
                                      </p:to>
                                    </p:set>
                                    <p:anim calcmode="lin" valueType="num">
                                      <p:cBhvr>
                                        <p:cTn id="19" dur="500" fill="hold"/>
                                        <p:tgtEl>
                                          <p:spTgt spid="418835"/>
                                        </p:tgtEl>
                                        <p:attrNameLst>
                                          <p:attrName>ppt_x</p:attrName>
                                        </p:attrNameLst>
                                      </p:cBhvr>
                                      <p:tavLst>
                                        <p:tav tm="0">
                                          <p:val>
                                            <p:strVal val="#ppt_x"/>
                                          </p:val>
                                        </p:tav>
                                        <p:tav tm="100000">
                                          <p:val>
                                            <p:strVal val="#ppt_x"/>
                                          </p:val>
                                        </p:tav>
                                      </p:tavLst>
                                    </p:anim>
                                    <p:anim calcmode="lin" valueType="num">
                                      <p:cBhvr>
                                        <p:cTn id="20" dur="500" fill="hold"/>
                                        <p:tgtEl>
                                          <p:spTgt spid="418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4" grpId="0" animBg="1"/>
      <p:bldP spid="41883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p:cNvSpPr>
          <p:nvPr>
            <p:ph type="subTitle" idx="1"/>
          </p:nvPr>
        </p:nvSpPr>
        <p:spPr>
          <a:xfrm>
            <a:off x="381000" y="1628775"/>
            <a:ext cx="8229600" cy="2260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95102</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的学生还未选课，因课程号是键属性，因此该学生的信息无法插入</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84995" name="Group 4"/>
          <p:cNvGrpSpPr/>
          <p:nvPr/>
        </p:nvGrpSpPr>
        <p:grpSpPr>
          <a:xfrm>
            <a:off x="4572000" y="188913"/>
            <a:ext cx="4256088" cy="1952625"/>
            <a:chOff x="1152" y="1248"/>
            <a:chExt cx="3600" cy="1920"/>
          </a:xfrm>
        </p:grpSpPr>
        <p:sp>
          <p:nvSpPr>
            <p:cNvPr id="8500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500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500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500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500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500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500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500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500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500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501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501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501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9858" name="Rectangle 18"/>
          <p:cNvSpPr/>
          <p:nvPr/>
        </p:nvSpPr>
        <p:spPr>
          <a:xfrm>
            <a:off x="385763" y="275272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假定某个学生本来只选修了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号课程这一门课。现在因身体不适，他连</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号课程也不选修了。因课程号是键属性，此操作将导致该学生信息的整个元组都要删除。</a:t>
            </a:r>
          </a:p>
        </p:txBody>
      </p:sp>
      <p:sp>
        <p:nvSpPr>
          <p:cNvPr id="419859" name="Rectangle 19"/>
          <p:cNvSpPr/>
          <p:nvPr/>
        </p:nvSpPr>
        <p:spPr>
          <a:xfrm>
            <a:off x="379413" y="3328988"/>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门课程，那么他的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值就要重复存储了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次。</a:t>
            </a:r>
          </a:p>
        </p:txBody>
      </p:sp>
      <p:sp>
        <p:nvSpPr>
          <p:cNvPr id="419860" name="Rectangle 20"/>
          <p:cNvSpPr/>
          <p:nvPr/>
        </p:nvSpPr>
        <p:spPr>
          <a:xfrm>
            <a:off x="395288" y="392747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例如学生转系，在修改此学生元组的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值的同时，还可能需要修改住处（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）。如果这个学生选修了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门课，则必须无遗漏地修改</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个元组中全部</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a:t>
            </a:r>
          </a:p>
        </p:txBody>
      </p:sp>
      <p:sp>
        <p:nvSpPr>
          <p:cNvPr id="419861" name="Text Box 21"/>
          <p:cNvSpPr txBox="1">
            <a:spLocks noChangeArrowheads="1"/>
          </p:cNvSpPr>
          <p:nvPr/>
        </p:nvSpPr>
        <p:spPr bwMode="auto">
          <a:xfrm>
            <a:off x="2771775" y="5805488"/>
            <a:ext cx="4770438"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SLC</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不是一个好的关系模式！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ox(in)">
                                      <p:cBhvr>
                                        <p:cTn id="7" dur="500"/>
                                        <p:tgtEl>
                                          <p:spTgt spid="41984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ox(in)">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9858"/>
                                        </p:tgtEl>
                                        <p:attrNameLst>
                                          <p:attrName>style.visibility</p:attrName>
                                        </p:attrNameLst>
                                      </p:cBhvr>
                                      <p:to>
                                        <p:strVal val="visible"/>
                                      </p:to>
                                    </p:set>
                                    <p:animEffect transition="in" filter="box(in)">
                                      <p:cBhvr>
                                        <p:cTn id="15" dur="500"/>
                                        <p:tgtEl>
                                          <p:spTgt spid="41985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9859"/>
                                        </p:tgtEl>
                                        <p:attrNameLst>
                                          <p:attrName>style.visibility</p:attrName>
                                        </p:attrNameLst>
                                      </p:cBhvr>
                                      <p:to>
                                        <p:strVal val="visible"/>
                                      </p:to>
                                    </p:set>
                                    <p:animEffect transition="in" filter="box(in)">
                                      <p:cBhvr>
                                        <p:cTn id="20" dur="500"/>
                                        <p:tgtEl>
                                          <p:spTgt spid="41985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9860"/>
                                        </p:tgtEl>
                                        <p:attrNameLst>
                                          <p:attrName>style.visibility</p:attrName>
                                        </p:attrNameLst>
                                      </p:cBhvr>
                                      <p:to>
                                        <p:strVal val="visible"/>
                                      </p:to>
                                    </p:set>
                                    <p:animEffect transition="in" filter="box(in)">
                                      <p:cBhvr>
                                        <p:cTn id="25" dur="500"/>
                                        <p:tgtEl>
                                          <p:spTgt spid="4198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9861"/>
                                        </p:tgtEl>
                                        <p:attrNameLst>
                                          <p:attrName>style.visibility</p:attrName>
                                        </p:attrNameLst>
                                      </p:cBhvr>
                                      <p:to>
                                        <p:strVal val="visible"/>
                                      </p:to>
                                    </p:set>
                                    <p:anim calcmode="lin" valueType="num">
                                      <p:cBhvr>
                                        <p:cTn id="30" dur="500" fill="hold"/>
                                        <p:tgtEl>
                                          <p:spTgt spid="419861"/>
                                        </p:tgtEl>
                                        <p:attrNameLst>
                                          <p:attrName>ppt_x</p:attrName>
                                        </p:attrNameLst>
                                      </p:cBhvr>
                                      <p:tavLst>
                                        <p:tav tm="0">
                                          <p:val>
                                            <p:strVal val="#ppt_x"/>
                                          </p:val>
                                        </p:tav>
                                        <p:tav tm="100000">
                                          <p:val>
                                            <p:strVal val="#ppt_x"/>
                                          </p:val>
                                        </p:tav>
                                      </p:tavLst>
                                    </p:anim>
                                    <p:anim calcmode="lin" valueType="num">
                                      <p:cBhvr>
                                        <p:cTn id="31" dur="500" fill="hold"/>
                                        <p:tgtEl>
                                          <p:spTgt spid="419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8" grpId="0" animBg="1"/>
      <p:bldP spid="419859" grpId="0" animBg="1"/>
      <p:bldP spid="419860" grpId="0" animBg="1"/>
      <p:bldP spid="4198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p:cNvSpPr>
          <p:nvPr>
            <p:ph type="subTitle" idx="1"/>
          </p:nvPr>
        </p:nvSpPr>
        <p:spPr>
          <a:xfrm>
            <a:off x="381000" y="1125538"/>
            <a:ext cx="8229600" cy="3024188"/>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为概念数据库模式中的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每个普通实体集Ｅ建立一个关系Ｓ</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Ｓ包含Ｅ的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所有简单属性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复合属性的简单子属性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是Ｓ的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主码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Text Box 9"/>
          <p:cNvSpPr txBox="1"/>
          <p:nvPr/>
        </p:nvSpPr>
        <p:spPr>
          <a:xfrm>
            <a:off x="3203575" y="4797425"/>
            <a:ext cx="4422775" cy="4000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教研室关系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G(</a:t>
            </a:r>
            <a:r>
              <a:rPr kumimoji="0" lang="zh-CN" altLang="en-US"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编号</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地点</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所属系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7"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6" name="对象 5"/>
          <p:cNvGraphicFramePr/>
          <p:nvPr/>
        </p:nvGraphicFramePr>
        <p:xfrm>
          <a:off x="1679575" y="4260850"/>
          <a:ext cx="1181100" cy="1828800"/>
        </p:xfrm>
        <a:graphic>
          <a:graphicData uri="http://schemas.openxmlformats.org/presentationml/2006/ole">
            <mc:AlternateContent xmlns:mc="http://schemas.openxmlformats.org/markup-compatibility/2006">
              <mc:Choice xmlns:v="urn:schemas-microsoft-com:vml" Requires="v">
                <p:oleObj spid="_x0000_s1068" r:id="rId3" imgW="1181100" imgH="1828800" progId="Paint.Picture">
                  <p:embed/>
                </p:oleObj>
              </mc:Choice>
              <mc:Fallback>
                <p:oleObj r:id="rId3" imgW="1181100" imgH="1828800" progId="Paint.Picture">
                  <p:embed/>
                  <p:pic>
                    <p:nvPicPr>
                      <p:cNvPr id="0" name="图片 3075"/>
                      <p:cNvPicPr/>
                      <p:nvPr/>
                    </p:nvPicPr>
                    <p:blipFill>
                      <a:blip r:embed="rId4"/>
                      <a:stretch>
                        <a:fillRect/>
                      </a:stretch>
                    </p:blipFill>
                    <p:spPr>
                      <a:xfrm>
                        <a:off x="1679575" y="4260850"/>
                        <a:ext cx="1181100" cy="182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box(in)">
                                      <p:cBhvr>
                                        <p:cTn id="7" dur="500"/>
                                        <p:tgtEl>
                                          <p:spTgt spid="358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box(in)">
                                      <p:cBhvr>
                                        <p:cTn id="12" dur="500"/>
                                        <p:tgtEl>
                                          <p:spTgt spid="35840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8403">
                                            <p:txEl>
                                              <p:pRg st="3" end="3"/>
                                            </p:txEl>
                                          </p:spTgt>
                                        </p:tgtEl>
                                        <p:attrNameLst>
                                          <p:attrName>style.visibility</p:attrName>
                                        </p:attrNameLst>
                                      </p:cBhvr>
                                      <p:to>
                                        <p:strVal val="visible"/>
                                      </p:to>
                                    </p:set>
                                    <p:animEffect transition="in" filter="box(in)">
                                      <p:cBhvr>
                                        <p:cTn id="15" dur="500"/>
                                        <p:tgtEl>
                                          <p:spTgt spid="3584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p:cNvSpPr>
          <p:nvPr>
            <p:ph type="subTitle"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部分函数依赖于候选码</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Grade)</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分解为两个关系模式，以消除这些部分函数依赖：</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grpSp>
        <p:nvGrpSpPr>
          <p:cNvPr id="86019" name="Group 4"/>
          <p:cNvGrpSpPr/>
          <p:nvPr/>
        </p:nvGrpSpPr>
        <p:grpSpPr>
          <a:xfrm>
            <a:off x="4572000" y="188913"/>
            <a:ext cx="4256088" cy="1952625"/>
            <a:chOff x="1152" y="1248"/>
            <a:chExt cx="3600" cy="1920"/>
          </a:xfrm>
        </p:grpSpPr>
        <p:sp>
          <p:nvSpPr>
            <p:cNvPr id="8602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602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602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602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602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602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602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602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602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602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603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603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603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box(in)">
                                      <p:cBhvr>
                                        <p:cTn id="7" dur="500"/>
                                        <p:tgtEl>
                                          <p:spTgt spid="420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0867">
                                            <p:txEl>
                                              <p:pRg st="4" end="4"/>
                                            </p:txEl>
                                          </p:spTgt>
                                        </p:tgtEl>
                                        <p:attrNameLst>
                                          <p:attrName>style.visibility</p:attrName>
                                        </p:attrNameLst>
                                      </p:cBhvr>
                                      <p:to>
                                        <p:strVal val="visible"/>
                                      </p:to>
                                    </p:set>
                                    <p:animEffect transition="in" filter="box(in)">
                                      <p:cBhvr>
                                        <p:cTn id="15" dur="500"/>
                                        <p:tgtEl>
                                          <p:spTgt spid="4208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7">
                                            <p:txEl>
                                              <p:pRg st="5" end="5"/>
                                            </p:txEl>
                                          </p:spTgt>
                                        </p:tgtEl>
                                        <p:attrNameLst>
                                          <p:attrName>style.visibility</p:attrName>
                                        </p:attrNameLst>
                                      </p:cBhvr>
                                      <p:to>
                                        <p:strVal val="visible"/>
                                      </p:to>
                                    </p:set>
                                    <p:animEffect transition="in" filter="box(in)">
                                      <p:cBhvr>
                                        <p:cTn id="18" dur="500"/>
                                        <p:tgtEl>
                                          <p:spTgt spid="4208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0867">
                                            <p:txEl>
                                              <p:pRg st="6" end="6"/>
                                            </p:txEl>
                                          </p:spTgt>
                                        </p:tgtEl>
                                        <p:attrNameLst>
                                          <p:attrName>style.visibility</p:attrName>
                                        </p:attrNameLst>
                                      </p:cBhvr>
                                      <p:to>
                                        <p:strVal val="visible"/>
                                      </p:to>
                                    </p:set>
                                    <p:animEffect transition="in" filter="box(in)">
                                      <p:cBhvr>
                                        <p:cTn id="21"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4"/>
          <p:cNvGrpSpPr/>
          <p:nvPr/>
        </p:nvGrpSpPr>
        <p:grpSpPr>
          <a:xfrm>
            <a:off x="1655763" y="266700"/>
            <a:ext cx="5715000" cy="3048000"/>
            <a:chOff x="1152" y="1248"/>
            <a:chExt cx="3600" cy="1920"/>
          </a:xfrm>
        </p:grpSpPr>
        <p:sp>
          <p:nvSpPr>
            <p:cNvPr id="87062" name="Rectangle 5"/>
            <p:cNvSpPr/>
            <p:nvPr/>
          </p:nvSpPr>
          <p:spPr>
            <a:xfrm>
              <a:off x="2438" y="1376"/>
              <a:ext cx="1157"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2"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64"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65"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6"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7067"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68"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7069"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7070"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7071"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7072"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7073"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7074" name="Text Box 17"/>
            <p:cNvSpPr txBox="1"/>
            <p:nvPr/>
          </p:nvSpPr>
          <p:spPr>
            <a:xfrm>
              <a:off x="1152" y="1248"/>
              <a:ext cx="771" cy="384"/>
            </a:xfrm>
            <a:prstGeom prst="rect">
              <a:avLst/>
            </a:prstGeom>
            <a:noFill/>
            <a:ln w="38100">
              <a:noFill/>
              <a:miter/>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21906" name="Freeform 18"/>
          <p:cNvSpPr/>
          <p:nvPr/>
        </p:nvSpPr>
        <p:spPr>
          <a:xfrm>
            <a:off x="3779838" y="260350"/>
            <a:ext cx="4171950" cy="3282950"/>
          </a:xfrm>
          <a:custGeom>
            <a:avLst/>
            <a:gdLst/>
            <a:ahLst/>
            <a:cxnLst>
              <a:cxn ang="0">
                <a:pos x="52068" y="788951"/>
              </a:cxn>
              <a:cxn ang="0">
                <a:pos x="208272" y="397736"/>
              </a:cxn>
              <a:cxn ang="0">
                <a:pos x="754986" y="319493"/>
              </a:cxn>
              <a:cxn ang="0">
                <a:pos x="3644761" y="319493"/>
              </a:cxn>
              <a:cxn ang="0">
                <a:pos x="3913237" y="2234818"/>
              </a:cxn>
              <a:cxn ang="0">
                <a:pos x="3436489" y="3203077"/>
              </a:cxn>
              <a:cxn ang="0">
                <a:pos x="1978585" y="2710797"/>
              </a:cxn>
              <a:cxn ang="0">
                <a:pos x="1301700" y="1571382"/>
              </a:cxn>
              <a:cxn ang="0">
                <a:pos x="208272" y="1493139"/>
              </a:cxn>
              <a:cxn ang="0">
                <a:pos x="52068" y="788951"/>
              </a:cxn>
            </a:cxnLst>
            <a:rect l="0" t="0" r="0" b="0"/>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421907" name="Freeform 19"/>
          <p:cNvSpPr/>
          <p:nvPr/>
        </p:nvSpPr>
        <p:spPr>
          <a:xfrm>
            <a:off x="1476375" y="595313"/>
            <a:ext cx="3997325" cy="2493962"/>
          </a:xfrm>
          <a:custGeom>
            <a:avLst/>
            <a:gdLst/>
            <a:ahLst/>
            <a:cxnLst>
              <a:cxn ang="0">
                <a:pos x="165100" y="1144587"/>
              </a:cxn>
              <a:cxn ang="0">
                <a:pos x="484188" y="585787"/>
              </a:cxn>
              <a:cxn ang="0">
                <a:pos x="3074988" y="52387"/>
              </a:cxn>
              <a:cxn ang="0">
                <a:pos x="3763963" y="273050"/>
              </a:cxn>
              <a:cxn ang="0">
                <a:pos x="3938588" y="1333500"/>
              </a:cxn>
              <a:cxn ang="0">
                <a:pos x="3997325" y="2016125"/>
              </a:cxn>
              <a:cxn ang="0">
                <a:pos x="3938588" y="2290762"/>
              </a:cxn>
              <a:cxn ang="0">
                <a:pos x="3879850" y="2422525"/>
              </a:cxn>
              <a:cxn ang="0">
                <a:pos x="3924300" y="2392362"/>
              </a:cxn>
              <a:cxn ang="0">
                <a:pos x="3952875" y="2378075"/>
              </a:cxn>
              <a:cxn ang="0">
                <a:pos x="3763963" y="2465387"/>
              </a:cxn>
              <a:cxn ang="0">
                <a:pos x="3676650" y="2451100"/>
              </a:cxn>
              <a:cxn ang="0">
                <a:pos x="2574925" y="2465387"/>
              </a:cxn>
              <a:cxn ang="0">
                <a:pos x="1195388" y="2276475"/>
              </a:cxn>
              <a:cxn ang="0">
                <a:pos x="396875" y="1884362"/>
              </a:cxn>
              <a:cxn ang="0">
                <a:pos x="207963" y="1550987"/>
              </a:cxn>
              <a:cxn ang="0">
                <a:pos x="165100" y="1333500"/>
              </a:cxn>
              <a:cxn ang="0">
                <a:pos x="165100" y="1144587"/>
              </a:cxn>
            </a:cxnLst>
            <a:rect l="0" t="0" r="0" b="0"/>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FF0000">
                <a:alpha val="100000"/>
              </a:srgbClr>
            </a:solidFill>
            <a:prstDash val="sysDot"/>
            <a:round/>
            <a:headEnd type="none" w="med" len="med"/>
            <a:tailEnd type="none" w="med" len="med"/>
          </a:ln>
        </p:spPr>
        <p:txBody>
          <a:bodyPr/>
          <a:lstStyle/>
          <a:p>
            <a:endParaRPr lang="zh-CN" altLang="en-US"/>
          </a:p>
        </p:txBody>
      </p:sp>
      <p:sp>
        <p:nvSpPr>
          <p:cNvPr id="421908" name="Text Box 20"/>
          <p:cNvSpPr txBox="1"/>
          <p:nvPr/>
        </p:nvSpPr>
        <p:spPr>
          <a:xfrm>
            <a:off x="539750" y="3284538"/>
            <a:ext cx="2022475" cy="45720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函数依赖关系</a:t>
            </a:r>
          </a:p>
        </p:txBody>
      </p:sp>
      <p:grpSp>
        <p:nvGrpSpPr>
          <p:cNvPr id="421909" name="Group 21"/>
          <p:cNvGrpSpPr/>
          <p:nvPr/>
        </p:nvGrpSpPr>
        <p:grpSpPr>
          <a:xfrm>
            <a:off x="1358900" y="4035425"/>
            <a:ext cx="2971800" cy="1860550"/>
            <a:chOff x="720" y="2112"/>
            <a:chExt cx="2112" cy="1248"/>
          </a:xfrm>
        </p:grpSpPr>
        <p:sp>
          <p:nvSpPr>
            <p:cNvPr id="87056" name="Rectangle 22"/>
            <p:cNvSpPr/>
            <p:nvPr/>
          </p:nvSpPr>
          <p:spPr>
            <a:xfrm>
              <a:off x="1831" y="2112"/>
              <a:ext cx="1001" cy="1248"/>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7057" name="Text Box 23"/>
            <p:cNvSpPr txBox="1"/>
            <p:nvPr/>
          </p:nvSpPr>
          <p:spPr>
            <a:xfrm>
              <a:off x="2054" y="2290"/>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58" name="Text Box 24"/>
            <p:cNvSpPr txBox="1"/>
            <p:nvPr/>
          </p:nvSpPr>
          <p:spPr>
            <a:xfrm>
              <a:off x="2054" y="2914"/>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59" name="Text Box 25"/>
            <p:cNvSpPr txBox="1"/>
            <p:nvPr/>
          </p:nvSpPr>
          <p:spPr>
            <a:xfrm>
              <a:off x="832" y="2647"/>
              <a:ext cx="667" cy="267"/>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0" name="Line 26"/>
            <p:cNvSpPr/>
            <p:nvPr/>
          </p:nvSpPr>
          <p:spPr>
            <a:xfrm flipH="1">
              <a:off x="1498" y="2736"/>
              <a:ext cx="333" cy="0"/>
            </a:xfrm>
            <a:prstGeom prst="line">
              <a:avLst/>
            </a:prstGeom>
            <a:ln w="38100" cap="flat" cmpd="sng">
              <a:solidFill>
                <a:srgbClr val="000000"/>
              </a:solidFill>
              <a:prstDash val="solid"/>
              <a:headEnd type="none" w="med" len="med"/>
              <a:tailEnd type="triangle" w="med" len="med"/>
            </a:ln>
          </p:spPr>
        </p:sp>
        <p:sp>
          <p:nvSpPr>
            <p:cNvPr id="87061" name="Text Box 27"/>
            <p:cNvSpPr txBox="1"/>
            <p:nvPr/>
          </p:nvSpPr>
          <p:spPr>
            <a:xfrm>
              <a:off x="720" y="2112"/>
              <a:ext cx="556" cy="267"/>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SC</a:t>
              </a:r>
            </a:p>
          </p:txBody>
        </p:sp>
      </p:grpSp>
      <p:grpSp>
        <p:nvGrpSpPr>
          <p:cNvPr id="421916" name="Group 28"/>
          <p:cNvGrpSpPr/>
          <p:nvPr/>
        </p:nvGrpSpPr>
        <p:grpSpPr>
          <a:xfrm>
            <a:off x="5473700" y="3730625"/>
            <a:ext cx="2770188" cy="2219325"/>
            <a:chOff x="3312" y="1920"/>
            <a:chExt cx="1968" cy="1488"/>
          </a:xfrm>
        </p:grpSpPr>
        <p:sp>
          <p:nvSpPr>
            <p:cNvPr id="3" name="Text Box 29"/>
            <p:cNvSpPr txBox="1"/>
            <p:nvPr/>
          </p:nvSpPr>
          <p:spPr>
            <a:xfrm>
              <a:off x="3312" y="1920"/>
              <a:ext cx="695" cy="373"/>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4" name="Text Box 30"/>
            <p:cNvSpPr txBox="1"/>
            <p:nvPr/>
          </p:nvSpPr>
          <p:spPr>
            <a:xfrm>
              <a:off x="3428" y="2541"/>
              <a:ext cx="579"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5" name="Text Box 31"/>
            <p:cNvSpPr txBox="1"/>
            <p:nvPr/>
          </p:nvSpPr>
          <p:spPr>
            <a:xfrm>
              <a:off x="4585" y="2168"/>
              <a:ext cx="695" cy="373"/>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6" name="Text Box 32"/>
            <p:cNvSpPr txBox="1"/>
            <p:nvPr/>
          </p:nvSpPr>
          <p:spPr>
            <a:xfrm>
              <a:off x="4585" y="3037"/>
              <a:ext cx="695"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54" name="Line 33"/>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87055" name="Line 34"/>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sp>
        <p:nvSpPr>
          <p:cNvPr id="421923" name="Line 35"/>
          <p:cNvSpPr/>
          <p:nvPr/>
        </p:nvSpPr>
        <p:spPr>
          <a:xfrm>
            <a:off x="7740650" y="4652963"/>
            <a:ext cx="1588" cy="739775"/>
          </a:xfrm>
          <a:prstGeom prst="line">
            <a:avLst/>
          </a:prstGeom>
          <a:ln w="38100" cap="flat" cmpd="sng">
            <a:solidFill>
              <a:srgbClr val="000000"/>
            </a:solidFill>
            <a:prstDash val="solid"/>
            <a:headEnd type="none" w="med" len="med"/>
            <a:tailEnd type="triangle" w="med" len="med"/>
          </a:ln>
        </p:spPr>
      </p:sp>
      <p:sp>
        <p:nvSpPr>
          <p:cNvPr id="421924" name="Text Box 36"/>
          <p:cNvSpPr txBox="1">
            <a:spLocks noChangeArrowheads="1"/>
          </p:cNvSpPr>
          <p:nvPr/>
        </p:nvSpPr>
        <p:spPr bwMode="auto">
          <a:xfrm>
            <a:off x="2339975" y="6021388"/>
            <a:ext cx="5708650"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zh-CN" altLang="en-US" sz="2400" kern="1200" cap="none" spc="0" normalizeH="0" baseline="0" noProof="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使上述四个问题在一定程度上得到了解决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1906"/>
                                        </p:tgtEl>
                                        <p:attrNameLst>
                                          <p:attrName>style.visibility</p:attrName>
                                        </p:attrNameLst>
                                      </p:cBhvr>
                                      <p:to>
                                        <p:strVal val="visible"/>
                                      </p:to>
                                    </p:set>
                                    <p:animEffect transition="in" filter="box(in)">
                                      <p:cBhvr>
                                        <p:cTn id="7" dur="500"/>
                                        <p:tgtEl>
                                          <p:spTgt spid="4219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1907"/>
                                        </p:tgtEl>
                                        <p:attrNameLst>
                                          <p:attrName>style.visibility</p:attrName>
                                        </p:attrNameLst>
                                      </p:cBhvr>
                                      <p:to>
                                        <p:strVal val="visible"/>
                                      </p:to>
                                    </p:set>
                                    <p:animEffect transition="in" filter="box(in)">
                                      <p:cBhvr>
                                        <p:cTn id="12" dur="500"/>
                                        <p:tgtEl>
                                          <p:spTgt spid="4219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1908"/>
                                        </p:tgtEl>
                                        <p:attrNameLst>
                                          <p:attrName>style.visibility</p:attrName>
                                        </p:attrNameLst>
                                      </p:cBhvr>
                                      <p:to>
                                        <p:strVal val="visible"/>
                                      </p:to>
                                    </p:set>
                                    <p:anim calcmode="lin" valueType="num">
                                      <p:cBhvr>
                                        <p:cTn id="17" dur="500" fill="hold"/>
                                        <p:tgtEl>
                                          <p:spTgt spid="421908"/>
                                        </p:tgtEl>
                                        <p:attrNameLst>
                                          <p:attrName>ppt_x</p:attrName>
                                        </p:attrNameLst>
                                      </p:cBhvr>
                                      <p:tavLst>
                                        <p:tav tm="0">
                                          <p:val>
                                            <p:strVal val="#ppt_x"/>
                                          </p:val>
                                        </p:tav>
                                        <p:tav tm="100000">
                                          <p:val>
                                            <p:strVal val="#ppt_x"/>
                                          </p:val>
                                        </p:tav>
                                      </p:tavLst>
                                    </p:anim>
                                    <p:anim calcmode="lin" valueType="num">
                                      <p:cBhvr>
                                        <p:cTn id="18" dur="500" fill="hold"/>
                                        <p:tgtEl>
                                          <p:spTgt spid="4219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1909"/>
                                        </p:tgtEl>
                                        <p:attrNameLst>
                                          <p:attrName>style.visibility</p:attrName>
                                        </p:attrNameLst>
                                      </p:cBhvr>
                                      <p:to>
                                        <p:strVal val="visible"/>
                                      </p:to>
                                    </p:set>
                                    <p:anim calcmode="lin" valueType="num">
                                      <p:cBhvr>
                                        <p:cTn id="21" dur="500" fill="hold"/>
                                        <p:tgtEl>
                                          <p:spTgt spid="421909"/>
                                        </p:tgtEl>
                                        <p:attrNameLst>
                                          <p:attrName>ppt_x</p:attrName>
                                        </p:attrNameLst>
                                      </p:cBhvr>
                                      <p:tavLst>
                                        <p:tav tm="0">
                                          <p:val>
                                            <p:strVal val="#ppt_x"/>
                                          </p:val>
                                        </p:tav>
                                        <p:tav tm="100000">
                                          <p:val>
                                            <p:strVal val="#ppt_x"/>
                                          </p:val>
                                        </p:tav>
                                      </p:tavLst>
                                    </p:anim>
                                    <p:anim calcmode="lin" valueType="num">
                                      <p:cBhvr>
                                        <p:cTn id="22" dur="500" fill="hold"/>
                                        <p:tgtEl>
                                          <p:spTgt spid="42190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1916"/>
                                        </p:tgtEl>
                                        <p:attrNameLst>
                                          <p:attrName>style.visibility</p:attrName>
                                        </p:attrNameLst>
                                      </p:cBhvr>
                                      <p:to>
                                        <p:strVal val="visible"/>
                                      </p:to>
                                    </p:set>
                                    <p:anim calcmode="lin" valueType="num">
                                      <p:cBhvr>
                                        <p:cTn id="25" dur="500" fill="hold"/>
                                        <p:tgtEl>
                                          <p:spTgt spid="421916"/>
                                        </p:tgtEl>
                                        <p:attrNameLst>
                                          <p:attrName>ppt_x</p:attrName>
                                        </p:attrNameLst>
                                      </p:cBhvr>
                                      <p:tavLst>
                                        <p:tav tm="0">
                                          <p:val>
                                            <p:strVal val="#ppt_x"/>
                                          </p:val>
                                        </p:tav>
                                        <p:tav tm="100000">
                                          <p:val>
                                            <p:strVal val="#ppt_x"/>
                                          </p:val>
                                        </p:tav>
                                      </p:tavLst>
                                    </p:anim>
                                    <p:anim calcmode="lin" valueType="num">
                                      <p:cBhvr>
                                        <p:cTn id="26" dur="500" fill="hold"/>
                                        <p:tgtEl>
                                          <p:spTgt spid="4219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1923"/>
                                        </p:tgtEl>
                                        <p:attrNameLst>
                                          <p:attrName>style.visibility</p:attrName>
                                        </p:attrNameLst>
                                      </p:cBhvr>
                                      <p:to>
                                        <p:strVal val="visible"/>
                                      </p:to>
                                    </p:set>
                                    <p:anim calcmode="lin" valueType="num">
                                      <p:cBhvr>
                                        <p:cTn id="29" dur="500" fill="hold"/>
                                        <p:tgtEl>
                                          <p:spTgt spid="421923"/>
                                        </p:tgtEl>
                                        <p:attrNameLst>
                                          <p:attrName>ppt_x</p:attrName>
                                        </p:attrNameLst>
                                      </p:cBhvr>
                                      <p:tavLst>
                                        <p:tav tm="0">
                                          <p:val>
                                            <p:strVal val="#ppt_x"/>
                                          </p:val>
                                        </p:tav>
                                        <p:tav tm="100000">
                                          <p:val>
                                            <p:strVal val="#ppt_x"/>
                                          </p:val>
                                        </p:tav>
                                      </p:tavLst>
                                    </p:anim>
                                    <p:anim calcmode="lin" valueType="num">
                                      <p:cBhvr>
                                        <p:cTn id="30" dur="500" fill="hold"/>
                                        <p:tgtEl>
                                          <p:spTgt spid="4219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1924"/>
                                        </p:tgtEl>
                                        <p:attrNameLst>
                                          <p:attrName>style.visibility</p:attrName>
                                        </p:attrNameLst>
                                      </p:cBhvr>
                                      <p:to>
                                        <p:strVal val="visible"/>
                                      </p:to>
                                    </p:set>
                                    <p:anim calcmode="lin" valueType="num">
                                      <p:cBhvr>
                                        <p:cTn id="35" dur="500" fill="hold"/>
                                        <p:tgtEl>
                                          <p:spTgt spid="421924"/>
                                        </p:tgtEl>
                                        <p:attrNameLst>
                                          <p:attrName>ppt_x</p:attrName>
                                        </p:attrNameLst>
                                      </p:cBhvr>
                                      <p:tavLst>
                                        <p:tav tm="0">
                                          <p:val>
                                            <p:strVal val="#ppt_x"/>
                                          </p:val>
                                        </p:tav>
                                        <p:tav tm="100000">
                                          <p:val>
                                            <p:strVal val="#ppt_x"/>
                                          </p:val>
                                        </p:tav>
                                      </p:tavLst>
                                    </p:anim>
                                    <p:anim calcmode="lin" valueType="num">
                                      <p:cBhvr>
                                        <p:cTn id="36" dur="500" fill="hold"/>
                                        <p:tgtEl>
                                          <p:spTgt spid="42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8" grpId="0"/>
      <p:bldP spid="4219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若关系模式Ｒ是1</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而且每一个非键属性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于Ｒ的候选码，则Ｒ称为第二范式关系模式，记作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5" name="文本框 4">
            <a:extLst>
              <a:ext uri="{FF2B5EF4-FFF2-40B4-BE49-F238E27FC236}">
                <a16:creationId xmlns:a16="http://schemas.microsoft.com/office/drawing/2014/main" id="{FE977E22-91C0-46E1-87DA-3637AFA267FE}"/>
              </a:ext>
            </a:extLst>
          </p:cNvPr>
          <p:cNvSpPr txBox="1"/>
          <p:nvPr/>
        </p:nvSpPr>
        <p:spPr>
          <a:xfrm>
            <a:off x="3894552" y="3789025"/>
            <a:ext cx="4716048"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0" dirty="0">
                <a:solidFill>
                  <a:srgbClr val="99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实体的属性</a:t>
            </a:r>
            <a:r>
              <a:rPr lang="zh-CN" altLang="en-US" sz="24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完全依赖</a:t>
            </a:r>
            <a:r>
              <a:rPr lang="zh-CN" altLang="en-US" sz="2400" kern="0" dirty="0">
                <a:solidFill>
                  <a:srgbClr val="99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于主码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2915">
                                            <p:txEl>
                                              <p:pRg st="3" end="3"/>
                                            </p:txEl>
                                          </p:spTgt>
                                        </p:tgtEl>
                                        <p:attrNameLst>
                                          <p:attrName>style.visibility</p:attrName>
                                        </p:attrNameLst>
                                      </p:cBhvr>
                                      <p:to>
                                        <p:strVal val="visible"/>
                                      </p:to>
                                    </p:set>
                                    <p:animEffect transition="in" filter="box(in)">
                                      <p:cBhvr>
                                        <p:cTn id="7" dur="500"/>
                                        <p:tgtEl>
                                          <p:spTgt spid="4229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22915">
                                            <p:txEl>
                                              <p:pRg st="4" end="4"/>
                                            </p:txEl>
                                          </p:spTgt>
                                        </p:tgtEl>
                                        <p:attrNameLst>
                                          <p:attrName>style.visibility</p:attrName>
                                        </p:attrNameLst>
                                      </p:cBhvr>
                                      <p:to>
                                        <p:strVal val="visible"/>
                                      </p:to>
                                    </p:set>
                                    <p:animEffect transition="in" filter="box(in)">
                                      <p:cBhvr>
                                        <p:cTn id="10" dur="500"/>
                                        <p:tgtEl>
                                          <p:spTgt spid="4229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22915">
                                            <p:txEl>
                                              <p:pRg st="5" end="5"/>
                                            </p:txEl>
                                          </p:spTgt>
                                        </p:tgtEl>
                                        <p:attrNameLst>
                                          <p:attrName>style.visibility</p:attrName>
                                        </p:attrNameLst>
                                      </p:cBhvr>
                                      <p:to>
                                        <p:strVal val="visible"/>
                                      </p:to>
                                    </p:set>
                                    <p:animEffect transition="in" filter="box(in)">
                                      <p:cBhvr>
                                        <p:cTn id="13" dur="500"/>
                                        <p:tgtEl>
                                          <p:spTgt spid="4229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22915">
                                            <p:txEl>
                                              <p:pRg st="6" end="6"/>
                                            </p:txEl>
                                          </p:spTgt>
                                        </p:tgtEl>
                                        <p:attrNameLst>
                                          <p:attrName>style.visibility</p:attrName>
                                        </p:attrNameLst>
                                      </p:cBhvr>
                                      <p:to>
                                        <p:strVal val="visible"/>
                                      </p:to>
                                    </p:set>
                                    <p:animEffect transition="in" filter="box(in)">
                                      <p:cBhvr>
                                        <p:cTn id="16" dur="500"/>
                                        <p:tgtEl>
                                          <p:spTgt spid="42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的关系，可以在一定程度上减轻原</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但是，将一个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subTitle" idx="1"/>
          </p:nvPr>
        </p:nvSpPr>
        <p:spPr>
          <a:xfrm>
            <a:off x="395288"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4964" name="Text Box 4"/>
          <p:cNvSpPr txBox="1"/>
          <p:nvPr/>
        </p:nvSpPr>
        <p:spPr>
          <a:xfrm>
            <a:off x="1042988" y="2133600"/>
            <a:ext cx="7472363" cy="833438"/>
          </a:xfrm>
          <a:prstGeom prst="rect">
            <a:avLst/>
          </a:prstGeom>
          <a:noFill/>
          <a:ln w="28575">
            <a:noFill/>
            <a:miter/>
          </a:ln>
        </p:spPr>
        <p:txBody>
          <a:bodyPr lIns="90000" tIns="46800" rIns="90000" bIns="46800">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中存在非键属性对候选码的传递函数依赖。</a:t>
            </a:r>
          </a:p>
        </p:txBody>
      </p:sp>
      <p:sp>
        <p:nvSpPr>
          <p:cNvPr id="424965" name="Rectangle 5"/>
          <p:cNvSpPr/>
          <p:nvPr/>
        </p:nvSpPr>
        <p:spPr>
          <a:xfrm>
            <a:off x="611188" y="2997200"/>
            <a:ext cx="8229600" cy="21605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如果某个系因种种原因（例如刚刚成立），目前暂时没有在校学生，我们就无法把这个系的信息存入数据库。</a:t>
            </a:r>
          </a:p>
        </p:txBody>
      </p:sp>
      <p:sp>
        <p:nvSpPr>
          <p:cNvPr id="424967" name="Rectangle 7"/>
          <p:cNvSpPr/>
          <p:nvPr/>
        </p:nvSpPr>
        <p:spPr>
          <a:xfrm>
            <a:off x="611188" y="4005263"/>
            <a:ext cx="8229600" cy="21605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如果某个系的学生全部毕业了，我们在删除该系学生信息的同时，把这个系的信息也丢掉了。</a:t>
            </a:r>
          </a:p>
        </p:txBody>
      </p:sp>
      <p:sp>
        <p:nvSpPr>
          <p:cNvPr id="424968" name="Rectangle 8"/>
          <p:cNvSpPr/>
          <p:nvPr/>
        </p:nvSpPr>
        <p:spPr>
          <a:xfrm>
            <a:off x="611188" y="4581525"/>
            <a:ext cx="8532813" cy="18716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每一个系的学生都住在同一个地方，关于系的住处的信息却重复出现，重复次数与该系学生人数相同。</a:t>
            </a:r>
          </a:p>
        </p:txBody>
      </p:sp>
      <p:sp>
        <p:nvSpPr>
          <p:cNvPr id="424969" name="Rectangle 9"/>
          <p:cNvSpPr/>
          <p:nvPr/>
        </p:nvSpPr>
        <p:spPr>
          <a:xfrm>
            <a:off x="622300" y="5084763"/>
            <a:ext cx="8532813" cy="177323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当学校调整系的地址时，由于关于每个系的地址信息是重复存储的，修改时必须同时更新该系所有学生的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属性值。</a:t>
            </a:r>
          </a:p>
        </p:txBody>
      </p:sp>
      <p:sp>
        <p:nvSpPr>
          <p:cNvPr id="424970" name="Text Box 10"/>
          <p:cNvSpPr txBox="1">
            <a:spLocks noChangeArrowheads="1"/>
          </p:cNvSpPr>
          <p:nvPr/>
        </p:nvSpPr>
        <p:spPr bwMode="auto">
          <a:xfrm>
            <a:off x="3132138" y="4076700"/>
            <a:ext cx="5146675" cy="45720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仍不是一个好的关系模式！</a:t>
            </a:r>
          </a:p>
        </p:txBody>
      </p:sp>
      <p:sp>
        <p:nvSpPr>
          <p:cNvPr id="1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p:cTn id="7" dur="500" fill="hold"/>
                                        <p:tgtEl>
                                          <p:spTgt spid="424964"/>
                                        </p:tgtEl>
                                        <p:attrNameLst>
                                          <p:attrName>ppt_x</p:attrName>
                                        </p:attrNameLst>
                                      </p:cBhvr>
                                      <p:tavLst>
                                        <p:tav tm="0">
                                          <p:val>
                                            <p:strVal val="1+#ppt_w/2"/>
                                          </p:val>
                                        </p:tav>
                                        <p:tav tm="100000">
                                          <p:val>
                                            <p:strVal val="#ppt_x"/>
                                          </p:val>
                                        </p:tav>
                                      </p:tavLst>
                                    </p:anim>
                                    <p:anim calcmode="lin" valueType="num">
                                      <p:cBhvr>
                                        <p:cTn id="8"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4965"/>
                                        </p:tgtEl>
                                        <p:attrNameLst>
                                          <p:attrName>style.visibility</p:attrName>
                                        </p:attrNameLst>
                                      </p:cBhvr>
                                      <p:to>
                                        <p:strVal val="visible"/>
                                      </p:to>
                                    </p:set>
                                    <p:animEffect transition="in" filter="box(in)">
                                      <p:cBhvr>
                                        <p:cTn id="13" dur="500"/>
                                        <p:tgtEl>
                                          <p:spTgt spid="42496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4967"/>
                                        </p:tgtEl>
                                        <p:attrNameLst>
                                          <p:attrName>style.visibility</p:attrName>
                                        </p:attrNameLst>
                                      </p:cBhvr>
                                      <p:to>
                                        <p:strVal val="visible"/>
                                      </p:to>
                                    </p:set>
                                    <p:animEffect transition="in" filter="box(in)">
                                      <p:cBhvr>
                                        <p:cTn id="18" dur="500"/>
                                        <p:tgtEl>
                                          <p:spTgt spid="42496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4968"/>
                                        </p:tgtEl>
                                        <p:attrNameLst>
                                          <p:attrName>style.visibility</p:attrName>
                                        </p:attrNameLst>
                                      </p:cBhvr>
                                      <p:to>
                                        <p:strVal val="visible"/>
                                      </p:to>
                                    </p:set>
                                    <p:animEffect transition="in" filter="box(in)">
                                      <p:cBhvr>
                                        <p:cTn id="23" dur="500"/>
                                        <p:tgtEl>
                                          <p:spTgt spid="42496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4969"/>
                                        </p:tgtEl>
                                        <p:attrNameLst>
                                          <p:attrName>style.visibility</p:attrName>
                                        </p:attrNameLst>
                                      </p:cBhvr>
                                      <p:to>
                                        <p:strVal val="visible"/>
                                      </p:to>
                                    </p:set>
                                    <p:animEffect transition="in" filter="box(in)">
                                      <p:cBhvr>
                                        <p:cTn id="28" dur="500"/>
                                        <p:tgtEl>
                                          <p:spTgt spid="42496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24970"/>
                                        </p:tgtEl>
                                        <p:attrNameLst>
                                          <p:attrName>style.visibility</p:attrName>
                                        </p:attrNameLst>
                                      </p:cBhvr>
                                      <p:to>
                                        <p:strVal val="visible"/>
                                      </p:to>
                                    </p:set>
                                    <p:animEffect transition="in" filter="box(in)">
                                      <p:cBhvr>
                                        <p:cTn id="33" dur="500"/>
                                        <p:tgtEl>
                                          <p:spTgt spid="4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p:bldP spid="424965" grpId="0"/>
      <p:bldP spid="424967" grpId="0" animBg="1"/>
      <p:bldP spid="424968" grpId="0" animBg="1"/>
      <p:bldP spid="424969" grpId="0" animBg="1"/>
      <p:bldP spid="42497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p:cNvSpPr>
          <p:nvPr>
            <p:ph type="subTitle" idx="1"/>
          </p:nvPr>
        </p:nvSpPr>
        <p:spPr>
          <a:xfrm>
            <a:off x="381000" y="1844675"/>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分解为两个关系模式，以消除传递函数依赖：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1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pSp>
        <p:nvGrpSpPr>
          <p:cNvPr id="425988" name="Group 4"/>
          <p:cNvGrpSpPr/>
          <p:nvPr/>
        </p:nvGrpSpPr>
        <p:grpSpPr>
          <a:xfrm>
            <a:off x="5473700" y="44450"/>
            <a:ext cx="3505200" cy="2438400"/>
            <a:chOff x="3216" y="1536"/>
            <a:chExt cx="2208" cy="1536"/>
          </a:xfrm>
        </p:grpSpPr>
        <p:grpSp>
          <p:nvGrpSpPr>
            <p:cNvPr id="91143" name="Group 5"/>
            <p:cNvGrpSpPr/>
            <p:nvPr/>
          </p:nvGrpSpPr>
          <p:grpSpPr>
            <a:xfrm>
              <a:off x="3216" y="1536"/>
              <a:ext cx="2208" cy="1536"/>
              <a:chOff x="3216" y="1536"/>
              <a:chExt cx="2208" cy="1536"/>
            </a:xfrm>
          </p:grpSpPr>
          <p:sp>
            <p:nvSpPr>
              <p:cNvPr id="91145" name="Rectangle 6"/>
              <p:cNvSpPr/>
              <p:nvPr/>
            </p:nvSpPr>
            <p:spPr>
              <a:xfrm>
                <a:off x="3216" y="1584"/>
                <a:ext cx="2208" cy="1488"/>
              </a:xfrm>
              <a:prstGeom prst="rect">
                <a:avLst/>
              </a:prstGeom>
              <a:solidFill>
                <a:srgbClr val="EEE678"/>
              </a:solidFill>
              <a:ln w="28575" cap="flat" cmpd="sng">
                <a:solidFill>
                  <a:srgbClr val="EEE678"/>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91146" name="Group 7"/>
              <p:cNvGrpSpPr/>
              <p:nvPr/>
            </p:nvGrpSpPr>
            <p:grpSpPr>
              <a:xfrm>
                <a:off x="3312" y="1536"/>
                <a:ext cx="1968" cy="1488"/>
                <a:chOff x="3312" y="1920"/>
                <a:chExt cx="1968" cy="1488"/>
              </a:xfrm>
            </p:grpSpPr>
            <p:sp>
              <p:nvSpPr>
                <p:cNvPr id="91147" name="Text Box 8"/>
                <p:cNvSpPr txBox="1"/>
                <p:nvPr/>
              </p:nvSpPr>
              <p:spPr>
                <a:xfrm>
                  <a:off x="3312" y="1920"/>
                  <a:ext cx="695" cy="372"/>
                </a:xfrm>
                <a:prstGeom prst="rect">
                  <a:avLst/>
                </a:prstGeom>
                <a:noFill/>
                <a:ln w="38100">
                  <a:noFill/>
                  <a:miter/>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2" name="Text Box 9"/>
                <p:cNvSpPr txBox="1"/>
                <p:nvPr/>
              </p:nvSpPr>
              <p:spPr>
                <a:xfrm>
                  <a:off x="3428" y="2540"/>
                  <a:ext cx="579"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Sno</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49" name="Text Box 10"/>
                <p:cNvSpPr txBox="1"/>
                <p:nvPr/>
              </p:nvSpPr>
              <p:spPr>
                <a:xfrm>
                  <a:off x="4585" y="2168"/>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Sdept</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0" name="Text Box 11"/>
                <p:cNvSpPr txBox="1"/>
                <p:nvPr/>
              </p:nvSpPr>
              <p:spPr>
                <a:xfrm>
                  <a:off x="4585" y="3036"/>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Sloc</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1" name="Line 12"/>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91152" name="Line 13"/>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grpSp>
        <p:sp>
          <p:nvSpPr>
            <p:cNvPr id="91144" name="Line 14"/>
            <p:cNvSpPr/>
            <p:nvPr/>
          </p:nvSpPr>
          <p:spPr>
            <a:xfrm>
              <a:off x="4950" y="2160"/>
              <a:ext cx="0" cy="496"/>
            </a:xfrm>
            <a:prstGeom prst="line">
              <a:avLst/>
            </a:prstGeom>
            <a:ln w="38100" cap="flat" cmpd="sng">
              <a:solidFill>
                <a:srgbClr val="000000"/>
              </a:solidFill>
              <a:prstDash val="solid"/>
              <a:headEnd type="none" w="med" len="med"/>
              <a:tailEnd type="triangle" w="med" len="med"/>
            </a:ln>
          </p:spPr>
        </p:sp>
      </p:grpSp>
      <p:sp>
        <p:nvSpPr>
          <p:cNvPr id="425999" name="Freeform 15"/>
          <p:cNvSpPr/>
          <p:nvPr/>
        </p:nvSpPr>
        <p:spPr>
          <a:xfrm>
            <a:off x="5499100" y="234950"/>
            <a:ext cx="3505200" cy="1676400"/>
          </a:xfrm>
          <a:custGeom>
            <a:avLst/>
            <a:gdLst/>
            <a:ahLst/>
            <a:cxnLst>
              <a:cxn ang="0">
                <a:pos x="50800" y="876300"/>
              </a:cxn>
              <a:cxn ang="0">
                <a:pos x="431800" y="495300"/>
              </a:cxn>
              <a:cxn ang="0">
                <a:pos x="1270000" y="266700"/>
              </a:cxn>
              <a:cxn ang="0">
                <a:pos x="2413000" y="38100"/>
              </a:cxn>
              <a:cxn ang="0">
                <a:pos x="3327400" y="114300"/>
              </a:cxn>
              <a:cxn ang="0">
                <a:pos x="3479800" y="723900"/>
              </a:cxn>
              <a:cxn ang="0">
                <a:pos x="3175000" y="952500"/>
              </a:cxn>
              <a:cxn ang="0">
                <a:pos x="1727200" y="1028700"/>
              </a:cxn>
              <a:cxn ang="0">
                <a:pos x="1270000" y="1562100"/>
              </a:cxn>
              <a:cxn ang="0">
                <a:pos x="203200" y="1562100"/>
              </a:cxn>
              <a:cxn ang="0">
                <a:pos x="50800" y="876300"/>
              </a:cxn>
            </a:cxnLst>
            <a:rect l="0" t="0" r="0" b="0"/>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rgbClr val="FF9900">
                <a:alpha val="100000"/>
              </a:srgbClr>
            </a:solidFill>
            <a:prstDash val="sysDot"/>
            <a:round/>
            <a:headEnd type="none" w="med" len="med"/>
            <a:tailEnd type="none" w="med" len="med"/>
          </a:ln>
        </p:spPr>
        <p:txBody>
          <a:bodyPr/>
          <a:lstStyle/>
          <a:p>
            <a:endParaRPr lang="zh-CN" altLang="en-US"/>
          </a:p>
        </p:txBody>
      </p:sp>
      <p:sp>
        <p:nvSpPr>
          <p:cNvPr id="426000" name="Oval 16"/>
          <p:cNvSpPr/>
          <p:nvPr/>
        </p:nvSpPr>
        <p:spPr>
          <a:xfrm>
            <a:off x="7302500" y="44450"/>
            <a:ext cx="1752600" cy="2590800"/>
          </a:xfrm>
          <a:prstGeom prst="ellipse">
            <a:avLst/>
          </a:prstGeom>
          <a:noFill/>
          <a:ln w="38100" cap="flat" cmpd="sng">
            <a:solidFill>
              <a:srgbClr val="6600FF"/>
            </a:solidFill>
            <a:prstDash val="sysDot"/>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26001" name="Text Box 17"/>
          <p:cNvSpPr txBox="1">
            <a:spLocks noChangeArrowheads="1"/>
          </p:cNvSpPr>
          <p:nvPr/>
        </p:nvSpPr>
        <p:spPr bwMode="auto">
          <a:xfrm>
            <a:off x="1763713" y="2997200"/>
            <a:ext cx="6840538" cy="12001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在分解后的关系模式中既没有非键属性对候选码的部分函数依赖也没有非键属性对候选码的传递函数依赖，在一定程度上解决了上述四个问题！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5988"/>
                                        </p:tgtEl>
                                        <p:attrNameLst>
                                          <p:attrName>style.visibility</p:attrName>
                                        </p:attrNameLst>
                                      </p:cBhvr>
                                      <p:to>
                                        <p:strVal val="visible"/>
                                      </p:to>
                                    </p:set>
                                    <p:anim calcmode="lin" valueType="num">
                                      <p:cBhvr>
                                        <p:cTn id="7" dur="500" fill="hold"/>
                                        <p:tgtEl>
                                          <p:spTgt spid="425988"/>
                                        </p:tgtEl>
                                        <p:attrNameLst>
                                          <p:attrName>ppt_x</p:attrName>
                                        </p:attrNameLst>
                                      </p:cBhvr>
                                      <p:tavLst>
                                        <p:tav tm="0">
                                          <p:val>
                                            <p:strVal val="1+#ppt_w/2"/>
                                          </p:val>
                                        </p:tav>
                                        <p:tav tm="100000">
                                          <p:val>
                                            <p:strVal val="#ppt_x"/>
                                          </p:val>
                                        </p:tav>
                                      </p:tavLst>
                                    </p:anim>
                                    <p:anim calcmode="lin" valueType="num">
                                      <p:cBhvr>
                                        <p:cTn id="8" dur="500" fill="hold"/>
                                        <p:tgtEl>
                                          <p:spTgt spid="425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6000"/>
                                        </p:tgtEl>
                                        <p:attrNameLst>
                                          <p:attrName>style.visibility</p:attrName>
                                        </p:attrNameLst>
                                      </p:cBhvr>
                                      <p:to>
                                        <p:strVal val="visible"/>
                                      </p:to>
                                    </p:set>
                                    <p:animEffect transition="in" filter="box(in)">
                                      <p:cBhvr>
                                        <p:cTn id="13" dur="500"/>
                                        <p:tgtEl>
                                          <p:spTgt spid="42600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25999"/>
                                        </p:tgtEl>
                                        <p:attrNameLst>
                                          <p:attrName>style.visibility</p:attrName>
                                        </p:attrNameLst>
                                      </p:cBhvr>
                                      <p:to>
                                        <p:strVal val="visible"/>
                                      </p:to>
                                    </p:set>
                                    <p:animEffect transition="in" filter="box(in)">
                                      <p:cBhvr>
                                        <p:cTn id="18" dur="500"/>
                                        <p:tgtEl>
                                          <p:spTgt spid="42599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5987">
                                            <p:txEl>
                                              <p:pRg st="3" end="3"/>
                                            </p:txEl>
                                          </p:spTgt>
                                        </p:tgtEl>
                                        <p:attrNameLst>
                                          <p:attrName>style.visibility</p:attrName>
                                        </p:attrNameLst>
                                      </p:cBhvr>
                                      <p:to>
                                        <p:strVal val="visible"/>
                                      </p:to>
                                    </p:set>
                                    <p:anim calcmode="lin" valueType="num">
                                      <p:cBhvr>
                                        <p:cTn id="23"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25987">
                                            <p:txEl>
                                              <p:pRg st="4" end="4"/>
                                            </p:txEl>
                                          </p:spTgt>
                                        </p:tgtEl>
                                        <p:attrNameLst>
                                          <p:attrName>style.visibility</p:attrName>
                                        </p:attrNameLst>
                                      </p:cBhvr>
                                      <p:to>
                                        <p:strVal val="visible"/>
                                      </p:to>
                                    </p:set>
                                    <p:anim calcmode="lin" valueType="num">
                                      <p:cBhvr>
                                        <p:cTn id="27"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259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 calcmode="lin" valueType="num">
                                      <p:cBhvr>
                                        <p:cTn id="31" dur="500" fill="hold"/>
                                        <p:tgtEl>
                                          <p:spTgt spid="425987">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25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5987">
                                            <p:txEl>
                                              <p:pRg st="6" end="6"/>
                                            </p:txEl>
                                          </p:spTgt>
                                        </p:tgtEl>
                                        <p:attrNameLst>
                                          <p:attrName>style.visibility</p:attrName>
                                        </p:attrNameLst>
                                      </p:cBhvr>
                                      <p:to>
                                        <p:strVal val="visible"/>
                                      </p:to>
                                    </p:set>
                                    <p:anim calcmode="lin" valueType="num">
                                      <p:cBhvr>
                                        <p:cTn id="35" dur="500" fill="hold"/>
                                        <p:tgtEl>
                                          <p:spTgt spid="425987">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259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5987">
                                            <p:txEl>
                                              <p:pRg st="8" end="8"/>
                                            </p:txEl>
                                          </p:spTgt>
                                        </p:tgtEl>
                                        <p:attrNameLst>
                                          <p:attrName>style.visibility</p:attrName>
                                        </p:attrNameLst>
                                      </p:cBhvr>
                                      <p:to>
                                        <p:strVal val="visible"/>
                                      </p:to>
                                    </p:set>
                                    <p:anim calcmode="lin" valueType="num">
                                      <p:cBhvr>
                                        <p:cTn id="39" dur="500" fill="hold"/>
                                        <p:tgtEl>
                                          <p:spTgt spid="425987">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425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26001"/>
                                        </p:tgtEl>
                                        <p:attrNameLst>
                                          <p:attrName>style.visibility</p:attrName>
                                        </p:attrNameLst>
                                      </p:cBhvr>
                                      <p:to>
                                        <p:strVal val="visible"/>
                                      </p:to>
                                    </p:set>
                                    <p:animEffect transition="in" filter="box(in)">
                                      <p:cBhvr>
                                        <p:cTn id="45" dur="500"/>
                                        <p:tgtEl>
                                          <p:spTgt spid="426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0" grpId="0" animBg="1"/>
      <p:bldP spid="42600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270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如果关系模式Ｒ是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 </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它的任何一个非键属性都不传递地依赖于任何候选码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，则Ｒ称为第三范式关系模式，记作</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6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p>
          <a:p>
            <a:pPr marL="1143000" marR="0" lvl="2" indent="-228600" algn="l" defTabSz="914400" rtl="0" eaLnBrk="0" fontAlgn="base" latinLnBrk="0" hangingPunct="0">
              <a:lnSpc>
                <a:spcPct val="90000"/>
              </a:lnSpc>
              <a:spcBef>
                <a:spcPct val="6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2NF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DL</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7012" name="Text Box 4"/>
          <p:cNvSpPr txBox="1"/>
          <p:nvPr/>
        </p:nvSpPr>
        <p:spPr>
          <a:xfrm>
            <a:off x="2124075" y="5949950"/>
            <a:ext cx="5986463"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学生</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学号，姓名，宿舍楼，宿舍号</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anim calcmode="lin" valueType="num">
                                      <p:cBhvr>
                                        <p:cTn id="7"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anim calcmode="lin" valueType="num">
                                      <p:cBhvr>
                                        <p:cTn id="11"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270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7011">
                                            <p:txEl>
                                              <p:pRg st="5" end="5"/>
                                            </p:txEl>
                                          </p:spTgt>
                                        </p:tgtEl>
                                        <p:attrNameLst>
                                          <p:attrName>style.visibility</p:attrName>
                                        </p:attrNameLst>
                                      </p:cBhvr>
                                      <p:to>
                                        <p:strVal val="visible"/>
                                      </p:to>
                                    </p:set>
                                    <p:anim calcmode="lin" valueType="num">
                                      <p:cBhvr>
                                        <p:cTn id="15" dur="500" fill="hold"/>
                                        <p:tgtEl>
                                          <p:spTgt spid="427011">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270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anim calcmode="lin" valueType="num">
                                      <p:cBhvr>
                                        <p:cTn id="19"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7012"/>
                                        </p:tgtEl>
                                        <p:attrNameLst>
                                          <p:attrName>style.visibility</p:attrName>
                                        </p:attrNameLst>
                                      </p:cBhvr>
                                      <p:to>
                                        <p:strVal val="visible"/>
                                      </p:to>
                                    </p:set>
                                    <p:anim calcmode="lin" valueType="num">
                                      <p:cBhvr>
                                        <p:cTn id="25" dur="500" fill="hold"/>
                                        <p:tgtEl>
                                          <p:spTgt spid="427012"/>
                                        </p:tgtEl>
                                        <p:attrNameLst>
                                          <p:attrName>ppt_x</p:attrName>
                                        </p:attrNameLst>
                                      </p:cBhvr>
                                      <p:tavLst>
                                        <p:tav tm="0">
                                          <p:val>
                                            <p:strVal val="#ppt_x"/>
                                          </p:val>
                                        </p:tav>
                                        <p:tav tm="100000">
                                          <p:val>
                                            <p:strVal val="#ppt_x"/>
                                          </p:val>
                                        </p:tav>
                                      </p:tavLst>
                                    </p:anim>
                                    <p:anim calcmode="lin" valueType="num">
                                      <p:cBhvr>
                                        <p:cTn id="26"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6" name="Rectangle 3"/>
          <p:cNvSpPr txBox="1">
            <a:spLocks noChangeArrowheads="1"/>
          </p:cNvSpPr>
          <p:nvPr/>
        </p:nvSpPr>
        <p:spPr bwMode="auto">
          <a:xfrm>
            <a:off x="468313" y="1412875"/>
            <a:ext cx="8351838"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也是</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的每一个</a:t>
            </a:r>
            <a:r>
              <a:rPr kumimoji="0" lang="zh-CN" altLang="en-US" sz="28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既不部分函数依赖于候选码也不传递函数依赖于候选码</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的关系，可以在一定程度上解决原</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但是，将一个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的关系后，</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ox(i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例：在关系模式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假设每一教师只教一门课。每门课由若干教师教，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但某一学生选定某门课，就确定了一个固定的教师。</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某个学生选修某个教师的课就确定了所选课的名称。</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于是有：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J)→T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29060" name="Text Box 4"/>
          <p:cNvSpPr txBox="1">
            <a:spLocks noChangeArrowheads="1"/>
          </p:cNvSpPr>
          <p:nvPr/>
        </p:nvSpPr>
        <p:spPr bwMode="auto">
          <a:xfrm>
            <a:off x="2484438" y="5300663"/>
            <a:ext cx="4700588"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J)</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都可以作为候选码</a:t>
            </a:r>
          </a:p>
        </p:txBody>
      </p:sp>
      <p:sp>
        <p:nvSpPr>
          <p:cNvPr id="429061" name="Text Box 5"/>
          <p:cNvSpPr txBox="1">
            <a:spLocks noChangeArrowheads="1"/>
          </p:cNvSpPr>
          <p:nvPr/>
        </p:nvSpPr>
        <p:spPr bwMode="auto">
          <a:xfrm>
            <a:off x="3492500" y="5948363"/>
            <a:ext cx="158432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6" end="6"/>
                                            </p:txEl>
                                          </p:spTgt>
                                        </p:tgtEl>
                                        <p:attrNameLst>
                                          <p:attrName>style.visibility</p:attrName>
                                        </p:attrNameLst>
                                      </p:cBhvr>
                                      <p:to>
                                        <p:strVal val="visible"/>
                                      </p:to>
                                    </p:set>
                                    <p:animEffect transition="in" filter="box(in)">
                                      <p:cBhvr>
                                        <p:cTn id="7" dur="500"/>
                                        <p:tgtEl>
                                          <p:spTgt spid="42905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box(in)">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box(in)">
                                      <p:cBhvr>
                                        <p:cTn id="17" dur="500"/>
                                        <p:tgtEl>
                                          <p:spTgt spid="42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如果某个教师开设了某门课程，但尚未有学生选修，则有关信息也无法存入数据库中。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如果选修过某门课程的学生全部毕业了，在删除这些学生元组的同时，相应教师开设该门课程的信息也同时丢掉了。</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box(in)">
                                      <p:cBhvr>
                                        <p:cTn id="10" dur="500"/>
                                        <p:tgtEl>
                                          <p:spTgt spid="43008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box(in)">
                                      <p:cBhvr>
                                        <p:cTn id="15" dur="500"/>
                                        <p:tgtEl>
                                          <p:spTgt spid="43008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box(in)">
                                      <p:cBhvr>
                                        <p:cTn id="18"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59432" name="Text Box 8"/>
          <p:cNvSpPr txBox="1"/>
          <p:nvPr/>
        </p:nvSpPr>
        <p:spPr>
          <a:xfrm>
            <a:off x="827088" y="3255963"/>
            <a:ext cx="3992563" cy="646113"/>
          </a:xfrm>
          <a:prstGeom prst="rect">
            <a:avLst/>
          </a:prstGeom>
          <a:noFill/>
          <a:ln w="9525">
            <a:noFill/>
            <a:miter/>
          </a:ln>
        </p:spPr>
        <p:txBody>
          <a:bodyPr>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教师关系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工资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生日</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职称</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5" name="对象 4"/>
          <p:cNvGraphicFramePr/>
          <p:nvPr/>
        </p:nvGraphicFramePr>
        <p:xfrm>
          <a:off x="5540375" y="1014413"/>
          <a:ext cx="3413125" cy="5510212"/>
        </p:xfrm>
        <a:graphic>
          <a:graphicData uri="http://schemas.openxmlformats.org/presentationml/2006/ole">
            <mc:AlternateContent xmlns:mc="http://schemas.openxmlformats.org/markup-compatibility/2006">
              <mc:Choice xmlns:v="urn:schemas-microsoft-com:vml" Requires="v">
                <p:oleObj spid="_x0000_s2092" r:id="rId3" imgW="3409950" imgH="5505450" progId="Paint.Picture">
                  <p:embed/>
                </p:oleObj>
              </mc:Choice>
              <mc:Fallback>
                <p:oleObj r:id="rId3" imgW="3409950" imgH="5505450" progId="Paint.Picture">
                  <p:embed/>
                  <p:pic>
                    <p:nvPicPr>
                      <p:cNvPr id="0" name="图片 3076"/>
                      <p:cNvPicPr/>
                      <p:nvPr/>
                    </p:nvPicPr>
                    <p:blipFill>
                      <a:blip r:embed="rId4"/>
                      <a:stretch>
                        <a:fillRect/>
                      </a:stretch>
                    </p:blipFill>
                    <p:spPr>
                      <a:xfrm>
                        <a:off x="5540375" y="1014413"/>
                        <a:ext cx="3413125" cy="55102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32"/>
                                        </p:tgtEl>
                                        <p:attrNameLst>
                                          <p:attrName>style.visibility</p:attrName>
                                        </p:attrNameLst>
                                      </p:cBhvr>
                                      <p:to>
                                        <p:strVal val="visible"/>
                                      </p:to>
                                    </p:set>
                                    <p:anim calcmode="lin" valueType="num">
                                      <p:cBhvr>
                                        <p:cTn id="13" dur="500" fill="hold"/>
                                        <p:tgtEl>
                                          <p:spTgt spid="359432"/>
                                        </p:tgtEl>
                                        <p:attrNameLst>
                                          <p:attrName>ppt_x</p:attrName>
                                        </p:attrNameLst>
                                      </p:cBhvr>
                                      <p:tavLst>
                                        <p:tav tm="0">
                                          <p:val>
                                            <p:strVal val="#ppt_x"/>
                                          </p:val>
                                        </p:tav>
                                        <p:tav tm="100000">
                                          <p:val>
                                            <p:strVal val="#ppt_x"/>
                                          </p:val>
                                        </p:tav>
                                      </p:tavLst>
                                    </p:anim>
                                    <p:anim calcmode="lin" valueType="num">
                                      <p:cBhvr>
                                        <p:cTn id="14" dur="500" fill="hold"/>
                                        <p:tgtEl>
                                          <p:spTgt spid="35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虽然一个教师只教一门课，但每个选修该教师该门课程的学生元组都要记录这一信息。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某个教师开设的某门课程改名后，所有选修了该教师该门课程的学生元组都要进行相应修改。</a:t>
            </a:r>
          </a:p>
        </p:txBody>
      </p:sp>
      <p:sp>
        <p:nvSpPr>
          <p:cNvPr id="431109" name="Text Box 5"/>
          <p:cNvSpPr txBox="1">
            <a:spLocks noChangeArrowheads="1"/>
          </p:cNvSpPr>
          <p:nvPr/>
        </p:nvSpPr>
        <p:spPr bwMode="auto">
          <a:xfrm>
            <a:off x="1187450" y="5013325"/>
            <a:ext cx="771207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因此虽然</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，但它仍不是一个理想的关系模式。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08">
                                            <p:txEl>
                                              <p:pRg st="1" end="1"/>
                                            </p:txEl>
                                          </p:spTgt>
                                        </p:tgtEl>
                                        <p:attrNameLst>
                                          <p:attrName>style.visibility</p:attrName>
                                        </p:attrNameLst>
                                      </p:cBhvr>
                                      <p:to>
                                        <p:strVal val="visible"/>
                                      </p:to>
                                    </p:set>
                                    <p:animEffect transition="in" filter="box(in)">
                                      <p:cBhvr>
                                        <p:cTn id="7" dur="500"/>
                                        <p:tgtEl>
                                          <p:spTgt spid="43110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1108">
                                            <p:txEl>
                                              <p:pRg st="2" end="2"/>
                                            </p:txEl>
                                          </p:spTgt>
                                        </p:tgtEl>
                                        <p:attrNameLst>
                                          <p:attrName>style.visibility</p:attrName>
                                        </p:attrNameLst>
                                      </p:cBhvr>
                                      <p:to>
                                        <p:strVal val="visible"/>
                                      </p:to>
                                    </p:set>
                                    <p:animEffect transition="in" filter="box(in)">
                                      <p:cBhvr>
                                        <p:cTn id="10" dur="500"/>
                                        <p:tgtEl>
                                          <p:spTgt spid="4311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1108">
                                            <p:txEl>
                                              <p:pRg st="3" end="3"/>
                                            </p:txEl>
                                          </p:spTgt>
                                        </p:tgtEl>
                                        <p:attrNameLst>
                                          <p:attrName>style.visibility</p:attrName>
                                        </p:attrNameLst>
                                      </p:cBhvr>
                                      <p:to>
                                        <p:strVal val="visible"/>
                                      </p:to>
                                    </p:set>
                                    <p:animEffect transition="in" filter="box(in)">
                                      <p:cBhvr>
                                        <p:cTn id="15" dur="500"/>
                                        <p:tgtEl>
                                          <p:spTgt spid="43110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1108">
                                            <p:txEl>
                                              <p:pRg st="4" end="4"/>
                                            </p:txEl>
                                          </p:spTgt>
                                        </p:tgtEl>
                                        <p:attrNameLst>
                                          <p:attrName>style.visibility</p:attrName>
                                        </p:attrNameLst>
                                      </p:cBhvr>
                                      <p:to>
                                        <p:strVal val="visible"/>
                                      </p:to>
                                    </p:set>
                                    <p:animEffect transition="in" filter="box(in)">
                                      <p:cBhvr>
                                        <p:cTn id="18" dur="500"/>
                                        <p:tgtEl>
                                          <p:spTgt spid="4311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1109"/>
                                        </p:tgtEl>
                                        <p:attrNameLst>
                                          <p:attrName>style.visibility</p:attrName>
                                        </p:attrNameLst>
                                      </p:cBhvr>
                                      <p:to>
                                        <p:strVal val="visible"/>
                                      </p:to>
                                    </p:set>
                                    <p:anim calcmode="lin" valueType="num">
                                      <p:cBhvr>
                                        <p:cTn id="23" dur="500" fill="hold"/>
                                        <p:tgtEl>
                                          <p:spTgt spid="431109"/>
                                        </p:tgtEl>
                                        <p:attrNameLst>
                                          <p:attrName>ppt_x</p:attrName>
                                        </p:attrNameLst>
                                      </p:cBhvr>
                                      <p:tavLst>
                                        <p:tav tm="0">
                                          <p:val>
                                            <p:strVal val="#ppt_x"/>
                                          </p:val>
                                        </p:tav>
                                        <p:tav tm="100000">
                                          <p:val>
                                            <p:strVal val="#ppt_x"/>
                                          </p:val>
                                        </p:tav>
                                      </p:tavLst>
                                    </p:anim>
                                    <p:anim calcmode="lin" valueType="num">
                                      <p:cBhvr>
                                        <p:cTn id="24"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p:cNvSpPr>
          <p:nvPr>
            <p:ph type="subTitle" idx="1"/>
          </p:nvPr>
        </p:nvSpPr>
        <p:spPr>
          <a:xfrm>
            <a:off x="381000" y="1268413"/>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问题出现原因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依赖于</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部分依赖于候选码</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 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分解为二个关系模式：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(S,T),TJ</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每个老师只教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32132" name="Text Box 4"/>
          <p:cNvSpPr txBox="1">
            <a:spLocks noChangeArrowheads="1"/>
          </p:cNvSpPr>
          <p:nvPr/>
        </p:nvSpPr>
        <p:spPr bwMode="auto">
          <a:xfrm>
            <a:off x="2700338" y="2565400"/>
            <a:ext cx="5400675"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在分解后的关系模式中没有</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任何属性</a:t>
            </a: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对候选码的部分函数依赖和传递函数依赖。它解决了上述四个问题！</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Effect transition="in" filter="box(in)">
                                      <p:cBhvr>
                                        <p:cTn id="7" dur="500"/>
                                        <p:tgtEl>
                                          <p:spTgt spid="432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2131">
                                            <p:txEl>
                                              <p:pRg st="3" end="3"/>
                                            </p:txEl>
                                          </p:spTgt>
                                        </p:tgtEl>
                                        <p:attrNameLst>
                                          <p:attrName>style.visibility</p:attrName>
                                        </p:attrNameLst>
                                      </p:cBhvr>
                                      <p:to>
                                        <p:strVal val="visible"/>
                                      </p:to>
                                    </p:set>
                                    <p:animEffect transition="in" filter="box(in)">
                                      <p:cBhvr>
                                        <p:cTn id="12" dur="500"/>
                                        <p:tgtEl>
                                          <p:spTgt spid="43213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2131">
                                            <p:txEl>
                                              <p:pRg st="4" end="4"/>
                                            </p:txEl>
                                          </p:spTgt>
                                        </p:tgtEl>
                                        <p:attrNameLst>
                                          <p:attrName>style.visibility</p:attrName>
                                        </p:attrNameLst>
                                      </p:cBhvr>
                                      <p:to>
                                        <p:strVal val="visible"/>
                                      </p:to>
                                    </p:set>
                                    <p:animEffect transition="in" filter="box(in)">
                                      <p:cBhvr>
                                        <p:cTn id="15" dur="500"/>
                                        <p:tgtEl>
                                          <p:spTgt spid="43213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2131">
                                            <p:txEl>
                                              <p:pRg st="5" end="5"/>
                                            </p:txEl>
                                          </p:spTgt>
                                        </p:tgtEl>
                                        <p:attrNameLst>
                                          <p:attrName>style.visibility</p:attrName>
                                        </p:attrNameLst>
                                      </p:cBhvr>
                                      <p:to>
                                        <p:strVal val="visible"/>
                                      </p:to>
                                    </p:set>
                                    <p:animEffect transition="in" filter="box(in)">
                                      <p:cBhvr>
                                        <p:cTn id="18" dur="500"/>
                                        <p:tgtEl>
                                          <p:spTgt spid="43213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32131">
                                            <p:txEl>
                                              <p:pRg st="6" end="6"/>
                                            </p:txEl>
                                          </p:spTgt>
                                        </p:tgtEl>
                                        <p:attrNameLst>
                                          <p:attrName>style.visibility</p:attrName>
                                        </p:attrNameLst>
                                      </p:cBhvr>
                                      <p:to>
                                        <p:strVal val="visible"/>
                                      </p:to>
                                    </p:set>
                                    <p:animEffect transition="in" filter="box(in)">
                                      <p:cBhvr>
                                        <p:cTn id="21" dur="500"/>
                                        <p:tgtEl>
                                          <p:spTgt spid="43213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32131">
                                            <p:txEl>
                                              <p:pRg st="7" end="7"/>
                                            </p:txEl>
                                          </p:spTgt>
                                        </p:tgtEl>
                                        <p:attrNameLst>
                                          <p:attrName>style.visibility</p:attrName>
                                        </p:attrNameLst>
                                      </p:cBhvr>
                                      <p:to>
                                        <p:strVal val="visible"/>
                                      </p:to>
                                    </p:set>
                                    <p:animEffect transition="in" filter="box(in)">
                                      <p:cBhvr>
                                        <p:cTn id="26" dur="500"/>
                                        <p:tgtEl>
                                          <p:spTgt spid="43213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32132"/>
                                        </p:tgtEl>
                                        <p:attrNameLst>
                                          <p:attrName>style.visibility</p:attrName>
                                        </p:attrNameLst>
                                      </p:cBhvr>
                                      <p:to>
                                        <p:strVal val="visible"/>
                                      </p:to>
                                    </p:set>
                                    <p:animEffect transition="in" filter="box(in)">
                                      <p:cBhvr>
                                        <p:cTn id="31"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范式</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Boyce</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err="1">
                <a:ln>
                  <a:noFill/>
                </a:ln>
                <a:solidFill>
                  <a:srgbClr val="0000FF"/>
                </a:solidFill>
                <a:effectLst/>
                <a:uLnTx/>
                <a:uFillTx/>
                <a:latin typeface="华文新魏" panose="02010800040101010101" pitchFamily="2" charset="-122"/>
                <a:ea typeface="华文新魏" panose="02010800040101010101" pitchFamily="2" charset="-122"/>
                <a:cs typeface="楷体_GB2312"/>
              </a:rPr>
              <a:t>Codd</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提出的，比</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更进了一步。通常认为</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BCNF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是修正的第三范式。</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设关系模式</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如果对于</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的每个函数依赖</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必为候选码，则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BCNF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范式。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3155">
                                            <p:txEl>
                                              <p:pRg st="3" end="3"/>
                                            </p:txEl>
                                          </p:spTgt>
                                        </p:tgtEl>
                                        <p:attrNameLst>
                                          <p:attrName>style.visibility</p:attrName>
                                        </p:attrNameLst>
                                      </p:cBhvr>
                                      <p:to>
                                        <p:strVal val="visible"/>
                                      </p:to>
                                    </p:set>
                                    <p:animEffect transition="in" filter="box(in)">
                                      <p:cBhvr>
                                        <p:cTn id="7" dur="500"/>
                                        <p:tgtEl>
                                          <p:spTgt spid="4331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3155">
                                            <p:txEl>
                                              <p:pRg st="4" end="4"/>
                                            </p:txEl>
                                          </p:spTgt>
                                        </p:tgtEl>
                                        <p:attrNameLst>
                                          <p:attrName>style.visibility</p:attrName>
                                        </p:attrNameLst>
                                      </p:cBhvr>
                                      <p:to>
                                        <p:strVal val="visible"/>
                                      </p:to>
                                    </p:set>
                                    <p:animEffect transition="in" filter="box(in)">
                                      <p:cBhvr>
                                        <p:cTn id="10" dur="500"/>
                                        <p:tgtEl>
                                          <p:spTgt spid="433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p:cNvSpPr>
          <p:nvPr>
            <p:ph type="subTitle" idx="1"/>
          </p:nvPr>
        </p:nvSpPr>
        <p:spPr>
          <a:xfrm>
            <a:off x="395288" y="1341438"/>
            <a:ext cx="8229600" cy="4895850"/>
          </a:xfrm>
          <a:solidFill>
            <a:srgbClr val="FFFFCC">
              <a:alpha val="100000"/>
            </a:srgb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SJP(S,J,P)；</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每个学生每门课程都有一个确定的名次，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每门课程中每一名次只有一个学生。</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由这些语义得到下面的函数依赖：</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J,P}→S。</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都是候选码。</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这个关系模式中显然没有属性对候选码的传递依赖或部分依赖。</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SPJ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是3</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同时也是</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6227">
                                            <p:txEl>
                                              <p:pRg st="5" end="5"/>
                                            </p:txEl>
                                          </p:spTgt>
                                        </p:tgtEl>
                                        <p:attrNameLst>
                                          <p:attrName>style.visibility</p:attrName>
                                        </p:attrNameLst>
                                      </p:cBhvr>
                                      <p:to>
                                        <p:strVal val="visible"/>
                                      </p:to>
                                    </p:set>
                                    <p:animEffect transition="in" filter="box(in)">
                                      <p:cBhvr>
                                        <p:cTn id="7" dur="500"/>
                                        <p:tgtEl>
                                          <p:spTgt spid="4362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6227">
                                            <p:txEl>
                                              <p:pRg st="6" end="6"/>
                                            </p:txEl>
                                          </p:spTgt>
                                        </p:tgtEl>
                                        <p:attrNameLst>
                                          <p:attrName>style.visibility</p:attrName>
                                        </p:attrNameLst>
                                      </p:cBhvr>
                                      <p:to>
                                        <p:strVal val="visible"/>
                                      </p:to>
                                    </p:set>
                                    <p:animEffect transition="in" filter="box(in)">
                                      <p:cBhvr>
                                        <p:cTn id="10" dur="500"/>
                                        <p:tgtEl>
                                          <p:spTgt spid="43622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6227">
                                            <p:txEl>
                                              <p:pRg st="7" end="7"/>
                                            </p:txEl>
                                          </p:spTgt>
                                        </p:tgtEl>
                                        <p:attrNameLst>
                                          <p:attrName>style.visibility</p:attrName>
                                        </p:attrNameLst>
                                      </p:cBhvr>
                                      <p:to>
                                        <p:strVal val="visible"/>
                                      </p:to>
                                    </p:set>
                                    <p:animEffect transition="in" filter="box(in)">
                                      <p:cBhvr>
                                        <p:cTn id="15" dur="500"/>
                                        <p:tgtEl>
                                          <p:spTgt spid="43622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6227">
                                            <p:txEl>
                                              <p:pRg st="8" end="8"/>
                                            </p:txEl>
                                          </p:spTgt>
                                        </p:tgtEl>
                                        <p:attrNameLst>
                                          <p:attrName>style.visibility</p:attrName>
                                        </p:attrNameLst>
                                      </p:cBhvr>
                                      <p:to>
                                        <p:strVal val="visible"/>
                                      </p:to>
                                    </p:set>
                                    <p:animEffect transition="in" filter="box(in)">
                                      <p:cBhvr>
                                        <p:cTn id="20" dur="500"/>
                                        <p:tgtEl>
                                          <p:spTgt spid="43622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36227">
                                            <p:txEl>
                                              <p:pRg st="9" end="9"/>
                                            </p:txEl>
                                          </p:spTgt>
                                        </p:tgtEl>
                                        <p:attrNameLst>
                                          <p:attrName>style.visibility</p:attrName>
                                        </p:attrNameLst>
                                      </p:cBhvr>
                                      <p:to>
                                        <p:strVal val="visible"/>
                                      </p:to>
                                    </p:set>
                                    <p:animEffect transition="in" filter="box(in)">
                                      <p:cBhvr>
                                        <p:cTn id="25" dur="500"/>
                                        <p:tgtEl>
                                          <p:spTgt spid="436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的关系模式所具有的性质</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都完全函数依赖于每个不包含它的候选码；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没有任何属性函数依赖于非键的任何一组属性。</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，必定有</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R∈3NF</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如果一个关系数据库中的所有关系模式都属于</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，那么在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函数依赖范畴</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内，它已实现了模式的彻底分解，达到了</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最高的规范化程度</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，消除了插入异常和删除异常。</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：一旦数据已加载, 用户只能在这个关系上运行查询操作, 不再进行插入、删除和更新操作。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：经常被更新、插入和删除。</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静态关系只需具有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第一规范形式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动态关系应该具有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第三规范形式</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ox(in)">
                                      <p:cBhvr>
                                        <p:cTn id="7" dur="500"/>
                                        <p:tgtEl>
                                          <p:spTgt spid="437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7251">
                                            <p:txEl>
                                              <p:pRg st="2" end="2"/>
                                            </p:txEl>
                                          </p:spTgt>
                                        </p:tgtEl>
                                        <p:attrNameLst>
                                          <p:attrName>style.visibility</p:attrName>
                                        </p:attrNameLst>
                                      </p:cBhvr>
                                      <p:to>
                                        <p:strVal val="visible"/>
                                      </p:to>
                                    </p:set>
                                    <p:animEffect transition="in" filter="box(in)">
                                      <p:cBhvr>
                                        <p:cTn id="12" dur="500"/>
                                        <p:tgtEl>
                                          <p:spTgt spid="437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anim calcmode="lin" valueType="num">
                                      <p:cBhvr>
                                        <p:cTn id="17"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43725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4" end="4"/>
                                            </p:txEl>
                                          </p:spTgt>
                                        </p:tgtEl>
                                        <p:attrNameLst>
                                          <p:attrName>style.visibility</p:attrName>
                                        </p:attrNameLst>
                                      </p:cBhvr>
                                      <p:to>
                                        <p:strVal val="visible"/>
                                      </p:to>
                                    </p:set>
                                    <p:anim calcmode="lin" valueType="num">
                                      <p:cBhvr>
                                        <p:cTn id="21" dur="500" fill="hold"/>
                                        <p:tgtEl>
                                          <p:spTgt spid="437251">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437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p:cNvSpPr>
          <p:nvPr>
            <p:ph type="subTitle" idx="1"/>
          </p:nvPr>
        </p:nvSpPr>
        <p:spPr>
          <a:xfrm>
            <a:off x="395288" y="1341438"/>
            <a:ext cx="8229600" cy="16843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关系模式规范化：关系模式分解。</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把一个关系模式分解为几个子模式，使得这些子模式具有指定的规范化形式。</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关系模式规范化的基本步骤</a:t>
            </a:r>
          </a:p>
        </p:txBody>
      </p:sp>
      <p:grpSp>
        <p:nvGrpSpPr>
          <p:cNvPr id="438276" name="Group 4"/>
          <p:cNvGrpSpPr/>
          <p:nvPr/>
        </p:nvGrpSpPr>
        <p:grpSpPr>
          <a:xfrm>
            <a:off x="1816100" y="3141663"/>
            <a:ext cx="6643688" cy="3273425"/>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8" name="文本框 7">
            <a:extLst>
              <a:ext uri="{FF2B5EF4-FFF2-40B4-BE49-F238E27FC236}">
                <a16:creationId xmlns:a16="http://schemas.microsoft.com/office/drawing/2014/main" id="{44D51AA6-C1D8-4C6B-AB24-9240A0BC0221}"/>
              </a:ext>
            </a:extLst>
          </p:cNvPr>
          <p:cNvSpPr txBox="1"/>
          <p:nvPr/>
        </p:nvSpPr>
        <p:spPr>
          <a:xfrm>
            <a:off x="2411850" y="6414228"/>
            <a:ext cx="3584437" cy="400110"/>
          </a:xfrm>
          <a:prstGeom prst="rect">
            <a:avLst/>
          </a:prstGeom>
          <a:noFill/>
        </p:spPr>
        <p:txBody>
          <a:bodyPr wrap="square">
            <a:spAutoFit/>
          </a:bodyPr>
          <a:lstStyle/>
          <a:p>
            <a:r>
              <a:rPr lang="zh-CN" altLang="en-US" dirty="0">
                <a:solidFill>
                  <a:srgbClr val="FF0000"/>
                </a:solidFill>
              </a:rPr>
              <a:t>函数依赖范畴内达到最高级别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ox(in)">
                                      <p:cBhvr>
                                        <p:cTn id="7" dur="500"/>
                                        <p:tgtEl>
                                          <p:spTgt spid="4382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8275">
                                            <p:txEl>
                                              <p:pRg st="1" end="1"/>
                                            </p:txEl>
                                          </p:spTgt>
                                        </p:tgtEl>
                                        <p:attrNameLst>
                                          <p:attrName>style.visibility</p:attrName>
                                        </p:attrNameLst>
                                      </p:cBhvr>
                                      <p:to>
                                        <p:strVal val="visible"/>
                                      </p:to>
                                    </p:set>
                                    <p:animEffect transition="in" filter="box(in)">
                                      <p:cBhvr>
                                        <p:cTn id="10" dur="500"/>
                                        <p:tgtEl>
                                          <p:spTgt spid="438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animEffect transition="in" filter="box(in)">
                                      <p:cBhvr>
                                        <p:cTn id="15" dur="500"/>
                                        <p:tgtEl>
                                          <p:spTgt spid="4382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8276"/>
                                        </p:tgtEl>
                                        <p:attrNameLst>
                                          <p:attrName>style.visibility</p:attrName>
                                        </p:attrNameLst>
                                      </p:cBhvr>
                                      <p:to>
                                        <p:strVal val="visible"/>
                                      </p:to>
                                    </p:set>
                                    <p:animEffect transition="in" filter="box(in)">
                                      <p:cBhvr>
                                        <p:cTn id="20" dur="500"/>
                                        <p:tgtEl>
                                          <p:spTgt spid="43827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8276" name="Group 4"/>
          <p:cNvGrpSpPr/>
          <p:nvPr/>
        </p:nvGrpSpPr>
        <p:grpSpPr>
          <a:xfrm>
            <a:off x="1043755" y="1268851"/>
            <a:ext cx="7416033" cy="5146238"/>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endParaRPr lang="en-US" altLang="zh-CN" sz="2400" b="0" noProof="1">
                <a:effectLst>
                  <a:outerShdw blurRad="38100" dist="38100" dir="2700000">
                    <a:srgbClr val="C0C0C0"/>
                  </a:outerShdw>
                </a:effectLst>
                <a:ea typeface="楷体_GB2312" pitchFamily="49" charset="-122"/>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4NF</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：考虑多值依赖</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endParaRPr lang="en-US" altLang="zh-CN" sz="2400" b="0" noProof="1">
                <a:effectLst>
                  <a:outerShdw blurRad="38100" dist="38100" dir="2700000">
                    <a:srgbClr val="C0C0C0"/>
                  </a:outerShdw>
                </a:effectLst>
                <a:ea typeface="楷体_GB2312" pitchFamily="49" charset="-122"/>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5NF</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：考虑连接依赖</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关系模式的规范形式（扩展）</a:t>
            </a:r>
          </a:p>
        </p:txBody>
      </p:sp>
      <p:sp>
        <p:nvSpPr>
          <p:cNvPr id="8" name="文本框 7">
            <a:extLst>
              <a:ext uri="{FF2B5EF4-FFF2-40B4-BE49-F238E27FC236}">
                <a16:creationId xmlns:a16="http://schemas.microsoft.com/office/drawing/2014/main" id="{44D51AA6-C1D8-4C6B-AB24-9240A0BC0221}"/>
              </a:ext>
            </a:extLst>
          </p:cNvPr>
          <p:cNvSpPr txBox="1"/>
          <p:nvPr/>
        </p:nvSpPr>
        <p:spPr>
          <a:xfrm>
            <a:off x="2123830" y="4221055"/>
            <a:ext cx="3584437" cy="400110"/>
          </a:xfrm>
          <a:prstGeom prst="rect">
            <a:avLst/>
          </a:prstGeom>
          <a:noFill/>
        </p:spPr>
        <p:txBody>
          <a:bodyPr wrap="square">
            <a:spAutoFit/>
          </a:bodyPr>
          <a:lstStyle/>
          <a:p>
            <a:r>
              <a:rPr lang="zh-CN" altLang="en-US" dirty="0">
                <a:solidFill>
                  <a:srgbClr val="FF0000"/>
                </a:solidFill>
              </a:rPr>
              <a:t>函数依赖范畴内达到最高级别</a:t>
            </a:r>
          </a:p>
        </p:txBody>
      </p:sp>
    </p:spTree>
    <p:extLst>
      <p:ext uri="{BB962C8B-B14F-4D97-AF65-F5344CB8AC3E}">
        <p14:creationId xmlns:p14="http://schemas.microsoft.com/office/powerpoint/2010/main" val="3987080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subTitle" idx="1"/>
          </p:nvPr>
        </p:nvSpPr>
        <p:spPr>
          <a:xfrm>
            <a:off x="381000" y="1268413"/>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不能说规范化程度越高的关系模式就越好。</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在设计数据库模式结构时，必须对现实世界的实际情况和用户应用需求作进一步分析，确定一个合适的、能够反映现实世界的模式。</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这也就是说，上面的规范化步骤可以在其中任何一步终止。</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p:cNvSpPr>
          <p:nvPr>
            <p:ph type="subTitle" idx="1"/>
          </p:nvPr>
        </p:nvSpPr>
        <p:spPr>
          <a:xfrm>
            <a:off x="323850" y="1412875"/>
            <a:ext cx="8229600" cy="3384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设Ｗ是概念数据库模式中以实体集Ｅ为识别实体集的弱实体。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建立一个与Ｗ对应的关系</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Ｗ的所有简单属性和复合属性的简单子属性映射为</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的码属性也是</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的主码由</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Ｅ的码和Ｗ的部分码组合</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Ｅ对应的关系的码是</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30723" name="组合 24"/>
          <p:cNvGrpSpPr/>
          <p:nvPr/>
        </p:nvGrpSpPr>
        <p:grpSpPr>
          <a:xfrm>
            <a:off x="2268538" y="4976813"/>
            <a:ext cx="936625" cy="1368425"/>
            <a:chOff x="2843808" y="4976677"/>
            <a:chExt cx="936625" cy="1368152"/>
          </a:xfrm>
        </p:grpSpPr>
        <p:grpSp>
          <p:nvGrpSpPr>
            <p:cNvPr id="30732" name="组合 19"/>
            <p:cNvGrpSpPr/>
            <p:nvPr/>
          </p:nvGrpSpPr>
          <p:grpSpPr>
            <a:xfrm>
              <a:off x="2843808" y="4976677"/>
              <a:ext cx="936625" cy="1368152"/>
              <a:chOff x="5220072" y="1052736"/>
              <a:chExt cx="936625" cy="1368152"/>
            </a:xfrm>
          </p:grpSpPr>
          <p:sp>
            <p:nvSpPr>
              <p:cNvPr id="2" name="矩形 1"/>
              <p:cNvSpPr/>
              <p:nvPr/>
            </p:nvSpPr>
            <p:spPr>
              <a:xfrm>
                <a:off x="5220072" y="1052736"/>
                <a:ext cx="936625" cy="3602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W</a:t>
                </a:r>
              </a:p>
            </p:txBody>
          </p:sp>
          <p:sp>
            <p:nvSpPr>
              <p:cNvPr id="3" name="矩形 2"/>
              <p:cNvSpPr/>
              <p:nvPr/>
            </p:nvSpPr>
            <p:spPr>
              <a:xfrm>
                <a:off x="5220072" y="1413026"/>
                <a:ext cx="936625" cy="100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p:txBody>
          </p:sp>
        </p:grpSp>
        <p:cxnSp>
          <p:nvCxnSpPr>
            <p:cNvPr id="24" name="直接连接符 23"/>
            <p:cNvCxnSpPr/>
            <p:nvPr/>
          </p:nvCxnSpPr>
          <p:spPr>
            <a:xfrm>
              <a:off x="3131145" y="5589330"/>
              <a:ext cx="3603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0724" name="组合 27"/>
          <p:cNvGrpSpPr/>
          <p:nvPr/>
        </p:nvGrpSpPr>
        <p:grpSpPr>
          <a:xfrm>
            <a:off x="6551613" y="4905375"/>
            <a:ext cx="936625" cy="1368425"/>
            <a:chOff x="6083672" y="1052736"/>
            <a:chExt cx="936600" cy="1368152"/>
          </a:xfrm>
        </p:grpSpPr>
        <p:sp>
          <p:nvSpPr>
            <p:cNvPr id="26" name="矩形 25"/>
            <p:cNvSpPr/>
            <p:nvPr/>
          </p:nvSpPr>
          <p:spPr>
            <a:xfrm>
              <a:off x="6083672" y="1052736"/>
              <a:ext cx="936600" cy="3602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27" name="矩形 26"/>
            <p:cNvSpPr/>
            <p:nvPr/>
          </p:nvSpPr>
          <p:spPr>
            <a:xfrm>
              <a:off x="6083672" y="1413027"/>
              <a:ext cx="936600" cy="1007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X</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Y</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Z</a:t>
              </a:r>
            </a:p>
          </p:txBody>
        </p:sp>
      </p:grpSp>
      <p:sp>
        <p:nvSpPr>
          <p:cNvPr id="29" name="流程图: 决策 28"/>
          <p:cNvSpPr/>
          <p:nvPr/>
        </p:nvSpPr>
        <p:spPr>
          <a:xfrm>
            <a:off x="4284663" y="5192713"/>
            <a:ext cx="1511300" cy="7921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Char char="–"/>
              <a:defRPr/>
            </a:pPr>
            <a:endParaRPr kumimoji="0" lang="zh-CN" altLang="en-US" sz="2000" b="1" i="0" u="none" strike="noStrike" kern="1200" cap="none" spc="0" normalizeH="0" baseline="0" noProof="1">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0" name="流程图: 决策 29"/>
          <p:cNvSpPr/>
          <p:nvPr/>
        </p:nvSpPr>
        <p:spPr>
          <a:xfrm>
            <a:off x="4500563" y="5302250"/>
            <a:ext cx="1079500" cy="57467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R</a:t>
            </a:r>
            <a:endParaRPr kumimoji="0" lang="zh-CN" altLang="en-US"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endParaRPr>
          </a:p>
        </p:txBody>
      </p:sp>
      <p:cxnSp>
        <p:nvCxnSpPr>
          <p:cNvPr id="32" name="直接连接符 31"/>
          <p:cNvCxnSpPr>
            <a:endCxn id="29" idx="1"/>
          </p:cNvCxnSpPr>
          <p:nvPr/>
        </p:nvCxnSpPr>
        <p:spPr>
          <a:xfrm flipV="1">
            <a:off x="3205163" y="5589588"/>
            <a:ext cx="1079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3"/>
            <a:endCxn id="29" idx="1"/>
          </p:cNvCxnSpPr>
          <p:nvPr/>
        </p:nvCxnSpPr>
        <p:spPr>
          <a:xfrm>
            <a:off x="5795963" y="5589588"/>
            <a:ext cx="75565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1475">
                                            <p:txEl>
                                              <p:pRg st="2" end="2"/>
                                            </p:txEl>
                                          </p:spTgt>
                                        </p:tgtEl>
                                        <p:attrNameLst>
                                          <p:attrName>style.visibility</p:attrName>
                                        </p:attrNameLst>
                                      </p:cBhvr>
                                      <p:to>
                                        <p:strVal val="visible"/>
                                      </p:to>
                                    </p:set>
                                    <p:animEffect transition="in" filter="box(in)">
                                      <p:cBhvr>
                                        <p:cTn id="7" dur="500"/>
                                        <p:tgtEl>
                                          <p:spTgt spid="3614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61475">
                                            <p:txEl>
                                              <p:pRg st="3" end="3"/>
                                            </p:txEl>
                                          </p:spTgt>
                                        </p:tgtEl>
                                        <p:attrNameLst>
                                          <p:attrName>style.visibility</p:attrName>
                                        </p:attrNameLst>
                                      </p:cBhvr>
                                      <p:to>
                                        <p:strVal val="visible"/>
                                      </p:to>
                                    </p:set>
                                    <p:animEffect transition="in" filter="box(in)">
                                      <p:cBhvr>
                                        <p:cTn id="10" dur="500"/>
                                        <p:tgtEl>
                                          <p:spTgt spid="36147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61475">
                                            <p:txEl>
                                              <p:pRg st="4" end="4"/>
                                            </p:txEl>
                                          </p:spTgt>
                                        </p:tgtEl>
                                        <p:attrNameLst>
                                          <p:attrName>style.visibility</p:attrName>
                                        </p:attrNameLst>
                                      </p:cBhvr>
                                      <p:to>
                                        <p:strVal val="visible"/>
                                      </p:to>
                                    </p:set>
                                    <p:animEffect transition="in" filter="box(in)">
                                      <p:cBhvr>
                                        <p:cTn id="15" dur="500"/>
                                        <p:tgtEl>
                                          <p:spTgt spid="36147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1475">
                                            <p:txEl>
                                              <p:pRg st="5" end="5"/>
                                            </p:txEl>
                                          </p:spTgt>
                                        </p:tgtEl>
                                        <p:attrNameLst>
                                          <p:attrName>style.visibility</p:attrName>
                                        </p:attrNameLst>
                                      </p:cBhvr>
                                      <p:to>
                                        <p:strVal val="visible"/>
                                      </p:to>
                                    </p:set>
                                    <p:animEffect transition="in" filter="box(in)">
                                      <p:cBhvr>
                                        <p:cTn id="20" dur="500"/>
                                        <p:tgtEl>
                                          <p:spTgt spid="36147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61475">
                                            <p:txEl>
                                              <p:pRg st="6" end="6"/>
                                            </p:txEl>
                                          </p:spTgt>
                                        </p:tgtEl>
                                        <p:attrNameLst>
                                          <p:attrName>style.visibility</p:attrName>
                                        </p:attrNameLst>
                                      </p:cBhvr>
                                      <p:to>
                                        <p:strVal val="visible"/>
                                      </p:to>
                                    </p:set>
                                    <p:animEffect transition="in" filter="box(in)">
                                      <p:cBhvr>
                                        <p:cTn id="25" dur="500"/>
                                        <p:tgtEl>
                                          <p:spTgt spid="361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分解为若干个关系模式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关系模式的分解意味着相应地将存储在一个二维表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中的数据分散到若干个二维表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中去（其中</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在属性集</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 </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的关系实例:</a:t>
            </a: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44420" name="Group 4"/>
          <p:cNvGrpSpPr/>
          <p:nvPr/>
        </p:nvGrpSpPr>
        <p:grpSpPr>
          <a:xfrm>
            <a:off x="3563938" y="2565400"/>
            <a:ext cx="2819400" cy="2362200"/>
            <a:chOff x="-3" y="-3"/>
            <a:chExt cx="604" cy="2406"/>
          </a:xfrm>
        </p:grpSpPr>
        <p:grpSp>
          <p:nvGrpSpPr>
            <p:cNvPr id="108549" name="Group 5"/>
            <p:cNvGrpSpPr/>
            <p:nvPr/>
          </p:nvGrpSpPr>
          <p:grpSpPr>
            <a:xfrm>
              <a:off x="0" y="0"/>
              <a:ext cx="598" cy="2400"/>
              <a:chOff x="0" y="0"/>
              <a:chExt cx="598" cy="2400"/>
            </a:xfrm>
          </p:grpSpPr>
          <p:grpSp>
            <p:nvGrpSpPr>
              <p:cNvPr id="108551" name="Group 6"/>
              <p:cNvGrpSpPr/>
              <p:nvPr/>
            </p:nvGrpSpPr>
            <p:grpSpPr>
              <a:xfrm>
                <a:off x="0" y="0"/>
                <a:ext cx="172" cy="480"/>
                <a:chOff x="0" y="0"/>
                <a:chExt cx="172" cy="480"/>
              </a:xfrm>
            </p:grpSpPr>
            <p:sp>
              <p:nvSpPr>
                <p:cNvPr id="444423" name="Rectangle 7"/>
                <p:cNvSpPr>
                  <a:spLocks noChangeArrowheads="1"/>
                </p:cNvSpPr>
                <p:nvPr/>
              </p:nvSpPr>
              <p:spPr bwMode="auto">
                <a:xfrm>
                  <a:off x="11"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5" name="Rectangle 8"/>
                <p:cNvSpPr/>
                <p:nvPr/>
              </p:nvSpPr>
              <p:spPr>
                <a:xfrm>
                  <a:off x="0"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2" name="Group 9"/>
              <p:cNvGrpSpPr/>
              <p:nvPr/>
            </p:nvGrpSpPr>
            <p:grpSpPr>
              <a:xfrm>
                <a:off x="172" y="0"/>
                <a:ext cx="172" cy="480"/>
                <a:chOff x="172" y="0"/>
                <a:chExt cx="172" cy="480"/>
              </a:xfrm>
            </p:grpSpPr>
            <p:sp>
              <p:nvSpPr>
                <p:cNvPr id="444426" name="Rectangle 10"/>
                <p:cNvSpPr>
                  <a:spLocks noChangeArrowheads="1"/>
                </p:cNvSpPr>
                <p:nvPr/>
              </p:nvSpPr>
              <p:spPr bwMode="auto">
                <a:xfrm>
                  <a:off x="183"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SD</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3" name="Rectangle 11"/>
                <p:cNvSpPr/>
                <p:nvPr/>
              </p:nvSpPr>
              <p:spPr>
                <a:xfrm>
                  <a:off x="172"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3" name="Group 12"/>
              <p:cNvGrpSpPr/>
              <p:nvPr/>
            </p:nvGrpSpPr>
            <p:grpSpPr>
              <a:xfrm>
                <a:off x="344" y="0"/>
                <a:ext cx="254" cy="480"/>
                <a:chOff x="344" y="0"/>
                <a:chExt cx="254" cy="480"/>
              </a:xfrm>
            </p:grpSpPr>
            <p:sp>
              <p:nvSpPr>
                <p:cNvPr id="444429" name="Rectangle 13"/>
                <p:cNvSpPr>
                  <a:spLocks noChangeArrowheads="1"/>
                </p:cNvSpPr>
                <p:nvPr/>
              </p:nvSpPr>
              <p:spPr bwMode="auto">
                <a:xfrm>
                  <a:off x="355" y="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MN</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 name="Rectangle 14"/>
                <p:cNvSpPr/>
                <p:nvPr/>
              </p:nvSpPr>
              <p:spPr>
                <a:xfrm>
                  <a:off x="344" y="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4" name="Group 15"/>
              <p:cNvGrpSpPr/>
              <p:nvPr/>
            </p:nvGrpSpPr>
            <p:grpSpPr>
              <a:xfrm>
                <a:off x="0" y="480"/>
                <a:ext cx="172" cy="480"/>
                <a:chOff x="0" y="480"/>
                <a:chExt cx="172" cy="480"/>
              </a:xfrm>
            </p:grpSpPr>
            <p:sp>
              <p:nvSpPr>
                <p:cNvPr id="444432" name="Rectangle 16"/>
                <p:cNvSpPr>
                  <a:spLocks noChangeArrowheads="1"/>
                </p:cNvSpPr>
                <p:nvPr/>
              </p:nvSpPr>
              <p:spPr bwMode="auto">
                <a:xfrm>
                  <a:off x="11"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9" name="Rectangle 17"/>
                <p:cNvSpPr/>
                <p:nvPr/>
              </p:nvSpPr>
              <p:spPr>
                <a:xfrm>
                  <a:off x="0"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5" name="Group 18"/>
              <p:cNvGrpSpPr/>
              <p:nvPr/>
            </p:nvGrpSpPr>
            <p:grpSpPr>
              <a:xfrm>
                <a:off x="172" y="480"/>
                <a:ext cx="172" cy="480"/>
                <a:chOff x="172" y="480"/>
                <a:chExt cx="172" cy="480"/>
              </a:xfrm>
            </p:grpSpPr>
            <p:sp>
              <p:nvSpPr>
                <p:cNvPr id="444435" name="Rectangle 19"/>
                <p:cNvSpPr>
                  <a:spLocks noChangeArrowheads="1"/>
                </p:cNvSpPr>
                <p:nvPr/>
              </p:nvSpPr>
              <p:spPr bwMode="auto">
                <a:xfrm>
                  <a:off x="183"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Rectangle 20"/>
                <p:cNvSpPr/>
                <p:nvPr/>
              </p:nvSpPr>
              <p:spPr>
                <a:xfrm>
                  <a:off x="172"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6" name="Group 21"/>
              <p:cNvGrpSpPr/>
              <p:nvPr/>
            </p:nvGrpSpPr>
            <p:grpSpPr>
              <a:xfrm>
                <a:off x="344" y="480"/>
                <a:ext cx="254" cy="480"/>
                <a:chOff x="344" y="480"/>
                <a:chExt cx="254" cy="480"/>
              </a:xfrm>
            </p:grpSpPr>
            <p:sp>
              <p:nvSpPr>
                <p:cNvPr id="444438" name="Rectangle 22"/>
                <p:cNvSpPr>
                  <a:spLocks noChangeArrowheads="1"/>
                </p:cNvSpPr>
                <p:nvPr/>
              </p:nvSpPr>
              <p:spPr bwMode="auto">
                <a:xfrm>
                  <a:off x="355" y="48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3"/>
                <p:cNvSpPr/>
                <p:nvPr/>
              </p:nvSpPr>
              <p:spPr>
                <a:xfrm>
                  <a:off x="344" y="48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7" name="Group 24"/>
              <p:cNvGrpSpPr/>
              <p:nvPr/>
            </p:nvGrpSpPr>
            <p:grpSpPr>
              <a:xfrm>
                <a:off x="0" y="960"/>
                <a:ext cx="172" cy="480"/>
                <a:chOff x="0" y="960"/>
                <a:chExt cx="172" cy="480"/>
              </a:xfrm>
            </p:grpSpPr>
            <p:sp>
              <p:nvSpPr>
                <p:cNvPr id="444441" name="Rectangle 25"/>
                <p:cNvSpPr>
                  <a:spLocks noChangeArrowheads="1"/>
                </p:cNvSpPr>
                <p:nvPr/>
              </p:nvSpPr>
              <p:spPr bwMode="auto">
                <a:xfrm>
                  <a:off x="11"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3" name="Rectangle 26"/>
                <p:cNvSpPr/>
                <p:nvPr/>
              </p:nvSpPr>
              <p:spPr>
                <a:xfrm>
                  <a:off x="0"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8" name="Group 27"/>
              <p:cNvGrpSpPr/>
              <p:nvPr/>
            </p:nvGrpSpPr>
            <p:grpSpPr>
              <a:xfrm>
                <a:off x="172" y="960"/>
                <a:ext cx="172" cy="480"/>
                <a:chOff x="172" y="960"/>
                <a:chExt cx="172" cy="480"/>
              </a:xfrm>
            </p:grpSpPr>
            <p:sp>
              <p:nvSpPr>
                <p:cNvPr id="444444" name="Rectangle 28"/>
                <p:cNvSpPr>
                  <a:spLocks noChangeArrowheads="1"/>
                </p:cNvSpPr>
                <p:nvPr/>
              </p:nvSpPr>
              <p:spPr bwMode="auto">
                <a:xfrm>
                  <a:off x="183"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 name="Rectangle 29"/>
                <p:cNvSpPr/>
                <p:nvPr/>
              </p:nvSpPr>
              <p:spPr>
                <a:xfrm>
                  <a:off x="172"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9" name="Group 30"/>
              <p:cNvGrpSpPr/>
              <p:nvPr/>
            </p:nvGrpSpPr>
            <p:grpSpPr>
              <a:xfrm>
                <a:off x="344" y="960"/>
                <a:ext cx="254" cy="480"/>
                <a:chOff x="344" y="960"/>
                <a:chExt cx="254" cy="480"/>
              </a:xfrm>
            </p:grpSpPr>
            <p:sp>
              <p:nvSpPr>
                <p:cNvPr id="444447" name="Rectangle 31"/>
                <p:cNvSpPr>
                  <a:spLocks noChangeArrowheads="1"/>
                </p:cNvSpPr>
                <p:nvPr/>
              </p:nvSpPr>
              <p:spPr bwMode="auto">
                <a:xfrm>
                  <a:off x="355" y="962"/>
                  <a:ext cx="232"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2"/>
                <p:cNvSpPr/>
                <p:nvPr/>
              </p:nvSpPr>
              <p:spPr>
                <a:xfrm>
                  <a:off x="344" y="962"/>
                  <a:ext cx="254"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0" name="Group 33"/>
              <p:cNvGrpSpPr/>
              <p:nvPr/>
            </p:nvGrpSpPr>
            <p:grpSpPr>
              <a:xfrm>
                <a:off x="0" y="1440"/>
                <a:ext cx="172" cy="480"/>
                <a:chOff x="0" y="1440"/>
                <a:chExt cx="172" cy="480"/>
              </a:xfrm>
            </p:grpSpPr>
            <p:sp>
              <p:nvSpPr>
                <p:cNvPr id="444450" name="Rectangle 34"/>
                <p:cNvSpPr>
                  <a:spLocks noChangeArrowheads="1"/>
                </p:cNvSpPr>
                <p:nvPr/>
              </p:nvSpPr>
              <p:spPr bwMode="auto">
                <a:xfrm>
                  <a:off x="11"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7" name="Rectangle 35"/>
                <p:cNvSpPr/>
                <p:nvPr/>
              </p:nvSpPr>
              <p:spPr>
                <a:xfrm>
                  <a:off x="0"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1" name="Group 36"/>
              <p:cNvGrpSpPr/>
              <p:nvPr/>
            </p:nvGrpSpPr>
            <p:grpSpPr>
              <a:xfrm>
                <a:off x="172" y="1440"/>
                <a:ext cx="172" cy="480"/>
                <a:chOff x="172" y="1440"/>
                <a:chExt cx="172" cy="480"/>
              </a:xfrm>
            </p:grpSpPr>
            <p:sp>
              <p:nvSpPr>
                <p:cNvPr id="444453" name="Rectangle 37"/>
                <p:cNvSpPr>
                  <a:spLocks noChangeArrowheads="1"/>
                </p:cNvSpPr>
                <p:nvPr/>
              </p:nvSpPr>
              <p:spPr bwMode="auto">
                <a:xfrm>
                  <a:off x="183"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Rectangle 38"/>
                <p:cNvSpPr/>
                <p:nvPr/>
              </p:nvSpPr>
              <p:spPr>
                <a:xfrm>
                  <a:off x="172"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2" name="Group 39"/>
              <p:cNvGrpSpPr/>
              <p:nvPr/>
            </p:nvGrpSpPr>
            <p:grpSpPr>
              <a:xfrm>
                <a:off x="344" y="1440"/>
                <a:ext cx="254" cy="480"/>
                <a:chOff x="344" y="1440"/>
                <a:chExt cx="254" cy="480"/>
              </a:xfrm>
            </p:grpSpPr>
            <p:sp>
              <p:nvSpPr>
                <p:cNvPr id="444456" name="Rectangle 40"/>
                <p:cNvSpPr>
                  <a:spLocks noChangeArrowheads="1"/>
                </p:cNvSpPr>
                <p:nvPr/>
              </p:nvSpPr>
              <p:spPr bwMode="auto">
                <a:xfrm>
                  <a:off x="355" y="1438"/>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李微</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Rectangle 41"/>
                <p:cNvSpPr/>
                <p:nvPr/>
              </p:nvSpPr>
              <p:spPr>
                <a:xfrm>
                  <a:off x="344" y="1438"/>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3" name="Group 42"/>
              <p:cNvGrpSpPr/>
              <p:nvPr/>
            </p:nvGrpSpPr>
            <p:grpSpPr>
              <a:xfrm>
                <a:off x="0" y="1920"/>
                <a:ext cx="172" cy="480"/>
                <a:chOff x="0" y="1920"/>
                <a:chExt cx="172" cy="480"/>
              </a:xfrm>
            </p:grpSpPr>
            <p:sp>
              <p:nvSpPr>
                <p:cNvPr id="444459" name="Rectangle 43"/>
                <p:cNvSpPr>
                  <a:spLocks noChangeArrowheads="1"/>
                </p:cNvSpPr>
                <p:nvPr/>
              </p:nvSpPr>
              <p:spPr bwMode="auto">
                <a:xfrm>
                  <a:off x="11"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S4</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1" name="Rectangle 44"/>
                <p:cNvSpPr/>
                <p:nvPr/>
              </p:nvSpPr>
              <p:spPr>
                <a:xfrm>
                  <a:off x="0"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4" name="Group 45"/>
              <p:cNvGrpSpPr/>
              <p:nvPr/>
            </p:nvGrpSpPr>
            <p:grpSpPr>
              <a:xfrm>
                <a:off x="172" y="1920"/>
                <a:ext cx="172" cy="480"/>
                <a:chOff x="172" y="1920"/>
                <a:chExt cx="172" cy="480"/>
              </a:xfrm>
            </p:grpSpPr>
            <p:sp>
              <p:nvSpPr>
                <p:cNvPr id="444462" name="Rectangle 46"/>
                <p:cNvSpPr>
                  <a:spLocks noChangeArrowheads="1"/>
                </p:cNvSpPr>
                <p:nvPr/>
              </p:nvSpPr>
              <p:spPr bwMode="auto">
                <a:xfrm>
                  <a:off x="183"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9" name="Rectangle 47"/>
                <p:cNvSpPr/>
                <p:nvPr/>
              </p:nvSpPr>
              <p:spPr>
                <a:xfrm>
                  <a:off x="172"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5" name="Group 48"/>
              <p:cNvGrpSpPr/>
              <p:nvPr/>
            </p:nvGrpSpPr>
            <p:grpSpPr>
              <a:xfrm>
                <a:off x="344" y="1920"/>
                <a:ext cx="254" cy="480"/>
                <a:chOff x="344" y="1920"/>
                <a:chExt cx="254" cy="480"/>
              </a:xfrm>
            </p:grpSpPr>
            <p:sp>
              <p:nvSpPr>
                <p:cNvPr id="444465" name="Rectangle 49"/>
                <p:cNvSpPr>
                  <a:spLocks noChangeArrowheads="1"/>
                </p:cNvSpPr>
                <p:nvPr/>
              </p:nvSpPr>
              <p:spPr bwMode="auto">
                <a:xfrm>
                  <a:off x="355" y="192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王力</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 name="Rectangle 50"/>
                <p:cNvSpPr/>
                <p:nvPr/>
              </p:nvSpPr>
              <p:spPr>
                <a:xfrm>
                  <a:off x="344" y="192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sp>
          <p:nvSpPr>
            <p:cNvPr id="108550" name="Rectangle 51"/>
            <p:cNvSpPr/>
            <p:nvPr/>
          </p:nvSpPr>
          <p:spPr>
            <a:xfrm>
              <a:off x="-3" y="-3"/>
              <a:ext cx="604" cy="2406"/>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sp>
        <p:nvSpPr>
          <p:cNvPr id="11"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分解1：</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R1(S#)，R2(SD)，R3(MN)}</a:t>
            </a:r>
          </a:p>
          <a:p>
            <a:pPr marL="2057400" marR="0" lvl="4"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mn-lt"/>
              <a:ea typeface="+mn-ea"/>
              <a:cs typeface="楷体_GB2312"/>
            </a:endParaRPr>
          </a:p>
        </p:txBody>
      </p:sp>
      <p:graphicFrame>
        <p:nvGraphicFramePr>
          <p:cNvPr id="443396" name="Group 4"/>
          <p:cNvGraphicFramePr>
            <a:graphicFrameLocks noGrp="1"/>
          </p:cNvGraphicFramePr>
          <p:nvPr/>
        </p:nvGraphicFramePr>
        <p:xfrm>
          <a:off x="2590800" y="3309938"/>
          <a:ext cx="533400" cy="1905000"/>
        </p:xfrm>
        <a:graphic>
          <a:graphicData uri="http://schemas.openxmlformats.org/drawingml/2006/table">
            <a:tbl>
              <a:tblPr/>
              <a:tblGrid>
                <a:gridCol w="533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3408" name="Group 16"/>
          <p:cNvGraphicFramePr>
            <a:graphicFrameLocks noGrp="1"/>
          </p:cNvGraphicFramePr>
          <p:nvPr/>
        </p:nvGraphicFramePr>
        <p:xfrm>
          <a:off x="3733800" y="3309938"/>
          <a:ext cx="685800" cy="1428750"/>
        </p:xfrm>
        <a:graphic>
          <a:graphicData uri="http://schemas.openxmlformats.org/drawingml/2006/table">
            <a:tbl>
              <a:tblPr/>
              <a:tblGrid>
                <a:gridCol w="6858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3418" name="Group 26"/>
          <p:cNvGraphicFramePr>
            <a:graphicFrameLocks noGrp="1"/>
          </p:cNvGraphicFramePr>
          <p:nvPr/>
        </p:nvGraphicFramePr>
        <p:xfrm>
          <a:off x="5029200" y="3309938"/>
          <a:ext cx="914400" cy="1428750"/>
        </p:xfrm>
        <a:graphic>
          <a:graphicData uri="http://schemas.openxmlformats.org/drawingml/2006/table">
            <a:tbl>
              <a:tblPr/>
              <a:tblGrid>
                <a:gridCol w="914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3428" name="Text Box 36"/>
          <p:cNvSpPr txBox="1">
            <a:spLocks noChangeArrowheads="1"/>
          </p:cNvSpPr>
          <p:nvPr/>
        </p:nvSpPr>
        <p:spPr bwMode="auto">
          <a:xfrm>
            <a:off x="25908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3429" name="Text Box 37"/>
          <p:cNvSpPr txBox="1">
            <a:spLocks noChangeArrowheads="1"/>
          </p:cNvSpPr>
          <p:nvPr/>
        </p:nvSpPr>
        <p:spPr bwMode="auto">
          <a:xfrm>
            <a:off x="38100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sp>
        <p:nvSpPr>
          <p:cNvPr id="443430" name="Text Box 38"/>
          <p:cNvSpPr txBox="1">
            <a:spLocks noChangeArrowheads="1"/>
          </p:cNvSpPr>
          <p:nvPr/>
        </p:nvSpPr>
        <p:spPr bwMode="auto">
          <a:xfrm>
            <a:off x="51816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p>
        </p:txBody>
      </p:sp>
      <p:grpSp>
        <p:nvGrpSpPr>
          <p:cNvPr id="443431" name="Group 39"/>
          <p:cNvGrpSpPr/>
          <p:nvPr/>
        </p:nvGrpSpPr>
        <p:grpSpPr>
          <a:xfrm>
            <a:off x="2743200" y="3233738"/>
            <a:ext cx="3581400" cy="2133600"/>
            <a:chOff x="4416" y="2592"/>
            <a:chExt cx="1008" cy="816"/>
          </a:xfrm>
        </p:grpSpPr>
        <p:sp>
          <p:nvSpPr>
            <p:cNvPr id="109610" name="Line 4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09611" name="Line 4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3434" name="Text Box 42"/>
          <p:cNvSpPr txBox="1">
            <a:spLocks noChangeArrowheads="1"/>
          </p:cNvSpPr>
          <p:nvPr/>
        </p:nvSpPr>
        <p:spPr bwMode="auto">
          <a:xfrm>
            <a:off x="1908175" y="5516563"/>
            <a:ext cx="6985000" cy="7080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分解后的数据库</a:t>
            </a:r>
            <a:r>
              <a:rPr kumimoji="1" lang="zh-CN" altLang="en-US" kern="1200" cap="none" spc="0" normalizeH="0" baseline="0" noProof="0" dirty="0">
                <a:solidFill>
                  <a:srgbClr val="FF0000"/>
                </a:solidFill>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丢失了许多信息</a:t>
            </a: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，例如无法查询给定学号的学生所在系或该系主任名字。因此这种分解方法是不可取的。</a:t>
            </a:r>
          </a:p>
        </p:txBody>
      </p:sp>
      <p:sp>
        <p:nvSpPr>
          <p:cNvPr id="443435" name="Text Box 43"/>
          <p:cNvSpPr txBox="1">
            <a:spLocks noChangeArrowheads="1"/>
          </p:cNvSpPr>
          <p:nvPr/>
        </p:nvSpPr>
        <p:spPr bwMode="auto">
          <a:xfrm>
            <a:off x="1908175" y="5501481"/>
            <a:ext cx="6985000" cy="830263"/>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如果分解后的关系可以通过自然连接恢复为原来的关系，那么这种分解就没有丢失信息。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3396"/>
                                        </p:tgtEl>
                                        <p:attrNameLst>
                                          <p:attrName>style.visibility</p:attrName>
                                        </p:attrNameLst>
                                      </p:cBhvr>
                                      <p:to>
                                        <p:strVal val="visible"/>
                                      </p:to>
                                    </p:set>
                                    <p:anim calcmode="lin" valueType="num">
                                      <p:cBhvr>
                                        <p:cTn id="11" dur="500" fill="hold"/>
                                        <p:tgtEl>
                                          <p:spTgt spid="443396"/>
                                        </p:tgtEl>
                                        <p:attrNameLst>
                                          <p:attrName>ppt_x</p:attrName>
                                        </p:attrNameLst>
                                      </p:cBhvr>
                                      <p:tavLst>
                                        <p:tav tm="0">
                                          <p:val>
                                            <p:strVal val="#ppt_x"/>
                                          </p:val>
                                        </p:tav>
                                        <p:tav tm="100000">
                                          <p:val>
                                            <p:strVal val="#ppt_x"/>
                                          </p:val>
                                        </p:tav>
                                      </p:tavLst>
                                    </p:anim>
                                    <p:anim calcmode="lin" valueType="num">
                                      <p:cBhvr>
                                        <p:cTn id="12"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3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3408"/>
                                        </p:tgtEl>
                                        <p:attrNameLst>
                                          <p:attrName>style.visibility</p:attrName>
                                        </p:attrNameLst>
                                      </p:cBhvr>
                                      <p:to>
                                        <p:strVal val="visible"/>
                                      </p:to>
                                    </p:set>
                                    <p:anim calcmode="lin" valueType="num">
                                      <p:cBhvr>
                                        <p:cTn id="21" dur="500" fill="hold"/>
                                        <p:tgtEl>
                                          <p:spTgt spid="443408"/>
                                        </p:tgtEl>
                                        <p:attrNameLst>
                                          <p:attrName>ppt_x</p:attrName>
                                        </p:attrNameLst>
                                      </p:cBhvr>
                                      <p:tavLst>
                                        <p:tav tm="0">
                                          <p:val>
                                            <p:strVal val="#ppt_x"/>
                                          </p:val>
                                        </p:tav>
                                        <p:tav tm="100000">
                                          <p:val>
                                            <p:strVal val="#ppt_x"/>
                                          </p:val>
                                        </p:tav>
                                      </p:tavLst>
                                    </p:anim>
                                    <p:anim calcmode="lin" valueType="num">
                                      <p:cBhvr>
                                        <p:cTn id="22" dur="500" fill="hold"/>
                                        <p:tgtEl>
                                          <p:spTgt spid="44340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34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3418"/>
                                        </p:tgtEl>
                                        <p:attrNameLst>
                                          <p:attrName>style.visibility</p:attrName>
                                        </p:attrNameLst>
                                      </p:cBhvr>
                                      <p:to>
                                        <p:strVal val="visible"/>
                                      </p:to>
                                    </p:set>
                                    <p:anim calcmode="lin" valueType="num">
                                      <p:cBhvr>
                                        <p:cTn id="31" dur="500" fill="hold"/>
                                        <p:tgtEl>
                                          <p:spTgt spid="443418"/>
                                        </p:tgtEl>
                                        <p:attrNameLst>
                                          <p:attrName>ppt_x</p:attrName>
                                        </p:attrNameLst>
                                      </p:cBhvr>
                                      <p:tavLst>
                                        <p:tav tm="0">
                                          <p:val>
                                            <p:strVal val="#ppt_x"/>
                                          </p:val>
                                        </p:tav>
                                        <p:tav tm="100000">
                                          <p:val>
                                            <p:strVal val="#ppt_x"/>
                                          </p:val>
                                        </p:tav>
                                      </p:tavLst>
                                    </p:anim>
                                    <p:anim calcmode="lin" valueType="num">
                                      <p:cBhvr>
                                        <p:cTn id="32" dur="500" fill="hold"/>
                                        <p:tgtEl>
                                          <p:spTgt spid="4434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3434"/>
                                        </p:tgtEl>
                                        <p:attrNameLst>
                                          <p:attrName>style.visibility</p:attrName>
                                        </p:attrNameLst>
                                      </p:cBhvr>
                                      <p:to>
                                        <p:strVal val="visible"/>
                                      </p:to>
                                    </p:set>
                                    <p:anim calcmode="lin" valueType="num">
                                      <p:cBhvr>
                                        <p:cTn id="37" dur="500" fill="hold"/>
                                        <p:tgtEl>
                                          <p:spTgt spid="443434"/>
                                        </p:tgtEl>
                                        <p:attrNameLst>
                                          <p:attrName>ppt_x</p:attrName>
                                        </p:attrNameLst>
                                      </p:cBhvr>
                                      <p:tavLst>
                                        <p:tav tm="0">
                                          <p:val>
                                            <p:strVal val="#ppt_x"/>
                                          </p:val>
                                        </p:tav>
                                        <p:tav tm="100000">
                                          <p:val>
                                            <p:strVal val="#ppt_x"/>
                                          </p:val>
                                        </p:tav>
                                      </p:tavLst>
                                    </p:anim>
                                    <p:anim calcmode="lin" valueType="num">
                                      <p:cBhvr>
                                        <p:cTn id="38" dur="500" fill="hold"/>
                                        <p:tgtEl>
                                          <p:spTgt spid="4434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434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43435"/>
                                        </p:tgtEl>
                                        <p:attrNameLst>
                                          <p:attrName>style.visibility</p:attrName>
                                        </p:attrNameLst>
                                      </p:cBhvr>
                                      <p:to>
                                        <p:strVal val="visible"/>
                                      </p:to>
                                    </p:set>
                                    <p:animEffect transition="in" filter="box(in)">
                                      <p:cBhvr>
                                        <p:cTn id="47" dur="500"/>
                                        <p:tgtEl>
                                          <p:spTgt spid="44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8" grpId="0"/>
      <p:bldP spid="443429" grpId="0"/>
      <p:bldP spid="443430" grpId="0"/>
      <p:bldP spid="443434" grpId="0" animBg="1"/>
      <p:bldP spid="44343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分解2： </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R1(S#，SD)，R2(S#，MN)}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5483" name="Text Box 43"/>
          <p:cNvSpPr txBox="1">
            <a:spLocks noChangeArrowheads="1"/>
          </p:cNvSpPr>
          <p:nvPr/>
        </p:nvSpPr>
        <p:spPr bwMode="auto">
          <a:xfrm>
            <a:off x="2068513"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5484" name="Text Box 44"/>
          <p:cNvSpPr txBox="1">
            <a:spLocks noChangeArrowheads="1"/>
          </p:cNvSpPr>
          <p:nvPr/>
        </p:nvSpPr>
        <p:spPr bwMode="auto">
          <a:xfrm>
            <a:off x="4102100"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graphicFrame>
        <p:nvGraphicFramePr>
          <p:cNvPr id="445485" name="Group 45"/>
          <p:cNvGraphicFramePr>
            <a:graphicFrameLocks noGrp="1"/>
          </p:cNvGraphicFramePr>
          <p:nvPr/>
        </p:nvGraphicFramePr>
        <p:xfrm>
          <a:off x="1763713" y="3621088"/>
          <a:ext cx="1223962" cy="1698626"/>
        </p:xfrm>
        <a:graphic>
          <a:graphicData uri="http://schemas.openxmlformats.org/drawingml/2006/table">
            <a:tbl>
              <a:tblPr/>
              <a:tblGrid>
                <a:gridCol w="534987">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tblGrid>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5502" name="Group 62"/>
          <p:cNvGraphicFramePr>
            <a:graphicFrameLocks noGrp="1"/>
          </p:cNvGraphicFramePr>
          <p:nvPr/>
        </p:nvGraphicFramePr>
        <p:xfrm>
          <a:off x="3592513" y="3621088"/>
          <a:ext cx="1411287" cy="1652587"/>
        </p:xfrm>
        <a:graphic>
          <a:graphicData uri="http://schemas.openxmlformats.org/drawingml/2006/table">
            <a:tbl>
              <a:tblPr/>
              <a:tblGrid>
                <a:gridCol w="641350">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tblGrid>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849">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9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445519" name="Group 79"/>
          <p:cNvGrpSpPr/>
          <p:nvPr/>
        </p:nvGrpSpPr>
        <p:grpSpPr>
          <a:xfrm>
            <a:off x="2052638" y="3468688"/>
            <a:ext cx="2808287" cy="1706562"/>
            <a:chOff x="4416" y="2592"/>
            <a:chExt cx="1008" cy="816"/>
          </a:xfrm>
        </p:grpSpPr>
        <p:sp>
          <p:nvSpPr>
            <p:cNvPr id="110634" name="Line 8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10635" name="Line 8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5522" name="Text Box 82"/>
          <p:cNvSpPr txBox="1">
            <a:spLocks noChangeArrowheads="1"/>
          </p:cNvSpPr>
          <p:nvPr/>
        </p:nvSpPr>
        <p:spPr bwMode="auto">
          <a:xfrm>
            <a:off x="1908175" y="5516563"/>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虽然分解后的关系可以通过自然连接恢复为原来的关系，但是函数依赖</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SD→MN</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丢失了。</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5485"/>
                                        </p:tgtEl>
                                        <p:attrNameLst>
                                          <p:attrName>style.visibility</p:attrName>
                                        </p:attrNameLst>
                                      </p:cBhvr>
                                      <p:to>
                                        <p:strVal val="visible"/>
                                      </p:to>
                                    </p:set>
                                    <p:anim calcmode="lin" valueType="num">
                                      <p:cBhvr>
                                        <p:cTn id="11" dur="500" fill="hold"/>
                                        <p:tgtEl>
                                          <p:spTgt spid="445485"/>
                                        </p:tgtEl>
                                        <p:attrNameLst>
                                          <p:attrName>ppt_x</p:attrName>
                                        </p:attrNameLst>
                                      </p:cBhvr>
                                      <p:tavLst>
                                        <p:tav tm="0">
                                          <p:val>
                                            <p:strVal val="#ppt_x"/>
                                          </p:val>
                                        </p:tav>
                                        <p:tav tm="100000">
                                          <p:val>
                                            <p:strVal val="#ppt_x"/>
                                          </p:val>
                                        </p:tav>
                                      </p:tavLst>
                                    </p:anim>
                                    <p:anim calcmode="lin" valueType="num">
                                      <p:cBhvr>
                                        <p:cTn id="12" dur="500" fill="hold"/>
                                        <p:tgtEl>
                                          <p:spTgt spid="4454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54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5502"/>
                                        </p:tgtEl>
                                        <p:attrNameLst>
                                          <p:attrName>style.visibility</p:attrName>
                                        </p:attrNameLst>
                                      </p:cBhvr>
                                      <p:to>
                                        <p:strVal val="visible"/>
                                      </p:to>
                                    </p:set>
                                    <p:anim calcmode="lin" valueType="num">
                                      <p:cBhvr>
                                        <p:cTn id="21" dur="500" fill="hold"/>
                                        <p:tgtEl>
                                          <p:spTgt spid="445502"/>
                                        </p:tgtEl>
                                        <p:attrNameLst>
                                          <p:attrName>ppt_x</p:attrName>
                                        </p:attrNameLst>
                                      </p:cBhvr>
                                      <p:tavLst>
                                        <p:tav tm="0">
                                          <p:val>
                                            <p:strVal val="#ppt_x"/>
                                          </p:val>
                                        </p:tav>
                                        <p:tav tm="100000">
                                          <p:val>
                                            <p:strVal val="#ppt_x"/>
                                          </p:val>
                                        </p:tav>
                                      </p:tavLst>
                                    </p:anim>
                                    <p:anim calcmode="lin" valueType="num">
                                      <p:cBhvr>
                                        <p:cTn id="22" dur="500" fill="hold"/>
                                        <p:tgtEl>
                                          <p:spTgt spid="4455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522"/>
                                        </p:tgtEl>
                                        <p:attrNameLst>
                                          <p:attrName>style.visibility</p:attrName>
                                        </p:attrNameLst>
                                      </p:cBhvr>
                                      <p:to>
                                        <p:strVal val="visible"/>
                                      </p:to>
                                    </p:set>
                                    <p:animEffect transition="in" filter="box(in)">
                                      <p:cBhvr>
                                        <p:cTn id="27" dur="500"/>
                                        <p:tgtEl>
                                          <p:spTgt spid="4455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5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83" grpId="0"/>
      <p:bldP spid="445484" grpId="0"/>
      <p:bldP spid="44552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分解</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 = {</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R1(S#,SD)，R2(SD,MN)}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6468" name="Text Box 4"/>
          <p:cNvSpPr txBox="1">
            <a:spLocks noChangeArrowheads="1"/>
          </p:cNvSpPr>
          <p:nvPr/>
        </p:nvSpPr>
        <p:spPr bwMode="auto">
          <a:xfrm>
            <a:off x="2819400"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R1</a:t>
            </a:r>
          </a:p>
        </p:txBody>
      </p:sp>
      <p:sp>
        <p:nvSpPr>
          <p:cNvPr id="446469" name="Text Box 5"/>
          <p:cNvSpPr txBox="1">
            <a:spLocks noChangeArrowheads="1"/>
          </p:cNvSpPr>
          <p:nvPr/>
        </p:nvSpPr>
        <p:spPr bwMode="auto">
          <a:xfrm>
            <a:off x="4852988"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R2</a:t>
            </a:r>
          </a:p>
        </p:txBody>
      </p:sp>
      <p:graphicFrame>
        <p:nvGraphicFramePr>
          <p:cNvPr id="446470" name="Group 6"/>
          <p:cNvGraphicFramePr>
            <a:graphicFrameLocks noGrp="1"/>
          </p:cNvGraphicFramePr>
          <p:nvPr/>
        </p:nvGraphicFramePr>
        <p:xfrm>
          <a:off x="2514600" y="3670300"/>
          <a:ext cx="1219200" cy="1879600"/>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6487" name="Group 23"/>
          <p:cNvGraphicFramePr>
            <a:graphicFrameLocks noGrp="1"/>
          </p:cNvGraphicFramePr>
          <p:nvPr/>
        </p:nvGraphicFramePr>
        <p:xfrm>
          <a:off x="4343400" y="3670300"/>
          <a:ext cx="1676400" cy="1411288"/>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46501" name="Group 37"/>
          <p:cNvGrpSpPr/>
          <p:nvPr/>
        </p:nvGrpSpPr>
        <p:grpSpPr>
          <a:xfrm>
            <a:off x="3124200" y="3289300"/>
            <a:ext cx="2590800" cy="1981200"/>
            <a:chOff x="4032" y="2784"/>
            <a:chExt cx="1344" cy="1056"/>
          </a:xfrm>
        </p:grpSpPr>
        <p:sp>
          <p:nvSpPr>
            <p:cNvPr id="111655" name="Line 38"/>
            <p:cNvSpPr/>
            <p:nvPr/>
          </p:nvSpPr>
          <p:spPr>
            <a:xfrm>
              <a:off x="4032" y="3408"/>
              <a:ext cx="528" cy="432"/>
            </a:xfrm>
            <a:prstGeom prst="line">
              <a:avLst/>
            </a:prstGeom>
            <a:ln w="57150" cap="flat" cmpd="sng">
              <a:solidFill>
                <a:srgbClr val="FF0000"/>
              </a:solidFill>
              <a:prstDash val="solid"/>
              <a:headEnd type="none" w="med" len="med"/>
              <a:tailEnd type="none" w="med" len="med"/>
            </a:ln>
          </p:spPr>
        </p:sp>
        <p:sp>
          <p:nvSpPr>
            <p:cNvPr id="111656" name="Line 39"/>
            <p:cNvSpPr/>
            <p:nvPr/>
          </p:nvSpPr>
          <p:spPr>
            <a:xfrm flipV="1">
              <a:off x="4560" y="2784"/>
              <a:ext cx="816" cy="1056"/>
            </a:xfrm>
            <a:prstGeom prst="line">
              <a:avLst/>
            </a:prstGeom>
            <a:ln w="57150" cap="flat" cmpd="sng">
              <a:solidFill>
                <a:srgbClr val="FF0000"/>
              </a:solidFill>
              <a:prstDash val="solid"/>
              <a:headEnd type="none" w="med" len="med"/>
              <a:tailEnd type="none" w="med" len="med"/>
            </a:ln>
          </p:spPr>
        </p:sp>
      </p:grpSp>
      <p:sp>
        <p:nvSpPr>
          <p:cNvPr id="446504" name="Text Box 40"/>
          <p:cNvSpPr txBox="1">
            <a:spLocks noChangeArrowheads="1"/>
          </p:cNvSpPr>
          <p:nvPr/>
        </p:nvSpPr>
        <p:spPr bwMode="auto">
          <a:xfrm>
            <a:off x="1908175" y="5734050"/>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分解后既可以通过自然连接恢复为原来的关系，同时又保证了函数依赖关系不丢失。</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p:cTn id="11" dur="500" fill="hold"/>
                                        <p:tgtEl>
                                          <p:spTgt spid="446470"/>
                                        </p:tgtEl>
                                        <p:attrNameLst>
                                          <p:attrName>ppt_x</p:attrName>
                                        </p:attrNameLst>
                                      </p:cBhvr>
                                      <p:tavLst>
                                        <p:tav tm="0">
                                          <p:val>
                                            <p:strVal val="#ppt_x"/>
                                          </p:val>
                                        </p:tav>
                                        <p:tav tm="100000">
                                          <p:val>
                                            <p:strVal val="#ppt_x"/>
                                          </p:val>
                                        </p:tav>
                                      </p:tavLst>
                                    </p:anim>
                                    <p:anim calcmode="lin" valueType="num">
                                      <p:cBhvr>
                                        <p:cTn id="12" dur="500" fill="hold"/>
                                        <p:tgtEl>
                                          <p:spTgt spid="4464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64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6487"/>
                                        </p:tgtEl>
                                        <p:attrNameLst>
                                          <p:attrName>style.visibility</p:attrName>
                                        </p:attrNameLst>
                                      </p:cBhvr>
                                      <p:to>
                                        <p:strVal val="visible"/>
                                      </p:to>
                                    </p:set>
                                    <p:anim calcmode="lin" valueType="num">
                                      <p:cBhvr>
                                        <p:cTn id="21" dur="500" fill="hold"/>
                                        <p:tgtEl>
                                          <p:spTgt spid="446487"/>
                                        </p:tgtEl>
                                        <p:attrNameLst>
                                          <p:attrName>ppt_x</p:attrName>
                                        </p:attrNameLst>
                                      </p:cBhvr>
                                      <p:tavLst>
                                        <p:tav tm="0">
                                          <p:val>
                                            <p:strVal val="#ppt_x"/>
                                          </p:val>
                                        </p:tav>
                                        <p:tav tm="100000">
                                          <p:val>
                                            <p:strVal val="#ppt_x"/>
                                          </p:val>
                                        </p:tav>
                                      </p:tavLst>
                                    </p:anim>
                                    <p:anim calcmode="lin" valueType="num">
                                      <p:cBhvr>
                                        <p:cTn id="22" dur="500" fill="hold"/>
                                        <p:tgtEl>
                                          <p:spTgt spid="4464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6504"/>
                                        </p:tgtEl>
                                        <p:attrNameLst>
                                          <p:attrName>style.visibility</p:attrName>
                                        </p:attrNameLst>
                                      </p:cBhvr>
                                      <p:to>
                                        <p:strVal val="visible"/>
                                      </p:to>
                                    </p:set>
                                    <p:animEffect transition="in" filter="box(in)">
                                      <p:cBhvr>
                                        <p:cTn id="27" dur="500"/>
                                        <p:tgtEl>
                                          <p:spTgt spid="44650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50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p:nvPr/>
        </p:nvSpPr>
        <p:spPr>
          <a:xfrm>
            <a:off x="381000" y="1600200"/>
            <a:ext cx="8229600" cy="4525963"/>
          </a:xfrm>
          <a:prstGeom prst="rect">
            <a:avLst/>
          </a:prstGeom>
          <a:noFill/>
          <a:ln w="9525">
            <a:noFill/>
            <a:miter/>
          </a:ln>
        </p:spPr>
        <p:txBody>
          <a:bodyPr/>
          <a:lstStyle>
            <a:lvl1pPr marL="342900" indent="-342900">
              <a:defRPr sz="2000" b="1">
                <a:solidFill>
                  <a:schemeClr val="tx1"/>
                </a:solidFill>
                <a:latin typeface="楷体_GB2312" pitchFamily="49" charset="-122"/>
                <a:ea typeface="宋体" panose="02010600030101010101" pitchFamily="2" charset="-122"/>
              </a:defRPr>
            </a:lvl1pPr>
            <a:lvl2pPr marL="742950" indent="-285750">
              <a:defRPr sz="2000" b="1">
                <a:solidFill>
                  <a:schemeClr val="tx1"/>
                </a:solidFill>
                <a:latin typeface="楷体_GB2312" pitchFamily="49" charset="-122"/>
                <a:ea typeface="宋体" panose="02010600030101010101" pitchFamily="2" charset="-122"/>
              </a:defRPr>
            </a:lvl2pPr>
            <a:lvl3pPr>
              <a:defRPr sz="2000" b="1">
                <a:solidFill>
                  <a:schemeClr val="tx1"/>
                </a:solidFill>
                <a:latin typeface="楷体_GB2312" pitchFamily="49" charset="-122"/>
                <a:ea typeface="宋体" panose="02010600030101010101" pitchFamily="2" charset="-122"/>
              </a:defRPr>
            </a:lvl3pPr>
            <a:lvl4pPr>
              <a:defRPr sz="2000" b="1">
                <a:solidFill>
                  <a:schemeClr val="tx1"/>
                </a:solidFill>
                <a:latin typeface="楷体_GB2312" pitchFamily="49" charset="-122"/>
                <a:ea typeface="宋体" panose="02010600030101010101" pitchFamily="2" charset="-122"/>
              </a:defRPr>
            </a:lvl4pPr>
            <a:lvl5pPr>
              <a:defRPr sz="2000" b="1">
                <a:solidFill>
                  <a:schemeClr val="tx1"/>
                </a:solidFill>
                <a:latin typeface="楷体_GB2312" pitchFamily="49" charset="-122"/>
                <a:ea typeface="宋体" panose="02010600030101010101" pitchFamily="2" charset="-122"/>
              </a:defRPr>
            </a:lvl5pPr>
            <a:lvl6pPr fontAlgn="base">
              <a:spcBef>
                <a:spcPct val="0"/>
              </a:spcBef>
              <a:spcAft>
                <a:spcPct val="0"/>
              </a:spcAft>
              <a:defRPr sz="2000" b="1">
                <a:solidFill>
                  <a:schemeClr val="tx1"/>
                </a:solidFill>
                <a:latin typeface="楷体_GB2312" pitchFamily="49" charset="-122"/>
                <a:ea typeface="宋体" panose="02010600030101010101" pitchFamily="2" charset="-122"/>
              </a:defRPr>
            </a:lvl6pPr>
            <a:lvl7pPr fontAlgn="base">
              <a:spcBef>
                <a:spcPct val="0"/>
              </a:spcBef>
              <a:spcAft>
                <a:spcPct val="0"/>
              </a:spcAft>
              <a:defRPr sz="2000" b="1">
                <a:solidFill>
                  <a:schemeClr val="tx1"/>
                </a:solidFill>
                <a:latin typeface="楷体_GB2312" pitchFamily="49" charset="-122"/>
                <a:ea typeface="宋体" panose="02010600030101010101" pitchFamily="2" charset="-122"/>
              </a:defRPr>
            </a:lvl7pPr>
            <a:lvl8pPr fontAlgn="base">
              <a:spcBef>
                <a:spcPct val="0"/>
              </a:spcBef>
              <a:spcAft>
                <a:spcPct val="0"/>
              </a:spcAft>
              <a:defRPr sz="2000" b="1">
                <a:solidFill>
                  <a:schemeClr val="tx1"/>
                </a:solidFill>
                <a:latin typeface="楷体_GB2312" pitchFamily="49" charset="-122"/>
                <a:ea typeface="宋体" panose="02010600030101010101" pitchFamily="2" charset="-122"/>
              </a:defRPr>
            </a:lvl8pPr>
            <a:lvl9pPr fontAlgn="base">
              <a:spcBef>
                <a:spcPct val="0"/>
              </a:spcBef>
              <a:spcAft>
                <a:spcPct val="0"/>
              </a:spcAft>
              <a:defRPr sz="2000" b="1">
                <a:solidFill>
                  <a:schemeClr val="tx1"/>
                </a:solidFill>
                <a:latin typeface="楷体_GB2312" pitchFamily="49" charset="-122"/>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关系模式分解必须满足：</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分解的</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无损连接性</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函数依赖保持性</a:t>
            </a:r>
            <a:endParaRPr kumimoji="0" lang="zh-CN" altLang="en-US" sz="28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判断对关系模式的一个分解是否与原关系模式等价的标准</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分解既要保持</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，又要具有</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endPar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如何判断一个关系分解模式是否满足无损连接性？</a:t>
            </a:r>
            <a:endPar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如何判断一个关系分解模式是否满足函数依赖保持性？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p:cNvSpPr>
          <p:nvPr>
            <p:ph type="subTitle" idx="1"/>
          </p:nvPr>
        </p:nvSpPr>
        <p:spPr>
          <a:xfrm>
            <a:off x="381000" y="1412875"/>
            <a:ext cx="8229600" cy="4713288"/>
          </a:xfrm>
          <a:solidFill>
            <a:srgbClr val="FFFFCC">
              <a:alpha val="100000"/>
            </a:srgb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自然连接的结果相等</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的这个分解具有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Lossless join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只有具有无损连接性的分解才能够保证不丢失信息。</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animEffect transition="in" filter="box(in)">
                                      <p:cBhvr>
                                        <p:cTn id="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type="subTitle" idx="1"/>
          </p:nvPr>
        </p:nvSpPr>
        <p:spPr>
          <a:xfrm>
            <a:off x="0" y="0"/>
            <a:ext cx="9144000" cy="549275"/>
          </a:xfrm>
          <a:solidFill>
            <a:srgbClr val="FFFFCC">
              <a:alpha val="100000"/>
            </a:srgbClr>
          </a:solidFill>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如何判断一个分解的无损连接性</a:t>
            </a:r>
          </a:p>
        </p:txBody>
      </p:sp>
      <p:sp>
        <p:nvSpPr>
          <p:cNvPr id="115715" name="Rectangle 4"/>
          <p:cNvSpPr/>
          <p:nvPr/>
        </p:nvSpPr>
        <p:spPr>
          <a:xfrm>
            <a:off x="0" y="333375"/>
            <a:ext cx="9105900" cy="842963"/>
          </a:xfrm>
          <a:prstGeom prst="rect">
            <a:avLst/>
          </a:prstGeom>
          <a:solidFill>
            <a:srgbClr val="FFFFCC"/>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B</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D,DEC ,CEA}</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D), (A, B), (B, E), (C, D, E), (A, E)}</a:t>
            </a:r>
          </a:p>
        </p:txBody>
      </p:sp>
      <p:graphicFrame>
        <p:nvGraphicFramePr>
          <p:cNvPr id="450626" name="Group 66"/>
          <p:cNvGraphicFramePr>
            <a:graphicFrameLocks noGrp="1"/>
          </p:cNvGraphicFramePr>
          <p:nvPr>
            <p:ph sz="half" idx="1"/>
            <p:extLst>
              <p:ext uri="{D42A27DB-BD31-4B8C-83A1-F6EECF244321}">
                <p14:modId xmlns:p14="http://schemas.microsoft.com/office/powerpoint/2010/main" val="1381008790"/>
              </p:ext>
            </p:extLst>
          </p:nvPr>
        </p:nvGraphicFramePr>
        <p:xfrm>
          <a:off x="252413" y="1414463"/>
          <a:ext cx="3744912" cy="2268537"/>
        </p:xfrm>
        <a:graphic>
          <a:graphicData uri="http://schemas.openxmlformats.org/drawingml/2006/table">
            <a:tbl>
              <a:tblPr/>
              <a:tblGrid>
                <a:gridCol w="798512">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2613">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tblGrid>
              <a:tr h="40415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212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57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898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5763" name="Text Box 62"/>
          <p:cNvSpPr txBox="1"/>
          <p:nvPr/>
        </p:nvSpPr>
        <p:spPr>
          <a:xfrm>
            <a:off x="179388" y="1125538"/>
            <a:ext cx="1462088" cy="396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初始化矩阵</a:t>
            </a:r>
          </a:p>
        </p:txBody>
      </p:sp>
      <p:sp>
        <p:nvSpPr>
          <p:cNvPr id="450627" name="Rectangle 67"/>
          <p:cNvSpPr/>
          <p:nvPr/>
        </p:nvSpPr>
        <p:spPr>
          <a:xfrm>
            <a:off x="6373813" y="1054100"/>
            <a:ext cx="803275" cy="396875"/>
          </a:xfrm>
          <a:prstGeom prst="rect">
            <a:avLst/>
          </a:prstGeom>
          <a:noFill/>
          <a:ln w="9525">
            <a:noFill/>
            <a:miter/>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685" name="Group 125"/>
          <p:cNvGraphicFramePr>
            <a:graphicFrameLocks noGrp="1"/>
          </p:cNvGraphicFramePr>
          <p:nvPr/>
        </p:nvGraphicFramePr>
        <p:xfrm>
          <a:off x="4787900" y="1377950"/>
          <a:ext cx="4014788" cy="2514600"/>
        </p:xfrm>
        <a:graphic>
          <a:graphicData uri="http://schemas.openxmlformats.org/drawingml/2006/table">
            <a:tbl>
              <a:tblPr/>
              <a:tblGrid>
                <a:gridCol w="857182">
                  <a:extLst>
                    <a:ext uri="{9D8B030D-6E8A-4147-A177-3AD203B41FA5}">
                      <a16:colId xmlns:a16="http://schemas.microsoft.com/office/drawing/2014/main" val="20000"/>
                    </a:ext>
                  </a:extLst>
                </a:gridCol>
                <a:gridCol w="622886">
                  <a:extLst>
                    <a:ext uri="{9D8B030D-6E8A-4147-A177-3AD203B41FA5}">
                      <a16:colId xmlns:a16="http://schemas.microsoft.com/office/drawing/2014/main" val="20001"/>
                    </a:ext>
                  </a:extLst>
                </a:gridCol>
                <a:gridCol w="563835">
                  <a:extLst>
                    <a:ext uri="{9D8B030D-6E8A-4147-A177-3AD203B41FA5}">
                      <a16:colId xmlns:a16="http://schemas.microsoft.com/office/drawing/2014/main" val="20002"/>
                    </a:ext>
                  </a:extLst>
                </a:gridCol>
                <a:gridCol w="683206">
                  <a:extLst>
                    <a:ext uri="{9D8B030D-6E8A-4147-A177-3AD203B41FA5}">
                      <a16:colId xmlns:a16="http://schemas.microsoft.com/office/drawing/2014/main" val="20003"/>
                    </a:ext>
                  </a:extLst>
                </a:gridCol>
                <a:gridCol w="586059">
                  <a:extLst>
                    <a:ext uri="{9D8B030D-6E8A-4147-A177-3AD203B41FA5}">
                      <a16:colId xmlns:a16="http://schemas.microsoft.com/office/drawing/2014/main" val="20004"/>
                    </a:ext>
                  </a:extLst>
                </a:gridCol>
                <a:gridCol w="701620">
                  <a:extLst>
                    <a:ext uri="{9D8B030D-6E8A-4147-A177-3AD203B41FA5}">
                      <a16:colId xmlns:a16="http://schemas.microsoft.com/office/drawing/2014/main" val="20005"/>
                    </a:ext>
                  </a:extLst>
                </a:gridCol>
              </a:tblGrid>
              <a:tr h="431800">
                <a:tc>
                  <a:txBody>
                    <a:bodyPr/>
                    <a:lstStyle/>
                    <a:p>
                      <a:pPr marL="0" marR="0" lvl="0" indent="0" algn="ctr" defTabSz="914400" rtl="0" eaLnBrk="0" fontAlgn="base" latinLnBrk="0" hangingPunct="0">
                        <a:lnSpc>
                          <a:spcPct val="85000"/>
                        </a:lnSpc>
                        <a:spcBef>
                          <a:spcPct val="0"/>
                        </a:spcBef>
                        <a:spcAft>
                          <a:spcPct val="0"/>
                        </a:spcAft>
                        <a:buClrTx/>
                        <a:buSzTx/>
                        <a:buFontTx/>
                        <a:buNone/>
                      </a:pPr>
                      <a:endParaRPr kumimoji="0" lang="zh-CN" altLang="en-US" sz="23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677" name="Oval 117"/>
          <p:cNvSpPr/>
          <p:nvPr/>
        </p:nvSpPr>
        <p:spPr>
          <a:xfrm>
            <a:off x="6948488" y="21590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678" name="Oval 118"/>
          <p:cNvSpPr/>
          <p:nvPr/>
        </p:nvSpPr>
        <p:spPr>
          <a:xfrm>
            <a:off x="6948488" y="34036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737" name="Rectangle 177"/>
          <p:cNvSpPr/>
          <p:nvPr/>
        </p:nvSpPr>
        <p:spPr>
          <a:xfrm>
            <a:off x="1474788" y="3933825"/>
            <a:ext cx="1008063" cy="393700"/>
          </a:xfrm>
          <a:prstGeom prst="rect">
            <a:avLst/>
          </a:prstGeom>
          <a:solidFill>
            <a:schemeClr val="bg1"/>
          </a:solidFill>
          <a:ln w="9525">
            <a:noFill/>
            <a:miter/>
          </a:ln>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792" name="Group 232"/>
          <p:cNvGraphicFramePr>
            <a:graphicFrameLocks noGrp="1"/>
          </p:cNvGraphicFramePr>
          <p:nvPr/>
        </p:nvGraphicFramePr>
        <p:xfrm>
          <a:off x="250825" y="4294188"/>
          <a:ext cx="3927475" cy="2381248"/>
        </p:xfrm>
        <a:graphic>
          <a:graphicData uri="http://schemas.openxmlformats.org/drawingml/2006/table">
            <a:tbl>
              <a:tblPr/>
              <a:tblGrid>
                <a:gridCol w="8636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34973">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50787" name="Oval 227"/>
          <p:cNvSpPr/>
          <p:nvPr/>
        </p:nvSpPr>
        <p:spPr>
          <a:xfrm>
            <a:off x="2386013" y="54197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50793" name="Rectangle 233"/>
          <p:cNvSpPr/>
          <p:nvPr/>
        </p:nvSpPr>
        <p:spPr>
          <a:xfrm>
            <a:off x="6515100" y="3886200"/>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0848" name="Group 288"/>
          <p:cNvGraphicFramePr>
            <a:graphicFrameLocks noGrp="1"/>
          </p:cNvGraphicFramePr>
          <p:nvPr/>
        </p:nvGraphicFramePr>
        <p:xfrm>
          <a:off x="4872038" y="4265613"/>
          <a:ext cx="3886200" cy="2400299"/>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772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843" name="Oval 283"/>
          <p:cNvSpPr/>
          <p:nvPr/>
        </p:nvSpPr>
        <p:spPr>
          <a:xfrm>
            <a:off x="7596188" y="540431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4" name="Oval 284"/>
          <p:cNvSpPr/>
          <p:nvPr/>
        </p:nvSpPr>
        <p:spPr>
          <a:xfrm>
            <a:off x="7596188" y="50133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5" name="Oval 285"/>
          <p:cNvSpPr/>
          <p:nvPr/>
        </p:nvSpPr>
        <p:spPr>
          <a:xfrm>
            <a:off x="7596188" y="628491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8" name="Oval 117"/>
          <p:cNvSpPr/>
          <p:nvPr/>
        </p:nvSpPr>
        <p:spPr>
          <a:xfrm>
            <a:off x="6948488" y="1844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9" name="Oval 227"/>
          <p:cNvSpPr/>
          <p:nvPr/>
        </p:nvSpPr>
        <p:spPr>
          <a:xfrm>
            <a:off x="2386013" y="508476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27"/>
                                        </p:tgtEl>
                                        <p:attrNameLst>
                                          <p:attrName>style.visibility</p:attrName>
                                        </p:attrNameLst>
                                      </p:cBhvr>
                                      <p:to>
                                        <p:strVal val="visible"/>
                                      </p:to>
                                    </p:set>
                                    <p:animEffect transition="in" filter="blinds(horizontal)">
                                      <p:cBhvr>
                                        <p:cTn id="7" dur="500"/>
                                        <p:tgtEl>
                                          <p:spTgt spid="450627"/>
                                        </p:tgtEl>
                                      </p:cBhvr>
                                    </p:animEffect>
                                  </p:childTnLst>
                                </p:cTn>
                              </p:par>
                              <p:par>
                                <p:cTn id="8" presetID="3" presetClass="entr" presetSubtype="10" fill="hold" nodeType="withEffect">
                                  <p:stCondLst>
                                    <p:cond delay="0"/>
                                  </p:stCondLst>
                                  <p:childTnLst>
                                    <p:set>
                                      <p:cBhvr>
                                        <p:cTn id="9" dur="1" fill="hold">
                                          <p:stCondLst>
                                            <p:cond delay="0"/>
                                          </p:stCondLst>
                                        </p:cTn>
                                        <p:tgtEl>
                                          <p:spTgt spid="450685"/>
                                        </p:tgtEl>
                                        <p:attrNameLst>
                                          <p:attrName>style.visibility</p:attrName>
                                        </p:attrNameLst>
                                      </p:cBhvr>
                                      <p:to>
                                        <p:strVal val="visible"/>
                                      </p:to>
                                    </p:set>
                                    <p:animEffect transition="in" filter="blinds(horizontal)">
                                      <p:cBhvr>
                                        <p:cTn id="10" dur="500"/>
                                        <p:tgtEl>
                                          <p:spTgt spid="4506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677"/>
                                        </p:tgtEl>
                                        <p:attrNameLst>
                                          <p:attrName>style.visibility</p:attrName>
                                        </p:attrNameLst>
                                      </p:cBhvr>
                                      <p:to>
                                        <p:strVal val="visible"/>
                                      </p:to>
                                    </p:set>
                                    <p:animEffect transition="in" filter="blinds(horizontal)">
                                      <p:cBhvr>
                                        <p:cTn id="16" dur="500"/>
                                        <p:tgtEl>
                                          <p:spTgt spid="4506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0678"/>
                                        </p:tgtEl>
                                        <p:attrNameLst>
                                          <p:attrName>style.visibility</p:attrName>
                                        </p:attrNameLst>
                                      </p:cBhvr>
                                      <p:to>
                                        <p:strVal val="visible"/>
                                      </p:to>
                                    </p:set>
                                    <p:animEffect transition="in" filter="blinds(horizontal)">
                                      <p:cBhvr>
                                        <p:cTn id="19" dur="500"/>
                                        <p:tgtEl>
                                          <p:spTgt spid="4506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0737"/>
                                        </p:tgtEl>
                                        <p:attrNameLst>
                                          <p:attrName>style.visibility</p:attrName>
                                        </p:attrNameLst>
                                      </p:cBhvr>
                                      <p:to>
                                        <p:strVal val="visible"/>
                                      </p:to>
                                    </p:set>
                                    <p:animEffect transition="in" filter="blinds(horizontal)">
                                      <p:cBhvr>
                                        <p:cTn id="24" dur="500"/>
                                        <p:tgtEl>
                                          <p:spTgt spid="450737"/>
                                        </p:tgtEl>
                                      </p:cBhvr>
                                    </p:animEffect>
                                  </p:childTnLst>
                                </p:cTn>
                              </p:par>
                              <p:par>
                                <p:cTn id="25" presetID="3" presetClass="entr" presetSubtype="10" fill="hold" nodeType="withEffect">
                                  <p:stCondLst>
                                    <p:cond delay="0"/>
                                  </p:stCondLst>
                                  <p:childTnLst>
                                    <p:set>
                                      <p:cBhvr>
                                        <p:cTn id="26" dur="1" fill="hold">
                                          <p:stCondLst>
                                            <p:cond delay="0"/>
                                          </p:stCondLst>
                                        </p:cTn>
                                        <p:tgtEl>
                                          <p:spTgt spid="450792"/>
                                        </p:tgtEl>
                                        <p:attrNameLst>
                                          <p:attrName>style.visibility</p:attrName>
                                        </p:attrNameLst>
                                      </p:cBhvr>
                                      <p:to>
                                        <p:strVal val="visible"/>
                                      </p:to>
                                    </p:set>
                                    <p:animEffect transition="in" filter="blinds(horizontal)">
                                      <p:cBhvr>
                                        <p:cTn id="27" dur="500"/>
                                        <p:tgtEl>
                                          <p:spTgt spid="45079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0787"/>
                                        </p:tgtEl>
                                        <p:attrNameLst>
                                          <p:attrName>style.visibility</p:attrName>
                                        </p:attrNameLst>
                                      </p:cBhvr>
                                      <p:to>
                                        <p:strVal val="visible"/>
                                      </p:to>
                                    </p:set>
                                    <p:animEffect transition="in" filter="blinds(horizontal)">
                                      <p:cBhvr>
                                        <p:cTn id="30" dur="500"/>
                                        <p:tgtEl>
                                          <p:spTgt spid="45078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0793"/>
                                        </p:tgtEl>
                                        <p:attrNameLst>
                                          <p:attrName>style.visibility</p:attrName>
                                        </p:attrNameLst>
                                      </p:cBhvr>
                                      <p:to>
                                        <p:strVal val="visible"/>
                                      </p:to>
                                    </p:set>
                                    <p:animEffect transition="in" filter="blinds(horizontal)">
                                      <p:cBhvr>
                                        <p:cTn id="38" dur="500"/>
                                        <p:tgtEl>
                                          <p:spTgt spid="450793"/>
                                        </p:tgtEl>
                                      </p:cBhvr>
                                    </p:animEffect>
                                  </p:childTnLst>
                                </p:cTn>
                              </p:par>
                              <p:par>
                                <p:cTn id="39" presetID="3" presetClass="entr" presetSubtype="10" fill="hold" nodeType="withEffect">
                                  <p:stCondLst>
                                    <p:cond delay="0"/>
                                  </p:stCondLst>
                                  <p:childTnLst>
                                    <p:set>
                                      <p:cBhvr>
                                        <p:cTn id="40" dur="1" fill="hold">
                                          <p:stCondLst>
                                            <p:cond delay="0"/>
                                          </p:stCondLst>
                                        </p:cTn>
                                        <p:tgtEl>
                                          <p:spTgt spid="450848"/>
                                        </p:tgtEl>
                                        <p:attrNameLst>
                                          <p:attrName>style.visibility</p:attrName>
                                        </p:attrNameLst>
                                      </p:cBhvr>
                                      <p:to>
                                        <p:strVal val="visible"/>
                                      </p:to>
                                    </p:set>
                                    <p:animEffect transition="in" filter="blinds(horizontal)">
                                      <p:cBhvr>
                                        <p:cTn id="41" dur="500"/>
                                        <p:tgtEl>
                                          <p:spTgt spid="4508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0843"/>
                                        </p:tgtEl>
                                        <p:attrNameLst>
                                          <p:attrName>style.visibility</p:attrName>
                                        </p:attrNameLst>
                                      </p:cBhvr>
                                      <p:to>
                                        <p:strVal val="visible"/>
                                      </p:to>
                                    </p:set>
                                    <p:animEffect transition="in" filter="blinds(horizontal)">
                                      <p:cBhvr>
                                        <p:cTn id="44" dur="500"/>
                                        <p:tgtEl>
                                          <p:spTgt spid="45084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50844"/>
                                        </p:tgtEl>
                                        <p:attrNameLst>
                                          <p:attrName>style.visibility</p:attrName>
                                        </p:attrNameLst>
                                      </p:cBhvr>
                                      <p:to>
                                        <p:strVal val="visible"/>
                                      </p:to>
                                    </p:set>
                                    <p:animEffect transition="in" filter="blinds(horizontal)">
                                      <p:cBhvr>
                                        <p:cTn id="47" dur="500"/>
                                        <p:tgtEl>
                                          <p:spTgt spid="45084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50845"/>
                                        </p:tgtEl>
                                        <p:attrNameLst>
                                          <p:attrName>style.visibility</p:attrName>
                                        </p:attrNameLst>
                                      </p:cBhvr>
                                      <p:to>
                                        <p:strVal val="visible"/>
                                      </p:to>
                                    </p:set>
                                    <p:animEffect transition="in" filter="blinds(horizontal)">
                                      <p:cBhvr>
                                        <p:cTn id="50" dur="500"/>
                                        <p:tgtEl>
                                          <p:spTgt spid="45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7" grpId="0"/>
      <p:bldP spid="450677" grpId="0" bldLvl="0" animBg="1"/>
      <p:bldP spid="450678" grpId="0" bldLvl="0" animBg="1"/>
      <p:bldP spid="450737" grpId="0" bldLvl="0" animBg="1"/>
      <p:bldP spid="450787" grpId="0" bldLvl="0" animBg="1"/>
      <p:bldP spid="450793" grpId="0"/>
      <p:bldP spid="450843" grpId="0" bldLvl="0" animBg="1"/>
      <p:bldP spid="450844" grpId="0" bldLvl="0" animBg="1"/>
      <p:bldP spid="450845" grpId="0" bldLvl="0" animBg="1"/>
      <p:bldP spid="18" grpId="0" bldLvl="0" animBg="1"/>
      <p:bldP spid="19"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7"/>
          <p:cNvSpPr/>
          <p:nvPr/>
        </p:nvSpPr>
        <p:spPr>
          <a:xfrm>
            <a:off x="1893888" y="1057275"/>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2721" name="Group 113"/>
          <p:cNvGraphicFramePr>
            <a:graphicFrameLocks noGrp="1"/>
          </p:cNvGraphicFramePr>
          <p:nvPr/>
        </p:nvGraphicFramePr>
        <p:xfrm>
          <a:off x="250825" y="1438275"/>
          <a:ext cx="3886200" cy="2379665"/>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745">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22" name="Rectangle 114"/>
          <p:cNvSpPr/>
          <p:nvPr/>
        </p:nvSpPr>
        <p:spPr>
          <a:xfrm>
            <a:off x="6157913" y="982663"/>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DEC</a:t>
            </a:r>
          </a:p>
        </p:txBody>
      </p:sp>
      <p:graphicFrame>
        <p:nvGraphicFramePr>
          <p:cNvPr id="452775" name="Group 167"/>
          <p:cNvGraphicFramePr>
            <a:graphicFrameLocks noGrp="1"/>
          </p:cNvGraphicFramePr>
          <p:nvPr>
            <p:extLst>
              <p:ext uri="{D42A27DB-BD31-4B8C-83A1-F6EECF244321}">
                <p14:modId xmlns:p14="http://schemas.microsoft.com/office/powerpoint/2010/main" val="1290368636"/>
              </p:ext>
            </p:extLst>
          </p:nvPr>
        </p:nvGraphicFramePr>
        <p:xfrm>
          <a:off x="4646613" y="1341438"/>
          <a:ext cx="3886200" cy="2379661"/>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64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72" name="Oval 164"/>
          <p:cNvSpPr/>
          <p:nvPr/>
        </p:nvSpPr>
        <p:spPr>
          <a:xfrm>
            <a:off x="6732893" y="3241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773" name="Oval 165"/>
          <p:cNvSpPr/>
          <p:nvPr/>
        </p:nvSpPr>
        <p:spPr>
          <a:xfrm>
            <a:off x="6732588" y="24955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6836" name="Rectangle 168"/>
          <p:cNvSpPr/>
          <p:nvPr/>
        </p:nvSpPr>
        <p:spPr>
          <a:xfrm>
            <a:off x="0" y="-26987"/>
            <a:ext cx="9144000" cy="1079500"/>
          </a:xfrm>
          <a:prstGeom prst="rect">
            <a:avLst/>
          </a:prstGeom>
          <a:solidFill>
            <a:srgbClr val="FFFFCC"/>
          </a:solid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zh-CN" altLang="en-US"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[例]：</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U={A,B,C,D,E}, </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B</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C</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D,DEC ,CEA}</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	 ={(A, D), (A, B), (B, E), (C, D, E), (A, E)}</a:t>
            </a:r>
          </a:p>
        </p:txBody>
      </p:sp>
      <p:sp>
        <p:nvSpPr>
          <p:cNvPr id="452777" name="Rectangle 169"/>
          <p:cNvSpPr/>
          <p:nvPr/>
        </p:nvSpPr>
        <p:spPr>
          <a:xfrm>
            <a:off x="723900" y="4378325"/>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CEA</a:t>
            </a:r>
          </a:p>
        </p:txBody>
      </p:sp>
      <p:graphicFrame>
        <p:nvGraphicFramePr>
          <p:cNvPr id="452830" name="Group 222"/>
          <p:cNvGraphicFramePr>
            <a:graphicFrameLocks noGrp="1"/>
          </p:cNvGraphicFramePr>
          <p:nvPr>
            <p:extLst>
              <p:ext uri="{D42A27DB-BD31-4B8C-83A1-F6EECF244321}">
                <p14:modId xmlns:p14="http://schemas.microsoft.com/office/powerpoint/2010/main" val="3947810249"/>
              </p:ext>
            </p:extLst>
          </p:nvPr>
        </p:nvGraphicFramePr>
        <p:xfrm>
          <a:off x="1908175" y="4103688"/>
          <a:ext cx="3886200" cy="2482849"/>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047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2217">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827" name="Oval 219"/>
          <p:cNvSpPr/>
          <p:nvPr/>
        </p:nvSpPr>
        <p:spPr>
          <a:xfrm>
            <a:off x="2843213" y="58054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28" name="Oval 220"/>
          <p:cNvSpPr/>
          <p:nvPr/>
        </p:nvSpPr>
        <p:spPr>
          <a:xfrm>
            <a:off x="2819400" y="52768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31" name="Rectangle 223"/>
          <p:cNvSpPr>
            <a:spLocks noChangeArrowheads="1"/>
          </p:cNvSpPr>
          <p:nvPr/>
        </p:nvSpPr>
        <p:spPr bwMode="auto">
          <a:xfrm>
            <a:off x="5940425" y="5232400"/>
            <a:ext cx="2889250" cy="528638"/>
          </a:xfrm>
          <a:prstGeom prst="rect">
            <a:avLst/>
          </a:prstGeom>
          <a:solidFill>
            <a:srgbClr val="FFFFCC"/>
          </a:solidFill>
          <a:ln w="9525">
            <a:solidFill>
              <a:srgbClr val="FF9900"/>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
        <p:nvSpPr>
          <p:cNvPr id="15" name="文本框 14">
            <a:extLst>
              <a:ext uri="{FF2B5EF4-FFF2-40B4-BE49-F238E27FC236}">
                <a16:creationId xmlns:a16="http://schemas.microsoft.com/office/drawing/2014/main" id="{6F3D3218-8BC5-415E-AC1E-983EEFBD2C2E}"/>
              </a:ext>
            </a:extLst>
          </p:cNvPr>
          <p:cNvSpPr txBox="1"/>
          <p:nvPr/>
        </p:nvSpPr>
        <p:spPr>
          <a:xfrm>
            <a:off x="6953095" y="2054888"/>
            <a:ext cx="457200" cy="338554"/>
          </a:xfrm>
          <a:prstGeom prst="rect">
            <a:avLst/>
          </a:prstGeom>
          <a:noFill/>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p:txBody>
      </p:sp>
      <p:sp>
        <p:nvSpPr>
          <p:cNvPr id="16" name="文本框 15">
            <a:extLst>
              <a:ext uri="{FF2B5EF4-FFF2-40B4-BE49-F238E27FC236}">
                <a16:creationId xmlns:a16="http://schemas.microsoft.com/office/drawing/2014/main" id="{F1F4C331-EB50-44D4-80B4-E9A8530FABF9}"/>
              </a:ext>
            </a:extLst>
          </p:cNvPr>
          <p:cNvSpPr txBox="1"/>
          <p:nvPr/>
        </p:nvSpPr>
        <p:spPr>
          <a:xfrm>
            <a:off x="6961188" y="1669711"/>
            <a:ext cx="457200" cy="338554"/>
          </a:xfrm>
          <a:prstGeom prst="rect">
            <a:avLst/>
          </a:prstGeom>
          <a:noFill/>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p:txBody>
      </p:sp>
      <p:graphicFrame>
        <p:nvGraphicFramePr>
          <p:cNvPr id="3" name="表格 2">
            <a:extLst>
              <a:ext uri="{FF2B5EF4-FFF2-40B4-BE49-F238E27FC236}">
                <a16:creationId xmlns:a16="http://schemas.microsoft.com/office/drawing/2014/main" id="{7B3557C3-3FC8-4D43-8DBC-F7ECC088149D}"/>
              </a:ext>
            </a:extLst>
          </p:cNvPr>
          <p:cNvGraphicFramePr>
            <a:graphicFrameLocks noGrp="1"/>
          </p:cNvGraphicFramePr>
          <p:nvPr>
            <p:extLst>
              <p:ext uri="{D42A27DB-BD31-4B8C-83A1-F6EECF244321}">
                <p14:modId xmlns:p14="http://schemas.microsoft.com/office/powerpoint/2010/main" val="2978787593"/>
              </p:ext>
            </p:extLst>
          </p:nvPr>
        </p:nvGraphicFramePr>
        <p:xfrm>
          <a:off x="6660145" y="1726407"/>
          <a:ext cx="609600" cy="789606"/>
        </p:xfrm>
        <a:graphic>
          <a:graphicData uri="http://schemas.openxmlformats.org/drawingml/2006/table">
            <a:tbl>
              <a:tblPr/>
              <a:tblGrid>
                <a:gridCol w="609600">
                  <a:extLst>
                    <a:ext uri="{9D8B030D-6E8A-4147-A177-3AD203B41FA5}">
                      <a16:colId xmlns:a16="http://schemas.microsoft.com/office/drawing/2014/main" val="2584933891"/>
                    </a:ext>
                  </a:extLst>
                </a:gridCol>
              </a:tblGrid>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283257368"/>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27190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722"/>
                                        </p:tgtEl>
                                        <p:attrNameLst>
                                          <p:attrName>style.visibility</p:attrName>
                                        </p:attrNameLst>
                                      </p:cBhvr>
                                      <p:to>
                                        <p:strVal val="visible"/>
                                      </p:to>
                                    </p:set>
                                    <p:animEffect transition="in" filter="blinds(horizontal)">
                                      <p:cBhvr>
                                        <p:cTn id="7" dur="500"/>
                                        <p:tgtEl>
                                          <p:spTgt spid="452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2775"/>
                                        </p:tgtEl>
                                        <p:attrNameLst>
                                          <p:attrName>style.visibility</p:attrName>
                                        </p:attrNameLst>
                                      </p:cBhvr>
                                      <p:to>
                                        <p:strVal val="visible"/>
                                      </p:to>
                                    </p:set>
                                    <p:animEffect transition="in" filter="wipe(down)">
                                      <p:cBhvr>
                                        <p:cTn id="12" dur="500"/>
                                        <p:tgtEl>
                                          <p:spTgt spid="452775"/>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452772"/>
                                        </p:tgtEl>
                                        <p:attrNameLst>
                                          <p:attrName>style.visibility</p:attrName>
                                        </p:attrNameLst>
                                      </p:cBhvr>
                                      <p:to>
                                        <p:strVal val="visible"/>
                                      </p:to>
                                    </p:set>
                                    <p:animEffect transition="in" filter="blinds(horizontal)">
                                      <p:cBhvr>
                                        <p:cTn id="17" dur="500"/>
                                        <p:tgtEl>
                                          <p:spTgt spid="45277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2773"/>
                                        </p:tgtEl>
                                        <p:attrNameLst>
                                          <p:attrName>style.visibility</p:attrName>
                                        </p:attrNameLst>
                                      </p:cBhvr>
                                      <p:to>
                                        <p:strVal val="visible"/>
                                      </p:to>
                                    </p:set>
                                    <p:animEffect transition="in" filter="blinds(horizontal)">
                                      <p:cBhvr>
                                        <p:cTn id="20" dur="500"/>
                                        <p:tgtEl>
                                          <p:spTgt spid="4527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777"/>
                                        </p:tgtEl>
                                        <p:attrNameLst>
                                          <p:attrName>style.visibility</p:attrName>
                                        </p:attrNameLst>
                                      </p:cBhvr>
                                      <p:to>
                                        <p:strVal val="visible"/>
                                      </p:to>
                                    </p:set>
                                    <p:animEffect transition="in" filter="blinds(horizontal)">
                                      <p:cBhvr>
                                        <p:cTn id="35" dur="500"/>
                                        <p:tgtEl>
                                          <p:spTgt spid="452777"/>
                                        </p:tgtEl>
                                      </p:cBhvr>
                                    </p:animEffect>
                                  </p:childTnLst>
                                </p:cTn>
                              </p:par>
                              <p:par>
                                <p:cTn id="36" presetID="3" presetClass="entr" presetSubtype="10" fill="hold" nodeType="withEffect">
                                  <p:stCondLst>
                                    <p:cond delay="0"/>
                                  </p:stCondLst>
                                  <p:childTnLst>
                                    <p:set>
                                      <p:cBhvr>
                                        <p:cTn id="37" dur="1" fill="hold">
                                          <p:stCondLst>
                                            <p:cond delay="0"/>
                                          </p:stCondLst>
                                        </p:cTn>
                                        <p:tgtEl>
                                          <p:spTgt spid="452830"/>
                                        </p:tgtEl>
                                        <p:attrNameLst>
                                          <p:attrName>style.visibility</p:attrName>
                                        </p:attrNameLst>
                                      </p:cBhvr>
                                      <p:to>
                                        <p:strVal val="visible"/>
                                      </p:to>
                                    </p:set>
                                    <p:animEffect transition="in" filter="blinds(horizontal)">
                                      <p:cBhvr>
                                        <p:cTn id="38" dur="500"/>
                                        <p:tgtEl>
                                          <p:spTgt spid="45283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52827"/>
                                        </p:tgtEl>
                                        <p:attrNameLst>
                                          <p:attrName>style.visibility</p:attrName>
                                        </p:attrNameLst>
                                      </p:cBhvr>
                                      <p:to>
                                        <p:strVal val="visible"/>
                                      </p:to>
                                    </p:set>
                                    <p:animEffect transition="in" filter="blinds(horizontal)">
                                      <p:cBhvr>
                                        <p:cTn id="41" dur="500"/>
                                        <p:tgtEl>
                                          <p:spTgt spid="4528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2828"/>
                                        </p:tgtEl>
                                        <p:attrNameLst>
                                          <p:attrName>style.visibility</p:attrName>
                                        </p:attrNameLst>
                                      </p:cBhvr>
                                      <p:to>
                                        <p:strVal val="visible"/>
                                      </p:to>
                                    </p:set>
                                    <p:animEffect transition="in" filter="blinds(horizontal)">
                                      <p:cBhvr>
                                        <p:cTn id="44" dur="500"/>
                                        <p:tgtEl>
                                          <p:spTgt spid="45282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2831"/>
                                        </p:tgtEl>
                                        <p:attrNameLst>
                                          <p:attrName>style.visibility</p:attrName>
                                        </p:attrNameLst>
                                      </p:cBhvr>
                                      <p:to>
                                        <p:strVal val="visible"/>
                                      </p:to>
                                    </p:set>
                                    <p:anim calcmode="lin" valueType="num">
                                      <p:cBhvr>
                                        <p:cTn id="49" dur="500" fill="hold"/>
                                        <p:tgtEl>
                                          <p:spTgt spid="452831"/>
                                        </p:tgtEl>
                                        <p:attrNameLst>
                                          <p:attrName>ppt_x</p:attrName>
                                        </p:attrNameLst>
                                      </p:cBhvr>
                                      <p:tavLst>
                                        <p:tav tm="0">
                                          <p:val>
                                            <p:strVal val="#ppt_x"/>
                                          </p:val>
                                        </p:tav>
                                        <p:tav tm="100000">
                                          <p:val>
                                            <p:strVal val="#ppt_x"/>
                                          </p:val>
                                        </p:tav>
                                      </p:tavLst>
                                    </p:anim>
                                    <p:anim calcmode="lin" valueType="num">
                                      <p:cBhvr>
                                        <p:cTn id="50" dur="500" fill="hold"/>
                                        <p:tgtEl>
                                          <p:spTgt spid="45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22" grpId="0"/>
      <p:bldP spid="452772" grpId="0" bldLvl="0" animBg="1"/>
      <p:bldP spid="452773" grpId="0" bldLvl="0" animBg="1"/>
      <p:bldP spid="452777" grpId="0"/>
      <p:bldP spid="452827" grpId="0" bldLvl="0" animBg="1"/>
      <p:bldP spid="452828" grpId="0" bldLvl="0" animBg="1"/>
      <p:bldP spid="452831" grpId="0" animBg="1"/>
      <p:bldP spid="15" grpId="0"/>
      <p:bldP spid="16" grpId="0"/>
    </p:bld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10744</Words>
  <Application>Microsoft Office PowerPoint</Application>
  <PresentationFormat>全屏显示(4:3)</PresentationFormat>
  <Paragraphs>1410</Paragraphs>
  <Slides>110</Slides>
  <Notes>16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110</vt:i4>
      </vt:variant>
    </vt:vector>
  </HeadingPairs>
  <TitlesOfParts>
    <vt:vector size="124" baseType="lpstr">
      <vt:lpstr>Monotype Sorts</vt:lpstr>
      <vt:lpstr>华文新魏</vt:lpstr>
      <vt:lpstr>华文行楷</vt:lpstr>
      <vt:lpstr>楷体_GB2312</vt:lpstr>
      <vt:lpstr>宋体</vt:lpstr>
      <vt:lpstr>Arial</vt:lpstr>
      <vt:lpstr>Comic Sans MS</vt:lpstr>
      <vt:lpstr>Times New Roman</vt:lpstr>
      <vt:lpstr>Wingdings</vt:lpstr>
      <vt:lpstr>Autumn2003-4</vt:lpstr>
      <vt:lpstr>1_Autumn2003-4</vt:lpstr>
      <vt:lpstr>Paintbrush Picture</vt:lpstr>
      <vt:lpstr>Equation.3</vt:lpstr>
      <vt:lpstr>Equation.KSEE3</vt:lpstr>
      <vt:lpstr>       物联网与泛在智能研究中心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设计篇 第五章 逻辑数据库设计</dc:title>
  <dc:creator/>
  <cp:lastModifiedBy>ZHANG HAO</cp:lastModifiedBy>
  <cp:revision>132</cp:revision>
  <dcterms:created xsi:type="dcterms:W3CDTF">2016-03-28T10:49:00Z</dcterms:created>
  <dcterms:modified xsi:type="dcterms:W3CDTF">2023-03-24T02:10:30Z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37ECFAC5C76645EAAFE61D1C769D5C6E</vt:lpwstr>
  </property>
</Properties>
</file>