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9" r:id="rId14"/>
    <p:sldId id="272" r:id="rId15"/>
    <p:sldId id="274" r:id="rId16"/>
    <p:sldId id="273" r:id="rId17"/>
    <p:sldId id="271" r:id="rId18"/>
    <p:sldId id="275" r:id="rId19"/>
    <p:sldId id="27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>
        <p:scale>
          <a:sx n="105" d="100"/>
          <a:sy n="105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DC997-9118-4A9C-937D-B603DB610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11F4F-68E7-42BF-B98A-5DEB02BB9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6B8ED-721E-4A65-B59C-1734EC1C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448BF-58B2-4BDD-A426-2A6059E9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D068A-27A8-4072-AD56-CB7854E4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4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AD638-E4E6-498E-A24F-5EDE4496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832C3-4410-4D90-8956-329E7FBB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6A827-7D82-4A1A-8AF4-B366EE55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CBF8A-CA9D-49BC-A7EE-31041E08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16162-9895-4602-9A72-A81F4F4B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CB172C-30F0-4FFD-9C56-9CDAD226D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76847-91BC-492D-BB46-AAFB5505A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31745-E49F-46CF-BFE4-A32EE83C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60DE6-F673-4187-A54F-9AB2EB6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B98FF-252C-45A7-B680-6CC514FB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6A470-522E-4FD2-969D-414470A6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46405-FDBC-4DFC-83D2-ECB8F5AA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02EBF-4BCF-4467-83D6-2116E8CC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0340C-1BF0-4FA4-9B1E-96B05F66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3CA54-8A9C-4DB7-9D88-36374B75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AF598-98C1-41A1-8CE0-268C1560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5F042-F3E4-4827-95A6-2FCF0D1C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6F058-6F61-4CE1-8D4A-15A766BB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6737A-C1BA-4842-B659-90819A14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1DE93-408B-4567-9DA6-FDA6A339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365A7-3E8E-4779-80DC-4B60397C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8464D-2ACA-4A20-A155-317E040E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B9D0B-E624-40E7-997D-6814AE0D4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0CA67-ECD3-4F16-8120-AC4E2B43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982AC-BBF5-4353-A8DC-9938066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8E47A-764A-4980-866E-D1AA38F9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D8AD-FD19-44FB-9C32-8C855DD3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1CAB4-3DAE-4B32-BC28-009C43CB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7B39E-E7D4-452E-B5C1-F847C2187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71505-347A-4478-B2EC-6479A48D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CF9659-BB01-40BE-84F6-C31CBFB43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0799B4-9985-41C3-82CA-300F2160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C7F6EB-B9BA-4D9B-BAD1-E80ED0FA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AE23ED-D4BD-4043-8EAB-456D23C2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03154-0EB0-4BC8-A175-A0AD033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BE27C0-4497-44DC-A4CD-D66E6B46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4730E5-CA55-4D28-A004-5E685EAB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0B376-7127-4ABA-AE8E-7D3B03F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30FB5F-9F00-4C70-85ED-9635F4F4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9AE2C5-B4ED-465D-A256-6D5782B6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5041E-52B7-4FFB-B816-91EFA14E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92EA2-D240-4F71-9425-8F0BB732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201CD-D779-4C4B-BD7D-202BF21B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2DEE9-9B64-48BF-817A-E333B3AC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16756-9382-4701-91B3-CC2BBA0E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05DC4-C8B3-43F9-A2AB-05AA4C65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A7ADB-0B2B-4B57-9AEC-D3703D31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7EA2-6494-4B2B-904A-D45657D5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850DF5-9B93-4BEA-8A56-FD5552C87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47D58-6432-4B85-A026-3F482309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98E33-3173-45DF-919E-EC757BE4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03182-5B86-4BB9-90B3-B19675FC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7C36A-D2CD-41F2-A235-6E943572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4C77B4-C79E-4B29-9728-3AF6D5A6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5C002-BA4C-4197-A7C0-F6DBA99E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B5327-04D5-4901-B749-9D7093502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7690-BDF1-4BED-BF02-23236879742B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A4827-F784-4FE0-A1AF-329A8BBE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7039D-4E5C-423C-B163-BD864C8E5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92FC-4DFA-4631-92FD-00F13DF7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71222.89F1EB4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204F11-DE30-414D-AE65-B09BBD59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Ultra Cold 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Progress Report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5B74D-AC74-4B51-B42E-8D777AC3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March 6, 2021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43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A76C-4759-454E-B8A3-E5C14FBE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Strategy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8F3DC-941A-4D87-B58C-DD96FCB7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07" y="2238276"/>
            <a:ext cx="10408185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3A76C-4759-454E-B8A3-E5C14FB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37"/>
            <a:ext cx="10515600" cy="1325563"/>
          </a:xfrm>
        </p:spPr>
        <p:txBody>
          <a:bodyPr/>
          <a:lstStyle/>
          <a:p>
            <a:r>
              <a:rPr lang="en-US" dirty="0"/>
              <a:t>Prediction Strategy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8F3DC-941A-4D87-B58C-DD96FCB7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07" y="2262499"/>
            <a:ext cx="10408185" cy="382924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00E6FC2-366C-4670-BF5F-701EA4F7B934}"/>
              </a:ext>
            </a:extLst>
          </p:cNvPr>
          <p:cNvSpPr/>
          <p:nvPr/>
        </p:nvSpPr>
        <p:spPr>
          <a:xfrm>
            <a:off x="1229293" y="2658421"/>
            <a:ext cx="914400" cy="11324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Single OD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5469F-8ADD-48B5-B92C-A890E29263AA}"/>
              </a:ext>
            </a:extLst>
          </p:cNvPr>
          <p:cNvSpPr/>
          <p:nvPr/>
        </p:nvSpPr>
        <p:spPr>
          <a:xfrm>
            <a:off x="9785897" y="4553833"/>
            <a:ext cx="914400" cy="9241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NPS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D6A95C-6214-44F6-9738-7163F0823067}"/>
              </a:ext>
            </a:extLst>
          </p:cNvPr>
          <p:cNvSpPr/>
          <p:nvPr/>
        </p:nvSpPr>
        <p:spPr>
          <a:xfrm>
            <a:off x="9719284" y="2658421"/>
            <a:ext cx="1053679" cy="77057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Mean NPS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664187-145E-4897-B1E2-FFC0D3DF767B}"/>
              </a:ext>
            </a:extLst>
          </p:cNvPr>
          <p:cNvSpPr/>
          <p:nvPr/>
        </p:nvSpPr>
        <p:spPr>
          <a:xfrm>
            <a:off x="1005234" y="2452530"/>
            <a:ext cx="1410962" cy="31247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EB59D3-2743-4EC2-89FE-6FA0DD195AA0}"/>
              </a:ext>
            </a:extLst>
          </p:cNvPr>
          <p:cNvSpPr/>
          <p:nvPr/>
        </p:nvSpPr>
        <p:spPr>
          <a:xfrm>
            <a:off x="9622394" y="2452530"/>
            <a:ext cx="1410962" cy="31247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6E1312-72E6-4F31-A3C6-7133D0EA0F59}"/>
              </a:ext>
            </a:extLst>
          </p:cNvPr>
          <p:cNvSpPr txBox="1"/>
          <p:nvPr/>
        </p:nvSpPr>
        <p:spPr>
          <a:xfrm>
            <a:off x="940529" y="1976666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Predictor 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C5BFDA-412F-4A4B-9F70-22BC80B5E9A6}"/>
              </a:ext>
            </a:extLst>
          </p:cNvPr>
          <p:cNvSpPr txBox="1"/>
          <p:nvPr/>
        </p:nvSpPr>
        <p:spPr>
          <a:xfrm>
            <a:off x="9333631" y="1976666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Predictor 2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42B50E-7E51-4786-9F77-818A2AEE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5" y="2691849"/>
            <a:ext cx="1114881" cy="11175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1B0764-6BA4-4222-B433-4D67371A0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2" y="4381246"/>
            <a:ext cx="1099440" cy="10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6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3719-2AE3-4642-9194-1E7B4299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6B9F9-B807-4483-B709-1F0AB70B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Image-to-image prediction problem</a:t>
            </a:r>
          </a:p>
          <a:p>
            <a:r>
              <a:rPr lang="en-US" dirty="0"/>
              <a:t>Input and output sizes: whole OD image </a:t>
            </a:r>
            <a:r>
              <a:rPr lang="en-US" u="sng" dirty="0"/>
              <a:t>= 300 * 300 px</a:t>
            </a:r>
          </a:p>
          <a:p>
            <a:endParaRPr lang="en-US" dirty="0"/>
          </a:p>
          <a:p>
            <a:r>
              <a:rPr lang="en-US" dirty="0"/>
              <a:t>Choice of Model: pix2pix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ucida Grande"/>
              </a:rPr>
              <a:t>“a general-purpose solution to image-to-image translation problems” (Phillip et al.)</a:t>
            </a:r>
          </a:p>
          <a:p>
            <a:pPr marL="457200" lvl="1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1026" name="Picture 2" descr="Architecture of the U-Net Generator Model">
            <a:extLst>
              <a:ext uri="{FF2B5EF4-FFF2-40B4-BE49-F238E27FC236}">
                <a16:creationId xmlns:a16="http://schemas.microsoft.com/office/drawing/2014/main" id="{C249857F-1168-4A1B-BC6A-4E2D2F4F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98" y="4184641"/>
            <a:ext cx="3590989" cy="25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0F78A7-0F16-49B7-A7BF-D411E4C0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63" y="4184641"/>
            <a:ext cx="6290423" cy="24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53F7-EF0A-4914-BCCD-F8A7F6A0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OD 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403B0-3021-4AF0-8757-1F38EB82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of original OD</a:t>
            </a:r>
          </a:p>
          <a:p>
            <a:r>
              <a:rPr lang="en-US" sz="2400" dirty="0"/>
              <a:t>Predicted Mean</a:t>
            </a:r>
          </a:p>
          <a:p>
            <a:r>
              <a:rPr lang="en-US" sz="2400" dirty="0"/>
              <a:t>Ground Trut</a:t>
            </a:r>
            <a:r>
              <a:rPr lang="en-US" altLang="zh-CN" sz="2400" dirty="0"/>
              <a:t>h</a:t>
            </a:r>
          </a:p>
          <a:p>
            <a:r>
              <a:rPr lang="en-US" altLang="zh-CN" sz="2400" dirty="0"/>
              <a:t>Predicted Noise</a:t>
            </a:r>
          </a:p>
          <a:p>
            <a:r>
              <a:rPr lang="en-US" altLang="zh-CN" sz="2400" dirty="0"/>
              <a:t>Noise Ground Truth</a:t>
            </a:r>
          </a:p>
          <a:p>
            <a:endParaRPr 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A3AACA-3356-4721-9FA5-E1BC8677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35" y="1495817"/>
            <a:ext cx="3266408" cy="26453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3DA3DE-8016-4E61-BC01-69F1D039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709" y="1495817"/>
            <a:ext cx="3279047" cy="2645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EE3E02-8EAE-4BD9-B867-B8C2A203D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10" y="4047657"/>
            <a:ext cx="3401760" cy="27261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057FB4-D502-48B5-A0D3-2FCE58B81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755" y="4071881"/>
            <a:ext cx="3300958" cy="26605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85AFA59-A5B6-4F05-9AB3-FFFF10975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536" y="4071881"/>
            <a:ext cx="3300958" cy="265942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87CD22D-FE03-4A7D-B78D-95456A6F53AB}"/>
              </a:ext>
            </a:extLst>
          </p:cNvPr>
          <p:cNvSpPr txBox="1"/>
          <p:nvPr/>
        </p:nvSpPr>
        <p:spPr>
          <a:xfrm>
            <a:off x="1035423" y="4210429"/>
            <a:ext cx="1211215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</a:t>
            </a:r>
            <a:endParaRPr lang="en-US" sz="105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29D33-6AB4-4322-9D45-2F9DAD9058E6}"/>
              </a:ext>
            </a:extLst>
          </p:cNvPr>
          <p:cNvSpPr txBox="1"/>
          <p:nvPr/>
        </p:nvSpPr>
        <p:spPr>
          <a:xfrm>
            <a:off x="4884785" y="1690688"/>
            <a:ext cx="1211215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 mean </a:t>
            </a:r>
            <a:r>
              <a:rPr lang="en-US" altLang="zh-CN" sz="105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pred</a:t>
            </a:r>
            <a:endParaRPr lang="en-US" sz="105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F9EA45-1780-4C76-9579-B7B1F8DA37BB}"/>
              </a:ext>
            </a:extLst>
          </p:cNvPr>
          <p:cNvSpPr txBox="1"/>
          <p:nvPr/>
        </p:nvSpPr>
        <p:spPr>
          <a:xfrm>
            <a:off x="8546017" y="1690688"/>
            <a:ext cx="1324658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 mean actual</a:t>
            </a:r>
            <a:endParaRPr lang="en-US" sz="105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BBC6D1-8C20-4922-90B3-E1A2CB356E34}"/>
              </a:ext>
            </a:extLst>
          </p:cNvPr>
          <p:cNvSpPr txBox="1"/>
          <p:nvPr/>
        </p:nvSpPr>
        <p:spPr>
          <a:xfrm>
            <a:off x="8546017" y="4266752"/>
            <a:ext cx="1391270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 noise actual</a:t>
            </a:r>
            <a:endParaRPr lang="en-US" sz="105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20035D-9CFC-4390-AF54-A84CC45AFDD5}"/>
              </a:ext>
            </a:extLst>
          </p:cNvPr>
          <p:cNvSpPr txBox="1"/>
          <p:nvPr/>
        </p:nvSpPr>
        <p:spPr>
          <a:xfrm>
            <a:off x="4884785" y="4229343"/>
            <a:ext cx="1211215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 noise </a:t>
            </a:r>
            <a:r>
              <a:rPr lang="en-US" altLang="zh-CN" sz="105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pred</a:t>
            </a:r>
            <a:endParaRPr lang="en-US" sz="105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9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3719-2AE3-4642-9194-1E7B4299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6B9F9-B807-4483-B709-1F0AB70B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Image-to-image prediction problem</a:t>
            </a:r>
          </a:p>
          <a:p>
            <a:r>
              <a:rPr lang="en-US" dirty="0"/>
              <a:t>Input and output sizes: </a:t>
            </a:r>
            <a:r>
              <a:rPr lang="en-US" u="sng" dirty="0"/>
              <a:t>64 * 64 px </a:t>
            </a:r>
            <a:r>
              <a:rPr lang="en-US" dirty="0"/>
              <a:t>noise regions</a:t>
            </a:r>
          </a:p>
          <a:p>
            <a:pPr lvl="1"/>
            <a:r>
              <a:rPr lang="en-US" dirty="0"/>
              <a:t>Input: OD, Output: OD variance</a:t>
            </a:r>
          </a:p>
          <a:p>
            <a:r>
              <a:rPr lang="en-US" dirty="0"/>
              <a:t>Choice of Model: pix2pix</a:t>
            </a:r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Lucida Grande"/>
              </a:rPr>
              <a:t>“a general-purpose solution to image-to-image translation problems” (Phillip et al.)</a:t>
            </a:r>
          </a:p>
          <a:p>
            <a:pPr marL="457200" lvl="1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1026" name="Picture 2" descr="Architecture of the U-Net Generator Model">
            <a:extLst>
              <a:ext uri="{FF2B5EF4-FFF2-40B4-BE49-F238E27FC236}">
                <a16:creationId xmlns:a16="http://schemas.microsoft.com/office/drawing/2014/main" id="{C249857F-1168-4A1B-BC6A-4E2D2F4F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98" y="4184641"/>
            <a:ext cx="3590989" cy="25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0F78A7-0F16-49B7-A7BF-D411E4C0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63" y="4184641"/>
            <a:ext cx="6290423" cy="24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399F-CD76-477E-971C-2ACE8C07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Sampling of Noise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A5127BD-F905-452F-984D-30A3C08A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0511" cy="4351338"/>
          </a:xfrm>
        </p:spPr>
        <p:txBody>
          <a:bodyPr/>
          <a:lstStyle/>
          <a:p>
            <a:r>
              <a:rPr lang="en-US" dirty="0"/>
              <a:t>Auto Labeling of Trap Region</a:t>
            </a:r>
            <a:endParaRPr lang="en-US" sz="1400" dirty="0">
              <a:solidFill>
                <a:srgbClr val="000000"/>
              </a:solidFill>
              <a:latin typeface="Lucida Grande"/>
            </a:endParaRPr>
          </a:p>
          <a:p>
            <a:r>
              <a:rPr lang="en-US" dirty="0"/>
              <a:t>Packing multiple Noise Regions</a:t>
            </a:r>
          </a:p>
          <a:p>
            <a:pPr lvl="1"/>
            <a:r>
              <a:rPr lang="en-US" dirty="0"/>
              <a:t>Shelf-based rectangle packing</a:t>
            </a:r>
          </a:p>
          <a:p>
            <a:pPr lvl="2"/>
            <a:r>
              <a:rPr lang="en-US" sz="1200" dirty="0" err="1">
                <a:effectLst/>
              </a:rPr>
              <a:t>Jylänki</a:t>
            </a:r>
            <a:r>
              <a:rPr lang="en-US" sz="1200" dirty="0">
                <a:effectLst/>
              </a:rPr>
              <a:t>, Jukka. ‘A Thousand Ways to Pack the Bin-a Practical Approach to Two-Dimensional Rectangle Bin Packing’. </a:t>
            </a:r>
            <a:r>
              <a:rPr lang="en-US" sz="1200" i="1" dirty="0" err="1">
                <a:effectLst/>
              </a:rPr>
              <a:t>Retrived</a:t>
            </a:r>
            <a:r>
              <a:rPr lang="en-US" sz="1200" i="1" dirty="0">
                <a:effectLst/>
              </a:rPr>
              <a:t> from Http://Clb. Demon. Fi/Files/</a:t>
            </a:r>
            <a:r>
              <a:rPr lang="en-US" sz="1200" i="1" dirty="0" err="1">
                <a:effectLst/>
              </a:rPr>
              <a:t>RectangleBinPack</a:t>
            </a:r>
            <a:r>
              <a:rPr lang="en-US" sz="1200" i="1" dirty="0">
                <a:effectLst/>
              </a:rPr>
              <a:t>. Pdf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Citeseer</a:t>
            </a:r>
            <a:r>
              <a:rPr lang="en-US" sz="1200" dirty="0">
                <a:effectLst/>
              </a:rPr>
              <a:t>, 2010.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EB293-2567-4776-A2C3-1D7C069C1F2B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49" y="1477434"/>
            <a:ext cx="3703151" cy="3371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71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53F7-EF0A-4914-BCCD-F8A7F6A0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OD variance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403B0-3021-4AF0-8757-1F38EB82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5085" cy="2885978"/>
          </a:xfrm>
        </p:spPr>
        <p:txBody>
          <a:bodyPr>
            <a:normAutofit/>
          </a:bodyPr>
          <a:lstStyle/>
          <a:p>
            <a:r>
              <a:rPr lang="en-US" sz="2400" dirty="0"/>
              <a:t>After 2000 steps, the loss stop dropping even train with more data.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7CD22D-FE03-4A7D-B78D-95456A6F53AB}"/>
              </a:ext>
            </a:extLst>
          </p:cNvPr>
          <p:cNvSpPr txBox="1"/>
          <p:nvPr/>
        </p:nvSpPr>
        <p:spPr>
          <a:xfrm>
            <a:off x="5490392" y="5708149"/>
            <a:ext cx="1211215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10000 steps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D44EDF-B6B2-47C0-9B5F-67C7449A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85535" y="3296011"/>
            <a:ext cx="1632034" cy="50548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F09E6D9-3B8E-4E1B-8AEA-C9144E43CC64}"/>
              </a:ext>
            </a:extLst>
          </p:cNvPr>
          <p:cNvSpPr txBox="1"/>
          <p:nvPr/>
        </p:nvSpPr>
        <p:spPr>
          <a:xfrm>
            <a:off x="6719205" y="1188964"/>
            <a:ext cx="1211215" cy="307777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</a:t>
            </a:r>
            <a:endParaRPr lang="en-US" sz="1400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B2B7C75-DE03-4446-BAB3-2B95847B135B}"/>
                  </a:ext>
                </a:extLst>
              </p:cNvPr>
              <p:cNvSpPr txBox="1"/>
              <p:nvPr/>
            </p:nvSpPr>
            <p:spPr>
              <a:xfrm>
                <a:off x="8463338" y="1188964"/>
                <a:ext cx="1211215" cy="355290"/>
              </a:xfrm>
              <a:prstGeom prst="rect">
                <a:avLst/>
              </a:prstGeom>
              <a:solidFill>
                <a:schemeClr val="bg1">
                  <a:lumMod val="85000"/>
                  <a:alpha val="63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ascadia Code SemiBold" panose="020B0609020000020004" pitchFamily="49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Cascadia Code SemiBold" panose="020B0609020000020004" pitchFamily="49" charset="0"/>
                          </a:rPr>
                          <m:t>𝝈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cs typeface="Cascadia Code SemiBold" panose="020B0609020000020004" pitchFamily="49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Cascadia Code SemiBold" panose="020B0609020000020004" pitchFamily="49" charset="0"/>
                              </a:rPr>
                              <m:t>𝑶𝑫</m:t>
                            </m:r>
                          </m:e>
                        </m:d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Cascadia Code SemiBold" panose="020B0609020000020004" pitchFamily="49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400" b="1" dirty="0">
                    <a:cs typeface="Cascadia Code SemiBold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cs typeface="Cascadia Code SemiBold" panose="020B0609020000020004" pitchFamily="49" charset="0"/>
                      </a:rPr>
                      <m:t>𝒑𝒓𝒆𝒅</m:t>
                    </m:r>
                  </m:oMath>
                </a14:m>
                <a:endParaRPr lang="en-US" sz="1400" b="1" dirty="0">
                  <a:latin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B2B7C75-DE03-4446-BAB3-2B95847B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338" y="1188964"/>
                <a:ext cx="1211215" cy="355290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95EB7EB-969D-4353-A515-A2FC1630E261}"/>
                  </a:ext>
                </a:extLst>
              </p:cNvPr>
              <p:cNvSpPr txBox="1"/>
              <p:nvPr/>
            </p:nvSpPr>
            <p:spPr>
              <a:xfrm>
                <a:off x="10246907" y="1188964"/>
                <a:ext cx="1211215" cy="355290"/>
              </a:xfrm>
              <a:prstGeom prst="rect">
                <a:avLst/>
              </a:prstGeom>
              <a:solidFill>
                <a:schemeClr val="bg1">
                  <a:lumMod val="85000"/>
                  <a:alpha val="63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 smtClean="0">
                            <a:latin typeface="Cambria Math" panose="02040503050406030204" pitchFamily="18" charset="0"/>
                            <a:cs typeface="Cascadia Code SemiBold" panose="020B0609020000020004" pitchFamily="49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Cascadia Code SemiBold" panose="020B0609020000020004" pitchFamily="49" charset="0"/>
                          </a:rPr>
                          <m:t>𝝈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cs typeface="Cascadia Code SemiBold" panose="020B0609020000020004" pitchFamily="49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Cascadia Code SemiBold" panose="020B0609020000020004" pitchFamily="49" charset="0"/>
                              </a:rPr>
                              <m:t>𝑶𝑫</m:t>
                            </m:r>
                          </m:e>
                        </m:d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Cascadia Code SemiBold" panose="020B0609020000020004" pitchFamily="49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400" b="1" dirty="0">
                    <a:cs typeface="Cascadia Code SemiBold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Cascadia Code SemiBold" panose="020B0609020000020004" pitchFamily="49" charset="0"/>
                      </a:rPr>
                      <m:t>𝒂𝒄𝒕𝒖𝒂𝒍</m:t>
                    </m:r>
                  </m:oMath>
                </a14:m>
                <a:endParaRPr lang="en-US" sz="1400" b="1" dirty="0">
                  <a:latin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95EB7EB-969D-4353-A515-A2FC1630E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907" y="1188964"/>
                <a:ext cx="1211215" cy="355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31E79268-770B-4D75-882B-FBFB34764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394707" y="1512261"/>
            <a:ext cx="1612412" cy="50561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D3A59C-1E0A-4D68-B8B7-ACF8936B0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411080" y="-109727"/>
            <a:ext cx="1579663" cy="5056141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46CA80F-D42D-451E-A1B1-0E601AFA30FE}"/>
              </a:ext>
            </a:extLst>
          </p:cNvPr>
          <p:cNvSpPr txBox="1"/>
          <p:nvPr/>
        </p:nvSpPr>
        <p:spPr>
          <a:xfrm>
            <a:off x="5490392" y="3793730"/>
            <a:ext cx="1211215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7000 steps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FFBC98-472D-4B97-8519-7C996C61F0BD}"/>
              </a:ext>
            </a:extLst>
          </p:cNvPr>
          <p:cNvSpPr txBox="1"/>
          <p:nvPr/>
        </p:nvSpPr>
        <p:spPr>
          <a:xfrm>
            <a:off x="5490392" y="2253535"/>
            <a:ext cx="1211215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2000 steps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756364-A7C9-4AAD-B876-6FB710B8238A}"/>
              </a:ext>
            </a:extLst>
          </p:cNvPr>
          <p:cNvGrpSpPr/>
          <p:nvPr/>
        </p:nvGrpSpPr>
        <p:grpSpPr>
          <a:xfrm>
            <a:off x="518926" y="3431500"/>
            <a:ext cx="4221539" cy="2830074"/>
            <a:chOff x="-828327" y="3082722"/>
            <a:chExt cx="5515661" cy="3697639"/>
          </a:xfrm>
        </p:grpSpPr>
        <p:pic>
          <p:nvPicPr>
            <p:cNvPr id="9" name="图片 8" descr="图表, 直方图&#10;&#10;描述已自动生成">
              <a:extLst>
                <a:ext uri="{FF2B5EF4-FFF2-40B4-BE49-F238E27FC236}">
                  <a16:creationId xmlns:a16="http://schemas.microsoft.com/office/drawing/2014/main" id="{2CD20A38-F0D1-4CB3-8BEF-E7A6683E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3960" y="4913390"/>
              <a:ext cx="2651946" cy="1866971"/>
            </a:xfrm>
            <a:prstGeom prst="rect">
              <a:avLst/>
            </a:prstGeom>
          </p:spPr>
        </p:pic>
        <p:pic>
          <p:nvPicPr>
            <p:cNvPr id="12" name="图片 11" descr="徽标, 公司名称&#10;&#10;描述已自动生成">
              <a:extLst>
                <a:ext uri="{FF2B5EF4-FFF2-40B4-BE49-F238E27FC236}">
                  <a16:creationId xmlns:a16="http://schemas.microsoft.com/office/drawing/2014/main" id="{6E5F23BB-FDBD-436B-BF75-2335F680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019" y="3082722"/>
              <a:ext cx="2786313" cy="1866971"/>
            </a:xfrm>
            <a:prstGeom prst="rect">
              <a:avLst/>
            </a:prstGeom>
          </p:spPr>
        </p:pic>
        <p:pic>
          <p:nvPicPr>
            <p:cNvPr id="33" name="图片 32" descr="图片包含 图标&#10;&#10;描述已自动生成">
              <a:extLst>
                <a:ext uri="{FF2B5EF4-FFF2-40B4-BE49-F238E27FC236}">
                  <a16:creationId xmlns:a16="http://schemas.microsoft.com/office/drawing/2014/main" id="{657017EC-59CA-4A04-8F4D-968994EC3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386" y="4909040"/>
              <a:ext cx="2651948" cy="1866971"/>
            </a:xfrm>
            <a:prstGeom prst="rect">
              <a:avLst/>
            </a:prstGeom>
          </p:spPr>
        </p:pic>
        <p:pic>
          <p:nvPicPr>
            <p:cNvPr id="35" name="图片 34" descr="徽标&#10;&#10;描述已自动生成">
              <a:extLst>
                <a:ext uri="{FF2B5EF4-FFF2-40B4-BE49-F238E27FC236}">
                  <a16:creationId xmlns:a16="http://schemas.microsoft.com/office/drawing/2014/main" id="{50FFF604-F471-43A3-94A2-D812C8F2D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28327" y="3084590"/>
              <a:ext cx="2786313" cy="1866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37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BDA50-7799-4B74-AE7F-73D56B82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of predicted variance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34983-2233-4DFE-8176-3F4C46EE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45" y="2376526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76B9534-E2DE-4BCA-A89A-C175277C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29" y="2376526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2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BEE8A-35CB-4FDB-A8DE-1E5643BA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Equations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A91F82-AA3C-4665-8AE9-4B99DDE2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12378"/>
            <a:ext cx="4870632" cy="6033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440CA5-9379-42E5-9D5D-A5601AAE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7" y="1854185"/>
            <a:ext cx="5085201" cy="6047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4146A4-5259-4808-BAE6-88B44B08EC49}"/>
              </a:ext>
            </a:extLst>
          </p:cNvPr>
          <p:cNvSpPr txBox="1"/>
          <p:nvPr/>
        </p:nvSpPr>
        <p:spPr>
          <a:xfrm>
            <a:off x="6035040" y="5805904"/>
            <a:ext cx="2057400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Eqn. 4 and 5, Hung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CBE88-92CE-446E-A08A-108B36EE2753}"/>
              </a:ext>
            </a:extLst>
          </p:cNvPr>
          <p:cNvSpPr txBox="1"/>
          <p:nvPr/>
        </p:nvSpPr>
        <p:spPr>
          <a:xfrm>
            <a:off x="6035040" y="1968542"/>
            <a:ext cx="2057400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Eqn.8, Hung 2011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783B39-4DE8-44E6-8018-7AE5572ED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2" y="3816703"/>
            <a:ext cx="4988150" cy="10598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A3FF160-2C11-46DA-A5BB-4F3562300418}"/>
              </a:ext>
            </a:extLst>
          </p:cNvPr>
          <p:cNvSpPr/>
          <p:nvPr/>
        </p:nvSpPr>
        <p:spPr>
          <a:xfrm>
            <a:off x="838200" y="1731136"/>
            <a:ext cx="2125980" cy="821564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EABD45-A799-4A15-B0C3-3272BE244CD5}"/>
              </a:ext>
            </a:extLst>
          </p:cNvPr>
          <p:cNvSpPr txBox="1"/>
          <p:nvPr/>
        </p:nvSpPr>
        <p:spPr>
          <a:xfrm>
            <a:off x="5708832" y="4219668"/>
            <a:ext cx="2057400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Eqn. 3, Hung 2011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69D5CBD-FF23-473A-8E15-FF1032BB5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832" y="4751307"/>
            <a:ext cx="4540701" cy="3061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F2D7A9A-7A35-4BF9-8E99-C12FB8F1B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040" y="2509001"/>
            <a:ext cx="6016893" cy="33955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40246D5-F50C-4964-9CA4-1F1161420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354" y="2870820"/>
            <a:ext cx="3136030" cy="2862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94232F6-2047-4492-9C93-181B0D3F1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307" y="2569263"/>
            <a:ext cx="3943553" cy="6032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043187D-FD8F-45FF-ADA3-F6A83FD25A96}"/>
              </a:ext>
            </a:extLst>
          </p:cNvPr>
          <p:cNvSpPr/>
          <p:nvPr/>
        </p:nvSpPr>
        <p:spPr>
          <a:xfrm>
            <a:off x="2717083" y="2611029"/>
            <a:ext cx="2032103" cy="616762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8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25272-55A1-440A-9421-91538E8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NPS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99128-511C-459C-A868-72660273D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52" y="1223066"/>
            <a:ext cx="8605049" cy="5736701"/>
          </a:xfrm>
          <a:prstGeom prst="rect">
            <a:avLst/>
          </a:prstGeom>
        </p:spPr>
      </p:pic>
      <p:sp>
        <p:nvSpPr>
          <p:cNvPr id="8" name="文本框 8">
            <a:extLst>
              <a:ext uri="{FF2B5EF4-FFF2-40B4-BE49-F238E27FC236}">
                <a16:creationId xmlns:a16="http://schemas.microsoft.com/office/drawing/2014/main" id="{E5A13E70-B061-4E7D-97E1-664F7F74F650}"/>
              </a:ext>
            </a:extLst>
          </p:cNvPr>
          <p:cNvSpPr txBox="1"/>
          <p:nvPr/>
        </p:nvSpPr>
        <p:spPr>
          <a:xfrm>
            <a:off x="2777111" y="2294713"/>
            <a:ext cx="2057400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 FFT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029378-1A56-4AA8-9AA2-E76BF6BE4C87}"/>
              </a:ext>
            </a:extLst>
          </p:cNvPr>
          <p:cNvSpPr txBox="1"/>
          <p:nvPr/>
        </p:nvSpPr>
        <p:spPr>
          <a:xfrm>
            <a:off x="2777111" y="3964458"/>
            <a:ext cx="2057400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True Mean</a:t>
            </a: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6DE959D8-6F91-4AB5-98BE-5DA1BDDD066E}"/>
              </a:ext>
            </a:extLst>
          </p:cNvPr>
          <p:cNvSpPr txBox="1"/>
          <p:nvPr/>
        </p:nvSpPr>
        <p:spPr>
          <a:xfrm>
            <a:off x="2777111" y="5429434"/>
            <a:ext cx="2057400" cy="25391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Predicted Mean</a:t>
            </a:r>
          </a:p>
        </p:txBody>
      </p:sp>
    </p:spTree>
    <p:extLst>
      <p:ext uri="{BB962C8B-B14F-4D97-AF65-F5344CB8AC3E}">
        <p14:creationId xmlns:p14="http://schemas.microsoft.com/office/powerpoint/2010/main" val="81772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229A1-64A1-4E0C-A579-992B3D06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E2A97-766E-49FC-B925-B2E3BA08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Refactored all fitting code into python package </a:t>
            </a:r>
            <a:r>
              <a:rPr lang="en-US" dirty="0" err="1"/>
              <a:t>UltraCold</a:t>
            </a:r>
            <a:endParaRPr lang="en-US" dirty="0"/>
          </a:p>
          <a:p>
            <a:pPr lvl="1"/>
            <a:r>
              <a:rPr lang="en-US" dirty="0"/>
              <a:t>Ensures complete understanding of code.</a:t>
            </a:r>
          </a:p>
          <a:p>
            <a:pPr lvl="1"/>
            <a:r>
              <a:rPr lang="en-US" dirty="0"/>
              <a:t>Code style becomes more concise, “pythonic” and easy to work with.</a:t>
            </a:r>
          </a:p>
          <a:p>
            <a:pPr lvl="1"/>
            <a:r>
              <a:rPr lang="en-US" dirty="0"/>
              <a:t>Separated into different modules, highly extensible.</a:t>
            </a:r>
          </a:p>
          <a:p>
            <a:pPr lvl="1"/>
            <a:endParaRPr lang="en-US" dirty="0"/>
          </a:p>
          <a:p>
            <a:r>
              <a:rPr lang="en-US" dirty="0"/>
              <a:t>Design of Prediction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 OD variance from a single OD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9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DEE8-7217-4F81-887F-88229236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73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FD86-6DE3-4DB7-91FD-0ADDCEA2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2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A186-0D1F-4BDB-A7F0-1232BBA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83" y="23548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Package </a:t>
            </a:r>
            <a:br>
              <a:rPr lang="en-US" dirty="0"/>
            </a:b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UltraCold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4ADDE-AA5A-4B33-94AA-94674BFD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647" y="526059"/>
            <a:ext cx="3397301" cy="618451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</a:t>
            </a:r>
          </a:p>
          <a:p>
            <a:pPr lvl="1"/>
            <a:r>
              <a:rPr lang="en-US" sz="15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from_image_dir</a:t>
            </a:r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  <a:p>
            <a:pPr lvl="1"/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Visualize()</a:t>
            </a:r>
          </a:p>
          <a:p>
            <a:r>
              <a:rPr lang="en-US" sz="2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NPS</a:t>
            </a:r>
          </a:p>
          <a:p>
            <a:pPr lvl="1"/>
            <a:r>
              <a:rPr lang="en-US" sz="15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from_od</a:t>
            </a:r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  <a:p>
            <a:pPr lvl="1"/>
            <a:r>
              <a:rPr lang="en-US" sz="15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visualize_exp</a:t>
            </a:r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  <a:p>
            <a:pPr lvl="1"/>
            <a:r>
              <a:rPr lang="en-US" sz="15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Visualize_exp_fit</a:t>
            </a:r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  <a:p>
            <a:r>
              <a:rPr lang="en-US" sz="2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MTF</a:t>
            </a:r>
          </a:p>
          <a:p>
            <a:pPr lvl="1"/>
            <a:r>
              <a:rPr lang="en-US" sz="15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from_od</a:t>
            </a:r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  <a:p>
            <a:pPr lvl="1"/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Fit()</a:t>
            </a:r>
          </a:p>
          <a:p>
            <a:pPr lvl="1"/>
            <a:r>
              <a:rPr lang="en-US" sz="15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mtf_anal</a:t>
            </a:r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  <a:p>
            <a:r>
              <a:rPr lang="en-US" sz="22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PupilFunc</a:t>
            </a:r>
            <a:endParaRPr lang="en-US" sz="22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lvl="1"/>
            <a:r>
              <a:rPr lang="en-US" sz="1500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Pupil_anal</a:t>
            </a:r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  <a:p>
            <a:pPr lvl="1"/>
            <a:r>
              <a:rPr lang="en-US" sz="15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Visualize()</a:t>
            </a:r>
          </a:p>
          <a:p>
            <a:r>
              <a:rPr lang="en-US" sz="2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Plotting</a:t>
            </a:r>
          </a:p>
          <a:p>
            <a:r>
              <a:rPr lang="en-US" sz="2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Utils</a:t>
            </a:r>
          </a:p>
          <a:p>
            <a:r>
              <a:rPr lang="en-US" sz="22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Examples</a:t>
            </a:r>
          </a:p>
          <a:p>
            <a:pPr lvl="1"/>
            <a:endParaRPr lang="en-US" sz="15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9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1F65-E7FE-4A84-A920-1E17FCB7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AB06C6-0A92-49B8-A05E-BA7041C0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58" y="3716999"/>
            <a:ext cx="8341920" cy="270979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C3AD127-811B-4311-AF38-87F92B95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Object-Oriented, intuitive function names</a:t>
            </a:r>
          </a:p>
          <a:p>
            <a:r>
              <a:rPr lang="en-US" altLang="zh-CN" dirty="0"/>
              <a:t>Dry (low redundancy)</a:t>
            </a:r>
          </a:p>
          <a:p>
            <a:r>
              <a:rPr lang="en-US" altLang="zh-CN" dirty="0"/>
              <a:t>Simplified Functions (fewer arguments and returns)</a:t>
            </a:r>
          </a:p>
        </p:txBody>
      </p:sp>
    </p:spTree>
    <p:extLst>
      <p:ext uri="{BB962C8B-B14F-4D97-AF65-F5344CB8AC3E}">
        <p14:creationId xmlns:p14="http://schemas.microsoft.com/office/powerpoint/2010/main" val="83363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92110-DEB7-4FFC-81DF-E500D22B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Traditional Algorithm</a:t>
            </a:r>
          </a:p>
        </p:txBody>
      </p:sp>
      <p:sp>
        <p:nvSpPr>
          <p:cNvPr id="4" name="流程图: 多文档 3">
            <a:extLst>
              <a:ext uri="{FF2B5EF4-FFF2-40B4-BE49-F238E27FC236}">
                <a16:creationId xmlns:a16="http://schemas.microsoft.com/office/drawing/2014/main" id="{D426B500-6423-43C4-8E14-0058277EA9CF}"/>
              </a:ext>
            </a:extLst>
          </p:cNvPr>
          <p:cNvSpPr/>
          <p:nvPr/>
        </p:nvSpPr>
        <p:spPr>
          <a:xfrm>
            <a:off x="419560" y="2562646"/>
            <a:ext cx="1688640" cy="3114254"/>
          </a:xfrm>
          <a:prstGeom prst="flowChartMultidocumen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Raw Image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(Atom)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(No-Atom)</a:t>
            </a:r>
          </a:p>
        </p:txBody>
      </p:sp>
      <p:sp>
        <p:nvSpPr>
          <p:cNvPr id="5" name="流程图: 多文档 4">
            <a:extLst>
              <a:ext uri="{FF2B5EF4-FFF2-40B4-BE49-F238E27FC236}">
                <a16:creationId xmlns:a16="http://schemas.microsoft.com/office/drawing/2014/main" id="{7E58044D-8EC7-4B91-9AF6-E12D67B7ECA9}"/>
              </a:ext>
            </a:extLst>
          </p:cNvPr>
          <p:cNvSpPr/>
          <p:nvPr/>
        </p:nvSpPr>
        <p:spPr>
          <a:xfrm>
            <a:off x="3619960" y="2562646"/>
            <a:ext cx="1852594" cy="1325563"/>
          </a:xfrm>
          <a:prstGeom prst="flowChartMultidocumen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(non-trap)</a:t>
            </a:r>
          </a:p>
        </p:txBody>
      </p:sp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C0B52272-EA42-41D9-991D-91FB347CF1A5}"/>
              </a:ext>
            </a:extLst>
          </p:cNvPr>
          <p:cNvSpPr/>
          <p:nvPr/>
        </p:nvSpPr>
        <p:spPr>
          <a:xfrm>
            <a:off x="3359037" y="4467646"/>
            <a:ext cx="2374440" cy="1325563"/>
          </a:xfrm>
          <a:prstGeom prst="flowChartMultidocumen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(trap)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07C130-53B4-4018-B1C6-6D8462FAA9B2}"/>
              </a:ext>
            </a:extLst>
          </p:cNvPr>
          <p:cNvSpPr/>
          <p:nvPr/>
        </p:nvSpPr>
        <p:spPr>
          <a:xfrm>
            <a:off x="7378700" y="4467646"/>
            <a:ext cx="1244600" cy="12092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NPS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54BDCE-3090-4279-9129-40E5BE826BB6}"/>
              </a:ext>
            </a:extLst>
          </p:cNvPr>
          <p:cNvSpPr/>
          <p:nvPr/>
        </p:nvSpPr>
        <p:spPr>
          <a:xfrm>
            <a:off x="10109200" y="4467646"/>
            <a:ext cx="1244600" cy="12092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MTF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E0D834-44AF-4A20-B1BF-59B689BE0B7A}"/>
              </a:ext>
            </a:extLst>
          </p:cNvPr>
          <p:cNvCxnSpPr>
            <a:stCxn id="4" idx="3"/>
          </p:cNvCxnSpPr>
          <p:nvPr/>
        </p:nvCxnSpPr>
        <p:spPr>
          <a:xfrm>
            <a:off x="2108200" y="4119773"/>
            <a:ext cx="1346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C84E3C-0086-4E2C-A9AB-6B4F39267308}"/>
              </a:ext>
            </a:extLst>
          </p:cNvPr>
          <p:cNvSpPr txBox="1"/>
          <p:nvPr/>
        </p:nvSpPr>
        <p:spPr>
          <a:xfrm>
            <a:off x="2222500" y="3695702"/>
            <a:ext cx="2197100" cy="369313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OD.from_image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969798-09CB-4D79-8F6B-87B948EDCA72}"/>
              </a:ext>
            </a:extLst>
          </p:cNvPr>
          <p:cNvCxnSpPr/>
          <p:nvPr/>
        </p:nvCxnSpPr>
        <p:spPr>
          <a:xfrm>
            <a:off x="5800438" y="4707051"/>
            <a:ext cx="1346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F2EFD76-3236-410C-8549-86A40D7CBFEB}"/>
              </a:ext>
            </a:extLst>
          </p:cNvPr>
          <p:cNvSpPr txBox="1"/>
          <p:nvPr/>
        </p:nvSpPr>
        <p:spPr>
          <a:xfrm>
            <a:off x="5632450" y="4136413"/>
            <a:ext cx="2006600" cy="369332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NPS.from_od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2DD31-7184-42CF-909F-B49A90ED337D}"/>
              </a:ext>
            </a:extLst>
          </p:cNvPr>
          <p:cNvCxnSpPr/>
          <p:nvPr/>
        </p:nvCxnSpPr>
        <p:spPr>
          <a:xfrm>
            <a:off x="8791288" y="4707051"/>
            <a:ext cx="1346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59205B0-8417-4A70-A8B0-5EDEE1C6F999}"/>
              </a:ext>
            </a:extLst>
          </p:cNvPr>
          <p:cNvSpPr/>
          <p:nvPr/>
        </p:nvSpPr>
        <p:spPr>
          <a:xfrm>
            <a:off x="9665160" y="1958019"/>
            <a:ext cx="1688640" cy="12092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Calibration parameters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9F68EE-8747-45FC-9395-DEF5A45A2E7F}"/>
              </a:ext>
            </a:extLst>
          </p:cNvPr>
          <p:cNvCxnSpPr>
            <a:cxnSpLocks/>
          </p:cNvCxnSpPr>
          <p:nvPr/>
        </p:nvCxnSpPr>
        <p:spPr>
          <a:xfrm flipV="1">
            <a:off x="10680700" y="3223424"/>
            <a:ext cx="0" cy="1181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77F6B9B-BE86-4AC4-BB16-F7C55389ED0D}"/>
              </a:ext>
            </a:extLst>
          </p:cNvPr>
          <p:cNvSpPr txBox="1"/>
          <p:nvPr/>
        </p:nvSpPr>
        <p:spPr>
          <a:xfrm>
            <a:off x="8147526" y="4309742"/>
            <a:ext cx="2006600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Approximate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2E4D26-D1EE-4B24-87E8-315816527B06}"/>
              </a:ext>
            </a:extLst>
          </p:cNvPr>
          <p:cNvSpPr txBox="1"/>
          <p:nvPr/>
        </p:nvSpPr>
        <p:spPr>
          <a:xfrm>
            <a:off x="9290050" y="3604460"/>
            <a:ext cx="1390644" cy="369332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MTF.fit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491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92110-DEB7-4FFC-81DF-E500D22B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Traditional Algorithm</a:t>
            </a:r>
          </a:p>
        </p:txBody>
      </p:sp>
      <p:sp>
        <p:nvSpPr>
          <p:cNvPr id="4" name="流程图: 多文档 3">
            <a:extLst>
              <a:ext uri="{FF2B5EF4-FFF2-40B4-BE49-F238E27FC236}">
                <a16:creationId xmlns:a16="http://schemas.microsoft.com/office/drawing/2014/main" id="{D426B500-6423-43C4-8E14-0058277EA9CF}"/>
              </a:ext>
            </a:extLst>
          </p:cNvPr>
          <p:cNvSpPr/>
          <p:nvPr/>
        </p:nvSpPr>
        <p:spPr>
          <a:xfrm>
            <a:off x="419560" y="2562646"/>
            <a:ext cx="1688640" cy="3114254"/>
          </a:xfrm>
          <a:prstGeom prst="flowChartMultidocumen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Raw Image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(Atom)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(No-Atom)</a:t>
            </a:r>
          </a:p>
        </p:txBody>
      </p:sp>
      <p:sp>
        <p:nvSpPr>
          <p:cNvPr id="5" name="流程图: 多文档 4">
            <a:extLst>
              <a:ext uri="{FF2B5EF4-FFF2-40B4-BE49-F238E27FC236}">
                <a16:creationId xmlns:a16="http://schemas.microsoft.com/office/drawing/2014/main" id="{7E58044D-8EC7-4B91-9AF6-E12D67B7ECA9}"/>
              </a:ext>
            </a:extLst>
          </p:cNvPr>
          <p:cNvSpPr/>
          <p:nvPr/>
        </p:nvSpPr>
        <p:spPr>
          <a:xfrm>
            <a:off x="3619960" y="2562646"/>
            <a:ext cx="1852594" cy="1325563"/>
          </a:xfrm>
          <a:prstGeom prst="flowChartMultidocumen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(non-trap)</a:t>
            </a:r>
          </a:p>
        </p:txBody>
      </p:sp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C0B52272-EA42-41D9-991D-91FB347CF1A5}"/>
              </a:ext>
            </a:extLst>
          </p:cNvPr>
          <p:cNvSpPr/>
          <p:nvPr/>
        </p:nvSpPr>
        <p:spPr>
          <a:xfrm>
            <a:off x="3359037" y="4467646"/>
            <a:ext cx="2374440" cy="1325563"/>
          </a:xfrm>
          <a:prstGeom prst="flowChartMultidocumen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(trap)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07C130-53B4-4018-B1C6-6D8462FAA9B2}"/>
              </a:ext>
            </a:extLst>
          </p:cNvPr>
          <p:cNvSpPr/>
          <p:nvPr/>
        </p:nvSpPr>
        <p:spPr>
          <a:xfrm>
            <a:off x="7378700" y="4467646"/>
            <a:ext cx="1244600" cy="12092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NPS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54BDCE-3090-4279-9129-40E5BE826BB6}"/>
              </a:ext>
            </a:extLst>
          </p:cNvPr>
          <p:cNvSpPr/>
          <p:nvPr/>
        </p:nvSpPr>
        <p:spPr>
          <a:xfrm>
            <a:off x="10109200" y="4467646"/>
            <a:ext cx="1244600" cy="12092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MTF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E0D834-44AF-4A20-B1BF-59B689BE0B7A}"/>
              </a:ext>
            </a:extLst>
          </p:cNvPr>
          <p:cNvCxnSpPr>
            <a:stCxn id="4" idx="3"/>
          </p:cNvCxnSpPr>
          <p:nvPr/>
        </p:nvCxnSpPr>
        <p:spPr>
          <a:xfrm>
            <a:off x="2108200" y="4119773"/>
            <a:ext cx="1346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1C84E3C-0086-4E2C-A9AB-6B4F39267308}"/>
              </a:ext>
            </a:extLst>
          </p:cNvPr>
          <p:cNvSpPr txBox="1"/>
          <p:nvPr/>
        </p:nvSpPr>
        <p:spPr>
          <a:xfrm>
            <a:off x="2222500" y="3695702"/>
            <a:ext cx="2197100" cy="369313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OD.from_image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969798-09CB-4D79-8F6B-87B948EDCA72}"/>
              </a:ext>
            </a:extLst>
          </p:cNvPr>
          <p:cNvCxnSpPr/>
          <p:nvPr/>
        </p:nvCxnSpPr>
        <p:spPr>
          <a:xfrm>
            <a:off x="5800438" y="4707051"/>
            <a:ext cx="1346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F2EFD76-3236-410C-8549-86A40D7CBFEB}"/>
              </a:ext>
            </a:extLst>
          </p:cNvPr>
          <p:cNvSpPr txBox="1"/>
          <p:nvPr/>
        </p:nvSpPr>
        <p:spPr>
          <a:xfrm>
            <a:off x="5632450" y="4136413"/>
            <a:ext cx="2006600" cy="369332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NPS.from_od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02DD31-7184-42CF-909F-B49A90ED337D}"/>
              </a:ext>
            </a:extLst>
          </p:cNvPr>
          <p:cNvCxnSpPr/>
          <p:nvPr/>
        </p:nvCxnSpPr>
        <p:spPr>
          <a:xfrm>
            <a:off x="8791288" y="4707051"/>
            <a:ext cx="13462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51F3AE9-CADB-4802-A608-9AD7B3978740}"/>
              </a:ext>
            </a:extLst>
          </p:cNvPr>
          <p:cNvSpPr/>
          <p:nvPr/>
        </p:nvSpPr>
        <p:spPr>
          <a:xfrm>
            <a:off x="2933700" y="3942967"/>
            <a:ext cx="5857588" cy="200162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CC1DB1-C745-406A-9BE8-7C47B2B77EBC}"/>
              </a:ext>
            </a:extLst>
          </p:cNvPr>
          <p:cNvSpPr txBox="1"/>
          <p:nvPr/>
        </p:nvSpPr>
        <p:spPr>
          <a:xfrm>
            <a:off x="4452794" y="593024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Scope of Interest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01EC6B-5BDB-4DD8-A645-614FAF0E7FFD}"/>
              </a:ext>
            </a:extLst>
          </p:cNvPr>
          <p:cNvSpPr/>
          <p:nvPr/>
        </p:nvSpPr>
        <p:spPr>
          <a:xfrm>
            <a:off x="9665160" y="1958019"/>
            <a:ext cx="1688640" cy="12092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Calibration parameters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B47375-20B8-4046-ADDE-B193DEAF9B20}"/>
              </a:ext>
            </a:extLst>
          </p:cNvPr>
          <p:cNvCxnSpPr>
            <a:cxnSpLocks/>
          </p:cNvCxnSpPr>
          <p:nvPr/>
        </p:nvCxnSpPr>
        <p:spPr>
          <a:xfrm flipV="1">
            <a:off x="10680700" y="3223424"/>
            <a:ext cx="0" cy="1181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04B7134-C060-4FC3-B779-BB9B7F66D5AB}"/>
              </a:ext>
            </a:extLst>
          </p:cNvPr>
          <p:cNvSpPr txBox="1"/>
          <p:nvPr/>
        </p:nvSpPr>
        <p:spPr>
          <a:xfrm>
            <a:off x="8147526" y="4309742"/>
            <a:ext cx="2006600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Approximate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D66149-FF62-4ECA-8279-55A28E4C1F61}"/>
              </a:ext>
            </a:extLst>
          </p:cNvPr>
          <p:cNvSpPr txBox="1"/>
          <p:nvPr/>
        </p:nvSpPr>
        <p:spPr>
          <a:xfrm>
            <a:off x="9290050" y="3604460"/>
            <a:ext cx="1390644" cy="369332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MTF.fit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442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F12EA-2C6D-42AA-BBAE-ADEE80C5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</a:t>
            </a:r>
            <a:r>
              <a:rPr lang="en-US" sz="3200" dirty="0" err="1">
                <a:latin typeface="Cascadia Code SemiBold" panose="020B0609020000020004" pitchFamily="49" charset="0"/>
                <a:ea typeface="+mn-ea"/>
                <a:cs typeface="Cascadia Code SemiBold" panose="020B0609020000020004" pitchFamily="49" charset="0"/>
              </a:rPr>
              <a:t>NPS.from_od</a:t>
            </a:r>
            <a:r>
              <a:rPr lang="en-US" sz="3200" dirty="0">
                <a:latin typeface="Cascadia Code SemiBold" panose="020B0609020000020004" pitchFamily="49" charset="0"/>
                <a:ea typeface="+mn-ea"/>
                <a:cs typeface="Cascadia Code SemiBold" panose="020B0609020000020004" pitchFamily="49" charset="0"/>
              </a:rPr>
              <a:t>()</a:t>
            </a:r>
            <a:endParaRPr lang="en-US" sz="1800" dirty="0">
              <a:latin typeface="Cascadia Code SemiBold" panose="020B0609020000020004" pitchFamily="49" charset="0"/>
              <a:ea typeface="+mn-ea"/>
              <a:cs typeface="Cascadia Code SemiBold" panose="020B06090200000200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67226D-A47D-4FFA-8496-6BBFE472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07" y="2238276"/>
            <a:ext cx="10408185" cy="38292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99CD54-91DD-40F3-8927-734CBF2C4B12}"/>
              </a:ext>
            </a:extLst>
          </p:cNvPr>
          <p:cNvSpPr txBox="1"/>
          <p:nvPr/>
        </p:nvSpPr>
        <p:spPr>
          <a:xfrm>
            <a:off x="9665654" y="2304113"/>
            <a:ext cx="17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NPSs_avg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804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8C5B-E97F-4A6E-82E9-880A7C9C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Problem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A7266-EEEA-43BB-8516-E907443C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17" y="1690688"/>
            <a:ext cx="7906156" cy="46420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6C6EDC-F1CC-4A71-8FA4-4CF0B63DE54D}"/>
              </a:ext>
            </a:extLst>
          </p:cNvPr>
          <p:cNvSpPr txBox="1"/>
          <p:nvPr/>
        </p:nvSpPr>
        <p:spPr>
          <a:xfrm>
            <a:off x="7068758" y="3723262"/>
            <a:ext cx="17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NPSs_avg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391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F8267-85CD-4297-9C3B-F671CEBC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in another way,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D14FF-70DF-4ABC-B898-785EEE5B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0" y="2435509"/>
            <a:ext cx="5630693" cy="306552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91ABF4A-0815-4D88-BCC8-B7EA0751DD4D}"/>
              </a:ext>
            </a:extLst>
          </p:cNvPr>
          <p:cNvSpPr txBox="1">
            <a:spLocks/>
          </p:cNvSpPr>
          <p:nvPr/>
        </p:nvSpPr>
        <p:spPr>
          <a:xfrm>
            <a:off x="6678556" y="1987714"/>
            <a:ext cx="4571335" cy="319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replace these code with an ML algo that only eats one OD at a time.</a:t>
            </a:r>
          </a:p>
        </p:txBody>
      </p:sp>
    </p:spTree>
    <p:extLst>
      <p:ext uri="{BB962C8B-B14F-4D97-AF65-F5344CB8AC3E}">
        <p14:creationId xmlns:p14="http://schemas.microsoft.com/office/powerpoint/2010/main" val="151358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  <a:latin typeface="Cascadia Code SemiBold" panose="020B0609020000020004" pitchFamily="49" charset="0"/>
            <a:cs typeface="Cascadia Code SemiBold" panose="020B06090200000200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504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Lucida Grande</vt:lpstr>
      <vt:lpstr>Arial</vt:lpstr>
      <vt:lpstr>Calibri</vt:lpstr>
      <vt:lpstr>Calibri Light</vt:lpstr>
      <vt:lpstr>Cambria Math</vt:lpstr>
      <vt:lpstr>Cascadia Code SemiBold</vt:lpstr>
      <vt:lpstr>Office 主题​​</vt:lpstr>
      <vt:lpstr>Ultra Cold  Progress Report</vt:lpstr>
      <vt:lpstr>What is done</vt:lpstr>
      <vt:lpstr>Package  UltraCold  Structure</vt:lpstr>
      <vt:lpstr>Main Difference</vt:lpstr>
      <vt:lpstr>Workflow of Traditional Algorithm</vt:lpstr>
      <vt:lpstr>Workflow of Traditional Algorithm</vt:lpstr>
      <vt:lpstr>Workflow of NPS.from_od()</vt:lpstr>
      <vt:lpstr>Prediction Problem</vt:lpstr>
      <vt:lpstr>Put in another way,</vt:lpstr>
      <vt:lpstr>Prediction Strategy</vt:lpstr>
      <vt:lpstr>Prediction Strategy</vt:lpstr>
      <vt:lpstr>Implementation of Prediction</vt:lpstr>
      <vt:lpstr>Result of OD prediction</vt:lpstr>
      <vt:lpstr>Implementation of Prediction</vt:lpstr>
      <vt:lpstr>Randomized Sampling of Noise</vt:lpstr>
      <vt:lpstr>Predicting OD variance</vt:lpstr>
      <vt:lpstr>FFT of predicted variance</vt:lpstr>
      <vt:lpstr>Some Equations</vt:lpstr>
      <vt:lpstr>Result of NPS prediction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 Cold  Progress Report</dc:title>
  <dc:creator>Felix Liu</dc:creator>
  <cp:lastModifiedBy>Felix Liu</cp:lastModifiedBy>
  <cp:revision>38</cp:revision>
  <dcterms:created xsi:type="dcterms:W3CDTF">2021-02-19T19:05:59Z</dcterms:created>
  <dcterms:modified xsi:type="dcterms:W3CDTF">2021-03-28T17:50:51Z</dcterms:modified>
</cp:coreProperties>
</file>