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18" d="100"/>
          <a:sy n="118" d="100"/>
        </p:scale>
        <p:origin x="6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491E1-3892-4D34-BA42-12534B346934}" type="doc">
      <dgm:prSet loTypeId="urn:microsoft.com/office/officeart/2005/8/layout/process1" loCatId="process" qsTypeId="urn:microsoft.com/office/officeart/2005/8/quickstyle/3d5" qsCatId="3D" csTypeId="urn:microsoft.com/office/officeart/2005/8/colors/accent2_1" csCatId="accent2" phldr="1"/>
      <dgm:spPr/>
    </dgm:pt>
    <dgm:pt modelId="{01C9185C-D1E9-4AA1-86DB-A06B4D3F3015}">
      <dgm:prSet phldrT="[Text]"/>
      <dgm:spPr/>
      <dgm:t>
        <a:bodyPr/>
        <a:lstStyle/>
        <a:p>
          <a:r>
            <a:rPr lang="en-US" altLang="zh-CN" b="1" dirty="0"/>
            <a:t>Partition</a:t>
          </a:r>
          <a:r>
            <a:rPr lang="en-US" altLang="zh-CN" dirty="0"/>
            <a:t> the parameter domain</a:t>
          </a:r>
          <a:endParaRPr lang="en-US" dirty="0"/>
        </a:p>
      </dgm:t>
    </dgm:pt>
    <dgm:pt modelId="{0E245B89-EC74-4480-AD2C-3612D23F88D2}" type="parTrans" cxnId="{DE6C201F-E9D3-40C6-B0C9-011573407C17}">
      <dgm:prSet/>
      <dgm:spPr/>
      <dgm:t>
        <a:bodyPr/>
        <a:lstStyle/>
        <a:p>
          <a:endParaRPr lang="en-US"/>
        </a:p>
      </dgm:t>
    </dgm:pt>
    <dgm:pt modelId="{9982FAF6-E346-4A8A-92AA-A3300E824A7E}" type="sibTrans" cxnId="{DE6C201F-E9D3-40C6-B0C9-011573407C17}">
      <dgm:prSet/>
      <dgm:spPr/>
      <dgm:t>
        <a:bodyPr/>
        <a:lstStyle/>
        <a:p>
          <a:endParaRPr lang="en-US"/>
        </a:p>
      </dgm:t>
    </dgm:pt>
    <dgm:pt modelId="{F02E4D8F-A426-4CDA-8807-E9E108AB2CDD}">
      <dgm:prSet phldrT="[Text]"/>
      <dgm:spPr/>
      <dgm:t>
        <a:bodyPr/>
        <a:lstStyle/>
        <a:p>
          <a:r>
            <a:rPr lang="en-US" altLang="zh-CN" b="1" dirty="0"/>
            <a:t>Pick</a:t>
          </a:r>
          <a:r>
            <a:rPr lang="en-US" altLang="zh-CN" dirty="0"/>
            <a:t> from partitions. The kernel is the first parameter estimate.</a:t>
          </a:r>
          <a:endParaRPr lang="en-US" dirty="0"/>
        </a:p>
      </dgm:t>
    </dgm:pt>
    <dgm:pt modelId="{7775235B-275A-4DB7-98E9-1F9467FCD719}" type="parTrans" cxnId="{E602A130-01A3-483E-900E-24135B69644B}">
      <dgm:prSet/>
      <dgm:spPr/>
      <dgm:t>
        <a:bodyPr/>
        <a:lstStyle/>
        <a:p>
          <a:endParaRPr lang="en-US"/>
        </a:p>
      </dgm:t>
    </dgm:pt>
    <dgm:pt modelId="{D49D551E-1503-459F-A0D4-648A22EF57C2}" type="sibTrans" cxnId="{E602A130-01A3-483E-900E-24135B69644B}">
      <dgm:prSet/>
      <dgm:spPr/>
      <dgm:t>
        <a:bodyPr/>
        <a:lstStyle/>
        <a:p>
          <a:endParaRPr lang="en-US"/>
        </a:p>
      </dgm:t>
    </dgm:pt>
    <dgm:pt modelId="{4149CC54-31D1-4122-9087-B7676120E5AA}">
      <dgm:prSet phldrT="[Text]"/>
      <dgm:spPr/>
      <dgm:t>
        <a:bodyPr/>
        <a:lstStyle/>
        <a:p>
          <a:r>
            <a:rPr lang="en-US" altLang="zh-CN" b="1" dirty="0"/>
            <a:t>Precise</a:t>
          </a:r>
          <a:r>
            <a:rPr lang="en-US" altLang="zh-CN" dirty="0"/>
            <a:t> estimate obtained from function fitting.</a:t>
          </a:r>
          <a:endParaRPr lang="en-US" dirty="0"/>
        </a:p>
      </dgm:t>
    </dgm:pt>
    <dgm:pt modelId="{A6CB05EE-B8D5-480F-8FF7-EB47A404620D}" type="parTrans" cxnId="{B84D1DE1-7E19-4760-AA41-DEBC14CD3FE7}">
      <dgm:prSet/>
      <dgm:spPr/>
      <dgm:t>
        <a:bodyPr/>
        <a:lstStyle/>
        <a:p>
          <a:endParaRPr lang="en-US"/>
        </a:p>
      </dgm:t>
    </dgm:pt>
    <dgm:pt modelId="{0EA217FF-78B9-48A2-A4DE-5B6E6A7C6E52}" type="sibTrans" cxnId="{B84D1DE1-7E19-4760-AA41-DEBC14CD3FE7}">
      <dgm:prSet/>
      <dgm:spPr/>
      <dgm:t>
        <a:bodyPr/>
        <a:lstStyle/>
        <a:p>
          <a:endParaRPr lang="en-US"/>
        </a:p>
      </dgm:t>
    </dgm:pt>
    <dgm:pt modelId="{163F1E06-0D08-420C-AB3E-F3970A997E32}" type="pres">
      <dgm:prSet presAssocID="{91F491E1-3892-4D34-BA42-12534B346934}" presName="Name0" presStyleCnt="0">
        <dgm:presLayoutVars>
          <dgm:dir/>
          <dgm:resizeHandles val="exact"/>
        </dgm:presLayoutVars>
      </dgm:prSet>
      <dgm:spPr/>
    </dgm:pt>
    <dgm:pt modelId="{52023D54-3067-4493-B9FC-F9FF64AF1209}" type="pres">
      <dgm:prSet presAssocID="{01C9185C-D1E9-4AA1-86DB-A06B4D3F3015}" presName="node" presStyleLbl="node1" presStyleIdx="0" presStyleCnt="3">
        <dgm:presLayoutVars>
          <dgm:bulletEnabled val="1"/>
        </dgm:presLayoutVars>
      </dgm:prSet>
      <dgm:spPr/>
    </dgm:pt>
    <dgm:pt modelId="{E1C4A4A4-7E45-4411-9A2D-2F58EE76D517}" type="pres">
      <dgm:prSet presAssocID="{9982FAF6-E346-4A8A-92AA-A3300E824A7E}" presName="sibTrans" presStyleLbl="sibTrans2D1" presStyleIdx="0" presStyleCnt="2"/>
      <dgm:spPr/>
    </dgm:pt>
    <dgm:pt modelId="{4A30B3A6-DCAD-4292-A163-F11F95F8B73A}" type="pres">
      <dgm:prSet presAssocID="{9982FAF6-E346-4A8A-92AA-A3300E824A7E}" presName="connectorText" presStyleLbl="sibTrans2D1" presStyleIdx="0" presStyleCnt="2"/>
      <dgm:spPr/>
    </dgm:pt>
    <dgm:pt modelId="{D944D3E7-B852-430A-B4DB-061E73E6436F}" type="pres">
      <dgm:prSet presAssocID="{F02E4D8F-A426-4CDA-8807-E9E108AB2CDD}" presName="node" presStyleLbl="node1" presStyleIdx="1" presStyleCnt="3">
        <dgm:presLayoutVars>
          <dgm:bulletEnabled val="1"/>
        </dgm:presLayoutVars>
      </dgm:prSet>
      <dgm:spPr/>
    </dgm:pt>
    <dgm:pt modelId="{87F48B7D-DABF-4329-A215-1BC3117A2F2D}" type="pres">
      <dgm:prSet presAssocID="{D49D551E-1503-459F-A0D4-648A22EF57C2}" presName="sibTrans" presStyleLbl="sibTrans2D1" presStyleIdx="1" presStyleCnt="2"/>
      <dgm:spPr/>
    </dgm:pt>
    <dgm:pt modelId="{365D3A88-B2F9-4457-86CA-333AB77AB65A}" type="pres">
      <dgm:prSet presAssocID="{D49D551E-1503-459F-A0D4-648A22EF57C2}" presName="connectorText" presStyleLbl="sibTrans2D1" presStyleIdx="1" presStyleCnt="2"/>
      <dgm:spPr/>
    </dgm:pt>
    <dgm:pt modelId="{80625E5E-E885-440B-A3F3-CD2DDC27E3D6}" type="pres">
      <dgm:prSet presAssocID="{4149CC54-31D1-4122-9087-B7676120E5AA}" presName="node" presStyleLbl="node1" presStyleIdx="2" presStyleCnt="3">
        <dgm:presLayoutVars>
          <dgm:bulletEnabled val="1"/>
        </dgm:presLayoutVars>
      </dgm:prSet>
      <dgm:spPr/>
    </dgm:pt>
  </dgm:ptLst>
  <dgm:cxnLst>
    <dgm:cxn modelId="{4CCC8016-A990-4EFA-83BD-2AB324AE3058}" type="presOf" srcId="{D49D551E-1503-459F-A0D4-648A22EF57C2}" destId="{365D3A88-B2F9-4457-86CA-333AB77AB65A}" srcOrd="1" destOrd="0" presId="urn:microsoft.com/office/officeart/2005/8/layout/process1"/>
    <dgm:cxn modelId="{BB783F1B-F995-4569-BF4A-E800B5D0C00E}" type="presOf" srcId="{01C9185C-D1E9-4AA1-86DB-A06B4D3F3015}" destId="{52023D54-3067-4493-B9FC-F9FF64AF1209}" srcOrd="0" destOrd="0" presId="urn:microsoft.com/office/officeart/2005/8/layout/process1"/>
    <dgm:cxn modelId="{DE6C201F-E9D3-40C6-B0C9-011573407C17}" srcId="{91F491E1-3892-4D34-BA42-12534B346934}" destId="{01C9185C-D1E9-4AA1-86DB-A06B4D3F3015}" srcOrd="0" destOrd="0" parTransId="{0E245B89-EC74-4480-AD2C-3612D23F88D2}" sibTransId="{9982FAF6-E346-4A8A-92AA-A3300E824A7E}"/>
    <dgm:cxn modelId="{E602A130-01A3-483E-900E-24135B69644B}" srcId="{91F491E1-3892-4D34-BA42-12534B346934}" destId="{F02E4D8F-A426-4CDA-8807-E9E108AB2CDD}" srcOrd="1" destOrd="0" parTransId="{7775235B-275A-4DB7-98E9-1F9467FCD719}" sibTransId="{D49D551E-1503-459F-A0D4-648A22EF57C2}"/>
    <dgm:cxn modelId="{D7DAC566-36D2-4AD8-8699-8585F18B6896}" type="presOf" srcId="{9982FAF6-E346-4A8A-92AA-A3300E824A7E}" destId="{E1C4A4A4-7E45-4411-9A2D-2F58EE76D517}" srcOrd="0" destOrd="0" presId="urn:microsoft.com/office/officeart/2005/8/layout/process1"/>
    <dgm:cxn modelId="{10ED4F71-9652-431F-BC47-52D9B7EC2458}" type="presOf" srcId="{F02E4D8F-A426-4CDA-8807-E9E108AB2CDD}" destId="{D944D3E7-B852-430A-B4DB-061E73E6436F}" srcOrd="0" destOrd="0" presId="urn:microsoft.com/office/officeart/2005/8/layout/process1"/>
    <dgm:cxn modelId="{A5FDE1B0-2D31-4107-9ACA-C6E60DBB5786}" type="presOf" srcId="{D49D551E-1503-459F-A0D4-648A22EF57C2}" destId="{87F48B7D-DABF-4329-A215-1BC3117A2F2D}" srcOrd="0" destOrd="0" presId="urn:microsoft.com/office/officeart/2005/8/layout/process1"/>
    <dgm:cxn modelId="{02FFA6C4-2AE9-4C87-AAFC-B319D66A5747}" type="presOf" srcId="{4149CC54-31D1-4122-9087-B7676120E5AA}" destId="{80625E5E-E885-440B-A3F3-CD2DDC27E3D6}" srcOrd="0" destOrd="0" presId="urn:microsoft.com/office/officeart/2005/8/layout/process1"/>
    <dgm:cxn modelId="{B84D1DE1-7E19-4760-AA41-DEBC14CD3FE7}" srcId="{91F491E1-3892-4D34-BA42-12534B346934}" destId="{4149CC54-31D1-4122-9087-B7676120E5AA}" srcOrd="2" destOrd="0" parTransId="{A6CB05EE-B8D5-480F-8FF7-EB47A404620D}" sibTransId="{0EA217FF-78B9-48A2-A4DE-5B6E6A7C6E52}"/>
    <dgm:cxn modelId="{19B61CE7-DABE-4C2C-8F99-6A67EBD542AB}" type="presOf" srcId="{9982FAF6-E346-4A8A-92AA-A3300E824A7E}" destId="{4A30B3A6-DCAD-4292-A163-F11F95F8B73A}" srcOrd="1" destOrd="0" presId="urn:microsoft.com/office/officeart/2005/8/layout/process1"/>
    <dgm:cxn modelId="{67986DF6-54E2-4E5C-8078-C998B4F64CDA}" type="presOf" srcId="{91F491E1-3892-4D34-BA42-12534B346934}" destId="{163F1E06-0D08-420C-AB3E-F3970A997E32}" srcOrd="0" destOrd="0" presId="urn:microsoft.com/office/officeart/2005/8/layout/process1"/>
    <dgm:cxn modelId="{E58B42AC-31D4-406E-BE05-274967490D5B}" type="presParOf" srcId="{163F1E06-0D08-420C-AB3E-F3970A997E32}" destId="{52023D54-3067-4493-B9FC-F9FF64AF1209}" srcOrd="0" destOrd="0" presId="urn:microsoft.com/office/officeart/2005/8/layout/process1"/>
    <dgm:cxn modelId="{5CC6A0AE-9CC7-4CD0-8960-EAB1716E82FE}" type="presParOf" srcId="{163F1E06-0D08-420C-AB3E-F3970A997E32}" destId="{E1C4A4A4-7E45-4411-9A2D-2F58EE76D517}" srcOrd="1" destOrd="0" presId="urn:microsoft.com/office/officeart/2005/8/layout/process1"/>
    <dgm:cxn modelId="{B8CE2C38-3242-409F-943D-3FCF682F05E9}" type="presParOf" srcId="{E1C4A4A4-7E45-4411-9A2D-2F58EE76D517}" destId="{4A30B3A6-DCAD-4292-A163-F11F95F8B73A}" srcOrd="0" destOrd="0" presId="urn:microsoft.com/office/officeart/2005/8/layout/process1"/>
    <dgm:cxn modelId="{1E64FF86-001D-44BA-A76B-91C46D8CCFCB}" type="presParOf" srcId="{163F1E06-0D08-420C-AB3E-F3970A997E32}" destId="{D944D3E7-B852-430A-B4DB-061E73E6436F}" srcOrd="2" destOrd="0" presId="urn:microsoft.com/office/officeart/2005/8/layout/process1"/>
    <dgm:cxn modelId="{9C5B5C98-BD50-4374-B00E-45C4167CC074}" type="presParOf" srcId="{163F1E06-0D08-420C-AB3E-F3970A997E32}" destId="{87F48B7D-DABF-4329-A215-1BC3117A2F2D}" srcOrd="3" destOrd="0" presId="urn:microsoft.com/office/officeart/2005/8/layout/process1"/>
    <dgm:cxn modelId="{A636AF0E-7C37-4AA3-9405-F19F25E90578}" type="presParOf" srcId="{87F48B7D-DABF-4329-A215-1BC3117A2F2D}" destId="{365D3A88-B2F9-4457-86CA-333AB77AB65A}" srcOrd="0" destOrd="0" presId="urn:microsoft.com/office/officeart/2005/8/layout/process1"/>
    <dgm:cxn modelId="{A323CBF3-94FD-44E7-842E-6D1C7EA1B6D7}" type="presParOf" srcId="{163F1E06-0D08-420C-AB3E-F3970A997E32}" destId="{80625E5E-E885-440B-A3F3-CD2DDC27E3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23D54-3067-4493-B9FC-F9FF64AF1209}">
      <dsp:nvSpPr>
        <dsp:cNvPr id="0" name=""/>
        <dsp:cNvSpPr/>
      </dsp:nvSpPr>
      <dsp:spPr>
        <a:xfrm>
          <a:off x="7947" y="2353813"/>
          <a:ext cx="2375507" cy="1425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Partition</a:t>
          </a:r>
          <a:r>
            <a:rPr lang="en-US" altLang="zh-CN" sz="2000" kern="1200" dirty="0"/>
            <a:t> the parameter domain</a:t>
          </a:r>
          <a:endParaRPr lang="en-US" sz="2000" kern="1200" dirty="0"/>
        </a:p>
      </dsp:txBody>
      <dsp:txXfrm>
        <a:off x="49693" y="2395559"/>
        <a:ext cx="2292015" cy="1341812"/>
      </dsp:txXfrm>
    </dsp:sp>
    <dsp:sp modelId="{E1C4A4A4-7E45-4411-9A2D-2F58EE76D517}">
      <dsp:nvSpPr>
        <dsp:cNvPr id="0" name=""/>
        <dsp:cNvSpPr/>
      </dsp:nvSpPr>
      <dsp:spPr>
        <a:xfrm>
          <a:off x="2621006" y="2771902"/>
          <a:ext cx="503607" cy="58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1006" y="2889727"/>
        <a:ext cx="352525" cy="353475"/>
      </dsp:txXfrm>
    </dsp:sp>
    <dsp:sp modelId="{D944D3E7-B852-430A-B4DB-061E73E6436F}">
      <dsp:nvSpPr>
        <dsp:cNvPr id="0" name=""/>
        <dsp:cNvSpPr/>
      </dsp:nvSpPr>
      <dsp:spPr>
        <a:xfrm>
          <a:off x="3333658" y="2353813"/>
          <a:ext cx="2375507" cy="1425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Pick</a:t>
          </a:r>
          <a:r>
            <a:rPr lang="en-US" altLang="zh-CN" sz="2000" kern="1200" dirty="0"/>
            <a:t> from partitions. The kernel is the first parameter estimate.</a:t>
          </a:r>
          <a:endParaRPr lang="en-US" sz="2000" kern="1200" dirty="0"/>
        </a:p>
      </dsp:txBody>
      <dsp:txXfrm>
        <a:off x="3375404" y="2395559"/>
        <a:ext cx="2292015" cy="1341812"/>
      </dsp:txXfrm>
    </dsp:sp>
    <dsp:sp modelId="{87F48B7D-DABF-4329-A215-1BC3117A2F2D}">
      <dsp:nvSpPr>
        <dsp:cNvPr id="0" name=""/>
        <dsp:cNvSpPr/>
      </dsp:nvSpPr>
      <dsp:spPr>
        <a:xfrm>
          <a:off x="5946717" y="2771902"/>
          <a:ext cx="503607" cy="58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46717" y="2889727"/>
        <a:ext cx="352525" cy="353475"/>
      </dsp:txXfrm>
    </dsp:sp>
    <dsp:sp modelId="{80625E5E-E885-440B-A3F3-CD2DDC27E3D6}">
      <dsp:nvSpPr>
        <dsp:cNvPr id="0" name=""/>
        <dsp:cNvSpPr/>
      </dsp:nvSpPr>
      <dsp:spPr>
        <a:xfrm>
          <a:off x="6659369" y="2353813"/>
          <a:ext cx="2375507" cy="1425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Precise</a:t>
          </a:r>
          <a:r>
            <a:rPr lang="en-US" altLang="zh-CN" sz="2000" kern="1200" dirty="0"/>
            <a:t> estimate obtained from function fitting.</a:t>
          </a:r>
          <a:endParaRPr lang="en-US" sz="2000" kern="1200" dirty="0"/>
        </a:p>
      </dsp:txBody>
      <dsp:txXfrm>
        <a:off x="6701115" y="2395559"/>
        <a:ext cx="2292015" cy="134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7FD2-325D-4CF1-8812-96B9311F4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7811-8243-4F26-BE8B-62F39C6C1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3527-87EF-4B33-A23C-3BB5772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0D97-A040-4629-9EA2-8470828F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621D-8A90-4E2F-8BEB-8FC01E3A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460A-F542-4E4F-BB50-929759FA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E08DF-F813-4BA4-AE2C-C18BB894F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E66A-020A-417A-B7EC-7EC6283D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60A1-87AD-4B05-9A85-6673A344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1D7E-4D80-4DF6-A606-2839B9AB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65DAA-6457-40CE-BDBF-91130998F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09A1-6FA5-4656-BEBB-6C2EA08B0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1C87-02A8-4AD5-B55D-FCACE90C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CF4A-2656-4E7E-BE4A-9FB8AC9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D070-36E7-4EEC-8F10-219967E6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467-69D8-4190-8BC1-DF3F516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53FA-EBD9-4DE1-A28E-CFE8A604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B8B4-264F-4138-8498-CED123C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DF57-0C83-439C-AB0D-74E49936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FC4D-85DF-42E0-9922-9074704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7FC1-1B53-4971-94C5-16D696B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7ADC-E745-43D8-8A32-4AA6A720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065D-2B25-479E-BDE0-342B20CF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B0FF-81C8-46B6-8529-2B4F638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1D9C-4402-4EBF-AACE-8283FD38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56A3-DEA0-40FC-851D-DD57C80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25D5-A34B-4FD5-825F-8BAF814F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F36A-1DE6-48BE-B160-4E40D4A1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F8D9-01F8-4048-89EC-04C0480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92F1-B227-47F0-BF24-77C62832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5DF2-BD5E-49D9-8476-38CAF480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051D-AD33-4B24-B80D-93C3650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3CD0-48F9-4753-B24E-2AFF5CEB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2BE30-FB41-4823-9224-A7242C28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C0BEF-3FE5-49FE-9347-A939EFA0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1C0BA-0B17-4449-B3BC-8489BEF77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D8A00-DF65-440E-BC32-0570612E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4C621-5C81-4122-B1B2-828AEFA7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6DB09-B559-4003-B63E-B389D318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1903-7585-4A1F-821D-60056FE1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B70C2-84B1-4674-84CA-B521B27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35098-E1A2-4493-895F-9AB65498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A31A-E23E-4D05-83B3-703C5A81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57B95-C6B1-4870-8172-69568E14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47DD0-9EE5-4F69-A0BC-3750B36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9EF5-F8F8-4FF8-A40D-9FCE469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6A5C-1537-48A1-9A55-0264124B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8A5A-F024-41F6-A40D-5CCD24B6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2A63D-9051-490A-BBD5-446260C9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F186-1996-4DDD-A9F6-6DB1085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602A-F1C8-4B73-AA06-75FCFC2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BFEE-ECEC-4EFB-9376-4F9CF655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3952-D9B1-456D-8189-6617789E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6EF30-614D-41A5-8628-F0A7D21CA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2130D-50BA-4D25-86DE-87DB590A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A846-F4AA-4865-BC3A-45DC28FA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EB2E-1460-4C5A-A3FF-742491D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111C-6575-4CB9-AA1D-0E0D3CF1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10C85-5624-4975-99C5-F57928FF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8976-31B0-443E-AE31-9571B37C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EAA67-21A4-40F4-9EDD-B928D69A5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7A33-4269-4051-9E89-CAFD889D208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56AF-DED7-4ADA-AD68-6D013981F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5E09-F454-460F-BA80-710944CC2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52CE-333E-4EB1-AD91-682C4DE5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EA8A-781C-47BE-9D3D-2B682B2A9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Ultracold 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B863-833E-44F7-B5C0-DE56B8DD6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23, 2021</a:t>
            </a:r>
          </a:p>
        </p:txBody>
      </p:sp>
    </p:spTree>
    <p:extLst>
      <p:ext uri="{BB962C8B-B14F-4D97-AF65-F5344CB8AC3E}">
        <p14:creationId xmlns:p14="http://schemas.microsoft.com/office/powerpoint/2010/main" val="28672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B80C-7571-4298-B870-D541E308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Structure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3FE4E6-46DA-45E0-8A34-FF982D58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24" y="1027906"/>
            <a:ext cx="8139314" cy="535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8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A29-AD89-4B86-A03D-CEB55C4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Roadmap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FE87C3-09FB-460F-A3F5-EEDD20FD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91" y="1140173"/>
            <a:ext cx="8139314" cy="535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E4817-744E-445F-9283-64ECF272D924}"/>
              </a:ext>
            </a:extLst>
          </p:cNvPr>
          <p:cNvSpPr txBox="1"/>
          <p:nvPr/>
        </p:nvSpPr>
        <p:spPr>
          <a:xfrm>
            <a:off x="6783292" y="3356810"/>
            <a:ext cx="268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Demo 5/15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F5BCC-1930-49A6-BEC9-2CD1921EB6E8}"/>
              </a:ext>
            </a:extLst>
          </p:cNvPr>
          <p:cNvSpPr txBox="1"/>
          <p:nvPr/>
        </p:nvSpPr>
        <p:spPr>
          <a:xfrm>
            <a:off x="3817508" y="5895973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Demo 6/1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6359-209E-4999-83FE-5BE9AD99B84C}"/>
              </a:ext>
            </a:extLst>
          </p:cNvPr>
          <p:cNvSpPr txBox="1"/>
          <p:nvPr/>
        </p:nvSpPr>
        <p:spPr>
          <a:xfrm>
            <a:off x="1092356" y="4127329"/>
            <a:ext cx="204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Testing</a:t>
            </a:r>
          </a:p>
          <a:p>
            <a:r>
              <a:rPr lang="en-US" dirty="0"/>
              <a:t>And Validation 7/1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5BA17-2262-4783-9FA7-7FBCD59AB0D5}"/>
              </a:ext>
            </a:extLst>
          </p:cNvPr>
          <p:cNvSpPr txBox="1"/>
          <p:nvPr/>
        </p:nvSpPr>
        <p:spPr>
          <a:xfrm>
            <a:off x="1507445" y="1690688"/>
            <a:ext cx="204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Available Sep-Oct </a:t>
            </a:r>
          </a:p>
          <a:p>
            <a:r>
              <a:rPr lang="en-US" dirty="0"/>
              <a:t>(test on campus)</a:t>
            </a:r>
          </a:p>
        </p:txBody>
      </p:sp>
    </p:spTree>
    <p:extLst>
      <p:ext uri="{BB962C8B-B14F-4D97-AF65-F5344CB8AC3E}">
        <p14:creationId xmlns:p14="http://schemas.microsoft.com/office/powerpoint/2010/main" val="321049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CBD-F1D1-4B82-AF4A-8448C0E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47C6-48EF-4DB1-AD1E-17B0D651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Refactored the original code to a python package.</a:t>
            </a:r>
          </a:p>
          <a:p>
            <a:r>
              <a:rPr lang="en-US" dirty="0"/>
              <a:t>A GAN network for predictive MTF denoising.</a:t>
            </a:r>
          </a:p>
          <a:p>
            <a:r>
              <a:rPr lang="en-US" dirty="0"/>
              <a:t>An interactive MTF visualization tool.</a:t>
            </a:r>
          </a:p>
        </p:txBody>
      </p:sp>
    </p:spTree>
    <p:extLst>
      <p:ext uri="{BB962C8B-B14F-4D97-AF65-F5344CB8AC3E}">
        <p14:creationId xmlns:p14="http://schemas.microsoft.com/office/powerpoint/2010/main" val="331577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91A-E6BE-4730-9C22-254C7670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UltraCold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709-F330-496C-A543-3B78DB36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Simplified code</a:t>
            </a:r>
          </a:p>
          <a:p>
            <a:r>
              <a:rPr lang="en-US" dirty="0"/>
              <a:t>Improved Code Style, Easy Reuse</a:t>
            </a:r>
          </a:p>
          <a:p>
            <a:r>
              <a:rPr lang="en-US" dirty="0"/>
              <a:t>Fully Documented and Commented</a:t>
            </a:r>
          </a:p>
          <a:p>
            <a:r>
              <a:rPr lang="en-US" dirty="0"/>
              <a:t>Efficient query and labeling of the whole database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8EEE0-BBFF-4300-95B8-123734BE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0727"/>
            <a:ext cx="10817505" cy="1461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3597E-5996-45E3-BB7A-28CB1C5F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31" y="337180"/>
            <a:ext cx="4775860" cy="2084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D60D-2FC2-4BF2-9E14-85BDD9C81FAF}"/>
              </a:ext>
            </a:extLst>
          </p:cNvPr>
          <p:cNvSpPr txBox="1"/>
          <p:nvPr/>
        </p:nvSpPr>
        <p:spPr>
          <a:xfrm>
            <a:off x="8888681" y="2291339"/>
            <a:ext cx="35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 graph of original 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13A54-F49F-4B91-B065-1741E80E3E07}"/>
              </a:ext>
            </a:extLst>
          </p:cNvPr>
          <p:cNvSpPr txBox="1"/>
          <p:nvPr/>
        </p:nvSpPr>
        <p:spPr>
          <a:xfrm>
            <a:off x="838200" y="5173124"/>
            <a:ext cx="9338953" cy="37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the current code to extract OD trap regions from all available datasets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7C6787-AD70-4AA0-AE1D-37E04C7C0D27}"/>
              </a:ext>
            </a:extLst>
          </p:cNvPr>
          <p:cNvSpPr txBox="1">
            <a:spLocks/>
          </p:cNvSpPr>
          <p:nvPr/>
        </p:nvSpPr>
        <p:spPr>
          <a:xfrm>
            <a:off x="838200" y="5619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Can upload to </a:t>
            </a:r>
            <a:r>
              <a:rPr lang="en-US" altLang="zh-CN" sz="2400" dirty="0" err="1"/>
              <a:t>pypi</a:t>
            </a:r>
            <a:r>
              <a:rPr lang="en-US" altLang="zh-CN" sz="2400" dirty="0"/>
              <a:t> to be easily used in 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3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D623-71B8-4CF3-822F-0D8E2B3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Generative Denoiser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5EACA4-C59E-4B32-9B88-26FF09A4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61" y="1773837"/>
            <a:ext cx="10799618" cy="471903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Trained on single OD FFT – mean OD FFT pairs.</a:t>
            </a:r>
          </a:p>
          <a:p>
            <a:r>
              <a:rPr lang="en-US" altLang="zh-CN" dirty="0"/>
              <a:t>Limit: small training batch, not prone to </a:t>
            </a:r>
            <a:br>
              <a:rPr lang="en-US" altLang="zh-CN" dirty="0"/>
            </a:br>
            <a:r>
              <a:rPr lang="en-US" altLang="zh-CN" dirty="0"/>
              <a:t>	fringe patterns. Hard to measure quantitatively.</a:t>
            </a:r>
          </a:p>
          <a:p>
            <a:r>
              <a:rPr lang="en-US" altLang="zh-CN" dirty="0"/>
              <a:t>Future Improvement: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Use MTF generated by fitting result </a:t>
            </a:r>
            <a:br>
              <a:rPr lang="en-US" altLang="zh-CN" sz="2200" dirty="0"/>
            </a:br>
            <a:r>
              <a:rPr lang="en-US" altLang="zh-CN" sz="2200" dirty="0"/>
              <a:t>as ground truth (prone to error)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Transfer Learning from denoiser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Data Augmentation through</a:t>
            </a:r>
            <a:br>
              <a:rPr lang="en-US" altLang="zh-CN" sz="2200" dirty="0"/>
            </a:br>
            <a:r>
              <a:rPr lang="en-US" altLang="zh-CN" sz="2200" dirty="0"/>
              <a:t>noise adding and</a:t>
            </a:r>
            <a:r>
              <a:rPr lang="zh-CN" altLang="en-US" sz="2200" dirty="0"/>
              <a:t> </a:t>
            </a:r>
            <a:r>
              <a:rPr lang="en-US" altLang="zh-CN" sz="2200" dirty="0"/>
              <a:t>rotation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Data Generation for whole</a:t>
            </a:r>
            <a:br>
              <a:rPr lang="en-US" altLang="zh-CN" sz="2200" dirty="0"/>
            </a:br>
            <a:r>
              <a:rPr lang="en-US" altLang="zh-CN" sz="2200" dirty="0"/>
              <a:t>parameter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C1F3A-71EB-4A46-8B18-1BC1F832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9" r="37071"/>
          <a:stretch/>
        </p:blipFill>
        <p:spPr>
          <a:xfrm rot="16200000">
            <a:off x="7686741" y="1766859"/>
            <a:ext cx="2426040" cy="7582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649BC6-3C82-48EB-8584-CC75731DD718}"/>
              </a:ext>
            </a:extLst>
          </p:cNvPr>
          <p:cNvSpPr txBox="1"/>
          <p:nvPr/>
        </p:nvSpPr>
        <p:spPr>
          <a:xfrm>
            <a:off x="6252359" y="4428275"/>
            <a:ext cx="35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 OD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D318F-B6B0-498F-B339-A5FD1CF02C9F}"/>
              </a:ext>
            </a:extLst>
          </p:cNvPr>
          <p:cNvSpPr txBox="1"/>
          <p:nvPr/>
        </p:nvSpPr>
        <p:spPr>
          <a:xfrm>
            <a:off x="8150013" y="4410817"/>
            <a:ext cx="35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OD mean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38EA4-DAD0-4077-8BD8-50D56CB501D6}"/>
              </a:ext>
            </a:extLst>
          </p:cNvPr>
          <p:cNvSpPr txBox="1"/>
          <p:nvPr/>
        </p:nvSpPr>
        <p:spPr>
          <a:xfrm>
            <a:off x="9820968" y="4410326"/>
            <a:ext cx="35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Predicted OD Mean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B6992C-0E7B-4E52-9DA5-A89970E5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365125"/>
            <a:ext cx="2705250" cy="1904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17830-95B7-46A7-9138-5605E0CEA59A}"/>
              </a:ext>
            </a:extLst>
          </p:cNvPr>
          <p:cNvSpPr txBox="1"/>
          <p:nvPr/>
        </p:nvSpPr>
        <p:spPr>
          <a:xfrm>
            <a:off x="9725187" y="2189777"/>
            <a:ext cx="356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 of </a:t>
            </a:r>
          </a:p>
          <a:p>
            <a:r>
              <a:rPr lang="en-US" altLang="zh-CN" dirty="0"/>
              <a:t>Image Autoencoder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FBB41-BA0C-4450-9A4A-E24F81C5A62C}"/>
              </a:ext>
            </a:extLst>
          </p:cNvPr>
          <p:cNvSpPr txBox="1"/>
          <p:nvPr/>
        </p:nvSpPr>
        <p:spPr>
          <a:xfrm>
            <a:off x="7838630" y="3730551"/>
            <a:ext cx="35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 Example</a:t>
            </a:r>
          </a:p>
        </p:txBody>
      </p:sp>
    </p:spTree>
    <p:extLst>
      <p:ext uri="{BB962C8B-B14F-4D97-AF65-F5344CB8AC3E}">
        <p14:creationId xmlns:p14="http://schemas.microsoft.com/office/powerpoint/2010/main" val="1404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60FA-C3F9-4E8F-9436-4B4B2270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MTF Playground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0A9BF2-8292-4B62-B123-9F4C16E6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1782531"/>
            <a:ext cx="3116283" cy="4351338"/>
          </a:xfrm>
        </p:spPr>
        <p:txBody>
          <a:bodyPr/>
          <a:lstStyle/>
          <a:p>
            <a:r>
              <a:rPr lang="en-US" dirty="0"/>
              <a:t>Helps to intuitively understand the parameters</a:t>
            </a:r>
          </a:p>
          <a:p>
            <a:endParaRPr lang="en-US" dirty="0"/>
          </a:p>
          <a:p>
            <a:r>
              <a:rPr lang="en-US" dirty="0"/>
              <a:t>Support interactive fitting in future, as a learning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4A311-3A3C-4881-B132-65ED6715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13" y="1561605"/>
            <a:ext cx="8273933" cy="45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43C5-A4DB-4F6E-A01E-9C8641F4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449"/>
            <a:ext cx="10515600" cy="1325563"/>
          </a:xfrm>
        </p:spPr>
        <p:txBody>
          <a:bodyPr/>
          <a:lstStyle/>
          <a:p>
            <a:r>
              <a:rPr lang="en-US" dirty="0"/>
              <a:t>A more formal description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15720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1BED-D97E-4C77-8F3F-316CF9EB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C12F6-BAFF-4A61-B7F7-28C1A83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287" y="1690688"/>
                <a:ext cx="604077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Variables:</a:t>
                </a:r>
              </a:p>
              <a:p>
                <a:r>
                  <a:rPr lang="en-US" sz="1800" dirty="0"/>
                  <a:t>Parameter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of the imaging system</a:t>
                </a:r>
              </a:p>
              <a:p>
                <a:r>
                  <a:rPr lang="en-US" sz="1800" dirty="0"/>
                  <a:t>The perfect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/>
                  <a:t> with almost no information loss, and can be obtained by applying theory</a:t>
                </a:r>
              </a:p>
              <a:p>
                <a:r>
                  <a:rPr lang="en-US" sz="1800" dirty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is the set of perfect images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Processes:</a:t>
                </a:r>
              </a:p>
              <a:p>
                <a:r>
                  <a:rPr lang="en-US" sz="1800" dirty="0"/>
                  <a:t>The imaging process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yields a single </a:t>
                </a:r>
                <a:r>
                  <a:rPr lang="en-US" altLang="zh-CN" sz="1800" dirty="0"/>
                  <a:t>OD image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i="1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/>
                  <a:t>	</a:t>
                </a:r>
                <a:r>
                  <a:rPr lang="en-US" sz="1800" dirty="0"/>
                  <a:t>We assume the following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i="1" dirty="0"/>
                  <a:t>: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		Spatial Invariance (approx.)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		Constant Variance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		Stable (zero expectation)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in itself is a </a:t>
                </a:r>
                <a:r>
                  <a:rPr lang="en-US" sz="1800" i="1" dirty="0"/>
                  <a:t>very crude estimator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i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C12F6-BAFF-4A61-B7F7-28C1A83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287" y="1690688"/>
                <a:ext cx="6040772" cy="4351338"/>
              </a:xfrm>
              <a:blipFill>
                <a:blip r:embed="rId2"/>
                <a:stretch>
                  <a:fillRect l="-90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550F-3716-4AB0-85C3-621312CF23B4}"/>
                  </a:ext>
                </a:extLst>
              </p:cNvPr>
              <p:cNvSpPr txBox="1"/>
              <p:nvPr/>
            </p:nvSpPr>
            <p:spPr>
              <a:xfrm>
                <a:off x="6878972" y="1303826"/>
                <a:ext cx="4704341" cy="4599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Method Before: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use function fitting to replicate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the inverse imaging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take </a:t>
                </a:r>
                <a:r>
                  <a:rPr lang="en-US" b="1" dirty="0"/>
                  <a:t>a series</a:t>
                </a:r>
                <a:r>
                  <a:rPr lang="en-US" dirty="0"/>
                  <a:t> of measurements and obtain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as a high quality </a:t>
                </a:r>
                <a:r>
                  <a:rPr lang="en-US" b="1" dirty="0"/>
                  <a:t>estimator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Our Goal: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Efficiently</a:t>
                </a:r>
                <a:r>
                  <a:rPr lang="en-US" dirty="0"/>
                  <a:t> extract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a </a:t>
                </a:r>
                <a:r>
                  <a:rPr lang="en-US" b="1" dirty="0"/>
                  <a:t>single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We want a process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be efficient, it’s not plausible to perform function fitting extensively.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My Strategy: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generative denoiser, and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an efficient version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550F-3716-4AB0-85C3-621312CF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72" y="1303826"/>
                <a:ext cx="4704341" cy="4599977"/>
              </a:xfrm>
              <a:prstGeom prst="rect">
                <a:avLst/>
              </a:prstGeom>
              <a:blipFill>
                <a:blip r:embed="rId3"/>
                <a:stretch>
                  <a:fillRect l="-1036" t="-796" r="-1425" b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36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FAAB-8133-4E82-B708-17A8774A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688D-0F32-4DF8-84C0-4B0FF1AA5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make the generative denoiser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Build from the current GAN network</a:t>
                </a:r>
              </a:p>
              <a:p>
                <a:pPr lvl="1"/>
                <a:r>
                  <a:rPr lang="en-US" dirty="0"/>
                  <a:t>Apply Transfer Learning and Data Augmentation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To make the parameter extractor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NN for initial parameter guess, function fitting for precision</a:t>
                </a:r>
              </a:p>
              <a:p>
                <a:pPr lvl="2"/>
                <a:r>
                  <a:rPr lang="en-US" dirty="0"/>
                  <a:t>May speed up fitting substantially</a:t>
                </a:r>
              </a:p>
              <a:p>
                <a:pPr lvl="2"/>
                <a:r>
                  <a:rPr lang="en-US" dirty="0"/>
                  <a:t>Precision of fitting depend on efficiency required</a:t>
                </a:r>
              </a:p>
              <a:p>
                <a:pPr lvl="2"/>
                <a:r>
                  <a:rPr lang="en-US" dirty="0"/>
                  <a:t>If we only want defocus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 fitting might be further accelerated.</a:t>
                </a:r>
              </a:p>
              <a:p>
                <a:pPr lvl="1"/>
                <a:r>
                  <a:rPr lang="en-US" dirty="0"/>
                  <a:t>Option 1: NN make value guess, then fit until converge</a:t>
                </a:r>
              </a:p>
              <a:p>
                <a:pPr lvl="1"/>
                <a:r>
                  <a:rPr lang="en-US" dirty="0"/>
                  <a:t>Option 2: NN </a:t>
                </a:r>
                <a:r>
                  <a:rPr lang="en-US" altLang="zh-CN" b="1" dirty="0"/>
                  <a:t>classify</a:t>
                </a:r>
                <a:r>
                  <a:rPr lang="en-US" altLang="zh-CN" dirty="0"/>
                  <a:t> into (~50) </a:t>
                </a:r>
                <a:r>
                  <a:rPr lang="en-US" dirty="0"/>
                  <a:t>initial setups, then </a:t>
                </a:r>
                <a:r>
                  <a:rPr lang="en-US" b="1" dirty="0"/>
                  <a:t>fit</a:t>
                </a:r>
                <a:r>
                  <a:rPr lang="en-US" dirty="0"/>
                  <a:t> in restricted domain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688D-0F32-4DF8-84C0-4B0FF1AA5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8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40E8-BE74-46A8-A141-E7085037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to the</a:t>
            </a:r>
            <a:r>
              <a:rPr lang="zh-CN" altLang="en-US" dirty="0"/>
              <a:t> </a:t>
            </a:r>
            <a:r>
              <a:rPr lang="en-US" altLang="zh-CN" dirty="0"/>
              <a:t>PPP</a:t>
            </a:r>
            <a:r>
              <a:rPr lang="en-US" dirty="0"/>
              <a:t> strategy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48BFE2-52B0-4B2D-AEBD-F261D8858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67438"/>
              </p:ext>
            </p:extLst>
          </p:nvPr>
        </p:nvGraphicFramePr>
        <p:xfrm>
          <a:off x="1131848" y="2097127"/>
          <a:ext cx="9042825" cy="6132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421FF84-7609-4DD2-BA5F-5F1B3512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47" y="2375907"/>
            <a:ext cx="9753600" cy="2352675"/>
          </a:xfrm>
          <a:prstGeom prst="rect">
            <a:avLst/>
          </a:prstGeom>
          <a:noFill/>
          <a:scene3d>
            <a:camera prst="orthographicFront">
              <a:rot lat="1200000" lon="1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553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Ultracold Project Summary</vt:lpstr>
      <vt:lpstr>Work done so far</vt:lpstr>
      <vt:lpstr>The UltraCold package</vt:lpstr>
      <vt:lpstr>The Generative Denoiser</vt:lpstr>
      <vt:lpstr>Interactive MTF Playground</vt:lpstr>
      <vt:lpstr>A more formal description to the problem</vt:lpstr>
      <vt:lpstr>Problem Statement</vt:lpstr>
      <vt:lpstr>Next Steps</vt:lpstr>
      <vt:lpstr>Illustration to the PPP strategy</vt:lpstr>
      <vt:lpstr>The System Structure</vt:lpstr>
      <vt:lpstr>Development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Ultracold Project Summary</dc:title>
  <dc:creator>Felix Liu</dc:creator>
  <cp:lastModifiedBy>Felix Liu</cp:lastModifiedBy>
  <cp:revision>18</cp:revision>
  <dcterms:created xsi:type="dcterms:W3CDTF">2021-04-23T13:58:55Z</dcterms:created>
  <dcterms:modified xsi:type="dcterms:W3CDTF">2021-04-23T22:48:13Z</dcterms:modified>
</cp:coreProperties>
</file>