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9"/>
  </p:notesMasterIdLst>
  <p:sldIdLst>
    <p:sldId id="267" r:id="rId6"/>
    <p:sldId id="928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36276-5AC1-4C77-8BC0-D470AB19103F}" v="3" dt="2025-10-21T00:38:31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lejandro Peña Palacio" userId="9bc1ebb5-3bea-4794-be41-2d309de71ac8" providerId="ADAL" clId="{AB98F52E-E0B0-4E02-BDB5-886D4FA961F5}"/>
    <pc:docChg chg="custSel modSld">
      <pc:chgData name="Juan Alejandro Peña Palacio" userId="9bc1ebb5-3bea-4794-be41-2d309de71ac8" providerId="ADAL" clId="{AB98F52E-E0B0-4E02-BDB5-886D4FA961F5}" dt="2025-10-22T11:51:07.441" v="276" actId="6549"/>
      <pc:docMkLst>
        <pc:docMk/>
      </pc:docMkLst>
      <pc:sldChg chg="modSp mod">
        <pc:chgData name="Juan Alejandro Peña Palacio" userId="9bc1ebb5-3bea-4794-be41-2d309de71ac8" providerId="ADAL" clId="{AB98F52E-E0B0-4E02-BDB5-886D4FA961F5}" dt="2025-10-22T11:51:07.441" v="276" actId="6549"/>
        <pc:sldMkLst>
          <pc:docMk/>
          <pc:sldMk cId="875908096" sldId="267"/>
        </pc:sldMkLst>
        <pc:spChg chg="mod">
          <ac:chgData name="Juan Alejandro Peña Palacio" userId="9bc1ebb5-3bea-4794-be41-2d309de71ac8" providerId="ADAL" clId="{AB98F52E-E0B0-4E02-BDB5-886D4FA961F5}" dt="2025-10-22T11:51:07.441" v="276" actId="6549"/>
          <ac:spMkLst>
            <pc:docMk/>
            <pc:sldMk cId="875908096" sldId="267"/>
            <ac:spMk id="15" creationId="{79DC4192-C8E0-4E1C-A7A2-C022F794C202}"/>
          </ac:spMkLst>
        </pc:spChg>
      </pc:sldChg>
      <pc:sldChg chg="modSp mod">
        <pc:chgData name="Juan Alejandro Peña Palacio" userId="9bc1ebb5-3bea-4794-be41-2d309de71ac8" providerId="ADAL" clId="{AB98F52E-E0B0-4E02-BDB5-886D4FA961F5}" dt="2025-10-22T11:50:29.458" v="173" actId="20577"/>
        <pc:sldMkLst>
          <pc:docMk/>
          <pc:sldMk cId="1181135169" sldId="928"/>
        </pc:sldMkLst>
        <pc:spChg chg="mod">
          <ac:chgData name="Juan Alejandro Peña Palacio" userId="9bc1ebb5-3bea-4794-be41-2d309de71ac8" providerId="ADAL" clId="{AB98F52E-E0B0-4E02-BDB5-886D4FA961F5}" dt="2025-10-22T11:50:29.458" v="173" actId="20577"/>
          <ac:spMkLst>
            <pc:docMk/>
            <pc:sldMk cId="1181135169" sldId="928"/>
            <ac:spMk id="3074" creationId="{00000000-0000-0000-0000-000000000000}"/>
          </ac:spMkLst>
        </pc:spChg>
        <pc:graphicFrameChg chg="mod modGraphic">
          <ac:chgData name="Juan Alejandro Peña Palacio" userId="9bc1ebb5-3bea-4794-be41-2d309de71ac8" providerId="ADAL" clId="{AB98F52E-E0B0-4E02-BDB5-886D4FA961F5}" dt="2025-10-22T11:49:53.736" v="157" actId="20577"/>
          <ac:graphicFrameMkLst>
            <pc:docMk/>
            <pc:sldMk cId="1181135169" sldId="928"/>
            <ac:graphicFrameMk id="5" creationId="{F2909B32-36F4-12B4-A529-2EE28DB3EEFF}"/>
          </ac:graphicFrameMkLst>
        </pc:graphicFrameChg>
      </pc:sldChg>
    </pc:docChg>
  </pc:docChgLst>
  <pc:docChgLst>
    <pc:chgData name="Juan Alejandro Peña Palacio" userId="9bc1ebb5-3bea-4794-be41-2d309de71ac8" providerId="ADAL" clId="{18065464-8B29-44DD-89C4-485E3721B135}"/>
    <pc:docChg chg="custSel modSld">
      <pc:chgData name="Juan Alejandro Peña Palacio" userId="9bc1ebb5-3bea-4794-be41-2d309de71ac8" providerId="ADAL" clId="{18065464-8B29-44DD-89C4-485E3721B135}" dt="2025-10-21T16:47:27.809" v="520" actId="313"/>
      <pc:docMkLst>
        <pc:docMk/>
      </pc:docMkLst>
      <pc:sldChg chg="modSp mod">
        <pc:chgData name="Juan Alejandro Peña Palacio" userId="9bc1ebb5-3bea-4794-be41-2d309de71ac8" providerId="ADAL" clId="{18065464-8B29-44DD-89C4-485E3721B135}" dt="2025-10-21T16:47:27.809" v="520" actId="313"/>
        <pc:sldMkLst>
          <pc:docMk/>
          <pc:sldMk cId="1181135169" sldId="928"/>
        </pc:sldMkLst>
        <pc:graphicFrameChg chg="modGraphic">
          <ac:chgData name="Juan Alejandro Peña Palacio" userId="9bc1ebb5-3bea-4794-be41-2d309de71ac8" providerId="ADAL" clId="{18065464-8B29-44DD-89C4-485E3721B135}" dt="2025-10-21T16:47:27.809" v="520" actId="313"/>
          <ac:graphicFrameMkLst>
            <pc:docMk/>
            <pc:sldMk cId="1181135169" sldId="928"/>
            <ac:graphicFrameMk id="5" creationId="{F2909B32-36F4-12B4-A529-2EE28DB3EEF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D32A5-96BE-4FF5-9FA5-C46FD587C853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1CECF-805C-4BC6-BF2B-6123DD3F531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4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541B6C-F94C-46D0-AA2C-7137D13A2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75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88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665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A5967-EC53-4796-8C39-AF51B6D8071E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F0FE-59E4-423A-A160-5EA31948282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6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57B7A-E469-40B8-8F2C-207B7F99E21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9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6CE38-6E7E-4AFA-B080-B479F53C6E0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73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AC7A-4E8D-4AD1-A8F0-E72829D44A9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22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9B75F-76ED-4D6D-B290-19E54CDCD02E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0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45B9B-7662-4473-A7FC-EE03FE5497B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85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759EC-1509-43BB-8D59-39123290471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6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527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053AE-9CD1-4AE2-9F06-3C85B0CBC8E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75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3CC28-76C2-4B86-AED2-5915685F44C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2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29CA7-FEFA-4149-84A5-64065B0A910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8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2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3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49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40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08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85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57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7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ángulo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ángulo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ángulo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ángulo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F960FF-C30D-43AC-B0B2-A4AC20AAA704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hyperlink" Target="https://www.youtube.com/c/LearningRiskModelling" TargetMode="External"/><Relationship Id="rId12" Type="http://schemas.openxmlformats.org/officeDocument/2006/relationships/hyperlink" Target="https://engineeringx.raeng.org.uk/media/gdyi1ynm/iapp-case-studies_web_colombia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www.raeng.org.uk/global/international-partnerships/engineering-x/transforming-systems-through-partnership-tsp/case-studies-previous-awardees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engineeringx.raeng.org.uk/programmes/transforming-systems-through-partnerships/case-studies" TargetMode="External"/><Relationship Id="rId4" Type="http://schemas.openxmlformats.org/officeDocument/2006/relationships/hyperlink" Target="https://www.iadb.org/es/sectores/iniciativas/digital-finance-innovation/fintech" TargetMode="External"/><Relationship Id="rId9" Type="http://schemas.openxmlformats.org/officeDocument/2006/relationships/hyperlink" Target="mailto:japena@eafit.edu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9DC4192-C8E0-4E1C-A7A2-C022F794C202}"/>
              </a:ext>
            </a:extLst>
          </p:cNvPr>
          <p:cNvSpPr txBox="1"/>
          <p:nvPr/>
        </p:nvSpPr>
        <p:spPr>
          <a:xfrm>
            <a:off x="3798607" y="1823241"/>
            <a:ext cx="863481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Integración de Datos y 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Prospectiva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Casos de Estudio –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Ret</a:t>
            </a:r>
            <a:r>
              <a:rPr lang="es-ES" sz="24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o Parcial II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9E81FD3-1740-4BC2-B63E-C2DDE742DD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2" descr="El Ágora">
              <a:extLst>
                <a:ext uri="{FF2B5EF4-FFF2-40B4-BE49-F238E27FC236}">
                  <a16:creationId xmlns:a16="http://schemas.microsoft.com/office/drawing/2014/main" id="{54B5E763-28EC-4E1E-BB2B-685A73F5E0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615"/>
            <a:stretch/>
          </p:blipFill>
          <p:spPr bwMode="auto">
            <a:xfrm>
              <a:off x="762953" y="0"/>
              <a:ext cx="293528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BC39F83-8AAB-47E0-8B08-A6560F249522}"/>
                </a:ext>
              </a:extLst>
            </p:cNvPr>
            <p:cNvGrpSpPr/>
            <p:nvPr/>
          </p:nvGrpSpPr>
          <p:grpSpPr>
            <a:xfrm>
              <a:off x="0" y="5577841"/>
              <a:ext cx="12192000" cy="975360"/>
              <a:chOff x="0" y="5577841"/>
              <a:chExt cx="12192000" cy="975360"/>
            </a:xfrm>
            <a:solidFill>
              <a:schemeClr val="accent1">
                <a:lumMod val="50000"/>
                <a:alpha val="56000"/>
              </a:schemeClr>
            </a:solidFill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D1C744D7-C590-4CA6-B66C-368F73851C7D}"/>
                  </a:ext>
                </a:extLst>
              </p:cNvPr>
              <p:cNvGrpSpPr/>
              <p:nvPr/>
            </p:nvGrpSpPr>
            <p:grpSpPr>
              <a:xfrm>
                <a:off x="0" y="5577841"/>
                <a:ext cx="12192000" cy="975360"/>
                <a:chOff x="0" y="5577841"/>
                <a:chExt cx="12192000" cy="975360"/>
              </a:xfrm>
              <a:grpFill/>
            </p:grpSpPr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84A1A150-9C41-47BF-8387-F724187C4769}"/>
                    </a:ext>
                  </a:extLst>
                </p:cNvPr>
                <p:cNvSpPr/>
                <p:nvPr/>
              </p:nvSpPr>
              <p:spPr>
                <a:xfrm>
                  <a:off x="0" y="5577841"/>
                  <a:ext cx="12192000" cy="975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26" name="Picture 2" descr="Inspira Crea Transforma - EAFIT - Universidad EAFIT">
                  <a:extLst>
                    <a:ext uri="{FF2B5EF4-FFF2-40B4-BE49-F238E27FC236}">
                      <a16:creationId xmlns:a16="http://schemas.microsoft.com/office/drawing/2014/main" id="{57DBA592-AE9E-4A21-8F16-3FFC3E6D65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670" t="21226" r="19199" b="14257"/>
                <a:stretch/>
              </p:blipFill>
              <p:spPr bwMode="auto">
                <a:xfrm>
                  <a:off x="4571999" y="5655894"/>
                  <a:ext cx="1956618" cy="81925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4C230D90-0E3A-4585-BE35-14B82B81B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3587" y="5692877"/>
                <a:ext cx="0" cy="782271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F35A723-201C-4C5A-AC89-78CAE5BDF041}"/>
                  </a:ext>
                </a:extLst>
              </p:cNvPr>
              <p:cNvSpPr/>
              <p:nvPr/>
            </p:nvSpPr>
            <p:spPr>
              <a:xfrm>
                <a:off x="7306745" y="5655894"/>
                <a:ext cx="2397762" cy="4360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www.eafit.edu.co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73BA0F6-276B-4F12-9E7E-B3EE8DE12598}"/>
                </a:ext>
              </a:extLst>
            </p:cNvPr>
            <p:cNvSpPr/>
            <p:nvPr/>
          </p:nvSpPr>
          <p:spPr>
            <a:xfrm>
              <a:off x="3865389" y="0"/>
              <a:ext cx="17567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813DD0E-AEBF-49D9-A842-F590FD859655}"/>
                </a:ext>
              </a:extLst>
            </p:cNvPr>
            <p:cNvSpPr/>
            <p:nvPr/>
          </p:nvSpPr>
          <p:spPr>
            <a:xfrm>
              <a:off x="439803" y="0"/>
              <a:ext cx="17567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41C796-2331-4098-8B20-9BF099EEDA03}"/>
              </a:ext>
            </a:extLst>
          </p:cNvPr>
          <p:cNvSpPr/>
          <p:nvPr/>
        </p:nvSpPr>
        <p:spPr>
          <a:xfrm>
            <a:off x="7562776" y="6084012"/>
            <a:ext cx="3945647" cy="436060"/>
          </a:xfrm>
          <a:prstGeom prst="rect">
            <a:avLst/>
          </a:prstGeom>
          <a:solidFill>
            <a:schemeClr val="accent1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INSPIRA CREA TRANSFORMA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Imagen 19">
            <a:hlinkClick r:id="rId4"/>
            <a:extLst>
              <a:ext uri="{FF2B5EF4-FFF2-40B4-BE49-F238E27FC236}">
                <a16:creationId xmlns:a16="http://schemas.microsoft.com/office/drawing/2014/main" id="{44C775D2-90D6-4660-BBC7-DA8F43FC4E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27" t="48320" r="30242" b="23584"/>
          <a:stretch/>
        </p:blipFill>
        <p:spPr>
          <a:xfrm>
            <a:off x="925451" y="4435376"/>
            <a:ext cx="2568356" cy="101647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1222135-2238-4E15-883D-6963C8D168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60000"/>
          </a:blip>
          <a:srcRect l="21894" t="43367" r="57424" b="20673"/>
          <a:stretch/>
        </p:blipFill>
        <p:spPr>
          <a:xfrm>
            <a:off x="925451" y="3070440"/>
            <a:ext cx="1251504" cy="1224000"/>
          </a:xfrm>
          <a:prstGeom prst="rect">
            <a:avLst/>
          </a:prstGeom>
        </p:spPr>
      </p:pic>
      <p:pic>
        <p:nvPicPr>
          <p:cNvPr id="22" name="Picture 2" descr="Resultado de imagen para Simbolo de You tube">
            <a:hlinkClick r:id="rId7"/>
            <a:extLst>
              <a:ext uri="{FF2B5EF4-FFF2-40B4-BE49-F238E27FC236}">
                <a16:creationId xmlns:a16="http://schemas.microsoft.com/office/drawing/2014/main" id="{E49137D5-5D4C-4569-9DC9-15F312033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64" y="3591687"/>
            <a:ext cx="1145843" cy="65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D0CD300-4EC9-0378-5F1E-B308027461E4}"/>
              </a:ext>
            </a:extLst>
          </p:cNvPr>
          <p:cNvSpPr txBox="1"/>
          <p:nvPr/>
        </p:nvSpPr>
        <p:spPr>
          <a:xfrm>
            <a:off x="4148920" y="3388591"/>
            <a:ext cx="7820167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Alejandro Peña P., I.M., M.Sc.,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Ph.D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9"/>
              </a:rPr>
              <a:t>japena@eafit.edu.co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Área de Gestión de la Información y Riesgos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Escuela de Administración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Visiting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Researcher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– DeMontfort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0"/>
              </a:rPr>
              <a:t>Royal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0"/>
              </a:rPr>
              <a:t>Academy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0"/>
              </a:rPr>
              <a:t>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1"/>
              </a:rPr>
              <a:t>–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2"/>
              </a:rPr>
              <a:t>Legacy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2"/>
              </a:rPr>
              <a:t>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2"/>
              </a:rPr>
              <a:t>Award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74391" y="0"/>
            <a:ext cx="10028254" cy="6858000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800" b="1" dirty="0">
                <a:solidFill>
                  <a:srgbClr val="00339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Caso de Estudio – Reto Parcial II</a:t>
            </a:r>
            <a:endParaRPr lang="es-ES" sz="2400" b="1" dirty="0">
              <a:solidFill>
                <a:srgbClr val="003399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D89C406-E1D2-8587-28CF-B7A0070BE231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3" name="Cuadro de texto 9">
              <a:extLst>
                <a:ext uri="{FF2B5EF4-FFF2-40B4-BE49-F238E27FC236}">
                  <a16:creationId xmlns:a16="http://schemas.microsoft.com/office/drawing/2014/main" id="{D351AE86-FCB8-0841-2AA6-7A0B7F6BB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Monitoreo &amp; Gobernanza del Dato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Monitoreo de Riesgos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Gobernanza del Dato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Concepto Big Data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Business Intelligence &amp; Business Analytics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Data </a:t>
              </a: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Mining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DataWarehouse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DataMarts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Proceso BI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Monitoreo Riesgos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Madurez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Risk</a:t>
              </a: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&amp; </a:t>
              </a: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Insights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Dashoboards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" name="Picture 2" descr="El Ágora">
              <a:extLst>
                <a:ext uri="{FF2B5EF4-FFF2-40B4-BE49-F238E27FC236}">
                  <a16:creationId xmlns:a16="http://schemas.microsoft.com/office/drawing/2014/main" id="{D7D0D8B2-198D-A999-C57C-57EC593962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2909B32-36F4-12B4-A529-2EE28DB3E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75690"/>
              </p:ext>
            </p:extLst>
          </p:nvPr>
        </p:nvGraphicFramePr>
        <p:xfrm>
          <a:off x="655814" y="732541"/>
          <a:ext cx="9086800" cy="5422900"/>
        </p:xfrm>
        <a:graphic>
          <a:graphicData uri="http://schemas.openxmlformats.org/drawingml/2006/table">
            <a:tbl>
              <a:tblPr firstRow="1" bandRow="1"/>
              <a:tblGrid>
                <a:gridCol w="2684241">
                  <a:extLst>
                    <a:ext uri="{9D8B030D-6E8A-4147-A177-3AD203B41FA5}">
                      <a16:colId xmlns:a16="http://schemas.microsoft.com/office/drawing/2014/main" val="393272366"/>
                    </a:ext>
                  </a:extLst>
                </a:gridCol>
                <a:gridCol w="6402559">
                  <a:extLst>
                    <a:ext uri="{9D8B030D-6E8A-4147-A177-3AD203B41FA5}">
                      <a16:colId xmlns:a16="http://schemas.microsoft.com/office/drawing/2014/main" val="990730807"/>
                    </a:ext>
                  </a:extLst>
                </a:gridCol>
              </a:tblGrid>
              <a:tr h="426085">
                <a:tc>
                  <a:txBody>
                    <a:bodyPr/>
                    <a:lstStyle/>
                    <a:p>
                      <a:pPr marL="8890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s-ES" sz="16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 de Estudio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Modelamiento del riesgo derivado de las operaciones del negocio de una FINTECH.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46853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marL="8890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Objetivos </a:t>
                      </a:r>
                      <a:r>
                        <a:rPr lang="es-ES" sz="1600" b="1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</a:t>
                      </a:r>
                      <a:r>
                        <a:rPr lang="es-ES" sz="16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Negocio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Una FINTECH quiere estimar las </a:t>
                      </a:r>
                      <a:r>
                        <a:rPr lang="es-CO" sz="1600" i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pérdidas</a:t>
                      </a: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asociadas con el riesgo derivado de los </a:t>
                      </a:r>
                      <a:r>
                        <a:rPr lang="es-CO" sz="1600" i="1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fallos tecnológicos</a:t>
                      </a: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en transacciones de sus clientes a través de sus canales electrónicos.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202840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8890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Abstracción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Para la caracterización del </a:t>
                      </a:r>
                      <a:r>
                        <a:rPr lang="es-CO" sz="1600" i="1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Riesgo Operacional </a:t>
                      </a: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 necesario: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Caracterizar la </a:t>
                      </a:r>
                      <a:r>
                        <a:rPr lang="es-CO" sz="1600" i="1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distribución agregada de pérdidas (LDA) </a:t>
                      </a: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como resultado del producto entre la frecuencia y la severidad. Para esta caracterización es necesario calcular: Media, Varianza, Asimetría, </a:t>
                      </a:r>
                      <a:r>
                        <a:rPr lang="es-CO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Opvar</a:t>
                      </a: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Número de Pérdidas Esperadas, Número de Pérdidas No Esperadas, y Número de Pérdidas Catastróficas.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Llevar a cabo la Clusterización de las variables de frecuencia y severidad mediante el modelo </a:t>
                      </a:r>
                      <a:r>
                        <a:rPr lang="es-CO" sz="16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es-CO" sz="1600" i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Medoids</a:t>
                      </a:r>
                      <a:r>
                        <a:rPr lang="es-CO" sz="16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s-CO" sz="160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Llevar a cabo la construcción de la matriz de pérdidas y de la matriz de eventos de pérdida, e identificar cuales son las pérdidas que se ubican en la Celda 2,3 de la matriz de eventos. 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234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890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Técnica para utilizar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Para la representación de variables aleatorias de Frecuencia y Severidad como variables aleatorias lingüísticas, se utilizarán los modelos de </a:t>
                      </a:r>
                      <a:r>
                        <a:rPr lang="es-ES" sz="1600" i="1" dirty="0" err="1"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Clustering</a:t>
                      </a:r>
                      <a:r>
                        <a:rPr lang="es-ES" sz="1600" i="1" dirty="0"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 Agrupamiento (K-</a:t>
                      </a:r>
                      <a:r>
                        <a:rPr lang="es-ES" sz="1600" i="1" dirty="0" err="1"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Means</a:t>
                      </a:r>
                      <a:r>
                        <a:rPr lang="es-ES" sz="1600" i="1" dirty="0"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6985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8890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s-CO" sz="16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Archivos 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Fallos Tecnológicos.xlsx</a:t>
                      </a:r>
                      <a:endParaRPr lang="en-GB" sz="1600" dirty="0"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13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CA21797-9183-4306-AB84-DE533F19971D}"/>
              </a:ext>
            </a:extLst>
          </p:cNvPr>
          <p:cNvSpPr/>
          <p:nvPr/>
        </p:nvSpPr>
        <p:spPr>
          <a:xfrm>
            <a:off x="6268825" y="4724400"/>
            <a:ext cx="5524107" cy="903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Muchas Gracias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redeterminado">
  <a:themeElements>
    <a:clrScheme name="Personalizado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FFFF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6b772d4-cf21-48c5-a942-c9f34a811402" xsi:nil="true"/>
    <lcf76f155ced4ddcb4097134ff3c332f xmlns="fb23e1f3-10bc-4c65-8867-63bb51db487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E89F2510D0BC42891B08149660135F" ma:contentTypeVersion="13" ma:contentTypeDescription="Crear nuevo documento." ma:contentTypeScope="" ma:versionID="3d1a9d08f5ae8b73aee71468ee1022f3">
  <xsd:schema xmlns:xsd="http://www.w3.org/2001/XMLSchema" xmlns:xs="http://www.w3.org/2001/XMLSchema" xmlns:p="http://schemas.microsoft.com/office/2006/metadata/properties" xmlns:ns2="fb23e1f3-10bc-4c65-8867-63bb51db4876" xmlns:ns3="46b772d4-cf21-48c5-a942-c9f34a811402" targetNamespace="http://schemas.microsoft.com/office/2006/metadata/properties" ma:root="true" ma:fieldsID="7144823019cdb52f01986cf81a803c82" ns2:_="" ns3:_="">
    <xsd:import namespace="fb23e1f3-10bc-4c65-8867-63bb51db4876"/>
    <xsd:import namespace="46b772d4-cf21-48c5-a942-c9f34a8114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MediaServiceBillingMetadata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3e1f3-10bc-4c65-8867-63bb51db48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16" nillable="true" ma:displayName="MediaServiceBillingMetadata" ma:hidden="true" ma:internalName="MediaServiceBillingMetadata" ma:readOnly="true">
      <xsd:simpleType>
        <xsd:restriction base="dms:Note"/>
      </xsd:simpleType>
    </xsd:element>
    <xsd:element name="lcf76f155ced4ddcb4097134ff3c332f" ma:index="18" nillable="true" ma:taxonomy="true" ma:internalName="lcf76f155ced4ddcb4097134ff3c332f" ma:taxonomyFieldName="MediaServiceImageTags" ma:displayName="Etiquetas de imagen" ma:readOnly="false" ma:fieldId="{5cf76f15-5ced-4ddc-b409-7134ff3c332f}" ma:taxonomyMulti="true" ma:sspId="0aef40d5-b715-412d-bec7-270c581220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772d4-cf21-48c5-a942-c9f34a811402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2b235337-97c0-48a6-9d26-52c223a00d9c}" ma:internalName="TaxCatchAll" ma:showField="CatchAllData" ma:web="46b772d4-cf21-48c5-a942-c9f34a8114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1273AE-A4C6-4A4F-BA33-4B0A93430B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8D70E6-88BD-4127-BE22-AE1F4F1BD623}">
  <ds:schemaRefs>
    <ds:schemaRef ds:uri="http://schemas.microsoft.com/office/2006/metadata/properties"/>
    <ds:schemaRef ds:uri="http://schemas.microsoft.com/office/infopath/2007/PartnerControls"/>
    <ds:schemaRef ds:uri="46b772d4-cf21-48c5-a942-c9f34a811402"/>
    <ds:schemaRef ds:uri="fb23e1f3-10bc-4c65-8867-63bb51db4876"/>
  </ds:schemaRefs>
</ds:datastoreItem>
</file>

<file path=customXml/itemProps3.xml><?xml version="1.0" encoding="utf-8"?>
<ds:datastoreItem xmlns:ds="http://schemas.openxmlformats.org/officeDocument/2006/customXml" ds:itemID="{23156095-85FC-4D0F-9336-E86D495FE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23e1f3-10bc-4c65-8867-63bb51db4876"/>
    <ds:schemaRef ds:uri="46b772d4-cf21-48c5-a942-c9f34a8114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310</Words>
  <Application>Microsoft Office PowerPoint</Application>
  <PresentationFormat>Panorámica</PresentationFormat>
  <Paragraphs>56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Aptos</vt:lpstr>
      <vt:lpstr>Arial</vt:lpstr>
      <vt:lpstr>Arial Black</vt:lpstr>
      <vt:lpstr>Arial Unicode MS</vt:lpstr>
      <vt:lpstr>Calibri</vt:lpstr>
      <vt:lpstr>Calibri Light</vt:lpstr>
      <vt:lpstr>2_Tema de Office</vt:lpstr>
      <vt:lpstr>Diseño predeterminado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2025-10-21T00:29:16Z</dcterms:created>
  <dcterms:modified xsi:type="dcterms:W3CDTF">2025-10-22T11:51:10Z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0x010100D8E89F2510D0BC42891B08149660135F</vt:lpwstr>
  </property>
  <property fmtid="{D5CDD505-2E9C-101B-9397-08002B2CF9AE}" pid="3" name="MediaServiceImageTags">
    <vt:lpwstr/>
  </property>
</Properties>
</file>