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97" r:id="rId3"/>
    <p:sldId id="298" r:id="rId4"/>
    <p:sldId id="299" r:id="rId5"/>
    <p:sldId id="301" r:id="rId6"/>
    <p:sldId id="303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Share Tech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2A3948-1506-4023-92CC-626BAAA08A16}">
  <a:tblStyle styleId="{D42A3948-1506-4023-92CC-626BAAA08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47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5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8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4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EVALUACION PROCESUAL HITO 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</a:t>
            </a:r>
            <a:r>
              <a:rPr lang="en" dirty="0">
                <a:solidFill>
                  <a:schemeClr val="accent2"/>
                </a:solidFill>
              </a:rPr>
              <a:t>DATOS </a:t>
            </a:r>
            <a:r>
              <a:rPr lang="en" dirty="0"/>
              <a:t> II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EAA01D98-0B77-4298-A311-6C463E7E2C8C}"/>
              </a:ext>
            </a:extLst>
          </p:cNvPr>
          <p:cNvSpPr txBox="1">
            <a:spLocks/>
          </p:cNvSpPr>
          <p:nvPr/>
        </p:nvSpPr>
        <p:spPr>
          <a:xfrm>
            <a:off x="5056372" y="4163559"/>
            <a:ext cx="4040977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b="1" dirty="0"/>
              <a:t>JOSÉ FÉLIX SARMIENTO MAMANI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16869" y="1003921"/>
            <a:ext cx="417842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1.1. Adjuntar SQL CODE con la que se genera la BBD. Nombre: ONG_H4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900" dirty="0">
                <a:latin typeface="+mn-lt"/>
              </a:rPr>
              <a:t>CREATE TABLE departamento ( </a:t>
            </a:r>
            <a:r>
              <a:rPr lang="es-BO" sz="900" dirty="0" err="1">
                <a:latin typeface="+mn-lt"/>
              </a:rPr>
              <a:t>id_dep</a:t>
            </a:r>
            <a:r>
              <a:rPr lang="es-BO" sz="900" dirty="0">
                <a:latin typeface="+mn-lt"/>
              </a:rPr>
              <a:t> INT IDENTITY PRIMARY KEY , nombre VARCHAR (100) ) CREATE TABLE provincia ( </a:t>
            </a:r>
            <a:r>
              <a:rPr lang="es-BO" sz="900" dirty="0" err="1">
                <a:latin typeface="+mn-lt"/>
              </a:rPr>
              <a:t>id_prov</a:t>
            </a:r>
            <a:r>
              <a:rPr lang="es-BO" sz="900" dirty="0">
                <a:latin typeface="+mn-lt"/>
              </a:rPr>
              <a:t> INT IDENTITY  PRIMARY KEY , nombre VARCHAR(100), </a:t>
            </a:r>
            <a:r>
              <a:rPr lang="es-BO" sz="900" dirty="0" err="1">
                <a:latin typeface="+mn-lt"/>
              </a:rPr>
              <a:t>id_dep</a:t>
            </a:r>
            <a:r>
              <a:rPr lang="es-BO" sz="900" dirty="0">
                <a:latin typeface="+mn-lt"/>
              </a:rPr>
              <a:t> INT, FOREIGN KEY (</a:t>
            </a:r>
            <a:r>
              <a:rPr lang="es-BO" sz="900" dirty="0" err="1">
                <a:latin typeface="+mn-lt"/>
              </a:rPr>
              <a:t>id_dep</a:t>
            </a:r>
            <a:r>
              <a:rPr lang="es-BO" sz="900" dirty="0">
                <a:latin typeface="+mn-lt"/>
              </a:rPr>
              <a:t>) REFERENCES departamento (</a:t>
            </a:r>
            <a:r>
              <a:rPr lang="es-BO" sz="900" dirty="0" err="1">
                <a:latin typeface="+mn-lt"/>
              </a:rPr>
              <a:t>id_dep</a:t>
            </a:r>
            <a:r>
              <a:rPr lang="es-BO" sz="900" dirty="0">
                <a:latin typeface="+mn-lt"/>
              </a:rPr>
              <a:t>) 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900" dirty="0">
                <a:latin typeface="+mn-lt"/>
              </a:rPr>
              <a:t>CREATE TABLE  persona ( </a:t>
            </a:r>
            <a:r>
              <a:rPr lang="es-BO" sz="900" dirty="0" err="1">
                <a:latin typeface="+mn-lt"/>
              </a:rPr>
              <a:t>id_per</a:t>
            </a:r>
            <a:r>
              <a:rPr lang="es-BO" sz="900" dirty="0">
                <a:latin typeface="+mn-lt"/>
              </a:rPr>
              <a:t> INT IDENTITY  PRIMARY KEY , nombre VARCHAR(100), apellidos VARCHAR (100), </a:t>
            </a:r>
            <a:r>
              <a:rPr lang="es-BO" sz="900" dirty="0" err="1">
                <a:latin typeface="+mn-lt"/>
              </a:rPr>
              <a:t>fecha_nac</a:t>
            </a:r>
            <a:r>
              <a:rPr lang="es-BO" sz="900" dirty="0">
                <a:latin typeface="+mn-lt"/>
              </a:rPr>
              <a:t> date, edad </a:t>
            </a:r>
            <a:r>
              <a:rPr lang="es-BO" sz="900" dirty="0" err="1">
                <a:latin typeface="+mn-lt"/>
              </a:rPr>
              <a:t>int</a:t>
            </a:r>
            <a:r>
              <a:rPr lang="es-BO" sz="900" dirty="0">
                <a:latin typeface="+mn-lt"/>
              </a:rPr>
              <a:t>, email VARCHAR (100), sexo </a:t>
            </a:r>
            <a:r>
              <a:rPr lang="es-BO" sz="900" dirty="0" err="1">
                <a:latin typeface="+mn-lt"/>
              </a:rPr>
              <a:t>varchar</a:t>
            </a:r>
            <a:r>
              <a:rPr lang="es-BO" sz="900" dirty="0">
                <a:latin typeface="+mn-lt"/>
              </a:rPr>
              <a:t>, </a:t>
            </a:r>
            <a:r>
              <a:rPr lang="es-BO" sz="900" dirty="0" err="1">
                <a:latin typeface="+mn-lt"/>
              </a:rPr>
              <a:t>id_dep</a:t>
            </a:r>
            <a:r>
              <a:rPr lang="es-BO" sz="900" dirty="0">
                <a:latin typeface="+mn-lt"/>
              </a:rPr>
              <a:t> INT, </a:t>
            </a:r>
            <a:r>
              <a:rPr lang="es-BO" sz="900" dirty="0" err="1">
                <a:latin typeface="+mn-lt"/>
              </a:rPr>
              <a:t>id_pro</a:t>
            </a:r>
            <a:r>
              <a:rPr lang="es-BO" sz="900" dirty="0">
                <a:latin typeface="+mn-lt"/>
              </a:rPr>
              <a:t> INT, FOREIGN KEY (</a:t>
            </a:r>
            <a:r>
              <a:rPr lang="es-BO" sz="900" dirty="0" err="1">
                <a:latin typeface="+mn-lt"/>
              </a:rPr>
              <a:t>id_dep</a:t>
            </a:r>
            <a:r>
              <a:rPr lang="es-BO" sz="900" dirty="0">
                <a:latin typeface="+mn-lt"/>
              </a:rPr>
              <a:t>) REFERENCES departamento (</a:t>
            </a:r>
            <a:r>
              <a:rPr lang="es-BO" sz="900" dirty="0" err="1">
                <a:latin typeface="+mn-lt"/>
              </a:rPr>
              <a:t>id_dep</a:t>
            </a:r>
            <a:r>
              <a:rPr lang="es-BO" sz="900" dirty="0">
                <a:latin typeface="+mn-lt"/>
              </a:rPr>
              <a:t>), FOREIGN KEY (</a:t>
            </a:r>
            <a:r>
              <a:rPr lang="es-BO" sz="900" dirty="0" err="1">
                <a:latin typeface="+mn-lt"/>
              </a:rPr>
              <a:t>id_pro</a:t>
            </a:r>
            <a:r>
              <a:rPr lang="es-BO" sz="900" dirty="0">
                <a:latin typeface="+mn-lt"/>
              </a:rPr>
              <a:t>) REFERENCES provincia (</a:t>
            </a:r>
            <a:r>
              <a:rPr lang="es-BO" sz="900" dirty="0" err="1">
                <a:latin typeface="+mn-lt"/>
              </a:rPr>
              <a:t>id_prov</a:t>
            </a:r>
            <a:r>
              <a:rPr lang="es-BO" sz="900" dirty="0">
                <a:latin typeface="+mn-lt"/>
              </a:rPr>
              <a:t>) 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900" dirty="0">
                <a:latin typeface="+mn-lt"/>
              </a:rPr>
              <a:t>CREATE TABLE proyecto ( </a:t>
            </a:r>
            <a:r>
              <a:rPr lang="es-BO" sz="900" dirty="0" err="1">
                <a:latin typeface="+mn-lt"/>
              </a:rPr>
              <a:t>id_proy</a:t>
            </a:r>
            <a:r>
              <a:rPr lang="es-BO" sz="900" dirty="0">
                <a:latin typeface="+mn-lt"/>
              </a:rPr>
              <a:t> INT IDENTITY  PRIMARY KEY , </a:t>
            </a:r>
            <a:r>
              <a:rPr lang="es-BO" sz="900" dirty="0" err="1">
                <a:latin typeface="+mn-lt"/>
              </a:rPr>
              <a:t>nombreProy</a:t>
            </a:r>
            <a:r>
              <a:rPr lang="es-BO" sz="900" dirty="0">
                <a:latin typeface="+mn-lt"/>
              </a:rPr>
              <a:t> NVARCHAR(100), </a:t>
            </a:r>
            <a:r>
              <a:rPr lang="es-BO" sz="900" dirty="0" err="1">
                <a:latin typeface="+mn-lt"/>
              </a:rPr>
              <a:t>tipoProy</a:t>
            </a:r>
            <a:r>
              <a:rPr lang="es-BO" sz="900" dirty="0">
                <a:latin typeface="+mn-lt"/>
              </a:rPr>
              <a:t> NVARCHAR (100) 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900" dirty="0">
                <a:latin typeface="+mn-lt"/>
              </a:rPr>
              <a:t>CREATE TABLE </a:t>
            </a:r>
            <a:r>
              <a:rPr lang="es-BO" sz="900" dirty="0" err="1">
                <a:latin typeface="+mn-lt"/>
              </a:rPr>
              <a:t>detalle_proyecto</a:t>
            </a:r>
            <a:r>
              <a:rPr lang="es-BO" sz="900" dirty="0">
                <a:latin typeface="+mn-lt"/>
              </a:rPr>
              <a:t> ( </a:t>
            </a:r>
            <a:r>
              <a:rPr lang="es-BO" sz="900" dirty="0" err="1">
                <a:latin typeface="+mn-lt"/>
              </a:rPr>
              <a:t>id_detProy</a:t>
            </a:r>
            <a:r>
              <a:rPr lang="es-BO" sz="900" dirty="0">
                <a:latin typeface="+mn-lt"/>
              </a:rPr>
              <a:t> INT IDENTITY PRIMARY KEY , </a:t>
            </a:r>
            <a:r>
              <a:rPr lang="es-BO" sz="900" dirty="0" err="1">
                <a:latin typeface="+mn-lt"/>
              </a:rPr>
              <a:t>id_per</a:t>
            </a:r>
            <a:r>
              <a:rPr lang="es-BO" sz="900" dirty="0">
                <a:latin typeface="+mn-lt"/>
              </a:rPr>
              <a:t> INT, </a:t>
            </a:r>
            <a:r>
              <a:rPr lang="es-BO" sz="900" dirty="0" err="1">
                <a:latin typeface="+mn-lt"/>
              </a:rPr>
              <a:t>id_proy</a:t>
            </a:r>
            <a:r>
              <a:rPr lang="es-BO" sz="900" dirty="0">
                <a:latin typeface="+mn-lt"/>
              </a:rPr>
              <a:t> INT, FOREIGN KEY (</a:t>
            </a:r>
            <a:r>
              <a:rPr lang="es-BO" sz="900" dirty="0" err="1">
                <a:latin typeface="+mn-lt"/>
              </a:rPr>
              <a:t>id_per</a:t>
            </a:r>
            <a:r>
              <a:rPr lang="es-BO" sz="900" dirty="0">
                <a:latin typeface="+mn-lt"/>
              </a:rPr>
              <a:t>) REFERENCES persona(</a:t>
            </a:r>
            <a:r>
              <a:rPr lang="es-BO" sz="900" dirty="0" err="1">
                <a:latin typeface="+mn-lt"/>
              </a:rPr>
              <a:t>id_per</a:t>
            </a:r>
            <a:r>
              <a:rPr lang="es-BO" sz="900" dirty="0">
                <a:latin typeface="+mn-lt"/>
              </a:rPr>
              <a:t>), FOREIGN KEY (</a:t>
            </a:r>
            <a:r>
              <a:rPr lang="es-BO" sz="900" dirty="0" err="1">
                <a:latin typeface="+mn-lt"/>
              </a:rPr>
              <a:t>id_proy</a:t>
            </a:r>
            <a:r>
              <a:rPr lang="es-BO" sz="900" dirty="0">
                <a:latin typeface="+mn-lt"/>
              </a:rPr>
              <a:t>) REFERENCES proyecto(</a:t>
            </a:r>
            <a:r>
              <a:rPr lang="es-BO" sz="900" dirty="0" err="1">
                <a:latin typeface="+mn-lt"/>
              </a:rPr>
              <a:t>id_proy</a:t>
            </a:r>
            <a:r>
              <a:rPr lang="es-BO" sz="900" dirty="0">
                <a:latin typeface="+mn-lt"/>
              </a:rPr>
              <a:t>) )</a:t>
            </a:r>
            <a:endParaRPr lang="en" sz="9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676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1.Diseño de </a:t>
            </a:r>
            <a:r>
              <a:rPr lang="en" b="1" dirty="0">
                <a:solidFill>
                  <a:schemeClr val="accent2"/>
                </a:solidFill>
              </a:rPr>
              <a:t>base de datos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06;p28">
            <a:extLst>
              <a:ext uri="{FF2B5EF4-FFF2-40B4-BE49-F238E27FC236}">
                <a16:creationId xmlns:a16="http://schemas.microsoft.com/office/drawing/2014/main" id="{70BDAF77-D1E7-45F2-B1B6-5143A624DA51}"/>
              </a:ext>
            </a:extLst>
          </p:cNvPr>
          <p:cNvSpPr txBox="1">
            <a:spLocks/>
          </p:cNvSpPr>
          <p:nvPr/>
        </p:nvSpPr>
        <p:spPr>
          <a:xfrm>
            <a:off x="4696251" y="1130141"/>
            <a:ext cx="4179600" cy="32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s-ES" b="1" dirty="0"/>
              <a:t>1.2. Modelo lógico de la BBDD creada</a:t>
            </a:r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1998C2-9102-4E8D-8BED-AD9A43C2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17" y="1568772"/>
            <a:ext cx="2670594" cy="26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7" y="1215847"/>
            <a:ext cx="417842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2.1. Mostrar las personas que viven en Cochabamba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SELECT per.* FROM persona AS per, departamento AS </a:t>
            </a:r>
            <a:r>
              <a:rPr lang="es-BO" dirty="0" err="1"/>
              <a:t>dep</a:t>
            </a:r>
            <a:r>
              <a:rPr lang="es-BO" dirty="0"/>
              <a:t> WHERE </a:t>
            </a:r>
            <a:r>
              <a:rPr lang="es-BO" dirty="0" err="1"/>
              <a:t>dep.nombre</a:t>
            </a:r>
            <a:r>
              <a:rPr lang="es-BO" dirty="0"/>
              <a:t>='Cochabamba'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676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2.Manejo de </a:t>
            </a:r>
            <a:r>
              <a:rPr lang="en" b="1" dirty="0">
                <a:solidFill>
                  <a:schemeClr val="accent2"/>
                </a:solidFill>
              </a:rPr>
              <a:t>vistas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06;p28">
            <a:extLst>
              <a:ext uri="{FF2B5EF4-FFF2-40B4-BE49-F238E27FC236}">
                <a16:creationId xmlns:a16="http://schemas.microsoft.com/office/drawing/2014/main" id="{70BDAF77-D1E7-45F2-B1B6-5143A624DA51}"/>
              </a:ext>
            </a:extLst>
          </p:cNvPr>
          <p:cNvSpPr txBox="1">
            <a:spLocks/>
          </p:cNvSpPr>
          <p:nvPr/>
        </p:nvSpPr>
        <p:spPr>
          <a:xfrm>
            <a:off x="4570798" y="1218636"/>
            <a:ext cx="4179600" cy="32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s-ES" b="1" dirty="0"/>
              <a:t>2.2. Mostrar nombre de la persona y el proyecto donde trabajan</a:t>
            </a:r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r>
              <a:rPr lang="es-ES" dirty="0"/>
              <a:t>SELECT </a:t>
            </a:r>
            <a:r>
              <a:rPr lang="es-ES" dirty="0" err="1"/>
              <a:t>per.nombre</a:t>
            </a:r>
            <a:r>
              <a:rPr lang="es-ES" dirty="0"/>
              <a:t>, </a:t>
            </a:r>
            <a:r>
              <a:rPr lang="es-ES" dirty="0" err="1"/>
              <a:t>per.apellidos</a:t>
            </a:r>
            <a:r>
              <a:rPr lang="es-ES" dirty="0"/>
              <a:t>, </a:t>
            </a:r>
            <a:r>
              <a:rPr lang="es-ES" dirty="0" err="1"/>
              <a:t>proy.nombreProy</a:t>
            </a:r>
            <a:r>
              <a:rPr lang="es-ES" dirty="0"/>
              <a:t> FROM persona AS per, proyecto AS </a:t>
            </a:r>
            <a:r>
              <a:rPr lang="es-ES" dirty="0" err="1"/>
              <a:t>proy</a:t>
            </a:r>
            <a:endParaRPr lang="es-ES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65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7" y="1215847"/>
            <a:ext cx="417842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2.3. Resolver la consigna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600" dirty="0"/>
              <a:t>CREATE OR ALTER  VIEW prueba AS SELECT </a:t>
            </a:r>
            <a:r>
              <a:rPr lang="es-BO" sz="1600" dirty="0" err="1"/>
              <a:t>proy</a:t>
            </a:r>
            <a:r>
              <a:rPr lang="es-BO" sz="1600" dirty="0"/>
              <a:t>.*, </a:t>
            </a:r>
            <a:r>
              <a:rPr lang="es-BO" sz="1600" dirty="0" err="1"/>
              <a:t>departamento_aplicarse</a:t>
            </a:r>
            <a:r>
              <a:rPr lang="es-BO" sz="1600" dirty="0"/>
              <a:t>= CASE WHEN </a:t>
            </a:r>
            <a:r>
              <a:rPr lang="es-BO" sz="1600" dirty="0" err="1"/>
              <a:t>proy.tipoProy</a:t>
            </a:r>
            <a:r>
              <a:rPr lang="es-BO" sz="1600" dirty="0"/>
              <a:t> ='TIPO_A' THEN 'CBB' WHEN </a:t>
            </a:r>
            <a:r>
              <a:rPr lang="es-BO" sz="1600" dirty="0" err="1"/>
              <a:t>proy.tipoProy</a:t>
            </a:r>
            <a:r>
              <a:rPr lang="es-BO" sz="1600" dirty="0"/>
              <a:t> ='TIPO_B' THEN 'LPZ' WHEN </a:t>
            </a:r>
            <a:r>
              <a:rPr lang="es-BO" sz="1600" dirty="0" err="1"/>
              <a:t>proy.tipoProy</a:t>
            </a:r>
            <a:r>
              <a:rPr lang="es-BO" sz="1600" dirty="0"/>
              <a:t> ='TIPO_C' THEN 'SCZ' ELSE 'EN PROCESO DE ANALISIS' END FROM proyecto AS </a:t>
            </a:r>
            <a:r>
              <a:rPr lang="es-BO" sz="1600" dirty="0" err="1"/>
              <a:t>proy</a:t>
            </a:r>
            <a:r>
              <a:rPr lang="es-BO" sz="1600" dirty="0"/>
              <a:t>; SELECT * FROM prueba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676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1.Manejo de </a:t>
            </a:r>
            <a:r>
              <a:rPr lang="en" b="1" dirty="0">
                <a:solidFill>
                  <a:schemeClr val="accent2"/>
                </a:solidFill>
              </a:rPr>
              <a:t>vistas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06;p28">
            <a:extLst>
              <a:ext uri="{FF2B5EF4-FFF2-40B4-BE49-F238E27FC236}">
                <a16:creationId xmlns:a16="http://schemas.microsoft.com/office/drawing/2014/main" id="{70BDAF77-D1E7-45F2-B1B6-5143A624DA51}"/>
              </a:ext>
            </a:extLst>
          </p:cNvPr>
          <p:cNvSpPr txBox="1">
            <a:spLocks/>
          </p:cNvSpPr>
          <p:nvPr/>
        </p:nvSpPr>
        <p:spPr>
          <a:xfrm>
            <a:off x="4570798" y="1218636"/>
            <a:ext cx="4179600" cy="32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s-ES" b="1" dirty="0"/>
              <a:t>2.4.Crear una vista cualquiera que muestre 5 columnas</a:t>
            </a:r>
          </a:p>
          <a:p>
            <a:pPr marL="0" indent="0">
              <a:buFont typeface="Maven Pro"/>
              <a:buNone/>
            </a:pPr>
            <a:endParaRPr lang="es-ES" sz="1400" dirty="0"/>
          </a:p>
          <a:p>
            <a:pPr marL="0" indent="0">
              <a:buFont typeface="Maven Pro"/>
              <a:buNone/>
            </a:pPr>
            <a:r>
              <a:rPr lang="es-ES" sz="1400" dirty="0"/>
              <a:t>CREATE OR ALTER  VIEW [</a:t>
            </a:r>
            <a:r>
              <a:rPr lang="es-ES" sz="1400" dirty="0" err="1"/>
              <a:t>dbo</a:t>
            </a:r>
            <a:r>
              <a:rPr lang="es-ES" sz="1400" dirty="0"/>
              <a:t>].[</a:t>
            </a:r>
            <a:r>
              <a:rPr lang="es-ES" sz="1400" dirty="0" err="1"/>
              <a:t>pruebaColumna</a:t>
            </a:r>
            <a:r>
              <a:rPr lang="es-ES" sz="1400" dirty="0"/>
              <a:t>] AS SELECT </a:t>
            </a:r>
            <a:r>
              <a:rPr lang="es-ES" sz="1400" dirty="0" err="1"/>
              <a:t>per.nombre</a:t>
            </a:r>
            <a:r>
              <a:rPr lang="es-ES" sz="1400" dirty="0"/>
              <a:t>, </a:t>
            </a:r>
            <a:r>
              <a:rPr lang="es-ES" sz="1400" dirty="0" err="1"/>
              <a:t>per.apellidos</a:t>
            </a:r>
            <a:r>
              <a:rPr lang="es-ES" sz="1400" dirty="0"/>
              <a:t>, </a:t>
            </a:r>
            <a:r>
              <a:rPr lang="es-ES" sz="1400" dirty="0" err="1"/>
              <a:t>per.edad</a:t>
            </a:r>
            <a:r>
              <a:rPr lang="es-ES" sz="1400" dirty="0"/>
              <a:t>, </a:t>
            </a:r>
            <a:r>
              <a:rPr lang="es-ES" sz="1400" dirty="0" err="1"/>
              <a:t>per.sexo</a:t>
            </a:r>
            <a:r>
              <a:rPr lang="es-ES" sz="1400" dirty="0"/>
              <a:t>, </a:t>
            </a:r>
            <a:r>
              <a:rPr lang="es-ES" sz="1400" dirty="0" err="1"/>
              <a:t>proy.nombreProy</a:t>
            </a:r>
            <a:r>
              <a:rPr lang="es-ES" sz="1400" dirty="0"/>
              <a:t> AS PROYECTO, </a:t>
            </a:r>
            <a:r>
              <a:rPr lang="es-ES" sz="1400" dirty="0" err="1"/>
              <a:t>dep.nombre</a:t>
            </a:r>
            <a:r>
              <a:rPr lang="es-ES" sz="1400" dirty="0"/>
              <a:t> AS DEPARTAMENTO FROM persona AS per, departamento AS </a:t>
            </a:r>
            <a:r>
              <a:rPr lang="es-ES" sz="1400" dirty="0" err="1"/>
              <a:t>dep</a:t>
            </a:r>
            <a:r>
              <a:rPr lang="es-ES" sz="1400" dirty="0"/>
              <a:t> INNER JOIN proyecto </a:t>
            </a:r>
            <a:r>
              <a:rPr lang="es-ES" sz="1400" dirty="0" err="1"/>
              <a:t>proy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proy.id_proy</a:t>
            </a:r>
            <a:r>
              <a:rPr lang="es-ES" sz="1400" dirty="0"/>
              <a:t> = </a:t>
            </a:r>
            <a:r>
              <a:rPr lang="es-ES" sz="1400" dirty="0" err="1"/>
              <a:t>proy.id_proy</a:t>
            </a:r>
            <a:r>
              <a:rPr lang="es-ES" sz="1400" dirty="0"/>
              <a:t> SELECT * FROM </a:t>
            </a:r>
            <a:r>
              <a:rPr lang="es-ES" sz="1400" dirty="0" err="1"/>
              <a:t>dbo.pruebaColumna</a:t>
            </a:r>
            <a:endParaRPr lang="es-ES" sz="1400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07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7" y="1215847"/>
            <a:ext cx="417842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3.1. Procedimiento cuantos proyecto distintos hay.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600" dirty="0"/>
              <a:t>CREATE OR ALTER  FUNCTION </a:t>
            </a:r>
            <a:r>
              <a:rPr lang="es-BO" sz="1600" dirty="0" err="1"/>
              <a:t>canProy</a:t>
            </a:r>
            <a:r>
              <a:rPr lang="es-BO" sz="1600" dirty="0"/>
              <a:t>() RETURNS INT AS BEGIN DECLARE @quantityPro </a:t>
            </a:r>
            <a:r>
              <a:rPr lang="es-BO" sz="1600" dirty="0" err="1"/>
              <a:t>int</a:t>
            </a:r>
            <a:r>
              <a:rPr lang="es-BO" sz="1600" dirty="0"/>
              <a:t> =0 SET @quantityPro = (SELECT COUNT(</a:t>
            </a:r>
            <a:r>
              <a:rPr lang="es-BO" sz="1600" dirty="0" err="1"/>
              <a:t>proy.tipoProy</a:t>
            </a:r>
            <a:r>
              <a:rPr lang="es-BO" sz="1600" dirty="0"/>
              <a:t>) FROM proyecto AS </a:t>
            </a:r>
            <a:r>
              <a:rPr lang="es-BO" sz="1600" dirty="0" err="1"/>
              <a:t>proy</a:t>
            </a:r>
            <a:r>
              <a:rPr lang="es-BO" sz="1600" dirty="0"/>
              <a:t>) RETURN @quantityPro </a:t>
            </a:r>
            <a:r>
              <a:rPr lang="es-BO" sz="1600" dirty="0" err="1"/>
              <a:t>end</a:t>
            </a:r>
            <a:r>
              <a:rPr lang="es-BO" sz="1600" dirty="0"/>
              <a:t>; SELECT  </a:t>
            </a:r>
            <a:r>
              <a:rPr lang="es-BO" sz="1600" dirty="0" err="1"/>
              <a:t>dbo.canProy</a:t>
            </a:r>
            <a:r>
              <a:rPr lang="es-BO" sz="1600" dirty="0"/>
              <a:t>() AS </a:t>
            </a:r>
            <a:r>
              <a:rPr lang="es-BO" sz="1600" dirty="0" err="1"/>
              <a:t>Cantidad_De_Proyectos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676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3.Manejo de </a:t>
            </a:r>
            <a:r>
              <a:rPr lang="en" b="1" dirty="0">
                <a:solidFill>
                  <a:schemeClr val="accent2"/>
                </a:solidFill>
              </a:rPr>
              <a:t>funciones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06;p28">
            <a:extLst>
              <a:ext uri="{FF2B5EF4-FFF2-40B4-BE49-F238E27FC236}">
                <a16:creationId xmlns:a16="http://schemas.microsoft.com/office/drawing/2014/main" id="{70BDAF77-D1E7-45F2-B1B6-5143A624DA51}"/>
              </a:ext>
            </a:extLst>
          </p:cNvPr>
          <p:cNvSpPr txBox="1">
            <a:spLocks/>
          </p:cNvSpPr>
          <p:nvPr/>
        </p:nvSpPr>
        <p:spPr>
          <a:xfrm>
            <a:off x="4572000" y="1215847"/>
            <a:ext cx="4179600" cy="32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s-ES" b="1" dirty="0"/>
              <a:t>3.2.Funcion que genere los primero N números impares</a:t>
            </a:r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r>
              <a:rPr lang="en-US" sz="1400" dirty="0"/>
              <a:t>CREATE OR ALTER  FUNCTION </a:t>
            </a:r>
            <a:r>
              <a:rPr lang="en-US" sz="1400" dirty="0" err="1"/>
              <a:t>numImpar</a:t>
            </a:r>
            <a:r>
              <a:rPr lang="en-US" sz="1400" dirty="0"/>
              <a:t>(@parametro1 INT) RETURNS VARCHAR(100) AS BEGIN DECLARE @nuevo INT ; DECLARE @respuesta VARCHAR(100) = ''; DECLARE @contador INTEGER = 1; SET @nuevo= @parametro1*2; WHILE @contador &lt;= @nuevo BEGIN SET @respuesta = CONCAT(@respuesta, @contador, ', '); SET @contador = @contador + 2; END; RETURN @respuesta; end; SELECT  </a:t>
            </a:r>
            <a:r>
              <a:rPr lang="en-US" sz="1400" dirty="0" err="1"/>
              <a:t>dbo.numImpar</a:t>
            </a:r>
            <a:r>
              <a:rPr lang="en-US" sz="1400" dirty="0"/>
              <a:t>(4) AS </a:t>
            </a:r>
            <a:r>
              <a:rPr lang="en-US" sz="1400" dirty="0" err="1"/>
              <a:t>Resultado</a:t>
            </a:r>
            <a:endParaRPr lang="es-ES" sz="1400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893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7" y="1215847"/>
            <a:ext cx="4178422" cy="323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3.3. Funcion para insertar un registro a la  tabla persona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200" dirty="0"/>
              <a:t>CREATE OR ALTER FUNCTION </a:t>
            </a:r>
            <a:r>
              <a:rPr lang="es-BO" sz="1200" dirty="0" err="1"/>
              <a:t>insertarRegistro</a:t>
            </a:r>
            <a:r>
              <a:rPr lang="es-BO" sz="1200" dirty="0"/>
              <a:t>(@name VARCHAR (50),@</a:t>
            </a:r>
            <a:r>
              <a:rPr lang="es-BO" sz="1200" dirty="0" err="1"/>
              <a:t>lastname</a:t>
            </a:r>
            <a:r>
              <a:rPr lang="es-BO" sz="1200" dirty="0"/>
              <a:t> VARCHAR (50),@fecha DATE ,@edad </a:t>
            </a:r>
            <a:r>
              <a:rPr lang="es-BO" sz="1200" dirty="0" err="1"/>
              <a:t>INT,@email</a:t>
            </a:r>
            <a:r>
              <a:rPr lang="es-BO" sz="1200" dirty="0"/>
              <a:t> VARCHAR(100),@sexo VARCHAR,@</a:t>
            </a:r>
            <a:r>
              <a:rPr lang="es-BO" sz="1200" dirty="0" err="1"/>
              <a:t>dep</a:t>
            </a:r>
            <a:r>
              <a:rPr lang="es-BO" sz="1200" dirty="0"/>
              <a:t> INT,@</a:t>
            </a:r>
            <a:r>
              <a:rPr lang="es-BO" sz="1200" dirty="0" err="1"/>
              <a:t>prov</a:t>
            </a:r>
            <a:r>
              <a:rPr lang="es-BO" sz="1200" dirty="0"/>
              <a:t> INT) RETURNS VARCHAR(100) AS BEGIN INSERT INTO persona (nombre, apellidos, </a:t>
            </a:r>
            <a:r>
              <a:rPr lang="es-BO" sz="1200" dirty="0" err="1"/>
              <a:t>fecha_nac</a:t>
            </a:r>
            <a:r>
              <a:rPr lang="es-BO" sz="1200" dirty="0"/>
              <a:t>, edad, email, sexo, </a:t>
            </a:r>
            <a:r>
              <a:rPr lang="es-BO" sz="1200" dirty="0" err="1"/>
              <a:t>id_dep</a:t>
            </a:r>
            <a:r>
              <a:rPr lang="es-BO" sz="1200" dirty="0"/>
              <a:t>, </a:t>
            </a:r>
            <a:r>
              <a:rPr lang="es-BO" sz="1200" dirty="0" err="1"/>
              <a:t>id_pro</a:t>
            </a:r>
            <a:r>
              <a:rPr lang="es-BO" sz="1200" dirty="0"/>
              <a:t>) VALUES (@name,@lastname,@fecha,18,'thedarkomgf@gmail.com','M',1,1) RETURN 'se insertó satisfactoriamente el registro. ' END</a:t>
            </a: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676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3.Manejo de </a:t>
            </a:r>
            <a:r>
              <a:rPr lang="en" b="1" dirty="0">
                <a:solidFill>
                  <a:schemeClr val="accent2"/>
                </a:solidFill>
              </a:rPr>
              <a:t>funciones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506;p28">
            <a:extLst>
              <a:ext uri="{FF2B5EF4-FFF2-40B4-BE49-F238E27FC236}">
                <a16:creationId xmlns:a16="http://schemas.microsoft.com/office/drawing/2014/main" id="{70BDAF77-D1E7-45F2-B1B6-5143A624DA51}"/>
              </a:ext>
            </a:extLst>
          </p:cNvPr>
          <p:cNvSpPr txBox="1">
            <a:spLocks/>
          </p:cNvSpPr>
          <p:nvPr/>
        </p:nvSpPr>
        <p:spPr>
          <a:xfrm>
            <a:off x="4570798" y="1218636"/>
            <a:ext cx="4179600" cy="32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s-ES" b="1" dirty="0"/>
              <a:t>3.4. Función cualquiera, de dos </a:t>
            </a:r>
            <a:r>
              <a:rPr lang="es-ES" b="1" dirty="0" err="1"/>
              <a:t>parametros</a:t>
            </a: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r>
              <a:rPr lang="es-ES" sz="1400" dirty="0"/>
              <a:t>CREATE OR ALTER  FUNCTION </a:t>
            </a:r>
            <a:r>
              <a:rPr lang="es-ES" sz="1400" dirty="0" err="1"/>
              <a:t>dbo.potenciaNumero</a:t>
            </a:r>
            <a:r>
              <a:rPr lang="es-ES" sz="1400" dirty="0"/>
              <a:t> (@num1 INT, @num2 INT) RETURNS INT AS BEGIN DECLARE @resultado INT=1; DECLARE @aux INT; DECLARE @i </a:t>
            </a:r>
            <a:r>
              <a:rPr lang="es-ES" sz="1400" dirty="0" err="1"/>
              <a:t>int</a:t>
            </a:r>
            <a:r>
              <a:rPr lang="es-ES" sz="1400" dirty="0"/>
              <a:t> = 0 WHILE @i &lt; @num2 BEGIN SET @i = @i + 1 SET @resultado=@resultado* @num1 END RETURN @resultado END SELECT </a:t>
            </a:r>
            <a:r>
              <a:rPr lang="es-ES" sz="1400" dirty="0" err="1"/>
              <a:t>dbo.potenciaNumero</a:t>
            </a:r>
            <a:r>
              <a:rPr lang="es-ES" sz="1400" dirty="0"/>
              <a:t>(4, 3) AS </a:t>
            </a:r>
            <a:r>
              <a:rPr lang="es-ES" sz="1400" dirty="0" err="1"/>
              <a:t>Resultado_Potencia</a:t>
            </a:r>
            <a:r>
              <a:rPr lang="es-ES" sz="1400" dirty="0"/>
              <a:t>;</a:t>
            </a:r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b="1" dirty="0"/>
          </a:p>
          <a:p>
            <a:pPr marL="0" indent="0">
              <a:buFont typeface="Maven Pro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78827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Presentación en pantalla (16:9)</PresentationFormat>
  <Paragraphs>116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Maven Pro</vt:lpstr>
      <vt:lpstr>Share Tech</vt:lpstr>
      <vt:lpstr>Arial</vt:lpstr>
      <vt:lpstr>Data Science Consulting by Slidesgo</vt:lpstr>
      <vt:lpstr>BASE DE DATOS  II</vt:lpstr>
      <vt:lpstr>1.Diseño de base de datos</vt:lpstr>
      <vt:lpstr>2.Manejo de vistas</vt:lpstr>
      <vt:lpstr>1.Manejo de vistas</vt:lpstr>
      <vt:lpstr>3.Manejo de funciones</vt:lpstr>
      <vt:lpstr>3.Manejo de 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 II</dc:title>
  <dc:creator>Félix Sarmiento</dc:creator>
  <cp:lastModifiedBy>Jose Felix Sarmiento</cp:lastModifiedBy>
  <cp:revision>2</cp:revision>
  <dcterms:modified xsi:type="dcterms:W3CDTF">2021-11-17T22:55:59Z</dcterms:modified>
</cp:coreProperties>
</file>