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0"/>
  </p:notesMasterIdLst>
  <p:sldIdLst>
    <p:sldId id="256" r:id="rId2"/>
    <p:sldId id="299" r:id="rId3"/>
    <p:sldId id="300" r:id="rId4"/>
    <p:sldId id="302" r:id="rId5"/>
    <p:sldId id="303" r:id="rId6"/>
    <p:sldId id="304" r:id="rId7"/>
    <p:sldId id="305" r:id="rId8"/>
    <p:sldId id="307" r:id="rId9"/>
  </p:sldIdLst>
  <p:sldSz cx="9144000" cy="5143500" type="screen16x9"/>
  <p:notesSz cx="6858000" cy="9144000"/>
  <p:embeddedFontLst>
    <p:embeddedFont>
      <p:font typeface="Maven Pro" panose="020B0604020202020204" charset="0"/>
      <p:regular r:id="rId11"/>
      <p:bold r:id="rId12"/>
    </p:embeddedFont>
    <p:embeddedFont>
      <p:font typeface="Share Tech" panose="020B0604020202020204" charset="0"/>
      <p:regular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2A3948-1506-4023-92CC-626BAAA08A16}">
  <a:tblStyle styleId="{D42A3948-1506-4023-92CC-626BAAA08A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51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0983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765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639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105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671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663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1691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67" r:id="rId4"/>
    <p:sldLayoutId id="214748366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HITO 4</a:t>
            </a:r>
          </a:p>
          <a:p>
            <a:pPr marL="0" lvl="0" indent="0" rtl="0">
              <a:spcBef>
                <a:spcPts val="0"/>
              </a:spcBef>
              <a:spcAft>
                <a:spcPts val="0"/>
              </a:spcAft>
              <a:buNone/>
            </a:pPr>
            <a:endParaRPr lang="en" dirty="0"/>
          </a:p>
          <a:p>
            <a:pPr marL="0" lvl="0" indent="0" rtl="0">
              <a:spcBef>
                <a:spcPts val="0"/>
              </a:spcBef>
              <a:spcAft>
                <a:spcPts val="0"/>
              </a:spcAft>
              <a:buNone/>
            </a:pPr>
            <a:endParaRPr lang="en" dirty="0"/>
          </a:p>
        </p:txBody>
      </p:sp>
      <p:sp>
        <p:nvSpPr>
          <p:cNvPr id="435" name="Google Shape;435;p25"/>
          <p:cNvSpPr txBox="1">
            <a:spLocks noGrp="1"/>
          </p:cNvSpPr>
          <p:nvPr>
            <p:ph type="ctrTitle"/>
          </p:nvPr>
        </p:nvSpPr>
        <p:spPr>
          <a:xfrm>
            <a:off x="1561650" y="751888"/>
            <a:ext cx="6187086"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Práctica Hito 4</a:t>
            </a:r>
            <a:br>
              <a:rPr lang="en" b="1" dirty="0"/>
            </a:br>
            <a:r>
              <a:rPr lang="en" b="1" dirty="0"/>
              <a:t>Base De </a:t>
            </a:r>
            <a:r>
              <a:rPr lang="en" b="1" dirty="0">
                <a:solidFill>
                  <a:schemeClr val="accent2"/>
                </a:solidFill>
              </a:rPr>
              <a:t>Datos</a:t>
            </a:r>
            <a:r>
              <a:rPr lang="en" b="1" dirty="0"/>
              <a:t> II</a:t>
            </a:r>
            <a:endParaRPr b="1" dirty="0">
              <a:solidFill>
                <a:schemeClr val="accent2"/>
              </a:solidFill>
            </a:endParaRP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34;p25">
            <a:extLst>
              <a:ext uri="{FF2B5EF4-FFF2-40B4-BE49-F238E27FC236}">
                <a16:creationId xmlns:a16="http://schemas.microsoft.com/office/drawing/2014/main" id="{440A2824-0B23-6A1A-6887-CE310679747C}"/>
              </a:ext>
            </a:extLst>
          </p:cNvPr>
          <p:cNvSpPr txBox="1">
            <a:spLocks/>
          </p:cNvSpPr>
          <p:nvPr/>
        </p:nvSpPr>
        <p:spPr>
          <a:xfrm>
            <a:off x="890630" y="3519814"/>
            <a:ext cx="3477044"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lgn="l"/>
            <a:r>
              <a:rPr lang="en" b="1" dirty="0"/>
              <a:t>Sarmiento Mamani José Félix</a:t>
            </a:r>
          </a:p>
          <a:p>
            <a:pPr marL="0" indent="0"/>
            <a:endParaRPr lang="en" dirty="0"/>
          </a:p>
          <a:p>
            <a:pPr marL="0" indent="0"/>
            <a:endParaRPr lang="e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134949" y="447330"/>
            <a:ext cx="8329715" cy="702093"/>
          </a:xfrm>
          <a:prstGeom prst="rect">
            <a:avLst/>
          </a:prstGeom>
        </p:spPr>
        <p:txBody>
          <a:bodyPr spcFirstLastPara="1" wrap="square" lIns="91425" tIns="91425" rIns="91425" bIns="91425" anchor="b" anchorCtr="0">
            <a:noAutofit/>
          </a:bodyPr>
          <a:lstStyle/>
          <a:p>
            <a:pPr marL="342900" lvl="0" algn="l" rtl="0">
              <a:spcBef>
                <a:spcPts val="0"/>
              </a:spcBef>
              <a:spcAft>
                <a:spcPts val="0"/>
              </a:spcAft>
            </a:pPr>
            <a:br>
              <a:rPr lang="es-ES" sz="2400" b="1" dirty="0"/>
            </a:br>
            <a:r>
              <a:rPr lang="es-ES" sz="2400" b="1" dirty="0"/>
              <a:t>1. Defina que es </a:t>
            </a:r>
            <a:r>
              <a:rPr lang="es-ES" sz="2400" b="1" dirty="0">
                <a:solidFill>
                  <a:schemeClr val="accent2"/>
                </a:solidFill>
              </a:rPr>
              <a:t>lenguaje procedural </a:t>
            </a:r>
            <a:r>
              <a:rPr lang="es-ES" sz="2400" b="1" dirty="0"/>
              <a:t>en </a:t>
            </a:r>
            <a:r>
              <a:rPr lang="es-ES" sz="2400" b="1" dirty="0">
                <a:solidFill>
                  <a:schemeClr val="accent2"/>
                </a:solidFill>
              </a:rPr>
              <a:t>MySQL</a:t>
            </a:r>
            <a:r>
              <a:rPr lang="es-ES" sz="2400" b="1" dirty="0"/>
              <a:t>.</a:t>
            </a:r>
          </a:p>
        </p:txBody>
      </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506;p28">
            <a:extLst>
              <a:ext uri="{FF2B5EF4-FFF2-40B4-BE49-F238E27FC236}">
                <a16:creationId xmlns:a16="http://schemas.microsoft.com/office/drawing/2014/main" id="{6B49367D-5D63-9A34-88D1-F965FF11C39B}"/>
              </a:ext>
            </a:extLst>
          </p:cNvPr>
          <p:cNvSpPr txBox="1">
            <a:spLocks noGrp="1"/>
          </p:cNvSpPr>
          <p:nvPr>
            <p:ph type="body" idx="1"/>
          </p:nvPr>
        </p:nvSpPr>
        <p:spPr>
          <a:xfrm>
            <a:off x="330996" y="1463935"/>
            <a:ext cx="4699906" cy="272094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419" dirty="0">
                <a:latin typeface="Maven Pro" panose="020B0604020202020204" charset="0"/>
              </a:rPr>
              <a:t>El lenguaje procedural o también leguaje basado en procedimientos, es un paradigma de programación en el cual el programa se divide en procedimientos, funciones, o rutina. Básicamente este lenguaje es una serie de instrucciones que se llaman y no se declaran en ejecución</a:t>
            </a:r>
            <a:endParaRPr lang="en" b="1" dirty="0"/>
          </a:p>
          <a:p>
            <a:pPr marL="0" lvl="0" indent="0" algn="just" rtl="0">
              <a:spcBef>
                <a:spcPts val="0"/>
              </a:spcBef>
              <a:spcAft>
                <a:spcPts val="0"/>
              </a:spcAft>
              <a:buNone/>
            </a:pPr>
            <a:endParaRPr lang="en" b="1" dirty="0"/>
          </a:p>
          <a:p>
            <a:pPr marL="0" lvl="0" indent="0" algn="just" rtl="0">
              <a:spcBef>
                <a:spcPts val="0"/>
              </a:spcBef>
              <a:spcAft>
                <a:spcPts val="0"/>
              </a:spcAft>
              <a:buNone/>
            </a:pPr>
            <a:endParaRPr lang="en" b="1" dirty="0"/>
          </a:p>
          <a:p>
            <a:pPr marL="0" lvl="0" indent="0" algn="just" rtl="0">
              <a:spcBef>
                <a:spcPts val="0"/>
              </a:spcBef>
              <a:spcAft>
                <a:spcPts val="0"/>
              </a:spcAft>
              <a:buNone/>
            </a:pPr>
            <a:endParaRPr lang="en" b="1" dirty="0"/>
          </a:p>
          <a:p>
            <a:pPr marL="0" lvl="0" indent="0" algn="just" rtl="0">
              <a:spcBef>
                <a:spcPts val="0"/>
              </a:spcBef>
              <a:spcAft>
                <a:spcPts val="0"/>
              </a:spcAft>
              <a:buNone/>
            </a:pPr>
            <a:endParaRPr lang="en" b="1" dirty="0"/>
          </a:p>
          <a:p>
            <a:pPr marL="0" lvl="0" indent="0" algn="just" rtl="0">
              <a:spcBef>
                <a:spcPts val="0"/>
              </a:spcBef>
              <a:spcAft>
                <a:spcPts val="0"/>
              </a:spcAft>
              <a:buNone/>
            </a:pPr>
            <a:endParaRPr lang="en" b="1" dirty="0"/>
          </a:p>
          <a:p>
            <a:pPr marL="0" lvl="0" indent="0" algn="just" rtl="0">
              <a:spcBef>
                <a:spcPts val="0"/>
              </a:spcBef>
              <a:spcAft>
                <a:spcPts val="0"/>
              </a:spcAft>
              <a:buNone/>
            </a:pPr>
            <a:endParaRPr lang="en" b="1" dirty="0"/>
          </a:p>
          <a:p>
            <a:pPr marL="0" lvl="0" indent="0" algn="just" rtl="0">
              <a:spcBef>
                <a:spcPts val="0"/>
              </a:spcBef>
              <a:spcAft>
                <a:spcPts val="0"/>
              </a:spcAft>
              <a:buNone/>
            </a:pPr>
            <a:endParaRPr lang="en" b="1" dirty="0"/>
          </a:p>
          <a:p>
            <a:pPr marL="0" lvl="0" indent="0" algn="just" rtl="0">
              <a:spcBef>
                <a:spcPts val="0"/>
              </a:spcBef>
              <a:spcAft>
                <a:spcPts val="0"/>
              </a:spcAft>
              <a:buNone/>
            </a:pPr>
            <a:endParaRPr lang="en" b="1" dirty="0"/>
          </a:p>
          <a:p>
            <a:pPr marL="0" lvl="0" indent="0" algn="just" rtl="0">
              <a:spcBef>
                <a:spcPts val="0"/>
              </a:spcBef>
              <a:spcAft>
                <a:spcPts val="0"/>
              </a:spcAft>
              <a:buNone/>
            </a:pPr>
            <a:endParaRPr dirty="0"/>
          </a:p>
        </p:txBody>
      </p:sp>
      <p:pic>
        <p:nvPicPr>
          <p:cNvPr id="19" name="Picture 6" descr="Paradigmas de programación: análisis de los paradigmas principales - IONOS">
            <a:extLst>
              <a:ext uri="{FF2B5EF4-FFF2-40B4-BE49-F238E27FC236}">
                <a16:creationId xmlns:a16="http://schemas.microsoft.com/office/drawing/2014/main" id="{C002B35D-7049-3EF5-8080-C7D9D1022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7095" y="1463935"/>
            <a:ext cx="3699022" cy="208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890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39290" y="1513010"/>
            <a:ext cx="4072874" cy="297222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ES" sz="1600" dirty="0">
                <a:latin typeface="Maven Pro" panose="020B0604020202020204" charset="0"/>
              </a:rPr>
              <a:t>Una función es una porción de código que puede ser ejecutada con variables de entradas o no. A demás esta puede también tener retorno, es decir que la función después de ser ejecutada puede retornar algún tipo de valor. Las funciones son muy útiles para casos donde se sabe que realizará la misma operación a lo largo de todo el código.</a:t>
            </a: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dirty="0"/>
          </a:p>
        </p:txBody>
      </p:sp>
      <p:sp>
        <p:nvSpPr>
          <p:cNvPr id="507" name="Google Shape;507;p28"/>
          <p:cNvSpPr txBox="1">
            <a:spLocks noGrp="1"/>
          </p:cNvSpPr>
          <p:nvPr>
            <p:ph type="ctrTitle"/>
          </p:nvPr>
        </p:nvSpPr>
        <p:spPr>
          <a:xfrm>
            <a:off x="134949" y="447330"/>
            <a:ext cx="8329715" cy="702093"/>
          </a:xfrm>
          <a:prstGeom prst="rect">
            <a:avLst/>
          </a:prstGeom>
        </p:spPr>
        <p:txBody>
          <a:bodyPr spcFirstLastPara="1" wrap="square" lIns="91425" tIns="91425" rIns="91425" bIns="91425" anchor="b" anchorCtr="0">
            <a:noAutofit/>
          </a:bodyPr>
          <a:lstStyle/>
          <a:p>
            <a:pPr marL="342900" lvl="0" algn="l" rtl="0">
              <a:spcBef>
                <a:spcPts val="0"/>
              </a:spcBef>
              <a:spcAft>
                <a:spcPts val="0"/>
              </a:spcAft>
            </a:pPr>
            <a:br>
              <a:rPr lang="es-ES" sz="2400" b="1" dirty="0"/>
            </a:br>
            <a:r>
              <a:rPr lang="es-ES" sz="2400" b="1" dirty="0"/>
              <a:t>2. Defina que es una </a:t>
            </a:r>
            <a:r>
              <a:rPr lang="es-ES" sz="2400" b="1" dirty="0">
                <a:solidFill>
                  <a:schemeClr val="accent2"/>
                </a:solidFill>
              </a:rPr>
              <a:t>FUNCTION</a:t>
            </a:r>
            <a:r>
              <a:rPr lang="es-ES" sz="2400" b="1" dirty="0"/>
              <a:t> en </a:t>
            </a:r>
            <a:r>
              <a:rPr lang="es-ES" sz="2400" b="1" dirty="0">
                <a:solidFill>
                  <a:schemeClr val="accent2"/>
                </a:solidFill>
              </a:rPr>
              <a:t>MySQL</a:t>
            </a:r>
            <a:r>
              <a:rPr lang="es-ES" sz="2400" b="1" dirty="0"/>
              <a:t>.</a:t>
            </a:r>
          </a:p>
        </p:txBody>
      </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Imagen 4">
            <a:extLst>
              <a:ext uri="{FF2B5EF4-FFF2-40B4-BE49-F238E27FC236}">
                <a16:creationId xmlns:a16="http://schemas.microsoft.com/office/drawing/2014/main" id="{2DFA5F66-7C7B-D874-8125-3E90A84D7CBA}"/>
              </a:ext>
            </a:extLst>
          </p:cNvPr>
          <p:cNvPicPr>
            <a:picLocks noChangeAspect="1"/>
          </p:cNvPicPr>
          <p:nvPr/>
        </p:nvPicPr>
        <p:blipFill>
          <a:blip r:embed="rId3"/>
          <a:stretch>
            <a:fillRect/>
          </a:stretch>
        </p:blipFill>
        <p:spPr>
          <a:xfrm>
            <a:off x="6005539" y="1003058"/>
            <a:ext cx="2920578" cy="1581980"/>
          </a:xfrm>
          <a:prstGeom prst="rect">
            <a:avLst/>
          </a:prstGeom>
        </p:spPr>
      </p:pic>
      <p:pic>
        <p:nvPicPr>
          <p:cNvPr id="7" name="Imagen 6">
            <a:extLst>
              <a:ext uri="{FF2B5EF4-FFF2-40B4-BE49-F238E27FC236}">
                <a16:creationId xmlns:a16="http://schemas.microsoft.com/office/drawing/2014/main" id="{EE830FB1-6AED-957D-FFD9-F4F3EEA3D86E}"/>
              </a:ext>
            </a:extLst>
          </p:cNvPr>
          <p:cNvPicPr>
            <a:picLocks noChangeAspect="1"/>
          </p:cNvPicPr>
          <p:nvPr/>
        </p:nvPicPr>
        <p:blipFill>
          <a:blip r:embed="rId4"/>
          <a:stretch>
            <a:fillRect/>
          </a:stretch>
        </p:blipFill>
        <p:spPr>
          <a:xfrm>
            <a:off x="6067491" y="2760643"/>
            <a:ext cx="2634542" cy="1893957"/>
          </a:xfrm>
          <a:prstGeom prst="rect">
            <a:avLst/>
          </a:prstGeom>
        </p:spPr>
      </p:pic>
    </p:spTree>
    <p:extLst>
      <p:ext uri="{BB962C8B-B14F-4D97-AF65-F5344CB8AC3E}">
        <p14:creationId xmlns:p14="http://schemas.microsoft.com/office/powerpoint/2010/main" val="353609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366477" y="1479639"/>
            <a:ext cx="5050569" cy="26451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600" dirty="0"/>
              <a:t>Las funciones a diferencia de los procedimientos almacenados pueden recibir parámetros de entrada </a:t>
            </a:r>
            <a:r>
              <a:rPr lang="es-ES" sz="1600" b="1" dirty="0"/>
              <a:t>IN</a:t>
            </a:r>
            <a:r>
              <a:rPr lang="es-ES" sz="1600" dirty="0"/>
              <a:t> tanto como de salida </a:t>
            </a:r>
            <a:r>
              <a:rPr lang="es-ES" sz="1600" b="1" dirty="0"/>
              <a:t>OUT</a:t>
            </a:r>
            <a:r>
              <a:rPr lang="es-ES" sz="1600" dirty="0"/>
              <a:t>.</a:t>
            </a:r>
          </a:p>
          <a:p>
            <a:pPr marL="0" lvl="0" indent="0" algn="l" rtl="0">
              <a:spcBef>
                <a:spcPts val="0"/>
              </a:spcBef>
              <a:spcAft>
                <a:spcPts val="0"/>
              </a:spcAft>
              <a:buNone/>
            </a:pPr>
            <a:r>
              <a:rPr lang="es-ES" sz="1600" dirty="0"/>
              <a:t>Los parámetros pueden retornar registros y no solo un valor, como es el caso de la funciones de MySQL</a:t>
            </a:r>
          </a:p>
          <a:p>
            <a:pPr marL="0" lvl="0" indent="0" algn="l" rtl="0">
              <a:spcBef>
                <a:spcPts val="0"/>
              </a:spcBef>
              <a:spcAft>
                <a:spcPts val="0"/>
              </a:spcAft>
              <a:buNone/>
            </a:pPr>
            <a:r>
              <a:rPr lang="es-ES" sz="1600" dirty="0"/>
              <a:t>Las funciones pueden llamarse dentro de sentencia SQL, los procedimientos almacenados no, pero puede usarse dentro de funciones.</a:t>
            </a:r>
            <a:endParaRPr lang="en" sz="1600"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dirty="0"/>
          </a:p>
        </p:txBody>
      </p:sp>
      <p:sp>
        <p:nvSpPr>
          <p:cNvPr id="507" name="Google Shape;507;p28"/>
          <p:cNvSpPr txBox="1">
            <a:spLocks noGrp="1"/>
          </p:cNvSpPr>
          <p:nvPr>
            <p:ph type="ctrTitle"/>
          </p:nvPr>
        </p:nvSpPr>
        <p:spPr>
          <a:xfrm>
            <a:off x="134949" y="332626"/>
            <a:ext cx="8329715" cy="816798"/>
          </a:xfrm>
          <a:prstGeom prst="rect">
            <a:avLst/>
          </a:prstGeom>
        </p:spPr>
        <p:txBody>
          <a:bodyPr spcFirstLastPara="1" wrap="square" lIns="91425" tIns="91425" rIns="91425" bIns="91425" anchor="b" anchorCtr="0">
            <a:noAutofit/>
          </a:bodyPr>
          <a:lstStyle/>
          <a:p>
            <a:pPr marL="342900" lvl="0" algn="l" rtl="0">
              <a:spcBef>
                <a:spcPts val="0"/>
              </a:spcBef>
              <a:spcAft>
                <a:spcPts val="0"/>
              </a:spcAft>
            </a:pPr>
            <a:br>
              <a:rPr lang="es-ES" sz="2400" b="1" dirty="0"/>
            </a:br>
            <a:r>
              <a:rPr lang="es-ES" sz="2400" b="1" dirty="0"/>
              <a:t>3. ¿Cuál es la diferencia entre </a:t>
            </a:r>
            <a:r>
              <a:rPr lang="es-ES" sz="2400" b="1" dirty="0">
                <a:solidFill>
                  <a:schemeClr val="accent2"/>
                </a:solidFill>
              </a:rPr>
              <a:t>funciones</a:t>
            </a:r>
            <a:r>
              <a:rPr lang="es-ES" sz="2400" b="1" dirty="0"/>
              <a:t> y </a:t>
            </a:r>
            <a:r>
              <a:rPr lang="es-ES" sz="2400" b="1" dirty="0">
                <a:solidFill>
                  <a:schemeClr val="accent2"/>
                </a:solidFill>
              </a:rPr>
              <a:t>procedimientos almacenados</a:t>
            </a:r>
            <a:r>
              <a:rPr lang="es-ES" sz="2400" b="1" dirty="0"/>
              <a:t>?</a:t>
            </a:r>
          </a:p>
        </p:txBody>
      </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0F1FBBDF-3194-BF5F-352F-3091A8DC99BF}"/>
              </a:ext>
            </a:extLst>
          </p:cNvPr>
          <p:cNvPicPr>
            <a:picLocks noChangeAspect="1"/>
          </p:cNvPicPr>
          <p:nvPr/>
        </p:nvPicPr>
        <p:blipFill>
          <a:blip r:embed="rId3"/>
          <a:stretch>
            <a:fillRect/>
          </a:stretch>
        </p:blipFill>
        <p:spPr>
          <a:xfrm>
            <a:off x="5279256" y="1347845"/>
            <a:ext cx="3646861" cy="2181653"/>
          </a:xfrm>
          <a:prstGeom prst="rect">
            <a:avLst/>
          </a:prstGeom>
        </p:spPr>
      </p:pic>
    </p:spTree>
    <p:extLst>
      <p:ext uri="{BB962C8B-B14F-4D97-AF65-F5344CB8AC3E}">
        <p14:creationId xmlns:p14="http://schemas.microsoft.com/office/powerpoint/2010/main" val="1558144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134949" y="447330"/>
            <a:ext cx="8329715" cy="702093"/>
          </a:xfrm>
          <a:prstGeom prst="rect">
            <a:avLst/>
          </a:prstGeom>
        </p:spPr>
        <p:txBody>
          <a:bodyPr spcFirstLastPara="1" wrap="square" lIns="91425" tIns="91425" rIns="91425" bIns="91425" anchor="b" anchorCtr="0">
            <a:noAutofit/>
          </a:bodyPr>
          <a:lstStyle/>
          <a:p>
            <a:pPr marL="342900" lvl="0" algn="l" rtl="0">
              <a:spcBef>
                <a:spcPts val="0"/>
              </a:spcBef>
              <a:spcAft>
                <a:spcPts val="0"/>
              </a:spcAft>
            </a:pPr>
            <a:br>
              <a:rPr lang="es-ES" sz="2400" b="1" dirty="0"/>
            </a:br>
            <a:r>
              <a:rPr lang="es-ES" sz="2400" b="1" dirty="0"/>
              <a:t>4. ¿Cómo se ejecuta una </a:t>
            </a:r>
            <a:r>
              <a:rPr lang="es-ES" sz="2400" b="1" dirty="0">
                <a:solidFill>
                  <a:schemeClr val="accent2"/>
                </a:solidFill>
              </a:rPr>
              <a:t>función</a:t>
            </a:r>
            <a:r>
              <a:rPr lang="es-ES" sz="2400" b="1" dirty="0"/>
              <a:t> y un </a:t>
            </a:r>
            <a:r>
              <a:rPr lang="es-ES" sz="2400" b="1" dirty="0">
                <a:solidFill>
                  <a:schemeClr val="accent2"/>
                </a:solidFill>
              </a:rPr>
              <a:t>procedimiento almacenado</a:t>
            </a:r>
            <a:r>
              <a:rPr lang="es-ES" sz="2400" b="1" dirty="0"/>
              <a:t>?</a:t>
            </a:r>
          </a:p>
        </p:txBody>
      </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Marcador de texto 2">
            <a:extLst>
              <a:ext uri="{FF2B5EF4-FFF2-40B4-BE49-F238E27FC236}">
                <a16:creationId xmlns:a16="http://schemas.microsoft.com/office/drawing/2014/main" id="{1B4D1C01-4EC5-282C-8DBF-C2ADC7078202}"/>
              </a:ext>
            </a:extLst>
          </p:cNvPr>
          <p:cNvSpPr>
            <a:spLocks noGrp="1"/>
          </p:cNvSpPr>
          <p:nvPr>
            <p:ph type="body" idx="1"/>
          </p:nvPr>
        </p:nvSpPr>
        <p:spPr>
          <a:xfrm>
            <a:off x="366477" y="1173549"/>
            <a:ext cx="4740760" cy="2993229"/>
          </a:xfrm>
        </p:spPr>
        <p:txBody>
          <a:bodyPr/>
          <a:lstStyle/>
          <a:p>
            <a:pPr marL="114300" indent="0">
              <a:buNone/>
            </a:pPr>
            <a:r>
              <a:rPr lang="es-ES" sz="1600" dirty="0"/>
              <a:t>Como ya le mencionamos las funciones pueden ejecutarse dentro de casi cualquier sentencia SQL. Pero para comprobar su correcto funcionamiento lo podemos simplificar su uso después de un SELECT seguido del nombre de la función y sus respectivos argumentos.</a:t>
            </a:r>
          </a:p>
          <a:p>
            <a:pPr marL="114300" indent="0">
              <a:buNone/>
            </a:pPr>
            <a:r>
              <a:rPr lang="es-ES" sz="1600" dirty="0"/>
              <a:t>En el caso de los procedimientos almacenados se realiza de una manera similar, pero simplemente con la palabra CALL seguido del nombre de la función y sus argumentos.</a:t>
            </a:r>
          </a:p>
        </p:txBody>
      </p:sp>
      <p:pic>
        <p:nvPicPr>
          <p:cNvPr id="5" name="Imagen 4">
            <a:extLst>
              <a:ext uri="{FF2B5EF4-FFF2-40B4-BE49-F238E27FC236}">
                <a16:creationId xmlns:a16="http://schemas.microsoft.com/office/drawing/2014/main" id="{F7F61230-470E-4B7F-D639-ADEBD4D9A0EE}"/>
              </a:ext>
            </a:extLst>
          </p:cNvPr>
          <p:cNvPicPr>
            <a:picLocks noChangeAspect="1"/>
          </p:cNvPicPr>
          <p:nvPr/>
        </p:nvPicPr>
        <p:blipFill>
          <a:blip r:embed="rId3"/>
          <a:stretch>
            <a:fillRect/>
          </a:stretch>
        </p:blipFill>
        <p:spPr>
          <a:xfrm>
            <a:off x="5078619" y="1444038"/>
            <a:ext cx="3941432" cy="2004024"/>
          </a:xfrm>
          <a:prstGeom prst="rect">
            <a:avLst/>
          </a:prstGeom>
        </p:spPr>
      </p:pic>
    </p:spTree>
    <p:extLst>
      <p:ext uri="{BB962C8B-B14F-4D97-AF65-F5344CB8AC3E}">
        <p14:creationId xmlns:p14="http://schemas.microsoft.com/office/powerpoint/2010/main" val="83246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134949" y="447330"/>
            <a:ext cx="8329715" cy="702093"/>
          </a:xfrm>
          <a:prstGeom prst="rect">
            <a:avLst/>
          </a:prstGeom>
        </p:spPr>
        <p:txBody>
          <a:bodyPr spcFirstLastPara="1" wrap="square" lIns="91425" tIns="91425" rIns="91425" bIns="91425" anchor="b" anchorCtr="0">
            <a:noAutofit/>
          </a:bodyPr>
          <a:lstStyle/>
          <a:p>
            <a:pPr marL="342900" lvl="0" algn="l" rtl="0">
              <a:spcBef>
                <a:spcPts val="0"/>
              </a:spcBef>
              <a:spcAft>
                <a:spcPts val="0"/>
              </a:spcAft>
            </a:pPr>
            <a:br>
              <a:rPr lang="es-ES" sz="2400" b="1" dirty="0"/>
            </a:br>
            <a:r>
              <a:rPr lang="es-ES" sz="2400" b="1" dirty="0"/>
              <a:t>5. Defina que es una </a:t>
            </a:r>
            <a:r>
              <a:rPr lang="es-ES" sz="2400" b="1" dirty="0">
                <a:solidFill>
                  <a:schemeClr val="accent2"/>
                </a:solidFill>
              </a:rPr>
              <a:t>TRIGGER</a:t>
            </a:r>
            <a:r>
              <a:rPr lang="es-ES" sz="2400" b="1" dirty="0"/>
              <a:t> en </a:t>
            </a:r>
            <a:r>
              <a:rPr lang="es-ES" sz="2400" b="1" dirty="0">
                <a:solidFill>
                  <a:schemeClr val="accent2"/>
                </a:solidFill>
              </a:rPr>
              <a:t>MySQL</a:t>
            </a:r>
            <a:r>
              <a:rPr lang="es-ES" sz="2400" b="1" dirty="0"/>
              <a:t>.</a:t>
            </a:r>
          </a:p>
        </p:txBody>
      </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Marcador de texto 2">
            <a:extLst>
              <a:ext uri="{FF2B5EF4-FFF2-40B4-BE49-F238E27FC236}">
                <a16:creationId xmlns:a16="http://schemas.microsoft.com/office/drawing/2014/main" id="{9D3D7516-5631-4616-5B55-CAEDEE364135}"/>
              </a:ext>
            </a:extLst>
          </p:cNvPr>
          <p:cNvSpPr>
            <a:spLocks noGrp="1"/>
          </p:cNvSpPr>
          <p:nvPr>
            <p:ph type="body" idx="1"/>
          </p:nvPr>
        </p:nvSpPr>
        <p:spPr>
          <a:xfrm>
            <a:off x="314679" y="1185878"/>
            <a:ext cx="4553876" cy="3126432"/>
          </a:xfrm>
        </p:spPr>
        <p:txBody>
          <a:bodyPr/>
          <a:lstStyle/>
          <a:p>
            <a:pPr marL="114300" indent="0">
              <a:buNone/>
            </a:pPr>
            <a:r>
              <a:rPr lang="es-ES" sz="1600" dirty="0"/>
              <a:t>Un </a:t>
            </a:r>
            <a:r>
              <a:rPr lang="es-ES" sz="1600" dirty="0" err="1"/>
              <a:t>trigger</a:t>
            </a:r>
            <a:r>
              <a:rPr lang="es-ES" sz="1600" dirty="0"/>
              <a:t> es una porción de código que se ejecuta AUTOMATICAMENTE tras suceder algún evento.</a:t>
            </a:r>
          </a:p>
          <a:p>
            <a:pPr marL="114300" indent="0">
              <a:buNone/>
            </a:pPr>
            <a:r>
              <a:rPr lang="es-ES" sz="1600" dirty="0"/>
              <a:t>En el caso de base de datos los eventos que se tienen son al momento de INSERTAR, ACTUALIZAR o ELIMINAR datos y la porción de código se puede ejecutar en dos tiempo, ANTES o DESPUES de los eventos anteriormente mencionados. El uso de </a:t>
            </a:r>
            <a:r>
              <a:rPr lang="es-ES" sz="1600" dirty="0" err="1"/>
              <a:t>triggers</a:t>
            </a:r>
            <a:r>
              <a:rPr lang="es-ES" sz="1600" dirty="0"/>
              <a:t> es para la automatización y la integridad de la base de datos (copias de seguridad)..</a:t>
            </a:r>
          </a:p>
        </p:txBody>
      </p:sp>
      <p:pic>
        <p:nvPicPr>
          <p:cNvPr id="2050" name="Picture 2" descr="Creación y ejemplo de Trigger. En este blog explicaré que es un… | by Diego  Gonzalez | Medium">
            <a:extLst>
              <a:ext uri="{FF2B5EF4-FFF2-40B4-BE49-F238E27FC236}">
                <a16:creationId xmlns:a16="http://schemas.microsoft.com/office/drawing/2014/main" id="{05B00741-0135-0C09-FEEB-93D444CCDD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9877" y="1847026"/>
            <a:ext cx="4024729" cy="1400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088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39290" y="1513011"/>
            <a:ext cx="4947227" cy="29588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b="1" dirty="0"/>
          </a:p>
          <a:p>
            <a:pPr marL="0" lvl="0" indent="0" algn="l" rtl="0">
              <a:spcBef>
                <a:spcPts val="0"/>
              </a:spcBef>
              <a:spcAft>
                <a:spcPts val="0"/>
              </a:spcAft>
              <a:buNone/>
            </a:pPr>
            <a:r>
              <a:rPr lang="es-ES" dirty="0"/>
              <a:t>Las palabras reservada NEW sirve para referenciar al registro de la columna antes o </a:t>
            </a:r>
            <a:r>
              <a:rPr lang="es-ES" dirty="0" err="1"/>
              <a:t>despues</a:t>
            </a:r>
            <a:r>
              <a:rPr lang="es-ES" dirty="0"/>
              <a:t> de un INSERT o UPDATE</a:t>
            </a:r>
          </a:p>
          <a:p>
            <a:pPr marL="0" lvl="0" indent="0" algn="l" rtl="0">
              <a:spcBef>
                <a:spcPts val="0"/>
              </a:spcBef>
              <a:spcAft>
                <a:spcPts val="0"/>
              </a:spcAft>
              <a:buNone/>
            </a:pPr>
            <a:r>
              <a:rPr lang="es-ES" dirty="0"/>
              <a:t>Las palabras reservada OLD sirve para referenciar al registro de la columna antes o </a:t>
            </a:r>
            <a:r>
              <a:rPr lang="es-ES" dirty="0" err="1"/>
              <a:t>despues</a:t>
            </a:r>
            <a:r>
              <a:rPr lang="es-ES" dirty="0"/>
              <a:t> de un UPDATE o DELETE</a:t>
            </a:r>
            <a:endParaRPr lang="en" dirty="0"/>
          </a:p>
          <a:p>
            <a:pPr marL="0" lvl="0" indent="0" algn="l" rtl="0">
              <a:spcBef>
                <a:spcPts val="0"/>
              </a:spcBef>
              <a:spcAft>
                <a:spcPts val="0"/>
              </a:spcAft>
              <a:buNone/>
            </a:pPr>
            <a:endParaRPr lang="en" b="1" dirty="0"/>
          </a:p>
          <a:p>
            <a:pPr marL="0" lvl="0" indent="0" algn="l" rtl="0">
              <a:spcBef>
                <a:spcPts val="0"/>
              </a:spcBef>
              <a:spcAft>
                <a:spcPts val="0"/>
              </a:spcAft>
              <a:buNone/>
            </a:pPr>
            <a:endParaRPr dirty="0"/>
          </a:p>
        </p:txBody>
      </p:sp>
      <p:sp>
        <p:nvSpPr>
          <p:cNvPr id="507" name="Google Shape;507;p28"/>
          <p:cNvSpPr txBox="1">
            <a:spLocks noGrp="1"/>
          </p:cNvSpPr>
          <p:nvPr>
            <p:ph type="ctrTitle"/>
          </p:nvPr>
        </p:nvSpPr>
        <p:spPr>
          <a:xfrm>
            <a:off x="134949" y="447330"/>
            <a:ext cx="8329715" cy="702093"/>
          </a:xfrm>
          <a:prstGeom prst="rect">
            <a:avLst/>
          </a:prstGeom>
        </p:spPr>
        <p:txBody>
          <a:bodyPr spcFirstLastPara="1" wrap="square" lIns="91425" tIns="91425" rIns="91425" bIns="91425" anchor="b" anchorCtr="0">
            <a:noAutofit/>
          </a:bodyPr>
          <a:lstStyle/>
          <a:p>
            <a:pPr marL="342900" lvl="0" algn="l" rtl="0">
              <a:spcBef>
                <a:spcPts val="0"/>
              </a:spcBef>
              <a:spcAft>
                <a:spcPts val="0"/>
              </a:spcAft>
            </a:pPr>
            <a:br>
              <a:rPr lang="es-ES" sz="2400" b="1" dirty="0"/>
            </a:br>
            <a:r>
              <a:rPr lang="es-ES" sz="2400" b="1" dirty="0"/>
              <a:t>6. En un </a:t>
            </a:r>
            <a:r>
              <a:rPr lang="es-ES" sz="2400" b="1" dirty="0">
                <a:solidFill>
                  <a:schemeClr val="accent2"/>
                </a:solidFill>
              </a:rPr>
              <a:t>TRIGGER</a:t>
            </a:r>
            <a:r>
              <a:rPr lang="es-ES" sz="2400" b="1" dirty="0"/>
              <a:t> que papel juega las variables </a:t>
            </a:r>
            <a:r>
              <a:rPr lang="es-ES" sz="2400" b="1" dirty="0">
                <a:solidFill>
                  <a:schemeClr val="accent2"/>
                </a:solidFill>
              </a:rPr>
              <a:t>OLD</a:t>
            </a:r>
            <a:r>
              <a:rPr lang="es-ES" sz="2400" b="1" dirty="0"/>
              <a:t> y </a:t>
            </a:r>
            <a:r>
              <a:rPr lang="es-ES" sz="2400" b="1" dirty="0">
                <a:solidFill>
                  <a:schemeClr val="accent2"/>
                </a:solidFill>
              </a:rPr>
              <a:t>NEW</a:t>
            </a:r>
          </a:p>
        </p:txBody>
      </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46606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459080" y="1327098"/>
            <a:ext cx="7091398" cy="1370353"/>
          </a:xfrm>
          <a:prstGeom prst="rect">
            <a:avLst/>
          </a:prstGeom>
        </p:spPr>
        <p:txBody>
          <a:bodyPr spcFirstLastPara="1" wrap="square" lIns="91425" tIns="91425" rIns="91425" bIns="91425" anchor="t" anchorCtr="0">
            <a:noAutofit/>
          </a:bodyPr>
          <a:lstStyle/>
          <a:p>
            <a:pPr marL="0" indent="0">
              <a:buNone/>
            </a:pPr>
            <a:r>
              <a:rPr lang="es-ES" sz="1600" dirty="0"/>
              <a:t>Las palabras reservadas AFTER o BEFORE son palabras reservadas que hace referencia a los tiempo de ejecución del resto del código del TRIGGER. AFTER para después de ejecutar el INSERT, UPDATE o DELETE. BEFORE para antes de la ejecución del INSERT, UPDATE o DELETE</a:t>
            </a:r>
            <a:endParaRPr lang="en" sz="1600" dirty="0"/>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endParaRPr dirty="0"/>
          </a:p>
        </p:txBody>
      </p:sp>
      <p:sp>
        <p:nvSpPr>
          <p:cNvPr id="507" name="Google Shape;507;p28"/>
          <p:cNvSpPr txBox="1">
            <a:spLocks noGrp="1"/>
          </p:cNvSpPr>
          <p:nvPr>
            <p:ph type="ctrTitle"/>
          </p:nvPr>
        </p:nvSpPr>
        <p:spPr>
          <a:xfrm>
            <a:off x="128275" y="517657"/>
            <a:ext cx="8329715" cy="798610"/>
          </a:xfrm>
          <a:prstGeom prst="rect">
            <a:avLst/>
          </a:prstGeom>
        </p:spPr>
        <p:txBody>
          <a:bodyPr spcFirstLastPara="1" wrap="square" lIns="91425" tIns="91425" rIns="91425" bIns="91425" anchor="b" anchorCtr="0">
            <a:noAutofit/>
          </a:bodyPr>
          <a:lstStyle/>
          <a:p>
            <a:pPr marL="342900" lvl="0" algn="l" rtl="0">
              <a:spcBef>
                <a:spcPts val="0"/>
              </a:spcBef>
              <a:spcAft>
                <a:spcPts val="0"/>
              </a:spcAft>
            </a:pPr>
            <a:br>
              <a:rPr lang="es-ES" sz="2400" b="1" dirty="0"/>
            </a:br>
            <a:r>
              <a:rPr lang="es-ES" sz="2400" b="1" dirty="0"/>
              <a:t>7. En un </a:t>
            </a:r>
            <a:r>
              <a:rPr lang="es-ES" sz="2400" b="1" dirty="0">
                <a:solidFill>
                  <a:schemeClr val="accent2"/>
                </a:solidFill>
              </a:rPr>
              <a:t>TRIGGER</a:t>
            </a:r>
            <a:r>
              <a:rPr lang="es-ES" sz="2400" b="1" dirty="0"/>
              <a:t> que papel juega los conceptos(cláusulas) </a:t>
            </a:r>
            <a:r>
              <a:rPr lang="es-ES" sz="2400" b="1" dirty="0">
                <a:solidFill>
                  <a:schemeClr val="accent2"/>
                </a:solidFill>
              </a:rPr>
              <a:t>BEFORE</a:t>
            </a:r>
            <a:r>
              <a:rPr lang="es-ES" sz="2400" b="1" dirty="0"/>
              <a:t> o </a:t>
            </a:r>
            <a:r>
              <a:rPr lang="es-ES" sz="2400" b="1" dirty="0">
                <a:solidFill>
                  <a:schemeClr val="accent2"/>
                </a:solidFill>
              </a:rPr>
              <a:t>AFTER</a:t>
            </a:r>
          </a:p>
        </p:txBody>
      </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506;p28">
            <a:extLst>
              <a:ext uri="{FF2B5EF4-FFF2-40B4-BE49-F238E27FC236}">
                <a16:creationId xmlns:a16="http://schemas.microsoft.com/office/drawing/2014/main" id="{CF8D82DD-6CAC-A9D0-9882-16BFD93CBC41}"/>
              </a:ext>
            </a:extLst>
          </p:cNvPr>
          <p:cNvSpPr txBox="1">
            <a:spLocks/>
          </p:cNvSpPr>
          <p:nvPr/>
        </p:nvSpPr>
        <p:spPr>
          <a:xfrm>
            <a:off x="459080" y="3271918"/>
            <a:ext cx="6008465" cy="1613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s-ES" sz="1600" dirty="0"/>
              <a:t>Las palabras reservadas AFTER o BEFORE son palabras reservadas que hace referencia a los tiempo de </a:t>
            </a:r>
            <a:r>
              <a:rPr lang="es-ES" sz="1600" dirty="0" err="1"/>
              <a:t>ejecucion</a:t>
            </a:r>
            <a:r>
              <a:rPr lang="es-ES" sz="1600" dirty="0"/>
              <a:t> del resto del </a:t>
            </a:r>
            <a:r>
              <a:rPr lang="es-ES" sz="1600" dirty="0" err="1"/>
              <a:t>codigo</a:t>
            </a:r>
            <a:r>
              <a:rPr lang="es-ES" sz="1600" dirty="0"/>
              <a:t> del TRIGGER. AFTER para </a:t>
            </a:r>
            <a:r>
              <a:rPr lang="es-ES" sz="1600" dirty="0" err="1"/>
              <a:t>despues</a:t>
            </a:r>
            <a:r>
              <a:rPr lang="es-ES" sz="1600" dirty="0"/>
              <a:t> de ejecutar el INSERT, UPDATE o DELETE. BEFORE para antes de la </a:t>
            </a:r>
            <a:r>
              <a:rPr lang="es-ES" sz="1600" dirty="0" err="1"/>
              <a:t>ejecucion</a:t>
            </a:r>
            <a:r>
              <a:rPr lang="es-ES" sz="1600" dirty="0"/>
              <a:t> del INSERT, UPDATE o DELETE</a:t>
            </a:r>
          </a:p>
          <a:p>
            <a:pPr marL="0" indent="0">
              <a:buFont typeface="Maven Pro"/>
              <a:buNone/>
            </a:pPr>
            <a:endParaRPr lang="es-ES" b="1" dirty="0"/>
          </a:p>
          <a:p>
            <a:pPr marL="0" indent="0">
              <a:buFont typeface="Maven Pro"/>
              <a:buNone/>
            </a:pPr>
            <a:endParaRPr lang="es-ES" b="1" dirty="0"/>
          </a:p>
          <a:p>
            <a:pPr marL="0" indent="0">
              <a:buFont typeface="Maven Pro"/>
              <a:buNone/>
            </a:pPr>
            <a:endParaRPr lang="es-ES" dirty="0"/>
          </a:p>
        </p:txBody>
      </p:sp>
      <p:sp>
        <p:nvSpPr>
          <p:cNvPr id="11" name="Google Shape;507;p28">
            <a:extLst>
              <a:ext uri="{FF2B5EF4-FFF2-40B4-BE49-F238E27FC236}">
                <a16:creationId xmlns:a16="http://schemas.microsoft.com/office/drawing/2014/main" id="{EECBE7F2-FD56-9F5A-1BA4-EF372D522ACB}"/>
              </a:ext>
            </a:extLst>
          </p:cNvPr>
          <p:cNvSpPr txBox="1">
            <a:spLocks/>
          </p:cNvSpPr>
          <p:nvPr/>
        </p:nvSpPr>
        <p:spPr>
          <a:xfrm>
            <a:off x="200057" y="2697451"/>
            <a:ext cx="8403312" cy="55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marL="342900"/>
            <a:br>
              <a:rPr lang="es-ES" sz="2400" b="1" dirty="0"/>
            </a:br>
            <a:r>
              <a:rPr lang="es-ES" sz="2400" b="1" dirty="0"/>
              <a:t>8. ¿A que se </a:t>
            </a:r>
            <a:r>
              <a:rPr lang="es-ES" sz="2400" b="1" dirty="0">
                <a:solidFill>
                  <a:schemeClr val="accent2"/>
                </a:solidFill>
              </a:rPr>
              <a:t>refiere</a:t>
            </a:r>
            <a:r>
              <a:rPr lang="es-ES" sz="2400" b="1" dirty="0"/>
              <a:t> cuando se habla de eventos en </a:t>
            </a:r>
            <a:r>
              <a:rPr lang="es-ES" sz="2400" b="1" dirty="0">
                <a:solidFill>
                  <a:schemeClr val="accent2"/>
                </a:solidFill>
              </a:rPr>
              <a:t>TRIGGERS?</a:t>
            </a:r>
          </a:p>
        </p:txBody>
      </p:sp>
    </p:spTree>
    <p:extLst>
      <p:ext uri="{BB962C8B-B14F-4D97-AF65-F5344CB8AC3E}">
        <p14:creationId xmlns:p14="http://schemas.microsoft.com/office/powerpoint/2010/main" val="3207738842"/>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483</TotalTime>
  <Words>582</Words>
  <Application>Microsoft Office PowerPoint</Application>
  <PresentationFormat>Presentación en pantalla (16:9)</PresentationFormat>
  <Paragraphs>36</Paragraphs>
  <Slides>8</Slides>
  <Notes>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Maven Pro</vt:lpstr>
      <vt:lpstr>Arial</vt:lpstr>
      <vt:lpstr>Share Tech</vt:lpstr>
      <vt:lpstr>Data Science Consulting by Slidesgo</vt:lpstr>
      <vt:lpstr>Práctica Hito 4 Base De Datos II</vt:lpstr>
      <vt:lpstr> 1. Defina que es lenguaje procedural en MySQL.</vt:lpstr>
      <vt:lpstr> 2. Defina que es una FUNCTION en MySQL.</vt:lpstr>
      <vt:lpstr> 3. ¿Cuál es la diferencia entre funciones y procedimientos almacenados?</vt:lpstr>
      <vt:lpstr> 4. ¿Cómo se ejecuta una función y un procedimiento almacenado?</vt:lpstr>
      <vt:lpstr> 5. Defina que es una TRIGGER en MySQL.</vt:lpstr>
      <vt:lpstr> 6. En un TRIGGER que papel juega las variables OLD y NEW</vt:lpstr>
      <vt:lpstr> 7. En un TRIGGER que papel juega los conceptos(cláusulas) BEFORE o AFTER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  II</dc:title>
  <dc:creator>Félix Sarmiento</dc:creator>
  <cp:lastModifiedBy>Fèlix Sarmiento</cp:lastModifiedBy>
  <cp:revision>12</cp:revision>
  <dcterms:modified xsi:type="dcterms:W3CDTF">2022-06-11T00:26:26Z</dcterms:modified>
</cp:coreProperties>
</file>