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97" r:id="rId3"/>
    <p:sldId id="298" r:id="rId4"/>
    <p:sldId id="304" r:id="rId5"/>
    <p:sldId id="305" r:id="rId6"/>
    <p:sldId id="313" r:id="rId7"/>
    <p:sldId id="314" r:id="rId8"/>
    <p:sldId id="315" r:id="rId9"/>
    <p:sldId id="316" r:id="rId10"/>
    <p:sldId id="317" r:id="rId11"/>
    <p:sldId id="318" r:id="rId12"/>
  </p:sldIdLst>
  <p:sldSz cx="9144000" cy="5143500" type="screen16x9"/>
  <p:notesSz cx="6858000" cy="9144000"/>
  <p:embeddedFontLst>
    <p:embeddedFont>
      <p:font typeface="Maven Pro" panose="020B0604020202020204" charset="0"/>
      <p:regular r:id="rId14"/>
      <p:bold r:id="rId15"/>
    </p:embeddedFont>
    <p:embeddedFont>
      <p:font typeface="Share Tech"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2A3948-1506-4023-92CC-626BAAA08A16}">
  <a:tblStyle styleId="{D42A3948-1506-4023-92CC-626BAAA08A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51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6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26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47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95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7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6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8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9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70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8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dirty="0">
                <a:solidFill>
                  <a:schemeClr val="accent2"/>
                </a:solidFill>
              </a:rPr>
              <a:t>TAREA HITO 3</a:t>
            </a:r>
          </a:p>
          <a:p>
            <a:pPr marL="0" lvl="0" indent="0" rtl="0">
              <a:spcBef>
                <a:spcPts val="0"/>
              </a:spcBef>
              <a:spcAft>
                <a:spcPts val="0"/>
              </a:spcAft>
              <a:buNone/>
            </a:pPr>
            <a:endParaRPr lang="en" dirty="0"/>
          </a:p>
          <a:p>
            <a:pPr marL="0" lvl="0" indent="0" rtl="0">
              <a:spcBef>
                <a:spcPts val="0"/>
              </a:spcBef>
              <a:spcAft>
                <a:spcPts val="0"/>
              </a:spcAft>
              <a:buNone/>
            </a:pPr>
            <a:endParaRPr lang="en" dirty="0"/>
          </a:p>
          <a:p>
            <a:pPr marL="0" lvl="0" indent="0" rtl="0">
              <a:spcBef>
                <a:spcPts val="0"/>
              </a:spcBef>
              <a:spcAft>
                <a:spcPts val="0"/>
              </a:spcAft>
              <a:buNone/>
            </a:pPr>
            <a:endParaRPr lang="en"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BASE DE </a:t>
            </a:r>
            <a:r>
              <a:rPr lang="en" b="1" dirty="0">
                <a:solidFill>
                  <a:schemeClr val="accent2"/>
                </a:solidFill>
              </a:rPr>
              <a:t>DATOS </a:t>
            </a:r>
            <a:r>
              <a:rPr lang="en" b="1" dirty="0"/>
              <a:t> II</a:t>
            </a:r>
            <a:endParaRPr b="1"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EAA01D98-0B77-4298-A311-6C463E7E2C8C}"/>
              </a:ext>
            </a:extLst>
          </p:cNvPr>
          <p:cNvSpPr txBox="1">
            <a:spLocks/>
          </p:cNvSpPr>
          <p:nvPr/>
        </p:nvSpPr>
        <p:spPr>
          <a:xfrm>
            <a:off x="523234" y="4042721"/>
            <a:ext cx="4040977"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 b="1" dirty="0"/>
              <a:t>JOSÉ FÉLIX SARMIENTO MAMANI</a:t>
            </a:r>
          </a:p>
          <a:p>
            <a:pPr marL="0" indent="0"/>
            <a:endParaRPr lang="en" dirty="0"/>
          </a:p>
          <a:p>
            <a:pPr marL="0" indent="0"/>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21673" y="1280160"/>
            <a:ext cx="4717889" cy="3236019"/>
          </a:xfrm>
          <a:prstGeom prst="rect">
            <a:avLst/>
          </a:prstGeom>
        </p:spPr>
        <p:txBody>
          <a:bodyPr spcFirstLastPara="1" wrap="square" lIns="91425" tIns="91425" rIns="91425" bIns="91425" anchor="t" anchorCtr="0">
            <a:noAutofit/>
          </a:bodyPr>
          <a:lstStyle/>
          <a:p>
            <a:pPr marL="114300" indent="0">
              <a:buNone/>
            </a:pPr>
            <a:r>
              <a:rPr lang="es-419" sz="1400" dirty="0"/>
              <a:t>Las funciones de agregación son funciones que viene definidas cuando se instala el Gesto De Base De Datos, las funciones de agregación mas comunes son: COUNT, SUM, AVG, MIN y MAX. Pero puede existir mas funciones dependiendo del SGBD</a:t>
            </a:r>
          </a:p>
          <a:p>
            <a:pPr marL="114300" indent="0">
              <a:buNone/>
            </a:pPr>
            <a:r>
              <a:rPr lang="es-419" sz="1400" dirty="0"/>
              <a:t>Las funciones creadas son definidas por el usuarios y requieren su creación para llamarlas a lo largo del código.</a:t>
            </a:r>
          </a:p>
          <a:p>
            <a:pPr marL="114300" indent="0">
              <a:buNone/>
            </a:pPr>
            <a:endParaRPr lang="es-419" sz="1400" dirty="0"/>
          </a:p>
          <a:p>
            <a:pPr marL="114300" indent="0">
              <a:buNone/>
            </a:pPr>
            <a:r>
              <a:rPr lang="es-419" sz="1400" dirty="0"/>
              <a:t>Las funciones de agregación ya están en el SGBD. Las funciones propias deben ser CREADAS manualmente.</a:t>
            </a:r>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407018" y="233599"/>
            <a:ext cx="7334927" cy="1046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1800" b="1" dirty="0"/>
              <a:t>9. ¿Cual es la diferencia entre las </a:t>
            </a:r>
            <a:r>
              <a:rPr lang="es-ES" sz="1800" b="1" dirty="0">
                <a:solidFill>
                  <a:schemeClr val="accent2"/>
                </a:solidFill>
              </a:rPr>
              <a:t>funciones de agresión </a:t>
            </a:r>
            <a:r>
              <a:rPr lang="es-ES" sz="1800" b="1" dirty="0"/>
              <a:t>y </a:t>
            </a:r>
            <a:r>
              <a:rPr lang="es-ES" sz="1800" b="1" dirty="0">
                <a:solidFill>
                  <a:schemeClr val="accent2"/>
                </a:solidFill>
              </a:rPr>
              <a:t>funciones creados </a:t>
            </a:r>
            <a:r>
              <a:rPr lang="es-ES" sz="1800" b="1" dirty="0"/>
              <a:t>por el DBA? Es decir funciones creadas por el usuario.</a:t>
            </a:r>
            <a:br>
              <a:rPr lang="es-ES" sz="1800" b="1" dirty="0"/>
            </a:br>
            <a:endParaRPr lang="es-ES" sz="18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65758E82-198C-4B49-191D-74603A5F4BAC}"/>
              </a:ext>
            </a:extLst>
          </p:cNvPr>
          <p:cNvPicPr>
            <a:picLocks noChangeAspect="1"/>
          </p:cNvPicPr>
          <p:nvPr/>
        </p:nvPicPr>
        <p:blipFill>
          <a:blip r:embed="rId3"/>
          <a:stretch>
            <a:fillRect/>
          </a:stretch>
        </p:blipFill>
        <p:spPr>
          <a:xfrm>
            <a:off x="5837906" y="1188464"/>
            <a:ext cx="2359691" cy="2849932"/>
          </a:xfrm>
          <a:prstGeom prst="rect">
            <a:avLst/>
          </a:prstGeom>
        </p:spPr>
      </p:pic>
    </p:spTree>
    <p:extLst>
      <p:ext uri="{BB962C8B-B14F-4D97-AF65-F5344CB8AC3E}">
        <p14:creationId xmlns:p14="http://schemas.microsoft.com/office/powerpoint/2010/main" val="374775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78619" y="1628193"/>
            <a:ext cx="7355676" cy="2931139"/>
          </a:xfrm>
          <a:prstGeom prst="rect">
            <a:avLst/>
          </a:prstGeom>
        </p:spPr>
        <p:txBody>
          <a:bodyPr spcFirstLastPara="1" wrap="square" lIns="91425" tIns="91425" rIns="91425" bIns="91425" anchor="t" anchorCtr="0">
            <a:noAutofit/>
          </a:bodyPr>
          <a:lstStyle/>
          <a:p>
            <a:pPr marL="114300" indent="0" algn="just">
              <a:lnSpc>
                <a:spcPct val="150000"/>
              </a:lnSpc>
              <a:buNone/>
            </a:pPr>
            <a:r>
              <a:rPr lang="es-419" sz="1400" dirty="0"/>
              <a:t>EL nombre para esto se conoce como procedimientos almacenados.</a:t>
            </a:r>
          </a:p>
          <a:p>
            <a:pPr marL="114300" indent="0" algn="just">
              <a:lnSpc>
                <a:spcPct val="150000"/>
              </a:lnSpc>
              <a:buNone/>
            </a:pPr>
            <a:r>
              <a:rPr lang="es-419" sz="1400" dirty="0"/>
              <a:t>Los procedimientos almacenados puede recibir valor de entrada, pero también devuelve información, no simplemente devuelve una variable. Es decir que puede devolver tablas enteras. Los parámetros de entrada se definen con IN y salida como OUT. Pero para ejecutar los comandos de creación deben usarse delimitadores al inicio y al final de la clausula. DELIMITER $$ y DELIMITER;</a:t>
            </a:r>
          </a:p>
          <a:p>
            <a:pPr marL="114300" indent="0" algn="just">
              <a:lnSpc>
                <a:spcPct val="150000"/>
              </a:lnSpc>
              <a:buNone/>
            </a:pPr>
            <a:endParaRPr lang="es-419" sz="1400" dirty="0"/>
          </a:p>
          <a:p>
            <a:pPr marL="0" indent="0">
              <a:buNone/>
            </a:pPr>
            <a:endParaRPr lang="es-419" sz="1400" dirty="0"/>
          </a:p>
          <a:p>
            <a:pPr marL="0" indent="0">
              <a:buNone/>
            </a:pPr>
            <a:endParaRPr lang="en" b="1" dirty="0"/>
          </a:p>
          <a:p>
            <a:pPr marL="0" indent="0">
              <a:buNone/>
            </a:pPr>
            <a:endParaRPr lang="en" b="1" dirty="0"/>
          </a:p>
          <a:p>
            <a:pPr marL="0" indent="0">
              <a:buNone/>
            </a:pPr>
            <a:endParaRPr lang="en" b="1" dirty="0"/>
          </a:p>
          <a:p>
            <a:pPr marL="0" indent="0">
              <a:buNone/>
            </a:pPr>
            <a:endParaRPr lang="en" b="1" dirty="0"/>
          </a:p>
          <a:p>
            <a:pPr marL="0" indent="0">
              <a:buNone/>
            </a:pPr>
            <a:endParaRPr lang="en" b="1" dirty="0"/>
          </a:p>
          <a:p>
            <a:pPr marL="0" indent="0">
              <a:buNone/>
            </a:pPr>
            <a:endParaRPr lang="en" b="1" dirty="0"/>
          </a:p>
          <a:p>
            <a:pPr marL="0" indent="0">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407018" y="132089"/>
            <a:ext cx="7067279" cy="1589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2400" b="1" dirty="0"/>
              <a:t>10. ¿Busque y defina a qué se referirá cuando se habla de </a:t>
            </a:r>
            <a:r>
              <a:rPr lang="es-ES" sz="2400" b="1" dirty="0">
                <a:solidFill>
                  <a:schemeClr val="accent2"/>
                </a:solidFill>
              </a:rPr>
              <a:t>parámetros</a:t>
            </a:r>
            <a:r>
              <a:rPr lang="es-ES" sz="2400" b="1" dirty="0"/>
              <a:t> de </a:t>
            </a:r>
            <a:r>
              <a:rPr lang="es-ES" sz="2400" b="1" dirty="0">
                <a:solidFill>
                  <a:schemeClr val="accent2"/>
                </a:solidFill>
              </a:rPr>
              <a:t>entrada</a:t>
            </a:r>
            <a:r>
              <a:rPr lang="es-ES" sz="2400" b="1" dirty="0"/>
              <a:t> y </a:t>
            </a:r>
            <a:r>
              <a:rPr lang="es-ES" sz="2400" b="1" dirty="0">
                <a:solidFill>
                  <a:schemeClr val="accent2"/>
                </a:solidFill>
              </a:rPr>
              <a:t>salida</a:t>
            </a:r>
            <a:r>
              <a:rPr lang="es-ES" sz="2400" b="1" dirty="0"/>
              <a:t> en </a:t>
            </a:r>
            <a:r>
              <a:rPr lang="es-ES" sz="2400" b="1" dirty="0">
                <a:solidFill>
                  <a:schemeClr val="accent2"/>
                </a:solidFill>
              </a:rPr>
              <a:t>MySQL</a:t>
            </a:r>
            <a:r>
              <a:rPr lang="es-ES" sz="2400" b="1" dirty="0"/>
              <a:t>?</a:t>
            </a:r>
            <a:br>
              <a:rPr lang="es-ES" sz="2400" b="1" dirty="0"/>
            </a:br>
            <a:endParaRPr lang="es-ES" sz="24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432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20734" y="1272316"/>
            <a:ext cx="4699906" cy="32387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2000" dirty="0">
                <a:latin typeface="Maven Pro" panose="020B0604020202020204" charset="0"/>
              </a:rPr>
              <a:t>El lenguaje procedural o también leguaje basado en procedimientos, es un paradigma de programación en el cual el programa se divide en procedimientos, funciones, o rutina. Básicamente este lenguaje es una serie de instrucciones que se llaman y no se declaran en ejecución</a:t>
            </a:r>
            <a:endParaRPr lang="en" sz="2000"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dirty="0"/>
          </a:p>
        </p:txBody>
      </p:sp>
      <p:sp>
        <p:nvSpPr>
          <p:cNvPr id="507" name="Google Shape;507;p28"/>
          <p:cNvSpPr txBox="1">
            <a:spLocks noGrp="1"/>
          </p:cNvSpPr>
          <p:nvPr>
            <p:ph type="ctrTitle"/>
          </p:nvPr>
        </p:nvSpPr>
        <p:spPr>
          <a:xfrm>
            <a:off x="153514" y="244452"/>
            <a:ext cx="6396688" cy="1027865"/>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r>
              <a:rPr lang="es-ES" sz="2400" b="1" dirty="0"/>
              <a:t>1. ¿Defina que es </a:t>
            </a:r>
            <a:r>
              <a:rPr lang="es-ES" sz="2400" b="1" dirty="0">
                <a:solidFill>
                  <a:schemeClr val="accent2"/>
                </a:solidFill>
              </a:rPr>
              <a:t>lenguaje procedural </a:t>
            </a:r>
            <a:r>
              <a:rPr lang="es-ES" sz="2400" b="1" dirty="0"/>
              <a:t>en MySQL?</a:t>
            </a:r>
            <a:br>
              <a:rPr lang="es-ES" sz="2400" b="1" dirty="0"/>
            </a:br>
            <a:endParaRPr lang="es-ES" sz="2400" b="1"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0" name="Picture 6" descr="Paradigmas de programación: análisis de los paradigmas principales - IONOS">
            <a:extLst>
              <a:ext uri="{FF2B5EF4-FFF2-40B4-BE49-F238E27FC236}">
                <a16:creationId xmlns:a16="http://schemas.microsoft.com/office/drawing/2014/main" id="{2E3117D3-F9AC-78F4-EE22-7B10EE86D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833" y="1272316"/>
            <a:ext cx="3699022" cy="208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1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25382" y="1569582"/>
            <a:ext cx="4864702" cy="3056468"/>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419" dirty="0"/>
              <a:t>Una función es un bloque de código que realiza alguna tipo de operación. La función puede obtener parámetros de entradas que les permiten ser adaptables a variables que afectan a los datos de salida.</a:t>
            </a:r>
            <a:endParaRPr lang="en"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525382" y="332625"/>
            <a:ext cx="7111863" cy="1070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2.</a:t>
            </a:r>
            <a:r>
              <a:rPr lang="es-ES" b="1" dirty="0"/>
              <a:t> Defina que es una </a:t>
            </a:r>
            <a:r>
              <a:rPr lang="es-ES" b="1" dirty="0">
                <a:solidFill>
                  <a:schemeClr val="accent2"/>
                </a:solidFill>
              </a:rPr>
              <a:t>función</a:t>
            </a:r>
            <a:r>
              <a:rPr lang="es-ES" b="1" dirty="0"/>
              <a:t> en </a:t>
            </a:r>
            <a:r>
              <a:rPr lang="es-ES" b="1" dirty="0">
                <a:solidFill>
                  <a:schemeClr val="accent2"/>
                </a:solidFill>
              </a:rPr>
              <a:t>MySQL</a:t>
            </a:r>
            <a:r>
              <a:rPr lang="es-ES" b="1" dirty="0"/>
              <a:t>.</a:t>
            </a:r>
            <a:endParaRPr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Qué es una función en programación?">
            <a:extLst>
              <a:ext uri="{FF2B5EF4-FFF2-40B4-BE49-F238E27FC236}">
                <a16:creationId xmlns:a16="http://schemas.microsoft.com/office/drawing/2014/main" id="{C704CDB1-8AED-EE9A-3B0C-B1FEE745D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283" y="1713749"/>
            <a:ext cx="3105038" cy="173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5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66477" y="1738435"/>
            <a:ext cx="4979760" cy="312814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600" dirty="0"/>
              <a:t>Para crear una función se debe tener en cuenta los siguiente parámetros. </a:t>
            </a:r>
          </a:p>
          <a:p>
            <a:pPr marL="0" lvl="0" indent="0" algn="l" rtl="0">
              <a:lnSpc>
                <a:spcPct val="150000"/>
              </a:lnSpc>
              <a:spcBef>
                <a:spcPts val="0"/>
              </a:spcBef>
              <a:spcAft>
                <a:spcPts val="0"/>
              </a:spcAft>
              <a:buNone/>
            </a:pPr>
            <a:r>
              <a:rPr lang="es-419" sz="1600" dirty="0"/>
              <a:t>Nombre de la función,</a:t>
            </a:r>
          </a:p>
          <a:p>
            <a:pPr marL="0" lvl="0" indent="0" algn="l" rtl="0">
              <a:lnSpc>
                <a:spcPct val="150000"/>
              </a:lnSpc>
              <a:spcBef>
                <a:spcPts val="0"/>
              </a:spcBef>
              <a:spcAft>
                <a:spcPts val="0"/>
              </a:spcAft>
              <a:buNone/>
            </a:pPr>
            <a:r>
              <a:rPr lang="es-419" sz="1600" dirty="0"/>
              <a:t>Tipo de dato a retornar (</a:t>
            </a:r>
            <a:r>
              <a:rPr lang="es-419" sz="1600" dirty="0" err="1"/>
              <a:t>return</a:t>
            </a:r>
            <a:r>
              <a:rPr lang="es-419" sz="1600" dirty="0"/>
              <a:t>)</a:t>
            </a:r>
          </a:p>
          <a:p>
            <a:pPr marL="0" lvl="0" indent="0" algn="l" rtl="0">
              <a:lnSpc>
                <a:spcPct val="150000"/>
              </a:lnSpc>
              <a:spcBef>
                <a:spcPts val="0"/>
              </a:spcBef>
              <a:spcAft>
                <a:spcPts val="0"/>
              </a:spcAft>
              <a:buNone/>
            </a:pPr>
            <a:r>
              <a:rPr lang="es-419" sz="1600" dirty="0"/>
              <a:t>Tipo de datos de los parámetros y variables (parámetros de entrada)</a:t>
            </a:r>
          </a:p>
          <a:p>
            <a:pPr marL="0" lvl="0" indent="0" algn="l" rtl="0">
              <a:lnSpc>
                <a:spcPct val="150000"/>
              </a:lnSpc>
              <a:spcBef>
                <a:spcPts val="0"/>
              </a:spcBef>
              <a:spcAft>
                <a:spcPts val="0"/>
              </a:spcAft>
              <a:buNone/>
            </a:pPr>
            <a:r>
              <a:rPr lang="es-419" sz="1600" dirty="0"/>
              <a:t>Además de la declaración de variables de ser necesarias</a:t>
            </a: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618825" y="411674"/>
            <a:ext cx="5888766" cy="14293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a:t>
            </a:r>
            <a:r>
              <a:rPr lang="es-ES" b="1" dirty="0"/>
              <a:t> ¿Qué cosas </a:t>
            </a:r>
            <a:r>
              <a:rPr lang="es-ES" b="1" dirty="0">
                <a:solidFill>
                  <a:schemeClr val="accent2"/>
                </a:solidFill>
              </a:rPr>
              <a:t>características</a:t>
            </a:r>
            <a:r>
              <a:rPr lang="es-ES" b="1" dirty="0"/>
              <a:t> </a:t>
            </a:r>
            <a:r>
              <a:rPr lang="es-ES" b="1" dirty="0">
                <a:solidFill>
                  <a:schemeClr val="accent2"/>
                </a:solidFill>
              </a:rPr>
              <a:t>debe</a:t>
            </a:r>
            <a:r>
              <a:rPr lang="es-ES" b="1" dirty="0"/>
              <a:t> de tener una </a:t>
            </a:r>
            <a:r>
              <a:rPr lang="es-ES" b="1" dirty="0">
                <a:solidFill>
                  <a:schemeClr val="accent2"/>
                </a:solidFill>
              </a:rPr>
              <a:t>función</a:t>
            </a:r>
            <a:r>
              <a:rPr lang="es-ES" b="1" dirty="0"/>
              <a:t>? Explique sobre el</a:t>
            </a:r>
            <a:br>
              <a:rPr lang="es-ES" b="1" dirty="0"/>
            </a:br>
            <a:r>
              <a:rPr lang="es-ES" b="1" dirty="0"/>
              <a:t>nombre, el </a:t>
            </a:r>
            <a:r>
              <a:rPr lang="es-ES" b="1" dirty="0" err="1"/>
              <a:t>return</a:t>
            </a:r>
            <a:r>
              <a:rPr lang="es-ES" b="1" dirty="0"/>
              <a:t>, </a:t>
            </a:r>
            <a:r>
              <a:rPr lang="es-ES" b="1" dirty="0" err="1"/>
              <a:t>parametros</a:t>
            </a:r>
            <a:r>
              <a:rPr lang="es-ES" b="1" dirty="0"/>
              <a:t>, etc.</a:t>
            </a:r>
            <a:endParaRPr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D00563E0-70B8-E1FF-EFEF-8FA703A8EE55}"/>
              </a:ext>
            </a:extLst>
          </p:cNvPr>
          <p:cNvPicPr>
            <a:picLocks noChangeAspect="1"/>
          </p:cNvPicPr>
          <p:nvPr/>
        </p:nvPicPr>
        <p:blipFill>
          <a:blip r:embed="rId3"/>
          <a:stretch>
            <a:fillRect/>
          </a:stretch>
        </p:blipFill>
        <p:spPr>
          <a:xfrm>
            <a:off x="4928752" y="2243901"/>
            <a:ext cx="3997365" cy="1847703"/>
          </a:xfrm>
          <a:prstGeom prst="rect">
            <a:avLst/>
          </a:prstGeom>
        </p:spPr>
      </p:pic>
    </p:spTree>
    <p:extLst>
      <p:ext uri="{BB962C8B-B14F-4D97-AF65-F5344CB8AC3E}">
        <p14:creationId xmlns:p14="http://schemas.microsoft.com/office/powerpoint/2010/main" val="147915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290849" y="-125573"/>
            <a:ext cx="5652030" cy="15979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2400" b="1" dirty="0"/>
              <a:t>4. ¿Cómo </a:t>
            </a:r>
            <a:r>
              <a:rPr lang="es-ES" sz="2400" b="1" dirty="0">
                <a:solidFill>
                  <a:schemeClr val="accent2"/>
                </a:solidFill>
              </a:rPr>
              <a:t>crear</a:t>
            </a:r>
            <a:r>
              <a:rPr lang="es-ES" sz="2400" b="1" dirty="0"/>
              <a:t>, </a:t>
            </a:r>
            <a:r>
              <a:rPr lang="es-ES" sz="2400" b="1" dirty="0">
                <a:solidFill>
                  <a:schemeClr val="accent2"/>
                </a:solidFill>
              </a:rPr>
              <a:t>modificar</a:t>
            </a:r>
            <a:r>
              <a:rPr lang="es-ES" sz="2400" b="1" dirty="0"/>
              <a:t> y </a:t>
            </a:r>
            <a:r>
              <a:rPr lang="es-ES" sz="2400" b="1" dirty="0">
                <a:solidFill>
                  <a:schemeClr val="accent2"/>
                </a:solidFill>
              </a:rPr>
              <a:t>cómo</a:t>
            </a:r>
            <a:r>
              <a:rPr lang="es-ES" sz="2400" b="1" dirty="0"/>
              <a:t> eliminar una </a:t>
            </a:r>
            <a:r>
              <a:rPr lang="es-ES" sz="2400" b="1" dirty="0">
                <a:solidFill>
                  <a:schemeClr val="accent2"/>
                </a:solidFill>
              </a:rPr>
              <a:t>función</a:t>
            </a:r>
            <a:r>
              <a:rPr lang="es-ES" sz="2400" b="1" dirty="0"/>
              <a:t>? Adjunte un ejemplo de</a:t>
            </a:r>
            <a:br>
              <a:rPr lang="es-ES" sz="2400" b="1" dirty="0"/>
            </a:br>
            <a:r>
              <a:rPr lang="es-ES" sz="2400" b="1" dirty="0"/>
              <a:t>su uso.</a:t>
            </a:r>
            <a:endParaRPr lang="es-ES" sz="24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06;p28">
            <a:extLst>
              <a:ext uri="{FF2B5EF4-FFF2-40B4-BE49-F238E27FC236}">
                <a16:creationId xmlns:a16="http://schemas.microsoft.com/office/drawing/2014/main" id="{CDDC7B10-748A-681F-A799-D7D9801818DB}"/>
              </a:ext>
            </a:extLst>
          </p:cNvPr>
          <p:cNvSpPr txBox="1">
            <a:spLocks noGrp="1"/>
          </p:cNvSpPr>
          <p:nvPr>
            <p:ph type="body" idx="1"/>
          </p:nvPr>
        </p:nvSpPr>
        <p:spPr>
          <a:xfrm>
            <a:off x="217883" y="1472375"/>
            <a:ext cx="4178422" cy="3494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Crear función.</a:t>
            </a:r>
            <a:endParaRPr lang="en" dirty="0"/>
          </a:p>
          <a:p>
            <a:pPr marL="0" lvl="0" indent="0" algn="l" rtl="0">
              <a:spcBef>
                <a:spcPts val="0"/>
              </a:spcBef>
              <a:spcAft>
                <a:spcPts val="0"/>
              </a:spcAft>
              <a:buNone/>
            </a:pPr>
            <a:r>
              <a:rPr lang="es-419" sz="1400" dirty="0">
                <a:solidFill>
                  <a:schemeClr val="accent2"/>
                </a:solidFill>
              </a:rPr>
              <a:t>CREATE FUNCTION </a:t>
            </a:r>
            <a:r>
              <a:rPr lang="es-419" sz="1400" dirty="0" err="1"/>
              <a:t>nombreDeFuncion</a:t>
            </a:r>
            <a:r>
              <a:rPr lang="es-419" sz="1400" dirty="0"/>
              <a:t> </a:t>
            </a:r>
          </a:p>
          <a:p>
            <a:pPr marL="0" lvl="0" indent="0" algn="l" rtl="0">
              <a:spcBef>
                <a:spcPts val="0"/>
              </a:spcBef>
              <a:spcAft>
                <a:spcPts val="0"/>
              </a:spcAft>
              <a:buNone/>
            </a:pPr>
            <a:r>
              <a:rPr lang="es-419" sz="1400" dirty="0"/>
              <a:t>(num1 </a:t>
            </a:r>
            <a:r>
              <a:rPr lang="es-419" sz="1400" dirty="0" err="1"/>
              <a:t>int</a:t>
            </a:r>
            <a:r>
              <a:rPr lang="es-419" sz="1400" dirty="0"/>
              <a:t> , cadena VARCHAR(10))</a:t>
            </a:r>
          </a:p>
          <a:p>
            <a:pPr marL="0" lvl="0" indent="0" algn="l" rtl="0">
              <a:spcBef>
                <a:spcPts val="0"/>
              </a:spcBef>
              <a:spcAft>
                <a:spcPts val="0"/>
              </a:spcAft>
              <a:buNone/>
            </a:pPr>
            <a:r>
              <a:rPr lang="es-419" sz="1400" dirty="0"/>
              <a:t>RETURNS </a:t>
            </a:r>
            <a:r>
              <a:rPr lang="es-419" sz="1400" dirty="0" err="1"/>
              <a:t>int</a:t>
            </a:r>
            <a:endParaRPr lang="es-419" sz="1400" dirty="0"/>
          </a:p>
          <a:p>
            <a:pPr marL="0" lvl="0" indent="0" algn="l" rtl="0">
              <a:spcBef>
                <a:spcPts val="0"/>
              </a:spcBef>
              <a:spcAft>
                <a:spcPts val="0"/>
              </a:spcAft>
              <a:buNone/>
            </a:pPr>
            <a:r>
              <a:rPr lang="es-419" sz="1400" dirty="0"/>
              <a:t>BEGIN</a:t>
            </a:r>
          </a:p>
          <a:p>
            <a:pPr marL="0" lvl="0" indent="0" algn="l" rtl="0">
              <a:spcBef>
                <a:spcPts val="0"/>
              </a:spcBef>
              <a:spcAft>
                <a:spcPts val="0"/>
              </a:spcAft>
              <a:buNone/>
            </a:pPr>
            <a:r>
              <a:rPr lang="es-419" sz="1400" dirty="0"/>
              <a:t>{</a:t>
            </a:r>
          </a:p>
          <a:p>
            <a:pPr marL="0" lvl="0" indent="0" algn="l" rtl="0">
              <a:spcBef>
                <a:spcPts val="0"/>
              </a:spcBef>
              <a:spcAft>
                <a:spcPts val="0"/>
              </a:spcAft>
              <a:buNone/>
            </a:pPr>
            <a:r>
              <a:rPr lang="es-419" sz="1400" dirty="0"/>
              <a:t>DECLARE variable  INT DEFAULT 3;</a:t>
            </a:r>
          </a:p>
          <a:p>
            <a:pPr marL="0" lvl="0" indent="0" algn="l" rtl="0">
              <a:spcBef>
                <a:spcPts val="0"/>
              </a:spcBef>
              <a:spcAft>
                <a:spcPts val="0"/>
              </a:spcAft>
              <a:buNone/>
            </a:pPr>
            <a:r>
              <a:rPr lang="es-419" sz="1400" dirty="0"/>
              <a:t>RETURN variable;</a:t>
            </a:r>
          </a:p>
          <a:p>
            <a:pPr marL="0" lvl="0" indent="0" algn="l" rtl="0">
              <a:spcBef>
                <a:spcPts val="0"/>
              </a:spcBef>
              <a:spcAft>
                <a:spcPts val="0"/>
              </a:spcAft>
              <a:buNone/>
            </a:pPr>
            <a:r>
              <a:rPr lang="es-419" sz="1400" dirty="0"/>
              <a:t>}</a:t>
            </a:r>
          </a:p>
          <a:p>
            <a:pPr marL="0" lvl="0" indent="0" algn="l" rtl="0">
              <a:spcBef>
                <a:spcPts val="0"/>
              </a:spcBef>
              <a:spcAft>
                <a:spcPts val="0"/>
              </a:spcAft>
              <a:buNone/>
            </a:pPr>
            <a:r>
              <a:rPr lang="es-419" sz="1400" dirty="0"/>
              <a:t>END;</a:t>
            </a: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16" name="Google Shape;506;p28">
            <a:extLst>
              <a:ext uri="{FF2B5EF4-FFF2-40B4-BE49-F238E27FC236}">
                <a16:creationId xmlns:a16="http://schemas.microsoft.com/office/drawing/2014/main" id="{118B559C-39FA-2A18-73E9-ECC974754C93}"/>
              </a:ext>
            </a:extLst>
          </p:cNvPr>
          <p:cNvSpPr txBox="1">
            <a:spLocks/>
          </p:cNvSpPr>
          <p:nvPr/>
        </p:nvSpPr>
        <p:spPr>
          <a:xfrm>
            <a:off x="4580664" y="1122405"/>
            <a:ext cx="4179600" cy="3358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s-ES" b="1" dirty="0"/>
              <a:t>Modificar función.</a:t>
            </a:r>
          </a:p>
          <a:p>
            <a:pPr marL="0" indent="0">
              <a:buFont typeface="Maven Pro"/>
              <a:buNone/>
            </a:pPr>
            <a:r>
              <a:rPr lang="es-ES" dirty="0"/>
              <a:t>Lamentablemente MySQL no tiene un comando para modificar directamente una función (como SQL SERVER)</a:t>
            </a:r>
          </a:p>
          <a:p>
            <a:pPr marL="0" indent="0">
              <a:buFont typeface="Maven Pro"/>
              <a:buNone/>
            </a:pPr>
            <a:r>
              <a:rPr lang="es-ES" dirty="0"/>
              <a:t>Entonces para modificarlo debemos eliminar y volver a crear la función</a:t>
            </a:r>
          </a:p>
          <a:p>
            <a:pPr marL="0" indent="0">
              <a:buFont typeface="Maven Pro"/>
              <a:buNone/>
            </a:pPr>
            <a:endParaRPr lang="es-ES" dirty="0"/>
          </a:p>
          <a:p>
            <a:pPr marL="0" indent="0">
              <a:buFont typeface="Maven Pro"/>
              <a:buNone/>
            </a:pPr>
            <a:r>
              <a:rPr lang="es-ES" b="1" dirty="0"/>
              <a:t>Eliminar función.</a:t>
            </a:r>
          </a:p>
          <a:p>
            <a:pPr marL="0" indent="0">
              <a:buFont typeface="Maven Pro"/>
              <a:buNone/>
            </a:pPr>
            <a:r>
              <a:rPr lang="es-ES" dirty="0"/>
              <a:t>Bajo la siguiente sintaxis</a:t>
            </a:r>
          </a:p>
          <a:p>
            <a:pPr marL="0" indent="0">
              <a:buFont typeface="Maven Pro"/>
              <a:buNone/>
            </a:pPr>
            <a:r>
              <a:rPr lang="es-ES" dirty="0">
                <a:solidFill>
                  <a:schemeClr val="accent2"/>
                </a:solidFill>
              </a:rPr>
              <a:t>DROP FUNCTION </a:t>
            </a:r>
            <a:r>
              <a:rPr lang="es-ES" dirty="0" err="1"/>
              <a:t>nombreDeFuncion</a:t>
            </a:r>
            <a:r>
              <a:rPr lang="es-ES" dirty="0"/>
              <a:t>;</a:t>
            </a:r>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dirty="0"/>
          </a:p>
        </p:txBody>
      </p:sp>
    </p:spTree>
    <p:extLst>
      <p:ext uri="{BB962C8B-B14F-4D97-AF65-F5344CB8AC3E}">
        <p14:creationId xmlns:p14="http://schemas.microsoft.com/office/powerpoint/2010/main" val="130321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71013" y="1894243"/>
            <a:ext cx="3771803" cy="2569303"/>
          </a:xfrm>
          <a:prstGeom prst="rect">
            <a:avLst/>
          </a:prstGeom>
        </p:spPr>
        <p:txBody>
          <a:bodyPr spcFirstLastPara="1" wrap="square" lIns="91425" tIns="91425" rIns="91425" bIns="91425" anchor="t" anchorCtr="0">
            <a:noAutofit/>
          </a:bodyPr>
          <a:lstStyle/>
          <a:p>
            <a:pPr marL="114300" indent="0">
              <a:buNone/>
            </a:pPr>
            <a:r>
              <a:rPr lang="es-419" dirty="0"/>
              <a:t>Este método sirve para CONCATENAR cadenas de texto con variables. </a:t>
            </a:r>
          </a:p>
          <a:p>
            <a:pPr marL="114300" indent="0">
              <a:buNone/>
            </a:pPr>
            <a:r>
              <a:rPr lang="es-419" dirty="0"/>
              <a:t>Y se suelen utilizar para retornar cadenas de texto</a:t>
            </a:r>
          </a:p>
          <a:p>
            <a:pPr marL="114300" indent="0">
              <a:buNone/>
            </a:pPr>
            <a:endParaRPr lang="es-419" sz="1400" dirty="0"/>
          </a:p>
          <a:p>
            <a:pPr marL="114300" indent="0">
              <a:buNone/>
            </a:pPr>
            <a:r>
              <a:rPr lang="es-419" sz="1400" dirty="0"/>
              <a:t>    </a:t>
            </a:r>
          </a:p>
          <a:p>
            <a:pPr marL="0" indent="0">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407018" y="332624"/>
            <a:ext cx="7067279" cy="12401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5.</a:t>
            </a:r>
            <a:r>
              <a:rPr lang="es-ES" sz="2400" dirty="0"/>
              <a:t> </a:t>
            </a:r>
            <a:r>
              <a:rPr lang="es-ES" sz="2400" b="1" dirty="0"/>
              <a:t>Para qué sirve la </a:t>
            </a:r>
            <a:r>
              <a:rPr lang="es-ES" sz="2400" b="1" dirty="0">
                <a:solidFill>
                  <a:schemeClr val="accent2"/>
                </a:solidFill>
              </a:rPr>
              <a:t>función</a:t>
            </a:r>
            <a:r>
              <a:rPr lang="es-ES" sz="2400" b="1" dirty="0"/>
              <a:t> </a:t>
            </a:r>
            <a:r>
              <a:rPr lang="es-ES" sz="2400" b="1" dirty="0">
                <a:solidFill>
                  <a:schemeClr val="accent2"/>
                </a:solidFill>
              </a:rPr>
              <a:t>CONCAT</a:t>
            </a:r>
            <a:r>
              <a:rPr lang="es-ES" sz="2400" b="1" dirty="0"/>
              <a:t> y como funciona en MYSQL</a:t>
            </a:r>
            <a:br>
              <a:rPr lang="es-ES" sz="2400" b="1" dirty="0"/>
            </a:br>
            <a:endParaRPr sz="24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07;p28">
            <a:extLst>
              <a:ext uri="{FF2B5EF4-FFF2-40B4-BE49-F238E27FC236}">
                <a16:creationId xmlns:a16="http://schemas.microsoft.com/office/drawing/2014/main" id="{421923D4-9785-E464-0DD2-3845B7D89F10}"/>
              </a:ext>
            </a:extLst>
          </p:cNvPr>
          <p:cNvSpPr txBox="1">
            <a:spLocks/>
          </p:cNvSpPr>
          <p:nvPr/>
        </p:nvSpPr>
        <p:spPr>
          <a:xfrm>
            <a:off x="407018" y="1063887"/>
            <a:ext cx="7067279" cy="6039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ES" sz="2000" dirty="0"/>
              <a:t>¿Crear una </a:t>
            </a:r>
            <a:r>
              <a:rPr lang="es-ES" sz="2000" dirty="0">
                <a:solidFill>
                  <a:schemeClr val="accent2"/>
                </a:solidFill>
              </a:rPr>
              <a:t>función</a:t>
            </a:r>
            <a:r>
              <a:rPr lang="es-ES" sz="2000" dirty="0"/>
              <a:t> que muestre el </a:t>
            </a:r>
            <a:r>
              <a:rPr lang="es-ES" sz="2000" dirty="0">
                <a:solidFill>
                  <a:schemeClr val="accent2"/>
                </a:solidFill>
              </a:rPr>
              <a:t>uso</a:t>
            </a:r>
            <a:r>
              <a:rPr lang="es-ES" sz="2000" dirty="0"/>
              <a:t> de las </a:t>
            </a:r>
            <a:r>
              <a:rPr lang="es-ES" sz="2000" dirty="0">
                <a:solidFill>
                  <a:schemeClr val="accent2"/>
                </a:solidFill>
              </a:rPr>
              <a:t>función CONCAT</a:t>
            </a:r>
            <a:r>
              <a:rPr lang="es-ES" sz="2000" dirty="0"/>
              <a:t>?</a:t>
            </a:r>
            <a:endParaRPr lang="es-ES" sz="2000" b="1" dirty="0">
              <a:solidFill>
                <a:schemeClr val="accent2"/>
              </a:solidFill>
            </a:endParaRPr>
          </a:p>
        </p:txBody>
      </p:sp>
      <p:sp>
        <p:nvSpPr>
          <p:cNvPr id="12" name="Google Shape;506;p28">
            <a:extLst>
              <a:ext uri="{FF2B5EF4-FFF2-40B4-BE49-F238E27FC236}">
                <a16:creationId xmlns:a16="http://schemas.microsoft.com/office/drawing/2014/main" id="{165D24E1-B966-E037-1399-C79E6556F740}"/>
              </a:ext>
            </a:extLst>
          </p:cNvPr>
          <p:cNvSpPr txBox="1">
            <a:spLocks/>
          </p:cNvSpPr>
          <p:nvPr/>
        </p:nvSpPr>
        <p:spPr>
          <a:xfrm>
            <a:off x="4733322" y="1842944"/>
            <a:ext cx="4325334" cy="2938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Font typeface="Maven Pro"/>
              <a:buNone/>
            </a:pPr>
            <a:r>
              <a:rPr lang="es-ES" sz="1300" dirty="0" err="1"/>
              <a:t>create</a:t>
            </a:r>
            <a:r>
              <a:rPr lang="es-ES" sz="1300" dirty="0"/>
              <a:t> </a:t>
            </a:r>
            <a:r>
              <a:rPr lang="es-ES" sz="1300" dirty="0" err="1"/>
              <a:t>function</a:t>
            </a:r>
            <a:r>
              <a:rPr lang="es-ES" sz="1300" dirty="0"/>
              <a:t> </a:t>
            </a:r>
            <a:r>
              <a:rPr lang="es-ES" sz="1300" dirty="0" err="1"/>
              <a:t>nombre_funcion</a:t>
            </a:r>
            <a:r>
              <a:rPr lang="es-ES" sz="1300" dirty="0"/>
              <a:t> (variable VARCHAR(30))</a:t>
            </a:r>
          </a:p>
          <a:p>
            <a:pPr marL="114300" indent="0">
              <a:buFont typeface="Maven Pro"/>
              <a:buNone/>
            </a:pPr>
            <a:r>
              <a:rPr lang="es-ES" sz="1300" dirty="0"/>
              <a:t>RETURNS  TEXT</a:t>
            </a:r>
          </a:p>
          <a:p>
            <a:pPr marL="114300" indent="0">
              <a:buFont typeface="Maven Pro"/>
              <a:buNone/>
            </a:pPr>
            <a:r>
              <a:rPr lang="es-ES" sz="1300" dirty="0"/>
              <a:t>BEGIN</a:t>
            </a:r>
          </a:p>
          <a:p>
            <a:pPr marL="114300" indent="0">
              <a:buFont typeface="Maven Pro"/>
              <a:buNone/>
            </a:pPr>
            <a:r>
              <a:rPr lang="es-ES" sz="1300" dirty="0"/>
              <a:t>    DECLARE retorno VARCHAR(100) default '';</a:t>
            </a:r>
          </a:p>
          <a:p>
            <a:pPr marL="114300" indent="0">
              <a:buFont typeface="Maven Pro"/>
              <a:buNone/>
            </a:pPr>
            <a:r>
              <a:rPr lang="es-ES" sz="1300" dirty="0"/>
              <a:t>    DECLARE texto </a:t>
            </a:r>
            <a:r>
              <a:rPr lang="es-ES" sz="1300" dirty="0" err="1"/>
              <a:t>text</a:t>
            </a:r>
            <a:r>
              <a:rPr lang="es-ES" sz="1300" dirty="0"/>
              <a:t> default 'Soy un texto y soy un: ';</a:t>
            </a:r>
          </a:p>
          <a:p>
            <a:pPr marL="114300" indent="0">
              <a:buFont typeface="Maven Pro"/>
              <a:buNone/>
            </a:pPr>
            <a:r>
              <a:rPr lang="es-ES" sz="1300" dirty="0"/>
              <a:t>    SET retorno = </a:t>
            </a:r>
            <a:r>
              <a:rPr lang="es-ES" sz="1300" dirty="0" err="1"/>
              <a:t>concat</a:t>
            </a:r>
            <a:r>
              <a:rPr lang="es-ES" sz="1300" dirty="0"/>
              <a:t>(</a:t>
            </a:r>
            <a:r>
              <a:rPr lang="es-ES" sz="1300" dirty="0" err="1"/>
              <a:t>retorno,texto</a:t>
            </a:r>
            <a:r>
              <a:rPr lang="es-ES" sz="1300" dirty="0"/>
              <a:t>, variable);</a:t>
            </a:r>
          </a:p>
          <a:p>
            <a:pPr marL="114300" indent="0">
              <a:buFont typeface="Maven Pro"/>
              <a:buNone/>
            </a:pPr>
            <a:r>
              <a:rPr lang="es-ES" sz="1300" dirty="0"/>
              <a:t>    </a:t>
            </a:r>
            <a:r>
              <a:rPr lang="es-ES" sz="1300" dirty="0" err="1"/>
              <a:t>return</a:t>
            </a:r>
            <a:r>
              <a:rPr lang="es-ES" sz="1300" dirty="0"/>
              <a:t> retorno;</a:t>
            </a:r>
          </a:p>
          <a:p>
            <a:pPr marL="114300" indent="0">
              <a:buFont typeface="Maven Pro"/>
              <a:buNone/>
            </a:pPr>
            <a:r>
              <a:rPr lang="es-ES" sz="1300" dirty="0" err="1"/>
              <a:t>end</a:t>
            </a:r>
            <a:r>
              <a:rPr lang="es-ES" sz="1300" dirty="0"/>
              <a:t>;</a:t>
            </a:r>
          </a:p>
          <a:p>
            <a:pPr marL="114300" indent="0">
              <a:buFont typeface="Maven Pro"/>
              <a:buNone/>
            </a:pPr>
            <a:endParaRPr lang="es-ES" sz="1300" dirty="0"/>
          </a:p>
          <a:p>
            <a:pPr marL="114300" indent="0">
              <a:buFont typeface="Maven Pro"/>
              <a:buNone/>
            </a:pPr>
            <a:r>
              <a:rPr lang="es-ES" sz="1300" dirty="0"/>
              <a:t>SELECT </a:t>
            </a:r>
            <a:r>
              <a:rPr lang="es-ES" sz="1300" dirty="0" err="1"/>
              <a:t>nombre_funcion</a:t>
            </a:r>
            <a:r>
              <a:rPr lang="es-ES" sz="1300" dirty="0"/>
              <a:t>('paradoja')</a:t>
            </a:r>
          </a:p>
          <a:p>
            <a:pPr marL="114300" indent="0">
              <a:buFont typeface="Maven Pro"/>
              <a:buNone/>
            </a:pPr>
            <a:r>
              <a:rPr lang="es-ES" sz="1400" dirty="0"/>
              <a:t>    </a:t>
            </a:r>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dirty="0"/>
          </a:p>
        </p:txBody>
      </p:sp>
    </p:spTree>
    <p:extLst>
      <p:ext uri="{BB962C8B-B14F-4D97-AF65-F5344CB8AC3E}">
        <p14:creationId xmlns:p14="http://schemas.microsoft.com/office/powerpoint/2010/main" val="47277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459919" y="332625"/>
            <a:ext cx="7067279" cy="9688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t>6.</a:t>
            </a:r>
            <a:r>
              <a:rPr lang="es-ES" sz="2800" dirty="0"/>
              <a:t> </a:t>
            </a:r>
            <a:r>
              <a:rPr lang="es-ES" sz="2800" b="1" dirty="0"/>
              <a:t>Para qué sirve la </a:t>
            </a:r>
            <a:r>
              <a:rPr lang="es-ES" sz="2800" b="1" dirty="0">
                <a:solidFill>
                  <a:schemeClr val="accent2"/>
                </a:solidFill>
              </a:rPr>
              <a:t>función SUBSTRING </a:t>
            </a:r>
            <a:r>
              <a:rPr lang="es-ES" sz="2800" b="1" dirty="0"/>
              <a:t>y como funciona en </a:t>
            </a:r>
            <a:r>
              <a:rPr lang="es-ES" sz="2800" b="1" dirty="0">
                <a:solidFill>
                  <a:schemeClr val="accent2"/>
                </a:solidFill>
              </a:rPr>
              <a:t>MYSQL</a:t>
            </a:r>
            <a:endParaRPr sz="28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06;p28">
            <a:extLst>
              <a:ext uri="{FF2B5EF4-FFF2-40B4-BE49-F238E27FC236}">
                <a16:creationId xmlns:a16="http://schemas.microsoft.com/office/drawing/2014/main" id="{00DB029F-3562-2EA3-C7EE-09DEADF57A6F}"/>
              </a:ext>
            </a:extLst>
          </p:cNvPr>
          <p:cNvSpPr txBox="1">
            <a:spLocks noGrp="1"/>
          </p:cNvSpPr>
          <p:nvPr>
            <p:ph type="body" idx="1"/>
          </p:nvPr>
        </p:nvSpPr>
        <p:spPr>
          <a:xfrm>
            <a:off x="0" y="1344480"/>
            <a:ext cx="7353115" cy="559214"/>
          </a:xfrm>
          <a:prstGeom prst="rect">
            <a:avLst/>
          </a:prstGeom>
        </p:spPr>
        <p:txBody>
          <a:bodyPr spcFirstLastPara="1" wrap="square" lIns="91425" tIns="91425" rIns="91425" bIns="91425" anchor="t" anchorCtr="0">
            <a:noAutofit/>
          </a:bodyPr>
          <a:lstStyle/>
          <a:p>
            <a:pPr marL="114300" indent="0">
              <a:buNone/>
            </a:pPr>
            <a:r>
              <a:rPr lang="es-ES" dirty="0"/>
              <a:t>¿</a:t>
            </a:r>
            <a:r>
              <a:rPr lang="es-ES" dirty="0">
                <a:solidFill>
                  <a:schemeClr val="accent2"/>
                </a:solidFill>
              </a:rPr>
              <a:t>Crear</a:t>
            </a:r>
            <a:r>
              <a:rPr lang="es-ES" dirty="0"/>
              <a:t> una </a:t>
            </a:r>
            <a:r>
              <a:rPr lang="es-ES" dirty="0">
                <a:solidFill>
                  <a:schemeClr val="accent2"/>
                </a:solidFill>
              </a:rPr>
              <a:t>función</a:t>
            </a:r>
            <a:r>
              <a:rPr lang="es-ES" dirty="0"/>
              <a:t> que muestre el uso de las función </a:t>
            </a:r>
            <a:r>
              <a:rPr lang="es-ES" dirty="0">
                <a:solidFill>
                  <a:schemeClr val="accent2"/>
                </a:solidFill>
              </a:rPr>
              <a:t>SUBSTRING</a:t>
            </a:r>
            <a:r>
              <a:rPr lang="es-ES" dirty="0"/>
              <a:t>?</a:t>
            </a:r>
            <a:endParaRPr lang="en" sz="2400" b="1" dirty="0"/>
          </a:p>
          <a:p>
            <a:pPr marL="0" lvl="0" indent="0" algn="l" rtl="0">
              <a:spcBef>
                <a:spcPts val="0"/>
              </a:spcBef>
              <a:spcAft>
                <a:spcPts val="0"/>
              </a:spcAft>
              <a:buNone/>
            </a:pPr>
            <a:endParaRPr lang="en" sz="2400"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12" name="Google Shape;506;p28">
            <a:extLst>
              <a:ext uri="{FF2B5EF4-FFF2-40B4-BE49-F238E27FC236}">
                <a16:creationId xmlns:a16="http://schemas.microsoft.com/office/drawing/2014/main" id="{D930BBF9-948D-E216-928B-1DDF5C441718}"/>
              </a:ext>
            </a:extLst>
          </p:cNvPr>
          <p:cNvSpPr txBox="1">
            <a:spLocks/>
          </p:cNvSpPr>
          <p:nvPr/>
        </p:nvSpPr>
        <p:spPr>
          <a:xfrm>
            <a:off x="7108" y="1941417"/>
            <a:ext cx="5206073" cy="2596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lgn="just">
              <a:buFont typeface="Maven Pro"/>
              <a:buNone/>
            </a:pPr>
            <a:endParaRPr lang="es-ES" sz="1300" dirty="0"/>
          </a:p>
          <a:p>
            <a:pPr marL="114300" indent="0" algn="just">
              <a:buNone/>
            </a:pPr>
            <a:r>
              <a:rPr lang="es-ES" sz="1200" dirty="0"/>
              <a:t>Sabemos los </a:t>
            </a:r>
            <a:r>
              <a:rPr lang="es-ES" sz="1200" dirty="0" err="1"/>
              <a:t>strings</a:t>
            </a:r>
            <a:r>
              <a:rPr lang="es-ES" sz="1200" dirty="0"/>
              <a:t> son </a:t>
            </a:r>
            <a:r>
              <a:rPr lang="es-ES" sz="1200" dirty="0" err="1"/>
              <a:t>arrays</a:t>
            </a:r>
            <a:r>
              <a:rPr lang="es-ES" sz="1200" dirty="0"/>
              <a:t> que contiene los caracteres del </a:t>
            </a:r>
            <a:r>
              <a:rPr lang="es-ES" sz="1200" dirty="0" err="1"/>
              <a:t>string</a:t>
            </a:r>
            <a:r>
              <a:rPr lang="es-ES" sz="1200" dirty="0"/>
              <a:t>.</a:t>
            </a:r>
          </a:p>
          <a:p>
            <a:pPr marL="114300" indent="0" algn="just">
              <a:buNone/>
            </a:pPr>
            <a:r>
              <a:rPr lang="es-ES" sz="1200" dirty="0"/>
              <a:t>Esta función sirve para recortar </a:t>
            </a:r>
            <a:r>
              <a:rPr lang="es-ES" sz="1200" dirty="0" err="1"/>
              <a:t>strings</a:t>
            </a:r>
            <a:r>
              <a:rPr lang="es-ES" sz="1200" dirty="0"/>
              <a:t> en base a sus índices.</a:t>
            </a:r>
          </a:p>
          <a:p>
            <a:pPr marL="114300" indent="0" algn="just">
              <a:buFont typeface="Maven Pro"/>
              <a:buNone/>
            </a:pPr>
            <a:r>
              <a:rPr lang="es-ES" sz="1200" dirty="0"/>
              <a:t>La función SUBSTRING tiene tres parámetros. El primero parámetro es el </a:t>
            </a:r>
            <a:r>
              <a:rPr lang="es-ES" sz="1200" dirty="0" err="1"/>
              <a:t>string</a:t>
            </a:r>
            <a:endParaRPr lang="es-ES" sz="1200" dirty="0"/>
          </a:p>
          <a:p>
            <a:pPr marL="114300" indent="0" algn="just">
              <a:buFont typeface="Maven Pro"/>
              <a:buNone/>
            </a:pPr>
            <a:r>
              <a:rPr lang="es-ES" sz="1200" dirty="0"/>
              <a:t>El segundo argumento del determina en que índice iniciará nuestro arreglo y mostrará el resto array</a:t>
            </a:r>
          </a:p>
          <a:p>
            <a:pPr marL="114300" indent="0" algn="just">
              <a:buFont typeface="Maven Pro"/>
              <a:buNone/>
            </a:pPr>
            <a:r>
              <a:rPr lang="es-ES" sz="1200" dirty="0"/>
              <a:t>El tercer argumento determina en base al segundo parámetro cuantas iteraciones hará en base al array y solo mostrará los elementos en esos índices.</a:t>
            </a:r>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b="1" dirty="0"/>
          </a:p>
          <a:p>
            <a:pPr marL="0" indent="0">
              <a:buFont typeface="Maven Pro"/>
              <a:buNone/>
            </a:pPr>
            <a:endParaRPr lang="es-ES" dirty="0"/>
          </a:p>
        </p:txBody>
      </p:sp>
      <p:pic>
        <p:nvPicPr>
          <p:cNvPr id="3" name="Imagen 2">
            <a:extLst>
              <a:ext uri="{FF2B5EF4-FFF2-40B4-BE49-F238E27FC236}">
                <a16:creationId xmlns:a16="http://schemas.microsoft.com/office/drawing/2014/main" id="{184923F9-2116-9EFC-6BA5-9353A97AD86F}"/>
              </a:ext>
            </a:extLst>
          </p:cNvPr>
          <p:cNvPicPr>
            <a:picLocks noChangeAspect="1"/>
          </p:cNvPicPr>
          <p:nvPr/>
        </p:nvPicPr>
        <p:blipFill>
          <a:blip r:embed="rId3"/>
          <a:stretch>
            <a:fillRect/>
          </a:stretch>
        </p:blipFill>
        <p:spPr>
          <a:xfrm>
            <a:off x="5340825" y="1734963"/>
            <a:ext cx="3803175" cy="1506689"/>
          </a:xfrm>
          <a:prstGeom prst="rect">
            <a:avLst/>
          </a:prstGeom>
        </p:spPr>
      </p:pic>
      <p:pic>
        <p:nvPicPr>
          <p:cNvPr id="15" name="Imagen 14">
            <a:extLst>
              <a:ext uri="{FF2B5EF4-FFF2-40B4-BE49-F238E27FC236}">
                <a16:creationId xmlns:a16="http://schemas.microsoft.com/office/drawing/2014/main" id="{7535A63B-96DA-08D5-44E2-B054A827FD0D}"/>
              </a:ext>
            </a:extLst>
          </p:cNvPr>
          <p:cNvPicPr>
            <a:picLocks noChangeAspect="1"/>
          </p:cNvPicPr>
          <p:nvPr/>
        </p:nvPicPr>
        <p:blipFill>
          <a:blip r:embed="rId4"/>
          <a:stretch>
            <a:fillRect/>
          </a:stretch>
        </p:blipFill>
        <p:spPr>
          <a:xfrm>
            <a:off x="5919957" y="3347400"/>
            <a:ext cx="2644909" cy="1683124"/>
          </a:xfrm>
          <a:prstGeom prst="rect">
            <a:avLst/>
          </a:prstGeom>
        </p:spPr>
      </p:pic>
    </p:spTree>
    <p:extLst>
      <p:ext uri="{BB962C8B-B14F-4D97-AF65-F5344CB8AC3E}">
        <p14:creationId xmlns:p14="http://schemas.microsoft.com/office/powerpoint/2010/main" val="269162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407018" y="186884"/>
            <a:ext cx="7067279" cy="12883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7.</a:t>
            </a:r>
            <a:r>
              <a:rPr lang="es-ES" sz="2400" dirty="0"/>
              <a:t> ¿</a:t>
            </a:r>
            <a:r>
              <a:rPr lang="es-ES" sz="2400" b="1" dirty="0"/>
              <a:t>Para qué sirve la </a:t>
            </a:r>
            <a:r>
              <a:rPr lang="es-ES" sz="2400" b="1" dirty="0">
                <a:solidFill>
                  <a:schemeClr val="accent2"/>
                </a:solidFill>
              </a:rPr>
              <a:t>función STRCMP </a:t>
            </a:r>
            <a:r>
              <a:rPr lang="es-ES" sz="2400" b="1" dirty="0"/>
              <a:t>y como funciona en </a:t>
            </a:r>
            <a:r>
              <a:rPr lang="es-ES" sz="2400" b="1" dirty="0">
                <a:solidFill>
                  <a:schemeClr val="accent2"/>
                </a:solidFill>
              </a:rPr>
              <a:t>MYSQL</a:t>
            </a:r>
            <a:r>
              <a:rPr lang="es-ES" sz="2400" dirty="0"/>
              <a:t>?</a:t>
            </a:r>
            <a:br>
              <a:rPr lang="es-ES" sz="2400" b="1" dirty="0"/>
            </a:br>
            <a:endParaRPr sz="24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uadroTexto 12">
            <a:extLst>
              <a:ext uri="{FF2B5EF4-FFF2-40B4-BE49-F238E27FC236}">
                <a16:creationId xmlns:a16="http://schemas.microsoft.com/office/drawing/2014/main" id="{1BE7C2BC-E5D1-48C9-9117-93E4566A645C}"/>
              </a:ext>
            </a:extLst>
          </p:cNvPr>
          <p:cNvSpPr txBox="1"/>
          <p:nvPr/>
        </p:nvSpPr>
        <p:spPr>
          <a:xfrm>
            <a:off x="217883" y="1211680"/>
            <a:ext cx="4354117" cy="1345048"/>
          </a:xfrm>
          <a:prstGeom prst="rect">
            <a:avLst/>
          </a:prstGeom>
          <a:noFill/>
        </p:spPr>
        <p:txBody>
          <a:bodyPr wrap="square">
            <a:spAutoFit/>
          </a:bodyPr>
          <a:lstStyle/>
          <a:p>
            <a:pPr algn="just">
              <a:lnSpc>
                <a:spcPct val="150000"/>
              </a:lnSpc>
            </a:pPr>
            <a:r>
              <a:rPr lang="es-419" dirty="0">
                <a:solidFill>
                  <a:schemeClr val="bg1"/>
                </a:solidFill>
              </a:rPr>
              <a:t>Esta función sirve para comparar dos </a:t>
            </a:r>
            <a:r>
              <a:rPr lang="es-419" dirty="0" err="1">
                <a:solidFill>
                  <a:schemeClr val="bg1"/>
                </a:solidFill>
              </a:rPr>
              <a:t>strings</a:t>
            </a:r>
            <a:r>
              <a:rPr lang="es-419" dirty="0">
                <a:solidFill>
                  <a:schemeClr val="bg1"/>
                </a:solidFill>
              </a:rPr>
              <a:t>.</a:t>
            </a:r>
          </a:p>
          <a:p>
            <a:pPr algn="just">
              <a:lnSpc>
                <a:spcPct val="150000"/>
              </a:lnSpc>
            </a:pPr>
            <a:r>
              <a:rPr lang="es-419" dirty="0">
                <a:solidFill>
                  <a:schemeClr val="bg1"/>
                </a:solidFill>
              </a:rPr>
              <a:t>Cabe mencionar que si los </a:t>
            </a:r>
            <a:r>
              <a:rPr lang="es-419" dirty="0" err="1">
                <a:solidFill>
                  <a:schemeClr val="bg1"/>
                </a:solidFill>
              </a:rPr>
              <a:t>strings</a:t>
            </a:r>
            <a:r>
              <a:rPr lang="es-419" dirty="0">
                <a:solidFill>
                  <a:schemeClr val="bg1"/>
                </a:solidFill>
              </a:rPr>
              <a:t> son iguales, retornará un 0 que equivale a true, y si son distintos retornará un -1</a:t>
            </a:r>
          </a:p>
        </p:txBody>
      </p:sp>
      <p:pic>
        <p:nvPicPr>
          <p:cNvPr id="6" name="Imagen 5">
            <a:extLst>
              <a:ext uri="{FF2B5EF4-FFF2-40B4-BE49-F238E27FC236}">
                <a16:creationId xmlns:a16="http://schemas.microsoft.com/office/drawing/2014/main" id="{B2226F93-261D-6DA0-422F-01EDE0653059}"/>
              </a:ext>
            </a:extLst>
          </p:cNvPr>
          <p:cNvPicPr>
            <a:picLocks noChangeAspect="1"/>
          </p:cNvPicPr>
          <p:nvPr/>
        </p:nvPicPr>
        <p:blipFill>
          <a:blip r:embed="rId3"/>
          <a:stretch>
            <a:fillRect/>
          </a:stretch>
        </p:blipFill>
        <p:spPr>
          <a:xfrm>
            <a:off x="4992637" y="1254094"/>
            <a:ext cx="3836684" cy="2914922"/>
          </a:xfrm>
          <a:prstGeom prst="rect">
            <a:avLst/>
          </a:prstGeom>
        </p:spPr>
      </p:pic>
    </p:spTree>
    <p:extLst>
      <p:ext uri="{BB962C8B-B14F-4D97-AF65-F5344CB8AC3E}">
        <p14:creationId xmlns:p14="http://schemas.microsoft.com/office/powerpoint/2010/main" val="201513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0333" y="1087616"/>
            <a:ext cx="6967290" cy="3236019"/>
          </a:xfrm>
          <a:prstGeom prst="rect">
            <a:avLst/>
          </a:prstGeom>
        </p:spPr>
        <p:txBody>
          <a:bodyPr spcFirstLastPara="1" wrap="square" lIns="91425" tIns="91425" rIns="91425" bIns="91425" anchor="t" anchorCtr="0">
            <a:noAutofit/>
          </a:bodyPr>
          <a:lstStyle/>
          <a:p>
            <a:pPr marL="114300" indent="0">
              <a:buNone/>
            </a:pPr>
            <a:r>
              <a:rPr lang="es-419" sz="1400" b="1" dirty="0"/>
              <a:t>CHAR_LENGTH. </a:t>
            </a:r>
            <a:r>
              <a:rPr lang="es-419" sz="1400" dirty="0"/>
              <a:t>Esta función recibe un parámetro tipo </a:t>
            </a:r>
            <a:r>
              <a:rPr lang="es-419" sz="1400" dirty="0" err="1"/>
              <a:t>string</a:t>
            </a:r>
            <a:r>
              <a:rPr lang="es-419" sz="1400" dirty="0"/>
              <a:t> y RETORNA la longitud del </a:t>
            </a:r>
            <a:r>
              <a:rPr lang="es-419" sz="1400" dirty="0" err="1"/>
              <a:t>string</a:t>
            </a:r>
            <a:r>
              <a:rPr lang="es-419" sz="1400" dirty="0"/>
              <a:t>.</a:t>
            </a:r>
          </a:p>
          <a:p>
            <a:pPr marL="114300" indent="0">
              <a:buNone/>
            </a:pPr>
            <a:r>
              <a:rPr lang="es-419" sz="1400" b="1" dirty="0"/>
              <a:t>LOCATE. </a:t>
            </a:r>
            <a:r>
              <a:rPr lang="es-419" sz="1400" dirty="0"/>
              <a:t>Esta función recibe dos parámetros, el primero parámetro será el carácter que se buscará en el segundo parámetro. Esta función RETORNA la POSICION del primero parámetro en el segundo parámetro.</a:t>
            </a:r>
          </a:p>
          <a:p>
            <a:pPr marL="114300" indent="0">
              <a:buNone/>
            </a:pPr>
            <a:endParaRPr lang="es-419" sz="1400" dirty="0"/>
          </a:p>
          <a:p>
            <a:pPr marL="0" indent="0">
              <a:buNone/>
            </a:pPr>
            <a:endParaRPr lang="es-419" sz="1400" dirty="0"/>
          </a:p>
          <a:p>
            <a:pPr marL="0" indent="0">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407018" y="146837"/>
            <a:ext cx="7067279" cy="8407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2000" b="1" dirty="0"/>
              <a:t>8.</a:t>
            </a:r>
            <a:r>
              <a:rPr lang="es-ES" sz="2000" dirty="0"/>
              <a:t> ¿</a:t>
            </a:r>
            <a:r>
              <a:rPr lang="es-ES" sz="2000" b="1" dirty="0"/>
              <a:t>Para qué sirve la </a:t>
            </a:r>
            <a:r>
              <a:rPr lang="es-ES" sz="2000" b="1" dirty="0">
                <a:solidFill>
                  <a:schemeClr val="accent2"/>
                </a:solidFill>
              </a:rPr>
              <a:t>función CHAR_LENGTH </a:t>
            </a:r>
            <a:r>
              <a:rPr lang="es-ES" sz="2000" b="1" dirty="0"/>
              <a:t>y </a:t>
            </a:r>
            <a:r>
              <a:rPr lang="es-ES" sz="2000" b="1" dirty="0">
                <a:solidFill>
                  <a:schemeClr val="accent2"/>
                </a:solidFill>
              </a:rPr>
              <a:t>LOCATE</a:t>
            </a:r>
            <a:r>
              <a:rPr lang="es-ES" sz="2000" b="1" dirty="0"/>
              <a:t> y como funciona en </a:t>
            </a:r>
            <a:r>
              <a:rPr lang="es-ES" sz="2000" b="1" dirty="0">
                <a:solidFill>
                  <a:schemeClr val="accent2"/>
                </a:solidFill>
              </a:rPr>
              <a:t>MYSQL</a:t>
            </a:r>
            <a:r>
              <a:rPr lang="es-ES" sz="2000" b="1" dirty="0"/>
              <a:t>?</a:t>
            </a:r>
            <a:endParaRPr lang="es-ES" sz="2000" b="1" dirty="0">
              <a:solidFill>
                <a:schemeClr val="accent2"/>
              </a:solidFill>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7420F2C0-FC59-9BBB-B627-5E11A612BC5F}"/>
              </a:ext>
            </a:extLst>
          </p:cNvPr>
          <p:cNvPicPr>
            <a:picLocks noChangeAspect="1"/>
          </p:cNvPicPr>
          <p:nvPr/>
        </p:nvPicPr>
        <p:blipFill>
          <a:blip r:embed="rId3"/>
          <a:stretch>
            <a:fillRect/>
          </a:stretch>
        </p:blipFill>
        <p:spPr>
          <a:xfrm>
            <a:off x="2417418" y="2446050"/>
            <a:ext cx="3938206" cy="2081899"/>
          </a:xfrm>
          <a:prstGeom prst="rect">
            <a:avLst/>
          </a:prstGeom>
        </p:spPr>
      </p:pic>
    </p:spTree>
    <p:extLst>
      <p:ext uri="{BB962C8B-B14F-4D97-AF65-F5344CB8AC3E}">
        <p14:creationId xmlns:p14="http://schemas.microsoft.com/office/powerpoint/2010/main" val="73112932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826</Words>
  <Application>Microsoft Office PowerPoint</Application>
  <PresentationFormat>Presentación en pantalla (16:9)</PresentationFormat>
  <Paragraphs>163</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Maven Pro</vt:lpstr>
      <vt:lpstr>Arial</vt:lpstr>
      <vt:lpstr>Share Tech</vt:lpstr>
      <vt:lpstr>Data Science Consulting by Slidesgo</vt:lpstr>
      <vt:lpstr>BASE DE DATOS  II</vt:lpstr>
      <vt:lpstr>1. ¿Defina que es lenguaje procedural en MySQL? </vt:lpstr>
      <vt:lpstr>2. Defina que es una función en MySQL.</vt:lpstr>
      <vt:lpstr>3. ¿Qué cosas características debe de tener una función? Explique sobre el nombre, el return, parametros, etc.</vt:lpstr>
      <vt:lpstr>4. ¿Cómo crear, modificar y cómo eliminar una función? Adjunte un ejemplo de su uso.</vt:lpstr>
      <vt:lpstr>5. Para qué sirve la función CONCAT y como funciona en MYSQL </vt:lpstr>
      <vt:lpstr>6. Para qué sirve la función SUBSTRING y como funciona en MYSQL</vt:lpstr>
      <vt:lpstr>7. ¿Para qué sirve la función STRCMP y como funciona en MYSQL? </vt:lpstr>
      <vt:lpstr>8. ¿Para qué sirve la función CHAR_LENGTH y LOCATE y como funciona en MYSQL?</vt:lpstr>
      <vt:lpstr>9. ¿Cual es la diferencia entre las funciones de agresión y funciones creados por el DBA? Es decir funciones creadas por el usuario. </vt:lpstr>
      <vt:lpstr>10. ¿Busque y defina a qué se referirá cuando se habla de parámetros de entrada y salida en MySQL?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Félix Sarmiento</dc:creator>
  <cp:lastModifiedBy>Fèlix Sarmiento</cp:lastModifiedBy>
  <cp:revision>9</cp:revision>
  <dcterms:modified xsi:type="dcterms:W3CDTF">2022-05-18T23:24:06Z</dcterms:modified>
</cp:coreProperties>
</file>