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Arimo"/>
      <p:bold r:id="rId18"/>
      <p:boldItalic r:id="rId19"/>
    </p:embeddedFont>
    <p:embeddedFont>
      <p:font typeface="Roboto Condensed Black"/>
      <p:bold r:id="rId20"/>
      <p:boldItalic r:id="rId21"/>
    </p:embeddedFont>
    <p:embeddedFont>
      <p:font typeface="Roboto Condensed"/>
      <p:regular r:id="rId22"/>
      <p:bold r:id="rId23"/>
      <p:italic r:id="rId24"/>
      <p:boldItalic r:id="rId25"/>
    </p:embeddedFont>
    <p:embeddedFont>
      <p:font typeface="Roboto Mon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3B5CA5F-BE53-4D7E-9180-101344EB2979}">
  <a:tblStyle styleId="{13B5CA5F-BE53-4D7E-9180-101344EB29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CondensedBlack-bold.fntdata"/><Relationship Id="rId22" Type="http://schemas.openxmlformats.org/officeDocument/2006/relationships/font" Target="fonts/RobotoCondensed-regular.fntdata"/><Relationship Id="rId21" Type="http://schemas.openxmlformats.org/officeDocument/2006/relationships/font" Target="fonts/RobotoCondensedBlack-boldItalic.fntdata"/><Relationship Id="rId24" Type="http://schemas.openxmlformats.org/officeDocument/2006/relationships/font" Target="fonts/RobotoCondensed-italic.fntdata"/><Relationship Id="rId23" Type="http://schemas.openxmlformats.org/officeDocument/2006/relationships/font" Target="fonts/RobotoCondense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Mono-regular.fntdata"/><Relationship Id="rId25" Type="http://schemas.openxmlformats.org/officeDocument/2006/relationships/font" Target="fonts/RobotoCondensed-boldItalic.fntdata"/><Relationship Id="rId28" Type="http://schemas.openxmlformats.org/officeDocument/2006/relationships/font" Target="fonts/RobotoMono-italic.fntdata"/><Relationship Id="rId27" Type="http://schemas.openxmlformats.org/officeDocument/2006/relationships/font" Target="fonts/RobotoMon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Mon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Arimo-boldItalic.fntdata"/><Relationship Id="rId18" Type="http://schemas.openxmlformats.org/officeDocument/2006/relationships/font" Target="fonts/Arim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d9681c845_0_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2" name="Google Shape;52;g36d9681c845_0_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53" name="Google Shape;53;g36d9681c845_0_0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g36d9681c845_0_0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g36d9681c845_0_0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6" name="Google Shape;56;g36d9681c845_0_0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6d9681c845_0_516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97" name="Google Shape;197;g36d9681c845_0_516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98" name="Google Shape;198;g36d9681c845_0_516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36d9681c845_0_516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36d9681c845_0_516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1" name="Google Shape;201;g36d9681c845_0_516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6d9681c845_0_57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10" name="Google Shape;210;g36d9681c845_0_57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11" name="Google Shape;211;g36d9681c845_0_573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36d9681c845_0_573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36d9681c845_0_573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14" name="Google Shape;214;g36d9681c845_0_573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d9681c845_0_23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5" name="Google Shape;65;g36d9681c845_0_23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66" name="Google Shape;66;g36d9681c845_0_234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36d9681c845_0_234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36d9681c845_0_234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9" name="Google Shape;69;g36d9681c845_0_234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6d9681c845_0_11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81" name="Google Shape;81;g36d9681c845_0_11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82" name="Google Shape;82;g36d9681c845_0_111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36d9681c845_0_111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36d9681c845_0_111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85" name="Google Shape;85;g36d9681c845_0_111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d9681c845_0_379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8" name="Google Shape;98;g36d9681c845_0_379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99" name="Google Shape;99;g36d9681c845_0_379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36d9681c845_0_379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36d9681c845_0_379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2" name="Google Shape;102;g36d9681c845_0_379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6d9681c845_0_39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4" name="Google Shape;114;g36d9681c845_0_39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15" name="Google Shape;115;g36d9681c845_0_394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36d9681c845_0_394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36d9681c845_0_394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8" name="Google Shape;118;g36d9681c845_0_394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6d9681c845_0_41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31" name="Google Shape;131;g36d9681c845_0_41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32" name="Google Shape;132;g36d9681c845_0_412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36d9681c845_0_412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36d9681c845_0_412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35" name="Google Shape;135;g36d9681c845_0_412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6d9681c845_0_426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48" name="Google Shape;148;g36d9681c845_0_426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49" name="Google Shape;149;g36d9681c845_0_426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36d9681c845_0_426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36d9681c845_0_426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2" name="Google Shape;152;g36d9681c845_0_426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6d9681c845_0_44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4" name="Google Shape;164;g36d9681c845_0_44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65" name="Google Shape;165;g36d9681c845_0_440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36d9681c845_0_440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36d9681c845_0_440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8" name="Google Shape;168;g36d9681c845_0_440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6d9681c845_0_45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80" name="Google Shape;180;g36d9681c845_0_45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81" name="Google Shape;181;g36d9681c845_0_454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36d9681c845_0_454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36d9681c845_0_454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84" name="Google Shape;184;g36d9681c845_0_454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/>
          <p:nvPr/>
        </p:nvSpPr>
        <p:spPr>
          <a:xfrm>
            <a:off x="0" y="181"/>
            <a:ext cx="9144323" cy="5143319"/>
          </a:xfrm>
          <a:custGeom>
            <a:rect b="b" l="l" r="r" t="t"/>
            <a:pathLst>
              <a:path extrusionOk="0" h="10286638" w="18288646">
                <a:moveTo>
                  <a:pt x="0" y="0"/>
                </a:moveTo>
                <a:lnTo>
                  <a:pt x="18288646" y="0"/>
                </a:lnTo>
                <a:lnTo>
                  <a:pt x="18288646" y="10286638"/>
                </a:lnTo>
                <a:lnTo>
                  <a:pt x="0" y="102866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0" l="0" r="0" t="0"/>
            </a:stretch>
          </a:blipFill>
          <a:ln>
            <a:noFill/>
          </a:ln>
        </p:spPr>
      </p:sp>
      <p:sp>
        <p:nvSpPr>
          <p:cNvPr id="59" name="Google Shape;59;p13"/>
          <p:cNvSpPr/>
          <p:nvPr/>
        </p:nvSpPr>
        <p:spPr>
          <a:xfrm>
            <a:off x="1290897" y="4300622"/>
            <a:ext cx="4021026" cy="7858"/>
          </a:xfrm>
          <a:custGeom>
            <a:rect b="b" l="l" r="r" t="t"/>
            <a:pathLst>
              <a:path extrusionOk="0" h="20955" w="10722737">
                <a:moveTo>
                  <a:pt x="0" y="0"/>
                </a:moveTo>
                <a:lnTo>
                  <a:pt x="10722737" y="0"/>
                </a:lnTo>
                <a:lnTo>
                  <a:pt x="10722737" y="20955"/>
                </a:lnTo>
                <a:lnTo>
                  <a:pt x="0" y="209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0" name="Google Shape;60;p13"/>
          <p:cNvSpPr txBox="1"/>
          <p:nvPr/>
        </p:nvSpPr>
        <p:spPr>
          <a:xfrm>
            <a:off x="1286992" y="2646199"/>
            <a:ext cx="2993100" cy="13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27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Ingeniería de Software</a:t>
            </a:r>
            <a:endParaRPr sz="700"/>
          </a:p>
          <a:p>
            <a:pPr indent="0" lvl="0" marL="0" marR="0" rtl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Examen</a:t>
            </a:r>
            <a:r>
              <a:rPr lang="es" sz="27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Transversal</a:t>
            </a:r>
            <a:endParaRPr sz="700"/>
          </a:p>
        </p:txBody>
      </p:sp>
      <p:sp>
        <p:nvSpPr>
          <p:cNvPr id="61" name="Google Shape;61;p13"/>
          <p:cNvSpPr txBox="1"/>
          <p:nvPr/>
        </p:nvSpPr>
        <p:spPr>
          <a:xfrm>
            <a:off x="870741" y="4605338"/>
            <a:ext cx="3825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005D</a:t>
            </a:r>
            <a:endParaRPr sz="700"/>
          </a:p>
        </p:txBody>
      </p:sp>
      <p:sp>
        <p:nvSpPr>
          <p:cNvPr id="62" name="Google Shape;62;p13"/>
          <p:cNvSpPr txBox="1"/>
          <p:nvPr/>
        </p:nvSpPr>
        <p:spPr>
          <a:xfrm>
            <a:off x="5136175" y="1522200"/>
            <a:ext cx="3000000" cy="28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8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Docente: Ricardo Pino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8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08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Grupo Nº: 4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8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08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Integrantes: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8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Sebastián Cea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8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Felipe Inzunza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8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Ronald Marrián</a:t>
            </a:r>
            <a:endParaRPr sz="7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8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Martín Salgado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/>
          <p:nvPr/>
        </p:nvSpPr>
        <p:spPr>
          <a:xfrm>
            <a:off x="1436109" y="4601538"/>
            <a:ext cx="51078" cy="51060"/>
          </a:xfrm>
          <a:custGeom>
            <a:rect b="b" l="l" r="r" t="t"/>
            <a:pathLst>
              <a:path extrusionOk="0" h="102119" w="102156">
                <a:moveTo>
                  <a:pt x="0" y="0"/>
                </a:moveTo>
                <a:lnTo>
                  <a:pt x="102155" y="0"/>
                </a:lnTo>
                <a:lnTo>
                  <a:pt x="102155" y="102119"/>
                </a:lnTo>
                <a:lnTo>
                  <a:pt x="0" y="1021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9" l="0" r="0" t="0"/>
            </a:stretch>
          </a:blipFill>
          <a:ln>
            <a:noFill/>
          </a:ln>
        </p:spPr>
      </p:sp>
      <p:sp>
        <p:nvSpPr>
          <p:cNvPr id="204" name="Google Shape;204;p22"/>
          <p:cNvSpPr/>
          <p:nvPr/>
        </p:nvSpPr>
        <p:spPr>
          <a:xfrm>
            <a:off x="76836" y="63952"/>
            <a:ext cx="1020366" cy="482108"/>
          </a:xfrm>
          <a:custGeom>
            <a:rect b="b" l="l" r="r" t="t"/>
            <a:pathLst>
              <a:path extrusionOk="0" h="1285621" w="2720975">
                <a:moveTo>
                  <a:pt x="2720975" y="0"/>
                </a:moveTo>
                <a:lnTo>
                  <a:pt x="0" y="0"/>
                </a:lnTo>
                <a:lnTo>
                  <a:pt x="0" y="1285621"/>
                </a:lnTo>
                <a:lnTo>
                  <a:pt x="2720975" y="1285621"/>
                </a:lnTo>
                <a:lnTo>
                  <a:pt x="2720975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</p:sp>
      <p:sp>
        <p:nvSpPr>
          <p:cNvPr id="205" name="Google Shape;205;p22"/>
          <p:cNvSpPr txBox="1"/>
          <p:nvPr/>
        </p:nvSpPr>
        <p:spPr>
          <a:xfrm>
            <a:off x="1208168" y="1469499"/>
            <a:ext cx="62778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206" name="Google Shape;206;p22"/>
          <p:cNvSpPr txBox="1"/>
          <p:nvPr/>
        </p:nvSpPr>
        <p:spPr>
          <a:xfrm>
            <a:off x="1208175" y="63950"/>
            <a:ext cx="600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>
                <a:solidFill>
                  <a:schemeClr val="dk1"/>
                </a:solidFill>
                <a:latin typeface="Roboto Condensed Black"/>
                <a:ea typeface="Roboto Condensed Black"/>
                <a:cs typeface="Roboto Condensed Black"/>
                <a:sym typeface="Roboto Condensed Black"/>
              </a:rPr>
              <a:t>EVALUACIÓN DE CALIDAD HEURÍSTICA DE NIELSEN</a:t>
            </a:r>
            <a:endParaRPr sz="1600">
              <a:solidFill>
                <a:schemeClr val="dk1"/>
              </a:solidFill>
              <a:latin typeface="Roboto Condensed Black"/>
              <a:ea typeface="Roboto Condensed Black"/>
              <a:cs typeface="Roboto Condensed Black"/>
              <a:sym typeface="Roboto Condensed Black"/>
            </a:endParaRPr>
          </a:p>
        </p:txBody>
      </p:sp>
      <p:graphicFrame>
        <p:nvGraphicFramePr>
          <p:cNvPr id="207" name="Google Shape;207;p22"/>
          <p:cNvGraphicFramePr/>
          <p:nvPr/>
        </p:nvGraphicFramePr>
        <p:xfrm>
          <a:off x="303175" y="580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{13B5CA5F-BE53-4D7E-9180-101344EB2979}</a:tableStyleId>
              </a:tblPr>
              <a:tblGrid>
                <a:gridCol w="3017275"/>
                <a:gridCol w="715150"/>
                <a:gridCol w="4805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Principio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Check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Comentario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Visibilidad de estado del sistema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✔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Seguimiento claro y reportes de formularios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Correspondencia con realidad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✔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Aplicabilidad real de completud y control de formularios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Control y libertad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✔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Libertad para editar y guardar formularios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Consistencia y estándares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✔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Botones y pantallas coherentes entres sí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Prevención de errores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Faltan validaciones de confirmación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Reconocimiento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✔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Opciones visibles y guiadas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Flexibilidad y eficiencia de uso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✔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QR integrado al sistema agiliza el proceso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Diseño estético y minimalista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✔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Información clara y roles de usuarios bien definidos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Recuperación de errores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✔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Mensajes de errores y posibilidad  de reenviar formularios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Ayuda y documentación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Falta ayuda y guía contextual para usuarios.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/>
          <p:nvPr/>
        </p:nvSpPr>
        <p:spPr>
          <a:xfrm>
            <a:off x="330767" y="4640018"/>
            <a:ext cx="716848" cy="232483"/>
          </a:xfrm>
          <a:custGeom>
            <a:rect b="b" l="l" r="r" t="t"/>
            <a:pathLst>
              <a:path extrusionOk="0" h="464966" w="1433696">
                <a:moveTo>
                  <a:pt x="0" y="0"/>
                </a:moveTo>
                <a:lnTo>
                  <a:pt x="1433696" y="0"/>
                </a:lnTo>
                <a:lnTo>
                  <a:pt x="1433696" y="464966"/>
                </a:lnTo>
                <a:lnTo>
                  <a:pt x="0" y="4649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7" name="Google Shape;217;p23"/>
          <p:cNvSpPr/>
          <p:nvPr/>
        </p:nvSpPr>
        <p:spPr>
          <a:xfrm>
            <a:off x="1097214" y="4659572"/>
            <a:ext cx="171926" cy="213693"/>
          </a:xfrm>
          <a:custGeom>
            <a:rect b="b" l="l" r="r" t="t"/>
            <a:pathLst>
              <a:path extrusionOk="0" h="569849" w="458470">
                <a:moveTo>
                  <a:pt x="458470" y="0"/>
                </a:moveTo>
                <a:lnTo>
                  <a:pt x="331978" y="0"/>
                </a:lnTo>
                <a:lnTo>
                  <a:pt x="331978" y="322707"/>
                </a:lnTo>
                <a:lnTo>
                  <a:pt x="325247" y="387223"/>
                </a:lnTo>
                <a:lnTo>
                  <a:pt x="305435" y="432689"/>
                </a:lnTo>
                <a:lnTo>
                  <a:pt x="273050" y="459486"/>
                </a:lnTo>
                <a:lnTo>
                  <a:pt x="228854" y="468249"/>
                </a:lnTo>
                <a:lnTo>
                  <a:pt x="185674" y="459105"/>
                </a:lnTo>
                <a:lnTo>
                  <a:pt x="153670" y="431800"/>
                </a:lnTo>
                <a:lnTo>
                  <a:pt x="133985" y="386334"/>
                </a:lnTo>
                <a:lnTo>
                  <a:pt x="127254" y="322834"/>
                </a:lnTo>
                <a:lnTo>
                  <a:pt x="127254" y="0"/>
                </a:lnTo>
                <a:lnTo>
                  <a:pt x="0" y="0"/>
                </a:lnTo>
                <a:lnTo>
                  <a:pt x="0" y="312801"/>
                </a:lnTo>
                <a:lnTo>
                  <a:pt x="5080" y="383413"/>
                </a:lnTo>
                <a:lnTo>
                  <a:pt x="19812" y="441960"/>
                </a:lnTo>
                <a:lnTo>
                  <a:pt x="43942" y="489077"/>
                </a:lnTo>
                <a:lnTo>
                  <a:pt x="76962" y="525018"/>
                </a:lnTo>
                <a:lnTo>
                  <a:pt x="118364" y="550164"/>
                </a:lnTo>
                <a:lnTo>
                  <a:pt x="167767" y="565023"/>
                </a:lnTo>
                <a:lnTo>
                  <a:pt x="224790" y="569849"/>
                </a:lnTo>
                <a:lnTo>
                  <a:pt x="283845" y="564769"/>
                </a:lnTo>
                <a:lnTo>
                  <a:pt x="335153" y="549529"/>
                </a:lnTo>
                <a:lnTo>
                  <a:pt x="378206" y="523875"/>
                </a:lnTo>
                <a:lnTo>
                  <a:pt x="412623" y="487680"/>
                </a:lnTo>
                <a:lnTo>
                  <a:pt x="437769" y="440817"/>
                </a:lnTo>
                <a:lnTo>
                  <a:pt x="453263" y="383159"/>
                </a:lnTo>
                <a:lnTo>
                  <a:pt x="458470" y="314579"/>
                </a:lnTo>
                <a:lnTo>
                  <a:pt x="45847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218" name="Google Shape;218;p23"/>
          <p:cNvSpPr/>
          <p:nvPr/>
        </p:nvSpPr>
        <p:spPr>
          <a:xfrm>
            <a:off x="1292966" y="4656143"/>
            <a:ext cx="166649" cy="217177"/>
          </a:xfrm>
          <a:custGeom>
            <a:rect b="b" l="l" r="r" t="t"/>
            <a:pathLst>
              <a:path extrusionOk="0" h="434354" w="333297">
                <a:moveTo>
                  <a:pt x="0" y="0"/>
                </a:moveTo>
                <a:lnTo>
                  <a:pt x="333297" y="0"/>
                </a:lnTo>
                <a:lnTo>
                  <a:pt x="333297" y="434353"/>
                </a:lnTo>
                <a:lnTo>
                  <a:pt x="0" y="4343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9" name="Google Shape;219;p23"/>
          <p:cNvSpPr/>
          <p:nvPr/>
        </p:nvSpPr>
        <p:spPr>
          <a:xfrm>
            <a:off x="1436109" y="4601538"/>
            <a:ext cx="51078" cy="51060"/>
          </a:xfrm>
          <a:custGeom>
            <a:rect b="b" l="l" r="r" t="t"/>
            <a:pathLst>
              <a:path extrusionOk="0" h="102119" w="102156">
                <a:moveTo>
                  <a:pt x="0" y="0"/>
                </a:moveTo>
                <a:lnTo>
                  <a:pt x="102155" y="0"/>
                </a:lnTo>
                <a:lnTo>
                  <a:pt x="102155" y="102119"/>
                </a:lnTo>
                <a:lnTo>
                  <a:pt x="0" y="1021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29" l="0" r="0" t="0"/>
            </a:stretch>
          </a:blipFill>
          <a:ln>
            <a:noFill/>
          </a:ln>
        </p:spPr>
      </p:sp>
      <p:sp>
        <p:nvSpPr>
          <p:cNvPr id="220" name="Google Shape;220;p23"/>
          <p:cNvSpPr/>
          <p:nvPr/>
        </p:nvSpPr>
        <p:spPr>
          <a:xfrm>
            <a:off x="8114487" y="298402"/>
            <a:ext cx="1020366" cy="482108"/>
          </a:xfrm>
          <a:custGeom>
            <a:rect b="b" l="l" r="r" t="t"/>
            <a:pathLst>
              <a:path extrusionOk="0" h="1285621" w="2720975">
                <a:moveTo>
                  <a:pt x="2720975" y="0"/>
                </a:moveTo>
                <a:lnTo>
                  <a:pt x="0" y="0"/>
                </a:lnTo>
                <a:lnTo>
                  <a:pt x="0" y="1285621"/>
                </a:lnTo>
                <a:lnTo>
                  <a:pt x="2720975" y="1285621"/>
                </a:lnTo>
                <a:lnTo>
                  <a:pt x="2720975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</p:sp>
      <p:sp>
        <p:nvSpPr>
          <p:cNvPr id="221" name="Google Shape;221;p23"/>
          <p:cNvSpPr txBox="1"/>
          <p:nvPr/>
        </p:nvSpPr>
        <p:spPr>
          <a:xfrm>
            <a:off x="1183282" y="2590800"/>
            <a:ext cx="6788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222" name="Google Shape;222;p23"/>
          <p:cNvSpPr txBox="1"/>
          <p:nvPr/>
        </p:nvSpPr>
        <p:spPr>
          <a:xfrm>
            <a:off x="1208168" y="1469499"/>
            <a:ext cx="62778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223" name="Google Shape;223;p23"/>
          <p:cNvSpPr txBox="1"/>
          <p:nvPr/>
        </p:nvSpPr>
        <p:spPr>
          <a:xfrm>
            <a:off x="4220300" y="285500"/>
            <a:ext cx="3681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rgbClr val="17274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Herramientas de versionamiento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4" name="Google Shape;224;p23"/>
          <p:cNvSpPr txBox="1"/>
          <p:nvPr/>
        </p:nvSpPr>
        <p:spPr>
          <a:xfrm>
            <a:off x="1081575" y="1116100"/>
            <a:ext cx="69915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9400" lvl="0" marL="7874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 el control de versiones se utilizó la plataforma </a:t>
            </a:r>
            <a:r>
              <a:rPr b="1"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</a:t>
            </a:r>
            <a:r>
              <a:rPr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una herramienta ampliamente adoptada por la industria del software, que ofrece: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b="1"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Almacenamiento centralizado del código y los documentos</a:t>
            </a:r>
            <a:r>
              <a:rPr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b="1"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Historial completo de cambios</a:t>
            </a:r>
            <a:r>
              <a:rPr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accesible para todos los miembros del equipo.</a:t>
            </a:r>
            <a:br>
              <a:rPr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b="1"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Colaboración sincronizada</a:t>
            </a:r>
            <a:r>
              <a:rPr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mediante branches (ramas), pull requests y revisiones de código.</a:t>
            </a:r>
            <a:br>
              <a:rPr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b="1"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Integración con otras herramientas</a:t>
            </a:r>
            <a:r>
              <a:rPr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como Figma, Jira y entornos de desarrollo como VSCode.</a:t>
            </a:r>
            <a:br>
              <a:rPr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pic>
        <p:nvPicPr>
          <p:cNvPr id="225" name="Google Shape;22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38374" y="3531975"/>
            <a:ext cx="2617400" cy="147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-2888" y="298402"/>
            <a:ext cx="1020366" cy="482108"/>
          </a:xfrm>
          <a:custGeom>
            <a:rect b="b" l="l" r="r" t="t"/>
            <a:pathLst>
              <a:path extrusionOk="0" h="1285621" w="2720975">
                <a:moveTo>
                  <a:pt x="2720975" y="0"/>
                </a:moveTo>
                <a:lnTo>
                  <a:pt x="0" y="0"/>
                </a:lnTo>
                <a:lnTo>
                  <a:pt x="0" y="1285621"/>
                </a:lnTo>
                <a:lnTo>
                  <a:pt x="2720975" y="1285621"/>
                </a:lnTo>
                <a:lnTo>
                  <a:pt x="2720975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</p:sp>
      <p:sp>
        <p:nvSpPr>
          <p:cNvPr id="72" name="Google Shape;72;p14"/>
          <p:cNvSpPr/>
          <p:nvPr/>
        </p:nvSpPr>
        <p:spPr>
          <a:xfrm>
            <a:off x="7704147" y="4640018"/>
            <a:ext cx="716848" cy="232483"/>
          </a:xfrm>
          <a:custGeom>
            <a:rect b="b" l="l" r="r" t="t"/>
            <a:pathLst>
              <a:path extrusionOk="0" h="464966" w="1433696">
                <a:moveTo>
                  <a:pt x="0" y="0"/>
                </a:moveTo>
                <a:lnTo>
                  <a:pt x="1433695" y="0"/>
                </a:lnTo>
                <a:lnTo>
                  <a:pt x="1433695" y="464966"/>
                </a:lnTo>
                <a:lnTo>
                  <a:pt x="0" y="4649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73" name="Google Shape;73;p14"/>
          <p:cNvSpPr/>
          <p:nvPr/>
        </p:nvSpPr>
        <p:spPr>
          <a:xfrm>
            <a:off x="8470593" y="4659572"/>
            <a:ext cx="171926" cy="213693"/>
          </a:xfrm>
          <a:custGeom>
            <a:rect b="b" l="l" r="r" t="t"/>
            <a:pathLst>
              <a:path extrusionOk="0" h="569849" w="458470">
                <a:moveTo>
                  <a:pt x="458470" y="0"/>
                </a:moveTo>
                <a:lnTo>
                  <a:pt x="331978" y="0"/>
                </a:lnTo>
                <a:lnTo>
                  <a:pt x="331978" y="322707"/>
                </a:lnTo>
                <a:lnTo>
                  <a:pt x="325247" y="387223"/>
                </a:lnTo>
                <a:lnTo>
                  <a:pt x="305435" y="432689"/>
                </a:lnTo>
                <a:lnTo>
                  <a:pt x="273050" y="459486"/>
                </a:lnTo>
                <a:lnTo>
                  <a:pt x="228854" y="468249"/>
                </a:lnTo>
                <a:lnTo>
                  <a:pt x="185674" y="459105"/>
                </a:lnTo>
                <a:lnTo>
                  <a:pt x="153670" y="431800"/>
                </a:lnTo>
                <a:lnTo>
                  <a:pt x="133985" y="386334"/>
                </a:lnTo>
                <a:lnTo>
                  <a:pt x="127254" y="322834"/>
                </a:lnTo>
                <a:lnTo>
                  <a:pt x="127254" y="0"/>
                </a:lnTo>
                <a:lnTo>
                  <a:pt x="0" y="0"/>
                </a:lnTo>
                <a:lnTo>
                  <a:pt x="0" y="312801"/>
                </a:lnTo>
                <a:lnTo>
                  <a:pt x="5080" y="383413"/>
                </a:lnTo>
                <a:lnTo>
                  <a:pt x="19812" y="441960"/>
                </a:lnTo>
                <a:lnTo>
                  <a:pt x="43942" y="489077"/>
                </a:lnTo>
                <a:lnTo>
                  <a:pt x="76962" y="525018"/>
                </a:lnTo>
                <a:lnTo>
                  <a:pt x="118364" y="550164"/>
                </a:lnTo>
                <a:lnTo>
                  <a:pt x="167767" y="565023"/>
                </a:lnTo>
                <a:lnTo>
                  <a:pt x="224790" y="569849"/>
                </a:lnTo>
                <a:lnTo>
                  <a:pt x="283845" y="564769"/>
                </a:lnTo>
                <a:lnTo>
                  <a:pt x="335153" y="549529"/>
                </a:lnTo>
                <a:lnTo>
                  <a:pt x="378206" y="523875"/>
                </a:lnTo>
                <a:lnTo>
                  <a:pt x="412623" y="487680"/>
                </a:lnTo>
                <a:lnTo>
                  <a:pt x="437769" y="440817"/>
                </a:lnTo>
                <a:lnTo>
                  <a:pt x="453263" y="383159"/>
                </a:lnTo>
                <a:lnTo>
                  <a:pt x="458470" y="314579"/>
                </a:lnTo>
                <a:lnTo>
                  <a:pt x="45847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74" name="Google Shape;74;p14"/>
          <p:cNvSpPr/>
          <p:nvPr/>
        </p:nvSpPr>
        <p:spPr>
          <a:xfrm>
            <a:off x="8666345" y="4656143"/>
            <a:ext cx="166649" cy="217177"/>
          </a:xfrm>
          <a:custGeom>
            <a:rect b="b" l="l" r="r" t="t"/>
            <a:pathLst>
              <a:path extrusionOk="0" h="434354" w="333297">
                <a:moveTo>
                  <a:pt x="0" y="0"/>
                </a:moveTo>
                <a:lnTo>
                  <a:pt x="333297" y="0"/>
                </a:lnTo>
                <a:lnTo>
                  <a:pt x="333297" y="434353"/>
                </a:lnTo>
                <a:lnTo>
                  <a:pt x="0" y="4343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75" name="Google Shape;75;p14"/>
          <p:cNvSpPr/>
          <p:nvPr/>
        </p:nvSpPr>
        <p:spPr>
          <a:xfrm>
            <a:off x="8809488" y="4601538"/>
            <a:ext cx="51078" cy="51060"/>
          </a:xfrm>
          <a:custGeom>
            <a:rect b="b" l="l" r="r" t="t"/>
            <a:pathLst>
              <a:path extrusionOk="0" h="102119" w="102156">
                <a:moveTo>
                  <a:pt x="0" y="0"/>
                </a:moveTo>
                <a:lnTo>
                  <a:pt x="102155" y="0"/>
                </a:lnTo>
                <a:lnTo>
                  <a:pt x="102155" y="102119"/>
                </a:lnTo>
                <a:lnTo>
                  <a:pt x="0" y="1021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29" l="0" r="0" t="0"/>
            </a:stretch>
          </a:blipFill>
          <a:ln>
            <a:noFill/>
          </a:ln>
        </p:spPr>
      </p:sp>
      <p:sp>
        <p:nvSpPr>
          <p:cNvPr id="76" name="Google Shape;76;p14"/>
          <p:cNvSpPr txBox="1"/>
          <p:nvPr/>
        </p:nvSpPr>
        <p:spPr>
          <a:xfrm>
            <a:off x="1151888" y="357374"/>
            <a:ext cx="7635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6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Entorno de negocio</a:t>
            </a:r>
            <a:endParaRPr sz="700"/>
          </a:p>
        </p:txBody>
      </p:sp>
      <p:sp>
        <p:nvSpPr>
          <p:cNvPr id="77" name="Google Shape;77;p14"/>
          <p:cNvSpPr txBox="1"/>
          <p:nvPr/>
        </p:nvSpPr>
        <p:spPr>
          <a:xfrm>
            <a:off x="1151904" y="296750"/>
            <a:ext cx="3735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rgbClr val="17274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Contexto del Proyecto</a:t>
            </a:r>
            <a:endParaRPr sz="700"/>
          </a:p>
        </p:txBody>
      </p:sp>
      <p:sp>
        <p:nvSpPr>
          <p:cNvPr id="78" name="Google Shape;78;p14"/>
          <p:cNvSpPr txBox="1"/>
          <p:nvPr/>
        </p:nvSpPr>
        <p:spPr>
          <a:xfrm>
            <a:off x="538500" y="1471200"/>
            <a:ext cx="8067000" cy="28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El sistema surge como respuesta a un </a:t>
            </a:r>
            <a:r>
              <a:rPr b="1" lang="es">
                <a:solidFill>
                  <a:schemeClr val="dk1"/>
                </a:solidFill>
              </a:rPr>
              <a:t>problema real y crítico</a:t>
            </a:r>
            <a:r>
              <a:rPr lang="es">
                <a:solidFill>
                  <a:schemeClr val="dk1"/>
                </a:solidFill>
              </a:rPr>
              <a:t>: </a:t>
            </a:r>
            <a:r>
              <a:rPr b="1" lang="es">
                <a:solidFill>
                  <a:schemeClr val="dk1"/>
                </a:solidFill>
              </a:rPr>
              <a:t>largas filas en pasos fronterizos</a:t>
            </a:r>
            <a:r>
              <a:rPr lang="es">
                <a:solidFill>
                  <a:schemeClr val="dk1"/>
                </a:solidFill>
              </a:rPr>
              <a:t> entre Chile y Argentina, con </a:t>
            </a:r>
            <a:r>
              <a:rPr b="1" lang="es">
                <a:solidFill>
                  <a:schemeClr val="dk1"/>
                </a:solidFill>
              </a:rPr>
              <a:t>tiempos de espera que superan las 20 horas</a:t>
            </a:r>
            <a:r>
              <a:rPr lang="es">
                <a:solidFill>
                  <a:schemeClr val="dk1"/>
                </a:solidFill>
              </a:rPr>
              <a:t> en temporada alta.</a:t>
            </a:r>
            <a:br>
              <a:rPr lang="e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Estas demoras afectan directamente a turistas, transportistas y al personal aduanero, generando </a:t>
            </a:r>
            <a:r>
              <a:rPr b="1" lang="es">
                <a:solidFill>
                  <a:schemeClr val="dk1"/>
                </a:solidFill>
              </a:rPr>
              <a:t>ineficiencia operativa</a:t>
            </a:r>
            <a:r>
              <a:rPr lang="es">
                <a:solidFill>
                  <a:schemeClr val="dk1"/>
                </a:solidFill>
              </a:rPr>
              <a:t> y malestar generalizado.</a:t>
            </a:r>
            <a:br>
              <a:rPr lang="e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La solución propuesta busca </a:t>
            </a:r>
            <a:r>
              <a:rPr b="1" lang="es">
                <a:solidFill>
                  <a:schemeClr val="dk1"/>
                </a:solidFill>
              </a:rPr>
              <a:t>digitalizar y automatizar</a:t>
            </a:r>
            <a:r>
              <a:rPr lang="es">
                <a:solidFill>
                  <a:schemeClr val="dk1"/>
                </a:solidFill>
              </a:rPr>
              <a:t> el proceso de control fronterizo para reducir tiempos, errores humanos y carga administrativa.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Este proyecto está enfocado específicamente en optimizar el proceso de </a:t>
            </a:r>
            <a:r>
              <a:rPr b="1" lang="es">
                <a:solidFill>
                  <a:schemeClr val="dk1"/>
                </a:solidFill>
              </a:rPr>
              <a:t>ingreso de vehículos y viajeros desde Argentina hacia Chile</a:t>
            </a:r>
            <a:r>
              <a:rPr lang="es">
                <a:solidFill>
                  <a:schemeClr val="dk1"/>
                </a:solidFill>
              </a:rPr>
              <a:t>, a través de los pasos fronterizos terrestres oficiales.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/>
          <p:nvPr/>
        </p:nvSpPr>
        <p:spPr>
          <a:xfrm>
            <a:off x="-2888" y="298402"/>
            <a:ext cx="1020366" cy="482108"/>
          </a:xfrm>
          <a:custGeom>
            <a:rect b="b" l="l" r="r" t="t"/>
            <a:pathLst>
              <a:path extrusionOk="0" h="1285621" w="2720975">
                <a:moveTo>
                  <a:pt x="2720975" y="0"/>
                </a:moveTo>
                <a:lnTo>
                  <a:pt x="0" y="0"/>
                </a:lnTo>
                <a:lnTo>
                  <a:pt x="0" y="1285621"/>
                </a:lnTo>
                <a:lnTo>
                  <a:pt x="2720975" y="1285621"/>
                </a:lnTo>
                <a:lnTo>
                  <a:pt x="2720975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</p:sp>
      <p:sp>
        <p:nvSpPr>
          <p:cNvPr id="88" name="Google Shape;88;p15"/>
          <p:cNvSpPr/>
          <p:nvPr/>
        </p:nvSpPr>
        <p:spPr>
          <a:xfrm>
            <a:off x="7704147" y="4640018"/>
            <a:ext cx="716848" cy="232483"/>
          </a:xfrm>
          <a:custGeom>
            <a:rect b="b" l="l" r="r" t="t"/>
            <a:pathLst>
              <a:path extrusionOk="0" h="464966" w="1433696">
                <a:moveTo>
                  <a:pt x="0" y="0"/>
                </a:moveTo>
                <a:lnTo>
                  <a:pt x="1433695" y="0"/>
                </a:lnTo>
                <a:lnTo>
                  <a:pt x="1433695" y="464966"/>
                </a:lnTo>
                <a:lnTo>
                  <a:pt x="0" y="4649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9" name="Google Shape;89;p15"/>
          <p:cNvSpPr/>
          <p:nvPr/>
        </p:nvSpPr>
        <p:spPr>
          <a:xfrm>
            <a:off x="8470593" y="4659572"/>
            <a:ext cx="171926" cy="213693"/>
          </a:xfrm>
          <a:custGeom>
            <a:rect b="b" l="l" r="r" t="t"/>
            <a:pathLst>
              <a:path extrusionOk="0" h="569849" w="458470">
                <a:moveTo>
                  <a:pt x="458470" y="0"/>
                </a:moveTo>
                <a:lnTo>
                  <a:pt x="331978" y="0"/>
                </a:lnTo>
                <a:lnTo>
                  <a:pt x="331978" y="322707"/>
                </a:lnTo>
                <a:lnTo>
                  <a:pt x="325247" y="387223"/>
                </a:lnTo>
                <a:lnTo>
                  <a:pt x="305435" y="432689"/>
                </a:lnTo>
                <a:lnTo>
                  <a:pt x="273050" y="459486"/>
                </a:lnTo>
                <a:lnTo>
                  <a:pt x="228854" y="468249"/>
                </a:lnTo>
                <a:lnTo>
                  <a:pt x="185674" y="459105"/>
                </a:lnTo>
                <a:lnTo>
                  <a:pt x="153670" y="431800"/>
                </a:lnTo>
                <a:lnTo>
                  <a:pt x="133985" y="386334"/>
                </a:lnTo>
                <a:lnTo>
                  <a:pt x="127254" y="322834"/>
                </a:lnTo>
                <a:lnTo>
                  <a:pt x="127254" y="0"/>
                </a:lnTo>
                <a:lnTo>
                  <a:pt x="0" y="0"/>
                </a:lnTo>
                <a:lnTo>
                  <a:pt x="0" y="312801"/>
                </a:lnTo>
                <a:lnTo>
                  <a:pt x="5080" y="383413"/>
                </a:lnTo>
                <a:lnTo>
                  <a:pt x="19812" y="441960"/>
                </a:lnTo>
                <a:lnTo>
                  <a:pt x="43942" y="489077"/>
                </a:lnTo>
                <a:lnTo>
                  <a:pt x="76962" y="525018"/>
                </a:lnTo>
                <a:lnTo>
                  <a:pt x="118364" y="550164"/>
                </a:lnTo>
                <a:lnTo>
                  <a:pt x="167767" y="565023"/>
                </a:lnTo>
                <a:lnTo>
                  <a:pt x="224790" y="569849"/>
                </a:lnTo>
                <a:lnTo>
                  <a:pt x="283845" y="564769"/>
                </a:lnTo>
                <a:lnTo>
                  <a:pt x="335153" y="549529"/>
                </a:lnTo>
                <a:lnTo>
                  <a:pt x="378206" y="523875"/>
                </a:lnTo>
                <a:lnTo>
                  <a:pt x="412623" y="487680"/>
                </a:lnTo>
                <a:lnTo>
                  <a:pt x="437769" y="440817"/>
                </a:lnTo>
                <a:lnTo>
                  <a:pt x="453263" y="383159"/>
                </a:lnTo>
                <a:lnTo>
                  <a:pt x="458470" y="314579"/>
                </a:lnTo>
                <a:lnTo>
                  <a:pt x="45847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90" name="Google Shape;90;p15"/>
          <p:cNvSpPr/>
          <p:nvPr/>
        </p:nvSpPr>
        <p:spPr>
          <a:xfrm>
            <a:off x="8666345" y="4656143"/>
            <a:ext cx="166649" cy="217177"/>
          </a:xfrm>
          <a:custGeom>
            <a:rect b="b" l="l" r="r" t="t"/>
            <a:pathLst>
              <a:path extrusionOk="0" h="434354" w="333297">
                <a:moveTo>
                  <a:pt x="0" y="0"/>
                </a:moveTo>
                <a:lnTo>
                  <a:pt x="333297" y="0"/>
                </a:lnTo>
                <a:lnTo>
                  <a:pt x="333297" y="434353"/>
                </a:lnTo>
                <a:lnTo>
                  <a:pt x="0" y="4343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1" name="Google Shape;91;p15"/>
          <p:cNvSpPr/>
          <p:nvPr/>
        </p:nvSpPr>
        <p:spPr>
          <a:xfrm>
            <a:off x="8809488" y="4601538"/>
            <a:ext cx="51078" cy="51060"/>
          </a:xfrm>
          <a:custGeom>
            <a:rect b="b" l="l" r="r" t="t"/>
            <a:pathLst>
              <a:path extrusionOk="0" h="102119" w="102156">
                <a:moveTo>
                  <a:pt x="0" y="0"/>
                </a:moveTo>
                <a:lnTo>
                  <a:pt x="102155" y="0"/>
                </a:lnTo>
                <a:lnTo>
                  <a:pt x="102155" y="102119"/>
                </a:lnTo>
                <a:lnTo>
                  <a:pt x="0" y="1021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29" l="0" r="0" t="0"/>
            </a:stretch>
          </a:blipFill>
          <a:ln>
            <a:noFill/>
          </a:ln>
        </p:spPr>
      </p:sp>
      <p:sp>
        <p:nvSpPr>
          <p:cNvPr id="92" name="Google Shape;92;p15"/>
          <p:cNvSpPr txBox="1"/>
          <p:nvPr/>
        </p:nvSpPr>
        <p:spPr>
          <a:xfrm>
            <a:off x="1151888" y="357374"/>
            <a:ext cx="7635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6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Entorno de negocio</a:t>
            </a:r>
            <a:endParaRPr sz="700"/>
          </a:p>
        </p:txBody>
      </p:sp>
      <p:sp>
        <p:nvSpPr>
          <p:cNvPr id="93" name="Google Shape;93;p15"/>
          <p:cNvSpPr txBox="1"/>
          <p:nvPr/>
        </p:nvSpPr>
        <p:spPr>
          <a:xfrm>
            <a:off x="1151898" y="296750"/>
            <a:ext cx="5889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" sz="2100">
                <a:solidFill>
                  <a:srgbClr val="17274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Metodología de software y proyecto utilizada</a:t>
            </a:r>
            <a:endParaRPr sz="700"/>
          </a:p>
        </p:txBody>
      </p:sp>
      <p:sp>
        <p:nvSpPr>
          <p:cNvPr id="94" name="Google Shape;94;p15"/>
          <p:cNvSpPr txBox="1"/>
          <p:nvPr/>
        </p:nvSpPr>
        <p:spPr>
          <a:xfrm>
            <a:off x="471950" y="923200"/>
            <a:ext cx="4008900" cy="45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</a:rPr>
              <a:t>Gestión</a:t>
            </a:r>
            <a:r>
              <a:rPr b="1" lang="es" sz="1100">
                <a:solidFill>
                  <a:schemeClr val="dk1"/>
                </a:solidFill>
              </a:rPr>
              <a:t> - Gestor de proyectos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-</a:t>
            </a:r>
            <a:r>
              <a:rPr lang="es" sz="1100">
                <a:solidFill>
                  <a:schemeClr val="dk1"/>
                </a:solidFill>
              </a:rPr>
              <a:t>Planificación</a:t>
            </a:r>
            <a:r>
              <a:rPr lang="es" sz="1100">
                <a:solidFill>
                  <a:schemeClr val="dk1"/>
                </a:solidFill>
              </a:rPr>
              <a:t>, </a:t>
            </a:r>
            <a:r>
              <a:rPr lang="es" sz="1100">
                <a:solidFill>
                  <a:schemeClr val="dk1"/>
                </a:solidFill>
              </a:rPr>
              <a:t>adquisiciones</a:t>
            </a:r>
            <a:r>
              <a:rPr lang="es" sz="1100">
                <a:solidFill>
                  <a:schemeClr val="dk1"/>
                </a:solidFill>
              </a:rPr>
              <a:t> y monitoreos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</a:rPr>
              <a:t>Requisitos - Ingeniero de software</a:t>
            </a:r>
            <a:br>
              <a:rPr b="1" lang="es" sz="1100">
                <a:solidFill>
                  <a:schemeClr val="dk1"/>
                </a:solidFill>
              </a:rPr>
            </a:br>
            <a:r>
              <a:rPr lang="es" sz="1100">
                <a:solidFill>
                  <a:schemeClr val="dk1"/>
                </a:solidFill>
              </a:rPr>
              <a:t>-Levantamiento con el cliente</a:t>
            </a:r>
            <a:br>
              <a:rPr lang="es" sz="1100">
                <a:solidFill>
                  <a:schemeClr val="dk1"/>
                </a:solidFill>
              </a:rPr>
            </a:br>
            <a:r>
              <a:rPr lang="es" sz="1100">
                <a:solidFill>
                  <a:schemeClr val="dk1"/>
                </a:solidFill>
              </a:rPr>
              <a:t>-Casos de uso, actores, contexto fronterizo</a:t>
            </a:r>
            <a:br>
              <a:rPr lang="es" sz="1100">
                <a:solidFill>
                  <a:schemeClr val="dk1"/>
                </a:solidFill>
              </a:rPr>
            </a:br>
            <a:br>
              <a:rPr lang="es" sz="1100">
                <a:solidFill>
                  <a:schemeClr val="dk1"/>
                </a:solidFill>
              </a:rPr>
            </a:br>
            <a:r>
              <a:rPr b="1" lang="es" sz="1100">
                <a:solidFill>
                  <a:schemeClr val="dk1"/>
                </a:solidFill>
              </a:rPr>
              <a:t>Diseño - Diseñador de software</a:t>
            </a:r>
            <a:br>
              <a:rPr b="1" lang="es" sz="1100">
                <a:solidFill>
                  <a:schemeClr val="dk1"/>
                </a:solidFill>
              </a:rPr>
            </a:br>
            <a:r>
              <a:rPr lang="es" sz="1100">
                <a:solidFill>
                  <a:schemeClr val="dk1"/>
                </a:solidFill>
              </a:rPr>
              <a:t>-Modelo 4+1 (escenario, lógica, procesos, desarrollo, físico)</a:t>
            </a:r>
            <a:br>
              <a:rPr lang="es" sz="1100">
                <a:solidFill>
                  <a:schemeClr val="dk1"/>
                </a:solidFill>
              </a:rPr>
            </a:br>
            <a:r>
              <a:rPr lang="es" sz="1100">
                <a:solidFill>
                  <a:schemeClr val="dk1"/>
                </a:solidFill>
              </a:rPr>
              <a:t>-Diagrama de clases, componentes, paquetes, etc</a:t>
            </a:r>
            <a:r>
              <a:rPr lang="es" sz="1100">
                <a:solidFill>
                  <a:schemeClr val="dk1"/>
                </a:solidFill>
              </a:rPr>
              <a:t>.</a:t>
            </a:r>
            <a:br>
              <a:rPr lang="es" sz="1100">
                <a:solidFill>
                  <a:schemeClr val="dk1"/>
                </a:solidFill>
              </a:rPr>
            </a:br>
            <a:br>
              <a:rPr lang="es" sz="1100">
                <a:solidFill>
                  <a:schemeClr val="dk1"/>
                </a:solidFill>
              </a:rPr>
            </a:br>
            <a:r>
              <a:rPr b="1" lang="es" sz="1100">
                <a:solidFill>
                  <a:schemeClr val="dk1"/>
                </a:solidFill>
              </a:rPr>
              <a:t>Implementación -Desarrolladores</a:t>
            </a:r>
            <a:br>
              <a:rPr b="1" lang="es" sz="1100">
                <a:solidFill>
                  <a:schemeClr val="dk1"/>
                </a:solidFill>
              </a:rPr>
            </a:br>
            <a:r>
              <a:rPr lang="es" sz="1100">
                <a:solidFill>
                  <a:schemeClr val="dk1"/>
                </a:solidFill>
              </a:rPr>
              <a:t>-Desarrollo en Spring Boot, microservicios</a:t>
            </a:r>
            <a:br>
              <a:rPr lang="es" sz="1100">
                <a:solidFill>
                  <a:schemeClr val="dk1"/>
                </a:solidFill>
              </a:rPr>
            </a:br>
            <a:r>
              <a:rPr lang="es" sz="1100">
                <a:solidFill>
                  <a:schemeClr val="dk1"/>
                </a:solidFill>
              </a:rPr>
              <a:t>-API REST, validación QR, sistema de usuarios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</a:rPr>
              <a:t>Pruebas - Tester</a:t>
            </a:r>
            <a:br>
              <a:rPr b="1" lang="es" sz="1100">
                <a:solidFill>
                  <a:schemeClr val="dk1"/>
                </a:solidFill>
              </a:rPr>
            </a:br>
            <a:r>
              <a:rPr b="1" lang="es" sz="1100">
                <a:solidFill>
                  <a:schemeClr val="dk1"/>
                </a:solidFill>
              </a:rPr>
              <a:t>-</a:t>
            </a:r>
            <a:r>
              <a:rPr lang="es" sz="1100">
                <a:solidFill>
                  <a:schemeClr val="dk1"/>
                </a:solidFill>
              </a:rPr>
              <a:t>Funcionales, heurísticas (Nielsen), rendimiento</a:t>
            </a:r>
            <a:br>
              <a:rPr lang="es" sz="1100">
                <a:solidFill>
                  <a:schemeClr val="dk1"/>
                </a:solidFill>
              </a:rPr>
            </a:br>
            <a:r>
              <a:rPr lang="es" sz="1100">
                <a:solidFill>
                  <a:schemeClr val="dk1"/>
                </a:solidFill>
              </a:rPr>
              <a:t>-Test de carga y seguridad (JMeter, logs, cifrado)</a:t>
            </a:r>
            <a:br>
              <a:rPr lang="es" sz="1100">
                <a:solidFill>
                  <a:schemeClr val="dk1"/>
                </a:solidFill>
              </a:rPr>
            </a:br>
            <a:br>
              <a:rPr lang="es" sz="1100">
                <a:solidFill>
                  <a:schemeClr val="dk1"/>
                </a:solidFill>
              </a:rPr>
            </a:br>
            <a:r>
              <a:rPr b="1" lang="es" sz="1100">
                <a:solidFill>
                  <a:schemeClr val="dk1"/>
                </a:solidFill>
              </a:rPr>
              <a:t>Mantenimiento - Ingeniero de software</a:t>
            </a:r>
            <a:br>
              <a:rPr b="1" lang="es" sz="1100">
                <a:solidFill>
                  <a:schemeClr val="dk1"/>
                </a:solidFill>
              </a:rPr>
            </a:br>
            <a:r>
              <a:rPr lang="es" sz="1100">
                <a:solidFill>
                  <a:schemeClr val="dk1"/>
                </a:solidFill>
              </a:rPr>
              <a:t>-Monitoreo de errores post producción, registro de logs</a:t>
            </a:r>
            <a:br>
              <a:rPr lang="es" sz="1100">
                <a:solidFill>
                  <a:schemeClr val="dk1"/>
                </a:solidFill>
              </a:rPr>
            </a:br>
            <a:r>
              <a:rPr lang="es" sz="1100">
                <a:solidFill>
                  <a:schemeClr val="dk1"/>
                </a:solidFill>
              </a:rPr>
              <a:t>-Posibilidad de extender funcionalidades y corregir errores</a:t>
            </a:r>
            <a:br>
              <a:rPr lang="es" sz="800">
                <a:solidFill>
                  <a:schemeClr val="dk1"/>
                </a:solidFill>
              </a:rPr>
            </a:br>
            <a:endParaRPr sz="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4865650" y="923200"/>
            <a:ext cx="3800700" cy="36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</a:rPr>
              <a:t>Propuesta técnica</a:t>
            </a:r>
            <a:r>
              <a:rPr lang="es" sz="1200">
                <a:solidFill>
                  <a:schemeClr val="dk1"/>
                </a:solidFill>
              </a:rPr>
              <a:t>:</a:t>
            </a:r>
            <a:br>
              <a:rPr lang="es" sz="1200">
                <a:solidFill>
                  <a:schemeClr val="dk1"/>
                </a:solidFill>
              </a:rPr>
            </a:br>
            <a:r>
              <a:rPr lang="es" sz="1200">
                <a:solidFill>
                  <a:schemeClr val="dk1"/>
                </a:solidFill>
              </a:rPr>
              <a:t>-Arquitectura de microservicios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-Patrón en Capas</a:t>
            </a:r>
            <a:br>
              <a:rPr lang="es" sz="1200">
                <a:solidFill>
                  <a:schemeClr val="dk1"/>
                </a:solidFill>
              </a:rPr>
            </a:br>
            <a:r>
              <a:rPr lang="es" sz="1200">
                <a:solidFill>
                  <a:schemeClr val="dk1"/>
                </a:solidFill>
              </a:rPr>
              <a:t>-Frameworks (Spring Boot, REST, JPA)</a:t>
            </a:r>
            <a:br>
              <a:rPr lang="es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</a:rPr>
              <a:t>Automatización de procesos clave</a:t>
            </a:r>
            <a:r>
              <a:rPr lang="es" sz="1200">
                <a:solidFill>
                  <a:schemeClr val="dk1"/>
                </a:solidFill>
              </a:rPr>
              <a:t>:</a:t>
            </a:r>
            <a:br>
              <a:rPr lang="es" sz="1200">
                <a:solidFill>
                  <a:schemeClr val="dk1"/>
                </a:solidFill>
              </a:rPr>
            </a:br>
            <a:r>
              <a:rPr lang="es" sz="1200">
                <a:solidFill>
                  <a:schemeClr val="dk1"/>
                </a:solidFill>
              </a:rPr>
              <a:t>-Pre Validación documental (menos errores, menos espera)</a:t>
            </a:r>
            <a:br>
              <a:rPr lang="es" sz="1200">
                <a:solidFill>
                  <a:schemeClr val="dk1"/>
                </a:solidFill>
              </a:rPr>
            </a:br>
            <a:r>
              <a:rPr lang="es" sz="1200">
                <a:solidFill>
                  <a:schemeClr val="dk1"/>
                </a:solidFill>
              </a:rPr>
              <a:t>-Validación con QR (flujo rápido y seguro)</a:t>
            </a:r>
            <a:br>
              <a:rPr lang="es" sz="1200">
                <a:solidFill>
                  <a:schemeClr val="dk1"/>
                </a:solidFill>
              </a:rPr>
            </a:br>
            <a:r>
              <a:rPr lang="es" sz="1200">
                <a:solidFill>
                  <a:schemeClr val="dk1"/>
                </a:solidFill>
              </a:rPr>
              <a:t>-</a:t>
            </a:r>
            <a:r>
              <a:rPr lang="es" sz="1200">
                <a:solidFill>
                  <a:schemeClr val="dk1"/>
                </a:solidFill>
              </a:rPr>
              <a:t>R</a:t>
            </a:r>
            <a:r>
              <a:rPr lang="es" sz="1200">
                <a:solidFill>
                  <a:schemeClr val="dk1"/>
                </a:solidFill>
              </a:rPr>
              <a:t>eportes predictivos (mejor control de flujos fronterizos)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</a:rPr>
              <a:t>Conecta con el valor para el cliente/usuario</a:t>
            </a:r>
            <a:r>
              <a:rPr lang="es" sz="1200">
                <a:solidFill>
                  <a:schemeClr val="dk1"/>
                </a:solidFill>
              </a:rPr>
              <a:t>:</a:t>
            </a:r>
            <a:br>
              <a:rPr lang="es" sz="1200">
                <a:solidFill>
                  <a:schemeClr val="dk1"/>
                </a:solidFill>
              </a:rPr>
            </a:br>
            <a:r>
              <a:rPr lang="es" sz="1200">
                <a:solidFill>
                  <a:schemeClr val="dk1"/>
                </a:solidFill>
              </a:rPr>
              <a:t>-Mejora de experiencia del viajero (menos filas)</a:t>
            </a:r>
            <a:br>
              <a:rPr lang="es" sz="1200">
                <a:solidFill>
                  <a:schemeClr val="dk1"/>
                </a:solidFill>
              </a:rPr>
            </a:br>
            <a:r>
              <a:rPr lang="es" sz="1200">
                <a:solidFill>
                  <a:schemeClr val="dk1"/>
                </a:solidFill>
              </a:rPr>
              <a:t>-Apoyo al fiscalizador (información clara y rápida)</a:t>
            </a:r>
            <a:br>
              <a:rPr lang="es" sz="1200">
                <a:solidFill>
                  <a:schemeClr val="dk1"/>
                </a:solidFill>
              </a:rPr>
            </a:br>
            <a:r>
              <a:rPr lang="es" sz="1200">
                <a:solidFill>
                  <a:schemeClr val="dk1"/>
                </a:solidFill>
              </a:rPr>
              <a:t>-Optimización de la operación aduanera (menos carga manual)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/>
          <p:nvPr/>
        </p:nvSpPr>
        <p:spPr>
          <a:xfrm>
            <a:off x="-2888" y="298402"/>
            <a:ext cx="1020366" cy="482108"/>
          </a:xfrm>
          <a:custGeom>
            <a:rect b="b" l="l" r="r" t="t"/>
            <a:pathLst>
              <a:path extrusionOk="0" h="1285621" w="2720975">
                <a:moveTo>
                  <a:pt x="2720975" y="0"/>
                </a:moveTo>
                <a:lnTo>
                  <a:pt x="0" y="0"/>
                </a:lnTo>
                <a:lnTo>
                  <a:pt x="0" y="1285621"/>
                </a:lnTo>
                <a:lnTo>
                  <a:pt x="2720975" y="1285621"/>
                </a:lnTo>
                <a:lnTo>
                  <a:pt x="2720975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</p:sp>
      <p:sp>
        <p:nvSpPr>
          <p:cNvPr id="105" name="Google Shape;105;p16"/>
          <p:cNvSpPr/>
          <p:nvPr/>
        </p:nvSpPr>
        <p:spPr>
          <a:xfrm>
            <a:off x="7704147" y="4640018"/>
            <a:ext cx="716848" cy="232483"/>
          </a:xfrm>
          <a:custGeom>
            <a:rect b="b" l="l" r="r" t="t"/>
            <a:pathLst>
              <a:path extrusionOk="0" h="464966" w="1433696">
                <a:moveTo>
                  <a:pt x="0" y="0"/>
                </a:moveTo>
                <a:lnTo>
                  <a:pt x="1433695" y="0"/>
                </a:lnTo>
                <a:lnTo>
                  <a:pt x="1433695" y="464966"/>
                </a:lnTo>
                <a:lnTo>
                  <a:pt x="0" y="4649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6" name="Google Shape;106;p16"/>
          <p:cNvSpPr/>
          <p:nvPr/>
        </p:nvSpPr>
        <p:spPr>
          <a:xfrm>
            <a:off x="8470593" y="4659572"/>
            <a:ext cx="171926" cy="213693"/>
          </a:xfrm>
          <a:custGeom>
            <a:rect b="b" l="l" r="r" t="t"/>
            <a:pathLst>
              <a:path extrusionOk="0" h="569849" w="458470">
                <a:moveTo>
                  <a:pt x="458470" y="0"/>
                </a:moveTo>
                <a:lnTo>
                  <a:pt x="331978" y="0"/>
                </a:lnTo>
                <a:lnTo>
                  <a:pt x="331978" y="322707"/>
                </a:lnTo>
                <a:lnTo>
                  <a:pt x="325247" y="387223"/>
                </a:lnTo>
                <a:lnTo>
                  <a:pt x="305435" y="432689"/>
                </a:lnTo>
                <a:lnTo>
                  <a:pt x="273050" y="459486"/>
                </a:lnTo>
                <a:lnTo>
                  <a:pt x="228854" y="468249"/>
                </a:lnTo>
                <a:lnTo>
                  <a:pt x="185674" y="459105"/>
                </a:lnTo>
                <a:lnTo>
                  <a:pt x="153670" y="431800"/>
                </a:lnTo>
                <a:lnTo>
                  <a:pt x="133985" y="386334"/>
                </a:lnTo>
                <a:lnTo>
                  <a:pt x="127254" y="322834"/>
                </a:lnTo>
                <a:lnTo>
                  <a:pt x="127254" y="0"/>
                </a:lnTo>
                <a:lnTo>
                  <a:pt x="0" y="0"/>
                </a:lnTo>
                <a:lnTo>
                  <a:pt x="0" y="312801"/>
                </a:lnTo>
                <a:lnTo>
                  <a:pt x="5080" y="383413"/>
                </a:lnTo>
                <a:lnTo>
                  <a:pt x="19812" y="441960"/>
                </a:lnTo>
                <a:lnTo>
                  <a:pt x="43942" y="489077"/>
                </a:lnTo>
                <a:lnTo>
                  <a:pt x="76962" y="525018"/>
                </a:lnTo>
                <a:lnTo>
                  <a:pt x="118364" y="550164"/>
                </a:lnTo>
                <a:lnTo>
                  <a:pt x="167767" y="565023"/>
                </a:lnTo>
                <a:lnTo>
                  <a:pt x="224790" y="569849"/>
                </a:lnTo>
                <a:lnTo>
                  <a:pt x="283845" y="564769"/>
                </a:lnTo>
                <a:lnTo>
                  <a:pt x="335153" y="549529"/>
                </a:lnTo>
                <a:lnTo>
                  <a:pt x="378206" y="523875"/>
                </a:lnTo>
                <a:lnTo>
                  <a:pt x="412623" y="487680"/>
                </a:lnTo>
                <a:lnTo>
                  <a:pt x="437769" y="440817"/>
                </a:lnTo>
                <a:lnTo>
                  <a:pt x="453263" y="383159"/>
                </a:lnTo>
                <a:lnTo>
                  <a:pt x="458470" y="314579"/>
                </a:lnTo>
                <a:lnTo>
                  <a:pt x="45847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07" name="Google Shape;107;p16"/>
          <p:cNvSpPr/>
          <p:nvPr/>
        </p:nvSpPr>
        <p:spPr>
          <a:xfrm>
            <a:off x="8666345" y="4656143"/>
            <a:ext cx="166649" cy="217177"/>
          </a:xfrm>
          <a:custGeom>
            <a:rect b="b" l="l" r="r" t="t"/>
            <a:pathLst>
              <a:path extrusionOk="0" h="434354" w="333297">
                <a:moveTo>
                  <a:pt x="0" y="0"/>
                </a:moveTo>
                <a:lnTo>
                  <a:pt x="333297" y="0"/>
                </a:lnTo>
                <a:lnTo>
                  <a:pt x="333297" y="434353"/>
                </a:lnTo>
                <a:lnTo>
                  <a:pt x="0" y="4343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8" name="Google Shape;108;p16"/>
          <p:cNvSpPr/>
          <p:nvPr/>
        </p:nvSpPr>
        <p:spPr>
          <a:xfrm>
            <a:off x="8809488" y="4601538"/>
            <a:ext cx="51078" cy="51060"/>
          </a:xfrm>
          <a:custGeom>
            <a:rect b="b" l="l" r="r" t="t"/>
            <a:pathLst>
              <a:path extrusionOk="0" h="102119" w="102156">
                <a:moveTo>
                  <a:pt x="0" y="0"/>
                </a:moveTo>
                <a:lnTo>
                  <a:pt x="102155" y="0"/>
                </a:lnTo>
                <a:lnTo>
                  <a:pt x="102155" y="102119"/>
                </a:lnTo>
                <a:lnTo>
                  <a:pt x="0" y="1021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29" l="0" r="0" t="0"/>
            </a:stretch>
          </a:blipFill>
          <a:ln>
            <a:noFill/>
          </a:ln>
        </p:spPr>
      </p:sp>
      <p:sp>
        <p:nvSpPr>
          <p:cNvPr id="109" name="Google Shape;109;p16"/>
          <p:cNvSpPr txBox="1"/>
          <p:nvPr/>
        </p:nvSpPr>
        <p:spPr>
          <a:xfrm>
            <a:off x="1151888" y="357374"/>
            <a:ext cx="7635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6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Entorno de negocio</a:t>
            </a:r>
            <a:endParaRPr sz="700"/>
          </a:p>
        </p:txBody>
      </p:sp>
      <p:sp>
        <p:nvSpPr>
          <p:cNvPr id="110" name="Google Shape;110;p16"/>
          <p:cNvSpPr txBox="1"/>
          <p:nvPr/>
        </p:nvSpPr>
        <p:spPr>
          <a:xfrm>
            <a:off x="1151897" y="296750"/>
            <a:ext cx="6248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rgbClr val="17274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Modelo 4+1 </a:t>
            </a:r>
            <a:r>
              <a:rPr b="1" lang="es" sz="2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Vista de escenario Caso de uso 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5975" y="828035"/>
            <a:ext cx="7785025" cy="3625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/>
          <p:nvPr/>
        </p:nvSpPr>
        <p:spPr>
          <a:xfrm>
            <a:off x="12" y="135552"/>
            <a:ext cx="1020366" cy="482108"/>
          </a:xfrm>
          <a:custGeom>
            <a:rect b="b" l="l" r="r" t="t"/>
            <a:pathLst>
              <a:path extrusionOk="0" h="1285621" w="2720975">
                <a:moveTo>
                  <a:pt x="2720975" y="0"/>
                </a:moveTo>
                <a:lnTo>
                  <a:pt x="0" y="0"/>
                </a:lnTo>
                <a:lnTo>
                  <a:pt x="0" y="1285621"/>
                </a:lnTo>
                <a:lnTo>
                  <a:pt x="2720975" y="1285621"/>
                </a:lnTo>
                <a:lnTo>
                  <a:pt x="2720975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</p:sp>
      <p:sp>
        <p:nvSpPr>
          <p:cNvPr id="121" name="Google Shape;121;p17"/>
          <p:cNvSpPr/>
          <p:nvPr/>
        </p:nvSpPr>
        <p:spPr>
          <a:xfrm>
            <a:off x="7704147" y="4640018"/>
            <a:ext cx="716848" cy="232483"/>
          </a:xfrm>
          <a:custGeom>
            <a:rect b="b" l="l" r="r" t="t"/>
            <a:pathLst>
              <a:path extrusionOk="0" h="464966" w="1433696">
                <a:moveTo>
                  <a:pt x="0" y="0"/>
                </a:moveTo>
                <a:lnTo>
                  <a:pt x="1433695" y="0"/>
                </a:lnTo>
                <a:lnTo>
                  <a:pt x="1433695" y="464966"/>
                </a:lnTo>
                <a:lnTo>
                  <a:pt x="0" y="4649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2" name="Google Shape;122;p17"/>
          <p:cNvSpPr/>
          <p:nvPr/>
        </p:nvSpPr>
        <p:spPr>
          <a:xfrm>
            <a:off x="8470593" y="4659572"/>
            <a:ext cx="171926" cy="213693"/>
          </a:xfrm>
          <a:custGeom>
            <a:rect b="b" l="l" r="r" t="t"/>
            <a:pathLst>
              <a:path extrusionOk="0" h="569849" w="458470">
                <a:moveTo>
                  <a:pt x="458470" y="0"/>
                </a:moveTo>
                <a:lnTo>
                  <a:pt x="331978" y="0"/>
                </a:lnTo>
                <a:lnTo>
                  <a:pt x="331978" y="322707"/>
                </a:lnTo>
                <a:lnTo>
                  <a:pt x="325247" y="387223"/>
                </a:lnTo>
                <a:lnTo>
                  <a:pt x="305435" y="432689"/>
                </a:lnTo>
                <a:lnTo>
                  <a:pt x="273050" y="459486"/>
                </a:lnTo>
                <a:lnTo>
                  <a:pt x="228854" y="468249"/>
                </a:lnTo>
                <a:lnTo>
                  <a:pt x="185674" y="459105"/>
                </a:lnTo>
                <a:lnTo>
                  <a:pt x="153670" y="431800"/>
                </a:lnTo>
                <a:lnTo>
                  <a:pt x="133985" y="386334"/>
                </a:lnTo>
                <a:lnTo>
                  <a:pt x="127254" y="322834"/>
                </a:lnTo>
                <a:lnTo>
                  <a:pt x="127254" y="0"/>
                </a:lnTo>
                <a:lnTo>
                  <a:pt x="0" y="0"/>
                </a:lnTo>
                <a:lnTo>
                  <a:pt x="0" y="312801"/>
                </a:lnTo>
                <a:lnTo>
                  <a:pt x="5080" y="383413"/>
                </a:lnTo>
                <a:lnTo>
                  <a:pt x="19812" y="441960"/>
                </a:lnTo>
                <a:lnTo>
                  <a:pt x="43942" y="489077"/>
                </a:lnTo>
                <a:lnTo>
                  <a:pt x="76962" y="525018"/>
                </a:lnTo>
                <a:lnTo>
                  <a:pt x="118364" y="550164"/>
                </a:lnTo>
                <a:lnTo>
                  <a:pt x="167767" y="565023"/>
                </a:lnTo>
                <a:lnTo>
                  <a:pt x="224790" y="569849"/>
                </a:lnTo>
                <a:lnTo>
                  <a:pt x="283845" y="564769"/>
                </a:lnTo>
                <a:lnTo>
                  <a:pt x="335153" y="549529"/>
                </a:lnTo>
                <a:lnTo>
                  <a:pt x="378206" y="523875"/>
                </a:lnTo>
                <a:lnTo>
                  <a:pt x="412623" y="487680"/>
                </a:lnTo>
                <a:lnTo>
                  <a:pt x="437769" y="440817"/>
                </a:lnTo>
                <a:lnTo>
                  <a:pt x="453263" y="383159"/>
                </a:lnTo>
                <a:lnTo>
                  <a:pt x="458470" y="314579"/>
                </a:lnTo>
                <a:lnTo>
                  <a:pt x="45847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23" name="Google Shape;123;p17"/>
          <p:cNvSpPr/>
          <p:nvPr/>
        </p:nvSpPr>
        <p:spPr>
          <a:xfrm>
            <a:off x="8666345" y="4656143"/>
            <a:ext cx="166649" cy="217177"/>
          </a:xfrm>
          <a:custGeom>
            <a:rect b="b" l="l" r="r" t="t"/>
            <a:pathLst>
              <a:path extrusionOk="0" h="434354" w="333297">
                <a:moveTo>
                  <a:pt x="0" y="0"/>
                </a:moveTo>
                <a:lnTo>
                  <a:pt x="333297" y="0"/>
                </a:lnTo>
                <a:lnTo>
                  <a:pt x="333297" y="434353"/>
                </a:lnTo>
                <a:lnTo>
                  <a:pt x="0" y="4343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4" name="Google Shape;124;p17"/>
          <p:cNvSpPr/>
          <p:nvPr/>
        </p:nvSpPr>
        <p:spPr>
          <a:xfrm>
            <a:off x="8809488" y="4601538"/>
            <a:ext cx="51078" cy="51060"/>
          </a:xfrm>
          <a:custGeom>
            <a:rect b="b" l="l" r="r" t="t"/>
            <a:pathLst>
              <a:path extrusionOk="0" h="102119" w="102156">
                <a:moveTo>
                  <a:pt x="0" y="0"/>
                </a:moveTo>
                <a:lnTo>
                  <a:pt x="102155" y="0"/>
                </a:lnTo>
                <a:lnTo>
                  <a:pt x="102155" y="102119"/>
                </a:lnTo>
                <a:lnTo>
                  <a:pt x="0" y="1021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29" l="0" r="0" t="0"/>
            </a:stretch>
          </a:blipFill>
          <a:ln>
            <a:noFill/>
          </a:ln>
        </p:spPr>
      </p:sp>
      <p:sp>
        <p:nvSpPr>
          <p:cNvPr id="125" name="Google Shape;125;p17"/>
          <p:cNvSpPr txBox="1"/>
          <p:nvPr/>
        </p:nvSpPr>
        <p:spPr>
          <a:xfrm>
            <a:off x="1020363" y="212348"/>
            <a:ext cx="7635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6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Entorno de negocio</a:t>
            </a:r>
            <a:endParaRPr sz="700"/>
          </a:p>
        </p:txBody>
      </p:sp>
      <p:sp>
        <p:nvSpPr>
          <p:cNvPr id="126" name="Google Shape;126;p17"/>
          <p:cNvSpPr txBox="1"/>
          <p:nvPr/>
        </p:nvSpPr>
        <p:spPr>
          <a:xfrm>
            <a:off x="1151898" y="135550"/>
            <a:ext cx="5574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" sz="2100">
                <a:solidFill>
                  <a:srgbClr val="17274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Modelo 4+1 Vista Lógica Diagrama de clases</a:t>
            </a:r>
            <a:endParaRPr sz="700"/>
          </a:p>
        </p:txBody>
      </p:sp>
      <p:pic>
        <p:nvPicPr>
          <p:cNvPr id="127" name="Google Shape;12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1350" y="732675"/>
            <a:ext cx="2779925" cy="424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 txBox="1"/>
          <p:nvPr/>
        </p:nvSpPr>
        <p:spPr>
          <a:xfrm>
            <a:off x="3092050" y="1094100"/>
            <a:ext cx="55743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La clase </a:t>
            </a:r>
            <a:r>
              <a:rPr lang="es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Propietario</a:t>
            </a:r>
            <a:r>
              <a:rPr lang="es" sz="1200">
                <a:solidFill>
                  <a:schemeClr val="dk1"/>
                </a:solidFill>
              </a:rPr>
              <a:t> representa a la persona responsable del vehículo, con sus datos personales.</a:t>
            </a:r>
            <a:br>
              <a:rPr lang="es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La clase </a:t>
            </a:r>
            <a:r>
              <a:rPr lang="es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Vehículo</a:t>
            </a:r>
            <a:r>
              <a:rPr lang="es" sz="1200">
                <a:solidFill>
                  <a:schemeClr val="dk1"/>
                </a:solidFill>
              </a:rPr>
              <a:t> contiene la información técnica y legal del medio de transporte.</a:t>
            </a:r>
            <a:br>
              <a:rPr lang="es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El Formulario Registro</a:t>
            </a:r>
            <a:r>
              <a:rPr lang="es" sz="1200">
                <a:solidFill>
                  <a:schemeClr val="dk1"/>
                </a:solidFill>
              </a:rPr>
              <a:t> vincula al propietario y al vehículo, y actúa como contenedor del evento de ingreso.</a:t>
            </a:r>
            <a:br>
              <a:rPr lang="es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Ingreso</a:t>
            </a:r>
            <a:r>
              <a:rPr lang="es" sz="1200">
                <a:solidFill>
                  <a:schemeClr val="dk1"/>
                </a:solidFill>
              </a:rPr>
              <a:t> representa cada evento aduanero, específicamente en el ingreso , con su respectiva fecha y observaciones.</a:t>
            </a:r>
            <a:br>
              <a:rPr lang="es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Cada evento está atendido por un </a:t>
            </a:r>
            <a:r>
              <a:rPr lang="es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Funcionario Aduana</a:t>
            </a:r>
            <a:r>
              <a:rPr lang="es" sz="1200">
                <a:solidFill>
                  <a:schemeClr val="dk1"/>
                </a:solidFill>
              </a:rPr>
              <a:t> y vinculado a una </a:t>
            </a:r>
            <a:r>
              <a:rPr lang="es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Aduana</a:t>
            </a:r>
            <a:r>
              <a:rPr lang="es" sz="1200">
                <a:solidFill>
                  <a:schemeClr val="dk1"/>
                </a:solidFill>
              </a:rPr>
              <a:t> específica, lo que permite registrar en qué lugar y bajo qué supervisión ocurrió el movimiento fronterizo.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/>
          <p:nvPr/>
        </p:nvSpPr>
        <p:spPr>
          <a:xfrm>
            <a:off x="12" y="78602"/>
            <a:ext cx="1020366" cy="482108"/>
          </a:xfrm>
          <a:custGeom>
            <a:rect b="b" l="l" r="r" t="t"/>
            <a:pathLst>
              <a:path extrusionOk="0" h="1285621" w="2720975">
                <a:moveTo>
                  <a:pt x="2720975" y="0"/>
                </a:moveTo>
                <a:lnTo>
                  <a:pt x="0" y="0"/>
                </a:lnTo>
                <a:lnTo>
                  <a:pt x="0" y="1285621"/>
                </a:lnTo>
                <a:lnTo>
                  <a:pt x="2720975" y="1285621"/>
                </a:lnTo>
                <a:lnTo>
                  <a:pt x="2720975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</p:sp>
      <p:sp>
        <p:nvSpPr>
          <p:cNvPr id="138" name="Google Shape;138;p18"/>
          <p:cNvSpPr/>
          <p:nvPr/>
        </p:nvSpPr>
        <p:spPr>
          <a:xfrm>
            <a:off x="7704147" y="4640018"/>
            <a:ext cx="716848" cy="232483"/>
          </a:xfrm>
          <a:custGeom>
            <a:rect b="b" l="l" r="r" t="t"/>
            <a:pathLst>
              <a:path extrusionOk="0" h="464966" w="1433696">
                <a:moveTo>
                  <a:pt x="0" y="0"/>
                </a:moveTo>
                <a:lnTo>
                  <a:pt x="1433695" y="0"/>
                </a:lnTo>
                <a:lnTo>
                  <a:pt x="1433695" y="464966"/>
                </a:lnTo>
                <a:lnTo>
                  <a:pt x="0" y="4649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9" name="Google Shape;139;p18"/>
          <p:cNvSpPr/>
          <p:nvPr/>
        </p:nvSpPr>
        <p:spPr>
          <a:xfrm>
            <a:off x="8470593" y="4659572"/>
            <a:ext cx="171926" cy="213693"/>
          </a:xfrm>
          <a:custGeom>
            <a:rect b="b" l="l" r="r" t="t"/>
            <a:pathLst>
              <a:path extrusionOk="0" h="569849" w="458470">
                <a:moveTo>
                  <a:pt x="458470" y="0"/>
                </a:moveTo>
                <a:lnTo>
                  <a:pt x="331978" y="0"/>
                </a:lnTo>
                <a:lnTo>
                  <a:pt x="331978" y="322707"/>
                </a:lnTo>
                <a:lnTo>
                  <a:pt x="325247" y="387223"/>
                </a:lnTo>
                <a:lnTo>
                  <a:pt x="305435" y="432689"/>
                </a:lnTo>
                <a:lnTo>
                  <a:pt x="273050" y="459486"/>
                </a:lnTo>
                <a:lnTo>
                  <a:pt x="228854" y="468249"/>
                </a:lnTo>
                <a:lnTo>
                  <a:pt x="185674" y="459105"/>
                </a:lnTo>
                <a:lnTo>
                  <a:pt x="153670" y="431800"/>
                </a:lnTo>
                <a:lnTo>
                  <a:pt x="133985" y="386334"/>
                </a:lnTo>
                <a:lnTo>
                  <a:pt x="127254" y="322834"/>
                </a:lnTo>
                <a:lnTo>
                  <a:pt x="127254" y="0"/>
                </a:lnTo>
                <a:lnTo>
                  <a:pt x="0" y="0"/>
                </a:lnTo>
                <a:lnTo>
                  <a:pt x="0" y="312801"/>
                </a:lnTo>
                <a:lnTo>
                  <a:pt x="5080" y="383413"/>
                </a:lnTo>
                <a:lnTo>
                  <a:pt x="19812" y="441960"/>
                </a:lnTo>
                <a:lnTo>
                  <a:pt x="43942" y="489077"/>
                </a:lnTo>
                <a:lnTo>
                  <a:pt x="76962" y="525018"/>
                </a:lnTo>
                <a:lnTo>
                  <a:pt x="118364" y="550164"/>
                </a:lnTo>
                <a:lnTo>
                  <a:pt x="167767" y="565023"/>
                </a:lnTo>
                <a:lnTo>
                  <a:pt x="224790" y="569849"/>
                </a:lnTo>
                <a:lnTo>
                  <a:pt x="283845" y="564769"/>
                </a:lnTo>
                <a:lnTo>
                  <a:pt x="335153" y="549529"/>
                </a:lnTo>
                <a:lnTo>
                  <a:pt x="378206" y="523875"/>
                </a:lnTo>
                <a:lnTo>
                  <a:pt x="412623" y="487680"/>
                </a:lnTo>
                <a:lnTo>
                  <a:pt x="437769" y="440817"/>
                </a:lnTo>
                <a:lnTo>
                  <a:pt x="453263" y="383159"/>
                </a:lnTo>
                <a:lnTo>
                  <a:pt x="458470" y="314579"/>
                </a:lnTo>
                <a:lnTo>
                  <a:pt x="45847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40" name="Google Shape;140;p18"/>
          <p:cNvSpPr/>
          <p:nvPr/>
        </p:nvSpPr>
        <p:spPr>
          <a:xfrm>
            <a:off x="8666345" y="4656143"/>
            <a:ext cx="166649" cy="217177"/>
          </a:xfrm>
          <a:custGeom>
            <a:rect b="b" l="l" r="r" t="t"/>
            <a:pathLst>
              <a:path extrusionOk="0" h="434354" w="333297">
                <a:moveTo>
                  <a:pt x="0" y="0"/>
                </a:moveTo>
                <a:lnTo>
                  <a:pt x="333297" y="0"/>
                </a:lnTo>
                <a:lnTo>
                  <a:pt x="333297" y="434353"/>
                </a:lnTo>
                <a:lnTo>
                  <a:pt x="0" y="4343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1" name="Google Shape;141;p18"/>
          <p:cNvSpPr/>
          <p:nvPr/>
        </p:nvSpPr>
        <p:spPr>
          <a:xfrm>
            <a:off x="8809488" y="4601538"/>
            <a:ext cx="51078" cy="51060"/>
          </a:xfrm>
          <a:custGeom>
            <a:rect b="b" l="l" r="r" t="t"/>
            <a:pathLst>
              <a:path extrusionOk="0" h="102119" w="102156">
                <a:moveTo>
                  <a:pt x="0" y="0"/>
                </a:moveTo>
                <a:lnTo>
                  <a:pt x="102155" y="0"/>
                </a:lnTo>
                <a:lnTo>
                  <a:pt x="102155" y="102119"/>
                </a:lnTo>
                <a:lnTo>
                  <a:pt x="0" y="1021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29" l="0" r="0" t="0"/>
            </a:stretch>
          </a:blipFill>
          <a:ln>
            <a:noFill/>
          </a:ln>
        </p:spPr>
      </p:sp>
      <p:sp>
        <p:nvSpPr>
          <p:cNvPr id="142" name="Google Shape;142;p18"/>
          <p:cNvSpPr txBox="1"/>
          <p:nvPr/>
        </p:nvSpPr>
        <p:spPr>
          <a:xfrm>
            <a:off x="1151888" y="357374"/>
            <a:ext cx="7635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6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Entorno de negocio</a:t>
            </a:r>
            <a:endParaRPr sz="700"/>
          </a:p>
        </p:txBody>
      </p:sp>
      <p:sp>
        <p:nvSpPr>
          <p:cNvPr id="143" name="Google Shape;143;p18"/>
          <p:cNvSpPr txBox="1"/>
          <p:nvPr/>
        </p:nvSpPr>
        <p:spPr>
          <a:xfrm>
            <a:off x="1020375" y="158100"/>
            <a:ext cx="8126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rgbClr val="17274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Modelo 4+1 Vista de Implementación/Desarrollo Diagrama de componentes</a:t>
            </a:r>
            <a:endParaRPr sz="700"/>
          </a:p>
        </p:txBody>
      </p:sp>
      <p:pic>
        <p:nvPicPr>
          <p:cNvPr id="144" name="Google Shape;14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0963" y="619850"/>
            <a:ext cx="7702075" cy="288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8"/>
          <p:cNvSpPr txBox="1"/>
          <p:nvPr/>
        </p:nvSpPr>
        <p:spPr>
          <a:xfrm>
            <a:off x="1052750" y="3141250"/>
            <a:ext cx="78339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1"/>
                </a:solidFill>
              </a:rPr>
              <a:t>Gestor de Documentos</a:t>
            </a:r>
            <a:r>
              <a:rPr lang="es" sz="1000">
                <a:solidFill>
                  <a:schemeClr val="dk1"/>
                </a:solidFill>
              </a:rPr>
              <a:t>: Centraliza y valida la documentación.</a:t>
            </a:r>
            <a:br>
              <a:rPr lang="es" sz="1000">
                <a:solidFill>
                  <a:schemeClr val="dk1"/>
                </a:solidFill>
              </a:rPr>
            </a:b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1"/>
                </a:solidFill>
              </a:rPr>
              <a:t>Carga de Documentos Menores</a:t>
            </a:r>
            <a:r>
              <a:rPr lang="es" sz="1000">
                <a:solidFill>
                  <a:schemeClr val="dk1"/>
                </a:solidFill>
              </a:rPr>
              <a:t>: Maneja documentos complementarios de menores de edad.</a:t>
            </a:r>
            <a:br>
              <a:rPr lang="es" sz="1000">
                <a:solidFill>
                  <a:schemeClr val="dk1"/>
                </a:solidFill>
              </a:rPr>
            </a:b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1"/>
                </a:solidFill>
              </a:rPr>
              <a:t>Gestor de Vehículos</a:t>
            </a:r>
            <a:r>
              <a:rPr lang="es" sz="1000">
                <a:solidFill>
                  <a:schemeClr val="dk1"/>
                </a:solidFill>
              </a:rPr>
              <a:t>: Administra trámites de ingreso vehicular.</a:t>
            </a:r>
            <a:br>
              <a:rPr lang="es" sz="1000">
                <a:solidFill>
                  <a:schemeClr val="dk1"/>
                </a:solidFill>
              </a:rPr>
            </a:b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1"/>
                </a:solidFill>
              </a:rPr>
              <a:t>Verificación SAG-PDI</a:t>
            </a:r>
            <a:r>
              <a:rPr lang="es" sz="1000">
                <a:solidFill>
                  <a:schemeClr val="dk1"/>
                </a:solidFill>
              </a:rPr>
              <a:t>: Automatiza controles con instituciones externas.</a:t>
            </a:r>
            <a:br>
              <a:rPr lang="es" sz="1000">
                <a:solidFill>
                  <a:schemeClr val="dk1"/>
                </a:solidFill>
              </a:rPr>
            </a:b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1"/>
                </a:solidFill>
              </a:rPr>
              <a:t>Módulo de autenticación</a:t>
            </a:r>
            <a:r>
              <a:rPr lang="es" sz="1000">
                <a:solidFill>
                  <a:schemeClr val="dk1"/>
                </a:solidFill>
              </a:rPr>
              <a:t>: Controla el acceso de usuarios registrados.</a:t>
            </a:r>
            <a:br>
              <a:rPr lang="es" sz="1000">
                <a:solidFill>
                  <a:schemeClr val="dk1"/>
                </a:solidFill>
              </a:rPr>
            </a:b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000">
                <a:solidFill>
                  <a:schemeClr val="dk1"/>
                </a:solidFill>
              </a:rPr>
              <a:t>Generador de Reportes</a:t>
            </a:r>
            <a:r>
              <a:rPr lang="es" sz="1000">
                <a:solidFill>
                  <a:schemeClr val="dk1"/>
                </a:solidFill>
              </a:rPr>
              <a:t>: Produce informes en PDF o Excel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/>
          <p:nvPr/>
        </p:nvSpPr>
        <p:spPr>
          <a:xfrm>
            <a:off x="12" y="63952"/>
            <a:ext cx="1020366" cy="482108"/>
          </a:xfrm>
          <a:custGeom>
            <a:rect b="b" l="l" r="r" t="t"/>
            <a:pathLst>
              <a:path extrusionOk="0" h="1285621" w="2720975">
                <a:moveTo>
                  <a:pt x="2720975" y="0"/>
                </a:moveTo>
                <a:lnTo>
                  <a:pt x="0" y="0"/>
                </a:lnTo>
                <a:lnTo>
                  <a:pt x="0" y="1285621"/>
                </a:lnTo>
                <a:lnTo>
                  <a:pt x="2720975" y="1285621"/>
                </a:lnTo>
                <a:lnTo>
                  <a:pt x="2720975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</p:sp>
      <p:sp>
        <p:nvSpPr>
          <p:cNvPr id="155" name="Google Shape;155;p19"/>
          <p:cNvSpPr/>
          <p:nvPr/>
        </p:nvSpPr>
        <p:spPr>
          <a:xfrm>
            <a:off x="7704147" y="4640018"/>
            <a:ext cx="716848" cy="232483"/>
          </a:xfrm>
          <a:custGeom>
            <a:rect b="b" l="l" r="r" t="t"/>
            <a:pathLst>
              <a:path extrusionOk="0" h="464966" w="1433696">
                <a:moveTo>
                  <a:pt x="0" y="0"/>
                </a:moveTo>
                <a:lnTo>
                  <a:pt x="1433695" y="0"/>
                </a:lnTo>
                <a:lnTo>
                  <a:pt x="1433695" y="464966"/>
                </a:lnTo>
                <a:lnTo>
                  <a:pt x="0" y="4649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6" name="Google Shape;156;p19"/>
          <p:cNvSpPr/>
          <p:nvPr/>
        </p:nvSpPr>
        <p:spPr>
          <a:xfrm>
            <a:off x="8470593" y="4659572"/>
            <a:ext cx="171926" cy="213693"/>
          </a:xfrm>
          <a:custGeom>
            <a:rect b="b" l="l" r="r" t="t"/>
            <a:pathLst>
              <a:path extrusionOk="0" h="569849" w="458470">
                <a:moveTo>
                  <a:pt x="458470" y="0"/>
                </a:moveTo>
                <a:lnTo>
                  <a:pt x="331978" y="0"/>
                </a:lnTo>
                <a:lnTo>
                  <a:pt x="331978" y="322707"/>
                </a:lnTo>
                <a:lnTo>
                  <a:pt x="325247" y="387223"/>
                </a:lnTo>
                <a:lnTo>
                  <a:pt x="305435" y="432689"/>
                </a:lnTo>
                <a:lnTo>
                  <a:pt x="273050" y="459486"/>
                </a:lnTo>
                <a:lnTo>
                  <a:pt x="228854" y="468249"/>
                </a:lnTo>
                <a:lnTo>
                  <a:pt x="185674" y="459105"/>
                </a:lnTo>
                <a:lnTo>
                  <a:pt x="153670" y="431800"/>
                </a:lnTo>
                <a:lnTo>
                  <a:pt x="133985" y="386334"/>
                </a:lnTo>
                <a:lnTo>
                  <a:pt x="127254" y="322834"/>
                </a:lnTo>
                <a:lnTo>
                  <a:pt x="127254" y="0"/>
                </a:lnTo>
                <a:lnTo>
                  <a:pt x="0" y="0"/>
                </a:lnTo>
                <a:lnTo>
                  <a:pt x="0" y="312801"/>
                </a:lnTo>
                <a:lnTo>
                  <a:pt x="5080" y="383413"/>
                </a:lnTo>
                <a:lnTo>
                  <a:pt x="19812" y="441960"/>
                </a:lnTo>
                <a:lnTo>
                  <a:pt x="43942" y="489077"/>
                </a:lnTo>
                <a:lnTo>
                  <a:pt x="76962" y="525018"/>
                </a:lnTo>
                <a:lnTo>
                  <a:pt x="118364" y="550164"/>
                </a:lnTo>
                <a:lnTo>
                  <a:pt x="167767" y="565023"/>
                </a:lnTo>
                <a:lnTo>
                  <a:pt x="224790" y="569849"/>
                </a:lnTo>
                <a:lnTo>
                  <a:pt x="283845" y="564769"/>
                </a:lnTo>
                <a:lnTo>
                  <a:pt x="335153" y="549529"/>
                </a:lnTo>
                <a:lnTo>
                  <a:pt x="378206" y="523875"/>
                </a:lnTo>
                <a:lnTo>
                  <a:pt x="412623" y="487680"/>
                </a:lnTo>
                <a:lnTo>
                  <a:pt x="437769" y="440817"/>
                </a:lnTo>
                <a:lnTo>
                  <a:pt x="453263" y="383159"/>
                </a:lnTo>
                <a:lnTo>
                  <a:pt x="458470" y="314579"/>
                </a:lnTo>
                <a:lnTo>
                  <a:pt x="45847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57" name="Google Shape;157;p19"/>
          <p:cNvSpPr/>
          <p:nvPr/>
        </p:nvSpPr>
        <p:spPr>
          <a:xfrm>
            <a:off x="8666345" y="4656143"/>
            <a:ext cx="166649" cy="217177"/>
          </a:xfrm>
          <a:custGeom>
            <a:rect b="b" l="l" r="r" t="t"/>
            <a:pathLst>
              <a:path extrusionOk="0" h="434354" w="333297">
                <a:moveTo>
                  <a:pt x="0" y="0"/>
                </a:moveTo>
                <a:lnTo>
                  <a:pt x="333297" y="0"/>
                </a:lnTo>
                <a:lnTo>
                  <a:pt x="333297" y="434353"/>
                </a:lnTo>
                <a:lnTo>
                  <a:pt x="0" y="4343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8" name="Google Shape;158;p19"/>
          <p:cNvSpPr/>
          <p:nvPr/>
        </p:nvSpPr>
        <p:spPr>
          <a:xfrm>
            <a:off x="8809488" y="4601538"/>
            <a:ext cx="51078" cy="51060"/>
          </a:xfrm>
          <a:custGeom>
            <a:rect b="b" l="l" r="r" t="t"/>
            <a:pathLst>
              <a:path extrusionOk="0" h="102119" w="102156">
                <a:moveTo>
                  <a:pt x="0" y="0"/>
                </a:moveTo>
                <a:lnTo>
                  <a:pt x="102155" y="0"/>
                </a:lnTo>
                <a:lnTo>
                  <a:pt x="102155" y="102119"/>
                </a:lnTo>
                <a:lnTo>
                  <a:pt x="0" y="1021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29" l="0" r="0" t="0"/>
            </a:stretch>
          </a:blipFill>
          <a:ln>
            <a:noFill/>
          </a:ln>
        </p:spPr>
      </p:sp>
      <p:sp>
        <p:nvSpPr>
          <p:cNvPr id="159" name="Google Shape;159;p19"/>
          <p:cNvSpPr txBox="1"/>
          <p:nvPr/>
        </p:nvSpPr>
        <p:spPr>
          <a:xfrm>
            <a:off x="1151888" y="357374"/>
            <a:ext cx="7635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6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Entorno de negocio</a:t>
            </a:r>
            <a:endParaRPr sz="700"/>
          </a:p>
        </p:txBody>
      </p:sp>
      <p:sp>
        <p:nvSpPr>
          <p:cNvPr id="160" name="Google Shape;160;p19"/>
          <p:cNvSpPr txBox="1"/>
          <p:nvPr/>
        </p:nvSpPr>
        <p:spPr>
          <a:xfrm>
            <a:off x="1115271" y="143450"/>
            <a:ext cx="7933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rgbClr val="17274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Modelo 4+1 </a:t>
            </a:r>
            <a:r>
              <a:rPr b="1" lang="es" sz="2100">
                <a:solidFill>
                  <a:srgbClr val="17274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Vista de Implementación/Desarrollo Diagrama de Paquetes</a:t>
            </a:r>
            <a:endParaRPr sz="700"/>
          </a:p>
        </p:txBody>
      </p:sp>
      <p:pic>
        <p:nvPicPr>
          <p:cNvPr id="161" name="Google Shape;16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52328" y="975775"/>
            <a:ext cx="6639350" cy="329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/>
          <p:nvPr/>
        </p:nvSpPr>
        <p:spPr>
          <a:xfrm>
            <a:off x="12" y="121577"/>
            <a:ext cx="1020366" cy="482108"/>
          </a:xfrm>
          <a:custGeom>
            <a:rect b="b" l="l" r="r" t="t"/>
            <a:pathLst>
              <a:path extrusionOk="0" h="1285621" w="2720975">
                <a:moveTo>
                  <a:pt x="2720975" y="0"/>
                </a:moveTo>
                <a:lnTo>
                  <a:pt x="0" y="0"/>
                </a:lnTo>
                <a:lnTo>
                  <a:pt x="0" y="1285621"/>
                </a:lnTo>
                <a:lnTo>
                  <a:pt x="2720975" y="1285621"/>
                </a:lnTo>
                <a:lnTo>
                  <a:pt x="2720975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</p:sp>
      <p:sp>
        <p:nvSpPr>
          <p:cNvPr id="171" name="Google Shape;171;p20"/>
          <p:cNvSpPr/>
          <p:nvPr/>
        </p:nvSpPr>
        <p:spPr>
          <a:xfrm>
            <a:off x="7704147" y="4640018"/>
            <a:ext cx="716848" cy="232483"/>
          </a:xfrm>
          <a:custGeom>
            <a:rect b="b" l="l" r="r" t="t"/>
            <a:pathLst>
              <a:path extrusionOk="0" h="464966" w="1433696">
                <a:moveTo>
                  <a:pt x="0" y="0"/>
                </a:moveTo>
                <a:lnTo>
                  <a:pt x="1433695" y="0"/>
                </a:lnTo>
                <a:lnTo>
                  <a:pt x="1433695" y="464966"/>
                </a:lnTo>
                <a:lnTo>
                  <a:pt x="0" y="4649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2" name="Google Shape;172;p20"/>
          <p:cNvSpPr/>
          <p:nvPr/>
        </p:nvSpPr>
        <p:spPr>
          <a:xfrm>
            <a:off x="8470593" y="4659572"/>
            <a:ext cx="171926" cy="213693"/>
          </a:xfrm>
          <a:custGeom>
            <a:rect b="b" l="l" r="r" t="t"/>
            <a:pathLst>
              <a:path extrusionOk="0" h="569849" w="458470">
                <a:moveTo>
                  <a:pt x="458470" y="0"/>
                </a:moveTo>
                <a:lnTo>
                  <a:pt x="331978" y="0"/>
                </a:lnTo>
                <a:lnTo>
                  <a:pt x="331978" y="322707"/>
                </a:lnTo>
                <a:lnTo>
                  <a:pt x="325247" y="387223"/>
                </a:lnTo>
                <a:lnTo>
                  <a:pt x="305435" y="432689"/>
                </a:lnTo>
                <a:lnTo>
                  <a:pt x="273050" y="459486"/>
                </a:lnTo>
                <a:lnTo>
                  <a:pt x="228854" y="468249"/>
                </a:lnTo>
                <a:lnTo>
                  <a:pt x="185674" y="459105"/>
                </a:lnTo>
                <a:lnTo>
                  <a:pt x="153670" y="431800"/>
                </a:lnTo>
                <a:lnTo>
                  <a:pt x="133985" y="386334"/>
                </a:lnTo>
                <a:lnTo>
                  <a:pt x="127254" y="322834"/>
                </a:lnTo>
                <a:lnTo>
                  <a:pt x="127254" y="0"/>
                </a:lnTo>
                <a:lnTo>
                  <a:pt x="0" y="0"/>
                </a:lnTo>
                <a:lnTo>
                  <a:pt x="0" y="312801"/>
                </a:lnTo>
                <a:lnTo>
                  <a:pt x="5080" y="383413"/>
                </a:lnTo>
                <a:lnTo>
                  <a:pt x="19812" y="441960"/>
                </a:lnTo>
                <a:lnTo>
                  <a:pt x="43942" y="489077"/>
                </a:lnTo>
                <a:lnTo>
                  <a:pt x="76962" y="525018"/>
                </a:lnTo>
                <a:lnTo>
                  <a:pt x="118364" y="550164"/>
                </a:lnTo>
                <a:lnTo>
                  <a:pt x="167767" y="565023"/>
                </a:lnTo>
                <a:lnTo>
                  <a:pt x="224790" y="569849"/>
                </a:lnTo>
                <a:lnTo>
                  <a:pt x="283845" y="564769"/>
                </a:lnTo>
                <a:lnTo>
                  <a:pt x="335153" y="549529"/>
                </a:lnTo>
                <a:lnTo>
                  <a:pt x="378206" y="523875"/>
                </a:lnTo>
                <a:lnTo>
                  <a:pt x="412623" y="487680"/>
                </a:lnTo>
                <a:lnTo>
                  <a:pt x="437769" y="440817"/>
                </a:lnTo>
                <a:lnTo>
                  <a:pt x="453263" y="383159"/>
                </a:lnTo>
                <a:lnTo>
                  <a:pt x="458470" y="314579"/>
                </a:lnTo>
                <a:lnTo>
                  <a:pt x="45847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73" name="Google Shape;173;p20"/>
          <p:cNvSpPr/>
          <p:nvPr/>
        </p:nvSpPr>
        <p:spPr>
          <a:xfrm>
            <a:off x="8666345" y="4656143"/>
            <a:ext cx="166649" cy="217177"/>
          </a:xfrm>
          <a:custGeom>
            <a:rect b="b" l="l" r="r" t="t"/>
            <a:pathLst>
              <a:path extrusionOk="0" h="434354" w="333297">
                <a:moveTo>
                  <a:pt x="0" y="0"/>
                </a:moveTo>
                <a:lnTo>
                  <a:pt x="333297" y="0"/>
                </a:lnTo>
                <a:lnTo>
                  <a:pt x="333297" y="434353"/>
                </a:lnTo>
                <a:lnTo>
                  <a:pt x="0" y="4343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4" name="Google Shape;174;p20"/>
          <p:cNvSpPr/>
          <p:nvPr/>
        </p:nvSpPr>
        <p:spPr>
          <a:xfrm>
            <a:off x="8809488" y="4601538"/>
            <a:ext cx="51078" cy="51060"/>
          </a:xfrm>
          <a:custGeom>
            <a:rect b="b" l="l" r="r" t="t"/>
            <a:pathLst>
              <a:path extrusionOk="0" h="102119" w="102156">
                <a:moveTo>
                  <a:pt x="0" y="0"/>
                </a:moveTo>
                <a:lnTo>
                  <a:pt x="102155" y="0"/>
                </a:lnTo>
                <a:lnTo>
                  <a:pt x="102155" y="102119"/>
                </a:lnTo>
                <a:lnTo>
                  <a:pt x="0" y="1021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29" l="0" r="0" t="0"/>
            </a:stretch>
          </a:blipFill>
          <a:ln>
            <a:noFill/>
          </a:ln>
        </p:spPr>
      </p:sp>
      <p:sp>
        <p:nvSpPr>
          <p:cNvPr id="175" name="Google Shape;175;p20"/>
          <p:cNvSpPr txBox="1"/>
          <p:nvPr/>
        </p:nvSpPr>
        <p:spPr>
          <a:xfrm>
            <a:off x="1151888" y="357374"/>
            <a:ext cx="7635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6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Entorno de negocio</a:t>
            </a:r>
            <a:endParaRPr sz="700"/>
          </a:p>
        </p:txBody>
      </p:sp>
      <p:sp>
        <p:nvSpPr>
          <p:cNvPr id="176" name="Google Shape;176;p20"/>
          <p:cNvSpPr txBox="1"/>
          <p:nvPr/>
        </p:nvSpPr>
        <p:spPr>
          <a:xfrm>
            <a:off x="1151897" y="121575"/>
            <a:ext cx="6292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rgbClr val="17274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Modelo 4+1 Vista de procesos Diagrama de Actividad</a:t>
            </a:r>
            <a:endParaRPr sz="700"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20375" y="476250"/>
            <a:ext cx="6632476" cy="4494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/>
          <p:nvPr/>
        </p:nvSpPr>
        <p:spPr>
          <a:xfrm>
            <a:off x="-2888" y="298402"/>
            <a:ext cx="1020366" cy="482108"/>
          </a:xfrm>
          <a:custGeom>
            <a:rect b="b" l="l" r="r" t="t"/>
            <a:pathLst>
              <a:path extrusionOk="0" h="1285621" w="2720975">
                <a:moveTo>
                  <a:pt x="2720975" y="0"/>
                </a:moveTo>
                <a:lnTo>
                  <a:pt x="0" y="0"/>
                </a:lnTo>
                <a:lnTo>
                  <a:pt x="0" y="1285621"/>
                </a:lnTo>
                <a:lnTo>
                  <a:pt x="2720975" y="1285621"/>
                </a:lnTo>
                <a:lnTo>
                  <a:pt x="2720975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</p:sp>
      <p:sp>
        <p:nvSpPr>
          <p:cNvPr id="187" name="Google Shape;187;p21"/>
          <p:cNvSpPr/>
          <p:nvPr/>
        </p:nvSpPr>
        <p:spPr>
          <a:xfrm>
            <a:off x="7704147" y="4640018"/>
            <a:ext cx="716848" cy="232483"/>
          </a:xfrm>
          <a:custGeom>
            <a:rect b="b" l="l" r="r" t="t"/>
            <a:pathLst>
              <a:path extrusionOk="0" h="464966" w="1433696">
                <a:moveTo>
                  <a:pt x="0" y="0"/>
                </a:moveTo>
                <a:lnTo>
                  <a:pt x="1433695" y="0"/>
                </a:lnTo>
                <a:lnTo>
                  <a:pt x="1433695" y="464966"/>
                </a:lnTo>
                <a:lnTo>
                  <a:pt x="0" y="4649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8" name="Google Shape;188;p21"/>
          <p:cNvSpPr/>
          <p:nvPr/>
        </p:nvSpPr>
        <p:spPr>
          <a:xfrm>
            <a:off x="8470593" y="4659572"/>
            <a:ext cx="171926" cy="213693"/>
          </a:xfrm>
          <a:custGeom>
            <a:rect b="b" l="l" r="r" t="t"/>
            <a:pathLst>
              <a:path extrusionOk="0" h="569849" w="458470">
                <a:moveTo>
                  <a:pt x="458470" y="0"/>
                </a:moveTo>
                <a:lnTo>
                  <a:pt x="331978" y="0"/>
                </a:lnTo>
                <a:lnTo>
                  <a:pt x="331978" y="322707"/>
                </a:lnTo>
                <a:lnTo>
                  <a:pt x="325247" y="387223"/>
                </a:lnTo>
                <a:lnTo>
                  <a:pt x="305435" y="432689"/>
                </a:lnTo>
                <a:lnTo>
                  <a:pt x="273050" y="459486"/>
                </a:lnTo>
                <a:lnTo>
                  <a:pt x="228854" y="468249"/>
                </a:lnTo>
                <a:lnTo>
                  <a:pt x="185674" y="459105"/>
                </a:lnTo>
                <a:lnTo>
                  <a:pt x="153670" y="431800"/>
                </a:lnTo>
                <a:lnTo>
                  <a:pt x="133985" y="386334"/>
                </a:lnTo>
                <a:lnTo>
                  <a:pt x="127254" y="322834"/>
                </a:lnTo>
                <a:lnTo>
                  <a:pt x="127254" y="0"/>
                </a:lnTo>
                <a:lnTo>
                  <a:pt x="0" y="0"/>
                </a:lnTo>
                <a:lnTo>
                  <a:pt x="0" y="312801"/>
                </a:lnTo>
                <a:lnTo>
                  <a:pt x="5080" y="383413"/>
                </a:lnTo>
                <a:lnTo>
                  <a:pt x="19812" y="441960"/>
                </a:lnTo>
                <a:lnTo>
                  <a:pt x="43942" y="489077"/>
                </a:lnTo>
                <a:lnTo>
                  <a:pt x="76962" y="525018"/>
                </a:lnTo>
                <a:lnTo>
                  <a:pt x="118364" y="550164"/>
                </a:lnTo>
                <a:lnTo>
                  <a:pt x="167767" y="565023"/>
                </a:lnTo>
                <a:lnTo>
                  <a:pt x="224790" y="569849"/>
                </a:lnTo>
                <a:lnTo>
                  <a:pt x="283845" y="564769"/>
                </a:lnTo>
                <a:lnTo>
                  <a:pt x="335153" y="549529"/>
                </a:lnTo>
                <a:lnTo>
                  <a:pt x="378206" y="523875"/>
                </a:lnTo>
                <a:lnTo>
                  <a:pt x="412623" y="487680"/>
                </a:lnTo>
                <a:lnTo>
                  <a:pt x="437769" y="440817"/>
                </a:lnTo>
                <a:lnTo>
                  <a:pt x="453263" y="383159"/>
                </a:lnTo>
                <a:lnTo>
                  <a:pt x="458470" y="314579"/>
                </a:lnTo>
                <a:lnTo>
                  <a:pt x="45847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89" name="Google Shape;189;p21"/>
          <p:cNvSpPr/>
          <p:nvPr/>
        </p:nvSpPr>
        <p:spPr>
          <a:xfrm>
            <a:off x="8666345" y="4656143"/>
            <a:ext cx="166649" cy="217177"/>
          </a:xfrm>
          <a:custGeom>
            <a:rect b="b" l="l" r="r" t="t"/>
            <a:pathLst>
              <a:path extrusionOk="0" h="434354" w="333297">
                <a:moveTo>
                  <a:pt x="0" y="0"/>
                </a:moveTo>
                <a:lnTo>
                  <a:pt x="333297" y="0"/>
                </a:lnTo>
                <a:lnTo>
                  <a:pt x="333297" y="434353"/>
                </a:lnTo>
                <a:lnTo>
                  <a:pt x="0" y="4343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0" name="Google Shape;190;p21"/>
          <p:cNvSpPr/>
          <p:nvPr/>
        </p:nvSpPr>
        <p:spPr>
          <a:xfrm>
            <a:off x="8809488" y="4601538"/>
            <a:ext cx="51078" cy="51060"/>
          </a:xfrm>
          <a:custGeom>
            <a:rect b="b" l="l" r="r" t="t"/>
            <a:pathLst>
              <a:path extrusionOk="0" h="102119" w="102156">
                <a:moveTo>
                  <a:pt x="0" y="0"/>
                </a:moveTo>
                <a:lnTo>
                  <a:pt x="102155" y="0"/>
                </a:lnTo>
                <a:lnTo>
                  <a:pt x="102155" y="102119"/>
                </a:lnTo>
                <a:lnTo>
                  <a:pt x="0" y="1021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29" l="0" r="0" t="0"/>
            </a:stretch>
          </a:blipFill>
          <a:ln>
            <a:noFill/>
          </a:ln>
        </p:spPr>
      </p:sp>
      <p:sp>
        <p:nvSpPr>
          <p:cNvPr id="191" name="Google Shape;191;p21"/>
          <p:cNvSpPr txBox="1"/>
          <p:nvPr/>
        </p:nvSpPr>
        <p:spPr>
          <a:xfrm>
            <a:off x="1151888" y="357374"/>
            <a:ext cx="7635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600" u="none" cap="none" strike="noStrik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Entorno de negocio</a:t>
            </a:r>
            <a:endParaRPr sz="700"/>
          </a:p>
        </p:txBody>
      </p:sp>
      <p:sp>
        <p:nvSpPr>
          <p:cNvPr id="192" name="Google Shape;192;p21"/>
          <p:cNvSpPr txBox="1"/>
          <p:nvPr/>
        </p:nvSpPr>
        <p:spPr>
          <a:xfrm>
            <a:off x="1151897" y="296750"/>
            <a:ext cx="6424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rgbClr val="17274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Modelo 4+1 Vista Física Diagrama de Despliegue</a:t>
            </a:r>
            <a:endParaRPr sz="700"/>
          </a:p>
        </p:txBody>
      </p:sp>
      <p:pic>
        <p:nvPicPr>
          <p:cNvPr id="193" name="Google Shape;19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475" y="875873"/>
            <a:ext cx="6300826" cy="34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1"/>
          <p:cNvSpPr txBox="1"/>
          <p:nvPr/>
        </p:nvSpPr>
        <p:spPr>
          <a:xfrm>
            <a:off x="5809500" y="1740600"/>
            <a:ext cx="3000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Este diagrama muestra cómo se distribuyen físicamente los componentes del sistema que gestiona el ingreso de vehículos. Representa a los actores, los dispositivos del puesto fronterizo, y su interacción con el servidor y los sistemas externos de cada país. Todo conectado a través de una red segura.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