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rimo" panose="020B0604020202020204" charset="0"/>
      <p:bold r:id="rId14"/>
      <p:boldItalic r:id="rId15"/>
    </p:embeddedFont>
    <p:embeddedFont>
      <p:font typeface="Roboto Condensed" panose="02000000000000000000" pitchFamily="2" charset="0"/>
      <p:regular r:id="rId16"/>
      <p:bold r:id="rId17"/>
      <p:italic r:id="rId18"/>
      <p:boldItalic r:id="rId19"/>
    </p:embeddedFont>
    <p:embeddedFont>
      <p:font typeface="Roboto Condensed Black" panose="020B0604020202020204" charset="0"/>
      <p:bold r:id="rId20"/>
      <p:boldItalic r:id="rId21"/>
    </p:embeddedFont>
    <p:embeddedFont>
      <p:font typeface="Roboto Mono" panose="00000009000000000000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9DDB9-962B-4C7F-BE9C-0667A8AF89B8}">
  <a:tblStyle styleId="{05F9DDB9-962B-4C7F-BE9C-0667A8AF8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58" autoAdjust="0"/>
  </p:normalViewPr>
  <p:slideViewPr>
    <p:cSldViewPr snapToGrid="0">
      <p:cViewPr>
        <p:scale>
          <a:sx n="98" d="100"/>
          <a:sy n="98" d="100"/>
        </p:scale>
        <p:origin x="576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d9681c845_0_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2" name="Google Shape;52;g36d9681c845_0_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3" name="Google Shape;53;g36d9681c845_0_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36d9681c845_0_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36d9681c845_0_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6" name="Google Shape;56;g36d9681c845_0_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d9681c845_0_51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97" name="Google Shape;197;g36d9681c845_0_51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8" name="Google Shape;198;g36d9681c845_0_51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6d9681c845_0_51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g36d9681c845_0_51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01" name="Google Shape;201;g36d9681c845_0_51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d9681c845_0_573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0" name="Google Shape;210;g36d9681c845_0_573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1" name="Google Shape;211;g36d9681c845_0_573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g36d9681c845_0_573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36d9681c845_0_573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14" name="Google Shape;214;g36d9681c845_0_573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d9681c845_0_23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" name="Google Shape;65;g36d9681c845_0_23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6" name="Google Shape;66;g36d9681c845_0_23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g36d9681c845_0_23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36d9681c845_0_23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9" name="Google Shape;69;g36d9681c845_0_23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d9681c845_0_11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1" name="Google Shape;81;g36d9681c845_0_11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2" name="Google Shape;82;g36d9681c845_0_11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36d9681c845_0_11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36d9681c845_0_11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85" name="Google Shape;85;g36d9681c845_0_11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d9681c845_0_379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8" name="Google Shape;98;g36d9681c845_0_379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9" name="Google Shape;99;g36d9681c845_0_379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36d9681c845_0_379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36d9681c845_0_379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2" name="Google Shape;102;g36d9681c845_0_379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d9681c845_0_39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4" name="Google Shape;114;g36d9681c845_0_39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" name="Google Shape;115;g36d9681c845_0_39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6d9681c845_0_39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6d9681c845_0_39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18" name="Google Shape;118;g36d9681c845_0_39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d9681c845_0_41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1" name="Google Shape;131;g36d9681c845_0_41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2" name="Google Shape;132;g36d9681c845_0_41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36d9681c845_0_41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6d9681c845_0_41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35" name="Google Shape;135;g36d9681c845_0_41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d9681c845_0_42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48" name="Google Shape;148;g36d9681c845_0_426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9" name="Google Shape;149;g36d9681c845_0_426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6d9681c845_0_426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d9681c845_0_426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52" name="Google Shape;152;g36d9681c845_0_426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d9681c845_0_440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4" name="Google Shape;164;g36d9681c845_0_440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5" name="Google Shape;165;g36d9681c845_0_440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6d9681c845_0_440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36d9681c845_0_440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68" name="Google Shape;168;g36d9681c845_0_440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d9681c845_0_454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0" name="Google Shape;180;g36d9681c845_0_454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1" name="Google Shape;181;g36d9681c845_0_454:notes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7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36d9681c845_0_454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6d9681c845_0_454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4" name="Google Shape;184;g36d9681c845_0_454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/>
          <p:nvPr/>
        </p:nvSpPr>
        <p:spPr>
          <a:xfrm>
            <a:off x="0" y="181"/>
            <a:ext cx="9144323" cy="5143319"/>
          </a:xfrm>
          <a:custGeom>
            <a:avLst/>
            <a:gdLst/>
            <a:ahLst/>
            <a:cxnLst/>
            <a:rect l="l" t="t" r="r" b="b"/>
            <a:pathLst>
              <a:path w="18288646" h="10286638" extrusionOk="0">
                <a:moveTo>
                  <a:pt x="0" y="0"/>
                </a:moveTo>
                <a:lnTo>
                  <a:pt x="18288646" y="0"/>
                </a:lnTo>
                <a:lnTo>
                  <a:pt x="18288646" y="10286638"/>
                </a:lnTo>
                <a:lnTo>
                  <a:pt x="0" y="1028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0"/>
            </a:stretch>
          </a:blipFill>
          <a:ln>
            <a:noFill/>
          </a:ln>
        </p:spPr>
      </p:sp>
      <p:sp>
        <p:nvSpPr>
          <p:cNvPr id="59" name="Google Shape;59;p13"/>
          <p:cNvSpPr/>
          <p:nvPr/>
        </p:nvSpPr>
        <p:spPr>
          <a:xfrm>
            <a:off x="1290897" y="4300622"/>
            <a:ext cx="4021026" cy="7858"/>
          </a:xfrm>
          <a:custGeom>
            <a:avLst/>
            <a:gdLst/>
            <a:ahLst/>
            <a:cxnLst/>
            <a:rect l="l" t="t" r="r" b="b"/>
            <a:pathLst>
              <a:path w="10722737" h="20955" extrusionOk="0">
                <a:moveTo>
                  <a:pt x="0" y="0"/>
                </a:moveTo>
                <a:lnTo>
                  <a:pt x="10722737" y="0"/>
                </a:lnTo>
                <a:lnTo>
                  <a:pt x="10722737" y="20955"/>
                </a:lnTo>
                <a:lnTo>
                  <a:pt x="0" y="209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3"/>
          <p:cNvSpPr txBox="1"/>
          <p:nvPr/>
        </p:nvSpPr>
        <p:spPr>
          <a:xfrm>
            <a:off x="1286992" y="2646199"/>
            <a:ext cx="2993100" cy="13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Ingeniería de Software</a:t>
            </a:r>
            <a:endParaRPr sz="700"/>
          </a:p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Examen Transversal</a:t>
            </a:r>
            <a:endParaRPr sz="700"/>
          </a:p>
        </p:txBody>
      </p:sp>
      <p:sp>
        <p:nvSpPr>
          <p:cNvPr id="61" name="Google Shape;61;p13"/>
          <p:cNvSpPr txBox="1"/>
          <p:nvPr/>
        </p:nvSpPr>
        <p:spPr>
          <a:xfrm>
            <a:off x="870741" y="4605338"/>
            <a:ext cx="382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005D</a:t>
            </a:r>
            <a:endParaRPr sz="700"/>
          </a:p>
        </p:txBody>
      </p:sp>
      <p:sp>
        <p:nvSpPr>
          <p:cNvPr id="62" name="Google Shape;62;p13"/>
          <p:cNvSpPr txBox="1"/>
          <p:nvPr/>
        </p:nvSpPr>
        <p:spPr>
          <a:xfrm>
            <a:off x="5136175" y="1522200"/>
            <a:ext cx="3000000" cy="28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Docente: Ricardo Pino</a:t>
            </a: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Grupo Nº: 4</a:t>
            </a: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Integrantes:</a:t>
            </a: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Sebastián Cea</a:t>
            </a: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Felipe Inzunza</a:t>
            </a: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Ronald Marrián</a:t>
            </a:r>
            <a:endParaRPr sz="7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Martín Salgado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2"/>
          <p:cNvSpPr/>
          <p:nvPr/>
        </p:nvSpPr>
        <p:spPr>
          <a:xfrm>
            <a:off x="1436109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204" name="Google Shape;204;p22"/>
          <p:cNvSpPr/>
          <p:nvPr/>
        </p:nvSpPr>
        <p:spPr>
          <a:xfrm>
            <a:off x="76836" y="6395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205" name="Google Shape;205;p22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06" name="Google Shape;206;p22"/>
          <p:cNvSpPr txBox="1"/>
          <p:nvPr/>
        </p:nvSpPr>
        <p:spPr>
          <a:xfrm>
            <a:off x="1208175" y="63950"/>
            <a:ext cx="6008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2860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Roboto Condensed Black"/>
                <a:ea typeface="Roboto Condensed Black"/>
                <a:cs typeface="Roboto Condensed Black"/>
                <a:sym typeface="Roboto Condensed Black"/>
              </a:rPr>
              <a:t>EVALUACIÓN DE CALIDAD HEURÍSTICA DE NIELSEN</a:t>
            </a:r>
            <a:endParaRPr sz="1600">
              <a:solidFill>
                <a:schemeClr val="dk1"/>
              </a:solidFill>
              <a:latin typeface="Roboto Condensed Black"/>
              <a:ea typeface="Roboto Condensed Black"/>
              <a:cs typeface="Roboto Condensed Black"/>
              <a:sym typeface="Roboto Condensed Black"/>
            </a:endParaRPr>
          </a:p>
        </p:txBody>
      </p:sp>
      <p:graphicFrame>
        <p:nvGraphicFramePr>
          <p:cNvPr id="207" name="Google Shape;207;p22"/>
          <p:cNvGraphicFramePr/>
          <p:nvPr/>
        </p:nvGraphicFramePr>
        <p:xfrm>
          <a:off x="303175" y="580525"/>
          <a:ext cx="8537650" cy="4358310"/>
        </p:xfrm>
        <a:graphic>
          <a:graphicData uri="http://schemas.openxmlformats.org/drawingml/2006/table">
            <a:tbl>
              <a:tblPr>
                <a:noFill/>
                <a:tableStyleId>{05F9DDB9-962B-4C7F-BE9C-0667A8AF89B8}</a:tableStyleId>
              </a:tblPr>
              <a:tblGrid>
                <a:gridCol w="301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Principio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Check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Comentario</a:t>
                      </a:r>
                      <a:endParaRPr/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Visibilidad de estado del sistema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Seguimiento claro y reportes de formularios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Correspondencia con realidad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Aplicabilidad real de completud y control de formularios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Control y libertad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Libertad para editar y guardar formularios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Consistencia y estándares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Botones y pantallas coherentes entres sí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Prevención de errores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Faltan validaciones de confirmación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Reconocimiento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Opciones visibles y guiadas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Flexibilidad y eficiencia de uso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QR integrado al sistema agiliza el proceso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 estético y minimalista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Información clara y roles de usuarios bien definidos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Recuperación de errores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✔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Mensajes de errores y posibilidad  de reenviar formularios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Ayuda y documentación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Falta ayuda y guía contextual para usuarios.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/>
        </p:nvSpPr>
        <p:spPr>
          <a:xfrm>
            <a:off x="33076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6" y="0"/>
                </a:lnTo>
                <a:lnTo>
                  <a:pt x="1433696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7" name="Google Shape;217;p23"/>
          <p:cNvSpPr/>
          <p:nvPr/>
        </p:nvSpPr>
        <p:spPr>
          <a:xfrm>
            <a:off x="1097214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218" name="Google Shape;218;p23"/>
          <p:cNvSpPr/>
          <p:nvPr/>
        </p:nvSpPr>
        <p:spPr>
          <a:xfrm>
            <a:off x="1292966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9" name="Google Shape;219;p23"/>
          <p:cNvSpPr/>
          <p:nvPr/>
        </p:nvSpPr>
        <p:spPr>
          <a:xfrm>
            <a:off x="1436109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220" name="Google Shape;220;p23"/>
          <p:cNvSpPr/>
          <p:nvPr/>
        </p:nvSpPr>
        <p:spPr>
          <a:xfrm>
            <a:off x="8114487" y="29840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221" name="Google Shape;221;p23"/>
          <p:cNvSpPr txBox="1"/>
          <p:nvPr/>
        </p:nvSpPr>
        <p:spPr>
          <a:xfrm>
            <a:off x="1183282" y="2590800"/>
            <a:ext cx="67881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22" name="Google Shape;222;p23"/>
          <p:cNvSpPr txBox="1"/>
          <p:nvPr/>
        </p:nvSpPr>
        <p:spPr>
          <a:xfrm>
            <a:off x="1208168" y="1469499"/>
            <a:ext cx="62778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223" name="Google Shape;223;p23"/>
          <p:cNvSpPr txBox="1"/>
          <p:nvPr/>
        </p:nvSpPr>
        <p:spPr>
          <a:xfrm>
            <a:off x="4220300" y="285500"/>
            <a:ext cx="368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Herramientas de versionamiento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23"/>
          <p:cNvSpPr txBox="1"/>
          <p:nvPr/>
        </p:nvSpPr>
        <p:spPr>
          <a:xfrm>
            <a:off x="1081575" y="1116100"/>
            <a:ext cx="69915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787400" lvl="0" indent="-27940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el control de versiones se utilizó la plataforma </a:t>
            </a:r>
            <a:r>
              <a:rPr lang="e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una herramienta ampliamente adoptada por la industria del software, que ofrece: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Almacenamiento centralizado del código y los documentos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Historial completo de cambios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accesible para todos los miembros del equipo.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Colaboración sincronizada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mediante branches (ramas), pull requests y revisiones de código.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Integración con otras herramientas</a:t>
            </a:r>
            <a: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como Figma, Jira y entornos de desarrollo como VSCode.</a:t>
            </a:r>
            <a:br>
              <a:rPr lang="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225" name="Google Shape;225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8374" y="3531975"/>
            <a:ext cx="2617400" cy="1472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-2888" y="29840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72" name="Google Shape;72;p14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3" name="Google Shape;73;p14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74" name="Google Shape;74;p14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5" name="Google Shape;75;p14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76" name="Google Shape;76;p14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77" name="Google Shape;77;p14"/>
          <p:cNvSpPr txBox="1"/>
          <p:nvPr/>
        </p:nvSpPr>
        <p:spPr>
          <a:xfrm>
            <a:off x="1151904" y="296750"/>
            <a:ext cx="3735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Contexto del Proyecto</a:t>
            </a:r>
            <a:endParaRPr sz="700"/>
          </a:p>
        </p:txBody>
      </p:sp>
      <p:sp>
        <p:nvSpPr>
          <p:cNvPr id="78" name="Google Shape;78;p14"/>
          <p:cNvSpPr txBox="1"/>
          <p:nvPr/>
        </p:nvSpPr>
        <p:spPr>
          <a:xfrm>
            <a:off x="538500" y="1471200"/>
            <a:ext cx="8067000" cy="28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sistema surge como respuesta a un </a:t>
            </a:r>
            <a:r>
              <a:rPr lang="es" b="1">
                <a:solidFill>
                  <a:schemeClr val="dk1"/>
                </a:solidFill>
              </a:rPr>
              <a:t>problema real y crítico</a:t>
            </a:r>
            <a:r>
              <a:rPr lang="es">
                <a:solidFill>
                  <a:schemeClr val="dk1"/>
                </a:solidFill>
              </a:rPr>
              <a:t>: </a:t>
            </a:r>
            <a:r>
              <a:rPr lang="es" b="1">
                <a:solidFill>
                  <a:schemeClr val="dk1"/>
                </a:solidFill>
              </a:rPr>
              <a:t>largas filas en pasos fronterizos</a:t>
            </a:r>
            <a:r>
              <a:rPr lang="es">
                <a:solidFill>
                  <a:schemeClr val="dk1"/>
                </a:solidFill>
              </a:rPr>
              <a:t> entre Chile y Argentina, con </a:t>
            </a:r>
            <a:r>
              <a:rPr lang="es" b="1">
                <a:solidFill>
                  <a:schemeClr val="dk1"/>
                </a:solidFill>
              </a:rPr>
              <a:t>tiempos de espera que superan las 20 horas</a:t>
            </a:r>
            <a:r>
              <a:rPr lang="es">
                <a:solidFill>
                  <a:schemeClr val="dk1"/>
                </a:solidFill>
              </a:rPr>
              <a:t> en temporada alta.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Estas demoras afectan directamente a turistas, transportistas y al personal aduanero, generando </a:t>
            </a:r>
            <a:r>
              <a:rPr lang="es" b="1">
                <a:solidFill>
                  <a:schemeClr val="dk1"/>
                </a:solidFill>
              </a:rPr>
              <a:t>ineficiencia operativa</a:t>
            </a:r>
            <a:r>
              <a:rPr lang="es">
                <a:solidFill>
                  <a:schemeClr val="dk1"/>
                </a:solidFill>
              </a:rPr>
              <a:t> y malestar generalizado.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 solución propuesta busca </a:t>
            </a:r>
            <a:r>
              <a:rPr lang="es" b="1">
                <a:solidFill>
                  <a:schemeClr val="dk1"/>
                </a:solidFill>
              </a:rPr>
              <a:t>digitalizar y automatizar</a:t>
            </a:r>
            <a:r>
              <a:rPr lang="es">
                <a:solidFill>
                  <a:schemeClr val="dk1"/>
                </a:solidFill>
              </a:rPr>
              <a:t> el proceso de control fronterizo para reducir tiempos, errores humanos y carga administrativa.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Este proyecto está enfocado específicamente en optimizar el proceso de </a:t>
            </a:r>
            <a:r>
              <a:rPr lang="es" b="1">
                <a:solidFill>
                  <a:schemeClr val="dk1"/>
                </a:solidFill>
              </a:rPr>
              <a:t>ingreso de vehículos y viajeros desde Argentina hacia Chile</a:t>
            </a:r>
            <a:r>
              <a:rPr lang="es">
                <a:solidFill>
                  <a:schemeClr val="dk1"/>
                </a:solidFill>
              </a:rPr>
              <a:t>, a través de los pasos fronterizos terrestres oficiales.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/>
          <p:nvPr/>
        </p:nvSpPr>
        <p:spPr>
          <a:xfrm>
            <a:off x="-2888" y="29840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88" name="Google Shape;88;p15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9" name="Google Shape;89;p15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90" name="Google Shape;90;p15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15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92" name="Google Shape;92;p15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93" name="Google Shape;93;p15"/>
          <p:cNvSpPr txBox="1"/>
          <p:nvPr/>
        </p:nvSpPr>
        <p:spPr>
          <a:xfrm>
            <a:off x="1151898" y="296750"/>
            <a:ext cx="5889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Metodología de software y proyecto utilizada</a:t>
            </a:r>
            <a:endParaRPr sz="700"/>
          </a:p>
        </p:txBody>
      </p:sp>
      <p:sp>
        <p:nvSpPr>
          <p:cNvPr id="94" name="Google Shape;94;p15"/>
          <p:cNvSpPr txBox="1"/>
          <p:nvPr/>
        </p:nvSpPr>
        <p:spPr>
          <a:xfrm>
            <a:off x="471950" y="923200"/>
            <a:ext cx="40089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 dirty="0">
                <a:solidFill>
                  <a:schemeClr val="dk1"/>
                </a:solidFill>
              </a:rPr>
              <a:t>Gestión - Gestor de proyectos</a:t>
            </a:r>
            <a:endParaRPr sz="1100" b="1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</a:rPr>
              <a:t>-Planificación, adquisiciones y monitoreos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 dirty="0">
                <a:solidFill>
                  <a:schemeClr val="dk1"/>
                </a:solidFill>
              </a:rPr>
              <a:t>Requisitos - Ingeniero de software</a:t>
            </a:r>
            <a:br>
              <a:rPr lang="es" sz="1100" b="1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-Levantamiento con el cliente</a:t>
            </a: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-Casos de uso, actores, contexto fronterizo</a:t>
            </a:r>
            <a:br>
              <a:rPr lang="es" sz="1100" dirty="0">
                <a:solidFill>
                  <a:schemeClr val="dk1"/>
                </a:solidFill>
              </a:rPr>
            </a:b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b="1" dirty="0">
                <a:solidFill>
                  <a:schemeClr val="dk1"/>
                </a:solidFill>
              </a:rPr>
              <a:t>Diseño - Diseñador de software</a:t>
            </a:r>
            <a:br>
              <a:rPr lang="es" sz="1100" b="1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-Modelo 4+1 (escenario, lógica, procesos, desarrollo, físico)</a:t>
            </a: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-Diagrama de clases, componentes, paquetes, etc.</a:t>
            </a:r>
            <a:br>
              <a:rPr lang="es" sz="1100" dirty="0">
                <a:solidFill>
                  <a:schemeClr val="dk1"/>
                </a:solidFill>
              </a:rPr>
            </a:b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b="1" dirty="0">
                <a:solidFill>
                  <a:schemeClr val="dk1"/>
                </a:solidFill>
              </a:rPr>
              <a:t>Implementación -Desarrolladores</a:t>
            </a:r>
            <a:br>
              <a:rPr lang="es" sz="1100" b="1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-Desarrollo en Spring Boot, microservicios</a:t>
            </a: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-API REST, validación QR, sistema de usuarios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b="1" dirty="0">
                <a:solidFill>
                  <a:schemeClr val="dk1"/>
                </a:solidFill>
              </a:rPr>
              <a:t>Pruebas - Tester</a:t>
            </a:r>
            <a:br>
              <a:rPr lang="es" sz="1100" b="1" dirty="0">
                <a:solidFill>
                  <a:schemeClr val="dk1"/>
                </a:solidFill>
              </a:rPr>
            </a:br>
            <a:r>
              <a:rPr lang="es" sz="1100" b="1" dirty="0">
                <a:solidFill>
                  <a:schemeClr val="dk1"/>
                </a:solidFill>
              </a:rPr>
              <a:t>-</a:t>
            </a:r>
            <a:r>
              <a:rPr lang="es" sz="1100" dirty="0">
                <a:solidFill>
                  <a:schemeClr val="dk1"/>
                </a:solidFill>
              </a:rPr>
              <a:t>Funcionales, heurísticas (Nielsen), rendimiento</a:t>
            </a: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-Test de carga y seguridad (JMeter, logs, cifrado)</a:t>
            </a:r>
            <a:br>
              <a:rPr lang="es" sz="1100" dirty="0">
                <a:solidFill>
                  <a:schemeClr val="dk1"/>
                </a:solidFill>
              </a:rPr>
            </a:b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b="1" dirty="0">
                <a:solidFill>
                  <a:schemeClr val="dk1"/>
                </a:solidFill>
              </a:rPr>
              <a:t>Mantenimiento - Ingeniero de software</a:t>
            </a:r>
            <a:br>
              <a:rPr lang="es" sz="1100" b="1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-Monitoreo de errores post producción, registro de logs</a:t>
            </a:r>
            <a:br>
              <a:rPr lang="es" sz="1100" dirty="0">
                <a:solidFill>
                  <a:schemeClr val="dk1"/>
                </a:solidFill>
              </a:rPr>
            </a:br>
            <a:r>
              <a:rPr lang="es" sz="1100" dirty="0">
                <a:solidFill>
                  <a:schemeClr val="dk1"/>
                </a:solidFill>
              </a:rPr>
              <a:t>-Posibilidad de extender funcionalidades y corregir errores</a:t>
            </a:r>
            <a:br>
              <a:rPr lang="es" sz="800" dirty="0">
                <a:solidFill>
                  <a:schemeClr val="dk1"/>
                </a:solidFill>
              </a:rPr>
            </a:br>
            <a:endParaRPr sz="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4865650" y="923200"/>
            <a:ext cx="3800700" cy="36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</a:rPr>
              <a:t>Propuesta técnica</a:t>
            </a:r>
            <a:r>
              <a:rPr lang="es" sz="1200">
                <a:solidFill>
                  <a:schemeClr val="dk1"/>
                </a:solidFill>
              </a:rPr>
              <a:t>: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-Arquitectura de microservicios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-Patrón en Capas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-Frameworks (Spring Boot, REST, JPA)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</a:rPr>
              <a:t>Automatización de procesos clave</a:t>
            </a:r>
            <a:r>
              <a:rPr lang="es" sz="1200">
                <a:solidFill>
                  <a:schemeClr val="dk1"/>
                </a:solidFill>
              </a:rPr>
              <a:t>: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-Pre Validación documental (menos errores, menos espera)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-Validación con QR (flujo rápido y seguro)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-Reportes predictivos (mejor control de flujos fronterizos)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chemeClr val="dk1"/>
                </a:solidFill>
              </a:rPr>
              <a:t>Conecta con el valor para el cliente/usuario</a:t>
            </a:r>
            <a:r>
              <a:rPr lang="es" sz="1200">
                <a:solidFill>
                  <a:schemeClr val="dk1"/>
                </a:solidFill>
              </a:rPr>
              <a:t>: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-Mejora de experiencia del viajero (menos filas)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-Apoyo al fiscalizador (información clara y rápida)</a:t>
            </a:r>
            <a:br>
              <a:rPr lang="es" sz="1200">
                <a:solidFill>
                  <a:schemeClr val="dk1"/>
                </a:solidFill>
              </a:rPr>
            </a:br>
            <a:r>
              <a:rPr lang="es" sz="1200">
                <a:solidFill>
                  <a:schemeClr val="dk1"/>
                </a:solidFill>
              </a:rPr>
              <a:t>-Optimización de la operación aduanera (menos carga manual)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/>
          <p:nvPr/>
        </p:nvSpPr>
        <p:spPr>
          <a:xfrm>
            <a:off x="-2888" y="29840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05" name="Google Shape;105;p16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6" name="Google Shape;106;p16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07" name="Google Shape;107;p16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08" name="Google Shape;108;p16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109" name="Google Shape;109;p16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10" name="Google Shape;110;p16"/>
          <p:cNvSpPr txBox="1"/>
          <p:nvPr/>
        </p:nvSpPr>
        <p:spPr>
          <a:xfrm>
            <a:off x="1151897" y="296750"/>
            <a:ext cx="624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</a:t>
            </a:r>
            <a:r>
              <a:rPr lang="es" sz="21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Vista de escenario Caso de uso </a:t>
            </a:r>
            <a:endParaRPr sz="1800"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975" y="828035"/>
            <a:ext cx="7785025" cy="362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12" y="13555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21" name="Google Shape;121;p17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2" name="Google Shape;122;p17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23" name="Google Shape;123;p17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24" name="Google Shape;124;p17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125" name="Google Shape;125;p17"/>
          <p:cNvSpPr txBox="1"/>
          <p:nvPr/>
        </p:nvSpPr>
        <p:spPr>
          <a:xfrm>
            <a:off x="1020363" y="212348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26" name="Google Shape;126;p17"/>
          <p:cNvSpPr txBox="1"/>
          <p:nvPr/>
        </p:nvSpPr>
        <p:spPr>
          <a:xfrm>
            <a:off x="1151898" y="135550"/>
            <a:ext cx="557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Lógica Diagrama de clases</a:t>
            </a:r>
            <a:endParaRPr sz="700"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350" y="732675"/>
            <a:ext cx="2779925" cy="4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 txBox="1"/>
          <p:nvPr/>
        </p:nvSpPr>
        <p:spPr>
          <a:xfrm>
            <a:off x="3092050" y="1094100"/>
            <a:ext cx="55743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clase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Propietario</a:t>
            </a:r>
            <a:r>
              <a:rPr lang="es" sz="1200">
                <a:solidFill>
                  <a:schemeClr val="dk1"/>
                </a:solidFill>
              </a:rPr>
              <a:t> representa a la persona responsable del vehículo, con sus datos personales.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La clase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Vehículo</a:t>
            </a:r>
            <a:r>
              <a:rPr lang="es" sz="1200">
                <a:solidFill>
                  <a:schemeClr val="dk1"/>
                </a:solidFill>
              </a:rPr>
              <a:t> contiene la información técnica y legal del medio de transporte.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 Formulario Registro</a:t>
            </a:r>
            <a:r>
              <a:rPr lang="es" sz="1200">
                <a:solidFill>
                  <a:schemeClr val="dk1"/>
                </a:solidFill>
              </a:rPr>
              <a:t> vincula al propietario y al vehículo, y actúa como contenedor del evento de ingreso.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Ingreso</a:t>
            </a:r>
            <a:r>
              <a:rPr lang="es" sz="1200">
                <a:solidFill>
                  <a:schemeClr val="dk1"/>
                </a:solidFill>
              </a:rPr>
              <a:t> representa cada evento aduanero, específicamente en el ingreso , con su respectiva fecha y observaciones.</a:t>
            </a:r>
            <a:br>
              <a:rPr lang="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Cada evento está atendido por un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Funcionario Aduana</a:t>
            </a:r>
            <a:r>
              <a:rPr lang="es" sz="1200">
                <a:solidFill>
                  <a:schemeClr val="dk1"/>
                </a:solidFill>
              </a:rPr>
              <a:t> y vinculado a una </a:t>
            </a:r>
            <a:r>
              <a:rPr lang="es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Aduana</a:t>
            </a:r>
            <a:r>
              <a:rPr lang="es" sz="1200">
                <a:solidFill>
                  <a:schemeClr val="dk1"/>
                </a:solidFill>
              </a:rPr>
              <a:t> específica, lo que permite registrar en qué lugar y bajo qué supervisión ocurrió el movimiento fronterizo.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12" y="7860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38" name="Google Shape;138;p18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39" name="Google Shape;139;p18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40" name="Google Shape;140;p18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1" name="Google Shape;141;p18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142" name="Google Shape;142;p18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43" name="Google Shape;143;p18"/>
          <p:cNvSpPr txBox="1"/>
          <p:nvPr/>
        </p:nvSpPr>
        <p:spPr>
          <a:xfrm>
            <a:off x="1020375" y="158100"/>
            <a:ext cx="8126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de Implementación/Desarrollo Diagrama de componentes</a:t>
            </a:r>
            <a:endParaRPr sz="700"/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481" y="635694"/>
            <a:ext cx="7702075" cy="288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8"/>
          <p:cNvSpPr txBox="1"/>
          <p:nvPr/>
        </p:nvSpPr>
        <p:spPr>
          <a:xfrm>
            <a:off x="975588" y="2994801"/>
            <a:ext cx="78339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chemeClr val="dk1"/>
                </a:solidFill>
              </a:rPr>
              <a:t>Gestor de Documentos</a:t>
            </a:r>
            <a:r>
              <a:rPr lang="es" sz="1000" dirty="0">
                <a:solidFill>
                  <a:schemeClr val="dk1"/>
                </a:solidFill>
              </a:rPr>
              <a:t>: Centraliza y valida la documentación.</a:t>
            </a:r>
            <a:br>
              <a:rPr lang="es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chemeClr val="dk1"/>
                </a:solidFill>
              </a:rPr>
              <a:t>Carga de Documentos Menores</a:t>
            </a:r>
            <a:r>
              <a:rPr lang="es" sz="1000" dirty="0">
                <a:solidFill>
                  <a:schemeClr val="dk1"/>
                </a:solidFill>
              </a:rPr>
              <a:t>: Maneja documentos complementarios de menores de edad.</a:t>
            </a:r>
            <a:br>
              <a:rPr lang="es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chemeClr val="dk1"/>
                </a:solidFill>
              </a:rPr>
              <a:t>Gestor de Vehículos</a:t>
            </a:r>
            <a:r>
              <a:rPr lang="es" sz="1000" dirty="0">
                <a:solidFill>
                  <a:schemeClr val="dk1"/>
                </a:solidFill>
              </a:rPr>
              <a:t>: Administra trámites de ingreso vehicular.</a:t>
            </a:r>
            <a:br>
              <a:rPr lang="es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chemeClr val="dk1"/>
                </a:solidFill>
              </a:rPr>
              <a:t>Verificación SAG-PDI</a:t>
            </a:r>
            <a:r>
              <a:rPr lang="es" sz="1000" dirty="0">
                <a:solidFill>
                  <a:schemeClr val="dk1"/>
                </a:solidFill>
              </a:rPr>
              <a:t>: Automatiza controles con instituciones externas.</a:t>
            </a:r>
            <a:br>
              <a:rPr lang="es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b="1" dirty="0">
                <a:solidFill>
                  <a:schemeClr val="dk1"/>
                </a:solidFill>
              </a:rPr>
              <a:t>Módulo de autenticación</a:t>
            </a:r>
            <a:r>
              <a:rPr lang="es" sz="1000" dirty="0">
                <a:solidFill>
                  <a:schemeClr val="dk1"/>
                </a:solidFill>
              </a:rPr>
              <a:t>: Controla el acceso de usuarios registrados.</a:t>
            </a:r>
            <a:br>
              <a:rPr lang="es" sz="1000" dirty="0">
                <a:solidFill>
                  <a:schemeClr val="dk1"/>
                </a:solidFill>
              </a:rPr>
            </a:br>
            <a:endParaRPr sz="1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000" b="1" dirty="0">
                <a:solidFill>
                  <a:schemeClr val="dk1"/>
                </a:solidFill>
              </a:rPr>
              <a:t>Generador de Reportes</a:t>
            </a:r>
            <a:r>
              <a:rPr lang="es" sz="1000" dirty="0">
                <a:solidFill>
                  <a:schemeClr val="dk1"/>
                </a:solidFill>
              </a:rPr>
              <a:t>: Produce informes en PDF o Excel</a:t>
            </a:r>
            <a:endParaRPr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12" y="6395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55" name="Google Shape;155;p19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6" name="Google Shape;156;p19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57" name="Google Shape;157;p19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159" name="Google Shape;159;p19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60" name="Google Shape;160;p19"/>
          <p:cNvSpPr txBox="1"/>
          <p:nvPr/>
        </p:nvSpPr>
        <p:spPr>
          <a:xfrm>
            <a:off x="1115271" y="143450"/>
            <a:ext cx="79335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de Implementación/Desarrollo Diagrama de Paquetes</a:t>
            </a:r>
            <a:endParaRPr sz="700"/>
          </a:p>
        </p:txBody>
      </p:sp>
      <p:pic>
        <p:nvPicPr>
          <p:cNvPr id="161" name="Google Shape;16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2328" y="975775"/>
            <a:ext cx="6639350" cy="32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/>
          <p:nvPr/>
        </p:nvSpPr>
        <p:spPr>
          <a:xfrm>
            <a:off x="12" y="121577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71" name="Google Shape;171;p20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2" name="Google Shape;172;p20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73" name="Google Shape;173;p20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74" name="Google Shape;174;p20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175" name="Google Shape;175;p20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76" name="Google Shape;176;p20"/>
          <p:cNvSpPr txBox="1"/>
          <p:nvPr/>
        </p:nvSpPr>
        <p:spPr>
          <a:xfrm>
            <a:off x="1151897" y="121575"/>
            <a:ext cx="6292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de procesos Diagrama de Actividad</a:t>
            </a:r>
            <a:endParaRPr sz="7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0375" y="476250"/>
            <a:ext cx="6632476" cy="449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/>
        </p:nvSpPr>
        <p:spPr>
          <a:xfrm>
            <a:off x="-2888" y="298402"/>
            <a:ext cx="1020366" cy="482108"/>
          </a:xfrm>
          <a:custGeom>
            <a:avLst/>
            <a:gdLst/>
            <a:ahLst/>
            <a:cxnLst/>
            <a:rect l="l" t="t" r="r" b="b"/>
            <a:pathLst>
              <a:path w="2720975" h="1285621" extrusionOk="0">
                <a:moveTo>
                  <a:pt x="2720975" y="0"/>
                </a:moveTo>
                <a:lnTo>
                  <a:pt x="0" y="0"/>
                </a:lnTo>
                <a:lnTo>
                  <a:pt x="0" y="1285621"/>
                </a:lnTo>
                <a:lnTo>
                  <a:pt x="2720975" y="1285621"/>
                </a:lnTo>
                <a:lnTo>
                  <a:pt x="2720975" y="0"/>
                </a:lnTo>
                <a:close/>
              </a:path>
            </a:pathLst>
          </a:custGeom>
          <a:solidFill>
            <a:srgbClr val="257CE1"/>
          </a:solidFill>
          <a:ln>
            <a:noFill/>
          </a:ln>
        </p:spPr>
      </p:sp>
      <p:sp>
        <p:nvSpPr>
          <p:cNvPr id="187" name="Google Shape;187;p21"/>
          <p:cNvSpPr/>
          <p:nvPr/>
        </p:nvSpPr>
        <p:spPr>
          <a:xfrm>
            <a:off x="7704147" y="4640018"/>
            <a:ext cx="716848" cy="232483"/>
          </a:xfrm>
          <a:custGeom>
            <a:avLst/>
            <a:gdLst/>
            <a:ahLst/>
            <a:cxnLst/>
            <a:rect l="l" t="t" r="r" b="b"/>
            <a:pathLst>
              <a:path w="1433696" h="464966" extrusionOk="0">
                <a:moveTo>
                  <a:pt x="0" y="0"/>
                </a:moveTo>
                <a:lnTo>
                  <a:pt x="1433695" y="0"/>
                </a:lnTo>
                <a:lnTo>
                  <a:pt x="1433695" y="464966"/>
                </a:lnTo>
                <a:lnTo>
                  <a:pt x="0" y="4649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88" name="Google Shape;188;p21"/>
          <p:cNvSpPr/>
          <p:nvPr/>
        </p:nvSpPr>
        <p:spPr>
          <a:xfrm>
            <a:off x="8470593" y="4659572"/>
            <a:ext cx="171926" cy="213693"/>
          </a:xfrm>
          <a:custGeom>
            <a:avLst/>
            <a:gdLst/>
            <a:ahLst/>
            <a:cxnLst/>
            <a:rect l="l" t="t" r="r" b="b"/>
            <a:pathLst>
              <a:path w="458470" h="569849" extrusionOk="0">
                <a:moveTo>
                  <a:pt x="458470" y="0"/>
                </a:moveTo>
                <a:lnTo>
                  <a:pt x="331978" y="0"/>
                </a:lnTo>
                <a:lnTo>
                  <a:pt x="331978" y="322707"/>
                </a:lnTo>
                <a:lnTo>
                  <a:pt x="325247" y="387223"/>
                </a:lnTo>
                <a:lnTo>
                  <a:pt x="305435" y="432689"/>
                </a:lnTo>
                <a:lnTo>
                  <a:pt x="273050" y="459486"/>
                </a:lnTo>
                <a:lnTo>
                  <a:pt x="228854" y="468249"/>
                </a:lnTo>
                <a:lnTo>
                  <a:pt x="185674" y="459105"/>
                </a:lnTo>
                <a:lnTo>
                  <a:pt x="153670" y="431800"/>
                </a:lnTo>
                <a:lnTo>
                  <a:pt x="133985" y="386334"/>
                </a:lnTo>
                <a:lnTo>
                  <a:pt x="127254" y="322834"/>
                </a:lnTo>
                <a:lnTo>
                  <a:pt x="127254" y="0"/>
                </a:lnTo>
                <a:lnTo>
                  <a:pt x="0" y="0"/>
                </a:lnTo>
                <a:lnTo>
                  <a:pt x="0" y="312801"/>
                </a:lnTo>
                <a:lnTo>
                  <a:pt x="5080" y="383413"/>
                </a:lnTo>
                <a:lnTo>
                  <a:pt x="19812" y="441960"/>
                </a:lnTo>
                <a:lnTo>
                  <a:pt x="43942" y="489077"/>
                </a:lnTo>
                <a:lnTo>
                  <a:pt x="76962" y="525018"/>
                </a:lnTo>
                <a:lnTo>
                  <a:pt x="118364" y="550164"/>
                </a:lnTo>
                <a:lnTo>
                  <a:pt x="167767" y="565023"/>
                </a:lnTo>
                <a:lnTo>
                  <a:pt x="224790" y="569849"/>
                </a:lnTo>
                <a:lnTo>
                  <a:pt x="283845" y="564769"/>
                </a:lnTo>
                <a:lnTo>
                  <a:pt x="335153" y="549529"/>
                </a:lnTo>
                <a:lnTo>
                  <a:pt x="378206" y="523875"/>
                </a:lnTo>
                <a:lnTo>
                  <a:pt x="412623" y="487680"/>
                </a:lnTo>
                <a:lnTo>
                  <a:pt x="437769" y="440817"/>
                </a:lnTo>
                <a:lnTo>
                  <a:pt x="453263" y="383159"/>
                </a:lnTo>
                <a:lnTo>
                  <a:pt x="458470" y="314579"/>
                </a:lnTo>
                <a:lnTo>
                  <a:pt x="45847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>
            <a:off x="8666345" y="4656143"/>
            <a:ext cx="166649" cy="217177"/>
          </a:xfrm>
          <a:custGeom>
            <a:avLst/>
            <a:gdLst/>
            <a:ahLst/>
            <a:cxnLst/>
            <a:rect l="l" t="t" r="r" b="b"/>
            <a:pathLst>
              <a:path w="333297" h="434354" extrusionOk="0">
                <a:moveTo>
                  <a:pt x="0" y="0"/>
                </a:moveTo>
                <a:lnTo>
                  <a:pt x="333297" y="0"/>
                </a:lnTo>
                <a:lnTo>
                  <a:pt x="333297" y="434353"/>
                </a:lnTo>
                <a:lnTo>
                  <a:pt x="0" y="434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0" name="Google Shape;190;p21"/>
          <p:cNvSpPr/>
          <p:nvPr/>
        </p:nvSpPr>
        <p:spPr>
          <a:xfrm>
            <a:off x="8809488" y="4601538"/>
            <a:ext cx="51078" cy="51060"/>
          </a:xfrm>
          <a:custGeom>
            <a:avLst/>
            <a:gdLst/>
            <a:ahLst/>
            <a:cxnLst/>
            <a:rect l="l" t="t" r="r" b="b"/>
            <a:pathLst>
              <a:path w="102156" h="102119" extrusionOk="0">
                <a:moveTo>
                  <a:pt x="0" y="0"/>
                </a:moveTo>
                <a:lnTo>
                  <a:pt x="102155" y="0"/>
                </a:lnTo>
                <a:lnTo>
                  <a:pt x="102155" y="102119"/>
                </a:lnTo>
                <a:lnTo>
                  <a:pt x="0" y="1021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9"/>
            </a:stretch>
          </a:blipFill>
          <a:ln>
            <a:noFill/>
          </a:ln>
        </p:spPr>
      </p:sp>
      <p:sp>
        <p:nvSpPr>
          <p:cNvPr id="191" name="Google Shape;191;p21"/>
          <p:cNvSpPr txBox="1"/>
          <p:nvPr/>
        </p:nvSpPr>
        <p:spPr>
          <a:xfrm>
            <a:off x="1151888" y="357374"/>
            <a:ext cx="76356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0" i="0" u="none" strike="noStrike" cap="none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Entorno de negocio</a:t>
            </a:r>
            <a:endParaRPr sz="700"/>
          </a:p>
        </p:txBody>
      </p:sp>
      <p:sp>
        <p:nvSpPr>
          <p:cNvPr id="192" name="Google Shape;192;p21"/>
          <p:cNvSpPr txBox="1"/>
          <p:nvPr/>
        </p:nvSpPr>
        <p:spPr>
          <a:xfrm>
            <a:off x="1151897" y="296750"/>
            <a:ext cx="642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17274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Modelo 4+1 Vista Física Diagrama de Despliegue</a:t>
            </a:r>
            <a:endParaRPr sz="700"/>
          </a:p>
        </p:txBody>
      </p:sp>
      <p:pic>
        <p:nvPicPr>
          <p:cNvPr id="193" name="Google Shape;19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5" y="875873"/>
            <a:ext cx="6300826" cy="347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/>
          <p:nvPr/>
        </p:nvSpPr>
        <p:spPr>
          <a:xfrm>
            <a:off x="5809500" y="1740600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Este diagrama muestra cómo se distribuyen físicamente los componentes del sistema que gestiona el ingreso de vehículos. Representa a los actores, los dispositivos del puesto fronterizo, y su interacción con el servidor y los sistemas externos de cada país. Todo conectado a través de una red segura.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909</Words>
  <Application>Microsoft Office PowerPoint</Application>
  <PresentationFormat>Presentación en pantalla (16:9)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Roboto Condensed</vt:lpstr>
      <vt:lpstr>Times New Roman</vt:lpstr>
      <vt:lpstr>Arial</vt:lpstr>
      <vt:lpstr>Arimo</vt:lpstr>
      <vt:lpstr>Calibri</vt:lpstr>
      <vt:lpstr>Roboto Mono</vt:lpstr>
      <vt:lpstr>Roboto Condensed Black</vt:lpstr>
      <vt:lpstr>Simple Light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Inzunza Briones</dc:creator>
  <cp:lastModifiedBy>Felipe Inzunza Briones</cp:lastModifiedBy>
  <cp:revision>2</cp:revision>
  <dcterms:modified xsi:type="dcterms:W3CDTF">2025-07-10T13:59:11Z</dcterms:modified>
</cp:coreProperties>
</file>