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rimo"/>
      <p:bold r:id="rId18"/>
      <p:boldItalic r:id="rId19"/>
    </p:embeddedFont>
    <p:embeddedFont>
      <p:font typeface="Roboto Condensed Black"/>
      <p:bold r:id="rId20"/>
      <p:boldItalic r:id="rId21"/>
    </p:embeddedFont>
    <p:embeddedFont>
      <p:font typeface="Roboto Condensed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BB8557-E930-4288-949D-AD8D159FFA07}">
  <a:tblStyle styleId="{B7BB8557-E930-4288-949D-AD8D159FFA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Black-bold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RobotoCondensedBlack-boldItalic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RobotoCondensed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rimo-boldItalic.fntdata"/><Relationship Id="rId1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3bea3cc2_0_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" name="Google Shape;52;g36b3bea3cc2_0_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3" name="Google Shape;53;g36b3bea3cc2_0_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6b3bea3cc2_0_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6b3bea3cc2_0_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" name="Google Shape;56;g36b3bea3cc2_0_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b3bea3cc2_0_47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g36b3bea3cc2_0_47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2" name="Google Shape;192;g36b3bea3cc2_0_47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6b3bea3cc2_0_47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6b3bea3cc2_0_47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g36b3bea3cc2_0_47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b3bea3cc2_0_54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g36b3bea3cc2_0_54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0" name="Google Shape;210;g36b3bea3cc2_0_54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6b3bea3cc2_0_54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6b3bea3cc2_0_54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3" name="Google Shape;213;g36b3bea3cc2_0_54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b3bea3cc2_0_8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" name="Google Shape;64;g36b3bea3cc2_0_8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5" name="Google Shape;65;g36b3bea3cc2_0_8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6b3bea3cc2_0_8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6b3bea3cc2_0_8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" name="Google Shape;68;g36b3bea3cc2_0_8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b3bea3cc2_0_17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g36b3bea3cc2_0_17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6" name="Google Shape;76;g36b3bea3cc2_0_17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6b3bea3cc2_0_17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6b3bea3cc2_0_17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" name="Google Shape;79;g36b3bea3cc2_0_17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b3bea3cc2_0_26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" name="Google Shape;92;g36b3bea3cc2_0_26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3" name="Google Shape;93;g36b3bea3cc2_0_26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6b3bea3cc2_0_26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6b3bea3cc2_0_26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" name="Google Shape;96;g36b3bea3cc2_0_26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b3bea3cc2_0_50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" name="Google Shape;110;g36b3bea3cc2_0_50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1" name="Google Shape;111;g36b3bea3cc2_0_50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6b3bea3cc2_0_50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6b3bea3cc2_0_50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g36b3bea3cc2_0_50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b3bea3cc2_0_5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g36b3bea3cc2_0_5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8" name="Google Shape;128;g36b3bea3cc2_0_51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6b3bea3cc2_0_5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6b3bea3cc2_0_5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Google Shape;131;g36b3bea3cc2_0_5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b3bea3cc2_0_5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0" name="Google Shape;140;g36b3bea3cc2_0_5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1" name="Google Shape;141;g36b3bea3cc2_0_52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6b3bea3cc2_0_5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6b3bea3cc2_0_5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36b3bea3cc2_0_5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b3bea3cc2_0_44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7" name="Google Shape;157;g36b3bea3cc2_0_44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8" name="Google Shape;158;g36b3bea3cc2_0_44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6b3bea3cc2_0_44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6b3bea3cc2_0_44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g36b3bea3cc2_0_44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b3bea3cc2_0_46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g36b3bea3cc2_0_46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5" name="Google Shape;175;g36b3bea3cc2_0_46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6b3bea3cc2_0_46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6b3bea3cc2_0_46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g36b3bea3cc2_0_46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181"/>
            <a:ext cx="9144323" cy="5143319"/>
          </a:xfrm>
          <a:custGeom>
            <a:rect b="b" l="l" r="r" t="t"/>
            <a:pathLst>
              <a:path extrusionOk="0" h="10286638" w="18288646">
                <a:moveTo>
                  <a:pt x="0" y="0"/>
                </a:moveTo>
                <a:lnTo>
                  <a:pt x="18288646" y="0"/>
                </a:lnTo>
                <a:lnTo>
                  <a:pt x="18288646" y="10286638"/>
                </a:lnTo>
                <a:lnTo>
                  <a:pt x="0" y="1028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" l="0" r="0" t="0"/>
            </a:stretch>
          </a:blipFill>
          <a:ln>
            <a:noFill/>
          </a:ln>
        </p:spPr>
      </p:sp>
      <p:sp>
        <p:nvSpPr>
          <p:cNvPr id="59" name="Google Shape;59;p13"/>
          <p:cNvSpPr/>
          <p:nvPr/>
        </p:nvSpPr>
        <p:spPr>
          <a:xfrm>
            <a:off x="1290897" y="4300622"/>
            <a:ext cx="4021026" cy="7858"/>
          </a:xfrm>
          <a:custGeom>
            <a:rect b="b" l="l" r="r" t="t"/>
            <a:pathLst>
              <a:path extrusionOk="0" h="20955" w="10722737">
                <a:moveTo>
                  <a:pt x="0" y="0"/>
                </a:moveTo>
                <a:lnTo>
                  <a:pt x="10722737" y="0"/>
                </a:lnTo>
                <a:lnTo>
                  <a:pt x="10722737" y="20955"/>
                </a:lnTo>
                <a:lnTo>
                  <a:pt x="0" y="209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3"/>
          <p:cNvSpPr txBox="1"/>
          <p:nvPr/>
        </p:nvSpPr>
        <p:spPr>
          <a:xfrm>
            <a:off x="1286992" y="2646199"/>
            <a:ext cx="29931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7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Ingeniería de Software</a:t>
            </a:r>
            <a:endParaRPr sz="700"/>
          </a:p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7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Evaluación N°</a:t>
            </a:r>
            <a:r>
              <a:rPr lang="es" sz="27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700"/>
          </a:p>
        </p:txBody>
      </p:sp>
      <p:sp>
        <p:nvSpPr>
          <p:cNvPr id="61" name="Google Shape;61;p13"/>
          <p:cNvSpPr txBox="1"/>
          <p:nvPr/>
        </p:nvSpPr>
        <p:spPr>
          <a:xfrm>
            <a:off x="870741" y="4605338"/>
            <a:ext cx="382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005D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33076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6" y="0"/>
                </a:lnTo>
                <a:lnTo>
                  <a:pt x="1433696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22"/>
          <p:cNvSpPr/>
          <p:nvPr/>
        </p:nvSpPr>
        <p:spPr>
          <a:xfrm>
            <a:off x="1097214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99" name="Google Shape;199;p22"/>
          <p:cNvSpPr/>
          <p:nvPr/>
        </p:nvSpPr>
        <p:spPr>
          <a:xfrm>
            <a:off x="1292966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22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201" name="Google Shape;201;p22"/>
          <p:cNvSpPr/>
          <p:nvPr/>
        </p:nvSpPr>
        <p:spPr>
          <a:xfrm>
            <a:off x="8114487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202" name="Google Shape;202;p22"/>
          <p:cNvSpPr txBox="1"/>
          <p:nvPr/>
        </p:nvSpPr>
        <p:spPr>
          <a:xfrm>
            <a:off x="1183282" y="2590800"/>
            <a:ext cx="678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03" name="Google Shape;203;p22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04" name="Google Shape;204;p22"/>
          <p:cNvSpPr txBox="1"/>
          <p:nvPr/>
        </p:nvSpPr>
        <p:spPr>
          <a:xfrm>
            <a:off x="4220300" y="285500"/>
            <a:ext cx="368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Herramientas de versionamiento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1081575" y="1116100"/>
            <a:ext cx="6991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787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el control de versiones se utilizó la plataforma </a:t>
            </a: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una herramienta ampliamente adoptada por la industria del software, que ofrece: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Almacenamiento centralizado del código y los documentos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Historial completo de cambios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accesible para todos los miembros del equipo.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Colaboración sincronizada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mediante branches (ramas), pull requests y revisiones de código.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Integración con otras herramientas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como Figma, Jira y entornos de desarrollo como VSCode.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374" y="3531975"/>
            <a:ext cx="2617400" cy="14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/>
          <p:nvPr/>
        </p:nvSpPr>
        <p:spPr>
          <a:xfrm>
            <a:off x="33076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6" y="0"/>
                </a:lnTo>
                <a:lnTo>
                  <a:pt x="1433696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23"/>
          <p:cNvSpPr/>
          <p:nvPr/>
        </p:nvSpPr>
        <p:spPr>
          <a:xfrm>
            <a:off x="1097214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17" name="Google Shape;217;p23"/>
          <p:cNvSpPr/>
          <p:nvPr/>
        </p:nvSpPr>
        <p:spPr>
          <a:xfrm>
            <a:off x="1292966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23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219" name="Google Shape;219;p23"/>
          <p:cNvSpPr/>
          <p:nvPr/>
        </p:nvSpPr>
        <p:spPr>
          <a:xfrm>
            <a:off x="8114487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220" name="Google Shape;220;p23"/>
          <p:cNvSpPr txBox="1"/>
          <p:nvPr/>
        </p:nvSpPr>
        <p:spPr>
          <a:xfrm>
            <a:off x="1183282" y="2590800"/>
            <a:ext cx="678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1" name="Google Shape;221;p23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1" y="0"/>
            <a:ext cx="9146705" cy="5141981"/>
          </a:xfrm>
          <a:custGeom>
            <a:rect b="b" l="l" r="r" t="t"/>
            <a:pathLst>
              <a:path extrusionOk="0" h="10283962" w="18293410">
                <a:moveTo>
                  <a:pt x="0" y="0"/>
                </a:moveTo>
                <a:lnTo>
                  <a:pt x="18293410" y="0"/>
                </a:lnTo>
                <a:lnTo>
                  <a:pt x="18293410" y="10283962"/>
                </a:lnTo>
                <a:lnTo>
                  <a:pt x="0" y="10283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" l="0" r="0" t="0"/>
            </a:stretch>
          </a:blipFill>
          <a:ln>
            <a:noFill/>
          </a:ln>
        </p:spPr>
      </p:sp>
      <p:sp>
        <p:nvSpPr>
          <p:cNvPr id="71" name="Google Shape;71;p14"/>
          <p:cNvSpPr txBox="1"/>
          <p:nvPr/>
        </p:nvSpPr>
        <p:spPr>
          <a:xfrm>
            <a:off x="7646663" y="4790113"/>
            <a:ext cx="1451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900" u="none" cap="none" strike="noStrike">
                <a:solidFill>
                  <a:srgbClr val="6C7A8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  <p:sp>
        <p:nvSpPr>
          <p:cNvPr id="72" name="Google Shape;72;p14"/>
          <p:cNvSpPr txBox="1"/>
          <p:nvPr/>
        </p:nvSpPr>
        <p:spPr>
          <a:xfrm>
            <a:off x="264135" y="1298490"/>
            <a:ext cx="43629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172740"/>
                </a:solidFill>
                <a:latin typeface="Arimo"/>
                <a:ea typeface="Arimo"/>
                <a:cs typeface="Arimo"/>
                <a:sym typeface="Arimo"/>
              </a:rPr>
              <a:t>Sección: 005D</a:t>
            </a:r>
            <a:endParaRPr sz="700"/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1727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172740"/>
                </a:solidFill>
                <a:latin typeface="Arimo"/>
                <a:ea typeface="Arimo"/>
                <a:cs typeface="Arimo"/>
                <a:sym typeface="Arimo"/>
              </a:rPr>
              <a:t>Docente: Ricardo Pino</a:t>
            </a:r>
            <a:endParaRPr sz="700"/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1727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172740"/>
                </a:solidFill>
                <a:latin typeface="Arimo"/>
                <a:ea typeface="Arimo"/>
                <a:cs typeface="Arimo"/>
                <a:sym typeface="Arimo"/>
              </a:rPr>
              <a:t>Grupo Nº: 4</a:t>
            </a:r>
            <a:endParaRPr sz="700"/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1727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172740"/>
                </a:solidFill>
                <a:latin typeface="Arimo"/>
                <a:ea typeface="Arimo"/>
                <a:cs typeface="Arimo"/>
                <a:sym typeface="Arimo"/>
              </a:rPr>
              <a:t>Integrantes:</a:t>
            </a:r>
            <a:endParaRPr sz="700"/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172740"/>
                </a:solidFill>
                <a:latin typeface="Arimo"/>
                <a:ea typeface="Arimo"/>
                <a:cs typeface="Arimo"/>
                <a:sym typeface="Arimo"/>
              </a:rPr>
              <a:t>Sebastián Cea</a:t>
            </a:r>
            <a:endParaRPr sz="700"/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172740"/>
                </a:solidFill>
                <a:latin typeface="Arimo"/>
                <a:ea typeface="Arimo"/>
                <a:cs typeface="Arimo"/>
                <a:sym typeface="Arimo"/>
              </a:rPr>
              <a:t>Felipe Inzunza</a:t>
            </a:r>
            <a:endParaRPr sz="700"/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172740"/>
                </a:solidFill>
                <a:latin typeface="Arimo"/>
                <a:ea typeface="Arimo"/>
                <a:cs typeface="Arimo"/>
                <a:sym typeface="Arimo"/>
              </a:rPr>
              <a:t>Ronald Marrián</a:t>
            </a:r>
            <a:endParaRPr sz="700"/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800" u="none" cap="none" strike="noStrike">
                <a:solidFill>
                  <a:srgbClr val="172740"/>
                </a:solidFill>
                <a:latin typeface="Arimo"/>
                <a:ea typeface="Arimo"/>
                <a:cs typeface="Arimo"/>
                <a:sym typeface="Arimo"/>
              </a:rPr>
              <a:t>Martín Salgado</a:t>
            </a:r>
            <a:endParaRPr sz="700"/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17274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17274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2888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82" name="Google Shape;82;p15"/>
          <p:cNvSpPr/>
          <p:nvPr/>
        </p:nvSpPr>
        <p:spPr>
          <a:xfrm>
            <a:off x="770414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3" name="Google Shape;83;p15"/>
          <p:cNvSpPr/>
          <p:nvPr/>
        </p:nvSpPr>
        <p:spPr>
          <a:xfrm>
            <a:off x="8470593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84" name="Google Shape;84;p15"/>
          <p:cNvSpPr/>
          <p:nvPr/>
        </p:nvSpPr>
        <p:spPr>
          <a:xfrm>
            <a:off x="8666345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5"/>
          <p:cNvSpPr/>
          <p:nvPr/>
        </p:nvSpPr>
        <p:spPr>
          <a:xfrm>
            <a:off x="8809488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86" name="Google Shape;86;p15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87" name="Google Shape;87;p15"/>
          <p:cNvSpPr txBox="1"/>
          <p:nvPr/>
        </p:nvSpPr>
        <p:spPr>
          <a:xfrm>
            <a:off x="1151888" y="296758"/>
            <a:ext cx="280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PROTOTIPO</a:t>
            </a:r>
            <a:endParaRPr sz="700"/>
          </a:p>
        </p:txBody>
      </p:sp>
      <p:sp>
        <p:nvSpPr>
          <p:cNvPr id="88" name="Google Shape;88;p15"/>
          <p:cNvSpPr txBox="1"/>
          <p:nvPr/>
        </p:nvSpPr>
        <p:spPr>
          <a:xfrm>
            <a:off x="314000" y="1193333"/>
            <a:ext cx="847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propósito del prototipo es visualizar y validar anticipadamente la experiencia de usuario y los flujos funcionales clave del sistema de control fronterizo Chile-Argentina. A través de este prototipo interactivo se busca comprobar la usabilidad, organización y secuencia lógica de pantallas, facilitando así la retroalimentación temprana de usuarios finales (viajeros y fiscalizadores) y asegurando la coherencia con los objetivos arquitectónicos y funcionales del sistema.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3325" y="1975475"/>
            <a:ext cx="3907625" cy="26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33076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6" y="0"/>
                </a:lnTo>
                <a:lnTo>
                  <a:pt x="1433696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6"/>
          <p:cNvSpPr/>
          <p:nvPr/>
        </p:nvSpPr>
        <p:spPr>
          <a:xfrm>
            <a:off x="1097214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00" name="Google Shape;100;p16"/>
          <p:cNvSpPr/>
          <p:nvPr/>
        </p:nvSpPr>
        <p:spPr>
          <a:xfrm>
            <a:off x="1292966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16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02" name="Google Shape;102;p16"/>
          <p:cNvSpPr/>
          <p:nvPr/>
        </p:nvSpPr>
        <p:spPr>
          <a:xfrm>
            <a:off x="8114487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03" name="Google Shape;103;p16"/>
          <p:cNvSpPr txBox="1"/>
          <p:nvPr/>
        </p:nvSpPr>
        <p:spPr>
          <a:xfrm>
            <a:off x="1183282" y="2590800"/>
            <a:ext cx="678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4" name="Google Shape;104;p16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5" name="Google Shape;105;p16"/>
          <p:cNvSpPr txBox="1"/>
          <p:nvPr/>
        </p:nvSpPr>
        <p:spPr>
          <a:xfrm>
            <a:off x="4278925" y="285500"/>
            <a:ext cx="338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Herramienta de prototipado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37525" y="1152450"/>
            <a:ext cx="7019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el prototipo se utilizó la herramienta Figma, debido a su capacidad de: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Generar interfaces interactivas de alta fidelidad que simulan la experiencia real del sistema.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colaborar en línea entre todos los miembros del equipo.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Validar el diseño según los principios definidos en este documento.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Agilizar la retroalimentación de usuarios y partes interesadas antes de la implementación final.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 esto facilitó la iteración rápida de pantallas, la visualización de estados dinámicos del sistema (borrador, 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validado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validado, etc) y la validación con usuarios simulados de ambos perfiles (viajero, fiscalizador).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0425" y="3126025"/>
            <a:ext cx="2833300" cy="14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33076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6" y="0"/>
                </a:lnTo>
                <a:lnTo>
                  <a:pt x="1433696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7"/>
          <p:cNvSpPr/>
          <p:nvPr/>
        </p:nvSpPr>
        <p:spPr>
          <a:xfrm>
            <a:off x="1097214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8" name="Google Shape;118;p17"/>
          <p:cNvSpPr/>
          <p:nvPr/>
        </p:nvSpPr>
        <p:spPr>
          <a:xfrm>
            <a:off x="1292966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7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20" name="Google Shape;120;p17"/>
          <p:cNvSpPr/>
          <p:nvPr/>
        </p:nvSpPr>
        <p:spPr>
          <a:xfrm>
            <a:off x="8114487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21" name="Google Shape;121;p17"/>
          <p:cNvSpPr txBox="1"/>
          <p:nvPr/>
        </p:nvSpPr>
        <p:spPr>
          <a:xfrm>
            <a:off x="1183282" y="2590800"/>
            <a:ext cx="678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2" name="Google Shape;122;p17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3" name="Google Shape;123;p17"/>
          <p:cNvSpPr txBox="1"/>
          <p:nvPr/>
        </p:nvSpPr>
        <p:spPr>
          <a:xfrm>
            <a:off x="1874925" y="285500"/>
            <a:ext cx="600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  <a:latin typeface="Roboto Condensed Black"/>
                <a:ea typeface="Roboto Condensed Black"/>
                <a:cs typeface="Roboto Condensed Black"/>
                <a:sym typeface="Roboto Condensed Black"/>
              </a:rPr>
              <a:t>EVALUACIÓN DE CALIDAD HEURÍSTICA DE NIELSEN</a:t>
            </a:r>
            <a:endParaRPr sz="2100">
              <a:solidFill>
                <a:schemeClr val="dk1"/>
              </a:solidFill>
              <a:latin typeface="Roboto Condensed Black"/>
              <a:ea typeface="Roboto Condensed Black"/>
              <a:cs typeface="Roboto Condensed Black"/>
              <a:sym typeface="Roboto Condensed Black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37450" y="1921200"/>
            <a:ext cx="794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nuestro caso, esta evaluación nos permitirá verificar que el prototipo cumpla, de la forma más precisa posible, con los estándares necesarios para ofrecer una experiencia adecuada a los distintos usuarios que interactúan con el sistema.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etapa de evaluación se enfoca en el proceso de ingreso de vehículos a Chile a través de los distintos pasos fronterizos con Argentina, abordando tanto la completitud de los formularios por parte de los viajeros, como el control vehicular realizado por los fiscalizadores de vehículos 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34" name="Google Shape;134;p18"/>
          <p:cNvSpPr/>
          <p:nvPr/>
        </p:nvSpPr>
        <p:spPr>
          <a:xfrm>
            <a:off x="8114487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35" name="Google Shape;135;p18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6" name="Google Shape;136;p18"/>
          <p:cNvSpPr txBox="1"/>
          <p:nvPr/>
        </p:nvSpPr>
        <p:spPr>
          <a:xfrm>
            <a:off x="1567650" y="149425"/>
            <a:ext cx="60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Condensed Black"/>
                <a:ea typeface="Roboto Condensed Black"/>
                <a:cs typeface="Roboto Condensed Black"/>
                <a:sym typeface="Roboto Condensed Black"/>
              </a:rPr>
              <a:t>EVALUACIÓN DE CALIDAD HEURÍSTICA DE NIELSEN</a:t>
            </a:r>
            <a:endParaRPr sz="1600">
              <a:solidFill>
                <a:schemeClr val="dk1"/>
              </a:solidFill>
              <a:latin typeface="Roboto Condensed Black"/>
              <a:ea typeface="Roboto Condensed Black"/>
              <a:cs typeface="Roboto Condensed Black"/>
              <a:sym typeface="Roboto Condensed Black"/>
            </a:endParaRPr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303175" y="58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{B7BB8557-E930-4288-949D-AD8D159FFA07}</a:tableStyleId>
              </a:tblPr>
              <a:tblGrid>
                <a:gridCol w="3017275"/>
                <a:gridCol w="715150"/>
                <a:gridCol w="4805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Principio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Check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Comentario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Visibilidad de estado del sistema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Seguimiento claro y reportes de formularios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Correspondencia con realidad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Aplicabilidad real de </a:t>
                      </a:r>
                      <a:r>
                        <a:rPr lang="es"/>
                        <a:t>completud</a:t>
                      </a:r>
                      <a:r>
                        <a:rPr lang="es"/>
                        <a:t> y control de formularios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Control y libertad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Libertad para editar y guardar formularios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Consistencia y </a:t>
                      </a:r>
                      <a:r>
                        <a:rPr lang="es"/>
                        <a:t>estándares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Botones y pantallas coherentes entres </a:t>
                      </a:r>
                      <a:r>
                        <a:rPr lang="es"/>
                        <a:t>sí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Prevención</a:t>
                      </a:r>
                      <a:r>
                        <a:rPr lang="es"/>
                        <a:t> de errores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Faltan validaciones de </a:t>
                      </a:r>
                      <a:r>
                        <a:rPr lang="es"/>
                        <a:t>confirmación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Reconocimiento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Opciones visibles y guiadas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Flexibilidad y eficiencia de 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QR integrado al sistema agiliza el proceso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Diseño </a:t>
                      </a:r>
                      <a:r>
                        <a:rPr lang="es"/>
                        <a:t>estético</a:t>
                      </a:r>
                      <a:r>
                        <a:rPr lang="es"/>
                        <a:t> y minimalista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Información</a:t>
                      </a:r>
                      <a:r>
                        <a:rPr lang="es"/>
                        <a:t> clara y roles de usuarios bien definidos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Recuperación</a:t>
                      </a:r>
                      <a:r>
                        <a:rPr lang="es"/>
                        <a:t> de errores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Mensajes de errores y posibilidad  de re</a:t>
                      </a:r>
                      <a:r>
                        <a:rPr lang="es"/>
                        <a:t>enviar</a:t>
                      </a:r>
                      <a:r>
                        <a:rPr lang="es"/>
                        <a:t> formularios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Ayuda y </a:t>
                      </a:r>
                      <a:r>
                        <a:rPr lang="es"/>
                        <a:t>documentación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Falta ayuda y </a:t>
                      </a:r>
                      <a:r>
                        <a:rPr lang="es"/>
                        <a:t>guía</a:t>
                      </a:r>
                      <a:r>
                        <a:rPr lang="es"/>
                        <a:t> contextual para usuarios.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33076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6" y="0"/>
                </a:lnTo>
                <a:lnTo>
                  <a:pt x="1433696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9"/>
          <p:cNvSpPr/>
          <p:nvPr/>
        </p:nvSpPr>
        <p:spPr>
          <a:xfrm>
            <a:off x="1097214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48" name="Google Shape;148;p19"/>
          <p:cNvSpPr/>
          <p:nvPr/>
        </p:nvSpPr>
        <p:spPr>
          <a:xfrm>
            <a:off x="1292966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19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50" name="Google Shape;150;p19"/>
          <p:cNvSpPr/>
          <p:nvPr/>
        </p:nvSpPr>
        <p:spPr>
          <a:xfrm>
            <a:off x="8114487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51" name="Google Shape;151;p19"/>
          <p:cNvSpPr txBox="1"/>
          <p:nvPr/>
        </p:nvSpPr>
        <p:spPr>
          <a:xfrm>
            <a:off x="1183282" y="2590800"/>
            <a:ext cx="678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2" name="Google Shape;152;p19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3" name="Google Shape;153;p19"/>
          <p:cNvSpPr txBox="1"/>
          <p:nvPr/>
        </p:nvSpPr>
        <p:spPr>
          <a:xfrm>
            <a:off x="1071375" y="1567200"/>
            <a:ext cx="7011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 heurísticas cumplidas completamente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parcialmente cumplida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no cumplida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Porcentaje de cumplimiento heurístico: 85%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cumple satisfactoriamente con </a:t>
            </a: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de las 10 heurísticas de Nielsen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presentando un </a:t>
            </a: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85 % de cumplimiento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Las únicas debilidades identificadas son la falta de prevención de errores al momento de enviar un formulario y la ayuda contextual y documentación explícita en el uso del software.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874925" y="285500"/>
            <a:ext cx="600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  <a:latin typeface="Roboto Condensed Black"/>
                <a:ea typeface="Roboto Condensed Black"/>
                <a:cs typeface="Roboto Condensed Black"/>
                <a:sym typeface="Roboto Condensed Black"/>
              </a:rPr>
              <a:t>EVALUACIÓN DE CALIDAD HEURÍSTICA DE NIELSEN</a:t>
            </a:r>
            <a:endParaRPr sz="2100">
              <a:solidFill>
                <a:schemeClr val="dk1"/>
              </a:solidFill>
              <a:latin typeface="Roboto Condensed Black"/>
              <a:ea typeface="Roboto Condensed Black"/>
              <a:cs typeface="Roboto Condensed Black"/>
              <a:sym typeface="Roboto Condensed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33076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6" y="0"/>
                </a:lnTo>
                <a:lnTo>
                  <a:pt x="1433696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20"/>
          <p:cNvSpPr/>
          <p:nvPr/>
        </p:nvSpPr>
        <p:spPr>
          <a:xfrm>
            <a:off x="1097214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5" name="Google Shape;165;p20"/>
          <p:cNvSpPr/>
          <p:nvPr/>
        </p:nvSpPr>
        <p:spPr>
          <a:xfrm>
            <a:off x="1292966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20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67" name="Google Shape;167;p20"/>
          <p:cNvSpPr/>
          <p:nvPr/>
        </p:nvSpPr>
        <p:spPr>
          <a:xfrm>
            <a:off x="8114487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68" name="Google Shape;168;p20"/>
          <p:cNvSpPr txBox="1"/>
          <p:nvPr/>
        </p:nvSpPr>
        <p:spPr>
          <a:xfrm>
            <a:off x="1183282" y="2590800"/>
            <a:ext cx="678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9" name="Google Shape;169;p20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0" name="Google Shape;170;p20"/>
          <p:cNvSpPr txBox="1"/>
          <p:nvPr/>
        </p:nvSpPr>
        <p:spPr>
          <a:xfrm>
            <a:off x="849900" y="1582825"/>
            <a:ext cx="7444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787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utilizó un </a:t>
            </a: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versionado semántico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el cual se compone de tres niveles: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[MAJOR.MINOR.PATCH]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8382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 incrementa cuando se realizan cambios incompatibles en la arquitectura o en la estructura base del sistema.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8382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 incrementa al agregar funcionalidades nuevas de forma compatible.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8382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PATCH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 incrementa al corregir errores o refinar partes del sistema sin alterar sus interfaces ni la lógica principal.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4916375" y="2855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 de versiones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33076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6" y="0"/>
                </a:lnTo>
                <a:lnTo>
                  <a:pt x="1433696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1"/>
          <p:cNvSpPr/>
          <p:nvPr/>
        </p:nvSpPr>
        <p:spPr>
          <a:xfrm>
            <a:off x="1097214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82" name="Google Shape;182;p21"/>
          <p:cNvSpPr/>
          <p:nvPr/>
        </p:nvSpPr>
        <p:spPr>
          <a:xfrm>
            <a:off x="1292966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21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84" name="Google Shape;184;p21"/>
          <p:cNvSpPr/>
          <p:nvPr/>
        </p:nvSpPr>
        <p:spPr>
          <a:xfrm>
            <a:off x="8114487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85" name="Google Shape;185;p21"/>
          <p:cNvSpPr txBox="1"/>
          <p:nvPr/>
        </p:nvSpPr>
        <p:spPr>
          <a:xfrm>
            <a:off x="1183282" y="2590800"/>
            <a:ext cx="678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6" name="Google Shape;186;p21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7" name="Google Shape;187;p21"/>
          <p:cNvSpPr txBox="1"/>
          <p:nvPr/>
        </p:nvSpPr>
        <p:spPr>
          <a:xfrm>
            <a:off x="628575" y="1167175"/>
            <a:ext cx="7485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V1.0: Primer borrador con la base del sistema (introducción y visión).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V2.0: Se agregaron los casos de uso  y definición de actores.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V3.0: Se completó el modelo 4+1.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V4.0: Ajustes finales y atributos de calidad.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5.0:  Diseño centrado en el usuario, prototipos interactivos, pruebas heurísticas de Nielsen, y sección completa de control de versiones.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0" marR="3810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metodología permite que el equipo tenga claridad sobre el impacto de cada nueva entrega y facilita la revisión de cambios con transparencia.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909025" y="2855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 de versiones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