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8799739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8799739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1ebe5e93e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1ebe5e93e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1ebe5e93e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1ebe5e93e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2.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50" name="Shape 50"/>
        <p:cNvGrpSpPr/>
        <p:nvPr/>
      </p:nvGrpSpPr>
      <p:grpSpPr>
        <a:xfrm>
          <a:off x="0" y="0"/>
          <a:ext cx="0" cy="0"/>
          <a:chOff x="0" y="0"/>
          <a:chExt cx="0" cy="0"/>
        </a:xfrm>
      </p:grpSpPr>
      <p:grpSp>
        <p:nvGrpSpPr>
          <p:cNvPr id="51" name="Google Shape;51;p13"/>
          <p:cNvGrpSpPr/>
          <p:nvPr/>
        </p:nvGrpSpPr>
        <p:grpSpPr>
          <a:xfrm>
            <a:off x="4406400" y="0"/>
            <a:ext cx="4737600" cy="5143065"/>
            <a:chOff x="4406400" y="0"/>
            <a:chExt cx="4737600" cy="5143065"/>
          </a:xfrm>
        </p:grpSpPr>
        <p:sp>
          <p:nvSpPr>
            <p:cNvPr id="52" name="Google Shape;5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
        <p:nvSpPr>
          <p:cNvPr id="71" name="Google Shape;71;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72" name="Shape 72"/>
        <p:cNvGrpSpPr/>
        <p:nvPr/>
      </p:nvGrpSpPr>
      <p:grpSpPr>
        <a:xfrm>
          <a:off x="0" y="0"/>
          <a:ext cx="0" cy="0"/>
          <a:chOff x="0" y="0"/>
          <a:chExt cx="0" cy="0"/>
        </a:xfrm>
      </p:grpSpPr>
      <p:pic>
        <p:nvPicPr>
          <p:cNvPr descr="offset_comp_343059.jpg" id="73" name="Google Shape;73;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74" name="Google Shape;74;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2"/>
              </a:buClr>
              <a:buSzPts val="1800"/>
              <a:buChar char="●"/>
              <a:defRPr>
                <a:solidFill>
                  <a:schemeClr val="dk2"/>
                </a:solidFill>
              </a:defRPr>
            </a:lvl1pPr>
            <a:lvl2pPr indent="-317500" lvl="1" marL="914400" rtl="0">
              <a:spcBef>
                <a:spcPts val="0"/>
              </a:spcBef>
              <a:spcAft>
                <a:spcPts val="0"/>
              </a:spcAft>
              <a:buClr>
                <a:schemeClr val="dk2"/>
              </a:buClr>
              <a:buSzPts val="1400"/>
              <a:buChar char="○"/>
              <a:defRPr>
                <a:solidFill>
                  <a:schemeClr val="dk2"/>
                </a:solidFill>
              </a:defRPr>
            </a:lvl2pPr>
            <a:lvl3pPr indent="-317500" lvl="2" marL="1371600" rtl="0">
              <a:spcBef>
                <a:spcPts val="0"/>
              </a:spcBef>
              <a:spcAft>
                <a:spcPts val="0"/>
              </a:spcAft>
              <a:buClr>
                <a:schemeClr val="dk2"/>
              </a:buClr>
              <a:buSzPts val="1400"/>
              <a:buChar char="■"/>
              <a:defRPr>
                <a:solidFill>
                  <a:schemeClr val="dk2"/>
                </a:solidFill>
              </a:defRPr>
            </a:lvl3pPr>
            <a:lvl4pPr indent="-317500" lvl="3" marL="1828800" rtl="0">
              <a:spcBef>
                <a:spcPts val="0"/>
              </a:spcBef>
              <a:spcAft>
                <a:spcPts val="0"/>
              </a:spcAft>
              <a:buClr>
                <a:schemeClr val="dk2"/>
              </a:buClr>
              <a:buSzPts val="1400"/>
              <a:buChar char="●"/>
              <a:defRPr>
                <a:solidFill>
                  <a:schemeClr val="dk2"/>
                </a:solidFill>
              </a:defRPr>
            </a:lvl4pPr>
            <a:lvl5pPr indent="-317500" lvl="4" marL="2286000" rtl="0">
              <a:spcBef>
                <a:spcPts val="0"/>
              </a:spcBef>
              <a:spcAft>
                <a:spcPts val="0"/>
              </a:spcAft>
              <a:buClr>
                <a:schemeClr val="dk2"/>
              </a:buClr>
              <a:buSzPts val="1400"/>
              <a:buChar char="○"/>
              <a:defRPr>
                <a:solidFill>
                  <a:schemeClr val="dk2"/>
                </a:solidFill>
              </a:defRPr>
            </a:lvl5pPr>
            <a:lvl6pPr indent="-317500" lvl="5" marL="2743200" rtl="0">
              <a:spcBef>
                <a:spcPts val="0"/>
              </a:spcBef>
              <a:spcAft>
                <a:spcPts val="0"/>
              </a:spcAft>
              <a:buClr>
                <a:schemeClr val="dk2"/>
              </a:buClr>
              <a:buSzPts val="1400"/>
              <a:buChar char="■"/>
              <a:defRPr>
                <a:solidFill>
                  <a:schemeClr val="dk2"/>
                </a:solidFill>
              </a:defRPr>
            </a:lvl6pPr>
            <a:lvl7pPr indent="-317500" lvl="6" marL="3200400" rtl="0">
              <a:spcBef>
                <a:spcPts val="0"/>
              </a:spcBef>
              <a:spcAft>
                <a:spcPts val="0"/>
              </a:spcAft>
              <a:buClr>
                <a:schemeClr val="dk2"/>
              </a:buClr>
              <a:buSzPts val="1400"/>
              <a:buChar char="●"/>
              <a:defRPr>
                <a:solidFill>
                  <a:schemeClr val="dk2"/>
                </a:solidFill>
              </a:defRPr>
            </a:lvl7pPr>
            <a:lvl8pPr indent="-317500" lvl="7" marL="3657600" rtl="0">
              <a:spcBef>
                <a:spcPts val="0"/>
              </a:spcBef>
              <a:spcAft>
                <a:spcPts val="0"/>
              </a:spcAft>
              <a:buClr>
                <a:schemeClr val="dk2"/>
              </a:buClr>
              <a:buSzPts val="1400"/>
              <a:buChar char="○"/>
              <a:defRPr>
                <a:solidFill>
                  <a:schemeClr val="dk2"/>
                </a:solidFill>
              </a:defRPr>
            </a:lvl8pPr>
            <a:lvl9pPr indent="-317500" lvl="8" marL="4114800" rtl="0">
              <a:spcBef>
                <a:spcPts val="0"/>
              </a:spcBef>
              <a:spcAft>
                <a:spcPts val="0"/>
              </a:spcAft>
              <a:buClr>
                <a:schemeClr val="dk2"/>
              </a:buClr>
              <a:buSzPts val="1400"/>
              <a:buChar char="■"/>
              <a:defRPr>
                <a:solidFill>
                  <a:schemeClr val="dk2"/>
                </a:solidFill>
              </a:defRPr>
            </a:lvl9pPr>
          </a:lstStyle>
          <a:p/>
        </p:txBody>
      </p:sp>
      <p:sp>
        <p:nvSpPr>
          <p:cNvPr id="76" name="Google Shape;7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
        <p:nvSpPr>
          <p:cNvPr id="77" name="Google Shape;77;p14">
            <a:hlinkClick action="ppaction://hlinksldjump" r:id="rId3"/>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a:hlinkClick action="ppaction://hlinksldjump" r:id="rId4"/>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a:hlinkClick action="ppaction://hlinksldjump" r:id="rId5"/>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a:hlinkClick action="ppaction://hlinksldjump" r:id="rId6"/>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14"/>
          <p:cNvGrpSpPr/>
          <p:nvPr/>
        </p:nvGrpSpPr>
        <p:grpSpPr>
          <a:xfrm>
            <a:off x="0" y="381001"/>
            <a:ext cx="1037850" cy="1016287"/>
            <a:chOff x="0" y="381001"/>
            <a:chExt cx="1037850" cy="1016287"/>
          </a:xfrm>
        </p:grpSpPr>
        <p:sp>
          <p:nvSpPr>
            <p:cNvPr id="82" name="Google Shape;8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84" name="Shape 84"/>
        <p:cNvGrpSpPr/>
        <p:nvPr/>
      </p:nvGrpSpPr>
      <p:grpSpPr>
        <a:xfrm>
          <a:off x="0" y="0"/>
          <a:ext cx="0" cy="0"/>
          <a:chOff x="0" y="0"/>
          <a:chExt cx="0" cy="0"/>
        </a:xfrm>
      </p:grpSpPr>
      <p:sp>
        <p:nvSpPr>
          <p:cNvPr id="85" name="Google Shape;85;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6" name="Google Shape;86;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8" name="Google Shape;88;p15">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5"/>
          <p:cNvGrpSpPr/>
          <p:nvPr/>
        </p:nvGrpSpPr>
        <p:grpSpPr>
          <a:xfrm>
            <a:off x="0" y="381001"/>
            <a:ext cx="1037850" cy="1016287"/>
            <a:chOff x="0" y="381001"/>
            <a:chExt cx="1037850" cy="1016287"/>
          </a:xfrm>
        </p:grpSpPr>
        <p:sp>
          <p:nvSpPr>
            <p:cNvPr id="93" name="Google Shape;9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96" name="Google Shape;9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97" name="Shape 97"/>
        <p:cNvGrpSpPr/>
        <p:nvPr/>
      </p:nvGrpSpPr>
      <p:grpSpPr>
        <a:xfrm>
          <a:off x="0" y="0"/>
          <a:ext cx="0" cy="0"/>
          <a:chOff x="0" y="0"/>
          <a:chExt cx="0" cy="0"/>
        </a:xfrm>
      </p:grpSpPr>
      <p:sp>
        <p:nvSpPr>
          <p:cNvPr id="98" name="Google Shape;98;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9" name="Google Shape;99;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a:hlinkClick action="ppaction://hlinksldjump" r:id="rId2"/>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a:hlinkClick action="ppaction://hlinksldjump" r:id="rId3"/>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a:hlinkClick action="ppaction://hlinksldjump" r:id="rId4"/>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a:hlinkClick action="ppaction://hlinksldjump" r:id="rId5"/>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16"/>
          <p:cNvGrpSpPr/>
          <p:nvPr/>
        </p:nvGrpSpPr>
        <p:grpSpPr>
          <a:xfrm>
            <a:off x="0" y="381001"/>
            <a:ext cx="1037850" cy="1016287"/>
            <a:chOff x="0" y="381001"/>
            <a:chExt cx="1037850" cy="1016287"/>
          </a:xfrm>
        </p:grpSpPr>
        <p:sp>
          <p:nvSpPr>
            <p:cNvPr id="105" name="Google Shape;105;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08" name="Google Shape;10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419"/>
              <a:t>‹#›</a:t>
            </a:fld>
            <a:endParaRPr/>
          </a:p>
        </p:txBody>
      </p:sp>
      <p:sp>
        <p:nvSpPr>
          <p:cNvPr id="109" name="Google Shape;109;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17"/>
          <p:cNvSpPr txBox="1"/>
          <p:nvPr>
            <p:ph type="ctrTitle"/>
          </p:nvPr>
        </p:nvSpPr>
        <p:spPr>
          <a:xfrm>
            <a:off x="311708" y="6379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Diplomado en </a:t>
            </a:r>
            <a:endParaRPr/>
          </a:p>
          <a:p>
            <a:pPr indent="0" lvl="0" marL="0" rtl="0" algn="ctr">
              <a:spcBef>
                <a:spcPts val="0"/>
              </a:spcBef>
              <a:spcAft>
                <a:spcPts val="0"/>
              </a:spcAft>
              <a:buNone/>
            </a:pPr>
            <a:r>
              <a:rPr lang="es-419"/>
              <a:t>Ciencia de Datos</a:t>
            </a:r>
            <a:endParaRPr/>
          </a:p>
        </p:txBody>
      </p:sp>
      <p:sp>
        <p:nvSpPr>
          <p:cNvPr id="115" name="Google Shape;115;p17"/>
          <p:cNvSpPr txBox="1"/>
          <p:nvPr>
            <p:ph idx="1" type="subTitle"/>
          </p:nvPr>
        </p:nvSpPr>
        <p:spPr>
          <a:xfrm>
            <a:off x="1729550" y="2690500"/>
            <a:ext cx="5573400" cy="1003800"/>
          </a:xfrm>
          <a:prstGeom prst="rect">
            <a:avLst/>
          </a:prstGeom>
        </p:spPr>
        <p:txBody>
          <a:bodyPr anchorCtr="0" anchor="t" bIns="91425" lIns="91425" spcFirstLastPara="1" rIns="91425" wrap="square" tIns="91425">
            <a:normAutofit fontScale="62500"/>
          </a:bodyPr>
          <a:lstStyle/>
          <a:p>
            <a:pPr indent="0" lvl="0" marL="0" rtl="0" algn="ctr">
              <a:lnSpc>
                <a:spcPct val="115000"/>
              </a:lnSpc>
              <a:spcBef>
                <a:spcPts val="0"/>
              </a:spcBef>
              <a:spcAft>
                <a:spcPts val="0"/>
              </a:spcAft>
              <a:buNone/>
            </a:pPr>
            <a:r>
              <a:rPr lang="es-419"/>
              <a:t>Cohorte 2024 - 1</a:t>
            </a:r>
            <a:endParaRPr/>
          </a:p>
          <a:p>
            <a:pPr indent="0" lvl="0" marL="0" rtl="0" algn="ctr">
              <a:lnSpc>
                <a:spcPct val="115000"/>
              </a:lnSpc>
              <a:spcBef>
                <a:spcPts val="1600"/>
              </a:spcBef>
              <a:spcAft>
                <a:spcPts val="1600"/>
              </a:spcAft>
              <a:buNone/>
            </a:pPr>
            <a:r>
              <a:rPr lang="es-419"/>
              <a:t>Universidad Pedagógica y Tecnológica de Colombia</a:t>
            </a:r>
            <a:endParaRPr/>
          </a:p>
        </p:txBody>
      </p:sp>
      <p:pic>
        <p:nvPicPr>
          <p:cNvPr id="116" name="Google Shape;116;p17"/>
          <p:cNvPicPr preferRelativeResize="0"/>
          <p:nvPr/>
        </p:nvPicPr>
        <p:blipFill>
          <a:blip r:embed="rId3">
            <a:alphaModFix/>
          </a:blip>
          <a:stretch>
            <a:fillRect/>
          </a:stretch>
        </p:blipFill>
        <p:spPr>
          <a:xfrm>
            <a:off x="499575" y="3800975"/>
            <a:ext cx="1408800" cy="1088375"/>
          </a:xfrm>
          <a:prstGeom prst="rect">
            <a:avLst/>
          </a:prstGeom>
          <a:noFill/>
          <a:ln>
            <a:noFill/>
          </a:ln>
        </p:spPr>
      </p:pic>
      <p:pic>
        <p:nvPicPr>
          <p:cNvPr id="117" name="Google Shape;117;p17"/>
          <p:cNvPicPr preferRelativeResize="0"/>
          <p:nvPr/>
        </p:nvPicPr>
        <p:blipFill>
          <a:blip r:embed="rId4">
            <a:alphaModFix/>
          </a:blip>
          <a:stretch>
            <a:fillRect/>
          </a:stretch>
        </p:blipFill>
        <p:spPr>
          <a:xfrm>
            <a:off x="6480450" y="3800975"/>
            <a:ext cx="2434148" cy="1088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1294300" y="655725"/>
            <a:ext cx="7038900" cy="47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a:t>Características del diplomado:</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65760" lvl="0" marL="457200" rtl="0" algn="l">
              <a:spcBef>
                <a:spcPts val="0"/>
              </a:spcBef>
              <a:spcAft>
                <a:spcPts val="0"/>
              </a:spcAft>
              <a:buSzPct val="100000"/>
              <a:buAutoNum type="arabicPeriod"/>
            </a:pPr>
            <a:r>
              <a:rPr lang="es-419"/>
              <a:t>100% virtual</a:t>
            </a:r>
            <a:endParaRPr/>
          </a:p>
          <a:p>
            <a:pPr indent="-365760" lvl="0" marL="457200" rtl="0" algn="l">
              <a:spcBef>
                <a:spcPts val="0"/>
              </a:spcBef>
              <a:spcAft>
                <a:spcPts val="0"/>
              </a:spcAft>
              <a:buSzPct val="100000"/>
              <a:buAutoNum type="arabicPeriod"/>
            </a:pPr>
            <a:r>
              <a:rPr lang="es-419"/>
              <a:t>Teórico-Práctico</a:t>
            </a:r>
            <a:endParaRPr/>
          </a:p>
          <a:p>
            <a:pPr indent="-365760" lvl="0" marL="457200" rtl="0" algn="l">
              <a:spcBef>
                <a:spcPts val="0"/>
              </a:spcBef>
              <a:spcAft>
                <a:spcPts val="0"/>
              </a:spcAft>
              <a:buSzPct val="100000"/>
              <a:buAutoNum type="arabicPeriod"/>
            </a:pPr>
            <a:r>
              <a:rPr lang="es-419"/>
              <a:t>Enfoque global: </a:t>
            </a:r>
            <a:r>
              <a:rPr b="1" lang="es-419" u="sng"/>
              <a:t>Ciencia</a:t>
            </a:r>
            <a:r>
              <a:rPr lang="es-419"/>
              <a:t> de datos</a:t>
            </a:r>
            <a:endParaRPr/>
          </a:p>
          <a:p>
            <a:pPr indent="-365760" lvl="0" marL="457200" rtl="0" algn="l">
              <a:spcBef>
                <a:spcPts val="0"/>
              </a:spcBef>
              <a:spcAft>
                <a:spcPts val="0"/>
              </a:spcAft>
              <a:buSzPct val="100000"/>
              <a:buAutoNum type="arabicPeriod"/>
            </a:pPr>
            <a:r>
              <a:rPr lang="es-419"/>
              <a:t>Enfoque actualizado (y se actualizará conforme a eventuales nuevos avances)</a:t>
            </a:r>
            <a:endParaRPr/>
          </a:p>
          <a:p>
            <a:pPr indent="-365760" lvl="0" marL="457200" rtl="0" algn="l">
              <a:spcBef>
                <a:spcPts val="0"/>
              </a:spcBef>
              <a:spcAft>
                <a:spcPts val="0"/>
              </a:spcAft>
              <a:buSzPct val="100000"/>
              <a:buAutoNum type="arabicPeriod"/>
            </a:pPr>
            <a:r>
              <a:rPr lang="es-419"/>
              <a:t>Profesores expertos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567175" y="41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Nicolás Castillo Ojeda</a:t>
            </a:r>
            <a:endParaRPr/>
          </a:p>
        </p:txBody>
      </p:sp>
      <p:sp>
        <p:nvSpPr>
          <p:cNvPr id="128" name="Google Shape;128;p19"/>
          <p:cNvSpPr txBox="1"/>
          <p:nvPr>
            <p:ph idx="1" type="body"/>
          </p:nvPr>
        </p:nvSpPr>
        <p:spPr>
          <a:xfrm>
            <a:off x="567175" y="1152475"/>
            <a:ext cx="5522400" cy="3416400"/>
          </a:xfrm>
          <a:prstGeom prst="rect">
            <a:avLst/>
          </a:prstGeom>
        </p:spPr>
        <p:txBody>
          <a:bodyPr anchorCtr="0" anchor="t" bIns="91425" lIns="91425" spcFirstLastPara="1" rIns="91425" wrap="square" tIns="91425">
            <a:normAutofit fontScale="62500" lnSpcReduction="10000"/>
          </a:bodyPr>
          <a:lstStyle/>
          <a:p>
            <a:pPr indent="0" lvl="0" marL="0" rtl="0" algn="just">
              <a:spcBef>
                <a:spcPts val="0"/>
              </a:spcBef>
              <a:spcAft>
                <a:spcPts val="0"/>
              </a:spcAft>
              <a:buClr>
                <a:schemeClr val="dk1"/>
              </a:buClr>
              <a:buSzPct val="61111"/>
              <a:buFont typeface="Arial"/>
              <a:buNone/>
            </a:pPr>
            <a:r>
              <a:rPr lang="es-419"/>
              <a:t>Físico egresado de la Universidad Pedagógica y Tecnológica de Colombia especializado en aplicación de Ciencia de Redes Complejas para modelamiento de sistemas. Científico de Datos en A Closer Look, empresa norteamericana dedicada el posicionamiento de mercado y analítica de datos. Entusiasta en la aplicación de IA y Redes Complejas en la composición musical.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¿Qué trabajaremos?</a:t>
            </a:r>
            <a:endParaRPr/>
          </a:p>
          <a:p>
            <a:pPr indent="-300037" lvl="0" marL="457200" rtl="0" algn="l">
              <a:spcBef>
                <a:spcPts val="1200"/>
              </a:spcBef>
              <a:spcAft>
                <a:spcPts val="0"/>
              </a:spcAft>
              <a:buSzPct val="100000"/>
              <a:buChar char="-"/>
            </a:pPr>
            <a:r>
              <a:rPr lang="es-419"/>
              <a:t>Curso de Python</a:t>
            </a:r>
            <a:endParaRPr/>
          </a:p>
          <a:p>
            <a:pPr indent="-300037" lvl="0" marL="457200" rtl="0" algn="l">
              <a:spcBef>
                <a:spcPts val="0"/>
              </a:spcBef>
              <a:spcAft>
                <a:spcPts val="0"/>
              </a:spcAft>
              <a:buSzPct val="100000"/>
              <a:buChar char="-"/>
            </a:pPr>
            <a:r>
              <a:rPr lang="es-419"/>
              <a:t>Álgebra Lineal y Cálculo</a:t>
            </a:r>
            <a:endParaRPr/>
          </a:p>
          <a:p>
            <a:pPr indent="-300037" lvl="0" marL="457200" rtl="0" algn="l">
              <a:spcBef>
                <a:spcPts val="0"/>
              </a:spcBef>
              <a:spcAft>
                <a:spcPts val="0"/>
              </a:spcAft>
              <a:buSzPct val="100000"/>
              <a:buChar char="-"/>
            </a:pPr>
            <a:r>
              <a:rPr lang="es-419"/>
              <a:t>Bases de datos relacionales</a:t>
            </a:r>
            <a:endParaRPr/>
          </a:p>
          <a:p>
            <a:pPr indent="-300037" lvl="0" marL="457200" rtl="0" algn="l">
              <a:spcBef>
                <a:spcPts val="0"/>
              </a:spcBef>
              <a:spcAft>
                <a:spcPts val="0"/>
              </a:spcAft>
              <a:buSzPct val="100000"/>
              <a:buChar char="-"/>
            </a:pPr>
            <a:r>
              <a:rPr lang="es-419"/>
              <a:t>Power BI y Tableau</a:t>
            </a:r>
            <a:endParaRPr/>
          </a:p>
          <a:p>
            <a:pPr indent="-300037" lvl="0" marL="457200" rtl="0" algn="l">
              <a:spcBef>
                <a:spcPts val="0"/>
              </a:spcBef>
              <a:spcAft>
                <a:spcPts val="0"/>
              </a:spcAft>
              <a:buSzPct val="100000"/>
              <a:buChar char="-"/>
            </a:pPr>
            <a:r>
              <a:rPr lang="es-419"/>
              <a:t>Visualización de datos</a:t>
            </a:r>
            <a:endParaRPr/>
          </a:p>
          <a:p>
            <a:pPr indent="-300037" lvl="0" marL="457200" rtl="0" algn="l">
              <a:spcBef>
                <a:spcPts val="0"/>
              </a:spcBef>
              <a:spcAft>
                <a:spcPts val="0"/>
              </a:spcAft>
              <a:buSzPct val="100000"/>
              <a:buChar char="-"/>
            </a:pPr>
            <a:r>
              <a:rPr lang="es-419"/>
              <a:t>Preparación de datos</a:t>
            </a:r>
            <a:endParaRPr/>
          </a:p>
          <a:p>
            <a:pPr indent="0" lvl="0" marL="457200" rtl="0" algn="l">
              <a:spcBef>
                <a:spcPts val="1200"/>
              </a:spcBef>
              <a:spcAft>
                <a:spcPts val="1200"/>
              </a:spcAft>
              <a:buNone/>
            </a:pPr>
            <a:r>
              <a:rPr b="1" lang="es-419"/>
              <a:t>Coordinador del diplomado</a:t>
            </a:r>
            <a:endParaRPr b="1"/>
          </a:p>
        </p:txBody>
      </p:sp>
      <p:pic>
        <p:nvPicPr>
          <p:cNvPr id="129" name="Google Shape;129;p19"/>
          <p:cNvPicPr preferRelativeResize="0"/>
          <p:nvPr/>
        </p:nvPicPr>
        <p:blipFill>
          <a:blip r:embed="rId3">
            <a:alphaModFix/>
          </a:blip>
          <a:stretch>
            <a:fillRect/>
          </a:stretch>
        </p:blipFill>
        <p:spPr>
          <a:xfrm>
            <a:off x="6233600" y="992175"/>
            <a:ext cx="2749500" cy="36425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895000" y="445025"/>
            <a:ext cx="7937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Juan Felipe Contreras Alcívar</a:t>
            </a:r>
            <a:endParaRPr/>
          </a:p>
        </p:txBody>
      </p:sp>
      <p:sp>
        <p:nvSpPr>
          <p:cNvPr id="135" name="Google Shape;135;p20"/>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36" name="Google Shape;136;p20"/>
          <p:cNvSpPr txBox="1"/>
          <p:nvPr>
            <p:ph idx="1" type="body"/>
          </p:nvPr>
        </p:nvSpPr>
        <p:spPr>
          <a:xfrm>
            <a:off x="2030400" y="1743675"/>
            <a:ext cx="5877300" cy="808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s-419">
                <a:solidFill>
                  <a:srgbClr val="FFFFFF"/>
                </a:solidFill>
              </a:rPr>
              <a:t>Inserta tu texto aquí Inserta tu texto aquí Inserta tu texto aquí Inserta tu texto aquí Inserta tu texto aquí Inserta tu texto aquí Inserta tu texto aquí Inserta tu texto aquí Inserta tu texto aquí Inserta tu texto aquí. </a:t>
            </a:r>
            <a:endParaRPr>
              <a:solidFill>
                <a:srgbClr val="FFFFFF"/>
              </a:solidFill>
            </a:endParaRPr>
          </a:p>
        </p:txBody>
      </p:sp>
      <p:sp>
        <p:nvSpPr>
          <p:cNvPr id="137" name="Google Shape;137;p20"/>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38" name="Google Shape;138;p20"/>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rgbClr val="FFFFFF"/>
                </a:solidFill>
                <a:latin typeface="Montserrat"/>
                <a:ea typeface="Montserrat"/>
                <a:cs typeface="Montserrat"/>
                <a:sym typeface="Montserrat"/>
              </a:rPr>
              <a:t>03</a:t>
            </a:r>
            <a:endParaRPr sz="1300">
              <a:solidFill>
                <a:srgbClr val="FFFFFF"/>
              </a:solidFill>
            </a:endParaRPr>
          </a:p>
        </p:txBody>
      </p:sp>
      <p:sp>
        <p:nvSpPr>
          <p:cNvPr id="139" name="Google Shape;139;p20"/>
          <p:cNvSpPr txBox="1"/>
          <p:nvPr>
            <p:ph idx="1" type="body"/>
          </p:nvPr>
        </p:nvSpPr>
        <p:spPr>
          <a:xfrm>
            <a:off x="895000" y="1095325"/>
            <a:ext cx="5663100" cy="3555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a:t>Científico de datos con experiencia en visualización, aprendizaje automático y econometría, enfocado en extraer información útil y comunicar conclusiones.  Tengo experiencia en investigación para la toma de decisiones en economía de la salud, educación, desarrollo económico, optimización de portafolios, psicometría, y procesamiento de lenguaje natural.</a:t>
            </a:r>
            <a:endParaRPr/>
          </a:p>
          <a:p>
            <a:pPr indent="0" lvl="0" marL="0" rtl="0" algn="just">
              <a:spcBef>
                <a:spcPts val="1200"/>
              </a:spcBef>
              <a:spcAft>
                <a:spcPts val="0"/>
              </a:spcAft>
              <a:buNone/>
            </a:pPr>
            <a:r>
              <a:rPr lang="es-419"/>
              <a:t>¿Qué trabajaremos?</a:t>
            </a:r>
            <a:endParaRPr/>
          </a:p>
          <a:p>
            <a:pPr indent="-342900" lvl="0" marL="457200" rtl="0" algn="just">
              <a:spcBef>
                <a:spcPts val="1200"/>
              </a:spcBef>
              <a:spcAft>
                <a:spcPts val="0"/>
              </a:spcAft>
              <a:buSzPts val="1800"/>
              <a:buChar char="-"/>
            </a:pPr>
            <a:r>
              <a:rPr b="1" lang="es-419"/>
              <a:t>Métodos de aprendizaje supervisado</a:t>
            </a:r>
            <a:endParaRPr b="1"/>
          </a:p>
        </p:txBody>
      </p:sp>
      <p:pic>
        <p:nvPicPr>
          <p:cNvPr id="140" name="Google Shape;140;p20"/>
          <p:cNvPicPr preferRelativeResize="0"/>
          <p:nvPr/>
        </p:nvPicPr>
        <p:blipFill>
          <a:blip r:embed="rId3">
            <a:alphaModFix/>
          </a:blip>
          <a:stretch>
            <a:fillRect/>
          </a:stretch>
        </p:blipFill>
        <p:spPr>
          <a:xfrm>
            <a:off x="6616825" y="1142925"/>
            <a:ext cx="2285551" cy="2857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665075" y="445025"/>
            <a:ext cx="7937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Alhim Adonaí Vera González</a:t>
            </a:r>
            <a:endParaRPr/>
          </a:p>
        </p:txBody>
      </p:sp>
      <p:sp>
        <p:nvSpPr>
          <p:cNvPr id="146" name="Google Shape;146;p21"/>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47" name="Google Shape;147;p21"/>
          <p:cNvSpPr txBox="1"/>
          <p:nvPr>
            <p:ph idx="1" type="body"/>
          </p:nvPr>
        </p:nvSpPr>
        <p:spPr>
          <a:xfrm>
            <a:off x="2030400" y="1743675"/>
            <a:ext cx="5877300" cy="808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s-419">
                <a:solidFill>
                  <a:srgbClr val="FFFFFF"/>
                </a:solidFill>
              </a:rPr>
              <a:t>Inserta tu texto aquí Inserta tu texto aquí Inserta tu texto aquí Inserta tu texto aquí Inserta tu texto aquí Inserta tu texto aquí Inserta tu texto aquí Inserta tu texto aquí Inserta tu texto aquí Inserta tu texto aquí. </a:t>
            </a:r>
            <a:endParaRPr>
              <a:solidFill>
                <a:srgbClr val="FFFFFF"/>
              </a:solidFill>
            </a:endParaRPr>
          </a:p>
        </p:txBody>
      </p:sp>
      <p:sp>
        <p:nvSpPr>
          <p:cNvPr id="148" name="Google Shape;148;p21"/>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49" name="Google Shape;149;p21"/>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rgbClr val="FFFFFF"/>
                </a:solidFill>
                <a:latin typeface="Montserrat"/>
                <a:ea typeface="Montserrat"/>
                <a:cs typeface="Montserrat"/>
                <a:sym typeface="Montserrat"/>
              </a:rPr>
              <a:t>03</a:t>
            </a:r>
            <a:endParaRPr sz="1300">
              <a:solidFill>
                <a:srgbClr val="FFFFFF"/>
              </a:solidFill>
            </a:endParaRPr>
          </a:p>
        </p:txBody>
      </p:sp>
      <p:sp>
        <p:nvSpPr>
          <p:cNvPr id="150" name="Google Shape;150;p21"/>
          <p:cNvSpPr txBox="1"/>
          <p:nvPr>
            <p:ph idx="1" type="body"/>
          </p:nvPr>
        </p:nvSpPr>
        <p:spPr>
          <a:xfrm>
            <a:off x="665075" y="1086825"/>
            <a:ext cx="5535300" cy="318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900"/>
              <a:t>Soy Adonaí Vera, un Machine Learning Engineer &amp; AI Visionary con 6 años de experiencia. Especializado en modelos de visión por computador y algoritmos de machine learning usando TensorFlow, Docker, OpenCV, y más.🚀 </a:t>
            </a:r>
            <a:endParaRPr sz="900"/>
          </a:p>
          <a:p>
            <a:pPr indent="0" lvl="0" marL="0" rtl="0" algn="just">
              <a:spcBef>
                <a:spcPts val="1200"/>
              </a:spcBef>
              <a:spcAft>
                <a:spcPts val="0"/>
              </a:spcAft>
              <a:buClr>
                <a:schemeClr val="dk1"/>
              </a:buClr>
              <a:buSzPts val="1100"/>
              <a:buFont typeface="Arial"/>
              <a:buNone/>
            </a:pPr>
            <a:r>
              <a:rPr lang="es-419" sz="900"/>
              <a:t>Trayectoria profesional: Desarrollador de software ➡ Desarrollador de IA ➡ Líder de IA ➡ CTO. Mis diversas funciones han agudizado mis habilidades para crear productos de IA centrados en el cliente. 🌎</a:t>
            </a:r>
            <a:endParaRPr sz="900"/>
          </a:p>
          <a:p>
            <a:pPr indent="0" lvl="0" marL="0" rtl="0" algn="just">
              <a:spcBef>
                <a:spcPts val="1200"/>
              </a:spcBef>
              <a:spcAft>
                <a:spcPts val="0"/>
              </a:spcAft>
              <a:buClr>
                <a:schemeClr val="dk1"/>
              </a:buClr>
              <a:buSzPts val="1100"/>
              <a:buFont typeface="Arial"/>
              <a:buNone/>
            </a:pPr>
            <a:r>
              <a:rPr lang="es-419" sz="900"/>
              <a:t>Orgullosamente uno de los 10 mejores Desarrolladores certificados en TensorFlow de Google en Colombia. 🏆 Autor de "Curso Profesional de Redes neuronales con TensorFlow" &amp; "Curso Profesional de computer vision con TensorFlow" en Platzi. Ganador de Covid19 Hackathon &amp; Innovate2019 con Ecopetrol Colombia. 🌟</a:t>
            </a:r>
            <a:endParaRPr sz="900"/>
          </a:p>
          <a:p>
            <a:pPr indent="0" lvl="0" marL="0" rtl="0" algn="just">
              <a:spcBef>
                <a:spcPts val="1200"/>
              </a:spcBef>
              <a:spcAft>
                <a:spcPts val="0"/>
              </a:spcAft>
              <a:buClr>
                <a:schemeClr val="dk1"/>
              </a:buClr>
              <a:buSzPts val="1100"/>
              <a:buFont typeface="Arial"/>
              <a:buNone/>
            </a:pPr>
            <a:r>
              <a:rPr lang="es-419" sz="900"/>
              <a:t>Apasionado por contribuir a proyectos de código abierto como FiftyOne, Keras y Supervision. 🤖 En constante aprendizaje y crecimiento en el siempre cambiante campo de la IA y el Machine Learning. 📚</a:t>
            </a:r>
            <a:endParaRPr sz="900"/>
          </a:p>
          <a:p>
            <a:pPr indent="0" lvl="0" marL="0" rtl="0" algn="just">
              <a:spcBef>
                <a:spcPts val="1200"/>
              </a:spcBef>
              <a:spcAft>
                <a:spcPts val="0"/>
              </a:spcAft>
              <a:buNone/>
            </a:pPr>
            <a:r>
              <a:rPr lang="es-419" sz="900"/>
              <a:t>🦄 Curiosidades: Me encanta hacer retos extremos. Hago kickboxing, paracaidismo, buceo, triatlones, paseos en Bicicleta entre ciudades, etc. Entrenar mi mente y mi cuerpo para no tener excusas 👨‍💻🚀</a:t>
            </a:r>
            <a:endParaRPr sz="900"/>
          </a:p>
          <a:p>
            <a:pPr indent="0" lvl="0" marL="0" rtl="0" algn="just">
              <a:spcBef>
                <a:spcPts val="1200"/>
              </a:spcBef>
              <a:spcAft>
                <a:spcPts val="0"/>
              </a:spcAft>
              <a:buNone/>
            </a:pPr>
            <a:r>
              <a:rPr lang="es-419" sz="900"/>
              <a:t>¿Qué trabajaremos?</a:t>
            </a:r>
            <a:endParaRPr sz="900"/>
          </a:p>
          <a:p>
            <a:pPr indent="-285750" lvl="0" marL="457200" rtl="0" algn="just">
              <a:spcBef>
                <a:spcPts val="1200"/>
              </a:spcBef>
              <a:spcAft>
                <a:spcPts val="0"/>
              </a:spcAft>
              <a:buSzPts val="900"/>
              <a:buChar char="-"/>
            </a:pPr>
            <a:r>
              <a:rPr b="1" lang="es-419" sz="900"/>
              <a:t>Métodos de aprendizaje no supervisado</a:t>
            </a:r>
            <a:endParaRPr b="1" sz="900"/>
          </a:p>
        </p:txBody>
      </p:sp>
      <p:pic>
        <p:nvPicPr>
          <p:cNvPr id="151" name="Google Shape;151;p21"/>
          <p:cNvPicPr preferRelativeResize="0"/>
          <p:nvPr/>
        </p:nvPicPr>
        <p:blipFill>
          <a:blip r:embed="rId3">
            <a:alphaModFix/>
          </a:blip>
          <a:stretch>
            <a:fillRect/>
          </a:stretch>
        </p:blipFill>
        <p:spPr>
          <a:xfrm>
            <a:off x="6268575" y="1512650"/>
            <a:ext cx="2815824" cy="22526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665075" y="445025"/>
            <a:ext cx="7937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Andrés Felipe Flórez Olivera</a:t>
            </a:r>
            <a:endParaRPr/>
          </a:p>
        </p:txBody>
      </p:sp>
      <p:sp>
        <p:nvSpPr>
          <p:cNvPr id="157" name="Google Shape;157;p22"/>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58" name="Google Shape;158;p22"/>
          <p:cNvSpPr txBox="1"/>
          <p:nvPr>
            <p:ph idx="1" type="body"/>
          </p:nvPr>
        </p:nvSpPr>
        <p:spPr>
          <a:xfrm>
            <a:off x="2030400" y="1743675"/>
            <a:ext cx="5877300" cy="808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s-419">
                <a:solidFill>
                  <a:srgbClr val="FFFFFF"/>
                </a:solidFill>
              </a:rPr>
              <a:t>Inserta tu texto aquí Inserta tu texto aquí Inserta tu texto aquí Inserta tu texto aquí Inserta tu texto aquí Inserta tu texto aquí Inserta tu texto aquí Inserta tu texto aquí Inserta tu texto aquí Inserta tu texto aquí. </a:t>
            </a:r>
            <a:endParaRPr>
              <a:solidFill>
                <a:srgbClr val="FFFFFF"/>
              </a:solidFill>
            </a:endParaRPr>
          </a:p>
        </p:txBody>
      </p:sp>
      <p:sp>
        <p:nvSpPr>
          <p:cNvPr id="159" name="Google Shape;159;p22"/>
          <p:cNvSpPr txBox="1"/>
          <p:nvPr/>
        </p:nvSpPr>
        <p:spPr>
          <a:xfrm>
            <a:off x="1297500" y="2658481"/>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rgbClr val="FFFFFF"/>
                </a:solidFill>
                <a:latin typeface="Montserrat"/>
                <a:ea typeface="Montserrat"/>
                <a:cs typeface="Montserrat"/>
                <a:sym typeface="Montserrat"/>
              </a:rPr>
              <a:t>02</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60" name="Google Shape;160;p22"/>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rgbClr val="FFFFFF"/>
                </a:solidFill>
                <a:latin typeface="Montserrat"/>
                <a:ea typeface="Montserrat"/>
                <a:cs typeface="Montserrat"/>
                <a:sym typeface="Montserrat"/>
              </a:rPr>
              <a:t>03</a:t>
            </a:r>
            <a:endParaRPr sz="1300">
              <a:solidFill>
                <a:srgbClr val="FFFFFF"/>
              </a:solidFill>
            </a:endParaRPr>
          </a:p>
        </p:txBody>
      </p:sp>
      <p:sp>
        <p:nvSpPr>
          <p:cNvPr id="161" name="Google Shape;161;p22"/>
          <p:cNvSpPr txBox="1"/>
          <p:nvPr>
            <p:ph idx="1" type="body"/>
          </p:nvPr>
        </p:nvSpPr>
        <p:spPr>
          <a:xfrm>
            <a:off x="665075" y="1086825"/>
            <a:ext cx="5186100" cy="3598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419" sz="900"/>
              <a:t>Físico con experiencia en Inteligencia Artificial y Ciencia de Datos. </a:t>
            </a:r>
            <a:endParaRPr sz="900"/>
          </a:p>
          <a:p>
            <a:pPr indent="0" lvl="0" marL="0" rtl="0" algn="just">
              <a:spcBef>
                <a:spcPts val="1200"/>
              </a:spcBef>
              <a:spcAft>
                <a:spcPts val="0"/>
              </a:spcAft>
              <a:buNone/>
            </a:pPr>
            <a:r>
              <a:rPr lang="es-419" sz="900"/>
              <a:t>Sobresalgo en la aplicación de modelos matemáticos para desarrollar soluciones innovadoras para problemas complejos, utilizando una amplia gama de tecnologías como Python, R, SQL, Scikit-Learn, Tensorflow, Keras, Docker y plataformas en la nube como Google Cloud Platform y Amazon Web Services. </a:t>
            </a:r>
            <a:endParaRPr sz="900"/>
          </a:p>
          <a:p>
            <a:pPr indent="0" lvl="0" marL="0" rtl="0" algn="just">
              <a:spcBef>
                <a:spcPts val="1200"/>
              </a:spcBef>
              <a:spcAft>
                <a:spcPts val="0"/>
              </a:spcAft>
              <a:buNone/>
            </a:pPr>
            <a:r>
              <a:rPr lang="es-419" sz="900"/>
              <a:t>Reconocido por mi aprendizaje continuo, mi destreza analítica y mi participación proactiva en los esfuerzos de equipo, mi objetivo profesional es aprovechar las tecnologías avanzadas de IA para resolver desafíos intrincados en matemáticas aplicadas y ciencias de la computación.</a:t>
            </a:r>
            <a:endParaRPr sz="900"/>
          </a:p>
          <a:p>
            <a:pPr indent="0" lvl="0" marL="0" rtl="0" algn="just">
              <a:spcBef>
                <a:spcPts val="1200"/>
              </a:spcBef>
              <a:spcAft>
                <a:spcPts val="0"/>
              </a:spcAft>
              <a:buNone/>
            </a:pPr>
            <a:r>
              <a:rPr lang="es-419" sz="900"/>
              <a:t>He trabajado en: Servicio Geológico Colombiano, Anyone AI, Scale AI</a:t>
            </a:r>
            <a:endParaRPr sz="900"/>
          </a:p>
          <a:p>
            <a:pPr indent="0" lvl="0" marL="0" rtl="0" algn="just">
              <a:spcBef>
                <a:spcPts val="1200"/>
              </a:spcBef>
              <a:spcAft>
                <a:spcPts val="0"/>
              </a:spcAft>
              <a:buNone/>
            </a:pPr>
            <a:r>
              <a:rPr lang="es-419" sz="900"/>
              <a:t>¿Qué trabajaremos?</a:t>
            </a:r>
            <a:endParaRPr sz="900"/>
          </a:p>
          <a:p>
            <a:pPr indent="-285750" lvl="0" marL="457200" rtl="0" algn="just">
              <a:spcBef>
                <a:spcPts val="1200"/>
              </a:spcBef>
              <a:spcAft>
                <a:spcPts val="0"/>
              </a:spcAft>
              <a:buSzPts val="900"/>
              <a:buChar char="-"/>
            </a:pPr>
            <a:r>
              <a:rPr b="1" lang="es-419" sz="900"/>
              <a:t>Introducción a la ciencia de datos</a:t>
            </a:r>
            <a:endParaRPr b="1" sz="900"/>
          </a:p>
          <a:p>
            <a:pPr indent="-285750" lvl="0" marL="457200" rtl="0" algn="just">
              <a:spcBef>
                <a:spcPts val="0"/>
              </a:spcBef>
              <a:spcAft>
                <a:spcPts val="0"/>
              </a:spcAft>
              <a:buSzPts val="900"/>
              <a:buChar char="-"/>
            </a:pPr>
            <a:r>
              <a:rPr b="1" lang="es-419" sz="900"/>
              <a:t>Estadística y Probabilidad</a:t>
            </a:r>
            <a:endParaRPr b="1" sz="900"/>
          </a:p>
          <a:p>
            <a:pPr indent="-285750" lvl="0" marL="457200" rtl="0" algn="just">
              <a:spcBef>
                <a:spcPts val="0"/>
              </a:spcBef>
              <a:spcAft>
                <a:spcPts val="0"/>
              </a:spcAft>
              <a:buSzPts val="900"/>
              <a:buChar char="-"/>
            </a:pPr>
            <a:r>
              <a:rPr b="1" lang="es-419" sz="900"/>
              <a:t>SQL</a:t>
            </a:r>
            <a:endParaRPr b="1" sz="900"/>
          </a:p>
          <a:p>
            <a:pPr indent="-285750" lvl="0" marL="457200" rtl="0" algn="just">
              <a:spcBef>
                <a:spcPts val="0"/>
              </a:spcBef>
              <a:spcAft>
                <a:spcPts val="0"/>
              </a:spcAft>
              <a:buSzPts val="900"/>
              <a:buChar char="-"/>
            </a:pPr>
            <a:r>
              <a:rPr b="1" lang="es-419" sz="900"/>
              <a:t>Procesos iterativos</a:t>
            </a:r>
            <a:endParaRPr b="1" sz="900"/>
          </a:p>
          <a:p>
            <a:pPr indent="-285750" lvl="0" marL="457200" rtl="0" algn="just">
              <a:spcBef>
                <a:spcPts val="0"/>
              </a:spcBef>
              <a:spcAft>
                <a:spcPts val="0"/>
              </a:spcAft>
              <a:buSzPts val="900"/>
              <a:buChar char="-"/>
            </a:pPr>
            <a:r>
              <a:rPr b="1" lang="es-419" sz="900"/>
              <a:t>EDA</a:t>
            </a:r>
            <a:endParaRPr b="1" sz="900"/>
          </a:p>
          <a:p>
            <a:pPr indent="-285750" lvl="0" marL="457200" rtl="0" algn="just">
              <a:spcBef>
                <a:spcPts val="0"/>
              </a:spcBef>
              <a:spcAft>
                <a:spcPts val="0"/>
              </a:spcAft>
              <a:buSzPts val="900"/>
              <a:buChar char="-"/>
            </a:pPr>
            <a:r>
              <a:rPr b="1" lang="es-419" sz="900"/>
              <a:t>Preparación de datos para modelamiento</a:t>
            </a:r>
            <a:endParaRPr b="1" sz="900"/>
          </a:p>
          <a:p>
            <a:pPr indent="-285750" lvl="0" marL="457200" rtl="0" algn="just">
              <a:spcBef>
                <a:spcPts val="0"/>
              </a:spcBef>
              <a:spcAft>
                <a:spcPts val="0"/>
              </a:spcAft>
              <a:buSzPts val="900"/>
              <a:buChar char="-"/>
            </a:pPr>
            <a:r>
              <a:rPr b="1" lang="es-419" sz="900"/>
              <a:t>Proyecto de aplicación</a:t>
            </a:r>
            <a:endParaRPr b="1" sz="900"/>
          </a:p>
        </p:txBody>
      </p:sp>
      <p:pic>
        <p:nvPicPr>
          <p:cNvPr id="162" name="Google Shape;162;p22"/>
          <p:cNvPicPr preferRelativeResize="0"/>
          <p:nvPr/>
        </p:nvPicPr>
        <p:blipFill>
          <a:blip r:embed="rId3">
            <a:alphaModFix/>
          </a:blip>
          <a:stretch>
            <a:fillRect/>
          </a:stretch>
        </p:blipFill>
        <p:spPr>
          <a:xfrm>
            <a:off x="5978025" y="1086825"/>
            <a:ext cx="2624452" cy="34992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0" y="2225550"/>
            <a:ext cx="9144000" cy="69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¡Iniciemos!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