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3" r:id="rId7"/>
    <p:sldId id="261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48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A66D05-5E24-33BF-801F-78EF3CC226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E92E566-4F7F-3564-09B2-9AA2CAFA89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BECC3AD-18CF-C373-82E1-2F6ADEE61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3E696-207E-4958-8130-FF51108F7A86}" type="datetimeFigureOut">
              <a:rPr lang="pt-BR" smtClean="0"/>
              <a:t>07/08/2025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63B2040-78C9-8745-F35D-EF11E515E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81EFC78-D113-1835-803D-D7950AD4D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1D3BE-9412-4791-80FA-A05BEA5BD3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3919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C2C9CA-F1E5-FF2E-921C-AD52A3DCD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69BD8E9-0A2B-C061-C70C-C3F70A09DC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F6CD184-049D-93BC-ADFE-06F757BF8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3E696-207E-4958-8130-FF51108F7A86}" type="datetimeFigureOut">
              <a:rPr lang="pt-BR" smtClean="0"/>
              <a:t>07/08/2025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43D6FFC-C1ED-5A9D-2094-DD3CC9066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ED0B10A-F8B5-C6D2-3FEA-4B4EC6AE2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1D3BE-9412-4791-80FA-A05BEA5BD3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6449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C0FF676-4324-F294-99BE-AB1FD834AC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1879113-B5D4-24F6-59D8-097AC80BB6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90184AF-CC75-CB46-EDFE-8210F2EBA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3E696-207E-4958-8130-FF51108F7A86}" type="datetimeFigureOut">
              <a:rPr lang="pt-BR" smtClean="0"/>
              <a:t>07/08/2025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CB5C0B6-9875-C2A1-8F76-DF096D9F0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CD3A412-E7E0-F4A8-B68D-98795D066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1D3BE-9412-4791-80FA-A05BEA5BD3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3214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0D03E4-65C7-6593-B5D9-BD43F5CC0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F4D748A-D7DC-6AF6-0A9D-42EE1A617D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70C1F43-955F-F284-E52B-96BA73CFF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3E696-207E-4958-8130-FF51108F7A86}" type="datetimeFigureOut">
              <a:rPr lang="pt-BR" smtClean="0"/>
              <a:t>07/08/2025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D581143-3F69-7D97-15B4-69F904111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512B4A7-5B6D-CE06-1474-8152CE4C9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1D3BE-9412-4791-80FA-A05BEA5BD3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9260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6AF45D-7CC4-DAF0-F92E-9503919E5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384446F-69DE-17E3-1834-C6E1D83814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41C1E53-8076-5532-F637-209CC4602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3E696-207E-4958-8130-FF51108F7A86}" type="datetimeFigureOut">
              <a:rPr lang="pt-BR" smtClean="0"/>
              <a:t>07/08/2025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B7B2FC7-E025-DE2F-9266-076106F64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14B7233-721C-65ED-5A48-5DD0AB448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1D3BE-9412-4791-80FA-A05BEA5BD3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590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6B61AE-BDA8-4C78-A9DA-828AA1293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DC8D7EF-96E4-CE37-CB3B-01B6E53C77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D215D9C-4CAA-2A0B-8630-4CA95CB05B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B26DCE2-7E90-4DC6-15F8-EE3D801F3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3E696-207E-4958-8130-FF51108F7A86}" type="datetimeFigureOut">
              <a:rPr lang="pt-BR" smtClean="0"/>
              <a:t>07/08/2025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E88BBA6-2AF8-48A3-B2EF-7AC9E0D6E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20C3E75-6F57-4D54-4FBF-C5C751770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1D3BE-9412-4791-80FA-A05BEA5BD3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7019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9C3A99-536B-7AFE-28AA-EED60F2B8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B0D7D7C-900A-CE79-35D3-928D1892AE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331FAA5-3656-CC7D-B2FD-5EA22B0C88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B0C700E-296D-A95B-7B4A-B7B57EF03F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6AE0995-EB67-0DA4-6493-D5A71E9887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5045AFE-E853-B107-5B5B-7414A75E8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3E696-207E-4958-8130-FF51108F7A86}" type="datetimeFigureOut">
              <a:rPr lang="pt-BR" smtClean="0"/>
              <a:t>07/08/2025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4681C3B-8E7A-D99F-6E7A-E62C1D91B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2B2B4F2-19FC-BF30-3660-FEE2608D8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1D3BE-9412-4791-80FA-A05BEA5BD3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0260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29450A-ECDB-AE4A-676E-4AC03A3F1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CE8266F-101B-1E35-4F75-13CF67916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3E696-207E-4958-8130-FF51108F7A86}" type="datetimeFigureOut">
              <a:rPr lang="pt-BR" smtClean="0"/>
              <a:t>07/08/2025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075E159-E392-08D4-8DD3-96CCDF122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355A25A-A42C-DC3A-385A-81BAD7DC1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1D3BE-9412-4791-80FA-A05BEA5BD3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1711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CF8965C-703D-D0F1-405F-F0EE866CE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3E696-207E-4958-8130-FF51108F7A86}" type="datetimeFigureOut">
              <a:rPr lang="pt-BR" smtClean="0"/>
              <a:t>07/08/2025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69E630B-E994-3AF0-38BA-4424BEB86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B32EE82-EC7C-A46D-A6F9-D0A95D247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1D3BE-9412-4791-80FA-A05BEA5BD3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7833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4D3032-EFD8-CF46-E874-0BECE2033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9C26BB1-FD8E-0701-52A9-7CFF97B8F0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65EDEB8-D4A2-ACDE-114C-82B33E82B3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60A5CB5-5450-DE4C-4227-EF24E040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3E696-207E-4958-8130-FF51108F7A86}" type="datetimeFigureOut">
              <a:rPr lang="pt-BR" smtClean="0"/>
              <a:t>07/08/2025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47DC88D-3C25-7A53-1C03-BC624FC63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FEB4D63-40FF-0D4B-13D9-A6D181ABB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1D3BE-9412-4791-80FA-A05BEA5BD3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091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3D738B-7BCC-4FCF-7591-DC7B9A171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B673AE3A-3152-BA0E-9CD8-8E4320A199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D656892-2A17-1153-8069-C6925B97F2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0816881-A0DA-97F4-6317-C02775E75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3E696-207E-4958-8130-FF51108F7A86}" type="datetimeFigureOut">
              <a:rPr lang="pt-BR" smtClean="0"/>
              <a:t>07/08/2025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4371B19-F6BB-9C24-DD83-D1E7B2028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AE0EEBA-E23B-5848-6443-E03189C5A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1D3BE-9412-4791-80FA-A05BEA5BD3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1148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FE8E7C6-4948-E3AC-8897-466C8618E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26682EE-8C1B-7051-425C-B1739304BB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0EAB68A-98F2-4B2E-F0D2-990427860B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93E696-207E-4958-8130-FF51108F7A86}" type="datetimeFigureOut">
              <a:rPr lang="pt-BR" smtClean="0"/>
              <a:t>07/08/2025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9F172A0-C762-EC83-DD34-413B6AF238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01D855C-CA58-81AE-11FC-EA68E523C0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D1D3BE-9412-4791-80FA-A05BEA5BD3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689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7D9A92-26DC-45D3-C254-7A9BBFED12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5B5D45A-48DB-36EA-4530-E7B033A973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513EBAF-93F3-1B28-C6F8-D7D7D1CAC0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203723" cy="6858001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A9001E6E-B9F0-2839-EE2E-690FCA50D6A9}"/>
              </a:ext>
            </a:extLst>
          </p:cNvPr>
          <p:cNvSpPr txBox="1"/>
          <p:nvPr/>
        </p:nvSpPr>
        <p:spPr>
          <a:xfrm>
            <a:off x="105508" y="5257801"/>
            <a:ext cx="460716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Introdução a Banco de Dados Relacionais</a:t>
            </a:r>
            <a:endParaRPr lang="pt-BR" sz="40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52918265-162C-5A48-27BB-E867F7A03A5E}"/>
              </a:ext>
            </a:extLst>
          </p:cNvPr>
          <p:cNvSpPr txBox="1"/>
          <p:nvPr/>
        </p:nvSpPr>
        <p:spPr>
          <a:xfrm>
            <a:off x="105508" y="114300"/>
            <a:ext cx="393895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Banco de Dados – C07</a:t>
            </a:r>
            <a:endParaRPr lang="pt-BR" sz="32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60CAE585-3A47-F69A-7EB8-BF8F308CE487}"/>
              </a:ext>
            </a:extLst>
          </p:cNvPr>
          <p:cNvSpPr txBox="1"/>
          <p:nvPr/>
        </p:nvSpPr>
        <p:spPr>
          <a:xfrm>
            <a:off x="105508" y="602313"/>
            <a:ext cx="252339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Felipe Tagawa Reis</a:t>
            </a:r>
            <a:endParaRPr lang="pt-BR" sz="24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0859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B290AE22-E4FF-A407-1354-05C1DB3990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2155F15B-B75A-1E12-471B-0B4EE238AAC0}"/>
              </a:ext>
            </a:extLst>
          </p:cNvPr>
          <p:cNvSpPr txBox="1"/>
          <p:nvPr/>
        </p:nvSpPr>
        <p:spPr>
          <a:xfrm>
            <a:off x="720968" y="1450731"/>
            <a:ext cx="417048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São sistemas de gerenciamento e armazenamento de dados em tabelas estruturadas com linhas e colunas, onde as informações são distribuídas e organizadas de forma lógica e inter-</a:t>
            </a:r>
            <a:r>
              <a:rPr lang="en-US" sz="2400" dirty="0" err="1"/>
              <a:t>relacionada</a:t>
            </a:r>
            <a:r>
              <a:rPr lang="en-US" sz="2400" dirty="0"/>
              <a:t>.</a:t>
            </a:r>
            <a:endParaRPr lang="pt-BR" sz="2400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608DE015-0AE8-0A49-75FD-BB516AD114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7912" y="1248508"/>
            <a:ext cx="6142573" cy="492959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Picture 2" descr="ANÁLISE COMPARATIVA ENTRE BANCO DE DADOS RELACIONAL E NEWSQL EM UM SISTEMA  DE PEQUENO PORTE">
            <a:extLst>
              <a:ext uri="{FF2B5EF4-FFF2-40B4-BE49-F238E27FC236}">
                <a16:creationId xmlns:a16="http://schemas.microsoft.com/office/drawing/2014/main" id="{DD498767-D8C2-37EE-C15C-53B180CC8A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838" y="4497719"/>
            <a:ext cx="4328747" cy="2069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FE072230-7C4F-F72D-3728-915BD50BE4A5}"/>
              </a:ext>
            </a:extLst>
          </p:cNvPr>
          <p:cNvSpPr txBox="1"/>
          <p:nvPr/>
        </p:nvSpPr>
        <p:spPr>
          <a:xfrm>
            <a:off x="3568212" y="360484"/>
            <a:ext cx="50555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Bancos</a:t>
            </a:r>
            <a:r>
              <a:rPr lang="en-US" sz="3200" dirty="0"/>
              <a:t> de Dados </a:t>
            </a:r>
            <a:r>
              <a:rPr lang="en-US" sz="3200" dirty="0" err="1"/>
              <a:t>Relacionais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1031300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24A81F-FB2A-8C0A-B028-8D100530B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30A59D2-3DFC-7F99-AA0D-6A9D525F4C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4E96833-C58D-A904-75A9-1A3FBBAEBE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9B183E33-21E7-CBCA-C10C-9C7F7F4252F7}"/>
              </a:ext>
            </a:extLst>
          </p:cNvPr>
          <p:cNvSpPr txBox="1"/>
          <p:nvPr/>
        </p:nvSpPr>
        <p:spPr>
          <a:xfrm>
            <a:off x="5361784" y="507245"/>
            <a:ext cx="16793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Tabelas</a:t>
            </a:r>
            <a:endParaRPr lang="pt-BR" sz="3600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F7A7230C-3228-D2F1-D70B-D45A7FAEE9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771" y="2350851"/>
            <a:ext cx="1952898" cy="227679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819C0B14-793A-F183-C623-67F4538F60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1450" y="2523392"/>
            <a:ext cx="5323292" cy="20409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B5A1F8F2-3D47-AFBA-07AB-CC6C2B6C6107}"/>
              </a:ext>
            </a:extLst>
          </p:cNvPr>
          <p:cNvCxnSpPr>
            <a:cxnSpLocks/>
          </p:cNvCxnSpPr>
          <p:nvPr/>
        </p:nvCxnSpPr>
        <p:spPr>
          <a:xfrm>
            <a:off x="3226777" y="3443547"/>
            <a:ext cx="246184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51F69BD2-7A79-07E2-2082-7D0BE7DD3F87}"/>
              </a:ext>
            </a:extLst>
          </p:cNvPr>
          <p:cNvSpPr txBox="1"/>
          <p:nvPr/>
        </p:nvSpPr>
        <p:spPr>
          <a:xfrm>
            <a:off x="1231115" y="4627644"/>
            <a:ext cx="13682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Modelo do Workbench</a:t>
            </a:r>
            <a:endParaRPr lang="pt-BR" dirty="0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56579E6D-0B72-D7FC-6459-168E6428A857}"/>
              </a:ext>
            </a:extLst>
          </p:cNvPr>
          <p:cNvSpPr txBox="1"/>
          <p:nvPr/>
        </p:nvSpPr>
        <p:spPr>
          <a:xfrm>
            <a:off x="8084599" y="4892787"/>
            <a:ext cx="1556994" cy="3811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Tabela Simples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03749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19C2AA-FBF7-903E-653B-05FE47F3B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11F1969-1A42-4671-CC35-05FD6D1F97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C8E56B4-1CFF-90BC-F549-2E95158187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07C9C99E-86FD-270E-78CA-F920A1860433}"/>
              </a:ext>
            </a:extLst>
          </p:cNvPr>
          <p:cNvSpPr txBox="1"/>
          <p:nvPr/>
        </p:nvSpPr>
        <p:spPr>
          <a:xfrm>
            <a:off x="4226902" y="625296"/>
            <a:ext cx="37381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err="1"/>
              <a:t>Tipos</a:t>
            </a:r>
            <a:r>
              <a:rPr lang="en-US" sz="3600" dirty="0"/>
              <a:t> de Dados </a:t>
            </a:r>
            <a:r>
              <a:rPr lang="en-US" sz="3600" dirty="0" err="1"/>
              <a:t>mais</a:t>
            </a:r>
            <a:r>
              <a:rPr lang="en-US" sz="3600" dirty="0"/>
              <a:t> </a:t>
            </a:r>
            <a:r>
              <a:rPr lang="en-US" sz="3600" dirty="0" err="1"/>
              <a:t>Utilizados</a:t>
            </a:r>
            <a:endParaRPr lang="pt-BR" sz="3600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CF5DB712-4B36-E46B-B72F-EC5B1251A957}"/>
              </a:ext>
            </a:extLst>
          </p:cNvPr>
          <p:cNvSpPr txBox="1"/>
          <p:nvPr/>
        </p:nvSpPr>
        <p:spPr>
          <a:xfrm>
            <a:off x="668213" y="2149019"/>
            <a:ext cx="1890347" cy="1754326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Numéricos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INTEGER(INT);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DECIMAL(</a:t>
            </a:r>
            <a:r>
              <a:rPr lang="en-US" dirty="0" err="1"/>
              <a:t>i,j</a:t>
            </a:r>
            <a:r>
              <a:rPr lang="en-US" dirty="0"/>
              <a:t>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FLOAT(j);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DOUBLE.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DE7E38E-3494-6408-7350-6ECF0D1C611F}"/>
              </a:ext>
            </a:extLst>
          </p:cNvPr>
          <p:cNvSpPr txBox="1"/>
          <p:nvPr/>
        </p:nvSpPr>
        <p:spPr>
          <a:xfrm>
            <a:off x="668213" y="4432211"/>
            <a:ext cx="1890347" cy="147732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String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CHAR(n);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VARCHAR(n);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TEXT.</a:t>
            </a:r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55D6A370-6461-1F31-4384-B06A74A36017}"/>
              </a:ext>
            </a:extLst>
          </p:cNvPr>
          <p:cNvSpPr txBox="1"/>
          <p:nvPr/>
        </p:nvSpPr>
        <p:spPr>
          <a:xfrm>
            <a:off x="6655044" y="2149019"/>
            <a:ext cx="1310054" cy="1200329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Data e Hora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DATE;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TIME;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ECA0C54F-A8DD-7C4C-6D28-8AC3ADD6AE9D}"/>
              </a:ext>
            </a:extLst>
          </p:cNvPr>
          <p:cNvSpPr txBox="1"/>
          <p:nvPr/>
        </p:nvSpPr>
        <p:spPr>
          <a:xfrm>
            <a:off x="2817931" y="2703017"/>
            <a:ext cx="19255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i: </a:t>
            </a:r>
            <a:r>
              <a:rPr lang="en-US" dirty="0" err="1"/>
              <a:t>dígitos</a:t>
            </a:r>
            <a:r>
              <a:rPr lang="en-US" dirty="0"/>
              <a:t> </a:t>
            </a:r>
            <a:r>
              <a:rPr lang="en-US" dirty="0" err="1"/>
              <a:t>totais</a:t>
            </a:r>
            <a:r>
              <a:rPr lang="en-US" dirty="0"/>
              <a:t>;</a:t>
            </a:r>
          </a:p>
          <a:p>
            <a:r>
              <a:rPr lang="en-US" dirty="0"/>
              <a:t>j: </a:t>
            </a:r>
            <a:r>
              <a:rPr lang="en-US" dirty="0" err="1"/>
              <a:t>dígitos</a:t>
            </a:r>
            <a:r>
              <a:rPr lang="en-US" dirty="0"/>
              <a:t> </a:t>
            </a:r>
            <a:r>
              <a:rPr lang="en-US" dirty="0" err="1"/>
              <a:t>decimais</a:t>
            </a:r>
            <a:r>
              <a:rPr lang="en-US" dirty="0"/>
              <a:t>.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8160FF93-9C48-8D4D-E000-96C7BC087CFE}"/>
              </a:ext>
            </a:extLst>
          </p:cNvPr>
          <p:cNvSpPr txBox="1"/>
          <p:nvPr/>
        </p:nvSpPr>
        <p:spPr>
          <a:xfrm>
            <a:off x="3059722" y="4709210"/>
            <a:ext cx="81153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CHAR é FIXO em </a:t>
            </a:r>
            <a:r>
              <a:rPr lang="en-US" b="1" u="sng" dirty="0"/>
              <a:t>n </a:t>
            </a:r>
            <a:r>
              <a:rPr lang="en-US" dirty="0" err="1"/>
              <a:t>caracteres</a:t>
            </a:r>
            <a:r>
              <a:rPr lang="en-US" dirty="0"/>
              <a:t>!</a:t>
            </a:r>
          </a:p>
          <a:p>
            <a:r>
              <a:rPr lang="en-US" dirty="0"/>
              <a:t>VARCHAR </a:t>
            </a:r>
            <a:r>
              <a:rPr lang="en-US" dirty="0" err="1"/>
              <a:t>aceita</a:t>
            </a:r>
            <a:r>
              <a:rPr lang="en-US" dirty="0"/>
              <a:t> </a:t>
            </a:r>
            <a:r>
              <a:rPr lang="en-US" b="1" u="sng" dirty="0" err="1"/>
              <a:t>até</a:t>
            </a:r>
            <a:r>
              <a:rPr lang="en-US" b="1" u="sng" dirty="0"/>
              <a:t> n </a:t>
            </a:r>
            <a:r>
              <a:rPr lang="en-US" dirty="0" err="1"/>
              <a:t>caracteres</a:t>
            </a:r>
            <a:r>
              <a:rPr lang="en-US" dirty="0"/>
              <a:t>!</a:t>
            </a:r>
          </a:p>
          <a:p>
            <a:pPr algn="just"/>
            <a:r>
              <a:rPr lang="en-US" dirty="0"/>
              <a:t>TEXT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quantidade</a:t>
            </a:r>
            <a:r>
              <a:rPr lang="en-US" dirty="0"/>
              <a:t> </a:t>
            </a:r>
            <a:r>
              <a:rPr lang="en-US" dirty="0" err="1"/>
              <a:t>fixa</a:t>
            </a:r>
            <a:r>
              <a:rPr lang="en-US" dirty="0"/>
              <a:t>, é </a:t>
            </a:r>
            <a:r>
              <a:rPr lang="en-US" dirty="0" err="1"/>
              <a:t>bastante</a:t>
            </a:r>
            <a:r>
              <a:rPr lang="en-US" dirty="0"/>
              <a:t> </a:t>
            </a:r>
            <a:r>
              <a:rPr lang="en-US" dirty="0" err="1"/>
              <a:t>usado</a:t>
            </a:r>
            <a:r>
              <a:rPr lang="en-US" dirty="0"/>
              <a:t> para </a:t>
            </a:r>
            <a:r>
              <a:rPr lang="en-US" dirty="0" err="1"/>
              <a:t>textos</a:t>
            </a:r>
            <a:r>
              <a:rPr lang="en-US" dirty="0"/>
              <a:t> e </a:t>
            </a:r>
            <a:r>
              <a:rPr lang="en-US" dirty="0" err="1"/>
              <a:t>descrições</a:t>
            </a:r>
            <a:r>
              <a:rPr lang="en-US" dirty="0"/>
              <a:t> </a:t>
            </a:r>
            <a:r>
              <a:rPr lang="en-US" b="1" u="sng" dirty="0" err="1"/>
              <a:t>extensos</a:t>
            </a:r>
            <a:r>
              <a:rPr lang="en-US" dirty="0"/>
              <a:t>.</a:t>
            </a:r>
            <a:endParaRPr lang="pt-BR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BAE54747-6513-C3D7-FD53-04D4E0AB047D}"/>
              </a:ext>
            </a:extLst>
          </p:cNvPr>
          <p:cNvSpPr txBox="1"/>
          <p:nvPr/>
        </p:nvSpPr>
        <p:spPr>
          <a:xfrm>
            <a:off x="8135085" y="2450385"/>
            <a:ext cx="23123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DATE (YYYY-MM-DD);</a:t>
            </a:r>
          </a:p>
          <a:p>
            <a:r>
              <a:rPr lang="en-US" dirty="0"/>
              <a:t>TIME (HH:MM:SS).</a:t>
            </a:r>
            <a:endParaRPr lang="pt-BR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8638EE8C-744C-0D4F-815E-F27C65E8D203}"/>
              </a:ext>
            </a:extLst>
          </p:cNvPr>
          <p:cNvSpPr txBox="1"/>
          <p:nvPr/>
        </p:nvSpPr>
        <p:spPr>
          <a:xfrm>
            <a:off x="6655044" y="3903345"/>
            <a:ext cx="1600200" cy="92333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Lógico</a:t>
            </a:r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BOOLEAN.</a:t>
            </a:r>
          </a:p>
        </p:txBody>
      </p:sp>
    </p:spTree>
    <p:extLst>
      <p:ext uri="{BB962C8B-B14F-4D97-AF65-F5344CB8AC3E}">
        <p14:creationId xmlns:p14="http://schemas.microsoft.com/office/powerpoint/2010/main" val="3068825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064B83-BBE8-AB9C-3837-D5ABFD789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DE098A3-3313-D6DC-8532-4DE53AA3DE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A095D6F-9375-E867-104F-6C3CECD605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ECE2C257-4F6A-6101-1056-A3881D4CA738}"/>
              </a:ext>
            </a:extLst>
          </p:cNvPr>
          <p:cNvSpPr txBox="1"/>
          <p:nvPr/>
        </p:nvSpPr>
        <p:spPr>
          <a:xfrm>
            <a:off x="4399084" y="427741"/>
            <a:ext cx="33938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Chaves Primárias (Primary Key/PK)</a:t>
            </a:r>
            <a:endParaRPr lang="pt-BR" sz="3600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B64C59C3-08AA-8374-466E-DA0706671028}"/>
              </a:ext>
            </a:extLst>
          </p:cNvPr>
          <p:cNvSpPr txBox="1"/>
          <p:nvPr/>
        </p:nvSpPr>
        <p:spPr>
          <a:xfrm>
            <a:off x="1151792" y="2004646"/>
            <a:ext cx="1006719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/>
              <a:t>É um ou mais campos (atributos) que identificam </a:t>
            </a:r>
            <a:r>
              <a:rPr lang="pt-BR" b="1" dirty="0"/>
              <a:t>unicamente</a:t>
            </a:r>
            <a:r>
              <a:rPr lang="pt-BR" dirty="0"/>
              <a:t> cada registro em uma tabela;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b="1" dirty="0"/>
              <a:t>NÃO pode conter valores nulos (NULL) nem valores duplicados;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b="1" dirty="0"/>
              <a:t>Cada tabela pode ter apenas uma chave primária</a:t>
            </a:r>
            <a:r>
              <a:rPr lang="pt-BR" dirty="0"/>
              <a:t>, mas essa chave pode envolver </a:t>
            </a:r>
            <a:r>
              <a:rPr lang="pt-BR" b="1" dirty="0"/>
              <a:t>mais de um campo</a:t>
            </a:r>
            <a:r>
              <a:rPr lang="pt-BR" dirty="0"/>
              <a:t> — nesse caso, é chamada de </a:t>
            </a:r>
            <a:r>
              <a:rPr lang="pt-BR" b="1" dirty="0"/>
              <a:t>chave primária composta;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dirty="0"/>
              <a:t>Em relacionamentos entre tabelas, uma chave primária pode ser combinada com a chave estrangeira de outra tabela para compor uma chave — esse conceito será abordado posteriormente.</a:t>
            </a:r>
            <a:endParaRPr lang="pt-BR" b="1"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113EF2F1-197D-1844-6F0C-2BF3E74579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6309" y="4216082"/>
            <a:ext cx="1952898" cy="227679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F585A59D-254F-29EF-B70C-08D56FE4D780}"/>
              </a:ext>
            </a:extLst>
          </p:cNvPr>
          <p:cNvCxnSpPr/>
          <p:nvPr/>
        </p:nvCxnSpPr>
        <p:spPr>
          <a:xfrm>
            <a:off x="2442758" y="4818185"/>
            <a:ext cx="24018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1EF7EAE5-3149-447A-A7E1-79CB2A4CE0A9}"/>
              </a:ext>
            </a:extLst>
          </p:cNvPr>
          <p:cNvSpPr txBox="1"/>
          <p:nvPr/>
        </p:nvSpPr>
        <p:spPr>
          <a:xfrm>
            <a:off x="5169878" y="4624754"/>
            <a:ext cx="17760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Chave Primária</a:t>
            </a:r>
          </a:p>
          <a:p>
            <a:r>
              <a:rPr lang="en-US" dirty="0"/>
              <a:t>da tabela pessoa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60918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8A27A6-8EF8-12D8-8FD8-D7F39147A3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F18DC9-5815-0212-B6E0-D8C10E6A4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A8E3B4E-2F8A-3689-618B-A91B245EFD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1421DD0-6686-3CBC-6B71-56FD159EB6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37296BF4-EF26-F538-26E9-4DC854B48CD9}"/>
              </a:ext>
            </a:extLst>
          </p:cNvPr>
          <p:cNvSpPr txBox="1"/>
          <p:nvPr/>
        </p:nvSpPr>
        <p:spPr>
          <a:xfrm>
            <a:off x="386861" y="202223"/>
            <a:ext cx="906486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/>
              <a:t>Instalação</a:t>
            </a:r>
            <a:r>
              <a:rPr lang="en-US" sz="3600" dirty="0"/>
              <a:t> do MySQL Workbench</a:t>
            </a:r>
          </a:p>
          <a:p>
            <a:endParaRPr lang="en-US" sz="3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err="1"/>
              <a:t>Vídeo</a:t>
            </a:r>
            <a:r>
              <a:rPr lang="en-US" dirty="0"/>
              <a:t> com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detalhes</a:t>
            </a:r>
            <a:r>
              <a:rPr lang="en-US" dirty="0"/>
              <a:t> da </a:t>
            </a:r>
            <a:r>
              <a:rPr lang="en-US" dirty="0" err="1"/>
              <a:t>instalação</a:t>
            </a:r>
            <a:r>
              <a:rPr lang="en-US" dirty="0"/>
              <a:t> no canal do Teams.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err="1"/>
              <a:t>Arquivo</a:t>
            </a:r>
            <a:r>
              <a:rPr lang="en-US" dirty="0"/>
              <a:t> com </a:t>
            </a:r>
            <a:r>
              <a:rPr lang="en-US" dirty="0" err="1"/>
              <a:t>todos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detalhes</a:t>
            </a:r>
            <a:r>
              <a:rPr lang="en-US" dirty="0"/>
              <a:t> no TEAMS </a:t>
            </a:r>
            <a:r>
              <a:rPr lang="en-US" dirty="0" err="1"/>
              <a:t>ou</a:t>
            </a:r>
            <a:r>
              <a:rPr lang="en-US" dirty="0"/>
              <a:t> no meu </a:t>
            </a:r>
            <a:r>
              <a:rPr lang="en-US" dirty="0" err="1"/>
              <a:t>repositório</a:t>
            </a:r>
            <a:r>
              <a:rPr lang="en-US" dirty="0"/>
              <a:t> da </a:t>
            </a:r>
            <a:r>
              <a:rPr lang="en-US" dirty="0" err="1"/>
              <a:t>disciplina</a:t>
            </a:r>
            <a:r>
              <a:rPr lang="en-US" dirty="0"/>
              <a:t> no </a:t>
            </a:r>
            <a:r>
              <a:rPr lang="en-US" dirty="0" err="1"/>
              <a:t>Github</a:t>
            </a:r>
            <a:r>
              <a:rPr lang="en-US" dirty="0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IMPORTANTE: para </a:t>
            </a:r>
            <a:r>
              <a:rPr lang="en-US" dirty="0" err="1"/>
              <a:t>facilitar</a:t>
            </a:r>
            <a:r>
              <a:rPr lang="en-US" dirty="0"/>
              <a:t> entradas posteriores (</a:t>
            </a:r>
            <a:r>
              <a:rPr lang="en-US" dirty="0" err="1"/>
              <a:t>principalmente</a:t>
            </a:r>
            <a:r>
              <a:rPr lang="en-US" dirty="0"/>
              <a:t> no </a:t>
            </a:r>
            <a:r>
              <a:rPr lang="en-US" dirty="0" err="1"/>
              <a:t>projeto</a:t>
            </a:r>
            <a:r>
              <a:rPr lang="en-US" dirty="0"/>
              <a:t>), </a:t>
            </a:r>
            <a:r>
              <a:rPr lang="en-US" dirty="0" err="1"/>
              <a:t>recomendo</a:t>
            </a:r>
            <a:r>
              <a:rPr lang="en-US" dirty="0"/>
              <a:t> </a:t>
            </a:r>
            <a:r>
              <a:rPr lang="en-US" dirty="0" err="1"/>
              <a:t>colocar</a:t>
            </a:r>
            <a:r>
              <a:rPr lang="en-US" dirty="0"/>
              <a:t> o </a:t>
            </a:r>
            <a:r>
              <a:rPr lang="en-US" b="1" u="sng" dirty="0" err="1"/>
              <a:t>nome</a:t>
            </a:r>
            <a:r>
              <a:rPr lang="en-US" b="1" u="sng" dirty="0"/>
              <a:t> de </a:t>
            </a:r>
            <a:r>
              <a:rPr lang="en-US" b="1" u="sng" dirty="0" err="1"/>
              <a:t>usuário</a:t>
            </a:r>
            <a:r>
              <a:rPr lang="en-US" b="1" u="sng" dirty="0"/>
              <a:t> e </a:t>
            </a:r>
            <a:r>
              <a:rPr lang="en-US" b="1" u="sng" dirty="0" err="1"/>
              <a:t>senha</a:t>
            </a:r>
            <a:r>
              <a:rPr lang="en-US" b="1" u="sng" dirty="0"/>
              <a:t> </a:t>
            </a:r>
            <a:r>
              <a:rPr lang="en-US" b="1" u="sng" dirty="0" err="1"/>
              <a:t>como</a:t>
            </a:r>
            <a:r>
              <a:rPr lang="en-US" b="1" u="sng" dirty="0"/>
              <a:t> “root”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348128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F73D6E-FC32-50DA-1CBC-9FDC465B15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33F163-C736-9349-5711-22D353FEF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3625611-E7FA-1D72-494A-0AFBC3CF9F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43371B3-3339-12F0-DD89-453EBF0A0E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C30338DA-9061-D8D4-B5A5-66A14A047FD4}"/>
              </a:ext>
            </a:extLst>
          </p:cNvPr>
          <p:cNvSpPr txBox="1"/>
          <p:nvPr/>
        </p:nvSpPr>
        <p:spPr>
          <a:xfrm>
            <a:off x="3924300" y="2413337"/>
            <a:ext cx="4343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accent5">
                    <a:lumMod val="75000"/>
                  </a:schemeClr>
                </a:solidFill>
              </a:rPr>
              <a:t>AULA CONCLUÍDA!</a:t>
            </a:r>
            <a:endParaRPr lang="pt-BR" sz="60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284663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</TotalTime>
  <Words>303</Words>
  <Application>Microsoft Office PowerPoint</Application>
  <PresentationFormat>Widescreen</PresentationFormat>
  <Paragraphs>47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Wingdings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Felipe Reis</dc:creator>
  <cp:lastModifiedBy>Felipe Reis</cp:lastModifiedBy>
  <cp:revision>3</cp:revision>
  <dcterms:created xsi:type="dcterms:W3CDTF">2025-07-17T15:58:05Z</dcterms:created>
  <dcterms:modified xsi:type="dcterms:W3CDTF">2025-08-07T17:10:10Z</dcterms:modified>
</cp:coreProperties>
</file>