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  <p:sldId id="274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0A938-EE45-4CF6-9305-556CFB7B5057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2E039-2C2B-455F-97AD-3DF3B59C34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77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2E039-2C2B-455F-97AD-3DF3B59C34C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8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D4559-EF0D-4147-29EB-1B88B4EEB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F6928F-563B-3346-7BEA-F44EB6634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CDB3A-4043-868C-603D-5DE8C8F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3DC86-024F-028E-F693-9960E691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334A0-EA78-CA02-C48A-437E8F8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DBC76-DDBD-6035-394A-FAA73420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6DC10A-BCE0-E9A0-9C3A-ABD035A8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227FF-62DA-F10F-362F-818AEF73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48AAE-3613-2543-A053-3051533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B41B5-064D-3610-A2C1-D24FFC30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17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E625DF-79ED-045C-F376-BAA14FB1A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44D91E-DD50-176E-A506-E908C9B48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29F2E-FBEA-4ED0-E4FF-4240D7B3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D6432-6405-B09C-D09F-ADB0B7D2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5594C8-513B-830B-70C4-D24C3DAA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66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36C01-9F54-4E3C-5BB3-A4C0B84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C3C222-F858-419C-9AA7-63CC713C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CAF58-B232-1F7C-C82D-C13DB055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0571F-2405-94C2-ED63-95AFBCC7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8F511-BC92-2D4C-F142-E3EA0516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2FF2F-A824-11E3-F304-AB4B7D4B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BCD694-3E28-DDA4-32CD-72578BBF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6E2785-4CFC-065E-A7DD-FEE8E5A0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4D052-552C-C591-6C66-BB44248F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513DC0-833B-0335-D1BE-0C941EBA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26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E12B2-9690-6CD8-DCD4-DD6B7402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D0899-A333-E95F-C0D1-EB49DF73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617C2B-7F7E-6C1A-8DDA-B25899EEA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27CC1-0410-5B2A-4531-F917D59F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97A494-2B52-8229-02B3-CFFAEFC7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86B1F7-519E-08F9-13CA-885417EC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1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FE490-0D0A-0BA5-9094-EED13823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41CAB1-E75B-CEDB-D1EC-BD8C0A48B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10C2E-DC17-3D4C-F2B5-0A4CC32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E29925-116D-51DD-1C7C-1968B4CB1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4299DD-591E-319C-1C2A-C653DE160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288EFA-D046-1ED7-7536-E814FA62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9ADA1A-2306-8D30-A258-41D7CDE6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E586AB0-E568-7864-2BEB-1706949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07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9F9-933D-69A5-48A6-15037989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7B5EDC-C117-8760-99C4-D7A29986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910807-56C2-5266-E44A-5D75734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CB1396-FC9F-1DFD-7235-AD399BB5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94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E6B169-3481-E73D-C47B-59517702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C62CD-31AF-288C-7749-F0AE83CD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D435CA-9FDB-4ACD-32E1-6CED780E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30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23D46-4C27-B5A1-B5CB-374E4012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683081-DEEA-D9F9-0E02-E77370EB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654D63-29FE-FC25-49EE-EB635E1B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6DBDC-F5F1-1910-8237-1636805B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964EDF-6A8F-B658-7CC2-4F85EB47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71FD52-4B0D-7760-65CF-BEE377A8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5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E31E7-D1C2-BF5E-67DB-BD17B6D6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C7EDAE-0A5F-54E0-346D-D8BC3F13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A961B5-B9F9-8516-88E4-C298E204C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3DE919-B293-B396-DD7D-AF44A4F3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B1860A-7A5B-A33B-7FF8-118CC4C2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871AB6-4C4D-198C-CC69-2AB8A84B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89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B80329-C1AC-1032-72A2-BB30CF44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58CE09-62E1-CDE5-01D8-25540FCE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3118B9-89B3-FEA3-C9A6-F6DFE94C2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D7A4-D674-4F04-B457-5A75143D3A24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0DB18-F792-69D8-8F05-EBCA3335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963E3A-99F6-969A-9DFF-56EC51AE8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7C56-667E-4805-B116-F1D01DDED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8B734F7-5F82-8F5C-402C-ADDB94FE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DE1E3A-87D7-B255-A4D2-2E2627DB4ADD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10EBA7-DBF4-E344-8E14-86475A287ADB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0E3785-A842-74B6-E6E9-B6A01F682040}"/>
              </a:ext>
            </a:extLst>
          </p:cNvPr>
          <p:cNvSpPr txBox="1"/>
          <p:nvPr/>
        </p:nvSpPr>
        <p:spPr>
          <a:xfrm>
            <a:off x="105508" y="5257801"/>
            <a:ext cx="4607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 CREATE Models</a:t>
            </a:r>
          </a:p>
        </p:txBody>
      </p:sp>
    </p:spTree>
    <p:extLst>
      <p:ext uri="{BB962C8B-B14F-4D97-AF65-F5344CB8AC3E}">
        <p14:creationId xmlns:p14="http://schemas.microsoft.com/office/powerpoint/2010/main" val="101632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8425F-DA5D-C2D7-2C97-DCE26EE59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F882ED-C128-B266-CAFA-3D37849F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03930E5-80C5-CF41-7EA4-1D94CBB1FE6A}"/>
              </a:ext>
            </a:extLst>
          </p:cNvPr>
          <p:cNvSpPr txBox="1"/>
          <p:nvPr/>
        </p:nvSpPr>
        <p:spPr>
          <a:xfrm>
            <a:off x="4023969" y="162426"/>
            <a:ext cx="41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Relacionamento</a:t>
            </a:r>
            <a:r>
              <a:rPr lang="en-US" sz="3600" dirty="0"/>
              <a:t> 1:N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19D980-8AE0-AF96-D46D-44475608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92" y="2603161"/>
            <a:ext cx="2960907" cy="2879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EE6423D-3ACE-D87B-42B9-88BA9566C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214" y="2603160"/>
            <a:ext cx="3004094" cy="2879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6350EEF-F6CB-E7CC-0D6B-7101B359CABF}"/>
              </a:ext>
            </a:extLst>
          </p:cNvPr>
          <p:cNvCxnSpPr>
            <a:cxnSpLocks/>
          </p:cNvCxnSpPr>
          <p:nvPr/>
        </p:nvCxnSpPr>
        <p:spPr>
          <a:xfrm flipV="1">
            <a:off x="5143500" y="4043053"/>
            <a:ext cx="177604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6242AC3-E139-1991-AA7B-9CED04A44FD1}"/>
              </a:ext>
            </a:extLst>
          </p:cNvPr>
          <p:cNvSpPr txBox="1"/>
          <p:nvPr/>
        </p:nvSpPr>
        <p:spPr>
          <a:xfrm>
            <a:off x="5143500" y="3613638"/>
            <a:ext cx="43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6D5E66-5AA1-CA6E-25E3-1E3F5C7A850D}"/>
              </a:ext>
            </a:extLst>
          </p:cNvPr>
          <p:cNvSpPr txBox="1"/>
          <p:nvPr/>
        </p:nvSpPr>
        <p:spPr>
          <a:xfrm>
            <a:off x="6495318" y="4211488"/>
            <a:ext cx="33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3275981-5F02-CEFA-F683-E77E127E375B}"/>
              </a:ext>
            </a:extLst>
          </p:cNvPr>
          <p:cNvSpPr txBox="1"/>
          <p:nvPr/>
        </p:nvSpPr>
        <p:spPr>
          <a:xfrm>
            <a:off x="1817809" y="971183"/>
            <a:ext cx="8556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relação</a:t>
            </a:r>
            <a:r>
              <a:rPr lang="en-US" sz="2400" dirty="0"/>
              <a:t> entre </a:t>
            </a:r>
            <a:r>
              <a:rPr lang="en-US" sz="2400" dirty="0" err="1"/>
              <a:t>Estúdio</a:t>
            </a:r>
            <a:r>
              <a:rPr lang="en-US" sz="2400" dirty="0"/>
              <a:t> e </a:t>
            </a:r>
            <a:r>
              <a:rPr lang="en-US" sz="2400" dirty="0" err="1"/>
              <a:t>Jogos</a:t>
            </a:r>
            <a:r>
              <a:rPr lang="en-US" sz="2400" dirty="0"/>
              <a:t>, </a:t>
            </a:r>
            <a:r>
              <a:rPr lang="en-US" sz="2400" u="sng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Estúdio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desenvolver</a:t>
            </a:r>
            <a:r>
              <a:rPr lang="en-US" sz="2400" dirty="0"/>
              <a:t> </a:t>
            </a:r>
            <a:r>
              <a:rPr lang="en-US" sz="2400" u="sng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jogos</a:t>
            </a:r>
            <a:r>
              <a:rPr lang="en-US" sz="2400" dirty="0"/>
              <a:t>. Mas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jogo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associado</a:t>
            </a:r>
            <a:r>
              <a:rPr lang="en-US" sz="2400" dirty="0"/>
              <a:t> a um </a:t>
            </a:r>
            <a:r>
              <a:rPr lang="en-US" sz="2400" dirty="0" err="1"/>
              <a:t>estúdio</a:t>
            </a:r>
            <a:r>
              <a:rPr lang="en-US" sz="2400" dirty="0"/>
              <a:t> </a:t>
            </a:r>
            <a:r>
              <a:rPr lang="en-US" sz="2400" dirty="0" err="1"/>
              <a:t>específico</a:t>
            </a:r>
            <a:r>
              <a:rPr lang="en-US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083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DBCD-BA93-FD30-22AA-B7966DAE6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B8C390-21A7-DF1C-06F6-B97E2184C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5C1DD03-6333-EECE-9DD0-F0DE7F40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594" y="1169233"/>
            <a:ext cx="6332811" cy="29103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DABD9F5-DE62-B0EC-27CE-D85845F4DF20}"/>
              </a:ext>
            </a:extLst>
          </p:cNvPr>
          <p:cNvSpPr txBox="1"/>
          <p:nvPr/>
        </p:nvSpPr>
        <p:spPr>
          <a:xfrm>
            <a:off x="4023969" y="162426"/>
            <a:ext cx="41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Relacionamento</a:t>
            </a:r>
            <a:r>
              <a:rPr lang="en-US" sz="3600" dirty="0"/>
              <a:t> 1:N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B527E7-61CC-080D-7932-5942FCECB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86" y="4901264"/>
            <a:ext cx="10212225" cy="115268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58824F4-15AB-AF28-2664-3A8FA72DA630}"/>
              </a:ext>
            </a:extLst>
          </p:cNvPr>
          <p:cNvSpPr txBox="1"/>
          <p:nvPr/>
        </p:nvSpPr>
        <p:spPr>
          <a:xfrm>
            <a:off x="10207869" y="2980592"/>
            <a:ext cx="11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Chave </a:t>
            </a:r>
            <a:r>
              <a:rPr lang="en-US" sz="1600" dirty="0" err="1"/>
              <a:t>Estrangeira</a:t>
            </a:r>
            <a:endParaRPr lang="pt-BR" sz="1600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4975579-A4D0-5A9A-F8DB-C0158185F1C3}"/>
              </a:ext>
            </a:extLst>
          </p:cNvPr>
          <p:cNvCxnSpPr/>
          <p:nvPr/>
        </p:nvCxnSpPr>
        <p:spPr>
          <a:xfrm>
            <a:off x="8889023" y="3174023"/>
            <a:ext cx="121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1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FF53-7079-CADB-858A-0510C916D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0DA9CD0-DFF3-18EC-BBF1-0387DADD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EECD6C-669A-5F51-8241-E62B962FE40B}"/>
              </a:ext>
            </a:extLst>
          </p:cNvPr>
          <p:cNvSpPr txBox="1"/>
          <p:nvPr/>
        </p:nvSpPr>
        <p:spPr>
          <a:xfrm>
            <a:off x="4023969" y="162426"/>
            <a:ext cx="41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Relacionamento</a:t>
            </a:r>
            <a:r>
              <a:rPr lang="en-US" sz="3600" dirty="0"/>
              <a:t> N:M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36320-8E3A-B537-B8C7-09D80983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043" y="2871423"/>
            <a:ext cx="2656340" cy="2531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3E4FA9-794E-15E2-9B68-F8D027A89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656" y="2871423"/>
            <a:ext cx="2821301" cy="2531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74AE61D-3133-4882-F691-7779F0D15013}"/>
              </a:ext>
            </a:extLst>
          </p:cNvPr>
          <p:cNvCxnSpPr>
            <a:cxnSpLocks/>
          </p:cNvCxnSpPr>
          <p:nvPr/>
        </p:nvCxnSpPr>
        <p:spPr>
          <a:xfrm>
            <a:off x="5260730" y="4185138"/>
            <a:ext cx="1538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DE0E5C-1679-6707-FF97-B0FDEDF8DA03}"/>
              </a:ext>
            </a:extLst>
          </p:cNvPr>
          <p:cNvSpPr txBox="1"/>
          <p:nvPr/>
        </p:nvSpPr>
        <p:spPr>
          <a:xfrm>
            <a:off x="5260730" y="3710354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31AB25-ACBD-F6B5-9431-5C63F559125F}"/>
              </a:ext>
            </a:extLst>
          </p:cNvPr>
          <p:cNvSpPr txBox="1"/>
          <p:nvPr/>
        </p:nvSpPr>
        <p:spPr>
          <a:xfrm>
            <a:off x="6386893" y="4290591"/>
            <a:ext cx="30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00ACED-C7D4-7E72-3C57-00C7CDDF2D76}"/>
              </a:ext>
            </a:extLst>
          </p:cNvPr>
          <p:cNvSpPr txBox="1"/>
          <p:nvPr/>
        </p:nvSpPr>
        <p:spPr>
          <a:xfrm>
            <a:off x="1989992" y="1332258"/>
            <a:ext cx="8212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 um </a:t>
            </a:r>
            <a:r>
              <a:rPr lang="en-US" sz="2000" dirty="0" err="1"/>
              <a:t>jogo</a:t>
            </a:r>
            <a:r>
              <a:rPr lang="en-US" sz="2000" dirty="0"/>
              <a:t>, qual a </a:t>
            </a:r>
            <a:r>
              <a:rPr lang="en-US" sz="2000" dirty="0" err="1"/>
              <a:t>relação</a:t>
            </a:r>
            <a:r>
              <a:rPr lang="en-US" sz="2000" dirty="0"/>
              <a:t> entre um </a:t>
            </a:r>
            <a:r>
              <a:rPr lang="en-US" sz="2000" dirty="0" err="1"/>
              <a:t>Personagem</a:t>
            </a:r>
            <a:r>
              <a:rPr lang="en-US" sz="2000" dirty="0"/>
              <a:t> e um Item?</a:t>
            </a:r>
          </a:p>
          <a:p>
            <a:r>
              <a:rPr lang="en-US" sz="2000" dirty="0"/>
              <a:t>Um </a:t>
            </a:r>
            <a:r>
              <a:rPr lang="en-US" sz="2000" dirty="0" err="1"/>
              <a:t>Personagem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ter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Itens</a:t>
            </a:r>
            <a:r>
              <a:rPr lang="en-US" sz="2000" dirty="0"/>
              <a:t>(M), mas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Itens</a:t>
            </a:r>
            <a:r>
              <a:rPr lang="en-US" sz="2000" dirty="0"/>
              <a:t>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equipados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Personagens</a:t>
            </a:r>
            <a:r>
              <a:rPr lang="en-US" sz="2000" dirty="0"/>
              <a:t> </a:t>
            </a:r>
            <a:r>
              <a:rPr lang="en-US" sz="2000" dirty="0" err="1"/>
              <a:t>distintos</a:t>
            </a:r>
            <a:r>
              <a:rPr lang="en-US" sz="2000" dirty="0"/>
              <a:t>(N)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7257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7707-3412-8B74-D012-FF87043C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770ED4-B989-7643-EDD1-6A8EF894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2AC841F-9CBB-17EC-C849-A52865FA6D64}"/>
              </a:ext>
            </a:extLst>
          </p:cNvPr>
          <p:cNvSpPr txBox="1"/>
          <p:nvPr/>
        </p:nvSpPr>
        <p:spPr>
          <a:xfrm>
            <a:off x="4023969" y="162426"/>
            <a:ext cx="414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Relacionamento</a:t>
            </a:r>
            <a:r>
              <a:rPr lang="en-US" sz="3600" dirty="0"/>
              <a:t> N:M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5445C3-6B65-36B0-EF44-A5A09EF4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16" y="1515872"/>
            <a:ext cx="10078368" cy="24670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70BD9F-C742-343B-AE23-2FCBD653A39C}"/>
              </a:ext>
            </a:extLst>
          </p:cNvPr>
          <p:cNvSpPr txBox="1"/>
          <p:nvPr/>
        </p:nvSpPr>
        <p:spPr>
          <a:xfrm>
            <a:off x="1858108" y="4741963"/>
            <a:ext cx="847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Nesse </a:t>
            </a:r>
            <a:r>
              <a:rPr lang="en-US" dirty="0" err="1"/>
              <a:t>caso</a:t>
            </a:r>
            <a:r>
              <a:rPr lang="en-US" dirty="0"/>
              <a:t>, é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intermediária</a:t>
            </a:r>
            <a:r>
              <a:rPr lang="en-US" dirty="0"/>
              <a:t>(o model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, mas no Script é </a:t>
            </a:r>
            <a:r>
              <a:rPr lang="en-US" dirty="0" err="1"/>
              <a:t>necessária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). As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primárias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vira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das </a:t>
            </a:r>
            <a:r>
              <a:rPr lang="en-US" dirty="0" err="1"/>
              <a:t>chaves</a:t>
            </a:r>
            <a:r>
              <a:rPr lang="en-US" dirty="0"/>
              <a:t> </a:t>
            </a:r>
            <a:r>
              <a:rPr lang="en-US" dirty="0" err="1"/>
              <a:t>entrangeiras</a:t>
            </a:r>
            <a:r>
              <a:rPr lang="en-US" dirty="0"/>
              <a:t> dessa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intermediária</a:t>
            </a:r>
            <a:r>
              <a:rPr lang="en-US" dirty="0"/>
              <a:t>.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nesta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nova,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com “</a:t>
            </a:r>
            <a:r>
              <a:rPr lang="en-US" dirty="0" err="1"/>
              <a:t>capArmazenamento</a:t>
            </a:r>
            <a:r>
              <a:rPr lang="en-US" dirty="0"/>
              <a:t>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15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C0F05-0A0D-2A30-D252-18EF80FB3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A3CAEF-2EF5-8DED-C70F-4585B6515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31854F-8975-2679-DE5C-562254DD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97" y="85011"/>
            <a:ext cx="10964805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CAF60-821D-41B0-1321-DD12AD3E5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610CA9-A525-DEF8-EFD5-D3278795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BC9A07-F41E-C7CA-21D9-EBDF1B10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2" y="623496"/>
            <a:ext cx="11069595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EAB37-5447-0C6D-4501-1950BA892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10EBDFF-A981-15BC-B40B-540301417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CC07FA8-D63C-1513-55A6-12D8CB130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70" y="455144"/>
            <a:ext cx="11342076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Exercício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reino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Hyrule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onde Link já salvou a princesa Zelda inúmeras vezes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Ganondorf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um novo empreendimento está surgindo. Inspirado pelas aventuras do herói e pela constante necessidade de itens mágicos pelos aventureiros, Link decide se aposentar temporariamente das batalhas épicas para se envolver com o comércio de itens mágicos em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Hyrule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• Ele precisa modelar o banco de dados da sua futura loja de itens (mercado mágico), a HYRULE SHOP. As informações necessárias para a modelagem do banco de dados estão descritas a seguir: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Deve-se guardar estas informações de um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cada item deve ter uma identificação única, um nome, uma categoria (armas, escudos, armaduras, poções, etc.), o seu preço em rupias e a quantidade disponível no estoque.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Deve-se guardar estas informações de uma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loja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cada loja deve ter uma identificação única, um nome, uma localização (Vila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Kakariko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Castelo de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Hyrule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etc.), um responsável e a informação opcional de especialidade mágica. Um item é vendido por várias lojas diferentes e uma única loja vende um ou mais itens distintos.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Deve-se guardar estas informações de um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cada cliente deve ter um código de herói para identificação única, um nome, a sua região de origem (apenas texto), um cristal de comunicação mágico, uma senha única (aceita runas, números e símbolos especiais), e a informação opcional de classe de aventureiro.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Um cliente pode comprar vários itens assim como um item é comprado por muitos clientes. Toda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possui um valor total (aceita centavos de rupia), um tipo de pagamento (rupias físicas ou cristal mágico, por exemplo) e um código de rastreamento único.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Deve-se guardar estas informações do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serviço de entrega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 serviço de entrega deve possuir um código de identificação único, o prazo de entrega dos itens (quantidade de dias) e o valor do frete calculado (aceita centavos de rupia). Um único serviço de entrega é responsável pela entrega de todas as compras e cada compra é entregue por apenas esse serviço.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Após a entrega, um cliente pode avaliar diversos itens e cada item pode ser avaliado por vários clientes. Toda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avaliação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feita pelo cliente deve possuir uma nota de um a cinco corações. O cliente tem a opção de escrever um comentário para esclarecer a nota destinada ao item.</a:t>
            </a:r>
          </a:p>
        </p:txBody>
      </p:sp>
    </p:spTree>
    <p:extLst>
      <p:ext uri="{BB962C8B-B14F-4D97-AF65-F5344CB8AC3E}">
        <p14:creationId xmlns:p14="http://schemas.microsoft.com/office/powerpoint/2010/main" val="119510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8719FF-F7CE-4325-97A0-FF41192B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9BBF6BF-6C28-843E-8D7C-54E5E79316A6}"/>
              </a:ext>
            </a:extLst>
          </p:cNvPr>
          <p:cNvSpPr txBox="1"/>
          <p:nvPr/>
        </p:nvSpPr>
        <p:spPr>
          <a:xfrm>
            <a:off x="4279106" y="162426"/>
            <a:ext cx="363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Comando CREATE</a:t>
            </a:r>
            <a:endParaRPr lang="pt-BR" sz="3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C9AB27-9D6C-BFEE-3BFE-E3D84FCE4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266" y="1343658"/>
            <a:ext cx="6481468" cy="20853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BF6E00B-9005-2186-FDAD-2F4834F5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171" y="3429000"/>
            <a:ext cx="9015655" cy="657612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2ADEBE6-B192-E25D-FBDE-E8F8065A0A74}"/>
              </a:ext>
            </a:extLst>
          </p:cNvPr>
          <p:cNvCxnSpPr>
            <a:cxnSpLocks/>
          </p:cNvCxnSpPr>
          <p:nvPr/>
        </p:nvCxnSpPr>
        <p:spPr>
          <a:xfrm flipH="1">
            <a:off x="1441938" y="4018085"/>
            <a:ext cx="852854" cy="75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727BA92-63A0-F1BC-74DE-05A5AF25B4D7}"/>
              </a:ext>
            </a:extLst>
          </p:cNvPr>
          <p:cNvCxnSpPr>
            <a:cxnSpLocks/>
          </p:cNvCxnSpPr>
          <p:nvPr/>
        </p:nvCxnSpPr>
        <p:spPr>
          <a:xfrm flipH="1">
            <a:off x="3226777" y="4086612"/>
            <a:ext cx="79131" cy="92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7DCBB4D-2820-209B-44C8-5BE88C126B99}"/>
              </a:ext>
            </a:extLst>
          </p:cNvPr>
          <p:cNvCxnSpPr>
            <a:cxnSpLocks/>
          </p:cNvCxnSpPr>
          <p:nvPr/>
        </p:nvCxnSpPr>
        <p:spPr>
          <a:xfrm>
            <a:off x="4563208" y="4018085"/>
            <a:ext cx="0" cy="99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129D181-5AFE-1228-DF99-673156D75A82}"/>
              </a:ext>
            </a:extLst>
          </p:cNvPr>
          <p:cNvCxnSpPr>
            <a:cxnSpLocks/>
          </p:cNvCxnSpPr>
          <p:nvPr/>
        </p:nvCxnSpPr>
        <p:spPr>
          <a:xfrm>
            <a:off x="6638193" y="4086612"/>
            <a:ext cx="0" cy="92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4CC7A68-586D-A3BF-4331-42C01F368DFB}"/>
              </a:ext>
            </a:extLst>
          </p:cNvPr>
          <p:cNvCxnSpPr>
            <a:cxnSpLocks/>
          </p:cNvCxnSpPr>
          <p:nvPr/>
        </p:nvCxnSpPr>
        <p:spPr>
          <a:xfrm>
            <a:off x="9336734" y="4018085"/>
            <a:ext cx="0" cy="99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E55AD1B-D3AD-923B-0703-62D260DDE8C4}"/>
              </a:ext>
            </a:extLst>
          </p:cNvPr>
          <p:cNvSpPr txBox="1"/>
          <p:nvPr/>
        </p:nvSpPr>
        <p:spPr>
          <a:xfrm>
            <a:off x="647233" y="4849323"/>
            <a:ext cx="10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Nome do </a:t>
            </a:r>
            <a:r>
              <a:rPr lang="en-US" dirty="0" err="1"/>
              <a:t>Atributo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75F0BE-8064-6993-10C1-38805A4389C3}"/>
              </a:ext>
            </a:extLst>
          </p:cNvPr>
          <p:cNvSpPr txBox="1"/>
          <p:nvPr/>
        </p:nvSpPr>
        <p:spPr>
          <a:xfrm>
            <a:off x="2696421" y="5146111"/>
            <a:ext cx="106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Tipo do </a:t>
            </a:r>
            <a:r>
              <a:rPr lang="en-US" dirty="0" err="1"/>
              <a:t>Atributo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3AE8B8-376E-7DB2-EB08-98211C63B96E}"/>
              </a:ext>
            </a:extLst>
          </p:cNvPr>
          <p:cNvSpPr txBox="1"/>
          <p:nvPr/>
        </p:nvSpPr>
        <p:spPr>
          <a:xfrm>
            <a:off x="3947746" y="5172488"/>
            <a:ext cx="1371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Indica que 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u="sng" dirty="0" err="1"/>
              <a:t>não</a:t>
            </a:r>
            <a:r>
              <a:rPr lang="en-US" u="sng" dirty="0"/>
              <a:t> </a:t>
            </a:r>
            <a:r>
              <a:rPr lang="en-US" u="sng" dirty="0" err="1"/>
              <a:t>pode</a:t>
            </a:r>
            <a:r>
              <a:rPr lang="en-US" u="sng" dirty="0"/>
              <a:t> ser </a:t>
            </a:r>
            <a:r>
              <a:rPr lang="en-US" u="sng" dirty="0" err="1"/>
              <a:t>nulo</a:t>
            </a:r>
            <a:r>
              <a:rPr lang="en-US" dirty="0"/>
              <a:t> (NOT NULL)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D911C3A-F14B-D6C5-5E59-858CCEC673FE}"/>
              </a:ext>
            </a:extLst>
          </p:cNvPr>
          <p:cNvSpPr txBox="1"/>
          <p:nvPr/>
        </p:nvSpPr>
        <p:spPr>
          <a:xfrm>
            <a:off x="5459965" y="5103674"/>
            <a:ext cx="2514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,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modificador</a:t>
            </a:r>
            <a:r>
              <a:rPr lang="en-US" dirty="0"/>
              <a:t> </a:t>
            </a:r>
            <a:r>
              <a:rPr lang="en-US" dirty="0" err="1"/>
              <a:t>incrementa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 no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inserido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inserir</a:t>
            </a:r>
            <a:r>
              <a:rPr lang="en-US" dirty="0"/>
              <a:t> </a:t>
            </a:r>
            <a:r>
              <a:rPr lang="en-US" dirty="0" err="1"/>
              <a:t>manualmente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CAC4345-3181-A751-F1B8-E5E633F729D3}"/>
              </a:ext>
            </a:extLst>
          </p:cNvPr>
          <p:cNvSpPr txBox="1"/>
          <p:nvPr/>
        </p:nvSpPr>
        <p:spPr>
          <a:xfrm>
            <a:off x="8563708" y="5266592"/>
            <a:ext cx="174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Indica que </a:t>
            </a:r>
            <a:r>
              <a:rPr lang="en-US" dirty="0" err="1"/>
              <a:t>este</a:t>
            </a:r>
            <a:r>
              <a:rPr lang="en-US" dirty="0"/>
              <a:t> é um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para 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endParaRPr lang="pt-BR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B2B0B117-7EBB-8952-6EFE-5DB3655D4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13" y="485591"/>
            <a:ext cx="1714739" cy="238158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DA609A2-196C-8450-5FEB-881EF59C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1932" y="485591"/>
            <a:ext cx="3781953" cy="428685"/>
          </a:xfrm>
          <a:prstGeom prst="rect">
            <a:avLst/>
          </a:prstGeom>
        </p:spPr>
      </p:pic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32F501D2-20E4-B124-FB9B-309440F6DF6E}"/>
              </a:ext>
            </a:extLst>
          </p:cNvPr>
          <p:cNvCxnSpPr>
            <a:cxnSpLocks/>
          </p:cNvCxnSpPr>
          <p:nvPr/>
        </p:nvCxnSpPr>
        <p:spPr>
          <a:xfrm flipV="1">
            <a:off x="4070838" y="1101436"/>
            <a:ext cx="562706" cy="334541"/>
          </a:xfrm>
          <a:prstGeom prst="bentConnector3">
            <a:avLst>
              <a:gd name="adj1" fmla="val -31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8226EE7-7817-7E0C-CE39-EA396CFA9162}"/>
              </a:ext>
            </a:extLst>
          </p:cNvPr>
          <p:cNvSpPr txBox="1"/>
          <p:nvPr/>
        </p:nvSpPr>
        <p:spPr>
          <a:xfrm>
            <a:off x="4633544" y="930042"/>
            <a:ext cx="97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Cláusula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2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8D7A-1642-EB06-BDDB-8B60A5E4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0FE71D-7DA1-A4C0-5066-914290DC9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CCE830C-6392-38AE-A9B0-95660C8D02BB}"/>
              </a:ext>
            </a:extLst>
          </p:cNvPr>
          <p:cNvSpPr txBox="1"/>
          <p:nvPr/>
        </p:nvSpPr>
        <p:spPr>
          <a:xfrm>
            <a:off x="4279106" y="162426"/>
            <a:ext cx="317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Criando</a:t>
            </a:r>
            <a:r>
              <a:rPr lang="en-US" sz="3600" dirty="0"/>
              <a:t> Models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978079-0B6A-F01B-9C3A-D405CAD8B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2" y="1119583"/>
            <a:ext cx="11431595" cy="4829849"/>
          </a:xfrm>
          <a:prstGeom prst="rect">
            <a:avLst/>
          </a:prstGeom>
        </p:spPr>
      </p:pic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5D429E30-D399-C6FB-B2F6-A660F9C25C6A}"/>
              </a:ext>
            </a:extLst>
          </p:cNvPr>
          <p:cNvSpPr/>
          <p:nvPr/>
        </p:nvSpPr>
        <p:spPr>
          <a:xfrm>
            <a:off x="3903783" y="2883876"/>
            <a:ext cx="553916" cy="386862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9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91FF-8D9F-8F31-0DF4-6FFAA0DB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5D0FB5C-151B-24B2-EBEC-73887B8C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1EBD84-9055-F213-8378-27D0A0308941}"/>
              </a:ext>
            </a:extLst>
          </p:cNvPr>
          <p:cNvSpPr txBox="1"/>
          <p:nvPr/>
        </p:nvSpPr>
        <p:spPr>
          <a:xfrm>
            <a:off x="4279106" y="162426"/>
            <a:ext cx="317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Criando</a:t>
            </a:r>
            <a:r>
              <a:rPr lang="en-US" sz="3600" dirty="0"/>
              <a:t> Models</a:t>
            </a:r>
            <a:endParaRPr lang="pt-BR" sz="3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5468AA0-5626-93A7-D117-11B2A85F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892" y="3158270"/>
            <a:ext cx="7360310" cy="265344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4468860-37F1-AFE7-8A4F-131916F2AEC4}"/>
              </a:ext>
            </a:extLst>
          </p:cNvPr>
          <p:cNvSpPr txBox="1"/>
          <p:nvPr/>
        </p:nvSpPr>
        <p:spPr>
          <a:xfrm>
            <a:off x="2987473" y="1317525"/>
            <a:ext cx="621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Basta </a:t>
            </a:r>
            <a:r>
              <a:rPr lang="en-US" sz="2800" dirty="0" err="1"/>
              <a:t>clicar</a:t>
            </a:r>
            <a:r>
              <a:rPr lang="en-US" sz="2800" dirty="0"/>
              <a:t> duas </a:t>
            </a:r>
            <a:r>
              <a:rPr lang="en-US" sz="2800" dirty="0" err="1"/>
              <a:t>vezes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“Add Diagram”</a:t>
            </a:r>
            <a:endParaRPr lang="pt-BR" sz="2800" dirty="0"/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6F7BB526-C888-6A3D-0311-882302902616}"/>
              </a:ext>
            </a:extLst>
          </p:cNvPr>
          <p:cNvSpPr/>
          <p:nvPr/>
        </p:nvSpPr>
        <p:spPr>
          <a:xfrm>
            <a:off x="6095999" y="4541228"/>
            <a:ext cx="1529862" cy="1195753"/>
          </a:xfrm>
          <a:prstGeom prst="mathMultiply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55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3532-CEA2-0128-15E4-9827C4AB2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4BE225-DAD7-57AF-3D57-946283976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CE3A78-DACB-84EA-9079-0437F0310D3C}"/>
              </a:ext>
            </a:extLst>
          </p:cNvPr>
          <p:cNvSpPr txBox="1"/>
          <p:nvPr/>
        </p:nvSpPr>
        <p:spPr>
          <a:xfrm>
            <a:off x="4279106" y="162426"/>
            <a:ext cx="317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Criando</a:t>
            </a:r>
            <a:r>
              <a:rPr lang="en-US" sz="3600" dirty="0"/>
              <a:t> Models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13C9DF-AABC-E648-6EFD-B98D207A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1" y="1156970"/>
            <a:ext cx="10593278" cy="47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E879A-11AD-0503-9B6C-A9C3078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48280F9-0022-CCAA-06B8-5C84FED02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DADA21E-821B-06E1-C714-A62F16F1F7AA}"/>
              </a:ext>
            </a:extLst>
          </p:cNvPr>
          <p:cNvSpPr txBox="1"/>
          <p:nvPr/>
        </p:nvSpPr>
        <p:spPr>
          <a:xfrm>
            <a:off x="4279106" y="162426"/>
            <a:ext cx="317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Criando</a:t>
            </a:r>
            <a:r>
              <a:rPr lang="en-US" sz="3600" dirty="0"/>
              <a:t> Models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4D1385-7E01-0CC1-9435-06F3622CB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6" y="1051690"/>
            <a:ext cx="8440328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8BECA-4C3C-99DF-E28B-6B3F9097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CB8BAB-D6EB-CE4A-1CF1-B58D0C090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962760-3318-0812-BCDC-A2440EDDB981}"/>
              </a:ext>
            </a:extLst>
          </p:cNvPr>
          <p:cNvSpPr txBox="1"/>
          <p:nvPr/>
        </p:nvSpPr>
        <p:spPr>
          <a:xfrm>
            <a:off x="4410899" y="162426"/>
            <a:ext cx="33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Relacionamentos</a:t>
            </a:r>
            <a:endParaRPr lang="pt-BR" sz="3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E55CD4-CA99-B00F-6B80-E3BE9FF4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1" y="1058914"/>
            <a:ext cx="117992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Conexões lógicas entre entidades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representam como os dados em diferentes tabelas estão associados uns aos outros.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modelo relacional,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relacionamentos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ajudam a manter a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integridade referencial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evitando dados duplicados e inconsistentes.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Classificação: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pt-BR" altLang="pt-BR" dirty="0">
                <a:latin typeface="Arial" panose="020B0604020202020204" pitchFamily="34" charset="0"/>
              </a:rPr>
              <a:t>1:1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pt-BR" altLang="pt-BR" dirty="0">
                <a:latin typeface="Arial" panose="020B0604020202020204" pitchFamily="34" charset="0"/>
              </a:rPr>
              <a:t>N:M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7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86754-F893-FFE8-C9AC-BF152A1D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DF19D8-D023-97C1-C351-BB13D9D6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60B9EA-699B-2624-3A61-689A6CE7E79F}"/>
              </a:ext>
            </a:extLst>
          </p:cNvPr>
          <p:cNvSpPr txBox="1"/>
          <p:nvPr/>
        </p:nvSpPr>
        <p:spPr>
          <a:xfrm>
            <a:off x="4147084" y="162426"/>
            <a:ext cx="38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Relacionamento</a:t>
            </a:r>
            <a:r>
              <a:rPr lang="en-US" sz="3600" dirty="0"/>
              <a:t> 1:1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0BB47A-DB42-803B-9342-730AE283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32" y="3152313"/>
            <a:ext cx="2648413" cy="2611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12B844-BD4F-5102-BE94-6BE9F4A9A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471" y="3152312"/>
            <a:ext cx="3005697" cy="2611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76CBD09-8456-0327-39BE-AB32B093EFBF}"/>
              </a:ext>
            </a:extLst>
          </p:cNvPr>
          <p:cNvCxnSpPr>
            <a:cxnSpLocks/>
          </p:cNvCxnSpPr>
          <p:nvPr/>
        </p:nvCxnSpPr>
        <p:spPr>
          <a:xfrm>
            <a:off x="4941276" y="4458253"/>
            <a:ext cx="19167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DEA277-FB7F-1599-9D6E-A8ADDBE481DB}"/>
              </a:ext>
            </a:extLst>
          </p:cNvPr>
          <p:cNvSpPr txBox="1"/>
          <p:nvPr/>
        </p:nvSpPr>
        <p:spPr>
          <a:xfrm>
            <a:off x="1870832" y="1384084"/>
            <a:ext cx="8450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 </a:t>
            </a:r>
            <a:r>
              <a:rPr lang="en-US" sz="2000" dirty="0" err="1"/>
              <a:t>questão</a:t>
            </a:r>
            <a:r>
              <a:rPr lang="en-US" sz="2000" dirty="0"/>
              <a:t> de </a:t>
            </a:r>
            <a:r>
              <a:rPr lang="en-US" sz="2000" dirty="0" err="1"/>
              <a:t>documentos</a:t>
            </a:r>
            <a:r>
              <a:rPr lang="en-US" sz="2000" dirty="0"/>
              <a:t>, qual a </a:t>
            </a:r>
            <a:r>
              <a:rPr lang="en-US" sz="2000" dirty="0" err="1"/>
              <a:t>relação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pessoa</a:t>
            </a:r>
            <a:r>
              <a:rPr lang="en-US" sz="2000" dirty="0"/>
              <a:t> com um </a:t>
            </a:r>
            <a:r>
              <a:rPr lang="en-US" sz="2000" dirty="0" err="1"/>
              <a:t>passaporte</a:t>
            </a:r>
            <a:r>
              <a:rPr lang="en-US" sz="2000" dirty="0"/>
              <a:t>?</a:t>
            </a:r>
          </a:p>
          <a:p>
            <a:r>
              <a:rPr lang="en-US" sz="2000" dirty="0"/>
              <a:t>Uma </a:t>
            </a:r>
            <a:r>
              <a:rPr lang="en-US" sz="2000" dirty="0" err="1"/>
              <a:t>pessoa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u="sng" dirty="0"/>
              <a:t>1</a:t>
            </a:r>
            <a:r>
              <a:rPr lang="en-US" sz="2000" dirty="0"/>
              <a:t> </a:t>
            </a:r>
            <a:r>
              <a:rPr lang="en-US" sz="2000" dirty="0" err="1"/>
              <a:t>passaporte</a:t>
            </a:r>
            <a:r>
              <a:rPr lang="en-US" sz="2000" dirty="0"/>
              <a:t> </a:t>
            </a:r>
            <a:r>
              <a:rPr lang="en-US" sz="2000" dirty="0" err="1"/>
              <a:t>exclusivo</a:t>
            </a:r>
            <a:r>
              <a:rPr lang="en-US" sz="2000" dirty="0"/>
              <a:t> e </a:t>
            </a:r>
            <a:r>
              <a:rPr lang="en-US" sz="2000" u="sng" dirty="0"/>
              <a:t>1</a:t>
            </a:r>
            <a:r>
              <a:rPr lang="en-US" sz="2000" dirty="0"/>
              <a:t> </a:t>
            </a:r>
            <a:r>
              <a:rPr lang="en-US" sz="2000" dirty="0" err="1"/>
              <a:t>passaporte</a:t>
            </a:r>
            <a:r>
              <a:rPr lang="en-US" sz="2000" dirty="0"/>
              <a:t> </a:t>
            </a:r>
            <a:r>
              <a:rPr lang="en-US" sz="2000" dirty="0" err="1"/>
              <a:t>pertence</a:t>
            </a:r>
            <a:r>
              <a:rPr lang="en-US" sz="2000" dirty="0"/>
              <a:t> 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única</a:t>
            </a:r>
            <a:r>
              <a:rPr lang="en-US" sz="2000" dirty="0"/>
              <a:t> </a:t>
            </a:r>
            <a:r>
              <a:rPr lang="en-US" sz="2000" dirty="0" err="1"/>
              <a:t>pessoa</a:t>
            </a:r>
            <a:r>
              <a:rPr lang="en-US" sz="2000" dirty="0"/>
              <a:t>.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B9BC37-7543-7A56-6CF1-FF6B73B33410}"/>
              </a:ext>
            </a:extLst>
          </p:cNvPr>
          <p:cNvSpPr txBox="1"/>
          <p:nvPr/>
        </p:nvSpPr>
        <p:spPr>
          <a:xfrm>
            <a:off x="4967018" y="4088921"/>
            <a:ext cx="3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974DFA-F905-D069-B6FF-32170BA0CC24}"/>
              </a:ext>
            </a:extLst>
          </p:cNvPr>
          <p:cNvSpPr txBox="1"/>
          <p:nvPr/>
        </p:nvSpPr>
        <p:spPr>
          <a:xfrm>
            <a:off x="6507213" y="4522674"/>
            <a:ext cx="36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9D8049-31F4-C494-4303-0E173B9E1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C313DC2-8341-9455-2CA7-DFEAAFEDC934}"/>
              </a:ext>
            </a:extLst>
          </p:cNvPr>
          <p:cNvSpPr txBox="1"/>
          <p:nvPr/>
        </p:nvSpPr>
        <p:spPr>
          <a:xfrm>
            <a:off x="4147084" y="162426"/>
            <a:ext cx="389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Relacionamento</a:t>
            </a:r>
            <a:r>
              <a:rPr lang="en-US" sz="3600" dirty="0"/>
              <a:t> 1:1</a:t>
            </a:r>
            <a:endParaRPr lang="pt-BR" sz="36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344960-CA2E-1A7B-45FB-0945B352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15" y="1357827"/>
            <a:ext cx="7201769" cy="26821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9AD9B27-84FB-FA60-D771-36078FAD0D64}"/>
              </a:ext>
            </a:extLst>
          </p:cNvPr>
          <p:cNvSpPr txBox="1"/>
          <p:nvPr/>
        </p:nvSpPr>
        <p:spPr>
          <a:xfrm>
            <a:off x="1538654" y="4736630"/>
            <a:ext cx="8475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 </a:t>
            </a:r>
            <a:r>
              <a:rPr lang="en-US" dirty="0" err="1"/>
              <a:t>associar</a:t>
            </a:r>
            <a:r>
              <a:rPr lang="en-US" dirty="0"/>
              <a:t> duas </a:t>
            </a:r>
            <a:r>
              <a:rPr lang="en-US" dirty="0" err="1"/>
              <a:t>entidades</a:t>
            </a:r>
            <a:r>
              <a:rPr lang="en-US" dirty="0"/>
              <a:t>(</a:t>
            </a:r>
            <a:r>
              <a:rPr lang="en-US" dirty="0" err="1"/>
              <a:t>tabelas</a:t>
            </a:r>
            <a:r>
              <a:rPr lang="en-US" dirty="0"/>
              <a:t>), é </a:t>
            </a:r>
            <a:r>
              <a:rPr lang="en-US" dirty="0" err="1"/>
              <a:t>gerada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delas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 err="1"/>
              <a:t>chave</a:t>
            </a:r>
            <a:r>
              <a:rPr lang="en-US" u="sng" dirty="0"/>
              <a:t> </a:t>
            </a:r>
            <a:r>
              <a:rPr lang="en-US" u="sng" dirty="0" err="1"/>
              <a:t>estrangeira</a:t>
            </a:r>
            <a:r>
              <a:rPr lang="en-US" u="sng" dirty="0"/>
              <a:t>(FK) </a:t>
            </a:r>
            <a:r>
              <a:rPr lang="en-US" dirty="0"/>
              <a:t>que é </a:t>
            </a:r>
            <a:r>
              <a:rPr lang="en-US" dirty="0" err="1"/>
              <a:t>usada</a:t>
            </a:r>
            <a:r>
              <a:rPr lang="en-US" dirty="0"/>
              <a:t> </a:t>
            </a:r>
            <a:r>
              <a:rPr lang="en-US" dirty="0" err="1"/>
              <a:t>pra</a:t>
            </a:r>
            <a:r>
              <a:rPr lang="en-US" dirty="0"/>
              <a:t> </a:t>
            </a:r>
            <a:r>
              <a:rPr lang="en-US" dirty="0" err="1"/>
              <a:t>conectá</a:t>
            </a:r>
            <a:r>
              <a:rPr lang="en-US" dirty="0"/>
              <a:t>-las. Essa </a:t>
            </a:r>
            <a:r>
              <a:rPr lang="en-US" i="1" dirty="0"/>
              <a:t>Foreign Key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colocada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um dos </a:t>
            </a:r>
            <a:r>
              <a:rPr lang="en-US" dirty="0" err="1"/>
              <a:t>lados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1:1, mas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fracas, a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alocada</a:t>
            </a:r>
            <a:r>
              <a:rPr lang="en-US" dirty="0"/>
              <a:t> no </a:t>
            </a:r>
            <a:r>
              <a:rPr lang="en-US" dirty="0" err="1"/>
              <a:t>lado</a:t>
            </a:r>
            <a:r>
              <a:rPr lang="en-US" dirty="0"/>
              <a:t> da </a:t>
            </a:r>
            <a:r>
              <a:rPr lang="en-US" dirty="0" err="1"/>
              <a:t>mesma</a:t>
            </a:r>
            <a:r>
              <a:rPr lang="en-US" dirty="0"/>
              <a:t>.</a:t>
            </a:r>
            <a:endParaRPr lang="pt-BR" u="sng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1E727EA-8176-7F5C-E644-708BB716256D}"/>
              </a:ext>
            </a:extLst>
          </p:cNvPr>
          <p:cNvCxnSpPr/>
          <p:nvPr/>
        </p:nvCxnSpPr>
        <p:spPr>
          <a:xfrm>
            <a:off x="9116591" y="313006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F005BC-3A69-EB22-8B5A-F716B86189DC}"/>
              </a:ext>
            </a:extLst>
          </p:cNvPr>
          <p:cNvSpPr txBox="1"/>
          <p:nvPr/>
        </p:nvSpPr>
        <p:spPr>
          <a:xfrm>
            <a:off x="10207869" y="2980592"/>
            <a:ext cx="112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Chave </a:t>
            </a:r>
            <a:r>
              <a:rPr lang="en-US" sz="1600" dirty="0" err="1"/>
              <a:t>Estrangeira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23964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797</Words>
  <Application>Microsoft Office PowerPoint</Application>
  <PresentationFormat>Widescreen</PresentationFormat>
  <Paragraphs>55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1</cp:revision>
  <dcterms:created xsi:type="dcterms:W3CDTF">2025-07-18T12:28:20Z</dcterms:created>
  <dcterms:modified xsi:type="dcterms:W3CDTF">2025-07-18T16:28:07Z</dcterms:modified>
</cp:coreProperties>
</file>