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4" r:id="rId6"/>
    <p:sldId id="265" r:id="rId7"/>
    <p:sldId id="266" r:id="rId8"/>
    <p:sldId id="267" r:id="rId9"/>
    <p:sldId id="269" r:id="rId10"/>
    <p:sldId id="268" r:id="rId11"/>
    <p:sldId id="261" r:id="rId12"/>
    <p:sldId id="260" r:id="rId13"/>
    <p:sldId id="270" r:id="rId14"/>
    <p:sldId id="262" r:id="rId15"/>
    <p:sldId id="263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B7EE0-3BA5-684A-56F9-578288926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E48D81-4EA4-8BB6-0EA8-ED54BE7DD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B04D2-393B-6A90-EC50-2ABB7E17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F3251-BE3C-D712-B846-F6C56BB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4316AF-CBA5-C8F8-F351-E878BDE6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53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BAB20-27CA-957D-7C36-3442827E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009C77-7CBD-51A5-FD7B-B996FA692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104EF6-4E47-EA21-BDD8-CD0DD2A3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1AB302-980A-A47B-82BD-90787984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069EAF-F47E-2156-B8F3-2451F750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90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C8EA9-CE3F-F4BC-3A7F-D53FE8193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47FE2E-73AD-1268-14C0-1FA009333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BEC901-1A3B-8613-BAEE-102C3414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5022D9-02A7-E0C3-05F6-631029E6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8FFB5-DC9B-891B-CBBA-20EF942D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8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5E6FB-B51B-91FA-5344-46F5333C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707873-AA2D-1EB5-EF62-B3CEB6F7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6CEF68-F01C-B17E-E8D4-05C8DAF1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BF519-9A61-8175-C8F0-626B4353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2EF55-905B-1767-7040-8E753937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1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6BDF-69DD-7033-09B8-93A5A9C1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6C9AE7-CF27-A61B-26AB-C3ED53E9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CA88E-F06C-594E-57E7-8D28FEC7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417F40-AF30-BCAC-6920-FE9416B2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39E051-E8EE-67DC-F90D-C893191A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C2AEF-3CE9-9F0C-2B5E-21C45FB6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C6939C-94B8-46F2-B44A-B34C61889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B67722-AB24-F9EE-7805-B70C595A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BC47B0-2D93-E235-519F-53652DB6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5E8F4F-0882-6EC3-A9C6-69982E36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C18A0-F7C3-40CE-A581-A16EF1A6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AFB2B-CBCE-D3BB-8F8E-5A4CFDC6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CC0849-23C1-90C3-7C2E-CA9BBA31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5037E5-830F-CC93-3DF8-52853F847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5354FD-C0E6-ADC7-F884-01421F5B4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6C74B4-7931-C400-3091-1C39CE9FF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1B9BAB-0AE2-08B2-48F6-6B92A14D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331AA6-C3B5-5155-0A58-EFEACFEE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926512-C0A9-1AB4-EDB8-BC7A2AA3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22F46-78E4-8950-1BE5-238AA611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B62F10-6108-1C1A-163F-3976F9DE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54A3E1-8A98-5937-0BB4-302BC62B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ADACB0E-EC8E-7426-9ED6-4EBEFABD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86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05E21C-36CF-D886-C049-ACF9F57C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9C336C-97F9-6E7B-3D25-40864E0C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5D1BA9-F83B-2FFA-7282-3E9C527C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30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E93F0-E254-BAF6-35DD-EC799F3B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D3E2F6-53A7-6E6D-3217-5E0BE4F43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43D8AF-B0C3-4BA1-ECF1-8C376D04B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BC533-57B0-3773-292C-78AD8765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1E888F-B466-B8DF-F80D-321F6CDF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3BC674-B0E0-52C1-0D26-2EF184E6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41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8C1D4-96CB-6323-C477-5D8136EE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6C4E42-7564-6F0E-C1CD-A7F1319B8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6C7A1B-B77F-C8EB-698A-094E4D344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4E7247-31F6-F3FA-F041-5F862A02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818B4-F19E-4957-8131-BAE09ED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117AA1-AB28-B60B-9EC2-34C9E7F5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6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494D4E-17A9-65C4-F2FF-A8487AB7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75E1D-6CDC-08D9-C6AC-C8564939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B82901-324C-86DA-A2A2-4E26A2661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B036-64E5-4F6D-9FC1-5392CBC4FA02}" type="datetimeFigureOut">
              <a:rPr lang="pt-BR" smtClean="0"/>
              <a:t>23/07/2025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0C48C3-92BD-E078-2FCD-D5390A395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5C53DA-8CB1-C92E-1880-558B61D3A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9C636-C8DD-4BA1-8C7A-3D4AC6F276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6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3E1BC3-250C-26F0-2AAA-72A667D63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BFE301-B214-7FAE-A7EA-CC5C39823D72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628F52-A4D7-8CD4-3A4A-5326959E168C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A07BCC-127B-7CE8-6A9E-71716FD58712}"/>
              </a:ext>
            </a:extLst>
          </p:cNvPr>
          <p:cNvSpPr txBox="1"/>
          <p:nvPr/>
        </p:nvSpPr>
        <p:spPr>
          <a:xfrm>
            <a:off x="105508" y="5420261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Procedures Functions</a:t>
            </a:r>
          </a:p>
        </p:txBody>
      </p:sp>
    </p:spTree>
    <p:extLst>
      <p:ext uri="{BB962C8B-B14F-4D97-AF65-F5344CB8AC3E}">
        <p14:creationId xmlns:p14="http://schemas.microsoft.com/office/powerpoint/2010/main" val="36038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C190D-2BB9-60E6-6516-DFAB68945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E98B4A-D69C-4B67-FBC7-D5E8BA12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9A608EF-B977-AC8F-6224-94994288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866775"/>
            <a:ext cx="7210425" cy="5124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2E44AD-B4D4-7C10-F10E-6348332A539C}"/>
              </a:ext>
            </a:extLst>
          </p:cNvPr>
          <p:cNvSpPr txBox="1"/>
          <p:nvPr/>
        </p:nvSpPr>
        <p:spPr>
          <a:xfrm>
            <a:off x="4951718" y="180011"/>
            <a:ext cx="22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</a:t>
            </a:r>
            <a:endParaRPr lang="pt-BR" sz="36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C167D30-247D-7A33-B28C-9318A0AD4073}"/>
              </a:ext>
            </a:extLst>
          </p:cNvPr>
          <p:cNvCxnSpPr>
            <a:cxnSpLocks/>
          </p:cNvCxnSpPr>
          <p:nvPr/>
        </p:nvCxnSpPr>
        <p:spPr>
          <a:xfrm>
            <a:off x="1415562" y="866774"/>
            <a:ext cx="1811215" cy="346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3D2E549-8C89-FBF6-A24A-EF31979C1BAD}"/>
              </a:ext>
            </a:extLst>
          </p:cNvPr>
          <p:cNvSpPr txBox="1"/>
          <p:nvPr/>
        </p:nvSpPr>
        <p:spPr>
          <a:xfrm>
            <a:off x="202223" y="180010"/>
            <a:ext cx="329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Delimita</a:t>
            </a:r>
            <a:r>
              <a:rPr lang="en-US" dirty="0"/>
              <a:t>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 de Código (‘$$’ no </a:t>
            </a:r>
            <a:r>
              <a:rPr lang="en-US" dirty="0" err="1"/>
              <a:t>lugar</a:t>
            </a:r>
            <a:r>
              <a:rPr lang="en-US" dirty="0"/>
              <a:t> de ‘;’)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77BD6E08-6916-AEB1-2B6F-9916D4521BEA}"/>
              </a:ext>
            </a:extLst>
          </p:cNvPr>
          <p:cNvCxnSpPr>
            <a:cxnSpLocks/>
          </p:cNvCxnSpPr>
          <p:nvPr/>
        </p:nvCxnSpPr>
        <p:spPr>
          <a:xfrm>
            <a:off x="1995854" y="2198077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2346AB-50C9-6E0A-5432-767C73E1324C}"/>
              </a:ext>
            </a:extLst>
          </p:cNvPr>
          <p:cNvSpPr txBox="1"/>
          <p:nvPr/>
        </p:nvSpPr>
        <p:spPr>
          <a:xfrm>
            <a:off x="688439" y="1666046"/>
            <a:ext cx="116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Criação</a:t>
            </a:r>
            <a:r>
              <a:rPr lang="en-US" dirty="0"/>
              <a:t> da Procedure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3D9DB623-2D4D-A31A-4B74-FD70E9C46702}"/>
              </a:ext>
            </a:extLst>
          </p:cNvPr>
          <p:cNvCxnSpPr>
            <a:cxnSpLocks/>
          </p:cNvCxnSpPr>
          <p:nvPr/>
        </p:nvCxnSpPr>
        <p:spPr>
          <a:xfrm flipH="1">
            <a:off x="6840415" y="2725615"/>
            <a:ext cx="31388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E3DBC2B-02D2-0556-6E69-CB1B8BEC5E10}"/>
              </a:ext>
            </a:extLst>
          </p:cNvPr>
          <p:cNvSpPr txBox="1"/>
          <p:nvPr/>
        </p:nvSpPr>
        <p:spPr>
          <a:xfrm>
            <a:off x="10142109" y="2540949"/>
            <a:ext cx="13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Parâmetros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8693745-C296-DC6C-D967-85707E078514}"/>
              </a:ext>
            </a:extLst>
          </p:cNvPr>
          <p:cNvCxnSpPr>
            <a:cxnSpLocks/>
          </p:cNvCxnSpPr>
          <p:nvPr/>
        </p:nvCxnSpPr>
        <p:spPr>
          <a:xfrm>
            <a:off x="1995853" y="3086099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1729A3-C5CE-0891-1447-BBDFFF512B5C}"/>
              </a:ext>
            </a:extLst>
          </p:cNvPr>
          <p:cNvSpPr txBox="1"/>
          <p:nvPr/>
        </p:nvSpPr>
        <p:spPr>
          <a:xfrm>
            <a:off x="1047457" y="2554068"/>
            <a:ext cx="108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Início</a:t>
            </a:r>
            <a:r>
              <a:rPr lang="en-US" dirty="0"/>
              <a:t> do Corpo</a:t>
            </a:r>
            <a:endParaRPr lang="pt-BR" dirty="0"/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668DC17B-E8EC-B4CD-5D07-117439C10E8A}"/>
              </a:ext>
            </a:extLst>
          </p:cNvPr>
          <p:cNvSpPr/>
          <p:nvPr/>
        </p:nvSpPr>
        <p:spPr>
          <a:xfrm>
            <a:off x="2212730" y="3552090"/>
            <a:ext cx="278057" cy="1415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C520F1-2108-2CAF-7009-6EE42B78E989}"/>
              </a:ext>
            </a:extLst>
          </p:cNvPr>
          <p:cNvSpPr txBox="1"/>
          <p:nvPr/>
        </p:nvSpPr>
        <p:spPr>
          <a:xfrm>
            <a:off x="1393581" y="40488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</a:t>
            </a:r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868762C-66B9-5EEE-5E0F-218EE50314A3}"/>
              </a:ext>
            </a:extLst>
          </p:cNvPr>
          <p:cNvCxnSpPr>
            <a:cxnSpLocks/>
          </p:cNvCxnSpPr>
          <p:nvPr/>
        </p:nvCxnSpPr>
        <p:spPr>
          <a:xfrm flipV="1">
            <a:off x="2212730" y="5249008"/>
            <a:ext cx="1014046" cy="298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A4A32EB-70E6-5C96-00E6-EA7B53A97B62}"/>
              </a:ext>
            </a:extLst>
          </p:cNvPr>
          <p:cNvSpPr txBox="1"/>
          <p:nvPr/>
        </p:nvSpPr>
        <p:spPr>
          <a:xfrm>
            <a:off x="780282" y="5398477"/>
            <a:ext cx="136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Finaliza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a Procedure</a:t>
            </a:r>
            <a:endParaRPr lang="pt-BR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2335286-3073-9966-39DD-06C351AD9710}"/>
              </a:ext>
            </a:extLst>
          </p:cNvPr>
          <p:cNvCxnSpPr/>
          <p:nvPr/>
        </p:nvCxnSpPr>
        <p:spPr>
          <a:xfrm flipH="1" flipV="1">
            <a:off x="3906900" y="5917443"/>
            <a:ext cx="800100" cy="443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5BE4BAD-0562-9669-4975-4EED36AD0209}"/>
              </a:ext>
            </a:extLst>
          </p:cNvPr>
          <p:cNvSpPr txBox="1"/>
          <p:nvPr/>
        </p:nvSpPr>
        <p:spPr>
          <a:xfrm>
            <a:off x="4844562" y="6233746"/>
            <a:ext cx="37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Restaura</a:t>
            </a:r>
            <a:r>
              <a:rPr lang="en-US" dirty="0"/>
              <a:t> o </a:t>
            </a:r>
            <a:r>
              <a:rPr lang="en-US" dirty="0" err="1"/>
              <a:t>delimitador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para ‘;’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389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8B5F6-86E8-BC0A-2F3C-397E7CE4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89E5853-52EE-E8C6-AC87-A40DA97A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E2D64BC-0466-4432-8AE9-BA8659094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30" y="1231006"/>
            <a:ext cx="5805638" cy="21979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9AF8816-45A2-8B7C-AF4C-511C9E878E4C}"/>
              </a:ext>
            </a:extLst>
          </p:cNvPr>
          <p:cNvSpPr txBox="1"/>
          <p:nvPr/>
        </p:nvSpPr>
        <p:spPr>
          <a:xfrm>
            <a:off x="3925124" y="168143"/>
            <a:ext cx="434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- Delimiter 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BC3C069-3B54-9153-60F4-2B77E9B07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29" y="3783841"/>
            <a:ext cx="5805639" cy="2657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B80961B-E332-D16A-D143-BA0176A6822C}"/>
              </a:ext>
            </a:extLst>
          </p:cNvPr>
          <p:cNvSpPr txBox="1"/>
          <p:nvPr/>
        </p:nvSpPr>
        <p:spPr>
          <a:xfrm>
            <a:off x="1312985" y="2037733"/>
            <a:ext cx="326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Forma </a:t>
            </a:r>
            <a:r>
              <a:rPr lang="en-US" sz="3200" dirty="0" err="1"/>
              <a:t>Incorreta</a:t>
            </a:r>
            <a:endParaRPr lang="pt-BR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DAC2C1-3957-83EB-9ABA-31DA86C7BC9C}"/>
              </a:ext>
            </a:extLst>
          </p:cNvPr>
          <p:cNvSpPr txBox="1"/>
          <p:nvPr/>
        </p:nvSpPr>
        <p:spPr>
          <a:xfrm>
            <a:off x="1312985" y="4820267"/>
            <a:ext cx="326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Forma </a:t>
            </a:r>
            <a:r>
              <a:rPr lang="en-US" sz="3200" dirty="0" err="1"/>
              <a:t>Correta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2365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0AE5A-8552-306B-879E-573F4DC5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58340A6-7BEF-D5B4-AFCD-1CFFA629E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E8B3E5-8F2C-6CD1-8F96-0D4B6BFEEA2D}"/>
              </a:ext>
            </a:extLst>
          </p:cNvPr>
          <p:cNvSpPr txBox="1"/>
          <p:nvPr/>
        </p:nvSpPr>
        <p:spPr>
          <a:xfrm>
            <a:off x="3770611" y="194116"/>
            <a:ext cx="449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- </a:t>
            </a:r>
            <a:r>
              <a:rPr lang="en-US" sz="3600" dirty="0" err="1"/>
              <a:t>Utilização</a:t>
            </a:r>
            <a:r>
              <a:rPr lang="en-US" sz="3600" dirty="0"/>
              <a:t> 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1B4F7D-D0E0-A79C-F93D-2BAAAED6D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70" y="1821104"/>
            <a:ext cx="9619460" cy="2984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CF1C7C9-4A79-EE4B-69F2-FB594343B726}"/>
              </a:ext>
            </a:extLst>
          </p:cNvPr>
          <p:cNvCxnSpPr>
            <a:cxnSpLocks/>
          </p:cNvCxnSpPr>
          <p:nvPr/>
        </p:nvCxnSpPr>
        <p:spPr>
          <a:xfrm flipV="1">
            <a:off x="2822331" y="1565031"/>
            <a:ext cx="773723" cy="8088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9E3F7C-EA14-5F9B-FAA1-F9AB86A6373B}"/>
              </a:ext>
            </a:extLst>
          </p:cNvPr>
          <p:cNvSpPr txBox="1"/>
          <p:nvPr/>
        </p:nvSpPr>
        <p:spPr>
          <a:xfrm>
            <a:off x="3678115" y="1284403"/>
            <a:ext cx="2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Chamando</a:t>
            </a:r>
            <a:r>
              <a:rPr lang="en-US" dirty="0"/>
              <a:t> a Procedure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225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CEF6E-5882-F05C-9316-B1B7C5E59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8C8AA9-7769-0041-0975-3B12BC230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913719-FC88-F850-047F-EFC9AEC780D3}"/>
              </a:ext>
            </a:extLst>
          </p:cNvPr>
          <p:cNvSpPr txBox="1"/>
          <p:nvPr/>
        </p:nvSpPr>
        <p:spPr>
          <a:xfrm>
            <a:off x="3770611" y="194116"/>
            <a:ext cx="449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- </a:t>
            </a:r>
            <a:r>
              <a:rPr lang="en-US" sz="3600" dirty="0" err="1"/>
              <a:t>Utilização</a:t>
            </a:r>
            <a:r>
              <a:rPr lang="en-US" sz="3600" dirty="0"/>
              <a:t> 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5DA95B-B2FF-76E6-354F-7D1022C7A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70" y="1821104"/>
            <a:ext cx="9619460" cy="2984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1CD8FCC-5653-D38B-A30A-F4F849EC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274" y="5231423"/>
            <a:ext cx="5007895" cy="922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0112848-7B0B-1113-4EA9-75D0516EAEC6}"/>
              </a:ext>
            </a:extLst>
          </p:cNvPr>
          <p:cNvCxnSpPr>
            <a:cxnSpLocks/>
          </p:cNvCxnSpPr>
          <p:nvPr/>
        </p:nvCxnSpPr>
        <p:spPr>
          <a:xfrm flipV="1">
            <a:off x="2822331" y="1565031"/>
            <a:ext cx="773723" cy="80889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18FE94-15B5-0F84-A14E-E135DBEE3E1D}"/>
              </a:ext>
            </a:extLst>
          </p:cNvPr>
          <p:cNvSpPr txBox="1"/>
          <p:nvPr/>
        </p:nvSpPr>
        <p:spPr>
          <a:xfrm>
            <a:off x="3678115" y="1284403"/>
            <a:ext cx="2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Chamando</a:t>
            </a:r>
            <a:r>
              <a:rPr lang="en-US" dirty="0"/>
              <a:t> a Procedure</a:t>
            </a:r>
            <a:endParaRPr lang="pt-BR" dirty="0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F6E36B4-AE74-95C1-29E0-8AD679F5B69F}"/>
              </a:ext>
            </a:extLst>
          </p:cNvPr>
          <p:cNvCxnSpPr>
            <a:cxnSpLocks/>
          </p:cNvCxnSpPr>
          <p:nvPr/>
        </p:nvCxnSpPr>
        <p:spPr>
          <a:xfrm>
            <a:off x="4273062" y="5917223"/>
            <a:ext cx="1626576" cy="53633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BDD7321-2102-D5C1-EC23-C813A6D101F6}"/>
              </a:ext>
            </a:extLst>
          </p:cNvPr>
          <p:cNvSpPr txBox="1"/>
          <p:nvPr/>
        </p:nvSpPr>
        <p:spPr>
          <a:xfrm>
            <a:off x="5899638" y="6321299"/>
            <a:ext cx="231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Apagando</a:t>
            </a:r>
            <a:r>
              <a:rPr lang="en-US" dirty="0"/>
              <a:t> a Procedure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356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6AA8F-54DD-1373-2FB3-917534CBC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882850-7A26-7027-6DFE-F7DCBE87F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484D6EF-6351-D2E0-A288-3EA59FB4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78" y="1155157"/>
            <a:ext cx="5731085" cy="538813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27A97EE-130B-5862-52E5-7B0173730A2C}"/>
              </a:ext>
            </a:extLst>
          </p:cNvPr>
          <p:cNvSpPr txBox="1"/>
          <p:nvPr/>
        </p:nvSpPr>
        <p:spPr>
          <a:xfrm>
            <a:off x="3729575" y="194116"/>
            <a:ext cx="457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– While + IF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5949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D96B-97A4-EB4C-2B43-C07030FFA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6A24BF-BA9F-3BBF-A92B-28F801F2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A6111A8-3C9F-CA39-B0C4-9A3C630A075B}"/>
              </a:ext>
            </a:extLst>
          </p:cNvPr>
          <p:cNvSpPr txBox="1"/>
          <p:nvPr/>
        </p:nvSpPr>
        <p:spPr>
          <a:xfrm>
            <a:off x="4951718" y="180011"/>
            <a:ext cx="202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Functions 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2190CA-4C54-E6E4-059B-B1EBE8812A21}"/>
              </a:ext>
            </a:extLst>
          </p:cNvPr>
          <p:cNvSpPr txBox="1"/>
          <p:nvPr/>
        </p:nvSpPr>
        <p:spPr>
          <a:xfrm>
            <a:off x="738554" y="1239715"/>
            <a:ext cx="10691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SQL que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armazenados</a:t>
            </a:r>
            <a:r>
              <a:rPr lang="en-US" dirty="0"/>
              <a:t> no banco de dados e </a:t>
            </a:r>
            <a:r>
              <a:rPr lang="en-US" dirty="0" err="1"/>
              <a:t>executados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. De forma </a:t>
            </a:r>
            <a:r>
              <a:rPr lang="en-US" dirty="0" err="1"/>
              <a:t>geral</a:t>
            </a:r>
            <a:r>
              <a:rPr lang="en-US" dirty="0"/>
              <a:t>, </a:t>
            </a:r>
            <a:r>
              <a:rPr lang="en-US" dirty="0" err="1"/>
              <a:t>modificam</a:t>
            </a:r>
            <a:r>
              <a:rPr lang="en-US" dirty="0"/>
              <a:t> dados, </a:t>
            </a:r>
            <a:r>
              <a:rPr lang="en-US" u="sng" dirty="0" err="1"/>
              <a:t>retornando</a:t>
            </a:r>
            <a:r>
              <a:rPr lang="en-US" u="sng" dirty="0"/>
              <a:t> </a:t>
            </a:r>
            <a:r>
              <a:rPr lang="en-US" u="sng" dirty="0" err="1"/>
              <a:t>valores</a:t>
            </a:r>
            <a:r>
              <a:rPr lang="en-US" u="sng" dirty="0"/>
              <a:t> </a:t>
            </a:r>
            <a:r>
              <a:rPr lang="en-US" u="sng" dirty="0" err="1"/>
              <a:t>diretamente</a:t>
            </a:r>
            <a:r>
              <a:rPr lang="en-US" dirty="0"/>
              <a:t>.</a:t>
            </a:r>
          </a:p>
          <a:p>
            <a:r>
              <a:rPr lang="en-US" dirty="0" err="1"/>
              <a:t>Prioriza</a:t>
            </a:r>
            <a:r>
              <a:rPr lang="en-US" dirty="0"/>
              <a:t> </a:t>
            </a:r>
            <a:r>
              <a:rPr lang="en-US" dirty="0" err="1"/>
              <a:t>consistência</a:t>
            </a:r>
            <a:r>
              <a:rPr lang="en-US" dirty="0"/>
              <a:t> e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lugares</a:t>
            </a:r>
            <a:r>
              <a:rPr lang="en-US" dirty="0"/>
              <a:t>, a </a:t>
            </a:r>
            <a:r>
              <a:rPr lang="en-US" dirty="0" err="1"/>
              <a:t>manutenção</a:t>
            </a:r>
            <a:r>
              <a:rPr lang="en-US" dirty="0"/>
              <a:t> é </a:t>
            </a:r>
            <a:r>
              <a:rPr lang="en-US" dirty="0" err="1"/>
              <a:t>facilitada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centralização</a:t>
            </a:r>
            <a:r>
              <a:rPr lang="en-US" dirty="0"/>
              <a:t> </a:t>
            </a:r>
            <a:r>
              <a:rPr lang="en-US" dirty="0" err="1"/>
              <a:t>evita</a:t>
            </a:r>
            <a:r>
              <a:rPr lang="en-US" dirty="0"/>
              <a:t> a chance de </a:t>
            </a:r>
            <a:r>
              <a:rPr lang="en-US" dirty="0" err="1"/>
              <a:t>erros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u="sng" dirty="0" err="1"/>
              <a:t>Não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INSERT, UPDATE e DELETE </a:t>
            </a:r>
            <a:r>
              <a:rPr lang="en-US" dirty="0" err="1"/>
              <a:t>diretamente</a:t>
            </a:r>
            <a:r>
              <a:rPr lang="en-US" dirty="0"/>
              <a:t> (</a:t>
            </a:r>
            <a:r>
              <a:rPr lang="en-US" dirty="0" err="1"/>
              <a:t>mais</a:t>
            </a:r>
            <a:r>
              <a:rPr lang="en-US" dirty="0"/>
              <a:t> simples que Procedures)</a:t>
            </a:r>
          </a:p>
        </p:txBody>
      </p:sp>
    </p:spTree>
    <p:extLst>
      <p:ext uri="{BB962C8B-B14F-4D97-AF65-F5344CB8AC3E}">
        <p14:creationId xmlns:p14="http://schemas.microsoft.com/office/powerpoint/2010/main" val="333083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81982-2358-C67B-F184-5D33D14CE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8AE3EA-99C5-C145-FD02-E44C87E4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8974B9D-383D-9DAF-85E9-D87D71FFBEA2}"/>
              </a:ext>
            </a:extLst>
          </p:cNvPr>
          <p:cNvSpPr txBox="1"/>
          <p:nvPr/>
        </p:nvSpPr>
        <p:spPr>
          <a:xfrm>
            <a:off x="4951718" y="180011"/>
            <a:ext cx="2029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Functions 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27C378-1A72-CD4E-E692-47382FA1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010" y="1006353"/>
            <a:ext cx="7521979" cy="5297766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21104E5-81CC-DFD7-C130-D6F5B3CACC1C}"/>
              </a:ext>
            </a:extLst>
          </p:cNvPr>
          <p:cNvCxnSpPr>
            <a:cxnSpLocks/>
          </p:cNvCxnSpPr>
          <p:nvPr/>
        </p:nvCxnSpPr>
        <p:spPr>
          <a:xfrm flipH="1" flipV="1">
            <a:off x="1538654" y="1951892"/>
            <a:ext cx="720969" cy="993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51999BA-7F02-DE13-CD45-0DFA9CA4388A}"/>
              </a:ext>
            </a:extLst>
          </p:cNvPr>
          <p:cNvSpPr txBox="1"/>
          <p:nvPr/>
        </p:nvSpPr>
        <p:spPr>
          <a:xfrm>
            <a:off x="562708" y="1415562"/>
            <a:ext cx="1696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Aleatoriedade</a:t>
            </a:r>
            <a:r>
              <a:rPr lang="en-US" dirty="0"/>
              <a:t>?</a:t>
            </a:r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41F910D-ACFA-594B-A5CF-531C6D8E4312}"/>
              </a:ext>
            </a:extLst>
          </p:cNvPr>
          <p:cNvCxnSpPr/>
          <p:nvPr/>
        </p:nvCxnSpPr>
        <p:spPr>
          <a:xfrm>
            <a:off x="8809892" y="2945423"/>
            <a:ext cx="0" cy="641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646C02F-50AD-7DAB-8151-1E4A5E907EFA}"/>
              </a:ext>
            </a:extLst>
          </p:cNvPr>
          <p:cNvSpPr txBox="1"/>
          <p:nvPr/>
        </p:nvSpPr>
        <p:spPr>
          <a:xfrm>
            <a:off x="8030716" y="3767273"/>
            <a:ext cx="173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Tipo do </a:t>
            </a:r>
            <a:r>
              <a:rPr lang="en-US" dirty="0" err="1"/>
              <a:t>Retorno</a:t>
            </a:r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829526C-0020-4BBA-1BC3-388FC44732D8}"/>
              </a:ext>
            </a:extLst>
          </p:cNvPr>
          <p:cNvCxnSpPr>
            <a:cxnSpLocks/>
          </p:cNvCxnSpPr>
          <p:nvPr/>
        </p:nvCxnSpPr>
        <p:spPr>
          <a:xfrm>
            <a:off x="7605346" y="5345723"/>
            <a:ext cx="10111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088869C-B32D-45F5-C0F4-3CA91748BB79}"/>
              </a:ext>
            </a:extLst>
          </p:cNvPr>
          <p:cNvSpPr txBox="1"/>
          <p:nvPr/>
        </p:nvSpPr>
        <p:spPr>
          <a:xfrm>
            <a:off x="8809892" y="5142958"/>
            <a:ext cx="241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Chamando</a:t>
            </a:r>
            <a:r>
              <a:rPr lang="en-US" dirty="0"/>
              <a:t> a Function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101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529EF-0045-2DFB-D300-AD5C4C85A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1F5A387-C841-C97F-CD23-997B7B4F8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8510A31-E53E-4386-AB65-6B5FDB6D1144}"/>
              </a:ext>
            </a:extLst>
          </p:cNvPr>
          <p:cNvSpPr txBox="1"/>
          <p:nvPr/>
        </p:nvSpPr>
        <p:spPr>
          <a:xfrm>
            <a:off x="5173632" y="171219"/>
            <a:ext cx="184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Exercício</a:t>
            </a:r>
            <a:r>
              <a:rPr lang="en-US" sz="3600" dirty="0"/>
              <a:t> 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920CC4-755B-9159-33D3-07E61FF96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562" y="1243552"/>
            <a:ext cx="4105848" cy="33724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E55902-9C2C-26BE-A4BF-FD74EBC55A5E}"/>
              </a:ext>
            </a:extLst>
          </p:cNvPr>
          <p:cNvSpPr txBox="1"/>
          <p:nvPr/>
        </p:nvSpPr>
        <p:spPr>
          <a:xfrm>
            <a:off x="1415562" y="5418596"/>
            <a:ext cx="8897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Function </a:t>
            </a:r>
            <a:r>
              <a:rPr lang="en-US" dirty="0" err="1"/>
              <a:t>criaEmailFuncionario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um email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funcionário</a:t>
            </a:r>
            <a:r>
              <a:rPr lang="en-US" dirty="0"/>
              <a:t> no </a:t>
            </a:r>
            <a:r>
              <a:rPr lang="en-US" dirty="0" err="1"/>
              <a:t>estilo</a:t>
            </a:r>
            <a:r>
              <a:rPr lang="en-US" dirty="0"/>
              <a:t>: ‘nome@departamento.empresa.com’;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Crie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Procedure </a:t>
            </a:r>
            <a:r>
              <a:rPr lang="en-US" dirty="0" err="1"/>
              <a:t>insereFuncionario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as </a:t>
            </a:r>
            <a:r>
              <a:rPr lang="en-US" dirty="0" err="1"/>
              <a:t>inserções</a:t>
            </a:r>
            <a:r>
              <a:rPr lang="en-US" dirty="0"/>
              <a:t> dos </a:t>
            </a:r>
            <a:r>
              <a:rPr lang="en-US" dirty="0" err="1"/>
              <a:t>funcionários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 a </a:t>
            </a:r>
            <a:r>
              <a:rPr lang="en-US" dirty="0" err="1"/>
              <a:t>função</a:t>
            </a:r>
            <a:r>
              <a:rPr lang="en-US" dirty="0"/>
              <a:t> CONCAT() para </a:t>
            </a:r>
            <a:r>
              <a:rPr lang="en-US" dirty="0" err="1"/>
              <a:t>gerar</a:t>
            </a:r>
            <a:r>
              <a:rPr lang="en-US" dirty="0"/>
              <a:t> o email, </a:t>
            </a:r>
            <a:r>
              <a:rPr lang="en-US" dirty="0" err="1"/>
              <a:t>colocando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entre </a:t>
            </a:r>
            <a:r>
              <a:rPr lang="en-US" dirty="0" err="1"/>
              <a:t>vírgulas</a:t>
            </a:r>
            <a:r>
              <a:rPr lang="en-US" dirty="0"/>
              <a:t>.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37E8C0E-EFE0-5473-C07D-A4DFCEFD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49772"/>
              </p:ext>
            </p:extLst>
          </p:nvPr>
        </p:nvGraphicFramePr>
        <p:xfrm>
          <a:off x="5700267" y="1131104"/>
          <a:ext cx="6312875" cy="4175042"/>
        </p:xfrm>
        <a:graphic>
          <a:graphicData uri="http://schemas.openxmlformats.org/drawingml/2006/table">
            <a:tbl>
              <a:tblPr/>
              <a:tblGrid>
                <a:gridCol w="1262575">
                  <a:extLst>
                    <a:ext uri="{9D8B030D-6E8A-4147-A177-3AD203B41FA5}">
                      <a16:colId xmlns:a16="http://schemas.microsoft.com/office/drawing/2014/main" val="2049855493"/>
                    </a:ext>
                  </a:extLst>
                </a:gridCol>
                <a:gridCol w="1262575">
                  <a:extLst>
                    <a:ext uri="{9D8B030D-6E8A-4147-A177-3AD203B41FA5}">
                      <a16:colId xmlns:a16="http://schemas.microsoft.com/office/drawing/2014/main" val="4270633360"/>
                    </a:ext>
                  </a:extLst>
                </a:gridCol>
                <a:gridCol w="1262575">
                  <a:extLst>
                    <a:ext uri="{9D8B030D-6E8A-4147-A177-3AD203B41FA5}">
                      <a16:colId xmlns:a16="http://schemas.microsoft.com/office/drawing/2014/main" val="1339243786"/>
                    </a:ext>
                  </a:extLst>
                </a:gridCol>
                <a:gridCol w="1810044">
                  <a:extLst>
                    <a:ext uri="{9D8B030D-6E8A-4147-A177-3AD203B41FA5}">
                      <a16:colId xmlns:a16="http://schemas.microsoft.com/office/drawing/2014/main" val="3120751767"/>
                    </a:ext>
                  </a:extLst>
                </a:gridCol>
                <a:gridCol w="715106">
                  <a:extLst>
                    <a:ext uri="{9D8B030D-6E8A-4147-A177-3AD203B41FA5}">
                      <a16:colId xmlns:a16="http://schemas.microsoft.com/office/drawing/2014/main" val="1471216414"/>
                    </a:ext>
                  </a:extLst>
                </a:gridCol>
              </a:tblGrid>
              <a:tr h="7128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nome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idade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dirty="0"/>
                        <a:t>departamento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552881"/>
                  </a:ext>
                </a:extLst>
              </a:tr>
              <a:tr h="10183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Carlos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 err="1"/>
                        <a:t>rh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122916"/>
                  </a:ext>
                </a:extLst>
              </a:tr>
              <a:tr h="10183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Lucia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ti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821612"/>
                  </a:ext>
                </a:extLst>
              </a:tr>
              <a:tr h="10183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Bruno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adm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240038"/>
                  </a:ext>
                </a:extLst>
              </a:tr>
              <a:tr h="40732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47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3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4855E2-CC2A-38FF-FA5E-B1A94E92A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3C7FD0-FA7E-5C76-758C-9FC3569F35F7}"/>
              </a:ext>
            </a:extLst>
          </p:cNvPr>
          <p:cNvSpPr txBox="1"/>
          <p:nvPr/>
        </p:nvSpPr>
        <p:spPr>
          <a:xfrm>
            <a:off x="4951718" y="180011"/>
            <a:ext cx="22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955D1C-4CCF-D5A5-5BA8-887906812AD1}"/>
              </a:ext>
            </a:extLst>
          </p:cNvPr>
          <p:cNvSpPr txBox="1"/>
          <p:nvPr/>
        </p:nvSpPr>
        <p:spPr>
          <a:xfrm>
            <a:off x="738554" y="1239715"/>
            <a:ext cx="1069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SQL que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armazenados</a:t>
            </a:r>
            <a:r>
              <a:rPr lang="en-US" dirty="0"/>
              <a:t> no banco de dados e </a:t>
            </a:r>
            <a:r>
              <a:rPr lang="en-US" dirty="0" err="1"/>
              <a:t>executados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. De forma </a:t>
            </a:r>
            <a:r>
              <a:rPr lang="en-US" dirty="0" err="1"/>
              <a:t>geral</a:t>
            </a:r>
            <a:r>
              <a:rPr lang="en-US" dirty="0"/>
              <a:t>,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, </a:t>
            </a:r>
            <a:r>
              <a:rPr lang="en-US" dirty="0" err="1"/>
              <a:t>modificam</a:t>
            </a:r>
            <a:r>
              <a:rPr lang="en-US" dirty="0"/>
              <a:t> dados, mas </a:t>
            </a:r>
            <a:r>
              <a:rPr lang="en-US" u="sng" dirty="0" err="1"/>
              <a:t>não</a:t>
            </a:r>
            <a:r>
              <a:rPr lang="en-US" dirty="0"/>
              <a:t> </a:t>
            </a:r>
            <a:r>
              <a:rPr lang="en-US" dirty="0" err="1"/>
              <a:t>retornam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.</a:t>
            </a:r>
          </a:p>
          <a:p>
            <a:r>
              <a:rPr lang="en-US" dirty="0" err="1"/>
              <a:t>Prioriza</a:t>
            </a:r>
            <a:r>
              <a:rPr lang="en-US" dirty="0"/>
              <a:t> </a:t>
            </a:r>
            <a:r>
              <a:rPr lang="en-US" dirty="0" err="1"/>
              <a:t>consistência</a:t>
            </a:r>
            <a:r>
              <a:rPr lang="en-US" dirty="0"/>
              <a:t> e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lugares</a:t>
            </a:r>
            <a:r>
              <a:rPr lang="en-US" dirty="0"/>
              <a:t>, a </a:t>
            </a:r>
            <a:r>
              <a:rPr lang="en-US" dirty="0" err="1"/>
              <a:t>manutenção</a:t>
            </a:r>
            <a:r>
              <a:rPr lang="en-US" dirty="0"/>
              <a:t> é </a:t>
            </a:r>
            <a:r>
              <a:rPr lang="en-US" dirty="0" err="1"/>
              <a:t>facilitada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centralização</a:t>
            </a:r>
            <a:r>
              <a:rPr lang="en-US" dirty="0"/>
              <a:t> </a:t>
            </a:r>
            <a:r>
              <a:rPr lang="en-US" dirty="0" err="1"/>
              <a:t>evita</a:t>
            </a:r>
            <a:r>
              <a:rPr lang="en-US" dirty="0"/>
              <a:t> a chance de </a:t>
            </a:r>
            <a:r>
              <a:rPr lang="en-US" dirty="0" err="1"/>
              <a:t>erros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614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E4AB-36D3-2146-C4C9-4497DA5ED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95AB87-EA94-7E00-3BE7-FBD475749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9AB42E8-9EFF-7636-4A15-67F0D24B92A0}"/>
              </a:ext>
            </a:extLst>
          </p:cNvPr>
          <p:cNvSpPr txBox="1"/>
          <p:nvPr/>
        </p:nvSpPr>
        <p:spPr>
          <a:xfrm>
            <a:off x="4951718" y="180011"/>
            <a:ext cx="22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3A4B8E-E47A-3461-A826-D2ADBE213D96}"/>
              </a:ext>
            </a:extLst>
          </p:cNvPr>
          <p:cNvSpPr txBox="1"/>
          <p:nvPr/>
        </p:nvSpPr>
        <p:spPr>
          <a:xfrm>
            <a:off x="738554" y="1239715"/>
            <a:ext cx="106914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Procedures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blocos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SQL que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armazenados</a:t>
            </a:r>
            <a:r>
              <a:rPr lang="en-US" dirty="0"/>
              <a:t> no banco de dados e </a:t>
            </a:r>
            <a:r>
              <a:rPr lang="en-US" dirty="0" err="1"/>
              <a:t>executados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. De forma </a:t>
            </a:r>
            <a:r>
              <a:rPr lang="en-US" dirty="0" err="1"/>
              <a:t>geral</a:t>
            </a:r>
            <a:r>
              <a:rPr lang="en-US" dirty="0"/>
              <a:t>,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, </a:t>
            </a:r>
            <a:r>
              <a:rPr lang="en-US" dirty="0" err="1"/>
              <a:t>modificam</a:t>
            </a:r>
            <a:r>
              <a:rPr lang="en-US" dirty="0"/>
              <a:t> dados, mas </a:t>
            </a:r>
            <a:r>
              <a:rPr lang="en-US" u="sng" dirty="0" err="1"/>
              <a:t>não</a:t>
            </a:r>
            <a:r>
              <a:rPr lang="en-US" dirty="0"/>
              <a:t> </a:t>
            </a:r>
            <a:r>
              <a:rPr lang="en-US" dirty="0" err="1"/>
              <a:t>retornam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diretamente</a:t>
            </a:r>
            <a:r>
              <a:rPr lang="en-US" dirty="0"/>
              <a:t>.</a:t>
            </a:r>
          </a:p>
          <a:p>
            <a:r>
              <a:rPr lang="en-US" dirty="0" err="1"/>
              <a:t>Prioriza</a:t>
            </a:r>
            <a:r>
              <a:rPr lang="en-US" dirty="0"/>
              <a:t> </a:t>
            </a:r>
            <a:r>
              <a:rPr lang="en-US" dirty="0" err="1"/>
              <a:t>consistência</a:t>
            </a:r>
            <a:r>
              <a:rPr lang="en-US" dirty="0"/>
              <a:t> e </a:t>
            </a:r>
            <a:r>
              <a:rPr lang="en-US" dirty="0" err="1"/>
              <a:t>segurança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funcionalidade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lugares</a:t>
            </a:r>
            <a:r>
              <a:rPr lang="en-US" dirty="0"/>
              <a:t>, a </a:t>
            </a:r>
            <a:r>
              <a:rPr lang="en-US" dirty="0" err="1"/>
              <a:t>manutenção</a:t>
            </a:r>
            <a:r>
              <a:rPr lang="en-US" dirty="0"/>
              <a:t> é </a:t>
            </a:r>
            <a:r>
              <a:rPr lang="en-US" dirty="0" err="1"/>
              <a:t>facilitada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centralização</a:t>
            </a:r>
            <a:r>
              <a:rPr lang="en-US" dirty="0"/>
              <a:t> </a:t>
            </a:r>
            <a:r>
              <a:rPr lang="en-US" dirty="0" err="1"/>
              <a:t>evita</a:t>
            </a:r>
            <a:r>
              <a:rPr lang="en-US" dirty="0"/>
              <a:t> a chance de </a:t>
            </a:r>
            <a:r>
              <a:rPr lang="en-US" dirty="0" err="1"/>
              <a:t>erros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Desvantagem</a:t>
            </a:r>
            <a:r>
              <a:rPr lang="en-US" dirty="0"/>
              <a:t>: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servidor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23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AC847-D14A-0E63-47F5-AA8EA344C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7DFD77-F94F-2AC4-3028-E33E5C71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2E93830-F5FA-226E-D70C-E58EA466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866775"/>
            <a:ext cx="7210425" cy="5124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45432E-74AA-741E-AED5-37774D9FD4C1}"/>
              </a:ext>
            </a:extLst>
          </p:cNvPr>
          <p:cNvSpPr txBox="1"/>
          <p:nvPr/>
        </p:nvSpPr>
        <p:spPr>
          <a:xfrm>
            <a:off x="4951718" y="180011"/>
            <a:ext cx="22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</a:t>
            </a:r>
            <a:endParaRPr lang="pt-BR" sz="36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8F62936-E5D5-A396-63D1-5A326DF49BA8}"/>
              </a:ext>
            </a:extLst>
          </p:cNvPr>
          <p:cNvCxnSpPr>
            <a:cxnSpLocks/>
          </p:cNvCxnSpPr>
          <p:nvPr/>
        </p:nvCxnSpPr>
        <p:spPr>
          <a:xfrm>
            <a:off x="1415562" y="866774"/>
            <a:ext cx="1811215" cy="346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3D1289-699D-E015-BFBA-AABBC2C292CD}"/>
              </a:ext>
            </a:extLst>
          </p:cNvPr>
          <p:cNvSpPr txBox="1"/>
          <p:nvPr/>
        </p:nvSpPr>
        <p:spPr>
          <a:xfrm>
            <a:off x="202223" y="180010"/>
            <a:ext cx="329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Delimita</a:t>
            </a:r>
            <a:r>
              <a:rPr lang="en-US" dirty="0"/>
              <a:t>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 de Código (‘$$’ no </a:t>
            </a:r>
            <a:r>
              <a:rPr lang="en-US" dirty="0" err="1"/>
              <a:t>lugar</a:t>
            </a:r>
            <a:r>
              <a:rPr lang="en-US" dirty="0"/>
              <a:t> de ‘;’)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84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300AA-76CA-C893-B270-138623360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445D62-DA53-B628-CE5C-271038358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FDB221-E042-1FC3-84C0-6A80C608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866775"/>
            <a:ext cx="7210425" cy="5124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032444-255A-9E0E-4595-EC9987A0C28C}"/>
              </a:ext>
            </a:extLst>
          </p:cNvPr>
          <p:cNvSpPr txBox="1"/>
          <p:nvPr/>
        </p:nvSpPr>
        <p:spPr>
          <a:xfrm>
            <a:off x="4951718" y="180011"/>
            <a:ext cx="22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</a:t>
            </a:r>
            <a:endParaRPr lang="pt-BR" sz="36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FE975EC-CF62-5446-AD3F-D21F148745E5}"/>
              </a:ext>
            </a:extLst>
          </p:cNvPr>
          <p:cNvCxnSpPr>
            <a:cxnSpLocks/>
          </p:cNvCxnSpPr>
          <p:nvPr/>
        </p:nvCxnSpPr>
        <p:spPr>
          <a:xfrm>
            <a:off x="1415562" y="866774"/>
            <a:ext cx="1811215" cy="346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42F282-A3A9-48A5-049E-A62BF9A29153}"/>
              </a:ext>
            </a:extLst>
          </p:cNvPr>
          <p:cNvSpPr txBox="1"/>
          <p:nvPr/>
        </p:nvSpPr>
        <p:spPr>
          <a:xfrm>
            <a:off x="202223" y="180010"/>
            <a:ext cx="329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Delimita</a:t>
            </a:r>
            <a:r>
              <a:rPr lang="en-US" dirty="0"/>
              <a:t>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 de Código (‘$$’ no </a:t>
            </a:r>
            <a:r>
              <a:rPr lang="en-US" dirty="0" err="1"/>
              <a:t>lugar</a:t>
            </a:r>
            <a:r>
              <a:rPr lang="en-US" dirty="0"/>
              <a:t> de ‘;’)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2DB52D32-A512-804E-5108-C404AAD7ACCA}"/>
              </a:ext>
            </a:extLst>
          </p:cNvPr>
          <p:cNvCxnSpPr>
            <a:cxnSpLocks/>
          </p:cNvCxnSpPr>
          <p:nvPr/>
        </p:nvCxnSpPr>
        <p:spPr>
          <a:xfrm>
            <a:off x="1995854" y="2198077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BB4E49-5C15-2BA4-C7A8-9465593F8131}"/>
              </a:ext>
            </a:extLst>
          </p:cNvPr>
          <p:cNvSpPr txBox="1"/>
          <p:nvPr/>
        </p:nvSpPr>
        <p:spPr>
          <a:xfrm>
            <a:off x="688439" y="1666046"/>
            <a:ext cx="116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Criação</a:t>
            </a:r>
            <a:r>
              <a:rPr lang="en-US" dirty="0"/>
              <a:t> da Procedure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08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EDD1-A9A9-B50D-3F08-F4640F7D4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D954A4A-2268-B3C8-621F-D199A1BFE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3E60B61-A893-4471-1A9E-D3CB05DD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866775"/>
            <a:ext cx="7210425" cy="5124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2FFC76-901F-31B7-5C7D-A85A23C77804}"/>
              </a:ext>
            </a:extLst>
          </p:cNvPr>
          <p:cNvSpPr txBox="1"/>
          <p:nvPr/>
        </p:nvSpPr>
        <p:spPr>
          <a:xfrm>
            <a:off x="4951718" y="180011"/>
            <a:ext cx="22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</a:t>
            </a:r>
            <a:endParaRPr lang="pt-BR" sz="36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BC1D790-8876-B9FD-CC6A-5693F03EACD7}"/>
              </a:ext>
            </a:extLst>
          </p:cNvPr>
          <p:cNvCxnSpPr>
            <a:cxnSpLocks/>
          </p:cNvCxnSpPr>
          <p:nvPr/>
        </p:nvCxnSpPr>
        <p:spPr>
          <a:xfrm>
            <a:off x="1415562" y="866774"/>
            <a:ext cx="1811215" cy="346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B42B2B-53B4-1844-9B86-E49582D6E3B9}"/>
              </a:ext>
            </a:extLst>
          </p:cNvPr>
          <p:cNvSpPr txBox="1"/>
          <p:nvPr/>
        </p:nvSpPr>
        <p:spPr>
          <a:xfrm>
            <a:off x="202223" y="180010"/>
            <a:ext cx="329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Delimita</a:t>
            </a:r>
            <a:r>
              <a:rPr lang="en-US" dirty="0"/>
              <a:t>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 de Código (‘$$’ no </a:t>
            </a:r>
            <a:r>
              <a:rPr lang="en-US" dirty="0" err="1"/>
              <a:t>lugar</a:t>
            </a:r>
            <a:r>
              <a:rPr lang="en-US" dirty="0"/>
              <a:t> de ‘;’)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FE12A903-1BC3-2638-C2A2-75B8A337BBDE}"/>
              </a:ext>
            </a:extLst>
          </p:cNvPr>
          <p:cNvCxnSpPr>
            <a:cxnSpLocks/>
          </p:cNvCxnSpPr>
          <p:nvPr/>
        </p:nvCxnSpPr>
        <p:spPr>
          <a:xfrm>
            <a:off x="1995854" y="2198077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612CA9-DE67-EDA9-AC76-7825D8242F3E}"/>
              </a:ext>
            </a:extLst>
          </p:cNvPr>
          <p:cNvSpPr txBox="1"/>
          <p:nvPr/>
        </p:nvSpPr>
        <p:spPr>
          <a:xfrm>
            <a:off x="688439" y="1666046"/>
            <a:ext cx="116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Criação</a:t>
            </a:r>
            <a:r>
              <a:rPr lang="en-US" dirty="0"/>
              <a:t> da Procedure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189A9BC1-CBDA-DDD4-8538-EE93384B209C}"/>
              </a:ext>
            </a:extLst>
          </p:cNvPr>
          <p:cNvCxnSpPr>
            <a:cxnSpLocks/>
          </p:cNvCxnSpPr>
          <p:nvPr/>
        </p:nvCxnSpPr>
        <p:spPr>
          <a:xfrm flipH="1">
            <a:off x="6840415" y="2725615"/>
            <a:ext cx="31388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FA06A3F-4F49-F356-D638-DAAA6ED4888D}"/>
              </a:ext>
            </a:extLst>
          </p:cNvPr>
          <p:cNvSpPr txBox="1"/>
          <p:nvPr/>
        </p:nvSpPr>
        <p:spPr>
          <a:xfrm>
            <a:off x="10142109" y="2540949"/>
            <a:ext cx="13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Parâmetros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77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CDC01-BE12-9290-8A7A-E47F2354B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87FC4D-96C2-5767-6B7E-D1FBD08B1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36ED015-E24E-99F5-B494-F775D252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866775"/>
            <a:ext cx="7210425" cy="5124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3AF26F-87A8-AD28-E470-4FE0E8102F8A}"/>
              </a:ext>
            </a:extLst>
          </p:cNvPr>
          <p:cNvSpPr txBox="1"/>
          <p:nvPr/>
        </p:nvSpPr>
        <p:spPr>
          <a:xfrm>
            <a:off x="4951718" y="180011"/>
            <a:ext cx="22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</a:t>
            </a:r>
            <a:endParaRPr lang="pt-BR" sz="36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203CE0B-47B7-723B-D3F7-C60D9750AA99}"/>
              </a:ext>
            </a:extLst>
          </p:cNvPr>
          <p:cNvCxnSpPr>
            <a:cxnSpLocks/>
          </p:cNvCxnSpPr>
          <p:nvPr/>
        </p:nvCxnSpPr>
        <p:spPr>
          <a:xfrm>
            <a:off x="1415562" y="866774"/>
            <a:ext cx="1811215" cy="346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7CF3F6-9F58-BA14-0855-F2B1281FA228}"/>
              </a:ext>
            </a:extLst>
          </p:cNvPr>
          <p:cNvSpPr txBox="1"/>
          <p:nvPr/>
        </p:nvSpPr>
        <p:spPr>
          <a:xfrm>
            <a:off x="202223" y="180010"/>
            <a:ext cx="329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Delimita</a:t>
            </a:r>
            <a:r>
              <a:rPr lang="en-US" dirty="0"/>
              <a:t>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 de Código (‘$$’ no </a:t>
            </a:r>
            <a:r>
              <a:rPr lang="en-US" dirty="0" err="1"/>
              <a:t>lugar</a:t>
            </a:r>
            <a:r>
              <a:rPr lang="en-US" dirty="0"/>
              <a:t> de ‘;’)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7D7F158-110C-6DDD-71AA-760FE42A5C0A}"/>
              </a:ext>
            </a:extLst>
          </p:cNvPr>
          <p:cNvCxnSpPr>
            <a:cxnSpLocks/>
          </p:cNvCxnSpPr>
          <p:nvPr/>
        </p:nvCxnSpPr>
        <p:spPr>
          <a:xfrm>
            <a:off x="1995854" y="2198077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73E369-E294-DD86-AF5C-909DB888E757}"/>
              </a:ext>
            </a:extLst>
          </p:cNvPr>
          <p:cNvSpPr txBox="1"/>
          <p:nvPr/>
        </p:nvSpPr>
        <p:spPr>
          <a:xfrm>
            <a:off x="688439" y="1666046"/>
            <a:ext cx="116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Criação</a:t>
            </a:r>
            <a:r>
              <a:rPr lang="en-US" dirty="0"/>
              <a:t> da Procedure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E8456E7-A987-B7E4-BAE2-81D9D2624227}"/>
              </a:ext>
            </a:extLst>
          </p:cNvPr>
          <p:cNvCxnSpPr>
            <a:cxnSpLocks/>
          </p:cNvCxnSpPr>
          <p:nvPr/>
        </p:nvCxnSpPr>
        <p:spPr>
          <a:xfrm flipH="1">
            <a:off x="6840415" y="2725615"/>
            <a:ext cx="31388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E68FB5-D514-1D46-8A71-731A4F9C0360}"/>
              </a:ext>
            </a:extLst>
          </p:cNvPr>
          <p:cNvSpPr txBox="1"/>
          <p:nvPr/>
        </p:nvSpPr>
        <p:spPr>
          <a:xfrm>
            <a:off x="10142109" y="2540949"/>
            <a:ext cx="13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Parâmetros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71720E6-9BDB-D285-4A80-EE56F05999C9}"/>
              </a:ext>
            </a:extLst>
          </p:cNvPr>
          <p:cNvCxnSpPr>
            <a:cxnSpLocks/>
          </p:cNvCxnSpPr>
          <p:nvPr/>
        </p:nvCxnSpPr>
        <p:spPr>
          <a:xfrm>
            <a:off x="1995853" y="3086099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A9DBEA-8E52-9C18-A9ED-04D71CBAC075}"/>
              </a:ext>
            </a:extLst>
          </p:cNvPr>
          <p:cNvSpPr txBox="1"/>
          <p:nvPr/>
        </p:nvSpPr>
        <p:spPr>
          <a:xfrm>
            <a:off x="1047457" y="2554068"/>
            <a:ext cx="108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Início</a:t>
            </a:r>
            <a:r>
              <a:rPr lang="en-US" dirty="0"/>
              <a:t> do Corpo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0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CAC8-D81C-CA4A-15D9-99FBEB3C5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49ABFD3-AC68-732D-9FED-0D0FEABEC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16D4F12-4A87-B7E4-F28E-844EF167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866775"/>
            <a:ext cx="7210425" cy="5124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B8D5D6-D692-DECF-5C51-B120D381B8A2}"/>
              </a:ext>
            </a:extLst>
          </p:cNvPr>
          <p:cNvSpPr txBox="1"/>
          <p:nvPr/>
        </p:nvSpPr>
        <p:spPr>
          <a:xfrm>
            <a:off x="4951718" y="180011"/>
            <a:ext cx="22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</a:t>
            </a:r>
            <a:endParaRPr lang="pt-BR" sz="36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1FB4BB5-9553-581A-BB9E-8DBD74D42A79}"/>
              </a:ext>
            </a:extLst>
          </p:cNvPr>
          <p:cNvCxnSpPr>
            <a:cxnSpLocks/>
          </p:cNvCxnSpPr>
          <p:nvPr/>
        </p:nvCxnSpPr>
        <p:spPr>
          <a:xfrm>
            <a:off x="1415562" y="866774"/>
            <a:ext cx="1811215" cy="346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AAEF6C-6027-9524-DA19-18670F956CBC}"/>
              </a:ext>
            </a:extLst>
          </p:cNvPr>
          <p:cNvSpPr txBox="1"/>
          <p:nvPr/>
        </p:nvSpPr>
        <p:spPr>
          <a:xfrm>
            <a:off x="202223" y="180010"/>
            <a:ext cx="329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Delimita</a:t>
            </a:r>
            <a:r>
              <a:rPr lang="en-US" dirty="0"/>
              <a:t>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 de Código (‘$$’ no </a:t>
            </a:r>
            <a:r>
              <a:rPr lang="en-US" dirty="0" err="1"/>
              <a:t>lugar</a:t>
            </a:r>
            <a:r>
              <a:rPr lang="en-US" dirty="0"/>
              <a:t> de ‘;’)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F6C8B890-D4D1-FE9F-5944-88619A19E2AA}"/>
              </a:ext>
            </a:extLst>
          </p:cNvPr>
          <p:cNvCxnSpPr>
            <a:cxnSpLocks/>
          </p:cNvCxnSpPr>
          <p:nvPr/>
        </p:nvCxnSpPr>
        <p:spPr>
          <a:xfrm>
            <a:off x="1995854" y="2198077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9A4125-BD97-7331-2073-5A3FF10FDCA6}"/>
              </a:ext>
            </a:extLst>
          </p:cNvPr>
          <p:cNvSpPr txBox="1"/>
          <p:nvPr/>
        </p:nvSpPr>
        <p:spPr>
          <a:xfrm>
            <a:off x="688439" y="1666046"/>
            <a:ext cx="116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Criação</a:t>
            </a:r>
            <a:r>
              <a:rPr lang="en-US" dirty="0"/>
              <a:t> da Procedure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26EC7EE-C235-EA13-AF4A-37735F50B519}"/>
              </a:ext>
            </a:extLst>
          </p:cNvPr>
          <p:cNvCxnSpPr>
            <a:cxnSpLocks/>
          </p:cNvCxnSpPr>
          <p:nvPr/>
        </p:nvCxnSpPr>
        <p:spPr>
          <a:xfrm flipH="1">
            <a:off x="6840415" y="2725615"/>
            <a:ext cx="31388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6502E1-9A00-D676-4B0D-AA4120CCAF0E}"/>
              </a:ext>
            </a:extLst>
          </p:cNvPr>
          <p:cNvSpPr txBox="1"/>
          <p:nvPr/>
        </p:nvSpPr>
        <p:spPr>
          <a:xfrm>
            <a:off x="10142109" y="2540949"/>
            <a:ext cx="13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Parâmetros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6112B96-6444-D161-4FE7-7B20D3C66E8E}"/>
              </a:ext>
            </a:extLst>
          </p:cNvPr>
          <p:cNvCxnSpPr>
            <a:cxnSpLocks/>
          </p:cNvCxnSpPr>
          <p:nvPr/>
        </p:nvCxnSpPr>
        <p:spPr>
          <a:xfrm>
            <a:off x="1995853" y="3086099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AA4A5A-DE87-149C-E827-D53C809F86DA}"/>
              </a:ext>
            </a:extLst>
          </p:cNvPr>
          <p:cNvSpPr txBox="1"/>
          <p:nvPr/>
        </p:nvSpPr>
        <p:spPr>
          <a:xfrm>
            <a:off x="1047457" y="2554068"/>
            <a:ext cx="108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Início</a:t>
            </a:r>
            <a:r>
              <a:rPr lang="en-US" dirty="0"/>
              <a:t> do Corpo</a:t>
            </a:r>
            <a:endParaRPr lang="pt-BR" dirty="0"/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D7A9AAA5-A0D5-1123-F116-EBF2788A5A64}"/>
              </a:ext>
            </a:extLst>
          </p:cNvPr>
          <p:cNvSpPr/>
          <p:nvPr/>
        </p:nvSpPr>
        <p:spPr>
          <a:xfrm>
            <a:off x="2212730" y="3552090"/>
            <a:ext cx="278057" cy="1415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5E1249-5814-C103-C294-F7259898E396}"/>
              </a:ext>
            </a:extLst>
          </p:cNvPr>
          <p:cNvSpPr txBox="1"/>
          <p:nvPr/>
        </p:nvSpPr>
        <p:spPr>
          <a:xfrm>
            <a:off x="1393581" y="40488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0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429BF-C541-3355-0E9F-E038E8BB3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52AA60-EC8A-8AE1-66DB-9C257DD82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5CC8CE8-17AD-86E1-80EC-62283653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866775"/>
            <a:ext cx="7210425" cy="5124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B64190-39F7-FA7D-A68A-89857A783075}"/>
              </a:ext>
            </a:extLst>
          </p:cNvPr>
          <p:cNvSpPr txBox="1"/>
          <p:nvPr/>
        </p:nvSpPr>
        <p:spPr>
          <a:xfrm>
            <a:off x="4951718" y="180011"/>
            <a:ext cx="228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Procedures </a:t>
            </a:r>
            <a:endParaRPr lang="pt-BR" sz="3600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3911526-629D-4928-1219-45319BB0DFFA}"/>
              </a:ext>
            </a:extLst>
          </p:cNvPr>
          <p:cNvCxnSpPr>
            <a:cxnSpLocks/>
          </p:cNvCxnSpPr>
          <p:nvPr/>
        </p:nvCxnSpPr>
        <p:spPr>
          <a:xfrm>
            <a:off x="1415562" y="866774"/>
            <a:ext cx="1811215" cy="3465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833A84-C8FD-CB1D-A58B-A471C7D8BBFD}"/>
              </a:ext>
            </a:extLst>
          </p:cNvPr>
          <p:cNvSpPr txBox="1"/>
          <p:nvPr/>
        </p:nvSpPr>
        <p:spPr>
          <a:xfrm>
            <a:off x="202223" y="180010"/>
            <a:ext cx="329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Delimita</a:t>
            </a:r>
            <a:r>
              <a:rPr lang="en-US" dirty="0"/>
              <a:t> </a:t>
            </a:r>
            <a:r>
              <a:rPr lang="en-US" dirty="0" err="1"/>
              <a:t>início</a:t>
            </a:r>
            <a:r>
              <a:rPr lang="en-US" dirty="0"/>
              <a:t> e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blocos</a:t>
            </a:r>
            <a:r>
              <a:rPr lang="en-US" dirty="0"/>
              <a:t> de Código (‘$$’ no </a:t>
            </a:r>
            <a:r>
              <a:rPr lang="en-US" dirty="0" err="1"/>
              <a:t>lugar</a:t>
            </a:r>
            <a:r>
              <a:rPr lang="en-US" dirty="0"/>
              <a:t> de ‘;’)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8CBD000B-370F-5DFC-6F20-F4EBD085115D}"/>
              </a:ext>
            </a:extLst>
          </p:cNvPr>
          <p:cNvCxnSpPr>
            <a:cxnSpLocks/>
          </p:cNvCxnSpPr>
          <p:nvPr/>
        </p:nvCxnSpPr>
        <p:spPr>
          <a:xfrm>
            <a:off x="1995854" y="2198077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5D6EB2-98E4-F2DC-E597-F779888EA87D}"/>
              </a:ext>
            </a:extLst>
          </p:cNvPr>
          <p:cNvSpPr txBox="1"/>
          <p:nvPr/>
        </p:nvSpPr>
        <p:spPr>
          <a:xfrm>
            <a:off x="688439" y="1666046"/>
            <a:ext cx="116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Criação</a:t>
            </a:r>
            <a:r>
              <a:rPr lang="en-US" dirty="0"/>
              <a:t> da Procedure</a:t>
            </a:r>
            <a:endParaRPr lang="pt-BR" dirty="0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1D048D3-E42C-8421-49CC-E1627BF2BD3C}"/>
              </a:ext>
            </a:extLst>
          </p:cNvPr>
          <p:cNvCxnSpPr>
            <a:cxnSpLocks/>
          </p:cNvCxnSpPr>
          <p:nvPr/>
        </p:nvCxnSpPr>
        <p:spPr>
          <a:xfrm flipH="1">
            <a:off x="6840415" y="2725615"/>
            <a:ext cx="313885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2EE0B3-5605-273F-7BEE-CE8F0BF4C771}"/>
              </a:ext>
            </a:extLst>
          </p:cNvPr>
          <p:cNvSpPr txBox="1"/>
          <p:nvPr/>
        </p:nvSpPr>
        <p:spPr>
          <a:xfrm>
            <a:off x="10142109" y="2540949"/>
            <a:ext cx="133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Parâmetros</a:t>
            </a:r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DD2E104-CB3C-5522-1A6D-E8E97560F010}"/>
              </a:ext>
            </a:extLst>
          </p:cNvPr>
          <p:cNvCxnSpPr>
            <a:cxnSpLocks/>
          </p:cNvCxnSpPr>
          <p:nvPr/>
        </p:nvCxnSpPr>
        <p:spPr>
          <a:xfrm>
            <a:off x="1995853" y="3086099"/>
            <a:ext cx="1230923" cy="228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595A2D-178B-AD27-AC01-4276A101CBAA}"/>
              </a:ext>
            </a:extLst>
          </p:cNvPr>
          <p:cNvSpPr txBox="1"/>
          <p:nvPr/>
        </p:nvSpPr>
        <p:spPr>
          <a:xfrm>
            <a:off x="1047457" y="2554068"/>
            <a:ext cx="108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Início</a:t>
            </a:r>
            <a:r>
              <a:rPr lang="en-US" dirty="0"/>
              <a:t> do Corpo</a:t>
            </a:r>
            <a:endParaRPr lang="pt-BR" dirty="0"/>
          </a:p>
        </p:txBody>
      </p:sp>
      <p:sp>
        <p:nvSpPr>
          <p:cNvPr id="10" name="Chave Esquerda 9">
            <a:extLst>
              <a:ext uri="{FF2B5EF4-FFF2-40B4-BE49-F238E27FC236}">
                <a16:creationId xmlns:a16="http://schemas.microsoft.com/office/drawing/2014/main" id="{21D91197-FE0F-C85D-AB54-BA5C08315D31}"/>
              </a:ext>
            </a:extLst>
          </p:cNvPr>
          <p:cNvSpPr/>
          <p:nvPr/>
        </p:nvSpPr>
        <p:spPr>
          <a:xfrm>
            <a:off x="2212730" y="3552090"/>
            <a:ext cx="278057" cy="14155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1E4784-517A-B26E-4756-557933D70F35}"/>
              </a:ext>
            </a:extLst>
          </p:cNvPr>
          <p:cNvSpPr txBox="1"/>
          <p:nvPr/>
        </p:nvSpPr>
        <p:spPr>
          <a:xfrm>
            <a:off x="1393581" y="404884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8E0015-47BB-2731-230E-F9E932291834}"/>
              </a:ext>
            </a:extLst>
          </p:cNvPr>
          <p:cNvSpPr txBox="1"/>
          <p:nvPr/>
        </p:nvSpPr>
        <p:spPr>
          <a:xfrm>
            <a:off x="780282" y="5398477"/>
            <a:ext cx="136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Finaliza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a Procedure</a:t>
            </a:r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819DEEC-B899-80F6-9EE9-E1CCF40B10FB}"/>
              </a:ext>
            </a:extLst>
          </p:cNvPr>
          <p:cNvCxnSpPr>
            <a:cxnSpLocks/>
          </p:cNvCxnSpPr>
          <p:nvPr/>
        </p:nvCxnSpPr>
        <p:spPr>
          <a:xfrm flipV="1">
            <a:off x="2212730" y="5249008"/>
            <a:ext cx="1014046" cy="2989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47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486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1</cp:revision>
  <dcterms:created xsi:type="dcterms:W3CDTF">2025-07-23T15:31:28Z</dcterms:created>
  <dcterms:modified xsi:type="dcterms:W3CDTF">2025-07-23T17:25:37Z</dcterms:modified>
</cp:coreProperties>
</file>