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80" r:id="rId7"/>
    <p:sldId id="281" r:id="rId8"/>
    <p:sldId id="282" r:id="rId9"/>
    <p:sldId id="283" r:id="rId10"/>
    <p:sldId id="276" r:id="rId11"/>
    <p:sldId id="277" r:id="rId12"/>
    <p:sldId id="278" r:id="rId13"/>
    <p:sldId id="284" r:id="rId14"/>
    <p:sldId id="285" r:id="rId15"/>
    <p:sldId id="279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D90D0-C7E7-6029-0688-3A8065E3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3E739-CA5D-BF4C-6C55-EF6A4FECC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BDAEC-B846-6219-C437-0BCE2C68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A37AC-CB14-8961-D399-7807D65F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FEE7F-7596-5D86-93C0-A49E7832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81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E5D9D-C9EF-9641-71E8-FEC26721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4D317C-F067-EC8E-2FCF-B03E79249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40084-F392-CE85-147C-CDCC767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8F9260-7CE9-CECC-0CEA-367B0A56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172DB-0645-1A23-45C9-EE570162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9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D4AF03-B46F-892E-4C99-48A083F24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53B612-20AF-743F-B914-9BD054A6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1D8DB-755D-EB00-B6B7-750E61BD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65141-111D-D53A-3016-4F67998B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D51A8C-1D0B-8767-9366-D57A9B6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5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BFAD6-60A2-A7BE-AE11-86400497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04CC0-ADA6-F05C-BC26-80C0CB33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2E2BE3-F9C3-23F3-C84B-936675F2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67B84-292F-7233-D388-4726C6AB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6B24F-CAC6-DAE7-FE54-7AA77A90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5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7242-9A47-0DBF-6B77-DD03F50D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133731-74BC-9083-2919-DB8E96F0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D88FE-3E4C-C866-E416-6C81E73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14C81-55F1-C994-23AA-DCB02837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19E94-03D9-88AE-0F45-304E883E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85B66-8B10-00F8-B6ED-F2D86E51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6256C-CA10-6566-92CF-53C143066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C125DE-80D4-1B82-5B9A-39DA8916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9558CD-492E-4E92-9F81-42AA20E8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EB2D6F-90DB-9645-98E8-A4C8792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61E095-16DC-F2BD-E9E0-3D4DB90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9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B713-455C-E2B3-2AC7-7E6F5C65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5CECEC-DBCE-7076-92C0-130F7C37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C4635A-D5FA-80C4-741C-0C379593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366976-2299-B98C-48C4-EB602677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A67A39-F50C-B59A-50F3-FA7700C2F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A90A58-3D9C-85F0-875C-C0E7205B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49BACC-6C04-FB17-5505-71C59AF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B9F43E-7DB3-C911-5AC0-7E67A2DD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91BB4-5678-2774-D39E-E04AA01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478150-97EA-408F-9DF8-84FD636A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DC186-F086-6A38-95A7-5A0C0DB2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C0AFA-1387-7887-6EAB-01E0B5BB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4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DD0341-964C-7326-B432-562CA23B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E0314E-5824-6063-5D4B-F4D38630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8A53CF-83AB-8805-E5E4-B07A466F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98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6E7B-D6C4-AAE9-B62E-365ABC59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7A463-B9B5-5D8F-FE30-71C70D58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06485F-ECC6-2ACD-2BB1-AFA1C149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C4215-754D-8D07-9D8A-F88949BA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3CC49-C445-7421-9E77-4873D6A5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A4A76-9BBC-3265-8747-657E06E8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67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DDFC1-4DBB-4CBC-01BB-5CF4B738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3EBC96-3FC1-581E-5CF1-83D90462C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1E77D7-573D-72E0-307E-F7D4BAF7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BBD7ED-6F19-F2EC-EF28-FF85C3A3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4B99-3A2E-7BA8-F4F0-439FD603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51F8A-994E-031E-777E-C0DF9558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3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64DEC3-F248-2F0E-9CEE-04A0AB52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47D548-C8A2-BEB9-DA80-1BE04581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F8550-CE53-1B66-CF4E-23B6F701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B0B0-CE17-4721-ADD8-C13621821919}" type="datetimeFigureOut">
              <a:rPr lang="pt-BR" smtClean="0"/>
              <a:t>24/07/2025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8A8C4-6C7B-4621-6D58-7D4FEBBD1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A1671-3340-2771-8E3A-3C4038FA2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B86B-6BB5-4737-B9B6-111ACFD0D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0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3E1BC3-250C-26F0-2AAA-72A667D6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BFE301-B214-7FAE-A7EA-CC5C39823D72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628F52-A4D7-8CD4-3A4A-5326959E168C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A07BCC-127B-7CE8-6A9E-71716FD58712}"/>
              </a:ext>
            </a:extLst>
          </p:cNvPr>
          <p:cNvSpPr txBox="1"/>
          <p:nvPr/>
        </p:nvSpPr>
        <p:spPr>
          <a:xfrm>
            <a:off x="105508" y="5420261"/>
            <a:ext cx="3859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Views</a:t>
            </a:r>
          </a:p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6038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D3DDC-C5D1-EE17-D1DE-B6BE3C48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13ADD5-314F-4F3E-936A-25F52FB49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5B7C221-8B25-FBBB-ABCC-348DFABF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74" y="989134"/>
            <a:ext cx="4387875" cy="48797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7D83AF-D8AC-CA30-1E3A-CC7B2F147F6C}"/>
              </a:ext>
            </a:extLst>
          </p:cNvPr>
          <p:cNvSpPr txBox="1"/>
          <p:nvPr/>
        </p:nvSpPr>
        <p:spPr>
          <a:xfrm>
            <a:off x="6613436" y="1472056"/>
            <a:ext cx="42554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Comandos</a:t>
            </a:r>
            <a:r>
              <a:rPr lang="en-US" sz="2800" dirty="0"/>
              <a:t> OLD e NEW:</a:t>
            </a:r>
          </a:p>
          <a:p>
            <a:endParaRPr lang="en-US" sz="2800" dirty="0"/>
          </a:p>
          <a:p>
            <a:r>
              <a:rPr lang="en-US" sz="2800" dirty="0"/>
              <a:t>OLD – </a:t>
            </a:r>
            <a:r>
              <a:rPr lang="en-US" sz="2800" dirty="0" err="1"/>
              <a:t>Usado</a:t>
            </a:r>
            <a:r>
              <a:rPr lang="en-US" sz="2800" dirty="0"/>
              <a:t> para </a:t>
            </a:r>
            <a:r>
              <a:rPr lang="en-US" sz="2800" dirty="0" err="1"/>
              <a:t>recuperar</a:t>
            </a:r>
            <a:r>
              <a:rPr lang="en-US" sz="2800" dirty="0"/>
              <a:t> o valor de um campo antes de um UPDATE </a:t>
            </a:r>
            <a:r>
              <a:rPr lang="en-US" sz="2800" dirty="0" err="1"/>
              <a:t>ou</a:t>
            </a:r>
            <a:r>
              <a:rPr lang="en-US" sz="2800" dirty="0"/>
              <a:t> DELETE;</a:t>
            </a:r>
          </a:p>
          <a:p>
            <a:endParaRPr lang="en-US" sz="2800" dirty="0"/>
          </a:p>
          <a:p>
            <a:r>
              <a:rPr lang="en-US" sz="2800" dirty="0"/>
              <a:t>NEW – </a:t>
            </a:r>
            <a:r>
              <a:rPr lang="en-US" sz="2800" dirty="0" err="1"/>
              <a:t>Usado</a:t>
            </a:r>
            <a:r>
              <a:rPr lang="en-US" sz="2800" dirty="0"/>
              <a:t> para </a:t>
            </a:r>
            <a:r>
              <a:rPr lang="en-US" sz="2800" dirty="0" err="1"/>
              <a:t>recuperar</a:t>
            </a:r>
            <a:r>
              <a:rPr lang="en-US" sz="2800" dirty="0"/>
              <a:t> o valor de um campo </a:t>
            </a:r>
            <a:r>
              <a:rPr lang="en-US" sz="2800" dirty="0" err="1"/>
              <a:t>depois</a:t>
            </a:r>
            <a:r>
              <a:rPr lang="en-US" sz="2800" dirty="0"/>
              <a:t> de um UPDATE </a:t>
            </a:r>
            <a:r>
              <a:rPr lang="en-US" sz="2800" dirty="0" err="1"/>
              <a:t>ou</a:t>
            </a:r>
            <a:r>
              <a:rPr lang="en-US" sz="2800" dirty="0"/>
              <a:t> INSERT.</a:t>
            </a:r>
            <a:endParaRPr lang="pt-BR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835C5E-FF9E-B955-507F-D1FE8A4EC1C0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580363-71AE-C50D-B041-8380EB111FED}"/>
              </a:ext>
            </a:extLst>
          </p:cNvPr>
          <p:cNvSpPr txBox="1"/>
          <p:nvPr/>
        </p:nvSpPr>
        <p:spPr>
          <a:xfrm>
            <a:off x="6095998" y="615047"/>
            <a:ext cx="98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exemplos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1514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8AA2-10EF-EB39-7A01-E34B9BB0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0B2310-9E93-0282-F3B7-3A8DE8603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2455A96-306E-FC34-3A03-5F8A0F61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9" y="1055077"/>
            <a:ext cx="4533752" cy="47478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9145286-20F0-1E52-A349-14B5610703FB}"/>
              </a:ext>
            </a:extLst>
          </p:cNvPr>
          <p:cNvSpPr txBox="1"/>
          <p:nvPr/>
        </p:nvSpPr>
        <p:spPr>
          <a:xfrm>
            <a:off x="6095998" y="615047"/>
            <a:ext cx="103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exemplos</a:t>
            </a:r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19C0C3-9E73-3FDA-F7DF-875B632C786C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ABF192-B286-E425-8826-A7796331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61" y="2204866"/>
            <a:ext cx="475363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5E0F-A84B-4E44-1665-D10A8E8D6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60A2A5-C246-9C22-BDAE-58E09B4DE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16C2D3-5780-DA51-0FF6-7F45CFDD7DC4}"/>
              </a:ext>
            </a:extLst>
          </p:cNvPr>
          <p:cNvSpPr txBox="1"/>
          <p:nvPr/>
        </p:nvSpPr>
        <p:spPr>
          <a:xfrm>
            <a:off x="5456036" y="137993"/>
            <a:ext cx="127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Views 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96276D-8EA9-56A9-A6D2-6536762639F2}"/>
              </a:ext>
            </a:extLst>
          </p:cNvPr>
          <p:cNvSpPr txBox="1"/>
          <p:nvPr/>
        </p:nvSpPr>
        <p:spPr>
          <a:xfrm>
            <a:off x="6095998" y="615047"/>
            <a:ext cx="103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definição</a:t>
            </a:r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A7A507-6897-941E-D091-67ECA1CEFE00}"/>
              </a:ext>
            </a:extLst>
          </p:cNvPr>
          <p:cNvSpPr txBox="1"/>
          <p:nvPr/>
        </p:nvSpPr>
        <p:spPr>
          <a:xfrm>
            <a:off x="750275" y="2268415"/>
            <a:ext cx="1069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estruturas</a:t>
            </a:r>
            <a:r>
              <a:rPr lang="en-US" sz="2000" dirty="0"/>
              <a:t> que </a:t>
            </a:r>
            <a:r>
              <a:rPr lang="en-US" sz="2000" dirty="0" err="1"/>
              <a:t>simplicam</a:t>
            </a:r>
            <a:r>
              <a:rPr lang="en-US" sz="2000" dirty="0"/>
              <a:t> a </a:t>
            </a:r>
            <a:r>
              <a:rPr lang="en-US" sz="2000" dirty="0" err="1"/>
              <a:t>especificação</a:t>
            </a:r>
            <a:r>
              <a:rPr lang="en-US" sz="2000" dirty="0"/>
              <a:t> de </a:t>
            </a:r>
            <a:r>
              <a:rPr lang="en-US" sz="2000" dirty="0" err="1"/>
              <a:t>certas</a:t>
            </a:r>
            <a:r>
              <a:rPr lang="en-US" sz="2000" dirty="0"/>
              <a:t> </a:t>
            </a:r>
            <a:r>
              <a:rPr lang="en-US" sz="2000" dirty="0" err="1"/>
              <a:t>consultas</a:t>
            </a:r>
            <a:r>
              <a:rPr lang="en-US" sz="2000" dirty="0"/>
              <a:t>, de forma a </a:t>
            </a:r>
            <a:r>
              <a:rPr lang="en-US" sz="2000" dirty="0" err="1"/>
              <a:t>evitar</a:t>
            </a:r>
            <a:r>
              <a:rPr lang="en-US" sz="2000" dirty="0"/>
              <a:t> que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indevidas</a:t>
            </a:r>
            <a:r>
              <a:rPr lang="en-US" sz="2000" dirty="0"/>
              <a:t> </a:t>
            </a:r>
            <a:r>
              <a:rPr lang="en-US" sz="2000" dirty="0" err="1"/>
              <a:t>ocorram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tabelas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77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CF7D4-E2C6-8B6D-7099-EBE23458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7BD57C-1F60-E086-BEF1-A94E84DB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D06273-FFF9-CD17-50FC-BE35E2C07306}"/>
              </a:ext>
            </a:extLst>
          </p:cNvPr>
          <p:cNvSpPr txBox="1"/>
          <p:nvPr/>
        </p:nvSpPr>
        <p:spPr>
          <a:xfrm>
            <a:off x="5456036" y="137993"/>
            <a:ext cx="127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Views 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A0BB40-2955-FB2C-9C6F-7BBEAD948DC7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166FC3-EECB-B866-BA6C-FA83E7AE96D5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VIEW </a:t>
            </a:r>
            <a:r>
              <a:rPr lang="en-US" sz="2400" dirty="0" err="1"/>
              <a:t>nomeView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SELECT </a:t>
            </a:r>
            <a:r>
              <a:rPr lang="en-US" sz="2400" dirty="0"/>
              <a:t>* </a:t>
            </a:r>
            <a:r>
              <a:rPr lang="en-US" sz="2400" dirty="0">
                <a:solidFill>
                  <a:srgbClr val="7030A0"/>
                </a:solidFill>
              </a:rPr>
              <a:t>FROM </a:t>
            </a:r>
            <a:r>
              <a:rPr lang="en-US" sz="2400" dirty="0" err="1"/>
              <a:t>nomeTabela</a:t>
            </a:r>
            <a:r>
              <a:rPr lang="en-US" sz="2400" dirty="0"/>
              <a:t>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DROP VIEW </a:t>
            </a:r>
            <a:r>
              <a:rPr lang="en-US" sz="2400" dirty="0" err="1"/>
              <a:t>nomeView</a:t>
            </a:r>
            <a:r>
              <a:rPr lang="en-US" sz="2400" dirty="0"/>
              <a:t>;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27E8-0057-74F2-5C13-BCFF9BBC7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22EB97-7CBD-4DBD-4DFB-DFE9BE24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68E4922-A787-94AB-BF1A-ECCC348676F2}"/>
              </a:ext>
            </a:extLst>
          </p:cNvPr>
          <p:cNvSpPr txBox="1"/>
          <p:nvPr/>
        </p:nvSpPr>
        <p:spPr>
          <a:xfrm>
            <a:off x="5456036" y="137993"/>
            <a:ext cx="127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Views 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D554E9-2F25-E411-AC52-32E57FD9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5" y="1125732"/>
            <a:ext cx="3066558" cy="303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FCD3BF-633F-FF79-8187-821BB874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30" y="1442255"/>
            <a:ext cx="4821812" cy="4658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124889-B95F-EECC-2F49-86519819B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55" y="4456729"/>
            <a:ext cx="5384149" cy="2109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0BDC21-2A6E-F1FE-949F-498C7EC37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223" y="1125732"/>
            <a:ext cx="3074850" cy="303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2C420B-1A34-A5F9-7CCC-F295459FD510}"/>
              </a:ext>
            </a:extLst>
          </p:cNvPr>
          <p:cNvSpPr txBox="1"/>
          <p:nvPr/>
        </p:nvSpPr>
        <p:spPr>
          <a:xfrm>
            <a:off x="6095998" y="615047"/>
            <a:ext cx="98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exemplo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5928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CE14-B528-DCB8-83F8-88515F08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9282E23-1AD6-C3CC-3F7F-C4E520FF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A71DE6-D83C-51F7-C366-9374615E7551}"/>
              </a:ext>
            </a:extLst>
          </p:cNvPr>
          <p:cNvSpPr txBox="1"/>
          <p:nvPr/>
        </p:nvSpPr>
        <p:spPr>
          <a:xfrm>
            <a:off x="5188399" y="137993"/>
            <a:ext cx="181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Exercício</a:t>
            </a:r>
            <a:r>
              <a:rPr lang="en-US" sz="3600" dirty="0"/>
              <a:t> 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A269B3-DBCA-F4BA-2117-75E9407B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75" y="1151792"/>
            <a:ext cx="4765525" cy="3437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E5ED2D-AAD3-C759-95F1-D66C9C200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74" y="4589585"/>
            <a:ext cx="4765526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BB35B93-B99C-A7FA-7F48-C61BB2667D59}"/>
              </a:ext>
            </a:extLst>
          </p:cNvPr>
          <p:cNvSpPr txBox="1"/>
          <p:nvPr/>
        </p:nvSpPr>
        <p:spPr>
          <a:xfrm>
            <a:off x="6304085" y="1716526"/>
            <a:ext cx="53281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Crie</a:t>
            </a:r>
            <a:r>
              <a:rPr lang="en-US" sz="3200" dirty="0"/>
              <a:t> um Trigger que </a:t>
            </a:r>
            <a:r>
              <a:rPr lang="en-US" sz="3200" dirty="0" err="1"/>
              <a:t>seja</a:t>
            </a:r>
            <a:r>
              <a:rPr lang="en-US" sz="3200" dirty="0"/>
              <a:t> </a:t>
            </a:r>
            <a:r>
              <a:rPr lang="en-US" sz="3200" dirty="0" err="1"/>
              <a:t>executado</a:t>
            </a:r>
            <a:r>
              <a:rPr lang="en-US" sz="3200" dirty="0"/>
              <a:t> antes do INSERT , que </a:t>
            </a:r>
            <a:r>
              <a:rPr lang="en-US" sz="3200" dirty="0" err="1"/>
              <a:t>calcule</a:t>
            </a:r>
            <a:r>
              <a:rPr lang="en-US" sz="3200" dirty="0"/>
              <a:t> e </a:t>
            </a:r>
            <a:r>
              <a:rPr lang="en-US" sz="3200" dirty="0" err="1"/>
              <a:t>atribua</a:t>
            </a:r>
            <a:r>
              <a:rPr lang="en-US" sz="3200" dirty="0"/>
              <a:t> o valor do </a:t>
            </a:r>
            <a:r>
              <a:rPr lang="en-US" sz="3200" dirty="0" err="1"/>
              <a:t>troco</a:t>
            </a:r>
            <a:r>
              <a:rPr lang="en-US" sz="3200" dirty="0"/>
              <a:t> (valor </a:t>
            </a:r>
            <a:r>
              <a:rPr lang="en-US" sz="3200" dirty="0" err="1"/>
              <a:t>pago</a:t>
            </a:r>
            <a:r>
              <a:rPr lang="en-US" sz="3200" dirty="0"/>
              <a:t> - </a:t>
            </a:r>
            <a:r>
              <a:rPr lang="en-US" sz="3200" dirty="0" err="1"/>
              <a:t>preço</a:t>
            </a:r>
            <a:r>
              <a:rPr lang="en-US" sz="32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Crie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View que </a:t>
            </a:r>
            <a:r>
              <a:rPr lang="en-US" sz="3200" dirty="0" err="1"/>
              <a:t>busca</a:t>
            </a:r>
            <a:r>
              <a:rPr lang="en-US" sz="3200" dirty="0"/>
              <a:t> a </a:t>
            </a:r>
            <a:r>
              <a:rPr lang="en-US" sz="3200" dirty="0" err="1"/>
              <a:t>quantidade</a:t>
            </a:r>
            <a:r>
              <a:rPr lang="en-US" sz="3200" dirty="0"/>
              <a:t> de </a:t>
            </a:r>
            <a:r>
              <a:rPr lang="en-US" sz="3200" dirty="0" err="1"/>
              <a:t>compras</a:t>
            </a:r>
            <a:r>
              <a:rPr lang="en-US" sz="3200" dirty="0"/>
              <a:t>, </a:t>
            </a:r>
            <a:r>
              <a:rPr lang="en-US" sz="3200" dirty="0" err="1"/>
              <a:t>usando</a:t>
            </a:r>
            <a:r>
              <a:rPr lang="en-US" sz="3200" dirty="0"/>
              <a:t> COUNT(), </a:t>
            </a:r>
            <a:r>
              <a:rPr lang="en-US" sz="3200" dirty="0" err="1"/>
              <a:t>cujo</a:t>
            </a:r>
            <a:r>
              <a:rPr lang="en-US" sz="3200" dirty="0"/>
              <a:t> </a:t>
            </a:r>
            <a:r>
              <a:rPr lang="en-US" sz="3200" dirty="0" err="1"/>
              <a:t>preço</a:t>
            </a:r>
            <a:r>
              <a:rPr lang="en-US" sz="3200" dirty="0"/>
              <a:t> é </a:t>
            </a:r>
            <a:r>
              <a:rPr lang="en-US" sz="3200" dirty="0" err="1"/>
              <a:t>maior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igual</a:t>
            </a:r>
            <a:r>
              <a:rPr lang="en-US" sz="3200" dirty="0"/>
              <a:t> a 10.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47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B95AA7-26E3-59B0-5F18-8DAF071FC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E5077D-2BC7-75B3-8B01-E436C3C80E24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98812F-4F00-3E08-3027-291603C45E9B}"/>
              </a:ext>
            </a:extLst>
          </p:cNvPr>
          <p:cNvSpPr txBox="1"/>
          <p:nvPr/>
        </p:nvSpPr>
        <p:spPr>
          <a:xfrm>
            <a:off x="738554" y="1239715"/>
            <a:ext cx="106914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Triggers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estruturas</a:t>
            </a:r>
            <a:r>
              <a:rPr lang="en-US" sz="2000" dirty="0"/>
              <a:t> </a:t>
            </a:r>
            <a:r>
              <a:rPr lang="en-US" sz="2000" dirty="0" err="1"/>
              <a:t>utilizadas</a:t>
            </a:r>
            <a:r>
              <a:rPr lang="en-US" sz="2000" dirty="0"/>
              <a:t> para </a:t>
            </a:r>
            <a:r>
              <a:rPr lang="en-US" sz="2000" dirty="0" err="1"/>
              <a:t>executar</a:t>
            </a:r>
            <a:r>
              <a:rPr lang="en-US" sz="2000" dirty="0"/>
              <a:t> </a:t>
            </a:r>
            <a:r>
              <a:rPr lang="en-US" sz="2000" dirty="0" err="1"/>
              <a:t>verificações</a:t>
            </a:r>
            <a:r>
              <a:rPr lang="en-US" sz="2000" dirty="0"/>
              <a:t> de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cálculos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informados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</a:t>
            </a:r>
            <a:r>
              <a:rPr lang="en-US" sz="2000" dirty="0" err="1"/>
              <a:t>ativação</a:t>
            </a:r>
            <a:r>
              <a:rPr lang="en-US" sz="2000" dirty="0"/>
              <a:t> de </a:t>
            </a:r>
            <a:r>
              <a:rPr lang="en-US" sz="2000" dirty="0" err="1"/>
              <a:t>comandos</a:t>
            </a:r>
            <a:r>
              <a:rPr lang="en-US" sz="2000" dirty="0"/>
              <a:t> (Insert, Update </a:t>
            </a:r>
            <a:r>
              <a:rPr lang="en-US" sz="2000" dirty="0" err="1"/>
              <a:t>ou</a:t>
            </a:r>
            <a:r>
              <a:rPr lang="en-US" sz="2000" dirty="0"/>
              <a:t> Delete)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</a:t>
            </a:r>
            <a:r>
              <a:rPr lang="en-US" sz="2000" dirty="0" err="1"/>
              <a:t>associada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O </a:t>
            </a:r>
            <a:r>
              <a:rPr lang="en-US" sz="2000" dirty="0" err="1"/>
              <a:t>gatilho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ativado</a:t>
            </a:r>
            <a:r>
              <a:rPr lang="en-US" sz="2000" dirty="0"/>
              <a:t> antes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r>
              <a:rPr lang="en-US" sz="2000" dirty="0"/>
              <a:t> da </a:t>
            </a:r>
            <a:r>
              <a:rPr lang="en-US" sz="2000" dirty="0" err="1"/>
              <a:t>declaração</a:t>
            </a:r>
            <a:r>
              <a:rPr lang="en-US" sz="2000" dirty="0"/>
              <a:t> ser </a:t>
            </a:r>
            <a:r>
              <a:rPr lang="en-US" sz="2000" dirty="0" err="1"/>
              <a:t>realizada</a:t>
            </a:r>
            <a:r>
              <a:rPr lang="en-US" sz="2000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FE6F7B-1900-BB58-28F3-0F8E465BD1AB}"/>
              </a:ext>
            </a:extLst>
          </p:cNvPr>
          <p:cNvSpPr txBox="1"/>
          <p:nvPr/>
        </p:nvSpPr>
        <p:spPr>
          <a:xfrm>
            <a:off x="6095999" y="615047"/>
            <a:ext cx="107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definição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214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18BE6-FBAB-8CDC-247F-995001D25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1C9040-9F5A-9FAD-5928-AFD33F7E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C66451-9F69-6D37-2B14-3D96B6D2697E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7EBA7A-8A33-9B1D-7BF5-59F866EE7518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</a:t>
            </a:r>
            <a:r>
              <a:rPr lang="en-US" sz="2400" dirty="0"/>
              <a:t>[Definer = {user | CURRENT_USER}] </a:t>
            </a:r>
            <a:r>
              <a:rPr lang="en-US" sz="2400" dirty="0">
                <a:solidFill>
                  <a:srgbClr val="7030A0"/>
                </a:solidFill>
              </a:rPr>
              <a:t>TRIGGER </a:t>
            </a:r>
            <a:r>
              <a:rPr lang="en-US" sz="2400" dirty="0"/>
              <a:t>(</a:t>
            </a:r>
            <a:r>
              <a:rPr lang="en-US" sz="2400" dirty="0" err="1"/>
              <a:t>triggerName</a:t>
            </a:r>
            <a:r>
              <a:rPr lang="en-US" sz="2400" dirty="0"/>
              <a:t>)(</a:t>
            </a:r>
            <a:r>
              <a:rPr lang="en-US" sz="2400" dirty="0" err="1"/>
              <a:t>triggerTime</a:t>
            </a:r>
            <a:r>
              <a:rPr lang="en-US" sz="2400" dirty="0"/>
              <a:t>) (</a:t>
            </a:r>
            <a:r>
              <a:rPr lang="en-US" sz="2400" dirty="0" err="1"/>
              <a:t>triggerEvent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ON </a:t>
            </a:r>
            <a:r>
              <a:rPr lang="en-US" sz="2400" dirty="0"/>
              <a:t>(</a:t>
            </a:r>
            <a:r>
              <a:rPr lang="en-US" sz="2400" dirty="0" err="1"/>
              <a:t>tableName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FOR EACH ROW </a:t>
            </a:r>
            <a:r>
              <a:rPr lang="en-US" sz="2400" dirty="0"/>
              <a:t>(</a:t>
            </a:r>
            <a:r>
              <a:rPr lang="en-US" sz="2400" dirty="0" err="1"/>
              <a:t>triggerStatement</a:t>
            </a:r>
            <a:r>
              <a:rPr lang="en-US" sz="2400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1ABF92-AC90-C57F-C98E-E5C0A73A4A8B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33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83C5-93C6-82E8-C62C-8D76930B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13582B-F8F1-D384-CB29-55304541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492913C-1B38-563D-FB13-11630B734EBF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</a:t>
            </a:r>
            <a:r>
              <a:rPr lang="en-US" sz="2400" dirty="0"/>
              <a:t>[Definer = {user | CURRENT_USER}] </a:t>
            </a:r>
            <a:r>
              <a:rPr lang="en-US" sz="2400" dirty="0">
                <a:solidFill>
                  <a:srgbClr val="7030A0"/>
                </a:solidFill>
              </a:rPr>
              <a:t>TRIGGER </a:t>
            </a:r>
            <a:r>
              <a:rPr lang="en-US" sz="2400" dirty="0"/>
              <a:t>(</a:t>
            </a:r>
            <a:r>
              <a:rPr lang="en-US" sz="2400" dirty="0" err="1"/>
              <a:t>triggerName</a:t>
            </a:r>
            <a:r>
              <a:rPr lang="en-US" sz="2400" dirty="0"/>
              <a:t>)(</a:t>
            </a:r>
            <a:r>
              <a:rPr lang="en-US" sz="2400" dirty="0" err="1"/>
              <a:t>triggerTime</a:t>
            </a:r>
            <a:r>
              <a:rPr lang="en-US" sz="2400" dirty="0"/>
              <a:t>) (</a:t>
            </a:r>
            <a:r>
              <a:rPr lang="en-US" sz="2400" dirty="0" err="1"/>
              <a:t>triggerEvent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ON </a:t>
            </a:r>
            <a:r>
              <a:rPr lang="en-US" sz="2400" dirty="0"/>
              <a:t>(</a:t>
            </a:r>
            <a:r>
              <a:rPr lang="en-US" sz="2400" dirty="0" err="1"/>
              <a:t>tableName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FOR EACH ROW </a:t>
            </a:r>
            <a:r>
              <a:rPr lang="en-US" sz="2400" dirty="0"/>
              <a:t>(</a:t>
            </a:r>
            <a:r>
              <a:rPr lang="en-US" sz="2400" dirty="0" err="1"/>
              <a:t>triggerStatement</a:t>
            </a:r>
            <a:r>
              <a:rPr lang="en-US" sz="24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CF2276-869C-53B7-0AFB-E1F75CDC4E5C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056C37-168B-4147-2D99-6BEAB224792B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446B015F-4CD3-97CD-AD35-9CAECC101584}"/>
              </a:ext>
            </a:extLst>
          </p:cNvPr>
          <p:cNvSpPr/>
          <p:nvPr/>
        </p:nvSpPr>
        <p:spPr>
          <a:xfrm>
            <a:off x="1170200" y="3379541"/>
            <a:ext cx="6075485" cy="457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34CB4B-7882-BEE1-8FFE-D2DE1C5F6003}"/>
              </a:ext>
            </a:extLst>
          </p:cNvPr>
          <p:cNvSpPr txBox="1"/>
          <p:nvPr/>
        </p:nvSpPr>
        <p:spPr>
          <a:xfrm>
            <a:off x="2496785" y="2993238"/>
            <a:ext cx="34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Opcional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C5F34-7F5E-FA5C-0051-9C160E052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D49EFA-729A-C7E8-3F32-0131363A3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516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F63D162-220A-2304-D1CD-B00632D7FB5D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</a:t>
            </a:r>
            <a:r>
              <a:rPr lang="en-US" sz="2400" dirty="0"/>
              <a:t>[Definer = {user | CURRENT_USER}] </a:t>
            </a:r>
            <a:r>
              <a:rPr lang="en-US" sz="2400" dirty="0">
                <a:solidFill>
                  <a:srgbClr val="7030A0"/>
                </a:solidFill>
              </a:rPr>
              <a:t>TRIGGER </a:t>
            </a:r>
            <a:r>
              <a:rPr lang="en-US" sz="2400" dirty="0"/>
              <a:t>(</a:t>
            </a:r>
            <a:r>
              <a:rPr lang="en-US" sz="2400" dirty="0" err="1"/>
              <a:t>triggerName</a:t>
            </a:r>
            <a:r>
              <a:rPr lang="en-US" sz="2400" dirty="0"/>
              <a:t>)(</a:t>
            </a:r>
            <a:r>
              <a:rPr lang="en-US" sz="2400" dirty="0" err="1"/>
              <a:t>triggerTime</a:t>
            </a:r>
            <a:r>
              <a:rPr lang="en-US" sz="2400" dirty="0"/>
              <a:t>) (</a:t>
            </a:r>
            <a:r>
              <a:rPr lang="en-US" sz="2400" dirty="0" err="1"/>
              <a:t>triggerEvent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ON </a:t>
            </a:r>
            <a:r>
              <a:rPr lang="en-US" sz="2400" dirty="0"/>
              <a:t>(</a:t>
            </a:r>
            <a:r>
              <a:rPr lang="en-US" sz="2400" dirty="0" err="1"/>
              <a:t>tableName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FOR EACH ROW </a:t>
            </a:r>
            <a:r>
              <a:rPr lang="en-US" sz="2400" dirty="0"/>
              <a:t>(</a:t>
            </a:r>
            <a:r>
              <a:rPr lang="en-US" sz="2400" dirty="0" err="1"/>
              <a:t>triggerStatement</a:t>
            </a:r>
            <a:r>
              <a:rPr lang="en-US" sz="24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893BB9-B688-1F29-1326-C805D9DB2D19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009EF-5B86-009F-DFD2-4C77A0585AF0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E3608FB-1F5B-125E-C0E9-8E19DA78A8B8}"/>
              </a:ext>
            </a:extLst>
          </p:cNvPr>
          <p:cNvCxnSpPr>
            <a:cxnSpLocks/>
          </p:cNvCxnSpPr>
          <p:nvPr/>
        </p:nvCxnSpPr>
        <p:spPr>
          <a:xfrm flipV="1">
            <a:off x="8572500" y="2993238"/>
            <a:ext cx="0" cy="43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02E37896-E231-0758-BE03-0E189E924268}"/>
              </a:ext>
            </a:extLst>
          </p:cNvPr>
          <p:cNvSpPr/>
          <p:nvPr/>
        </p:nvSpPr>
        <p:spPr>
          <a:xfrm>
            <a:off x="1170200" y="3379541"/>
            <a:ext cx="6075485" cy="457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C8DBDD-4D7E-6AF1-6585-70A72B77DB3C}"/>
              </a:ext>
            </a:extLst>
          </p:cNvPr>
          <p:cNvSpPr txBox="1"/>
          <p:nvPr/>
        </p:nvSpPr>
        <p:spPr>
          <a:xfrm>
            <a:off x="2496785" y="2993238"/>
            <a:ext cx="34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Opcional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FAE031-53AB-63BF-8EBA-48FC1FBB24A9}"/>
              </a:ext>
            </a:extLst>
          </p:cNvPr>
          <p:cNvSpPr txBox="1"/>
          <p:nvPr/>
        </p:nvSpPr>
        <p:spPr>
          <a:xfrm>
            <a:off x="7649308" y="2136784"/>
            <a:ext cx="184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do Trigger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0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64E46-06AE-627E-2AFB-1786DCD0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397D9C-AC4A-4BE4-0095-D09C241D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516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075ACF-9A17-2479-6868-C2C0F0F70868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</a:t>
            </a:r>
            <a:r>
              <a:rPr lang="en-US" sz="2400" dirty="0"/>
              <a:t>[Definer = {user | CURRENT_USER}] </a:t>
            </a:r>
            <a:r>
              <a:rPr lang="en-US" sz="2400" dirty="0">
                <a:solidFill>
                  <a:srgbClr val="7030A0"/>
                </a:solidFill>
              </a:rPr>
              <a:t>TRIGGER </a:t>
            </a:r>
            <a:r>
              <a:rPr lang="en-US" sz="2400" dirty="0"/>
              <a:t>(</a:t>
            </a:r>
            <a:r>
              <a:rPr lang="en-US" sz="2400" dirty="0" err="1"/>
              <a:t>triggerName</a:t>
            </a:r>
            <a:r>
              <a:rPr lang="en-US" sz="2400" dirty="0"/>
              <a:t>)(</a:t>
            </a:r>
            <a:r>
              <a:rPr lang="en-US" sz="2400" dirty="0" err="1"/>
              <a:t>triggerTime</a:t>
            </a:r>
            <a:r>
              <a:rPr lang="en-US" sz="2400" dirty="0"/>
              <a:t>) (</a:t>
            </a:r>
            <a:r>
              <a:rPr lang="en-US" sz="2400" dirty="0" err="1"/>
              <a:t>triggerEvent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ON </a:t>
            </a:r>
            <a:r>
              <a:rPr lang="en-US" sz="2400" dirty="0"/>
              <a:t>(</a:t>
            </a:r>
            <a:r>
              <a:rPr lang="en-US" sz="2400" dirty="0" err="1"/>
              <a:t>tableName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FOR EACH ROW </a:t>
            </a:r>
            <a:r>
              <a:rPr lang="en-US" sz="2400" dirty="0"/>
              <a:t>(</a:t>
            </a:r>
            <a:r>
              <a:rPr lang="en-US" sz="2400" dirty="0" err="1"/>
              <a:t>triggerStatement</a:t>
            </a:r>
            <a:r>
              <a:rPr lang="en-US" sz="24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DB0801-5F51-7B2E-B3FE-B1692F9DE893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040BB1-90DD-6AE7-EF46-E6C8435A77B5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DAE1BEE-8DA2-5625-6692-14C4EF403649}"/>
              </a:ext>
            </a:extLst>
          </p:cNvPr>
          <p:cNvCxnSpPr>
            <a:cxnSpLocks/>
          </p:cNvCxnSpPr>
          <p:nvPr/>
        </p:nvCxnSpPr>
        <p:spPr>
          <a:xfrm flipV="1">
            <a:off x="8572500" y="2993238"/>
            <a:ext cx="0" cy="43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238CF267-0160-274E-282E-B6C1EF0788AD}"/>
              </a:ext>
            </a:extLst>
          </p:cNvPr>
          <p:cNvSpPr/>
          <p:nvPr/>
        </p:nvSpPr>
        <p:spPr>
          <a:xfrm>
            <a:off x="1170200" y="3379541"/>
            <a:ext cx="6075485" cy="457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5BA8502-95A4-3EEC-9C12-9C8BD80827ED}"/>
              </a:ext>
            </a:extLst>
          </p:cNvPr>
          <p:cNvSpPr txBox="1"/>
          <p:nvPr/>
        </p:nvSpPr>
        <p:spPr>
          <a:xfrm>
            <a:off x="2496785" y="2993238"/>
            <a:ext cx="34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Opcional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4F2E77-72F6-0D66-FF8E-3EC207F4BF6C}"/>
              </a:ext>
            </a:extLst>
          </p:cNvPr>
          <p:cNvSpPr txBox="1"/>
          <p:nvPr/>
        </p:nvSpPr>
        <p:spPr>
          <a:xfrm>
            <a:off x="7649308" y="2136784"/>
            <a:ext cx="184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do Trigger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136C13E-58B4-1544-95A2-5B6D657671FB}"/>
              </a:ext>
            </a:extLst>
          </p:cNvPr>
          <p:cNvCxnSpPr/>
          <p:nvPr/>
        </p:nvCxnSpPr>
        <p:spPr>
          <a:xfrm flipV="1">
            <a:off x="10172700" y="3042697"/>
            <a:ext cx="0" cy="38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B039D5-07F0-61D4-EA76-D5601D0A56AA}"/>
              </a:ext>
            </a:extLst>
          </p:cNvPr>
          <p:cNvSpPr txBox="1"/>
          <p:nvPr/>
        </p:nvSpPr>
        <p:spPr>
          <a:xfrm>
            <a:off x="9495692" y="1998284"/>
            <a:ext cx="201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dirty="0" err="1"/>
              <a:t>ativação</a:t>
            </a:r>
            <a:r>
              <a:rPr lang="en-US" dirty="0"/>
              <a:t> do Trigger(BEFORE </a:t>
            </a:r>
            <a:r>
              <a:rPr lang="en-US" dirty="0" err="1"/>
              <a:t>ou</a:t>
            </a:r>
            <a:r>
              <a:rPr lang="en-US" dirty="0"/>
              <a:t> AFTER)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0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0442E-08D4-6B21-3EBB-5C09E30C5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42DB5B-5C9D-2B26-573B-B5904875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516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F845828-BC9A-B9F4-4B33-643756BAF8F2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</a:t>
            </a:r>
            <a:r>
              <a:rPr lang="en-US" sz="2400" dirty="0"/>
              <a:t>[Definer = {user | CURRENT_USER}] </a:t>
            </a:r>
            <a:r>
              <a:rPr lang="en-US" sz="2400" dirty="0">
                <a:solidFill>
                  <a:srgbClr val="7030A0"/>
                </a:solidFill>
              </a:rPr>
              <a:t>TRIGGER </a:t>
            </a:r>
            <a:r>
              <a:rPr lang="en-US" sz="2400" dirty="0"/>
              <a:t>(</a:t>
            </a:r>
            <a:r>
              <a:rPr lang="en-US" sz="2400" dirty="0" err="1"/>
              <a:t>triggerName</a:t>
            </a:r>
            <a:r>
              <a:rPr lang="en-US" sz="2400" dirty="0"/>
              <a:t>)(</a:t>
            </a:r>
            <a:r>
              <a:rPr lang="en-US" sz="2400" dirty="0" err="1"/>
              <a:t>triggerTime</a:t>
            </a:r>
            <a:r>
              <a:rPr lang="en-US" sz="2400" dirty="0"/>
              <a:t>) (</a:t>
            </a:r>
            <a:r>
              <a:rPr lang="en-US" sz="2400" dirty="0" err="1"/>
              <a:t>triggerEvent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ON </a:t>
            </a:r>
            <a:r>
              <a:rPr lang="en-US" sz="2400" dirty="0"/>
              <a:t>(</a:t>
            </a:r>
            <a:r>
              <a:rPr lang="en-US" sz="2400" dirty="0" err="1"/>
              <a:t>tableName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FOR EACH ROW </a:t>
            </a:r>
            <a:r>
              <a:rPr lang="en-US" sz="2400" dirty="0"/>
              <a:t>(</a:t>
            </a:r>
            <a:r>
              <a:rPr lang="en-US" sz="2400" dirty="0" err="1"/>
              <a:t>triggerStatement</a:t>
            </a:r>
            <a:r>
              <a:rPr lang="en-US" sz="24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AB1501-70C0-238C-A4BE-6029473083B5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0CDD03-0DF1-0BA6-3399-821A2613FF5A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973EA99-3E83-24E8-976A-91DE69A7628D}"/>
              </a:ext>
            </a:extLst>
          </p:cNvPr>
          <p:cNvCxnSpPr>
            <a:cxnSpLocks/>
          </p:cNvCxnSpPr>
          <p:nvPr/>
        </p:nvCxnSpPr>
        <p:spPr>
          <a:xfrm flipV="1">
            <a:off x="8572500" y="2993238"/>
            <a:ext cx="0" cy="43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E6B300C7-AC37-E43E-3DD7-A7BE917BBEBC}"/>
              </a:ext>
            </a:extLst>
          </p:cNvPr>
          <p:cNvSpPr/>
          <p:nvPr/>
        </p:nvSpPr>
        <p:spPr>
          <a:xfrm>
            <a:off x="1170200" y="3379541"/>
            <a:ext cx="6075485" cy="457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38F66C-A6FE-CB92-7FE9-8E4F3C08BB8F}"/>
              </a:ext>
            </a:extLst>
          </p:cNvPr>
          <p:cNvSpPr txBox="1"/>
          <p:nvPr/>
        </p:nvSpPr>
        <p:spPr>
          <a:xfrm>
            <a:off x="2496785" y="2993238"/>
            <a:ext cx="34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Opcional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0F0F75-62C9-DD17-C49B-14576D15D776}"/>
              </a:ext>
            </a:extLst>
          </p:cNvPr>
          <p:cNvSpPr txBox="1"/>
          <p:nvPr/>
        </p:nvSpPr>
        <p:spPr>
          <a:xfrm>
            <a:off x="7649308" y="2136784"/>
            <a:ext cx="184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do Trigger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2E42B2E-35A2-E4A4-ACE0-1BC256F463E2}"/>
              </a:ext>
            </a:extLst>
          </p:cNvPr>
          <p:cNvCxnSpPr/>
          <p:nvPr/>
        </p:nvCxnSpPr>
        <p:spPr>
          <a:xfrm flipV="1">
            <a:off x="10172700" y="3042697"/>
            <a:ext cx="0" cy="38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8D375E-A566-B72B-4E5A-191D24A1A68C}"/>
              </a:ext>
            </a:extLst>
          </p:cNvPr>
          <p:cNvSpPr txBox="1"/>
          <p:nvPr/>
        </p:nvSpPr>
        <p:spPr>
          <a:xfrm>
            <a:off x="9495692" y="1998284"/>
            <a:ext cx="201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dirty="0" err="1"/>
              <a:t>ativação</a:t>
            </a:r>
            <a:r>
              <a:rPr lang="en-US" dirty="0"/>
              <a:t> do Trigger(BEFORE </a:t>
            </a:r>
            <a:r>
              <a:rPr lang="en-US" dirty="0" err="1"/>
              <a:t>ou</a:t>
            </a:r>
            <a:r>
              <a:rPr lang="en-US" dirty="0"/>
              <a:t> AFTER)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CDCA565-6B31-31C6-3246-E2D17E2708EA}"/>
              </a:ext>
            </a:extLst>
          </p:cNvPr>
          <p:cNvCxnSpPr/>
          <p:nvPr/>
        </p:nvCxnSpPr>
        <p:spPr>
          <a:xfrm>
            <a:off x="1837592" y="4244481"/>
            <a:ext cx="0" cy="48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A80A2C-627C-CB6E-A3D3-B7DC9785C120}"/>
              </a:ext>
            </a:extLst>
          </p:cNvPr>
          <p:cNvSpPr txBox="1"/>
          <p:nvPr/>
        </p:nvSpPr>
        <p:spPr>
          <a:xfrm>
            <a:off x="545123" y="4844562"/>
            <a:ext cx="27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qual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de </a:t>
            </a:r>
            <a:r>
              <a:rPr lang="en-US" dirty="0" err="1"/>
              <a:t>disparo</a:t>
            </a:r>
            <a:r>
              <a:rPr lang="en-US" dirty="0"/>
              <a:t>(INSERT, UPDATE </a:t>
            </a:r>
            <a:r>
              <a:rPr lang="en-US" dirty="0" err="1"/>
              <a:t>ou</a:t>
            </a:r>
            <a:r>
              <a:rPr lang="en-US" dirty="0"/>
              <a:t> DELETE)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55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A8CB6-531B-FEEA-7302-5DB663D8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67F8-ED10-F5F1-7946-DF4F429C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516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2CE7F8-8515-94D3-D45B-63B76CEBA35A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</a:t>
            </a:r>
            <a:r>
              <a:rPr lang="en-US" sz="2400" dirty="0"/>
              <a:t>[Definer = {user | CURRENT_USER}] </a:t>
            </a:r>
            <a:r>
              <a:rPr lang="en-US" sz="2400" dirty="0">
                <a:solidFill>
                  <a:srgbClr val="7030A0"/>
                </a:solidFill>
              </a:rPr>
              <a:t>TRIGGER </a:t>
            </a:r>
            <a:r>
              <a:rPr lang="en-US" sz="2400" dirty="0"/>
              <a:t>(</a:t>
            </a:r>
            <a:r>
              <a:rPr lang="en-US" sz="2400" dirty="0" err="1"/>
              <a:t>triggerName</a:t>
            </a:r>
            <a:r>
              <a:rPr lang="en-US" sz="2400" dirty="0"/>
              <a:t>)(</a:t>
            </a:r>
            <a:r>
              <a:rPr lang="en-US" sz="2400" dirty="0" err="1"/>
              <a:t>triggerTime</a:t>
            </a:r>
            <a:r>
              <a:rPr lang="en-US" sz="2400" dirty="0"/>
              <a:t>) (</a:t>
            </a:r>
            <a:r>
              <a:rPr lang="en-US" sz="2400" dirty="0" err="1"/>
              <a:t>triggerEvent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ON </a:t>
            </a:r>
            <a:r>
              <a:rPr lang="en-US" sz="2400" dirty="0"/>
              <a:t>(</a:t>
            </a:r>
            <a:r>
              <a:rPr lang="en-US" sz="2400" dirty="0" err="1"/>
              <a:t>tableName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FOR EACH ROW </a:t>
            </a:r>
            <a:r>
              <a:rPr lang="en-US" sz="2400" dirty="0"/>
              <a:t>(</a:t>
            </a:r>
            <a:r>
              <a:rPr lang="en-US" sz="2400" dirty="0" err="1"/>
              <a:t>triggerStatement</a:t>
            </a:r>
            <a:r>
              <a:rPr lang="en-US" sz="24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12B34D-21BD-7AA4-3094-91C631A903F1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C4629-A383-2334-08E9-9FDAE4C2C869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D9328A9-8D69-23CB-1159-C990181811CC}"/>
              </a:ext>
            </a:extLst>
          </p:cNvPr>
          <p:cNvCxnSpPr>
            <a:cxnSpLocks/>
          </p:cNvCxnSpPr>
          <p:nvPr/>
        </p:nvCxnSpPr>
        <p:spPr>
          <a:xfrm flipV="1">
            <a:off x="8572500" y="2993238"/>
            <a:ext cx="0" cy="43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C00A836A-22B9-FF0E-491F-596AB77BAD76}"/>
              </a:ext>
            </a:extLst>
          </p:cNvPr>
          <p:cNvSpPr/>
          <p:nvPr/>
        </p:nvSpPr>
        <p:spPr>
          <a:xfrm>
            <a:off x="1170200" y="3379541"/>
            <a:ext cx="6075485" cy="457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D38FFCB-9D4B-C01F-71F4-717B50725B61}"/>
              </a:ext>
            </a:extLst>
          </p:cNvPr>
          <p:cNvSpPr txBox="1"/>
          <p:nvPr/>
        </p:nvSpPr>
        <p:spPr>
          <a:xfrm>
            <a:off x="2496785" y="2993238"/>
            <a:ext cx="34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Opcional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258FD7-AF35-9B8E-B9F9-7EA65BBA6B20}"/>
              </a:ext>
            </a:extLst>
          </p:cNvPr>
          <p:cNvSpPr txBox="1"/>
          <p:nvPr/>
        </p:nvSpPr>
        <p:spPr>
          <a:xfrm>
            <a:off x="7649308" y="2136784"/>
            <a:ext cx="184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do Trigger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1ECB968-038D-4312-1FC3-6E418ACFAA14}"/>
              </a:ext>
            </a:extLst>
          </p:cNvPr>
          <p:cNvCxnSpPr/>
          <p:nvPr/>
        </p:nvCxnSpPr>
        <p:spPr>
          <a:xfrm flipV="1">
            <a:off x="10172700" y="3042697"/>
            <a:ext cx="0" cy="38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4A8133-8F64-0507-1049-70CA7BE31A86}"/>
              </a:ext>
            </a:extLst>
          </p:cNvPr>
          <p:cNvSpPr txBox="1"/>
          <p:nvPr/>
        </p:nvSpPr>
        <p:spPr>
          <a:xfrm>
            <a:off x="9495692" y="1998284"/>
            <a:ext cx="201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dirty="0" err="1"/>
              <a:t>ativação</a:t>
            </a:r>
            <a:r>
              <a:rPr lang="en-US" dirty="0"/>
              <a:t> do Trigger(BEFORE </a:t>
            </a:r>
            <a:r>
              <a:rPr lang="en-US" dirty="0" err="1"/>
              <a:t>ou</a:t>
            </a:r>
            <a:r>
              <a:rPr lang="en-US" dirty="0"/>
              <a:t> AFTER)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7346378-120D-8395-76B6-A4CEDA52FC55}"/>
              </a:ext>
            </a:extLst>
          </p:cNvPr>
          <p:cNvCxnSpPr/>
          <p:nvPr/>
        </p:nvCxnSpPr>
        <p:spPr>
          <a:xfrm>
            <a:off x="1837592" y="4244481"/>
            <a:ext cx="0" cy="48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6D6DC4-6584-1CCD-9E21-1DC1010C0E2F}"/>
              </a:ext>
            </a:extLst>
          </p:cNvPr>
          <p:cNvSpPr txBox="1"/>
          <p:nvPr/>
        </p:nvSpPr>
        <p:spPr>
          <a:xfrm>
            <a:off x="545123" y="4844562"/>
            <a:ext cx="27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qual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de </a:t>
            </a:r>
            <a:r>
              <a:rPr lang="en-US" dirty="0" err="1"/>
              <a:t>disparo</a:t>
            </a:r>
            <a:r>
              <a:rPr lang="en-US" dirty="0"/>
              <a:t>(INSERT, UPDATE </a:t>
            </a:r>
            <a:r>
              <a:rPr lang="en-US" dirty="0" err="1"/>
              <a:t>ou</a:t>
            </a:r>
            <a:r>
              <a:rPr lang="en-US" dirty="0"/>
              <a:t> DELETE)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38177ED-D882-9699-E079-137288D6BDD1}"/>
              </a:ext>
            </a:extLst>
          </p:cNvPr>
          <p:cNvCxnSpPr/>
          <p:nvPr/>
        </p:nvCxnSpPr>
        <p:spPr>
          <a:xfrm>
            <a:off x="4117730" y="4244481"/>
            <a:ext cx="0" cy="48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FF198A-E352-0590-2BDD-E6E65086BD17}"/>
              </a:ext>
            </a:extLst>
          </p:cNvPr>
          <p:cNvSpPr txBox="1"/>
          <p:nvPr/>
        </p:nvSpPr>
        <p:spPr>
          <a:xfrm>
            <a:off x="3560885" y="4853354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à qual o Trigger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associado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6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10035-3EA1-C7FF-E723-706CE2DD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DFF68D-F37A-5BAB-8D4A-78FBB967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B35351-29A8-1514-22F2-757103A37577}"/>
              </a:ext>
            </a:extLst>
          </p:cNvPr>
          <p:cNvSpPr txBox="1"/>
          <p:nvPr/>
        </p:nvSpPr>
        <p:spPr>
          <a:xfrm>
            <a:off x="961291" y="3413484"/>
            <a:ext cx="102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CREATE </a:t>
            </a:r>
            <a:r>
              <a:rPr lang="en-US" sz="2400" dirty="0"/>
              <a:t>[Definer = {user | CURRENT_USER}] </a:t>
            </a:r>
            <a:r>
              <a:rPr lang="en-US" sz="2400" dirty="0">
                <a:solidFill>
                  <a:srgbClr val="7030A0"/>
                </a:solidFill>
              </a:rPr>
              <a:t>TRIGGER </a:t>
            </a:r>
            <a:r>
              <a:rPr lang="en-US" sz="2400" dirty="0"/>
              <a:t>(</a:t>
            </a:r>
            <a:r>
              <a:rPr lang="en-US" sz="2400" dirty="0" err="1"/>
              <a:t>triggerName</a:t>
            </a:r>
            <a:r>
              <a:rPr lang="en-US" sz="2400" dirty="0"/>
              <a:t>)(</a:t>
            </a:r>
            <a:r>
              <a:rPr lang="en-US" sz="2400" dirty="0" err="1"/>
              <a:t>triggerTime</a:t>
            </a:r>
            <a:r>
              <a:rPr lang="en-US" sz="2400" dirty="0"/>
              <a:t>) (</a:t>
            </a:r>
            <a:r>
              <a:rPr lang="en-US" sz="2400" dirty="0" err="1"/>
              <a:t>triggerEvent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ON </a:t>
            </a:r>
            <a:r>
              <a:rPr lang="en-US" sz="2400" dirty="0"/>
              <a:t>(</a:t>
            </a:r>
            <a:r>
              <a:rPr lang="en-US" sz="2400" dirty="0" err="1"/>
              <a:t>tableName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7030A0"/>
                </a:solidFill>
              </a:rPr>
              <a:t>FOR EACH ROW </a:t>
            </a:r>
            <a:r>
              <a:rPr lang="en-US" sz="2400" dirty="0"/>
              <a:t>(</a:t>
            </a:r>
            <a:r>
              <a:rPr lang="en-US" sz="2400" dirty="0" err="1"/>
              <a:t>triggerStatement</a:t>
            </a:r>
            <a:r>
              <a:rPr lang="en-US" sz="24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E86B88-90B7-EE29-2C29-EB5EF4F6ED29}"/>
              </a:ext>
            </a:extLst>
          </p:cNvPr>
          <p:cNvSpPr txBox="1"/>
          <p:nvPr/>
        </p:nvSpPr>
        <p:spPr>
          <a:xfrm>
            <a:off x="5270347" y="153635"/>
            <a:ext cx="16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Triggers 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13F72C-A389-C200-1846-A536BADFD93F}"/>
              </a:ext>
            </a:extLst>
          </p:cNvPr>
          <p:cNvSpPr txBox="1"/>
          <p:nvPr/>
        </p:nvSpPr>
        <p:spPr>
          <a:xfrm>
            <a:off x="6095999" y="615047"/>
            <a:ext cx="95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estrutura</a:t>
            </a:r>
            <a:endParaRPr lang="pt-BR" sz="16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B9BC9B6-D617-EEF9-ACE2-CF3A3ACA4A48}"/>
              </a:ext>
            </a:extLst>
          </p:cNvPr>
          <p:cNvCxnSpPr>
            <a:cxnSpLocks/>
          </p:cNvCxnSpPr>
          <p:nvPr/>
        </p:nvCxnSpPr>
        <p:spPr>
          <a:xfrm flipV="1">
            <a:off x="8572500" y="2993238"/>
            <a:ext cx="0" cy="43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F1B2DDF7-8F07-C5F4-4A5A-63DB9E7C8E32}"/>
              </a:ext>
            </a:extLst>
          </p:cNvPr>
          <p:cNvSpPr/>
          <p:nvPr/>
        </p:nvSpPr>
        <p:spPr>
          <a:xfrm>
            <a:off x="1170200" y="3379541"/>
            <a:ext cx="6075485" cy="4572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03F6BD-067B-08B0-2C9B-E28879110FF8}"/>
              </a:ext>
            </a:extLst>
          </p:cNvPr>
          <p:cNvSpPr txBox="1"/>
          <p:nvPr/>
        </p:nvSpPr>
        <p:spPr>
          <a:xfrm>
            <a:off x="2496785" y="2993238"/>
            <a:ext cx="34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Opcional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C1F0AA-F893-C90E-DF60-D394BB80D58F}"/>
              </a:ext>
            </a:extLst>
          </p:cNvPr>
          <p:cNvSpPr txBox="1"/>
          <p:nvPr/>
        </p:nvSpPr>
        <p:spPr>
          <a:xfrm>
            <a:off x="7649308" y="2136784"/>
            <a:ext cx="184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do Trigger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9CF643-C7D4-D8CB-2E6C-0995C9F06D89}"/>
              </a:ext>
            </a:extLst>
          </p:cNvPr>
          <p:cNvCxnSpPr/>
          <p:nvPr/>
        </p:nvCxnSpPr>
        <p:spPr>
          <a:xfrm flipV="1">
            <a:off x="10172700" y="3042697"/>
            <a:ext cx="0" cy="38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579223-A5E1-8A9F-995F-E4EF2DA40ABF}"/>
              </a:ext>
            </a:extLst>
          </p:cNvPr>
          <p:cNvSpPr txBox="1"/>
          <p:nvPr/>
        </p:nvSpPr>
        <p:spPr>
          <a:xfrm>
            <a:off x="9495692" y="1998284"/>
            <a:ext cx="201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dirty="0" err="1"/>
              <a:t>ativação</a:t>
            </a:r>
            <a:r>
              <a:rPr lang="en-US" dirty="0"/>
              <a:t> do Trigger(BEFORE </a:t>
            </a:r>
            <a:r>
              <a:rPr lang="en-US" dirty="0" err="1"/>
              <a:t>ou</a:t>
            </a:r>
            <a:r>
              <a:rPr lang="en-US" dirty="0"/>
              <a:t> AFTER)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A4FFECC-357C-1790-70E6-CDDBB8AD99E7}"/>
              </a:ext>
            </a:extLst>
          </p:cNvPr>
          <p:cNvCxnSpPr/>
          <p:nvPr/>
        </p:nvCxnSpPr>
        <p:spPr>
          <a:xfrm>
            <a:off x="1837592" y="4244481"/>
            <a:ext cx="0" cy="48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E10C4E-CF77-29C2-18BF-9C962F5D9E98}"/>
              </a:ext>
            </a:extLst>
          </p:cNvPr>
          <p:cNvSpPr txBox="1"/>
          <p:nvPr/>
        </p:nvSpPr>
        <p:spPr>
          <a:xfrm>
            <a:off x="545123" y="4865180"/>
            <a:ext cx="27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qual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de </a:t>
            </a:r>
            <a:r>
              <a:rPr lang="en-US" dirty="0" err="1"/>
              <a:t>disparo</a:t>
            </a:r>
            <a:r>
              <a:rPr lang="en-US" dirty="0"/>
              <a:t>(INSERT, UPDATE </a:t>
            </a:r>
            <a:r>
              <a:rPr lang="en-US" dirty="0" err="1"/>
              <a:t>ou</a:t>
            </a:r>
            <a:r>
              <a:rPr lang="en-US" dirty="0"/>
              <a:t> DELETE)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CAECDC1-F5B9-45CE-6A84-FFB7F24CCF41}"/>
              </a:ext>
            </a:extLst>
          </p:cNvPr>
          <p:cNvCxnSpPr/>
          <p:nvPr/>
        </p:nvCxnSpPr>
        <p:spPr>
          <a:xfrm>
            <a:off x="4117730" y="4244481"/>
            <a:ext cx="0" cy="48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4C5999-3772-0C75-CA8D-1D48959ACE06}"/>
              </a:ext>
            </a:extLst>
          </p:cNvPr>
          <p:cNvSpPr txBox="1"/>
          <p:nvPr/>
        </p:nvSpPr>
        <p:spPr>
          <a:xfrm>
            <a:off x="3560885" y="4853354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à qual o Trigger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associado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91912FD-EA5B-CA0A-DAC1-83CB849F12E1}"/>
              </a:ext>
            </a:extLst>
          </p:cNvPr>
          <p:cNvCxnSpPr/>
          <p:nvPr/>
        </p:nvCxnSpPr>
        <p:spPr>
          <a:xfrm>
            <a:off x="7910146" y="4244481"/>
            <a:ext cx="0" cy="48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4BA6E8-2658-5167-ED40-3DB1EDD7389B}"/>
              </a:ext>
            </a:extLst>
          </p:cNvPr>
          <p:cNvSpPr txBox="1"/>
          <p:nvPr/>
        </p:nvSpPr>
        <p:spPr>
          <a:xfrm>
            <a:off x="6638193" y="4853354"/>
            <a:ext cx="502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Procedimentos</a:t>
            </a:r>
            <a:r>
              <a:rPr lang="en-US" dirty="0"/>
              <a:t> que o Trigger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, </a:t>
            </a:r>
            <a:r>
              <a:rPr lang="en-US" dirty="0" err="1"/>
              <a:t>iniciando</a:t>
            </a:r>
            <a:r>
              <a:rPr lang="en-US" dirty="0"/>
              <a:t> com o </a:t>
            </a:r>
            <a:r>
              <a:rPr lang="en-US" dirty="0" err="1"/>
              <a:t>comando</a:t>
            </a:r>
            <a:r>
              <a:rPr lang="en-US" dirty="0"/>
              <a:t> BEGIN e </a:t>
            </a:r>
            <a:r>
              <a:rPr lang="en-US" dirty="0" err="1"/>
              <a:t>finalizando</a:t>
            </a:r>
            <a:r>
              <a:rPr lang="en-US" dirty="0"/>
              <a:t> com 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145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597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1</cp:revision>
  <dcterms:created xsi:type="dcterms:W3CDTF">2025-07-24T13:54:21Z</dcterms:created>
  <dcterms:modified xsi:type="dcterms:W3CDTF">2025-07-24T16:46:52Z</dcterms:modified>
</cp:coreProperties>
</file>