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74" r:id="rId3"/>
    <p:sldId id="270" r:id="rId4"/>
    <p:sldId id="257" r:id="rId5"/>
    <p:sldId id="259" r:id="rId6"/>
    <p:sldId id="262" r:id="rId7"/>
    <p:sldId id="263" r:id="rId8"/>
    <p:sldId id="261" r:id="rId9"/>
    <p:sldId id="264" r:id="rId10"/>
    <p:sldId id="260" r:id="rId11"/>
    <p:sldId id="265" r:id="rId12"/>
    <p:sldId id="266" r:id="rId13"/>
    <p:sldId id="268" r:id="rId14"/>
    <p:sldId id="267" r:id="rId15"/>
    <p:sldId id="269" r:id="rId16"/>
    <p:sldId id="271" r:id="rId17"/>
    <p:sldId id="272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409"/>
    <a:srgbClr val="0204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3042" y="120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C4F1E-BECD-49E5-9558-3505E8F7587C}" type="datetimeFigureOut">
              <a:rPr lang="pt-BR" smtClean="0"/>
              <a:t>27/09/2025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2875-655D-4104-9F59-2BF4AD6BDC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0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5809-98BE-46C4-B34C-15FA4BE916A5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4451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323B1-1463-4BF2-BF82-8124F36A21FA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603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DC2CA-4080-415A-9625-AB46EF20E798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64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23B20-C178-4EE2-BF01-BC35EDBF7D9E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058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6E895-FF75-4D4F-8597-449BCC08CE18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263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AC741-6A5E-4A02-9FDD-3E9FB0AA34C3}" type="datetime1">
              <a:rPr lang="pt-BR" smtClean="0"/>
              <a:t>27/09/2025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98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97BD-D295-43EF-9E7A-4750AF5CA7B8}" type="datetime1">
              <a:rPr lang="pt-BR" smtClean="0"/>
              <a:t>27/09/2025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47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62E8-027F-4E82-B0FE-08F9F0F1E175}" type="datetime1">
              <a:rPr lang="pt-BR" smtClean="0"/>
              <a:t>27/09/2025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780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1A07F-04F2-422B-BA32-7F07CBEDD701}" type="datetime1">
              <a:rPr lang="pt-BR" smtClean="0"/>
              <a:t>27/09/2025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952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F4A7-0B1C-491D-91C9-DD3BC72AC334}" type="datetime1">
              <a:rPr lang="pt-BR" smtClean="0"/>
              <a:t>27/09/2025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9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26F5-0D82-485A-858D-79F4F758EF1F}" type="datetime1">
              <a:rPr lang="pt-BR" smtClean="0"/>
              <a:t>27/09/2025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51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F56C2-E2B3-493B-A38F-FF32C56CD43A}" type="datetime1">
              <a:rPr lang="pt-BR" smtClean="0"/>
              <a:t>27/09/2025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11A3B-E405-48E6-A2F8-5FE10F8F78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1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8EA80C7-E603-FC88-052B-1C3218B5C558}"/>
              </a:ext>
            </a:extLst>
          </p:cNvPr>
          <p:cNvSpPr/>
          <p:nvPr/>
        </p:nvSpPr>
        <p:spPr>
          <a:xfrm>
            <a:off x="-58189" y="-116378"/>
            <a:ext cx="9717578" cy="12917978"/>
          </a:xfrm>
          <a:prstGeom prst="rect">
            <a:avLst/>
          </a:prstGeom>
          <a:solidFill>
            <a:srgbClr val="010409"/>
          </a:solidFill>
          <a:ln>
            <a:solidFill>
              <a:srgbClr val="02040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169E8-CB23-A7D7-97CC-F3DC76F94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6378"/>
            <a:ext cx="9601200" cy="12801600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A9FFA04-418B-E8BF-96FE-C66CE09F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BC64FC6-1694-CBA6-8F32-B0792265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519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A3C49-49BE-F412-59D3-237C38E9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C639407-3E4C-4293-7AE8-4ECEA7D4F896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Oráculo da Comunicação: Props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FF30DD6-69D2-19A0-B654-519F4C2ECD5B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9E13F88-024E-E825-B497-F7D99DD23A07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D3AF80-57C3-BA84-2E51-06F6F142A27C}"/>
              </a:ext>
            </a:extLst>
          </p:cNvPr>
          <p:cNvSpPr/>
          <p:nvPr/>
        </p:nvSpPr>
        <p:spPr>
          <a:xfrm>
            <a:off x="856211" y="8545484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5734039-E495-496D-B7E5-EC80E454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4EC8FB-6FE9-B4C3-E0B9-DCC1F5BC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2436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286D5-5109-502F-6BA1-460E079C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5FC29-D8F3-FBBD-1708-997C96C2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Oráculo da Comunicação: Props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90B29-5C40-F50B-3947-A70FA344D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As </a:t>
            </a:r>
            <a:r>
              <a:rPr lang="pt-BR" sz="2400" b="1" dirty="0"/>
              <a:t>props</a:t>
            </a:r>
            <a:r>
              <a:rPr lang="pt-BR" sz="2400" dirty="0"/>
              <a:t> são como </a:t>
            </a:r>
            <a:r>
              <a:rPr lang="pt-BR" sz="2400" b="1" dirty="0"/>
              <a:t>mensagens enviadas entre reinos</a:t>
            </a:r>
            <a:r>
              <a:rPr lang="pt-BR" sz="2400" dirty="0"/>
              <a:t> (componentes).</a:t>
            </a:r>
            <a:br>
              <a:rPr lang="pt-BR" sz="2400" dirty="0"/>
            </a:br>
            <a:r>
              <a:rPr lang="pt-BR" sz="2400" dirty="0"/>
              <a:t>Elas permitem que um componente receba dados de outro.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passando o nome do usuário para o componente.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Assim, um mesmo componente pode servir </a:t>
            </a:r>
            <a:r>
              <a:rPr lang="pt-BR" sz="2400" b="1" dirty="0"/>
              <a:t>vários contextos</a:t>
            </a:r>
            <a:r>
              <a:rPr lang="pt-BR" sz="2400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DB520FE-8099-F6BB-B39E-8887AAA36136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331300-C6EF-C062-2217-F46B728AF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982" y="5705455"/>
            <a:ext cx="7013235" cy="438327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43E546-8384-908F-4106-EF733697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69DC13-B4DB-15C5-9EE7-75181A9F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04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32A83-F1F0-07A1-2CDB-743D4726F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1BA6CE6-BA89-5B35-A784-9092E002238F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Conselho dos Estados: useEffect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A7A90C7-ADEE-13F1-EB49-8317DF090E06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FE342AE-D6B6-7EF0-6068-AB18305510CD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2BF8CB1-7040-5127-4003-72E7E72B4AB4}"/>
              </a:ext>
            </a:extLst>
          </p:cNvPr>
          <p:cNvSpPr/>
          <p:nvPr/>
        </p:nvSpPr>
        <p:spPr>
          <a:xfrm>
            <a:off x="856211" y="8545484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7007270-A39C-FEF6-E8CE-65D77B9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97B7E03-E624-1561-FFBB-F07B4000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110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00DC0-6771-CB4A-799A-0D2D1F47A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4284F-76C0-4DB6-A1D9-67C0CDED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Conselho dos Estados: useEffect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7A3127-9669-0DD9-7ED2-622E81468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b="1" dirty="0"/>
              <a:t>useEffect</a:t>
            </a:r>
            <a:r>
              <a:rPr lang="pt-BR" sz="2400" dirty="0"/>
              <a:t> é como um </a:t>
            </a:r>
            <a:r>
              <a:rPr lang="pt-BR" sz="2400" b="1" dirty="0"/>
              <a:t>conselheiro</a:t>
            </a:r>
            <a:r>
              <a:rPr lang="pt-BR" sz="2400" dirty="0"/>
              <a:t> que reage a mudanças importantes no reino (aplicação).</a:t>
            </a:r>
            <a:br>
              <a:rPr lang="pt-BR" sz="2400" dirty="0"/>
            </a:br>
            <a:r>
              <a:rPr lang="pt-BR" sz="2400" dirty="0"/>
              <a:t>Ele é usado para efeitos colaterais, como buscar dados em uma API.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buscar posts de um blog.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Assim, seu componente se torna </a:t>
            </a:r>
            <a:r>
              <a:rPr lang="pt-BR" sz="2400" b="1" dirty="0"/>
              <a:t>dinâmico e conectado ao mundo real</a:t>
            </a:r>
            <a:r>
              <a:rPr lang="pt-BR" sz="2400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8134FE2-5333-F53F-E4CA-AC3AEFD52D07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2F38115-3920-D116-58F3-FAA6D6986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033" y="5528565"/>
            <a:ext cx="4921134" cy="4671377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870E09-BB5E-56E9-25C4-1A0B4C41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DD67F2E-D29E-B04E-BA4F-FE6DF6BF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95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16FC-6D69-9A4A-9A30-98DF940EC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073251-A13A-470F-DA82-9EFA809EE1C2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Trono: Componentes Compostos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57E5E3B-967E-E50C-026E-FBE79AFC1CB6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51363A-D45A-8171-3C3F-181AACABAB5C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7D9DA75-D0FD-3B64-0FA9-163008358590}"/>
              </a:ext>
            </a:extLst>
          </p:cNvPr>
          <p:cNvSpPr/>
          <p:nvPr/>
        </p:nvSpPr>
        <p:spPr>
          <a:xfrm>
            <a:off x="935182" y="9077498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69AA345-CF1C-BCC8-932B-683771BE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D52E507-85C8-66A3-BBB7-7922DC7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786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BA27-69F6-1AB9-1082-055C8FD56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5C9A2C-C7F8-B1BD-7C08-88351311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Trono: Componentes Compostos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B3A198-7DDC-0C28-D7B3-9BEE77C63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b="1" dirty="0"/>
              <a:t>poder supremo</a:t>
            </a:r>
            <a:r>
              <a:rPr lang="pt-BR" sz="2400" dirty="0"/>
              <a:t> do React está em combinar componentes menores para formar interfaces completas.</a:t>
            </a:r>
            <a:br>
              <a:rPr lang="pt-BR" sz="2400" dirty="0"/>
            </a:br>
            <a:r>
              <a:rPr lang="pt-BR" sz="2400" dirty="0"/>
              <a:t>É como </a:t>
            </a:r>
            <a:r>
              <a:rPr lang="pt-BR" sz="2400" b="1" dirty="0"/>
              <a:t>montar um exército de pequenos guerreiros</a:t>
            </a:r>
            <a:r>
              <a:rPr lang="pt-BR" sz="2400" dirty="0"/>
              <a:t> para conquistar um império.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página de perfil.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Aqui, pequenos componentes se unem para criar </a:t>
            </a:r>
            <a:r>
              <a:rPr lang="pt-BR" sz="2400" b="1" dirty="0"/>
              <a:t>um reino completo</a:t>
            </a:r>
            <a:r>
              <a:rPr lang="pt-BR" sz="2400" dirty="0"/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CC1CCE-9605-934A-D8BD-78E73A557192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DD7618-1E34-F31D-031D-D64B5A4EE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5353816"/>
            <a:ext cx="6172200" cy="5044098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887A78-CBB5-8D4C-16EA-9366CBFA3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DB5B54-8FB0-D4E8-70E3-4031C960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7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020B-9705-161D-FD6F-EACDEFB2A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2C1131-D30F-9A45-2DE1-8AD438473875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Legado do Trono de Componentes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50F26A-C452-DD45-3C7C-C7C9D89FC417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AD11006-7790-1B5B-EF3B-4ADEB7346FAB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700" dirty="0">
                <a:latin typeface="Impact" panose="020B0806030902050204" pitchFamily="34" charset="0"/>
              </a:rPr>
              <a:t>CONCLUSÃO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C64145C-A343-D6B6-0FE5-979B42CE0320}"/>
              </a:ext>
            </a:extLst>
          </p:cNvPr>
          <p:cNvSpPr/>
          <p:nvPr/>
        </p:nvSpPr>
        <p:spPr>
          <a:xfrm>
            <a:off x="935182" y="8462356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EF8FDDC-6CE3-DACA-D61A-721139D7B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4DDB53-5D01-0FC7-6F9E-DCEA755DE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6049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647D2-2943-2BDF-79AB-224226CE6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11815-80FC-6F6E-6D41-3AF360BC9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Legado do Trono de Componentes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7CEA69-5829-2A68-902E-27E476BF6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Você percorreu uma longa estrada até aqui. Do primeiro contato com os </a:t>
            </a:r>
            <a:r>
              <a:rPr lang="pt-BR" sz="2400" b="1" dirty="0"/>
              <a:t>componentes básicos</a:t>
            </a:r>
            <a:r>
              <a:rPr lang="pt-BR" sz="2400" dirty="0"/>
              <a:t> até os feitiços mais avançados, como </a:t>
            </a:r>
            <a:r>
              <a:rPr lang="pt-BR" sz="2400" b="1" dirty="0"/>
              <a:t>hooks e composição</a:t>
            </a:r>
            <a:r>
              <a:rPr lang="pt-BR" sz="2400" dirty="0"/>
              <a:t>, cada passo o aproximou do poder de criar interfaces grandiosas e bem estruturadas.</a:t>
            </a:r>
          </a:p>
          <a:p>
            <a:pPr marL="0" indent="0">
              <a:buNone/>
            </a:pPr>
            <a:r>
              <a:rPr lang="pt-BR" sz="2400" dirty="0"/>
              <a:t>Mas, assim como nas maiores sagas épicas, esta não é uma história que termina — é apenas o começo.</a:t>
            </a:r>
            <a:br>
              <a:rPr lang="pt-BR" sz="2400" dirty="0"/>
            </a:br>
            <a:r>
              <a:rPr lang="pt-BR" sz="2400" dirty="0"/>
              <a:t>O ReactJS não é apenas uma ferramenta: é um </a:t>
            </a:r>
            <a:r>
              <a:rPr lang="pt-BR" sz="2400" b="1" dirty="0"/>
              <a:t>reino em constante evolução</a:t>
            </a:r>
            <a:r>
              <a:rPr lang="pt-BR" sz="2400" dirty="0"/>
              <a:t>. Novas bibliotecas surgem, práticas são aprimoradas e batalhas por performance e escalabilidade continuam sendo travadas todos os dias.</a:t>
            </a:r>
          </a:p>
          <a:p>
            <a:pPr marL="0" indent="0">
              <a:buNone/>
            </a:pPr>
            <a:r>
              <a:rPr lang="pt-BR" sz="2400" dirty="0"/>
              <a:t>Agora que você domina os fundamentos e conhece o poder do </a:t>
            </a:r>
            <a:r>
              <a:rPr lang="pt-BR" sz="2400" b="1" dirty="0"/>
              <a:t>Trono de Componentes</a:t>
            </a:r>
            <a:r>
              <a:rPr lang="pt-BR" sz="2400" dirty="0"/>
              <a:t>, está pronto para:</a:t>
            </a:r>
          </a:p>
          <a:p>
            <a:r>
              <a:rPr lang="pt-BR" sz="2400" dirty="0"/>
              <a:t>Conquistar novos territórios como </a:t>
            </a:r>
            <a:r>
              <a:rPr lang="pt-BR" sz="2400" b="1" dirty="0"/>
              <a:t>Context API</a:t>
            </a:r>
            <a:r>
              <a:rPr lang="pt-BR" sz="2400" dirty="0"/>
              <a:t>, </a:t>
            </a:r>
            <a:r>
              <a:rPr lang="pt-BR" sz="2400" b="1" dirty="0"/>
              <a:t>React Router</a:t>
            </a:r>
            <a:r>
              <a:rPr lang="pt-BR" sz="2400" dirty="0"/>
              <a:t> e </a:t>
            </a:r>
            <a:r>
              <a:rPr lang="pt-BR" sz="2400" b="1" dirty="0"/>
              <a:t>Next.js</a:t>
            </a:r>
            <a:r>
              <a:rPr lang="pt-BR" sz="2400" dirty="0"/>
              <a:t>.</a:t>
            </a:r>
          </a:p>
          <a:p>
            <a:r>
              <a:rPr lang="pt-BR" sz="2400" dirty="0"/>
              <a:t>Refinar suas habilidades em </a:t>
            </a:r>
            <a:r>
              <a:rPr lang="pt-BR" sz="2400" b="1" dirty="0"/>
              <a:t>boas práticas, testes e otimização</a:t>
            </a:r>
            <a:r>
              <a:rPr lang="pt-BR" sz="2400" dirty="0"/>
              <a:t>.</a:t>
            </a:r>
          </a:p>
          <a:p>
            <a:r>
              <a:rPr lang="pt-BR" sz="2400" dirty="0"/>
              <a:t>Criar seus próprios legados digitais, construindo aplicações que encantam usuários.</a:t>
            </a:r>
          </a:p>
          <a:p>
            <a:pPr marL="0" indent="0">
              <a:buNone/>
            </a:pPr>
            <a:r>
              <a:rPr lang="pt-BR" sz="2400" dirty="0"/>
              <a:t>O React é o seu exército, e você é o comandante.</a:t>
            </a:r>
            <a:br>
              <a:rPr lang="pt-BR" sz="2400" dirty="0"/>
            </a:br>
            <a:r>
              <a:rPr lang="pt-BR" sz="2400" dirty="0"/>
              <a:t>A partir daqui, cada projeto será mais do que código: será a marca do seu reinado como desenvolvedor.</a:t>
            </a:r>
          </a:p>
          <a:p>
            <a:pPr marL="0" indent="0">
              <a:buNone/>
            </a:pPr>
            <a:r>
              <a:rPr lang="pt-BR" sz="2400" dirty="0"/>
              <a:t>Que este livro seja lembrado como a sua </a:t>
            </a:r>
            <a:r>
              <a:rPr lang="pt-BR" sz="2400" b="1" dirty="0"/>
              <a:t>espada inicial</a:t>
            </a:r>
            <a:r>
              <a:rPr lang="pt-BR" sz="2400" dirty="0"/>
              <a:t>, e que sua jornada o leve a lugares ainda mais grandiosos. O trono agora é seu. Sente-se com orgulho. 👑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FCBAFA-DA92-263D-2912-E11F7CECC538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DF7620-77F3-A176-A7A0-D4155B03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4610D-C579-F446-C72B-8B823233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72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BD48-55D7-909F-F662-6573D856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776179B-4CD3-9E09-15A9-A97E5776D06C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00DDE5A-F5DA-C28A-AACD-769DD93A80AB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1BE9C64-3600-4172-1FC5-D689A956690D}"/>
              </a:ext>
            </a:extLst>
          </p:cNvPr>
          <p:cNvSpPr/>
          <p:nvPr/>
        </p:nvSpPr>
        <p:spPr>
          <a:xfrm>
            <a:off x="0" y="0"/>
            <a:ext cx="9601200" cy="33749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0" b="1" dirty="0">
                <a:solidFill>
                  <a:srgbClr val="00BFFF"/>
                </a:solidFill>
                <a:latin typeface="Impact" panose="020B0806030902050204" pitchFamily="34" charset="0"/>
              </a:rPr>
              <a:t>📖</a:t>
            </a:r>
            <a:r>
              <a:rPr lang="pt-BR" sz="9600" b="1" dirty="0">
                <a:solidFill>
                  <a:srgbClr val="00BFFF"/>
                </a:solidFill>
                <a:latin typeface="Impact" panose="020B0806030902050204" pitchFamily="34" charset="0"/>
              </a:rPr>
              <a:t>  </a:t>
            </a:r>
            <a:r>
              <a:rPr lang="pt-BR" sz="9600" dirty="0">
                <a:latin typeface="Impact" panose="020B0806030902050204" pitchFamily="34" charset="0"/>
              </a:rPr>
              <a:t>Sumário</a:t>
            </a:r>
            <a:endParaRPr lang="pt-BR" sz="14400" dirty="0">
              <a:latin typeface="Impact" panose="020B0806030902050204" pitchFamily="34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0AE1F51-96A0-457A-AE14-8364E441ECDF}"/>
              </a:ext>
            </a:extLst>
          </p:cNvPr>
          <p:cNvSpPr/>
          <p:nvPr/>
        </p:nvSpPr>
        <p:spPr>
          <a:xfrm>
            <a:off x="419792" y="3657600"/>
            <a:ext cx="8761615" cy="88447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 b="1">
                <a:solidFill>
                  <a:srgbClr val="00BFFF"/>
                </a:solidFill>
              </a:defRPr>
            </a:pPr>
            <a:r>
              <a:rPr lang="pt-BR" sz="3200" dirty="0"/>
              <a:t>🌟 Introdução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• O Despertar do Reino do Front-End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pt-BR" sz="2800" dirty="0"/>
          </a:p>
          <a:p>
            <a:pPr>
              <a:defRPr sz="2600" b="1">
                <a:solidFill>
                  <a:srgbClr val="00BFFF"/>
                </a:solidFill>
              </a:defRPr>
            </a:pPr>
            <a:r>
              <a:rPr lang="pt-BR" sz="3200" dirty="0"/>
              <a:t>⚔️ Primeira Jornada: Os Alicerces do Trono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1. O Chamado da Jornada: O que é ReactJS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2. A Forja dos Componentes: Function Components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pt-BR" sz="2800" dirty="0"/>
          </a:p>
          <a:p>
            <a:pPr>
              <a:defRPr sz="2600" b="1">
                <a:solidFill>
                  <a:srgbClr val="00BFFF"/>
                </a:solidFill>
              </a:defRPr>
            </a:pPr>
            <a:r>
              <a:rPr lang="pt-BR" sz="3200" dirty="0"/>
              <a:t>📜 Segunda Jornada: As Magias do Reino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3. O Grimoire dos Hooks: useState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4. O Oráculo da Comunicação: Props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5. O Conselho dos Estados: useEffect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pt-BR" sz="2800" dirty="0"/>
          </a:p>
          <a:p>
            <a:pPr>
              <a:defRPr sz="2600" b="1">
                <a:solidFill>
                  <a:srgbClr val="00BFFF"/>
                </a:solidFill>
              </a:defRPr>
            </a:pPr>
            <a:r>
              <a:rPr lang="pt-BR" sz="3200" dirty="0"/>
              <a:t>👑 A Ascensão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6. O Trono: Componentes Compostos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pt-BR" sz="2800" dirty="0"/>
          </a:p>
          <a:p>
            <a:pPr>
              <a:defRPr sz="2600" b="1">
                <a:solidFill>
                  <a:srgbClr val="00BFFF"/>
                </a:solidFill>
              </a:defRPr>
            </a:pPr>
            <a:r>
              <a:rPr lang="pt-BR" sz="3200" dirty="0"/>
              <a:t>🌌 Conclusão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pt-BR" sz="2800" dirty="0"/>
              <a:t>   • O Legado do Trono de Componentes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204B30-9CF9-74F8-8B27-AA843E75B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EC49FA-9D3F-00C5-2EE8-ECD39F5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618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6B20B-F4D5-21A9-CA71-14FDD067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27571-F201-BBE9-2073-56902AE5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Despertar do Reino do Front-End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B7CD7F-322B-8E02-3749-6082900B5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Na vasta terra do desenvolvimento web, muitos reinos foram erguidos ao longo dos anos. Já vimos bibliotecas e frameworks nascerem como estrelas brilhantes e caírem no esquecimento como ruínas abandonadas. Mas, entre eles, um trono se ergueu imponente: </a:t>
            </a:r>
            <a:r>
              <a:rPr lang="pt-BR" sz="2400" b="1" dirty="0"/>
              <a:t>o trono dos componentes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Esse trono é sustentado por uma joia rara chamada </a:t>
            </a:r>
            <a:r>
              <a:rPr lang="pt-BR" sz="2400" b="1" dirty="0"/>
              <a:t>ReactJS</a:t>
            </a:r>
            <a:r>
              <a:rPr lang="pt-BR" sz="2400" dirty="0"/>
              <a:t> — uma biblioteca que mudou a forma como desenvolvedores constroem interfaces. Ela trouxe ordem ao caos, permitindo criar sistemas mais organizados, reaproveitáveis e dinâmicos.</a:t>
            </a:r>
          </a:p>
          <a:p>
            <a:pPr marL="0" indent="0">
              <a:buNone/>
            </a:pPr>
            <a:r>
              <a:rPr lang="pt-BR" sz="2400" dirty="0"/>
              <a:t>Aqui, cada componente é como um </a:t>
            </a:r>
            <a:r>
              <a:rPr lang="pt-BR" sz="2400" b="1" dirty="0"/>
              <a:t>guerreiro independente</a:t>
            </a:r>
            <a:r>
              <a:rPr lang="pt-BR" sz="2400" dirty="0"/>
              <a:t>, capaz de lutar sozinho, mas ainda mais poderoso quando unido a outros. O segredo do React está nessa arquitetura modular, que possibilita criar desde pequenos botões até impérios digitais complexos.</a:t>
            </a:r>
          </a:p>
          <a:p>
            <a:pPr marL="0" indent="0">
              <a:buNone/>
            </a:pPr>
            <a:r>
              <a:rPr lang="pt-BR" sz="2400" dirty="0"/>
              <a:t>Este livro, </a:t>
            </a:r>
            <a:r>
              <a:rPr lang="pt-BR" sz="2400" b="1" dirty="0"/>
              <a:t>“O Trono de Componentes: A Ascensão do ReactJS”</a:t>
            </a:r>
            <a:r>
              <a:rPr lang="pt-BR" sz="2400" dirty="0"/>
              <a:t>, é o seu mapa para essa jornada.</a:t>
            </a:r>
          </a:p>
          <a:p>
            <a:r>
              <a:rPr lang="pt-BR" sz="2400" dirty="0"/>
              <a:t>Você aprenderá a forjar seus próprios componentes.</a:t>
            </a:r>
          </a:p>
          <a:p>
            <a:r>
              <a:rPr lang="pt-BR" sz="2400" dirty="0"/>
              <a:t>Dominará feitiços como </a:t>
            </a:r>
            <a:r>
              <a:rPr lang="pt-BR" sz="2400" b="1" dirty="0"/>
              <a:t>hooks e props</a:t>
            </a:r>
            <a:r>
              <a:rPr lang="pt-BR" sz="2400" dirty="0"/>
              <a:t>.</a:t>
            </a:r>
          </a:p>
          <a:p>
            <a:r>
              <a:rPr lang="pt-BR" sz="2400" dirty="0"/>
              <a:t>Descobrirá como unir todos eles para erguer </a:t>
            </a:r>
            <a:r>
              <a:rPr lang="pt-BR" sz="2400" b="1" dirty="0"/>
              <a:t>interfaces poderosas e vivas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Prepare-se para uma aventura que mistura </a:t>
            </a:r>
            <a:r>
              <a:rPr lang="pt-BR" sz="2400" b="1" dirty="0"/>
              <a:t>fantasia épica com conhecimento técnico real</a:t>
            </a:r>
            <a:r>
              <a:rPr lang="pt-BR" sz="2400" dirty="0"/>
              <a:t>.</a:t>
            </a:r>
            <a:br>
              <a:rPr lang="pt-BR" sz="2400" dirty="0"/>
            </a:br>
            <a:r>
              <a:rPr lang="pt-BR" sz="2400" dirty="0"/>
              <a:t>Ao final dessa jornada, você não será apenas um aprendiz: terá conquistado o direito de se sentar no </a:t>
            </a:r>
            <a:r>
              <a:rPr lang="pt-BR" sz="2400" b="1" dirty="0"/>
              <a:t>Trono de Componentes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8709FCD-102A-D937-C9B4-65B37E620A45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B73498-7769-1D07-1037-D1811105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8DEBD-C6F4-E25E-F19F-0C6DF36E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2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56B174F-84F8-9720-9ACC-5BCA82F92BD0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Chamado da Jornada: O que é ReactJS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CCC5D5D-73D7-D406-4A17-4D5FA9566E30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C318756-04EF-A4C8-F2F3-DA51AF327A03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9C26CB8-0829-90E3-5F03-A63CA54947D8}"/>
              </a:ext>
            </a:extLst>
          </p:cNvPr>
          <p:cNvSpPr/>
          <p:nvPr/>
        </p:nvSpPr>
        <p:spPr>
          <a:xfrm>
            <a:off x="935182" y="9069185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9826322-F67F-72A1-AAE9-EE97E721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2B8510-2A88-D5A1-6E16-96D6BA10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239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C5CE95-2E29-7330-3867-D0522030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Chamado da Jornada: O que é     ReactJS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4AF7D-A9E8-FEAF-D24C-D75B6E8A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ReactJS é uma biblioteca JavaScript criada pelo Facebook para construir interfaces de usuário de forma rápida e eficiente.</a:t>
            </a:r>
            <a:br>
              <a:rPr lang="pt-BR" sz="2400" dirty="0"/>
            </a:br>
            <a:r>
              <a:rPr lang="pt-BR" sz="2400" dirty="0"/>
              <a:t>Ele funciona como um </a:t>
            </a:r>
            <a:r>
              <a:rPr lang="pt-BR" sz="2400" b="1" dirty="0"/>
              <a:t>campo de batalha organizado</a:t>
            </a:r>
            <a:r>
              <a:rPr lang="pt-BR" sz="2400" dirty="0"/>
              <a:t>, onde cada parte da sua aplicação pode ser dividida em </a:t>
            </a:r>
            <a:r>
              <a:rPr lang="pt-BR" sz="2400" b="1" dirty="0"/>
              <a:t>componentes reutilizáveis</a:t>
            </a:r>
            <a:r>
              <a:rPr lang="pt-BR" sz="2400" dirty="0"/>
              <a:t>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um botão de login que você usa em várias páginas.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Assim, você escreve o código </a:t>
            </a:r>
            <a:r>
              <a:rPr lang="pt-BR" sz="2400" b="1" dirty="0"/>
              <a:t>uma vez</a:t>
            </a:r>
            <a:r>
              <a:rPr lang="pt-BR" sz="2400" dirty="0"/>
              <a:t> e o reutiliza em quantas telas precisar.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5BC6FA-5FCA-0034-A030-62C87F02784C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6CEF4DC-AE67-EE39-4235-F83CF39B3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377" y="6400800"/>
            <a:ext cx="6422446" cy="398306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380574-F1F5-A9CE-734C-A8627CDE6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F328BB-7CAA-08F8-460A-FA5BC316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1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5F4C-3136-768E-46B5-9133A6153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43DFA6A-9DD1-FCC3-8F12-40CEF023AD1A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A Forja dos Componentes: Function Components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392472B-95D5-3D33-234C-1F91EDC41AB5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73D06D7-6935-59B7-5CA1-20311538AA86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793A913-A2B8-08FE-B197-75823BFF3600}"/>
              </a:ext>
            </a:extLst>
          </p:cNvPr>
          <p:cNvSpPr/>
          <p:nvPr/>
        </p:nvSpPr>
        <p:spPr>
          <a:xfrm>
            <a:off x="935182" y="9792393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A9BF8C-FE67-1DFB-A2CF-75FE1DB3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6E870F-C6FB-3427-88F6-D4725B26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5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42AC4-C439-1B06-5E1B-BEFDF871E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53BDD-28EB-F410-826C-333AFC2C6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  </a:t>
            </a:r>
            <a:r>
              <a:rPr lang="pt-BR" sz="4000" dirty="0">
                <a:latin typeface="Impact" panose="020B0806030902050204" pitchFamily="34" charset="0"/>
              </a:rPr>
              <a:t>A Forja dos Componentes: Function Components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21A77A-4C59-B439-AFE9-AADF77F1E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Os </a:t>
            </a:r>
            <a:r>
              <a:rPr lang="pt-BR" sz="2400" b="1" dirty="0"/>
              <a:t>Function Components</a:t>
            </a:r>
            <a:r>
              <a:rPr lang="pt-BR" sz="2400" dirty="0"/>
              <a:t> são a base do React moderno.</a:t>
            </a:r>
            <a:br>
              <a:rPr lang="pt-BR" sz="2400" dirty="0"/>
            </a:br>
            <a:r>
              <a:rPr lang="pt-BR" sz="2400" dirty="0"/>
              <a:t>Eles são simples funções JavaScript que retornam JSX (a mistura de HTML com JavaScript).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um cabeçalho reutilizável.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Com isso, você cria </a:t>
            </a:r>
            <a:r>
              <a:rPr lang="pt-BR" sz="2400" b="1" dirty="0"/>
              <a:t>blocos reutilizáveis</a:t>
            </a:r>
            <a:r>
              <a:rPr lang="pt-BR" sz="2400" dirty="0"/>
              <a:t> que podem ser usados em toda a aplicação.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6C4DA81-808C-CAB3-EF43-75D8F89C64D8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DE28D1-12AC-7CA1-66C1-6A4E973D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73" y="5231143"/>
            <a:ext cx="5937253" cy="5058252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9F383C-F227-EC24-A033-75AE09E5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FE5E2-E0B3-899B-9BF9-8D452DBD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56391-6893-CD1F-1F7B-F8316B1E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2803512-CE95-9611-1384-4846D270B501}"/>
              </a:ext>
            </a:extLst>
          </p:cNvPr>
          <p:cNvSpPr/>
          <p:nvPr/>
        </p:nvSpPr>
        <p:spPr>
          <a:xfrm>
            <a:off x="-66502" y="-83128"/>
            <a:ext cx="9734204" cy="12967855"/>
          </a:xfrm>
          <a:prstGeom prst="rect">
            <a:avLst/>
          </a:prstGeom>
          <a:solidFill>
            <a:srgbClr val="0104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latin typeface="Impact" panose="020B0806030902050204" pitchFamily="34" charset="0"/>
            </a:endParaRPr>
          </a:p>
          <a:p>
            <a:pPr algn="ctr"/>
            <a:r>
              <a:rPr lang="pt-BR" sz="8800" dirty="0">
                <a:latin typeface="Impact" panose="020B0806030902050204" pitchFamily="34" charset="0"/>
              </a:rPr>
              <a:t>O Grimoire dos Hooks: useState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353037D-FB11-6E21-B597-746129784009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0693983-55B1-6F50-68AE-A9855640BB0F}"/>
              </a:ext>
            </a:extLst>
          </p:cNvPr>
          <p:cNvSpPr/>
          <p:nvPr/>
        </p:nvSpPr>
        <p:spPr>
          <a:xfrm>
            <a:off x="0" y="0"/>
            <a:ext cx="9601200" cy="51206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5000" dirty="0"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BE3252-5B55-51A0-A8BE-7F9E70A61EA2}"/>
              </a:ext>
            </a:extLst>
          </p:cNvPr>
          <p:cNvSpPr/>
          <p:nvPr/>
        </p:nvSpPr>
        <p:spPr>
          <a:xfrm>
            <a:off x="856211" y="8545484"/>
            <a:ext cx="7730836" cy="166255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E54E333-0450-B4AE-4634-1D438496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FBFEC6-6272-7BB7-457D-5E7C1C88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17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6A2B-10BF-2A7F-691F-115A7810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4A911-54F9-9E57-263B-11DCF938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000" dirty="0">
                <a:latin typeface="Impact" panose="020B0806030902050204" pitchFamily="34" charset="0"/>
              </a:rPr>
              <a:t>O Grimoire dos Hooks: useState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800197-BC11-1C1F-6348-F74CF999D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O </a:t>
            </a:r>
            <a:r>
              <a:rPr lang="pt-BR" sz="2400" b="1" dirty="0"/>
              <a:t>useState</a:t>
            </a:r>
            <a:r>
              <a:rPr lang="pt-BR" sz="2400" dirty="0"/>
              <a:t> é como um </a:t>
            </a:r>
            <a:r>
              <a:rPr lang="pt-BR" sz="2400" b="1" dirty="0"/>
              <a:t>livro mágico de estados</a:t>
            </a:r>
            <a:r>
              <a:rPr lang="pt-BR" sz="2400" dirty="0"/>
              <a:t>. Ele guarda informações que podem mudar com o tempo.</a:t>
            </a:r>
          </a:p>
          <a:p>
            <a:r>
              <a:rPr lang="pt-BR" sz="2400" b="1" dirty="0"/>
              <a:t>Exemplo real:</a:t>
            </a:r>
            <a:r>
              <a:rPr lang="pt-BR" sz="2400" dirty="0"/>
              <a:t> contador de cliques.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Assim, a interface </a:t>
            </a:r>
            <a:r>
              <a:rPr lang="pt-BR" sz="2400" b="1" dirty="0"/>
              <a:t>se atualiza sozinha</a:t>
            </a:r>
            <a:r>
              <a:rPr lang="pt-BR" sz="2400" dirty="0"/>
              <a:t> quando o estado muda.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D370555-4D36-0051-2880-67B3D44F9CB4}"/>
              </a:ext>
            </a:extLst>
          </p:cNvPr>
          <p:cNvSpPr/>
          <p:nvPr/>
        </p:nvSpPr>
        <p:spPr>
          <a:xfrm>
            <a:off x="660082" y="1271269"/>
            <a:ext cx="494607" cy="1289988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989D53B-241B-EA55-9D7B-26B012BF3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34" y="5159075"/>
            <a:ext cx="8033732" cy="4886020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9CCF0C-40E6-2623-435E-F998467C3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 ASCENSÃO DO REACTJS - Felipe de Lima Passarelli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25FAD6-6568-74B9-F63B-994D797DD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11A3B-E405-48E6-A2F8-5FE10F8F7821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039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301</TotalTime>
  <Words>1119</Words>
  <Application>Microsoft Office PowerPoint</Application>
  <PresentationFormat>Papel A3 (297 x 420 mm)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O Despertar do Reino do Front-End</vt:lpstr>
      <vt:lpstr>Apresentação do PowerPoint</vt:lpstr>
      <vt:lpstr>O Chamado da Jornada: O que é     ReactJS</vt:lpstr>
      <vt:lpstr>Apresentação do PowerPoint</vt:lpstr>
      <vt:lpstr>     A Forja dos Componentes: Function Components</vt:lpstr>
      <vt:lpstr>Apresentação do PowerPoint</vt:lpstr>
      <vt:lpstr>O Grimoire dos Hooks: useState</vt:lpstr>
      <vt:lpstr>Apresentação do PowerPoint</vt:lpstr>
      <vt:lpstr>O Oráculo da Comunicação: Props</vt:lpstr>
      <vt:lpstr>Apresentação do PowerPoint</vt:lpstr>
      <vt:lpstr>O Conselho dos Estados: useEffect</vt:lpstr>
      <vt:lpstr>Apresentação do PowerPoint</vt:lpstr>
      <vt:lpstr>O Trono: Componentes Compostos</vt:lpstr>
      <vt:lpstr>Apresentação do PowerPoint</vt:lpstr>
      <vt:lpstr>O Legado do Trono de Componentes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PATRICIA HIKARI MURAOKA</dc:creator>
  <cp:lastModifiedBy>PATRICIA HIKARI MURAOKA</cp:lastModifiedBy>
  <cp:revision>6</cp:revision>
  <dcterms:created xsi:type="dcterms:W3CDTF">2025-09-27T15:05:17Z</dcterms:created>
  <dcterms:modified xsi:type="dcterms:W3CDTF">2025-09-28T02:51:42Z</dcterms:modified>
</cp:coreProperties>
</file>