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6" r:id="rId4"/>
    <p:sldId id="261" r:id="rId5"/>
    <p:sldId id="262" r:id="rId6"/>
    <p:sldId id="264" r:id="rId7"/>
    <p:sldId id="267" r:id="rId8"/>
    <p:sldId id="268" r:id="rId9"/>
    <p:sldId id="265" r:id="rId10"/>
    <p:sldId id="269" r:id="rId11"/>
    <p:sldId id="263" r:id="rId12"/>
    <p:sldId id="285" r:id="rId13"/>
    <p:sldId id="272" r:id="rId14"/>
    <p:sldId id="270" r:id="rId15"/>
    <p:sldId id="274" r:id="rId16"/>
    <p:sldId id="273" r:id="rId17"/>
    <p:sldId id="276" r:id="rId18"/>
    <p:sldId id="277" r:id="rId19"/>
    <p:sldId id="278" r:id="rId20"/>
    <p:sldId id="279" r:id="rId21"/>
    <p:sldId id="280" r:id="rId22"/>
    <p:sldId id="281" r:id="rId23"/>
    <p:sldId id="283" r:id="rId24"/>
    <p:sldId id="284" r:id="rId25"/>
    <p:sldId id="286" r:id="rId26"/>
    <p:sldId id="282" r:id="rId27"/>
    <p:sldId id="287" r:id="rId28"/>
    <p:sldId id="288" r:id="rId29"/>
    <p:sldId id="290" r:id="rId30"/>
    <p:sldId id="291" r:id="rId31"/>
    <p:sldId id="292" r:id="rId32"/>
    <p:sldId id="293" r:id="rId33"/>
    <p:sldId id="289" r:id="rId34"/>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2D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68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C5A9537-AE33-40AE-B921-A354E38310F9}" type="datetimeFigureOut">
              <a:rPr lang="es-ES" smtClean="0"/>
              <a:t>17/03/2022</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5AEF5D41-39D6-47F1-88D8-5E9A37A82F85}" type="slidenum">
              <a:rPr lang="es-ES" smtClean="0"/>
              <a:t>‹Nº›</a:t>
            </a:fld>
            <a:endParaRPr lang="es-ES"/>
          </a:p>
        </p:txBody>
      </p:sp>
    </p:spTree>
    <p:extLst>
      <p:ext uri="{BB962C8B-B14F-4D97-AF65-F5344CB8AC3E}">
        <p14:creationId xmlns:p14="http://schemas.microsoft.com/office/powerpoint/2010/main" val="377634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C5A9537-AE33-40AE-B921-A354E38310F9}" type="datetimeFigureOut">
              <a:rPr lang="es-ES" smtClean="0"/>
              <a:t>17/03/2022</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5AEF5D41-39D6-47F1-88D8-5E9A37A82F85}" type="slidenum">
              <a:rPr lang="es-ES" smtClean="0"/>
              <a:t>‹Nº›</a:t>
            </a:fld>
            <a:endParaRPr lang="es-ES"/>
          </a:p>
        </p:txBody>
      </p:sp>
    </p:spTree>
    <p:extLst>
      <p:ext uri="{BB962C8B-B14F-4D97-AF65-F5344CB8AC3E}">
        <p14:creationId xmlns:p14="http://schemas.microsoft.com/office/powerpoint/2010/main" val="152401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C5A9537-AE33-40AE-B921-A354E38310F9}" type="datetimeFigureOut">
              <a:rPr lang="es-ES" smtClean="0"/>
              <a:t>17/03/2022</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5AEF5D41-39D6-47F1-88D8-5E9A37A82F85}" type="slidenum">
              <a:rPr lang="es-ES" smtClean="0"/>
              <a:t>‹Nº›</a:t>
            </a:fld>
            <a:endParaRPr lang="es-ES"/>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9311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CC5A9537-AE33-40AE-B921-A354E38310F9}" type="datetimeFigureOut">
              <a:rPr lang="es-ES" smtClean="0"/>
              <a:t>17/03/2022</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5AEF5D41-39D6-47F1-88D8-5E9A37A82F85}" type="slidenum">
              <a:rPr lang="es-ES" smtClean="0"/>
              <a:t>‹Nº›</a:t>
            </a:fld>
            <a:endParaRPr lang="es-ES"/>
          </a:p>
        </p:txBody>
      </p:sp>
    </p:spTree>
    <p:extLst>
      <p:ext uri="{BB962C8B-B14F-4D97-AF65-F5344CB8AC3E}">
        <p14:creationId xmlns:p14="http://schemas.microsoft.com/office/powerpoint/2010/main" val="706100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CC5A9537-AE33-40AE-B921-A354E38310F9}" type="datetimeFigureOut">
              <a:rPr lang="es-ES" smtClean="0"/>
              <a:t>17/03/2022</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5AEF5D41-39D6-47F1-88D8-5E9A37A82F85}" type="slidenum">
              <a:rPr lang="es-ES" smtClean="0"/>
              <a:t>‹Nº›</a:t>
            </a:fld>
            <a:endParaRPr lang="es-ES"/>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1632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CC5A9537-AE33-40AE-B921-A354E38310F9}" type="datetimeFigureOut">
              <a:rPr lang="es-ES" smtClean="0"/>
              <a:t>17/03/2022</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5AEF5D41-39D6-47F1-88D8-5E9A37A82F85}" type="slidenum">
              <a:rPr lang="es-ES" smtClean="0"/>
              <a:t>‹Nº›</a:t>
            </a:fld>
            <a:endParaRPr lang="es-ES"/>
          </a:p>
        </p:txBody>
      </p:sp>
    </p:spTree>
    <p:extLst>
      <p:ext uri="{BB962C8B-B14F-4D97-AF65-F5344CB8AC3E}">
        <p14:creationId xmlns:p14="http://schemas.microsoft.com/office/powerpoint/2010/main" val="2827075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C5A9537-AE33-40AE-B921-A354E38310F9}" type="datetimeFigureOut">
              <a:rPr lang="es-ES" smtClean="0"/>
              <a:t>17/03/2022</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EF5D41-39D6-47F1-88D8-5E9A37A82F85}" type="slidenum">
              <a:rPr lang="es-ES" smtClean="0"/>
              <a:t>‹Nº›</a:t>
            </a:fld>
            <a:endParaRPr lang="es-ES"/>
          </a:p>
        </p:txBody>
      </p:sp>
    </p:spTree>
    <p:extLst>
      <p:ext uri="{BB962C8B-B14F-4D97-AF65-F5344CB8AC3E}">
        <p14:creationId xmlns:p14="http://schemas.microsoft.com/office/powerpoint/2010/main" val="3704259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C5A9537-AE33-40AE-B921-A354E38310F9}" type="datetimeFigureOut">
              <a:rPr lang="es-ES" smtClean="0"/>
              <a:t>17/03/2022</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EF5D41-39D6-47F1-88D8-5E9A37A82F85}" type="slidenum">
              <a:rPr lang="es-ES" smtClean="0"/>
              <a:t>‹Nº›</a:t>
            </a:fld>
            <a:endParaRPr lang="es-ES"/>
          </a:p>
        </p:txBody>
      </p:sp>
    </p:spTree>
    <p:extLst>
      <p:ext uri="{BB962C8B-B14F-4D97-AF65-F5344CB8AC3E}">
        <p14:creationId xmlns:p14="http://schemas.microsoft.com/office/powerpoint/2010/main" val="195007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C5A9537-AE33-40AE-B921-A354E38310F9}" type="datetimeFigureOut">
              <a:rPr lang="es-ES" smtClean="0"/>
              <a:t>17/03/2022</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EF5D41-39D6-47F1-88D8-5E9A37A82F85}" type="slidenum">
              <a:rPr lang="es-ES" smtClean="0"/>
              <a:t>‹Nº›</a:t>
            </a:fld>
            <a:endParaRPr lang="es-ES"/>
          </a:p>
        </p:txBody>
      </p:sp>
    </p:spTree>
    <p:extLst>
      <p:ext uri="{BB962C8B-B14F-4D97-AF65-F5344CB8AC3E}">
        <p14:creationId xmlns:p14="http://schemas.microsoft.com/office/powerpoint/2010/main" val="57620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C5A9537-AE33-40AE-B921-A354E38310F9}" type="datetimeFigureOut">
              <a:rPr lang="es-ES" smtClean="0"/>
              <a:t>17/03/2022</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5AEF5D41-39D6-47F1-88D8-5E9A37A82F85}" type="slidenum">
              <a:rPr lang="es-ES" smtClean="0"/>
              <a:t>‹Nº›</a:t>
            </a:fld>
            <a:endParaRPr lang="es-ES"/>
          </a:p>
        </p:txBody>
      </p:sp>
    </p:spTree>
    <p:extLst>
      <p:ext uri="{BB962C8B-B14F-4D97-AF65-F5344CB8AC3E}">
        <p14:creationId xmlns:p14="http://schemas.microsoft.com/office/powerpoint/2010/main" val="134473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C5A9537-AE33-40AE-B921-A354E38310F9}" type="datetimeFigureOut">
              <a:rPr lang="es-ES" smtClean="0"/>
              <a:t>17/03/2022</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5AEF5D41-39D6-47F1-88D8-5E9A37A82F85}" type="slidenum">
              <a:rPr lang="es-ES" smtClean="0"/>
              <a:t>‹Nº›</a:t>
            </a:fld>
            <a:endParaRPr lang="es-ES"/>
          </a:p>
        </p:txBody>
      </p:sp>
    </p:spTree>
    <p:extLst>
      <p:ext uri="{BB962C8B-B14F-4D97-AF65-F5344CB8AC3E}">
        <p14:creationId xmlns:p14="http://schemas.microsoft.com/office/powerpoint/2010/main" val="259019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C5A9537-AE33-40AE-B921-A354E38310F9}" type="datetimeFigureOut">
              <a:rPr lang="es-ES" smtClean="0"/>
              <a:t>17/03/2022</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5AEF5D41-39D6-47F1-88D8-5E9A37A82F85}" type="slidenum">
              <a:rPr lang="es-ES" smtClean="0"/>
              <a:t>‹Nº›</a:t>
            </a:fld>
            <a:endParaRPr lang="es-ES"/>
          </a:p>
        </p:txBody>
      </p:sp>
    </p:spTree>
    <p:extLst>
      <p:ext uri="{BB962C8B-B14F-4D97-AF65-F5344CB8AC3E}">
        <p14:creationId xmlns:p14="http://schemas.microsoft.com/office/powerpoint/2010/main" val="324792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C5A9537-AE33-40AE-B921-A354E38310F9}" type="datetimeFigureOut">
              <a:rPr lang="es-ES" smtClean="0"/>
              <a:t>17/03/2022</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AEF5D41-39D6-47F1-88D8-5E9A37A82F85}" type="slidenum">
              <a:rPr lang="es-ES" smtClean="0"/>
              <a:t>‹Nº›</a:t>
            </a:fld>
            <a:endParaRPr lang="es-ES"/>
          </a:p>
        </p:txBody>
      </p:sp>
    </p:spTree>
    <p:extLst>
      <p:ext uri="{BB962C8B-B14F-4D97-AF65-F5344CB8AC3E}">
        <p14:creationId xmlns:p14="http://schemas.microsoft.com/office/powerpoint/2010/main" val="2123040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A9537-AE33-40AE-B921-A354E38310F9}" type="datetimeFigureOut">
              <a:rPr lang="es-ES" smtClean="0"/>
              <a:t>17/03/2022</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AEF5D41-39D6-47F1-88D8-5E9A37A82F85}" type="slidenum">
              <a:rPr lang="es-ES" smtClean="0"/>
              <a:t>‹Nº›</a:t>
            </a:fld>
            <a:endParaRPr lang="es-ES"/>
          </a:p>
        </p:txBody>
      </p:sp>
    </p:spTree>
    <p:extLst>
      <p:ext uri="{BB962C8B-B14F-4D97-AF65-F5344CB8AC3E}">
        <p14:creationId xmlns:p14="http://schemas.microsoft.com/office/powerpoint/2010/main" val="376790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C5A9537-AE33-40AE-B921-A354E38310F9}" type="datetimeFigureOut">
              <a:rPr lang="es-ES" smtClean="0"/>
              <a:t>17/03/2022</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AEF5D41-39D6-47F1-88D8-5E9A37A82F85}" type="slidenum">
              <a:rPr lang="es-ES" smtClean="0"/>
              <a:t>‹Nº›</a:t>
            </a:fld>
            <a:endParaRPr lang="es-ES"/>
          </a:p>
        </p:txBody>
      </p:sp>
    </p:spTree>
    <p:extLst>
      <p:ext uri="{BB962C8B-B14F-4D97-AF65-F5344CB8AC3E}">
        <p14:creationId xmlns:p14="http://schemas.microsoft.com/office/powerpoint/2010/main" val="1736785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C5A9537-AE33-40AE-B921-A354E38310F9}" type="datetimeFigureOut">
              <a:rPr lang="es-ES" smtClean="0"/>
              <a:t>17/03/2022</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5AEF5D41-39D6-47F1-88D8-5E9A37A82F85}" type="slidenum">
              <a:rPr lang="es-ES" smtClean="0"/>
              <a:t>‹Nº›</a:t>
            </a:fld>
            <a:endParaRPr lang="es-ES"/>
          </a:p>
        </p:txBody>
      </p:sp>
    </p:spTree>
    <p:extLst>
      <p:ext uri="{BB962C8B-B14F-4D97-AF65-F5344CB8AC3E}">
        <p14:creationId xmlns:p14="http://schemas.microsoft.com/office/powerpoint/2010/main" val="73141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CC5A9537-AE33-40AE-B921-A354E38310F9}" type="datetimeFigureOut">
              <a:rPr lang="es-ES" smtClean="0"/>
              <a:t>17/03/2022</a:t>
            </a:fld>
            <a:endParaRPr lang="es-ES"/>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5AEF5D41-39D6-47F1-88D8-5E9A37A82F85}" type="slidenum">
              <a:rPr lang="es-ES" smtClean="0"/>
              <a:t>‹Nº›</a:t>
            </a:fld>
            <a:endParaRPr lang="es-ES"/>
          </a:p>
        </p:txBody>
      </p:sp>
    </p:spTree>
    <p:extLst>
      <p:ext uri="{BB962C8B-B14F-4D97-AF65-F5344CB8AC3E}">
        <p14:creationId xmlns:p14="http://schemas.microsoft.com/office/powerpoint/2010/main" val="13484978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jpeg"/><Relationship Id="rId7"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jpeg"/><Relationship Id="rId7"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chor="ctr"/>
          <a:lstStyle/>
          <a:p>
            <a:pPr algn="ctr"/>
            <a:r>
              <a:rPr lang="es-ES" dirty="0" smtClean="0"/>
              <a:t>EFSI 2 </a:t>
            </a:r>
            <a:r>
              <a:rPr lang="es-ES" dirty="0" smtClean="0">
                <a:sym typeface="Wingdings" pitchFamily="2" charset="2"/>
              </a:rPr>
              <a:t>REDES</a:t>
            </a:r>
            <a:endParaRPr lang="es-ES" dirty="0"/>
          </a:p>
        </p:txBody>
      </p:sp>
      <p:sp>
        <p:nvSpPr>
          <p:cNvPr id="3" name="2 Subtítulo"/>
          <p:cNvSpPr>
            <a:spLocks noGrp="1"/>
          </p:cNvSpPr>
          <p:nvPr>
            <p:ph type="subTitle" idx="1"/>
          </p:nvPr>
        </p:nvSpPr>
        <p:spPr/>
        <p:txBody>
          <a:bodyPr/>
          <a:lstStyle/>
          <a:p>
            <a:pPr algn="ctr"/>
            <a:r>
              <a:rPr lang="es-ES" i="1" dirty="0"/>
              <a:t>Introducción</a:t>
            </a:r>
            <a:endParaRPr lang="es-ES" dirty="0"/>
          </a:p>
        </p:txBody>
      </p:sp>
    </p:spTree>
    <p:extLst>
      <p:ext uri="{BB962C8B-B14F-4D97-AF65-F5344CB8AC3E}">
        <p14:creationId xmlns:p14="http://schemas.microsoft.com/office/powerpoint/2010/main" val="2796360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9712" y="1995686"/>
            <a:ext cx="6686549" cy="1101600"/>
          </a:xfrm>
        </p:spPr>
        <p:txBody>
          <a:bodyPr anchor="ctr"/>
          <a:lstStyle/>
          <a:p>
            <a:pPr algn="ctr"/>
            <a:r>
              <a:rPr lang="es-AR" b="1" i="1" dirty="0"/>
              <a:t>Elementos de una red</a:t>
            </a:r>
          </a:p>
        </p:txBody>
      </p:sp>
    </p:spTree>
    <p:extLst>
      <p:ext uri="{BB962C8B-B14F-4D97-AF65-F5344CB8AC3E}">
        <p14:creationId xmlns:p14="http://schemas.microsoft.com/office/powerpoint/2010/main" val="2673634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ctr">
            <a:normAutofit/>
          </a:bodyPr>
          <a:lstStyle/>
          <a:p>
            <a:pPr algn="ctr"/>
            <a:r>
              <a:rPr lang="es-ES" b="1" i="1" dirty="0"/>
              <a:t>Elementos de red muy simple</a:t>
            </a:r>
          </a:p>
        </p:txBody>
      </p:sp>
      <p:sp>
        <p:nvSpPr>
          <p:cNvPr id="3" name="2 Marcador de contenido"/>
          <p:cNvSpPr>
            <a:spLocks noGrp="1"/>
          </p:cNvSpPr>
          <p:nvPr>
            <p:ph idx="1"/>
          </p:nvPr>
        </p:nvSpPr>
        <p:spPr>
          <a:xfrm>
            <a:off x="1941909" y="1428750"/>
            <a:ext cx="6686550" cy="3004667"/>
          </a:xfrm>
        </p:spPr>
        <p:txBody>
          <a:bodyPr>
            <a:normAutofit/>
          </a:bodyPr>
          <a:lstStyle/>
          <a:p>
            <a:r>
              <a:rPr lang="es-ES" sz="2800" dirty="0"/>
              <a:t>Una red muy simple es creada al conectar dos computadoras a través de un cable.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203" y="2787774"/>
            <a:ext cx="5433962" cy="191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906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ctr"/>
          <a:lstStyle/>
          <a:p>
            <a:pPr algn="ctr"/>
            <a:r>
              <a:rPr lang="es-ES" b="1" i="1" dirty="0"/>
              <a:t>Elementos de red muy simple</a:t>
            </a:r>
            <a:endParaRPr lang="es-ES" dirty="0"/>
          </a:p>
        </p:txBody>
      </p:sp>
      <p:sp>
        <p:nvSpPr>
          <p:cNvPr id="3" name="2 Marcador de contenido"/>
          <p:cNvSpPr>
            <a:spLocks noGrp="1"/>
          </p:cNvSpPr>
          <p:nvPr>
            <p:ph idx="1"/>
          </p:nvPr>
        </p:nvSpPr>
        <p:spPr>
          <a:xfrm>
            <a:off x="1941909" y="1428750"/>
            <a:ext cx="6686550" cy="3004667"/>
          </a:xfrm>
        </p:spPr>
        <p:txBody>
          <a:bodyPr>
            <a:normAutofit/>
          </a:bodyPr>
          <a:lstStyle/>
          <a:p>
            <a:r>
              <a:rPr lang="es-ES" sz="2800" dirty="0"/>
              <a:t>Una red muy simple es creada al conectar dos </a:t>
            </a:r>
            <a:r>
              <a:rPr lang="es-ES" sz="2800" dirty="0" smtClean="0"/>
              <a:t>Hosts </a:t>
            </a:r>
            <a:r>
              <a:rPr lang="es-ES" sz="2800" strike="sngStrike" spc="-300" dirty="0" smtClean="0">
                <a:solidFill>
                  <a:schemeClr val="accent1">
                    <a:lumMod val="40000"/>
                    <a:lumOff val="60000"/>
                  </a:schemeClr>
                </a:solidFill>
              </a:rPr>
              <a:t>computadoras</a:t>
            </a:r>
            <a:r>
              <a:rPr lang="es-ES" sz="2800" dirty="0" smtClean="0"/>
              <a:t> </a:t>
            </a:r>
            <a:r>
              <a:rPr lang="es-ES" sz="2800" dirty="0"/>
              <a:t>a través de un </a:t>
            </a:r>
            <a:r>
              <a:rPr lang="es-ES" sz="2800" dirty="0" smtClean="0"/>
              <a:t>Medio </a:t>
            </a:r>
            <a:r>
              <a:rPr lang="es-ES" sz="2800" strike="sngStrike" spc="-300" dirty="0" smtClean="0">
                <a:solidFill>
                  <a:schemeClr val="accent1">
                    <a:lumMod val="40000"/>
                    <a:lumOff val="60000"/>
                  </a:schemeClr>
                </a:solidFill>
              </a:rPr>
              <a:t>cable</a:t>
            </a:r>
            <a:r>
              <a:rPr lang="es-ES" sz="2800" dirty="0">
                <a:solidFill>
                  <a:schemeClr val="accent1">
                    <a:lumMod val="40000"/>
                    <a:lumOff val="60000"/>
                  </a:schemeClr>
                </a:solidFill>
              </a:rPr>
              <a:t>.</a:t>
            </a:r>
          </a:p>
        </p:txBody>
      </p:sp>
      <p:sp>
        <p:nvSpPr>
          <p:cNvPr id="4" name="Rectángulo 3"/>
          <p:cNvSpPr/>
          <p:nvPr/>
        </p:nvSpPr>
        <p:spPr>
          <a:xfrm>
            <a:off x="2483768" y="3363838"/>
            <a:ext cx="11521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HOST 1</a:t>
            </a:r>
            <a:endParaRPr lang="es-AR" dirty="0"/>
          </a:p>
        </p:txBody>
      </p:sp>
      <p:sp>
        <p:nvSpPr>
          <p:cNvPr id="6" name="Rectángulo 5"/>
          <p:cNvSpPr/>
          <p:nvPr/>
        </p:nvSpPr>
        <p:spPr>
          <a:xfrm>
            <a:off x="5796136" y="3363838"/>
            <a:ext cx="11521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HOST 2</a:t>
            </a:r>
            <a:endParaRPr lang="es-AR" dirty="0"/>
          </a:p>
        </p:txBody>
      </p:sp>
      <p:sp>
        <p:nvSpPr>
          <p:cNvPr id="5" name="Flecha izquierda y derecha 4"/>
          <p:cNvSpPr/>
          <p:nvPr/>
        </p:nvSpPr>
        <p:spPr>
          <a:xfrm>
            <a:off x="3887924" y="3460998"/>
            <a:ext cx="1656184" cy="72008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AR" dirty="0" smtClean="0"/>
              <a:t>Medio</a:t>
            </a:r>
            <a:endParaRPr lang="es-AR" dirty="0"/>
          </a:p>
        </p:txBody>
      </p:sp>
    </p:spTree>
    <p:extLst>
      <p:ext uri="{BB962C8B-B14F-4D97-AF65-F5344CB8AC3E}">
        <p14:creationId xmlns:p14="http://schemas.microsoft.com/office/powerpoint/2010/main" val="3413957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19672" y="26318"/>
            <a:ext cx="6683765" cy="519492"/>
          </a:xfrm>
        </p:spPr>
        <p:txBody>
          <a:bodyPr/>
          <a:lstStyle/>
          <a:p>
            <a:pPr algn="ctr"/>
            <a:r>
              <a:rPr lang="es-ES" b="1" i="1" dirty="0"/>
              <a:t>Elementos de red</a:t>
            </a:r>
            <a:endParaRPr lang="es-AR" dirty="0"/>
          </a:p>
        </p:txBody>
      </p:sp>
      <p:sp>
        <p:nvSpPr>
          <p:cNvPr id="4" name="Rectángulo 3"/>
          <p:cNvSpPr/>
          <p:nvPr/>
        </p:nvSpPr>
        <p:spPr>
          <a:xfrm>
            <a:off x="0" y="483518"/>
            <a:ext cx="9144000" cy="46599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pic>
        <p:nvPicPr>
          <p:cNvPr id="3" name="Imagen 2"/>
          <p:cNvPicPr>
            <a:picLocks noChangeAspect="1"/>
          </p:cNvPicPr>
          <p:nvPr/>
        </p:nvPicPr>
        <p:blipFill>
          <a:blip r:embed="rId2"/>
          <a:stretch>
            <a:fillRect/>
          </a:stretch>
        </p:blipFill>
        <p:spPr>
          <a:xfrm>
            <a:off x="755576" y="545810"/>
            <a:ext cx="7830573" cy="4597690"/>
          </a:xfrm>
          <a:prstGeom prst="rect">
            <a:avLst/>
          </a:prstGeom>
        </p:spPr>
      </p:pic>
    </p:spTree>
    <p:extLst>
      <p:ext uri="{BB962C8B-B14F-4D97-AF65-F5344CB8AC3E}">
        <p14:creationId xmlns:p14="http://schemas.microsoft.com/office/powerpoint/2010/main" val="3321237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4694" y="468082"/>
            <a:ext cx="6683765" cy="591500"/>
          </a:xfrm>
        </p:spPr>
        <p:txBody>
          <a:bodyPr/>
          <a:lstStyle/>
          <a:p>
            <a:pPr algn="ctr"/>
            <a:r>
              <a:rPr lang="es-ES" b="1" i="1" dirty="0"/>
              <a:t>Elementos de red </a:t>
            </a:r>
            <a:r>
              <a:rPr lang="es-ES" dirty="0"/>
              <a:t>– Físicos y lógicos</a:t>
            </a:r>
            <a:endParaRPr lang="es-AR" dirty="0"/>
          </a:p>
        </p:txBody>
      </p:sp>
      <p:sp>
        <p:nvSpPr>
          <p:cNvPr id="6" name="Marcador de contenido 5"/>
          <p:cNvSpPr>
            <a:spLocks noGrp="1"/>
          </p:cNvSpPr>
          <p:nvPr>
            <p:ph idx="1"/>
          </p:nvPr>
        </p:nvSpPr>
        <p:spPr>
          <a:xfrm>
            <a:off x="1956108" y="1059582"/>
            <a:ext cx="6686550" cy="2835969"/>
          </a:xfrm>
        </p:spPr>
        <p:txBody>
          <a:bodyPr>
            <a:normAutofit fontScale="62500" lnSpcReduction="20000"/>
          </a:bodyPr>
          <a:lstStyle/>
          <a:p>
            <a:r>
              <a:rPr lang="es-ES" sz="4500" dirty="0" smtClean="0"/>
              <a:t>Dispositivos</a:t>
            </a:r>
            <a:r>
              <a:rPr lang="es-ES" sz="4500" dirty="0"/>
              <a:t>. </a:t>
            </a:r>
            <a:r>
              <a:rPr lang="es-ES" sz="4500" dirty="0" smtClean="0"/>
              <a:t>=&gt; </a:t>
            </a:r>
            <a:r>
              <a:rPr lang="es-ES" sz="4500" dirty="0"/>
              <a:t>hosts, switches, </a:t>
            </a:r>
            <a:r>
              <a:rPr lang="es-ES" sz="4500" dirty="0" smtClean="0"/>
              <a:t>routers</a:t>
            </a:r>
          </a:p>
          <a:p>
            <a:r>
              <a:rPr lang="es-ES" sz="4500" dirty="0" smtClean="0"/>
              <a:t>Medios</a:t>
            </a:r>
            <a:r>
              <a:rPr lang="es-ES" sz="4500" dirty="0"/>
              <a:t>. </a:t>
            </a:r>
            <a:r>
              <a:rPr lang="es-ES" sz="4500" dirty="0" smtClean="0"/>
              <a:t>=&gt;  </a:t>
            </a:r>
            <a:r>
              <a:rPr lang="es-ES" sz="4500" dirty="0"/>
              <a:t>Cableados, </a:t>
            </a:r>
            <a:r>
              <a:rPr lang="es-ES" sz="4500" dirty="0" smtClean="0"/>
              <a:t>inalámbricos, Fibra óptica</a:t>
            </a:r>
          </a:p>
          <a:p>
            <a:r>
              <a:rPr lang="es-ES" sz="4500" dirty="0" smtClean="0"/>
              <a:t> Mensajes </a:t>
            </a:r>
            <a:r>
              <a:rPr lang="es-ES" sz="4500" dirty="0"/>
              <a:t>(los datos que transmiten) </a:t>
            </a:r>
            <a:endParaRPr lang="es-ES" sz="4500" dirty="0" smtClean="0"/>
          </a:p>
          <a:p>
            <a:r>
              <a:rPr lang="es-ES" sz="4500" dirty="0" smtClean="0"/>
              <a:t>Reglas </a:t>
            </a:r>
            <a:r>
              <a:rPr lang="es-ES" sz="4500" dirty="0"/>
              <a:t>o protocolos.</a:t>
            </a:r>
            <a:endParaRPr lang="es-AR" sz="4500" dirty="0"/>
          </a:p>
          <a:p>
            <a:endParaRPr lang="es-AR" dirty="0"/>
          </a:p>
        </p:txBody>
      </p:sp>
      <p:pic>
        <p:nvPicPr>
          <p:cNvPr id="7" name="Imagen 6"/>
          <p:cNvPicPr>
            <a:picLocks noChangeAspect="1"/>
          </p:cNvPicPr>
          <p:nvPr/>
        </p:nvPicPr>
        <p:blipFill>
          <a:blip r:embed="rId2">
            <a:clrChange>
              <a:clrFrom>
                <a:srgbClr val="FFFFFF"/>
              </a:clrFrom>
              <a:clrTo>
                <a:srgbClr val="FFFFFF">
                  <a:alpha val="0"/>
                </a:srgbClr>
              </a:clrTo>
            </a:clrChange>
          </a:blip>
          <a:stretch>
            <a:fillRect/>
          </a:stretch>
        </p:blipFill>
        <p:spPr>
          <a:xfrm>
            <a:off x="2595388" y="3922411"/>
            <a:ext cx="5382376" cy="1247949"/>
          </a:xfrm>
          <a:prstGeom prst="rect">
            <a:avLst/>
          </a:prstGeom>
        </p:spPr>
      </p:pic>
    </p:spTree>
    <p:extLst>
      <p:ext uri="{BB962C8B-B14F-4D97-AF65-F5344CB8AC3E}">
        <p14:creationId xmlns:p14="http://schemas.microsoft.com/office/powerpoint/2010/main" val="3732695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4694" y="468082"/>
            <a:ext cx="6683765" cy="591500"/>
          </a:xfrm>
        </p:spPr>
        <p:txBody>
          <a:bodyPr/>
          <a:lstStyle/>
          <a:p>
            <a:pPr algn="ctr"/>
            <a:r>
              <a:rPr lang="es-ES" b="1" i="1" dirty="0"/>
              <a:t>Elementos de red </a:t>
            </a:r>
            <a:r>
              <a:rPr lang="es-ES" dirty="0"/>
              <a:t>– Físicos y lógicos</a:t>
            </a:r>
            <a:endParaRPr lang="es-AR" dirty="0"/>
          </a:p>
        </p:txBody>
      </p:sp>
      <p:sp>
        <p:nvSpPr>
          <p:cNvPr id="6" name="Marcador de contenido 5"/>
          <p:cNvSpPr>
            <a:spLocks noGrp="1"/>
          </p:cNvSpPr>
          <p:nvPr>
            <p:ph idx="1"/>
          </p:nvPr>
        </p:nvSpPr>
        <p:spPr>
          <a:xfrm>
            <a:off x="1956108" y="1059582"/>
            <a:ext cx="6686550" cy="2835969"/>
          </a:xfrm>
        </p:spPr>
        <p:txBody>
          <a:bodyPr>
            <a:normAutofit fontScale="62500" lnSpcReduction="20000"/>
          </a:bodyPr>
          <a:lstStyle/>
          <a:p>
            <a:r>
              <a:rPr lang="es-ES" sz="4500" dirty="0" smtClean="0"/>
              <a:t>Dispositivos</a:t>
            </a:r>
            <a:r>
              <a:rPr lang="es-ES" sz="4500" dirty="0"/>
              <a:t>. </a:t>
            </a:r>
            <a:r>
              <a:rPr lang="es-ES" sz="4500" dirty="0" smtClean="0"/>
              <a:t>=&gt; </a:t>
            </a:r>
            <a:r>
              <a:rPr lang="es-ES" sz="4500" dirty="0"/>
              <a:t>hosts, switches, </a:t>
            </a:r>
            <a:r>
              <a:rPr lang="es-ES" sz="4500" dirty="0" smtClean="0"/>
              <a:t>routers</a:t>
            </a:r>
          </a:p>
          <a:p>
            <a:r>
              <a:rPr lang="es-ES" sz="4500" dirty="0" smtClean="0"/>
              <a:t>Medios</a:t>
            </a:r>
            <a:r>
              <a:rPr lang="es-ES" sz="4500" dirty="0"/>
              <a:t>. </a:t>
            </a:r>
            <a:r>
              <a:rPr lang="es-ES" sz="4500" dirty="0" smtClean="0"/>
              <a:t>=&gt;  </a:t>
            </a:r>
            <a:r>
              <a:rPr lang="es-ES" sz="4500" dirty="0"/>
              <a:t>Cableados, </a:t>
            </a:r>
            <a:r>
              <a:rPr lang="es-ES" sz="4500" dirty="0" smtClean="0"/>
              <a:t>inalámbricos, </a:t>
            </a:r>
            <a:r>
              <a:rPr lang="es-ES" sz="4500" smtClean="0"/>
              <a:t>Fibra </a:t>
            </a:r>
            <a:r>
              <a:rPr lang="es-ES" sz="4500" smtClean="0"/>
              <a:t>óptica</a:t>
            </a:r>
            <a:endParaRPr lang="es-ES" sz="4500" dirty="0" smtClean="0"/>
          </a:p>
          <a:p>
            <a:r>
              <a:rPr lang="es-ES" sz="4500" dirty="0" smtClean="0"/>
              <a:t> Mensajes </a:t>
            </a:r>
            <a:r>
              <a:rPr lang="es-ES" sz="4500" dirty="0"/>
              <a:t>(los datos que transmiten) </a:t>
            </a:r>
            <a:endParaRPr lang="es-ES" sz="4500" dirty="0" smtClean="0"/>
          </a:p>
          <a:p>
            <a:r>
              <a:rPr lang="es-ES" sz="4500" dirty="0" smtClean="0"/>
              <a:t>Reglas </a:t>
            </a:r>
            <a:r>
              <a:rPr lang="es-ES" sz="4500" dirty="0"/>
              <a:t>o protocolos.</a:t>
            </a:r>
            <a:endParaRPr lang="es-AR" sz="4500" dirty="0"/>
          </a:p>
          <a:p>
            <a:endParaRPr lang="es-AR" dirty="0"/>
          </a:p>
        </p:txBody>
      </p:sp>
      <p:pic>
        <p:nvPicPr>
          <p:cNvPr id="7" name="Imagen 6"/>
          <p:cNvPicPr>
            <a:picLocks noChangeAspect="1"/>
          </p:cNvPicPr>
          <p:nvPr/>
        </p:nvPicPr>
        <p:blipFill>
          <a:blip r:embed="rId2">
            <a:clrChange>
              <a:clrFrom>
                <a:srgbClr val="FFFFFF"/>
              </a:clrFrom>
              <a:clrTo>
                <a:srgbClr val="FFFFFF">
                  <a:alpha val="0"/>
                </a:srgbClr>
              </a:clrTo>
            </a:clrChange>
          </a:blip>
          <a:stretch>
            <a:fillRect/>
          </a:stretch>
        </p:blipFill>
        <p:spPr>
          <a:xfrm>
            <a:off x="2595388" y="3922411"/>
            <a:ext cx="5382376" cy="1247949"/>
          </a:xfrm>
          <a:prstGeom prst="rect">
            <a:avLst/>
          </a:prstGeom>
        </p:spPr>
      </p:pic>
      <p:cxnSp>
        <p:nvCxnSpPr>
          <p:cNvPr id="4" name="Conector recto 3"/>
          <p:cNvCxnSpPr/>
          <p:nvPr/>
        </p:nvCxnSpPr>
        <p:spPr>
          <a:xfrm>
            <a:off x="323528" y="2571750"/>
            <a:ext cx="882047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7461226" y="1919107"/>
            <a:ext cx="1306768" cy="523220"/>
          </a:xfrm>
          <a:prstGeom prst="rect">
            <a:avLst/>
          </a:prstGeom>
          <a:noFill/>
        </p:spPr>
        <p:txBody>
          <a:bodyPr wrap="none" rtlCol="0">
            <a:spAutoFit/>
          </a:bodyPr>
          <a:lstStyle/>
          <a:p>
            <a:r>
              <a:rPr lang="es-AR" sz="2800" b="1" i="1" dirty="0">
                <a:solidFill>
                  <a:schemeClr val="accent1">
                    <a:lumMod val="75000"/>
                  </a:schemeClr>
                </a:solidFill>
              </a:rPr>
              <a:t>Físicos</a:t>
            </a:r>
          </a:p>
        </p:txBody>
      </p:sp>
      <p:sp>
        <p:nvSpPr>
          <p:cNvPr id="10" name="CuadroTexto 9"/>
          <p:cNvSpPr txBox="1"/>
          <p:nvPr/>
        </p:nvSpPr>
        <p:spPr>
          <a:xfrm>
            <a:off x="7379773" y="2768611"/>
            <a:ext cx="1513556" cy="523220"/>
          </a:xfrm>
          <a:prstGeom prst="rect">
            <a:avLst/>
          </a:prstGeom>
          <a:noFill/>
        </p:spPr>
        <p:txBody>
          <a:bodyPr wrap="none" rtlCol="0">
            <a:spAutoFit/>
          </a:bodyPr>
          <a:lstStyle/>
          <a:p>
            <a:r>
              <a:rPr lang="es-AR" sz="2800" b="1" i="1" dirty="0" smtClean="0">
                <a:solidFill>
                  <a:schemeClr val="accent1">
                    <a:lumMod val="75000"/>
                  </a:schemeClr>
                </a:solidFill>
              </a:rPr>
              <a:t>Lógicos</a:t>
            </a:r>
            <a:endParaRPr lang="es-AR" sz="2800" b="1" i="1" dirty="0">
              <a:solidFill>
                <a:schemeClr val="accent1">
                  <a:lumMod val="75000"/>
                </a:schemeClr>
              </a:solidFill>
            </a:endParaRPr>
          </a:p>
        </p:txBody>
      </p:sp>
      <p:cxnSp>
        <p:nvCxnSpPr>
          <p:cNvPr id="12" name="Conector recto de flecha 11"/>
          <p:cNvCxnSpPr/>
          <p:nvPr/>
        </p:nvCxnSpPr>
        <p:spPr>
          <a:xfrm flipV="1">
            <a:off x="9036496" y="1651082"/>
            <a:ext cx="0" cy="75748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a:off x="9036496" y="2768611"/>
            <a:ext cx="0" cy="75748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78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9712" y="123478"/>
            <a:ext cx="6683765" cy="936104"/>
          </a:xfrm>
        </p:spPr>
        <p:txBody>
          <a:bodyPr>
            <a:normAutofit/>
          </a:bodyPr>
          <a:lstStyle/>
          <a:p>
            <a:pPr algn="ctr"/>
            <a:r>
              <a:rPr lang="es-AR" dirty="0"/>
              <a:t>Símbolos </a:t>
            </a:r>
            <a:r>
              <a:rPr lang="es-AR" dirty="0" smtClean="0"/>
              <a:t>comunes</a:t>
            </a:r>
            <a:br>
              <a:rPr lang="es-AR" dirty="0" smtClean="0"/>
            </a:br>
            <a:r>
              <a:rPr lang="es-AR" sz="1800" dirty="0" smtClean="0"/>
              <a:t> (de los </a:t>
            </a:r>
            <a:r>
              <a:rPr lang="es-AR" sz="1800" b="1" i="1" dirty="0" smtClean="0"/>
              <a:t>elementos de una red</a:t>
            </a:r>
            <a:r>
              <a:rPr lang="es-AR" sz="1800" dirty="0" smtClean="0"/>
              <a:t>)</a:t>
            </a:r>
            <a:endParaRPr lang="es-AR" sz="1800" dirty="0"/>
          </a:p>
        </p:txBody>
      </p:sp>
      <p:pic>
        <p:nvPicPr>
          <p:cNvPr id="4" name="Imagen 3"/>
          <p:cNvPicPr>
            <a:picLocks noChangeAspect="1"/>
          </p:cNvPicPr>
          <p:nvPr/>
        </p:nvPicPr>
        <p:blipFill>
          <a:blip r:embed="rId2">
            <a:clrChange>
              <a:clrFrom>
                <a:srgbClr val="FFFFFF"/>
              </a:clrFrom>
              <a:clrTo>
                <a:srgbClr val="FFFFFF">
                  <a:alpha val="0"/>
                </a:srgbClr>
              </a:clrTo>
            </a:clrChange>
          </a:blip>
          <a:stretch>
            <a:fillRect/>
          </a:stretch>
        </p:blipFill>
        <p:spPr>
          <a:xfrm>
            <a:off x="2161838" y="1123748"/>
            <a:ext cx="6690772" cy="4019752"/>
          </a:xfrm>
          <a:prstGeom prst="rect">
            <a:avLst/>
          </a:prstGeom>
        </p:spPr>
      </p:pic>
    </p:spTree>
    <p:extLst>
      <p:ext uri="{BB962C8B-B14F-4D97-AF65-F5344CB8AC3E}">
        <p14:creationId xmlns:p14="http://schemas.microsoft.com/office/powerpoint/2010/main" val="2049674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51720" y="411510"/>
            <a:ext cx="6683765" cy="591500"/>
          </a:xfrm>
        </p:spPr>
        <p:txBody>
          <a:bodyPr/>
          <a:lstStyle/>
          <a:p>
            <a:pPr algn="ctr"/>
            <a:r>
              <a:rPr lang="es-ES" b="1" i="1" dirty="0"/>
              <a:t>Elementos de </a:t>
            </a:r>
            <a:r>
              <a:rPr lang="es-ES" b="1" i="1" dirty="0" smtClean="0"/>
              <a:t>red – Algunos Ej. Físicos</a:t>
            </a:r>
            <a:endParaRPr lang="es-AR" dirty="0"/>
          </a:p>
        </p:txBody>
      </p:sp>
      <p:sp>
        <p:nvSpPr>
          <p:cNvPr id="6" name="Marcador de contenido 5"/>
          <p:cNvSpPr>
            <a:spLocks noGrp="1"/>
          </p:cNvSpPr>
          <p:nvPr>
            <p:ph idx="1"/>
          </p:nvPr>
        </p:nvSpPr>
        <p:spPr>
          <a:xfrm>
            <a:off x="395536" y="1003010"/>
            <a:ext cx="7848872" cy="3960470"/>
          </a:xfrm>
          <a:solidFill>
            <a:srgbClr val="FFFFFF">
              <a:alpha val="69020"/>
            </a:srgbClr>
          </a:solidFill>
        </p:spPr>
        <p:txBody>
          <a:bodyPr>
            <a:noAutofit/>
          </a:bodyPr>
          <a:lstStyle/>
          <a:p>
            <a:pPr marL="0" indent="0">
              <a:buNone/>
            </a:pPr>
            <a:r>
              <a:rPr lang="es-ES" sz="2800" b="1" i="1" dirty="0" err="1">
                <a:solidFill>
                  <a:schemeClr val="accent1">
                    <a:lumMod val="75000"/>
                  </a:schemeClr>
                </a:solidFill>
              </a:rPr>
              <a:t>Lan</a:t>
            </a:r>
            <a:r>
              <a:rPr lang="es-ES" sz="2800" b="1" i="1" dirty="0">
                <a:solidFill>
                  <a:schemeClr val="accent1">
                    <a:lumMod val="75000"/>
                  </a:schemeClr>
                </a:solidFill>
              </a:rPr>
              <a:t> </a:t>
            </a:r>
            <a:r>
              <a:rPr lang="es-ES" sz="2800" b="1" i="1" dirty="0" err="1">
                <a:solidFill>
                  <a:schemeClr val="accent1">
                    <a:lumMod val="75000"/>
                  </a:schemeClr>
                </a:solidFill>
              </a:rPr>
              <a:t>Switch</a:t>
            </a:r>
            <a:r>
              <a:rPr lang="es-ES" sz="2800" b="1" i="1" dirty="0">
                <a:solidFill>
                  <a:schemeClr val="accent1">
                    <a:lumMod val="75000"/>
                  </a:schemeClr>
                </a:solidFill>
              </a:rPr>
              <a:t> =&gt; </a:t>
            </a:r>
            <a:r>
              <a:rPr lang="es-ES" sz="2800" dirty="0" smtClean="0"/>
              <a:t>Es </a:t>
            </a:r>
            <a:r>
              <a:rPr lang="es-ES" sz="2800" dirty="0"/>
              <a:t>el dispositivo más común </a:t>
            </a:r>
            <a:r>
              <a:rPr lang="es-ES" sz="2800"/>
              <a:t>para </a:t>
            </a:r>
            <a:r>
              <a:rPr lang="es-ES" sz="2800" smtClean="0"/>
              <a:t>conectar </a:t>
            </a:r>
            <a:r>
              <a:rPr lang="es-ES" sz="2800" dirty="0" smtClean="0"/>
              <a:t>host dentro de redes </a:t>
            </a:r>
            <a:r>
              <a:rPr lang="es-ES" sz="2800" dirty="0"/>
              <a:t>LAN</a:t>
            </a:r>
            <a:r>
              <a:rPr lang="es-ES" sz="2800" dirty="0" smtClean="0"/>
              <a:t>.</a:t>
            </a:r>
          </a:p>
          <a:p>
            <a:pPr marL="0" indent="0">
              <a:buNone/>
            </a:pPr>
            <a:r>
              <a:rPr lang="es-ES" sz="2800" b="1" i="1" dirty="0" err="1">
                <a:solidFill>
                  <a:schemeClr val="accent1">
                    <a:lumMod val="75000"/>
                  </a:schemeClr>
                </a:solidFill>
              </a:rPr>
              <a:t>Router</a:t>
            </a:r>
            <a:r>
              <a:rPr lang="es-ES" sz="2800" b="1" i="1" dirty="0">
                <a:solidFill>
                  <a:schemeClr val="accent1">
                    <a:lumMod val="75000"/>
                  </a:schemeClr>
                </a:solidFill>
              </a:rPr>
              <a:t> =&gt;</a:t>
            </a:r>
            <a:r>
              <a:rPr lang="es-ES" sz="2800" dirty="0" smtClean="0"/>
              <a:t>Ayuda </a:t>
            </a:r>
            <a:r>
              <a:rPr lang="es-ES" sz="2800" dirty="0"/>
              <a:t>a dirigir o </a:t>
            </a:r>
            <a:r>
              <a:rPr lang="es-ES" sz="2800" b="1" i="1" dirty="0" err="1"/>
              <a:t>enrutar</a:t>
            </a:r>
            <a:r>
              <a:rPr lang="es-ES" sz="2800" dirty="0"/>
              <a:t> los mensajes a medida que viajan a través de la red</a:t>
            </a:r>
            <a:r>
              <a:rPr lang="es-ES" sz="2800" dirty="0" smtClean="0"/>
              <a:t> </a:t>
            </a:r>
          </a:p>
          <a:p>
            <a:pPr marL="0" indent="0">
              <a:buNone/>
            </a:pPr>
            <a:r>
              <a:rPr lang="es-ES" sz="2800" b="1" i="1" dirty="0" err="1" smtClean="0">
                <a:solidFill>
                  <a:schemeClr val="accent1">
                    <a:lumMod val="75000"/>
                  </a:schemeClr>
                </a:solidFill>
              </a:rPr>
              <a:t>Wireless</a:t>
            </a:r>
            <a:r>
              <a:rPr lang="es-ES" sz="2800" b="1" i="1" dirty="0" smtClean="0">
                <a:solidFill>
                  <a:schemeClr val="accent1">
                    <a:lumMod val="75000"/>
                  </a:schemeClr>
                </a:solidFill>
              </a:rPr>
              <a:t> </a:t>
            </a:r>
            <a:r>
              <a:rPr lang="es-ES" sz="2800" b="1" i="1" dirty="0" err="1" smtClean="0">
                <a:solidFill>
                  <a:schemeClr val="accent1">
                    <a:lumMod val="75000"/>
                  </a:schemeClr>
                </a:solidFill>
              </a:rPr>
              <a:t>Router</a:t>
            </a:r>
            <a:r>
              <a:rPr lang="es-ES" sz="2800" b="1" i="1" dirty="0" smtClean="0">
                <a:solidFill>
                  <a:schemeClr val="accent1">
                    <a:lumMod val="75000"/>
                  </a:schemeClr>
                </a:solidFill>
              </a:rPr>
              <a:t> =&gt; </a:t>
            </a:r>
            <a:r>
              <a:rPr lang="es-ES" sz="2800" dirty="0" smtClean="0"/>
              <a:t>Es </a:t>
            </a:r>
            <a:r>
              <a:rPr lang="es-ES" sz="2800" dirty="0"/>
              <a:t>un tipo específico de </a:t>
            </a:r>
            <a:r>
              <a:rPr lang="es-ES" sz="2800" b="1" i="1" dirty="0" err="1"/>
              <a:t>router</a:t>
            </a:r>
            <a:r>
              <a:rPr lang="es-ES" sz="2800" dirty="0"/>
              <a:t> que se encuentra con frecuencia en redes domésticas y puede también tener la funcionalidad de un </a:t>
            </a:r>
            <a:r>
              <a:rPr lang="es-ES" sz="2800" b="1" i="1" dirty="0" err="1" smtClean="0"/>
              <a:t>switch</a:t>
            </a:r>
            <a:r>
              <a:rPr lang="es-ES" sz="2800" dirty="0" smtClean="0"/>
              <a:t>.</a:t>
            </a:r>
            <a:endParaRPr lang="es-AR" sz="2800" dirty="0"/>
          </a:p>
        </p:txBody>
      </p:sp>
      <p:pic>
        <p:nvPicPr>
          <p:cNvPr id="3" name="Imagen 2"/>
          <p:cNvPicPr>
            <a:picLocks noChangeAspect="1"/>
          </p:cNvPicPr>
          <p:nvPr/>
        </p:nvPicPr>
        <p:blipFill rotWithShape="1">
          <a:blip r:embed="rId2"/>
          <a:srcRect l="6666" r="47647"/>
          <a:stretch/>
        </p:blipFill>
        <p:spPr>
          <a:xfrm>
            <a:off x="8173370" y="1075351"/>
            <a:ext cx="864097" cy="792088"/>
          </a:xfrm>
          <a:prstGeom prst="rect">
            <a:avLst/>
          </a:prstGeom>
          <a:solidFill>
            <a:srgbClr val="FFFFFF">
              <a:shade val="85000"/>
            </a:srgbClr>
          </a:solidFill>
          <a:ln w="28575" cap="sq">
            <a:solidFill>
              <a:schemeClr val="accent1">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Imagen 3"/>
          <p:cNvPicPr>
            <a:picLocks noChangeAspect="1"/>
          </p:cNvPicPr>
          <p:nvPr/>
        </p:nvPicPr>
        <p:blipFill>
          <a:blip r:embed="rId3"/>
          <a:stretch>
            <a:fillRect/>
          </a:stretch>
        </p:blipFill>
        <p:spPr>
          <a:xfrm>
            <a:off x="8120507" y="2062895"/>
            <a:ext cx="965358" cy="792088"/>
          </a:xfrm>
          <a:prstGeom prst="rect">
            <a:avLst/>
          </a:prstGeom>
          <a:solidFill>
            <a:srgbClr val="FFFFFF">
              <a:shade val="85000"/>
            </a:srgbClr>
          </a:solidFill>
          <a:ln w="28575" cap="sq">
            <a:solidFill>
              <a:schemeClr val="accent1">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n 4"/>
          <p:cNvPicPr>
            <a:picLocks noChangeAspect="1"/>
          </p:cNvPicPr>
          <p:nvPr/>
        </p:nvPicPr>
        <p:blipFill>
          <a:blip r:embed="rId4"/>
          <a:stretch>
            <a:fillRect/>
          </a:stretch>
        </p:blipFill>
        <p:spPr>
          <a:xfrm>
            <a:off x="8173370" y="3500472"/>
            <a:ext cx="933580" cy="828791"/>
          </a:xfrm>
          <a:prstGeom prst="rect">
            <a:avLst/>
          </a:prstGeom>
          <a:solidFill>
            <a:srgbClr val="FFFFFF">
              <a:shade val="85000"/>
            </a:srgbClr>
          </a:solidFill>
          <a:ln w="28575" cap="sq">
            <a:solidFill>
              <a:schemeClr val="accent1">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99897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7624" y="468082"/>
            <a:ext cx="7848872" cy="960668"/>
          </a:xfrm>
        </p:spPr>
        <p:txBody>
          <a:bodyPr/>
          <a:lstStyle/>
          <a:p>
            <a:pPr algn="ctr"/>
            <a:r>
              <a:rPr lang="es-ES" b="1" i="1" dirty="0"/>
              <a:t>Elementos de </a:t>
            </a:r>
            <a:r>
              <a:rPr lang="es-ES" b="1" i="1" dirty="0" smtClean="0"/>
              <a:t>red – Medios </a:t>
            </a:r>
            <a:r>
              <a:rPr lang="es-ES" sz="2000" b="1" i="1" strike="sngStrike" dirty="0" smtClean="0"/>
              <a:t>(Conexiones de Red)</a:t>
            </a:r>
            <a:endParaRPr lang="es-AR" strike="sngStrike" dirty="0"/>
          </a:p>
        </p:txBody>
      </p:sp>
      <p:sp>
        <p:nvSpPr>
          <p:cNvPr id="9" name="Marcador de texto 8"/>
          <p:cNvSpPr>
            <a:spLocks noGrp="1"/>
          </p:cNvSpPr>
          <p:nvPr>
            <p:ph type="body" idx="4294967295"/>
          </p:nvPr>
        </p:nvSpPr>
        <p:spPr>
          <a:xfrm>
            <a:off x="683568" y="977236"/>
            <a:ext cx="8136904" cy="802426"/>
          </a:xfrm>
        </p:spPr>
        <p:txBody>
          <a:bodyPr>
            <a:noAutofit/>
          </a:bodyPr>
          <a:lstStyle/>
          <a:p>
            <a:pPr marL="0" indent="0">
              <a:buNone/>
            </a:pPr>
            <a:r>
              <a:rPr lang="es-ES" sz="1800" dirty="0"/>
              <a:t>Para que la red funciones los dispositivos deben estar interconectados, ya sea por un cable (cobre o fibra) o en forma inalámbrica</a:t>
            </a:r>
            <a:endParaRPr lang="es-AR" sz="1800" dirty="0"/>
          </a:p>
        </p:txBody>
      </p:sp>
      <p:pic>
        <p:nvPicPr>
          <p:cNvPr id="10" name="Imagen 9"/>
          <p:cNvPicPr>
            <a:picLocks noChangeAspect="1"/>
          </p:cNvPicPr>
          <p:nvPr/>
        </p:nvPicPr>
        <p:blipFill>
          <a:blip r:embed="rId2"/>
          <a:stretch>
            <a:fillRect/>
          </a:stretch>
        </p:blipFill>
        <p:spPr>
          <a:xfrm>
            <a:off x="2627784" y="1675916"/>
            <a:ext cx="4858428" cy="3467584"/>
          </a:xfrm>
          <a:prstGeom prst="rect">
            <a:avLst/>
          </a:prstGeom>
        </p:spPr>
      </p:pic>
    </p:spTree>
    <p:extLst>
      <p:ext uri="{BB962C8B-B14F-4D97-AF65-F5344CB8AC3E}">
        <p14:creationId xmlns:p14="http://schemas.microsoft.com/office/powerpoint/2010/main" val="3130226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1104350" y="2559469"/>
            <a:ext cx="3816426" cy="960668"/>
          </a:xfrm>
          <a:solidFill>
            <a:srgbClr val="FFFFFF">
              <a:alpha val="69804"/>
            </a:srgbClr>
          </a:solidFill>
        </p:spPr>
        <p:txBody>
          <a:bodyPr/>
          <a:lstStyle/>
          <a:p>
            <a:pPr algn="ctr"/>
            <a:r>
              <a:rPr lang="es-ES" b="1" i="1" dirty="0"/>
              <a:t>Elementos de </a:t>
            </a:r>
            <a:r>
              <a:rPr lang="es-ES" b="1" i="1" dirty="0" smtClean="0"/>
              <a:t>red  Medios</a:t>
            </a:r>
            <a:endParaRPr lang="es-AR" dirty="0"/>
          </a:p>
        </p:txBody>
      </p:sp>
      <p:pic>
        <p:nvPicPr>
          <p:cNvPr id="10" name="Imagen 9"/>
          <p:cNvPicPr>
            <a:picLocks noChangeAspect="1"/>
          </p:cNvPicPr>
          <p:nvPr/>
        </p:nvPicPr>
        <p:blipFill rotWithShape="1">
          <a:blip r:embed="rId2"/>
          <a:srcRect t="6479"/>
          <a:stretch/>
        </p:blipFill>
        <p:spPr>
          <a:xfrm>
            <a:off x="1475656" y="69219"/>
            <a:ext cx="7632848" cy="5094819"/>
          </a:xfrm>
          <a:prstGeom prst="rect">
            <a:avLst/>
          </a:prstGeom>
        </p:spPr>
      </p:pic>
    </p:spTree>
    <p:extLst>
      <p:ext uri="{BB962C8B-B14F-4D97-AF65-F5344CB8AC3E}">
        <p14:creationId xmlns:p14="http://schemas.microsoft.com/office/powerpoint/2010/main" val="2159953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ctr"/>
          <a:lstStyle/>
          <a:p>
            <a:pPr algn="ctr"/>
            <a:r>
              <a:rPr lang="es-ES" i="1" dirty="0" smtClean="0"/>
              <a:t>¿Que </a:t>
            </a:r>
            <a:r>
              <a:rPr lang="es-ES" i="1" dirty="0"/>
              <a:t>es una Red?</a:t>
            </a:r>
            <a:endParaRPr lang="es-ES" dirty="0"/>
          </a:p>
        </p:txBody>
      </p:sp>
      <p:sp>
        <p:nvSpPr>
          <p:cNvPr id="3" name="2 Marcador de contenido"/>
          <p:cNvSpPr>
            <a:spLocks noGrp="1"/>
          </p:cNvSpPr>
          <p:nvPr>
            <p:ph idx="1"/>
          </p:nvPr>
        </p:nvSpPr>
        <p:spPr>
          <a:xfrm>
            <a:off x="1475656" y="1599642"/>
            <a:ext cx="7560840" cy="3543858"/>
          </a:xfrm>
        </p:spPr>
        <p:txBody>
          <a:bodyPr>
            <a:noAutofit/>
          </a:bodyPr>
          <a:lstStyle/>
          <a:p>
            <a:pPr marL="0" indent="0">
              <a:buNone/>
            </a:pPr>
            <a:r>
              <a:rPr lang="es-ES" sz="2400" dirty="0"/>
              <a:t>Según el diccionario de la Real Academia Española:</a:t>
            </a:r>
          </a:p>
          <a:p>
            <a:r>
              <a:rPr lang="es-ES" sz="2400" dirty="0"/>
              <a:t>Conjunto de elementos organizados para determinado fin. Ejemplo: Red telegráfica o telefónica, Red ferroviaria o de carreteras</a:t>
            </a:r>
          </a:p>
          <a:p>
            <a:r>
              <a:rPr lang="es-ES" sz="2400" dirty="0"/>
              <a:t>Conjunto de ordenadores o de equipos informáticos conectados entre sí que pueden intercambiar información</a:t>
            </a:r>
            <a:r>
              <a:rPr lang="es-ES" sz="2400" dirty="0" smtClean="0"/>
              <a:t>.</a:t>
            </a:r>
            <a:endParaRPr lang="es-ES" sz="2400" dirty="0"/>
          </a:p>
        </p:txBody>
      </p:sp>
    </p:spTree>
    <p:extLst>
      <p:ext uri="{BB962C8B-B14F-4D97-AF65-F5344CB8AC3E}">
        <p14:creationId xmlns:p14="http://schemas.microsoft.com/office/powerpoint/2010/main" val="3018587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5616" y="468082"/>
            <a:ext cx="7920880" cy="960668"/>
          </a:xfrm>
        </p:spPr>
        <p:txBody>
          <a:bodyPr/>
          <a:lstStyle/>
          <a:p>
            <a:pPr algn="ctr"/>
            <a:r>
              <a:rPr lang="es-ES" b="1" i="1" dirty="0"/>
              <a:t>Elementos de </a:t>
            </a:r>
            <a:r>
              <a:rPr lang="es-ES" b="1" i="1" dirty="0" smtClean="0"/>
              <a:t>red – Protocolos o Reglas </a:t>
            </a:r>
            <a:r>
              <a:rPr lang="es-ES" sz="2000" b="1" i="1" dirty="0" smtClean="0"/>
              <a:t>(lógicas)</a:t>
            </a:r>
            <a:endParaRPr lang="es-AR" sz="2000" strike="sngStrike" dirty="0"/>
          </a:p>
        </p:txBody>
      </p:sp>
      <p:sp>
        <p:nvSpPr>
          <p:cNvPr id="9" name="Marcador de texto 8"/>
          <p:cNvSpPr>
            <a:spLocks noGrp="1"/>
          </p:cNvSpPr>
          <p:nvPr>
            <p:ph type="body" idx="4294967295"/>
          </p:nvPr>
        </p:nvSpPr>
        <p:spPr>
          <a:xfrm>
            <a:off x="683568" y="977236"/>
            <a:ext cx="8136904" cy="802426"/>
          </a:xfrm>
        </p:spPr>
        <p:txBody>
          <a:bodyPr>
            <a:noAutofit/>
          </a:bodyPr>
          <a:lstStyle/>
          <a:p>
            <a:pPr marL="0" indent="0">
              <a:buNone/>
            </a:pPr>
            <a:r>
              <a:rPr lang="es-ES" sz="1800" dirty="0"/>
              <a:t>Los protocolos son las reglas que utilizan los dispositivos de red para comunicarse entre sí. Actualmente, el conjunto de protocolos que se utiliza en Internet se denomina TCP/IP </a:t>
            </a:r>
            <a:endParaRPr lang="es-AR" sz="1800" dirty="0"/>
          </a:p>
        </p:txBody>
      </p:sp>
      <p:pic>
        <p:nvPicPr>
          <p:cNvPr id="3" name="Imagen 2"/>
          <p:cNvPicPr>
            <a:picLocks noChangeAspect="1"/>
          </p:cNvPicPr>
          <p:nvPr/>
        </p:nvPicPr>
        <p:blipFill>
          <a:blip r:embed="rId2">
            <a:clrChange>
              <a:clrFrom>
                <a:srgbClr val="FFFFFF"/>
              </a:clrFrom>
              <a:clrTo>
                <a:srgbClr val="FFFFFF">
                  <a:alpha val="0"/>
                </a:srgbClr>
              </a:clrTo>
            </a:clrChange>
          </a:blip>
          <a:stretch>
            <a:fillRect/>
          </a:stretch>
        </p:blipFill>
        <p:spPr>
          <a:xfrm>
            <a:off x="1898884" y="1937904"/>
            <a:ext cx="5706271" cy="3057952"/>
          </a:xfrm>
          <a:prstGeom prst="rect">
            <a:avLst/>
          </a:prstGeom>
        </p:spPr>
      </p:pic>
    </p:spTree>
    <p:extLst>
      <p:ext uri="{BB962C8B-B14F-4D97-AF65-F5344CB8AC3E}">
        <p14:creationId xmlns:p14="http://schemas.microsoft.com/office/powerpoint/2010/main" val="1880590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illa de pantalla de whatsapp | Vector Premium"/>
          <p:cNvPicPr>
            <a:picLocks noChangeAspect="1" noChangeArrowheads="1"/>
          </p:cNvPicPr>
          <p:nvPr/>
        </p:nvPicPr>
        <p:blipFill rotWithShape="1">
          <a:blip r:embed="rId2">
            <a:extLst>
              <a:ext uri="{28A0092B-C50C-407E-A947-70E740481C1C}">
                <a14:useLocalDpi xmlns:a14="http://schemas.microsoft.com/office/drawing/2010/main" val="0"/>
              </a:ext>
            </a:extLst>
          </a:blip>
          <a:srcRect l="26970" t="7727" r="28347" b="13776"/>
          <a:stretch/>
        </p:blipFill>
        <p:spPr bwMode="auto">
          <a:xfrm>
            <a:off x="5705872" y="61579"/>
            <a:ext cx="2898576" cy="509209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1331640" y="422328"/>
            <a:ext cx="7704856" cy="493238"/>
          </a:xfrm>
          <a:solidFill>
            <a:srgbClr val="ECF2DD">
              <a:alpha val="69020"/>
            </a:srgbClr>
          </a:solidFill>
        </p:spPr>
        <p:txBody>
          <a:bodyPr>
            <a:normAutofit fontScale="90000"/>
          </a:bodyPr>
          <a:lstStyle/>
          <a:p>
            <a:pPr algn="ctr"/>
            <a:r>
              <a:rPr lang="es-ES" b="1" i="1" dirty="0"/>
              <a:t>Ejemplo:</a:t>
            </a:r>
            <a:r>
              <a:rPr lang="es-ES" dirty="0"/>
              <a:t> envió de un </a:t>
            </a:r>
            <a:r>
              <a:rPr lang="es-ES" dirty="0" err="1" smtClean="0"/>
              <a:t>WhatsApp</a:t>
            </a:r>
            <a:r>
              <a:rPr lang="es-ES" dirty="0" smtClean="0"/>
              <a:t> (Simplificado)</a:t>
            </a:r>
            <a:endParaRPr lang="es-AR" sz="2000" strike="sngStrike" dirty="0"/>
          </a:p>
        </p:txBody>
      </p:sp>
      <p:sp>
        <p:nvSpPr>
          <p:cNvPr id="4" name="Rectángulo 3"/>
          <p:cNvSpPr/>
          <p:nvPr/>
        </p:nvSpPr>
        <p:spPr>
          <a:xfrm>
            <a:off x="914760" y="1202293"/>
            <a:ext cx="4734272" cy="3785652"/>
          </a:xfrm>
          <a:prstGeom prst="rect">
            <a:avLst/>
          </a:prstGeom>
        </p:spPr>
        <p:txBody>
          <a:bodyPr wrap="square">
            <a:spAutoFit/>
          </a:bodyPr>
          <a:lstStyle/>
          <a:p>
            <a:pPr algn="just"/>
            <a:r>
              <a:rPr lang="es-ES" sz="2400" dirty="0"/>
              <a:t>Como primer paso el mensaje </a:t>
            </a:r>
            <a:r>
              <a:rPr lang="es-ES" sz="2400" dirty="0" smtClean="0"/>
              <a:t>de </a:t>
            </a:r>
            <a:r>
              <a:rPr lang="es-ES" sz="2400" dirty="0" err="1" smtClean="0"/>
              <a:t>WhatsApp</a:t>
            </a:r>
            <a:r>
              <a:rPr lang="es-ES" sz="2400" dirty="0" smtClean="0"/>
              <a:t> </a:t>
            </a:r>
            <a:r>
              <a:rPr lang="es-ES" sz="2400" dirty="0"/>
              <a:t>se convierte a un formato que se puede transmitir en la red. El mensaje es entonces convertido en bits, es decir, señales digitales codificadas en binario, antes de enviarse a </a:t>
            </a:r>
            <a:r>
              <a:rPr lang="es-ES" sz="2400" dirty="0" smtClean="0"/>
              <a:t>su destino. </a:t>
            </a:r>
            <a:r>
              <a:rPr lang="es-ES" sz="2400" dirty="0"/>
              <a:t>Así está listo para enviarse hacia la red para su entrega. </a:t>
            </a:r>
            <a:endParaRPr lang="es-AR" sz="2400" dirty="0"/>
          </a:p>
        </p:txBody>
      </p:sp>
      <p:sp>
        <p:nvSpPr>
          <p:cNvPr id="5" name="CuadroTexto 4"/>
          <p:cNvSpPr txBox="1"/>
          <p:nvPr/>
        </p:nvSpPr>
        <p:spPr>
          <a:xfrm>
            <a:off x="6242620" y="4299942"/>
            <a:ext cx="1728192" cy="338554"/>
          </a:xfrm>
          <a:prstGeom prst="rect">
            <a:avLst/>
          </a:prstGeom>
          <a:noFill/>
        </p:spPr>
        <p:txBody>
          <a:bodyPr wrap="square" rtlCol="0">
            <a:spAutoFit/>
          </a:bodyPr>
          <a:lstStyle/>
          <a:p>
            <a:r>
              <a:rPr lang="es-AR" sz="1600" dirty="0" smtClean="0"/>
              <a:t>Hola Perdido</a:t>
            </a:r>
            <a:endParaRPr lang="es-AR" sz="1600" dirty="0"/>
          </a:p>
        </p:txBody>
      </p:sp>
      <p:sp>
        <p:nvSpPr>
          <p:cNvPr id="6" name="Llamada ovalada 5"/>
          <p:cNvSpPr/>
          <p:nvPr/>
        </p:nvSpPr>
        <p:spPr>
          <a:xfrm>
            <a:off x="7970812" y="1923678"/>
            <a:ext cx="1065684" cy="2088232"/>
          </a:xfrm>
          <a:prstGeom prst="wedgeEllipseCallout">
            <a:avLst>
              <a:gd name="adj1" fmla="val -92336"/>
              <a:gd name="adj2" fmla="val 661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010111001101011010110101010</a:t>
            </a:r>
            <a:endParaRPr lang="es-AR" dirty="0"/>
          </a:p>
        </p:txBody>
      </p:sp>
    </p:spTree>
    <p:extLst>
      <p:ext uri="{BB962C8B-B14F-4D97-AF65-F5344CB8AC3E}">
        <p14:creationId xmlns:p14="http://schemas.microsoft.com/office/powerpoint/2010/main" val="3008645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illa de pantalla de whatsapp | Vector Premium"/>
          <p:cNvPicPr>
            <a:picLocks noChangeAspect="1" noChangeArrowheads="1"/>
          </p:cNvPicPr>
          <p:nvPr/>
        </p:nvPicPr>
        <p:blipFill rotWithShape="1">
          <a:blip r:embed="rId2">
            <a:extLst>
              <a:ext uri="{28A0092B-C50C-407E-A947-70E740481C1C}">
                <a14:useLocalDpi xmlns:a14="http://schemas.microsoft.com/office/drawing/2010/main" val="0"/>
              </a:ext>
            </a:extLst>
          </a:blip>
          <a:srcRect l="26970" t="7727" r="28347" b="13776"/>
          <a:stretch/>
        </p:blipFill>
        <p:spPr bwMode="auto">
          <a:xfrm>
            <a:off x="251520" y="51408"/>
            <a:ext cx="2898576" cy="509209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683568" y="422328"/>
            <a:ext cx="8352928" cy="493238"/>
          </a:xfrm>
          <a:solidFill>
            <a:srgbClr val="ECF2DD">
              <a:alpha val="69020"/>
            </a:srgbClr>
          </a:solidFill>
        </p:spPr>
        <p:txBody>
          <a:bodyPr>
            <a:normAutofit fontScale="90000"/>
          </a:bodyPr>
          <a:lstStyle/>
          <a:p>
            <a:pPr algn="ctr"/>
            <a:r>
              <a:rPr lang="es-ES" b="1" i="1" dirty="0"/>
              <a:t>Ejemplo:</a:t>
            </a:r>
            <a:r>
              <a:rPr lang="es-ES" dirty="0"/>
              <a:t> envió de un </a:t>
            </a:r>
            <a:r>
              <a:rPr lang="es-ES" dirty="0" err="1" smtClean="0"/>
              <a:t>WhatsApp</a:t>
            </a:r>
            <a:r>
              <a:rPr lang="es-ES" dirty="0" smtClean="0"/>
              <a:t> (Simplificado)</a:t>
            </a:r>
            <a:endParaRPr lang="es-AR" sz="2000" strike="sngStrike" dirty="0"/>
          </a:p>
        </p:txBody>
      </p:sp>
      <p:sp>
        <p:nvSpPr>
          <p:cNvPr id="5" name="CuadroTexto 4"/>
          <p:cNvSpPr txBox="1"/>
          <p:nvPr/>
        </p:nvSpPr>
        <p:spPr>
          <a:xfrm>
            <a:off x="683568" y="4227934"/>
            <a:ext cx="1728192" cy="338554"/>
          </a:xfrm>
          <a:prstGeom prst="rect">
            <a:avLst/>
          </a:prstGeom>
          <a:noFill/>
        </p:spPr>
        <p:txBody>
          <a:bodyPr wrap="square" rtlCol="0">
            <a:spAutoFit/>
          </a:bodyPr>
          <a:lstStyle/>
          <a:p>
            <a:r>
              <a:rPr lang="es-AR" sz="1600" dirty="0" smtClean="0"/>
              <a:t>Hola Perdido</a:t>
            </a:r>
            <a:endParaRPr lang="es-AR" sz="1600" dirty="0"/>
          </a:p>
        </p:txBody>
      </p:sp>
      <p:pic>
        <p:nvPicPr>
          <p:cNvPr id="9" name="Imagen 8"/>
          <p:cNvPicPr>
            <a:picLocks noChangeAspect="1"/>
          </p:cNvPicPr>
          <p:nvPr/>
        </p:nvPicPr>
        <p:blipFill>
          <a:blip r:embed="rId3"/>
          <a:stretch>
            <a:fillRect/>
          </a:stretch>
        </p:blipFill>
        <p:spPr>
          <a:xfrm rot="5400000">
            <a:off x="2696468" y="2078020"/>
            <a:ext cx="3499407" cy="2631554"/>
          </a:xfrm>
          <a:prstGeom prst="rect">
            <a:avLst/>
          </a:prstGeom>
        </p:spPr>
      </p:pic>
      <p:sp>
        <p:nvSpPr>
          <p:cNvPr id="3" name="CuadroTexto 2"/>
          <p:cNvSpPr txBox="1"/>
          <p:nvPr/>
        </p:nvSpPr>
        <p:spPr>
          <a:xfrm>
            <a:off x="683568" y="915567"/>
            <a:ext cx="8448873" cy="1224135"/>
          </a:xfrm>
          <a:prstGeom prst="rect">
            <a:avLst/>
          </a:prstGeom>
          <a:solidFill>
            <a:srgbClr val="ECF2DD">
              <a:alpha val="69020"/>
            </a:srgbClr>
          </a:solidFill>
        </p:spPr>
        <p:txBody>
          <a:bodyPr vert="horz" lIns="91440" tIns="45720" rIns="91440" bIns="45720" rtlCol="0" anchor="t">
            <a:normAutofit fontScale="97500"/>
          </a:bodyPr>
          <a:lstStyle>
            <a:lvl1pPr algn="ctr" defTabSz="342900">
              <a:spcBef>
                <a:spcPct val="0"/>
              </a:spcBef>
              <a:buNone/>
              <a:defRPr sz="2700" b="1" i="1">
                <a:solidFill>
                  <a:schemeClr val="tx1">
                    <a:lumMod val="85000"/>
                    <a:lumOff val="1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AR" sz="1800" b="0" i="0" dirty="0"/>
              <a:t>La Tarjeta de la interfaz de red inalámbrica (El </a:t>
            </a:r>
            <a:r>
              <a:rPr lang="es-AR" sz="1800" b="0" i="0" dirty="0" err="1"/>
              <a:t>wifi</a:t>
            </a:r>
            <a:r>
              <a:rPr lang="es-AR" sz="1800" b="0" i="0" dirty="0"/>
              <a:t>) genera señales eléctricas para representar los bits  y los ubica en el medio.</a:t>
            </a:r>
          </a:p>
          <a:p>
            <a:r>
              <a:rPr lang="es-AR" sz="1800" b="0" i="0" dirty="0"/>
              <a:t> Los bits llegan al primer dispositivo:</a:t>
            </a:r>
          </a:p>
        </p:txBody>
      </p:sp>
      <p:sp>
        <p:nvSpPr>
          <p:cNvPr id="7" name="AutoShape 2" descr="Imagen 1 de 3 de Reparacion Placa Ic De Wifi  iPhone 6g , 6 Plu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1" name="Imagen 10"/>
          <p:cNvPicPr>
            <a:picLocks noChangeAspect="1"/>
          </p:cNvPicPr>
          <p:nvPr/>
        </p:nvPicPr>
        <p:blipFill>
          <a:blip r:embed="rId4">
            <a:clrChange>
              <a:clrFrom>
                <a:srgbClr val="FFFFFF"/>
              </a:clrFrom>
              <a:clrTo>
                <a:srgbClr val="FFFFFF">
                  <a:alpha val="0"/>
                </a:srgbClr>
              </a:clrTo>
            </a:clrChange>
          </a:blip>
          <a:stretch>
            <a:fillRect/>
          </a:stretch>
        </p:blipFill>
        <p:spPr>
          <a:xfrm>
            <a:off x="5184068" y="2182513"/>
            <a:ext cx="3066667" cy="1371429"/>
          </a:xfrm>
          <a:prstGeom prst="rect">
            <a:avLst/>
          </a:prstGeom>
        </p:spPr>
      </p:pic>
      <p:pic>
        <p:nvPicPr>
          <p:cNvPr id="12" name="Imagen 11"/>
          <p:cNvPicPr>
            <a:picLocks noChangeAspect="1"/>
          </p:cNvPicPr>
          <p:nvPr/>
        </p:nvPicPr>
        <p:blipFill>
          <a:blip r:embed="rId5"/>
          <a:stretch>
            <a:fillRect/>
          </a:stretch>
        </p:blipFill>
        <p:spPr>
          <a:xfrm>
            <a:off x="6950301" y="3596753"/>
            <a:ext cx="1314633" cy="371527"/>
          </a:xfrm>
          <a:prstGeom prst="rect">
            <a:avLst/>
          </a:prstGeom>
        </p:spPr>
      </p:pic>
    </p:spTree>
    <p:extLst>
      <p:ext uri="{BB962C8B-B14F-4D97-AF65-F5344CB8AC3E}">
        <p14:creationId xmlns:p14="http://schemas.microsoft.com/office/powerpoint/2010/main" val="3576109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illa de pantalla de whatsapp | Vector Premium"/>
          <p:cNvPicPr>
            <a:picLocks noChangeAspect="1" noChangeArrowheads="1"/>
          </p:cNvPicPr>
          <p:nvPr/>
        </p:nvPicPr>
        <p:blipFill rotWithShape="1">
          <a:blip r:embed="rId2">
            <a:extLst>
              <a:ext uri="{28A0092B-C50C-407E-A947-70E740481C1C}">
                <a14:useLocalDpi xmlns:a14="http://schemas.microsoft.com/office/drawing/2010/main" val="0"/>
              </a:ext>
            </a:extLst>
          </a:blip>
          <a:srcRect l="26970" t="7727" r="28347" b="13776"/>
          <a:stretch/>
        </p:blipFill>
        <p:spPr bwMode="auto">
          <a:xfrm>
            <a:off x="251520" y="51408"/>
            <a:ext cx="2898576" cy="509209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683568" y="422328"/>
            <a:ext cx="8352928" cy="493238"/>
          </a:xfrm>
          <a:solidFill>
            <a:srgbClr val="ECF2DD">
              <a:alpha val="69020"/>
            </a:srgbClr>
          </a:solidFill>
        </p:spPr>
        <p:txBody>
          <a:bodyPr>
            <a:normAutofit fontScale="90000"/>
          </a:bodyPr>
          <a:lstStyle/>
          <a:p>
            <a:pPr algn="ctr"/>
            <a:r>
              <a:rPr lang="es-ES" b="1" i="1" dirty="0"/>
              <a:t>Ejemplo:</a:t>
            </a:r>
            <a:r>
              <a:rPr lang="es-ES" dirty="0"/>
              <a:t> envió de un </a:t>
            </a:r>
            <a:r>
              <a:rPr lang="es-ES" dirty="0" err="1" smtClean="0"/>
              <a:t>WhatsApp</a:t>
            </a:r>
            <a:r>
              <a:rPr lang="es-ES" dirty="0" smtClean="0"/>
              <a:t> (Simplificado)</a:t>
            </a:r>
            <a:endParaRPr lang="es-AR" sz="2000" strike="sngStrike" dirty="0"/>
          </a:p>
        </p:txBody>
      </p:sp>
      <p:sp>
        <p:nvSpPr>
          <p:cNvPr id="5" name="CuadroTexto 4"/>
          <p:cNvSpPr txBox="1"/>
          <p:nvPr/>
        </p:nvSpPr>
        <p:spPr>
          <a:xfrm>
            <a:off x="683568" y="4227934"/>
            <a:ext cx="1728192" cy="338554"/>
          </a:xfrm>
          <a:prstGeom prst="rect">
            <a:avLst/>
          </a:prstGeom>
          <a:noFill/>
        </p:spPr>
        <p:txBody>
          <a:bodyPr wrap="square" rtlCol="0">
            <a:spAutoFit/>
          </a:bodyPr>
          <a:lstStyle/>
          <a:p>
            <a:r>
              <a:rPr lang="es-AR" sz="1600" dirty="0" smtClean="0"/>
              <a:t>Hola Perdido</a:t>
            </a:r>
            <a:endParaRPr lang="es-AR" sz="1600" dirty="0"/>
          </a:p>
        </p:txBody>
      </p:sp>
      <p:sp>
        <p:nvSpPr>
          <p:cNvPr id="7" name="AutoShape 2" descr="Imagen 1 de 3 de Reparacion Placa Ic De Wifi  iPhone 6g , 6 Plu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grpSp>
        <p:nvGrpSpPr>
          <p:cNvPr id="4" name="Grupo 3"/>
          <p:cNvGrpSpPr/>
          <p:nvPr/>
        </p:nvGrpSpPr>
        <p:grpSpPr>
          <a:xfrm>
            <a:off x="3130395" y="3813772"/>
            <a:ext cx="1945661" cy="1329728"/>
            <a:chOff x="3130395" y="1644093"/>
            <a:chExt cx="5120340" cy="3499407"/>
          </a:xfrm>
        </p:grpSpPr>
        <p:pic>
          <p:nvPicPr>
            <p:cNvPr id="9" name="Imagen 8"/>
            <p:cNvPicPr>
              <a:picLocks noChangeAspect="1"/>
            </p:cNvPicPr>
            <p:nvPr/>
          </p:nvPicPr>
          <p:blipFill>
            <a:blip r:embed="rId3"/>
            <a:stretch>
              <a:fillRect/>
            </a:stretch>
          </p:blipFill>
          <p:spPr>
            <a:xfrm rot="5400000">
              <a:off x="2696468" y="2078020"/>
              <a:ext cx="3499407" cy="2631554"/>
            </a:xfrm>
            <a:prstGeom prst="rect">
              <a:avLst/>
            </a:prstGeom>
          </p:spPr>
        </p:pic>
        <p:pic>
          <p:nvPicPr>
            <p:cNvPr id="11" name="Imagen 10"/>
            <p:cNvPicPr>
              <a:picLocks noChangeAspect="1"/>
            </p:cNvPicPr>
            <p:nvPr/>
          </p:nvPicPr>
          <p:blipFill>
            <a:blip r:embed="rId4">
              <a:clrChange>
                <a:clrFrom>
                  <a:srgbClr val="FFFFFF"/>
                </a:clrFrom>
                <a:clrTo>
                  <a:srgbClr val="FFFFFF">
                    <a:alpha val="0"/>
                  </a:srgbClr>
                </a:clrTo>
              </a:clrChange>
            </a:blip>
            <a:stretch>
              <a:fillRect/>
            </a:stretch>
          </p:blipFill>
          <p:spPr>
            <a:xfrm>
              <a:off x="5184068" y="2182513"/>
              <a:ext cx="3066667" cy="1371429"/>
            </a:xfrm>
            <a:prstGeom prst="rect">
              <a:avLst/>
            </a:prstGeom>
          </p:spPr>
        </p:pic>
      </p:grpSp>
      <p:pic>
        <p:nvPicPr>
          <p:cNvPr id="10" name="Imagen 9"/>
          <p:cNvPicPr>
            <a:picLocks noChangeAspect="1"/>
          </p:cNvPicPr>
          <p:nvPr/>
        </p:nvPicPr>
        <p:blipFill>
          <a:blip r:embed="rId5">
            <a:clrChange>
              <a:clrFrom>
                <a:srgbClr val="FFFFFF"/>
              </a:clrFrom>
              <a:clrTo>
                <a:srgbClr val="FFFFFF">
                  <a:alpha val="0"/>
                </a:srgbClr>
              </a:clrTo>
            </a:clrChange>
          </a:blip>
          <a:stretch>
            <a:fillRect/>
          </a:stretch>
        </p:blipFill>
        <p:spPr>
          <a:xfrm>
            <a:off x="3910763" y="2451155"/>
            <a:ext cx="1895740" cy="952633"/>
          </a:xfrm>
          <a:prstGeom prst="rect">
            <a:avLst/>
          </a:prstGeom>
        </p:spPr>
      </p:pic>
      <p:cxnSp>
        <p:nvCxnSpPr>
          <p:cNvPr id="8" name="Conector recto de flecha 7"/>
          <p:cNvCxnSpPr/>
          <p:nvPr/>
        </p:nvCxnSpPr>
        <p:spPr>
          <a:xfrm flipV="1">
            <a:off x="4788024" y="3357384"/>
            <a:ext cx="0" cy="87055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3" name="CuadroTexto 2"/>
          <p:cNvSpPr txBox="1"/>
          <p:nvPr/>
        </p:nvSpPr>
        <p:spPr>
          <a:xfrm>
            <a:off x="683568" y="915567"/>
            <a:ext cx="8448873" cy="1656183"/>
          </a:xfrm>
          <a:prstGeom prst="rect">
            <a:avLst/>
          </a:prstGeom>
          <a:solidFill>
            <a:srgbClr val="ECF2DD">
              <a:alpha val="69020"/>
            </a:srgbClr>
          </a:solidFill>
        </p:spPr>
        <p:txBody>
          <a:bodyPr vert="horz" lIns="91440" tIns="45720" rIns="91440" bIns="45720" rtlCol="0" anchor="t">
            <a:normAutofit fontScale="97500"/>
          </a:bodyPr>
          <a:lstStyle>
            <a:lvl1pPr algn="ctr" defTabSz="342900">
              <a:spcBef>
                <a:spcPct val="0"/>
              </a:spcBef>
              <a:buNone/>
              <a:defRPr sz="2700" b="1" i="1">
                <a:solidFill>
                  <a:schemeClr val="tx1">
                    <a:lumMod val="85000"/>
                    <a:lumOff val="1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AR" sz="1800" b="0" i="0" dirty="0" smtClean="0">
                <a:effectLst>
                  <a:innerShdw blurRad="114300">
                    <a:prstClr val="black"/>
                  </a:innerShdw>
                </a:effectLst>
              </a:rPr>
              <a:t>Desde esta perspectiva, los distintos dispositivos interconectados de todo el mundo, generalmente se representan como una nube</a:t>
            </a:r>
          </a:p>
          <a:p>
            <a:r>
              <a:rPr lang="es-AR" sz="1800" b="0" i="0" dirty="0" smtClean="0">
                <a:effectLst>
                  <a:innerShdw blurRad="114300">
                    <a:prstClr val="black"/>
                  </a:innerShdw>
                </a:effectLst>
              </a:rPr>
              <a:t>Los bits se transmiten a través de la nube por miles de dispositivos mientras se enrutan (</a:t>
            </a:r>
            <a:r>
              <a:rPr lang="es-AR" sz="1800" b="0" i="0" dirty="0" err="1" smtClean="0">
                <a:effectLst>
                  <a:innerShdw blurRad="114300">
                    <a:prstClr val="black"/>
                  </a:innerShdw>
                </a:effectLst>
              </a:rPr>
              <a:t>routean</a:t>
            </a:r>
            <a:r>
              <a:rPr lang="es-AR" sz="1800" b="0" i="0" dirty="0" smtClean="0">
                <a:effectLst>
                  <a:innerShdw blurRad="114300">
                    <a:prstClr val="black"/>
                  </a:innerShdw>
                </a:effectLst>
              </a:rPr>
              <a:t>) a su destino</a:t>
            </a:r>
            <a:endParaRPr lang="es-AR" sz="1800" b="0" i="0" dirty="0">
              <a:effectLst>
                <a:innerShdw blurRad="114300">
                  <a:prstClr val="black"/>
                </a:innerShdw>
              </a:effectLst>
            </a:endParaRPr>
          </a:p>
        </p:txBody>
      </p:sp>
      <p:pic>
        <p:nvPicPr>
          <p:cNvPr id="14" name="Imagen 13"/>
          <p:cNvPicPr>
            <a:picLocks noChangeAspect="1"/>
          </p:cNvPicPr>
          <p:nvPr/>
        </p:nvPicPr>
        <p:blipFill>
          <a:blip r:embed="rId6"/>
          <a:stretch>
            <a:fillRect/>
          </a:stretch>
        </p:blipFill>
        <p:spPr>
          <a:xfrm>
            <a:off x="4169319" y="4566488"/>
            <a:ext cx="1314633" cy="371527"/>
          </a:xfrm>
          <a:prstGeom prst="rect">
            <a:avLst/>
          </a:prstGeom>
        </p:spPr>
      </p:pic>
    </p:spTree>
    <p:extLst>
      <p:ext uri="{BB962C8B-B14F-4D97-AF65-F5344CB8AC3E}">
        <p14:creationId xmlns:p14="http://schemas.microsoft.com/office/powerpoint/2010/main" val="10550747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p:cNvPicPr>
            <a:picLocks noChangeAspect="1"/>
          </p:cNvPicPr>
          <p:nvPr/>
        </p:nvPicPr>
        <p:blipFill rotWithShape="1">
          <a:blip r:embed="rId2"/>
          <a:srcRect r="35893"/>
          <a:stretch/>
        </p:blipFill>
        <p:spPr>
          <a:xfrm>
            <a:off x="5471642" y="2388224"/>
            <a:ext cx="1404614" cy="1152686"/>
          </a:xfrm>
          <a:prstGeom prst="rect">
            <a:avLst/>
          </a:prstGeom>
        </p:spPr>
      </p:pic>
      <p:pic>
        <p:nvPicPr>
          <p:cNvPr id="1026" name="Picture 2" descr="Plantilla de pantalla de whatsapp | Vector Premium"/>
          <p:cNvPicPr>
            <a:picLocks noChangeAspect="1" noChangeArrowheads="1"/>
          </p:cNvPicPr>
          <p:nvPr/>
        </p:nvPicPr>
        <p:blipFill rotWithShape="1">
          <a:blip r:embed="rId3">
            <a:extLst>
              <a:ext uri="{28A0092B-C50C-407E-A947-70E740481C1C}">
                <a14:useLocalDpi xmlns:a14="http://schemas.microsoft.com/office/drawing/2010/main" val="0"/>
              </a:ext>
            </a:extLst>
          </a:blip>
          <a:srcRect l="26970" t="7727" r="28347" b="13776"/>
          <a:stretch/>
        </p:blipFill>
        <p:spPr bwMode="auto">
          <a:xfrm>
            <a:off x="251520" y="51408"/>
            <a:ext cx="2898576" cy="509209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683568" y="422328"/>
            <a:ext cx="8352928" cy="493238"/>
          </a:xfrm>
          <a:solidFill>
            <a:srgbClr val="ECF2DD">
              <a:alpha val="69020"/>
            </a:srgbClr>
          </a:solidFill>
        </p:spPr>
        <p:txBody>
          <a:bodyPr>
            <a:normAutofit fontScale="90000"/>
          </a:bodyPr>
          <a:lstStyle/>
          <a:p>
            <a:pPr algn="ctr"/>
            <a:r>
              <a:rPr lang="es-ES" b="1" i="1" dirty="0"/>
              <a:t>Ejemplo:</a:t>
            </a:r>
            <a:r>
              <a:rPr lang="es-ES" dirty="0"/>
              <a:t> envió de un </a:t>
            </a:r>
            <a:r>
              <a:rPr lang="es-ES" dirty="0" err="1" smtClean="0"/>
              <a:t>WhatsApp</a:t>
            </a:r>
            <a:r>
              <a:rPr lang="es-ES" dirty="0" smtClean="0"/>
              <a:t> (Simplificado)</a:t>
            </a:r>
            <a:endParaRPr lang="es-AR" sz="2000" strike="sngStrike" dirty="0"/>
          </a:p>
        </p:txBody>
      </p:sp>
      <p:sp>
        <p:nvSpPr>
          <p:cNvPr id="5" name="CuadroTexto 4"/>
          <p:cNvSpPr txBox="1"/>
          <p:nvPr/>
        </p:nvSpPr>
        <p:spPr>
          <a:xfrm>
            <a:off x="683568" y="4227934"/>
            <a:ext cx="1728192" cy="338554"/>
          </a:xfrm>
          <a:prstGeom prst="rect">
            <a:avLst/>
          </a:prstGeom>
          <a:noFill/>
        </p:spPr>
        <p:txBody>
          <a:bodyPr wrap="square" rtlCol="0">
            <a:spAutoFit/>
          </a:bodyPr>
          <a:lstStyle/>
          <a:p>
            <a:r>
              <a:rPr lang="es-AR" sz="1600" dirty="0" smtClean="0"/>
              <a:t>Hola Perdido</a:t>
            </a:r>
            <a:endParaRPr lang="es-AR" sz="1600" dirty="0"/>
          </a:p>
        </p:txBody>
      </p:sp>
      <p:sp>
        <p:nvSpPr>
          <p:cNvPr id="7" name="AutoShape 2" descr="Imagen 1 de 3 de Reparacion Placa Ic De Wifi  iPhone 6g , 6 Plu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grpSp>
        <p:nvGrpSpPr>
          <p:cNvPr id="4" name="Grupo 3"/>
          <p:cNvGrpSpPr/>
          <p:nvPr/>
        </p:nvGrpSpPr>
        <p:grpSpPr>
          <a:xfrm>
            <a:off x="3130395" y="3813772"/>
            <a:ext cx="1945661" cy="1329728"/>
            <a:chOff x="3130395" y="1644093"/>
            <a:chExt cx="5120340" cy="3499407"/>
          </a:xfrm>
        </p:grpSpPr>
        <p:pic>
          <p:nvPicPr>
            <p:cNvPr id="9" name="Imagen 8"/>
            <p:cNvPicPr>
              <a:picLocks noChangeAspect="1"/>
            </p:cNvPicPr>
            <p:nvPr/>
          </p:nvPicPr>
          <p:blipFill>
            <a:blip r:embed="rId4"/>
            <a:stretch>
              <a:fillRect/>
            </a:stretch>
          </p:blipFill>
          <p:spPr>
            <a:xfrm rot="5400000">
              <a:off x="2696468" y="2078020"/>
              <a:ext cx="3499407" cy="2631554"/>
            </a:xfrm>
            <a:prstGeom prst="rect">
              <a:avLst/>
            </a:prstGeom>
          </p:spPr>
        </p:pic>
        <p:pic>
          <p:nvPicPr>
            <p:cNvPr id="11" name="Imagen 10"/>
            <p:cNvPicPr>
              <a:picLocks noChangeAspect="1"/>
            </p:cNvPicPr>
            <p:nvPr/>
          </p:nvPicPr>
          <p:blipFill>
            <a:blip r:embed="rId5">
              <a:clrChange>
                <a:clrFrom>
                  <a:srgbClr val="FFFFFF"/>
                </a:clrFrom>
                <a:clrTo>
                  <a:srgbClr val="FFFFFF">
                    <a:alpha val="0"/>
                  </a:srgbClr>
                </a:clrTo>
              </a:clrChange>
            </a:blip>
            <a:stretch>
              <a:fillRect/>
            </a:stretch>
          </p:blipFill>
          <p:spPr>
            <a:xfrm>
              <a:off x="5184068" y="2182513"/>
              <a:ext cx="3066667" cy="1371429"/>
            </a:xfrm>
            <a:prstGeom prst="rect">
              <a:avLst/>
            </a:prstGeom>
          </p:spPr>
        </p:pic>
      </p:grpSp>
      <p:pic>
        <p:nvPicPr>
          <p:cNvPr id="10" name="Imagen 9"/>
          <p:cNvPicPr>
            <a:picLocks noChangeAspect="1"/>
          </p:cNvPicPr>
          <p:nvPr/>
        </p:nvPicPr>
        <p:blipFill>
          <a:blip r:embed="rId6">
            <a:clrChange>
              <a:clrFrom>
                <a:srgbClr val="FFFFFF"/>
              </a:clrFrom>
              <a:clrTo>
                <a:srgbClr val="FFFFFF">
                  <a:alpha val="0"/>
                </a:srgbClr>
              </a:clrTo>
            </a:clrChange>
          </a:blip>
          <a:stretch>
            <a:fillRect/>
          </a:stretch>
        </p:blipFill>
        <p:spPr>
          <a:xfrm>
            <a:off x="3910763" y="2451155"/>
            <a:ext cx="1895740" cy="952633"/>
          </a:xfrm>
          <a:prstGeom prst="rect">
            <a:avLst/>
          </a:prstGeom>
        </p:spPr>
      </p:pic>
      <p:pic>
        <p:nvPicPr>
          <p:cNvPr id="15" name="Imagen 14"/>
          <p:cNvPicPr>
            <a:picLocks noChangeAspect="1"/>
          </p:cNvPicPr>
          <p:nvPr/>
        </p:nvPicPr>
        <p:blipFill rotWithShape="1">
          <a:blip r:embed="rId7"/>
          <a:srcRect l="33082"/>
          <a:stretch/>
        </p:blipFill>
        <p:spPr>
          <a:xfrm>
            <a:off x="6724352" y="2303998"/>
            <a:ext cx="1637929" cy="458937"/>
          </a:xfrm>
          <a:prstGeom prst="rect">
            <a:avLst/>
          </a:prstGeom>
        </p:spPr>
      </p:pic>
      <p:cxnSp>
        <p:nvCxnSpPr>
          <p:cNvPr id="8" name="Conector recto de flecha 7"/>
          <p:cNvCxnSpPr/>
          <p:nvPr/>
        </p:nvCxnSpPr>
        <p:spPr>
          <a:xfrm flipV="1">
            <a:off x="4788024" y="3357384"/>
            <a:ext cx="0" cy="87055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3" name="CuadroTexto 2"/>
          <p:cNvSpPr txBox="1"/>
          <p:nvPr/>
        </p:nvSpPr>
        <p:spPr>
          <a:xfrm>
            <a:off x="3150096" y="915568"/>
            <a:ext cx="5982345" cy="868300"/>
          </a:xfrm>
          <a:prstGeom prst="rect">
            <a:avLst/>
          </a:prstGeom>
          <a:solidFill>
            <a:srgbClr val="ECF2DD">
              <a:alpha val="69020"/>
            </a:srgbClr>
          </a:solidFill>
        </p:spPr>
        <p:txBody>
          <a:bodyPr vert="horz" lIns="91440" tIns="45720" rIns="91440" bIns="45720" rtlCol="0" anchor="t">
            <a:normAutofit fontScale="97500"/>
          </a:bodyPr>
          <a:lstStyle>
            <a:lvl1pPr algn="ctr" defTabSz="342900">
              <a:spcBef>
                <a:spcPct val="0"/>
              </a:spcBef>
              <a:buNone/>
              <a:defRPr sz="2700" b="1" i="1">
                <a:solidFill>
                  <a:schemeClr val="tx1">
                    <a:lumMod val="85000"/>
                    <a:lumOff val="1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AR" sz="1800" b="0" i="0" dirty="0" smtClean="0">
                <a:effectLst>
                  <a:innerShdw blurRad="114300">
                    <a:prstClr val="black"/>
                  </a:innerShdw>
                </a:effectLst>
              </a:rPr>
              <a:t>Cuando los bits se están acercando al Host destino, pasan una vez mas por los dispositivos locales</a:t>
            </a:r>
            <a:endParaRPr lang="es-AR" sz="1800" b="0" i="0" dirty="0">
              <a:effectLst>
                <a:innerShdw blurRad="114300">
                  <a:prstClr val="black"/>
                </a:innerShdw>
              </a:effectLst>
            </a:endParaRPr>
          </a:p>
        </p:txBody>
      </p:sp>
      <p:pic>
        <p:nvPicPr>
          <p:cNvPr id="13" name="Imagen 12"/>
          <p:cNvPicPr>
            <a:picLocks noChangeAspect="1"/>
          </p:cNvPicPr>
          <p:nvPr/>
        </p:nvPicPr>
        <p:blipFill rotWithShape="1">
          <a:blip r:embed="rId7">
            <a:clrChange>
              <a:clrFrom>
                <a:srgbClr val="FBFCF7"/>
              </a:clrFrom>
              <a:clrTo>
                <a:srgbClr val="FBFCF7">
                  <a:alpha val="0"/>
                </a:srgbClr>
              </a:clrTo>
            </a:clrChange>
          </a:blip>
          <a:srcRect r="67244"/>
          <a:stretch/>
        </p:blipFill>
        <p:spPr>
          <a:xfrm>
            <a:off x="6732240" y="2607329"/>
            <a:ext cx="1248172" cy="714475"/>
          </a:xfrm>
          <a:prstGeom prst="rect">
            <a:avLst/>
          </a:prstGeom>
        </p:spPr>
      </p:pic>
      <p:pic>
        <p:nvPicPr>
          <p:cNvPr id="14" name="Imagen 13"/>
          <p:cNvPicPr>
            <a:picLocks noChangeAspect="1"/>
          </p:cNvPicPr>
          <p:nvPr/>
        </p:nvPicPr>
        <p:blipFill>
          <a:blip r:embed="rId8"/>
          <a:stretch>
            <a:fillRect/>
          </a:stretch>
        </p:blipFill>
        <p:spPr>
          <a:xfrm>
            <a:off x="4169319" y="4566488"/>
            <a:ext cx="1314633" cy="371527"/>
          </a:xfrm>
          <a:prstGeom prst="rect">
            <a:avLst/>
          </a:prstGeom>
        </p:spPr>
      </p:pic>
      <p:pic>
        <p:nvPicPr>
          <p:cNvPr id="16" name="Imagen 15"/>
          <p:cNvPicPr>
            <a:picLocks noChangeAspect="1"/>
          </p:cNvPicPr>
          <p:nvPr/>
        </p:nvPicPr>
        <p:blipFill>
          <a:blip r:embed="rId9"/>
          <a:stretch>
            <a:fillRect/>
          </a:stretch>
        </p:blipFill>
        <p:spPr>
          <a:xfrm>
            <a:off x="5654320" y="3319456"/>
            <a:ext cx="771633" cy="295316"/>
          </a:xfrm>
          <a:prstGeom prst="rect">
            <a:avLst/>
          </a:prstGeom>
        </p:spPr>
      </p:pic>
    </p:spTree>
    <p:extLst>
      <p:ext uri="{BB962C8B-B14F-4D97-AF65-F5344CB8AC3E}">
        <p14:creationId xmlns:p14="http://schemas.microsoft.com/office/powerpoint/2010/main" val="1131396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p:cNvPicPr>
            <a:picLocks noChangeAspect="1"/>
          </p:cNvPicPr>
          <p:nvPr/>
        </p:nvPicPr>
        <p:blipFill rotWithShape="1">
          <a:blip r:embed="rId2"/>
          <a:srcRect r="35893"/>
          <a:stretch/>
        </p:blipFill>
        <p:spPr>
          <a:xfrm>
            <a:off x="3795758" y="2369297"/>
            <a:ext cx="1404614" cy="1152686"/>
          </a:xfrm>
          <a:prstGeom prst="rect">
            <a:avLst/>
          </a:prstGeom>
        </p:spPr>
      </p:pic>
      <p:pic>
        <p:nvPicPr>
          <p:cNvPr id="1026" name="Picture 2" descr="Plantilla de pantalla de whatsapp | Vector Premium"/>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970" t="7727" r="28347" b="13776"/>
          <a:stretch/>
        </p:blipFill>
        <p:spPr bwMode="auto">
          <a:xfrm>
            <a:off x="251520" y="3120924"/>
            <a:ext cx="1151312" cy="202257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683568" y="422328"/>
            <a:ext cx="8352928" cy="493238"/>
          </a:xfrm>
          <a:solidFill>
            <a:srgbClr val="ECF2DD">
              <a:alpha val="69020"/>
            </a:srgbClr>
          </a:solidFill>
        </p:spPr>
        <p:txBody>
          <a:bodyPr>
            <a:normAutofit fontScale="90000"/>
          </a:bodyPr>
          <a:lstStyle/>
          <a:p>
            <a:pPr algn="ctr"/>
            <a:r>
              <a:rPr lang="es-ES" b="1" i="1" dirty="0"/>
              <a:t>Ejemplo:</a:t>
            </a:r>
            <a:r>
              <a:rPr lang="es-ES" dirty="0"/>
              <a:t> envió de un </a:t>
            </a:r>
            <a:r>
              <a:rPr lang="es-ES" dirty="0" err="1" smtClean="0"/>
              <a:t>WhatsApp</a:t>
            </a:r>
            <a:r>
              <a:rPr lang="es-ES" dirty="0" smtClean="0"/>
              <a:t> (Simplificado)</a:t>
            </a:r>
            <a:endParaRPr lang="es-AR" sz="2000" strike="sngStrike" dirty="0"/>
          </a:p>
        </p:txBody>
      </p:sp>
      <p:sp>
        <p:nvSpPr>
          <p:cNvPr id="5" name="CuadroTexto 4"/>
          <p:cNvSpPr txBox="1"/>
          <p:nvPr/>
        </p:nvSpPr>
        <p:spPr>
          <a:xfrm>
            <a:off x="366505" y="4755120"/>
            <a:ext cx="634126" cy="169277"/>
          </a:xfrm>
          <a:prstGeom prst="rect">
            <a:avLst/>
          </a:prstGeom>
          <a:noFill/>
        </p:spPr>
        <p:txBody>
          <a:bodyPr wrap="square" rtlCol="0">
            <a:spAutoFit/>
          </a:bodyPr>
          <a:lstStyle/>
          <a:p>
            <a:r>
              <a:rPr lang="es-AR" sz="500" dirty="0" smtClean="0"/>
              <a:t>Hola Perdido</a:t>
            </a:r>
            <a:endParaRPr lang="es-AR" sz="500" dirty="0"/>
          </a:p>
        </p:txBody>
      </p:sp>
      <p:sp>
        <p:nvSpPr>
          <p:cNvPr id="7" name="AutoShape 2" descr="Imagen 1 de 3 de Reparacion Placa Ic De Wifi  iPhone 6g , 6 Plu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grpSp>
        <p:nvGrpSpPr>
          <p:cNvPr id="4" name="Grupo 3"/>
          <p:cNvGrpSpPr/>
          <p:nvPr/>
        </p:nvGrpSpPr>
        <p:grpSpPr>
          <a:xfrm>
            <a:off x="1454511" y="3794845"/>
            <a:ext cx="1945661" cy="1329728"/>
            <a:chOff x="3130395" y="1644093"/>
            <a:chExt cx="5120340" cy="3499407"/>
          </a:xfrm>
        </p:grpSpPr>
        <p:pic>
          <p:nvPicPr>
            <p:cNvPr id="9" name="Imagen 8"/>
            <p:cNvPicPr>
              <a:picLocks noChangeAspect="1"/>
            </p:cNvPicPr>
            <p:nvPr/>
          </p:nvPicPr>
          <p:blipFill>
            <a:blip r:embed="rId4"/>
            <a:stretch>
              <a:fillRect/>
            </a:stretch>
          </p:blipFill>
          <p:spPr>
            <a:xfrm rot="5400000">
              <a:off x="2696468" y="2078020"/>
              <a:ext cx="3499407" cy="2631554"/>
            </a:xfrm>
            <a:prstGeom prst="rect">
              <a:avLst/>
            </a:prstGeom>
          </p:spPr>
        </p:pic>
        <p:pic>
          <p:nvPicPr>
            <p:cNvPr id="11" name="Imagen 10"/>
            <p:cNvPicPr>
              <a:picLocks noChangeAspect="1"/>
            </p:cNvPicPr>
            <p:nvPr/>
          </p:nvPicPr>
          <p:blipFill>
            <a:blip r:embed="rId5">
              <a:clrChange>
                <a:clrFrom>
                  <a:srgbClr val="FFFFFF"/>
                </a:clrFrom>
                <a:clrTo>
                  <a:srgbClr val="FFFFFF">
                    <a:alpha val="0"/>
                  </a:srgbClr>
                </a:clrTo>
              </a:clrChange>
            </a:blip>
            <a:stretch>
              <a:fillRect/>
            </a:stretch>
          </p:blipFill>
          <p:spPr>
            <a:xfrm>
              <a:off x="5184068" y="2182513"/>
              <a:ext cx="3066667" cy="1371429"/>
            </a:xfrm>
            <a:prstGeom prst="rect">
              <a:avLst/>
            </a:prstGeom>
          </p:spPr>
        </p:pic>
      </p:grpSp>
      <p:pic>
        <p:nvPicPr>
          <p:cNvPr id="10" name="Imagen 9"/>
          <p:cNvPicPr>
            <a:picLocks noChangeAspect="1"/>
          </p:cNvPicPr>
          <p:nvPr/>
        </p:nvPicPr>
        <p:blipFill>
          <a:blip r:embed="rId6">
            <a:clrChange>
              <a:clrFrom>
                <a:srgbClr val="FFFFFF"/>
              </a:clrFrom>
              <a:clrTo>
                <a:srgbClr val="FFFFFF">
                  <a:alpha val="0"/>
                </a:srgbClr>
              </a:clrTo>
            </a:clrChange>
          </a:blip>
          <a:stretch>
            <a:fillRect/>
          </a:stretch>
        </p:blipFill>
        <p:spPr>
          <a:xfrm>
            <a:off x="2234879" y="2432228"/>
            <a:ext cx="1895740" cy="952633"/>
          </a:xfrm>
          <a:prstGeom prst="rect">
            <a:avLst/>
          </a:prstGeom>
        </p:spPr>
      </p:pic>
      <p:pic>
        <p:nvPicPr>
          <p:cNvPr id="15" name="Imagen 14"/>
          <p:cNvPicPr>
            <a:picLocks noChangeAspect="1"/>
          </p:cNvPicPr>
          <p:nvPr/>
        </p:nvPicPr>
        <p:blipFill rotWithShape="1">
          <a:blip r:embed="rId7"/>
          <a:srcRect l="33082"/>
          <a:stretch/>
        </p:blipFill>
        <p:spPr>
          <a:xfrm>
            <a:off x="4488180" y="2223506"/>
            <a:ext cx="1637929" cy="458937"/>
          </a:xfrm>
          <a:prstGeom prst="rect">
            <a:avLst/>
          </a:prstGeom>
        </p:spPr>
      </p:pic>
      <p:cxnSp>
        <p:nvCxnSpPr>
          <p:cNvPr id="8" name="Conector recto de flecha 7"/>
          <p:cNvCxnSpPr/>
          <p:nvPr/>
        </p:nvCxnSpPr>
        <p:spPr>
          <a:xfrm flipV="1">
            <a:off x="3112140" y="3338457"/>
            <a:ext cx="0" cy="87055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3" name="CuadroTexto 2"/>
          <p:cNvSpPr txBox="1"/>
          <p:nvPr/>
        </p:nvSpPr>
        <p:spPr>
          <a:xfrm>
            <a:off x="607602" y="941404"/>
            <a:ext cx="5518507" cy="868300"/>
          </a:xfrm>
          <a:prstGeom prst="rect">
            <a:avLst/>
          </a:prstGeom>
          <a:solidFill>
            <a:srgbClr val="ECF2DD">
              <a:alpha val="69020"/>
            </a:srgbClr>
          </a:solidFill>
        </p:spPr>
        <p:txBody>
          <a:bodyPr vert="horz" lIns="91440" tIns="45720" rIns="91440" bIns="45720" rtlCol="0" anchor="t">
            <a:normAutofit fontScale="97500" lnSpcReduction="10000"/>
          </a:bodyPr>
          <a:lstStyle>
            <a:lvl1pPr algn="ctr" defTabSz="342900">
              <a:spcBef>
                <a:spcPct val="0"/>
              </a:spcBef>
              <a:buNone/>
              <a:defRPr sz="2700" b="1" i="1">
                <a:solidFill>
                  <a:schemeClr val="tx1">
                    <a:lumMod val="85000"/>
                    <a:lumOff val="1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AR" sz="1800" b="0" i="0" dirty="0" smtClean="0">
                <a:effectLst>
                  <a:innerShdw blurRad="114300">
                    <a:prstClr val="black"/>
                  </a:innerShdw>
                </a:effectLst>
              </a:rPr>
              <a:t>El Host destino lee los bits y los convierte nuevamente en un mensaje legible para los humanos</a:t>
            </a:r>
            <a:endParaRPr lang="es-AR" sz="1800" b="0" i="0" dirty="0">
              <a:effectLst>
                <a:innerShdw blurRad="114300">
                  <a:prstClr val="black"/>
                </a:innerShdw>
              </a:effectLst>
            </a:endParaRPr>
          </a:p>
        </p:txBody>
      </p:sp>
      <p:pic>
        <p:nvPicPr>
          <p:cNvPr id="13" name="Imagen 12"/>
          <p:cNvPicPr>
            <a:picLocks noChangeAspect="1"/>
          </p:cNvPicPr>
          <p:nvPr/>
        </p:nvPicPr>
        <p:blipFill rotWithShape="1">
          <a:blip r:embed="rId7">
            <a:clrChange>
              <a:clrFrom>
                <a:srgbClr val="FBFCF7"/>
              </a:clrFrom>
              <a:clrTo>
                <a:srgbClr val="FBFCF7">
                  <a:alpha val="0"/>
                </a:srgbClr>
              </a:clrTo>
            </a:clrChange>
          </a:blip>
          <a:srcRect r="67244"/>
          <a:stretch/>
        </p:blipFill>
        <p:spPr>
          <a:xfrm>
            <a:off x="5056356" y="2588402"/>
            <a:ext cx="1248172" cy="714475"/>
          </a:xfrm>
          <a:prstGeom prst="rect">
            <a:avLst/>
          </a:prstGeom>
        </p:spPr>
      </p:pic>
      <p:pic>
        <p:nvPicPr>
          <p:cNvPr id="14" name="Imagen 13"/>
          <p:cNvPicPr>
            <a:picLocks noChangeAspect="1"/>
          </p:cNvPicPr>
          <p:nvPr/>
        </p:nvPicPr>
        <p:blipFill>
          <a:blip r:embed="rId8"/>
          <a:stretch>
            <a:fillRect/>
          </a:stretch>
        </p:blipFill>
        <p:spPr>
          <a:xfrm>
            <a:off x="2493435" y="4547561"/>
            <a:ext cx="1314633" cy="371527"/>
          </a:xfrm>
          <a:prstGeom prst="rect">
            <a:avLst/>
          </a:prstGeom>
        </p:spPr>
      </p:pic>
      <p:pic>
        <p:nvPicPr>
          <p:cNvPr id="16" name="Imagen 15"/>
          <p:cNvPicPr>
            <a:picLocks noChangeAspect="1"/>
          </p:cNvPicPr>
          <p:nvPr/>
        </p:nvPicPr>
        <p:blipFill>
          <a:blip r:embed="rId9"/>
          <a:stretch>
            <a:fillRect/>
          </a:stretch>
        </p:blipFill>
        <p:spPr>
          <a:xfrm>
            <a:off x="3978436" y="3300529"/>
            <a:ext cx="771633" cy="295316"/>
          </a:xfrm>
          <a:prstGeom prst="rect">
            <a:avLst/>
          </a:prstGeom>
        </p:spPr>
      </p:pic>
      <p:pic>
        <p:nvPicPr>
          <p:cNvPr id="18" name="Picture 2" descr="Plantilla de pantalla de whatsapp | Vector Premium"/>
          <p:cNvPicPr>
            <a:picLocks noChangeAspect="1" noChangeArrowheads="1"/>
          </p:cNvPicPr>
          <p:nvPr/>
        </p:nvPicPr>
        <p:blipFill rotWithShape="1">
          <a:blip r:embed="rId3">
            <a:extLst>
              <a:ext uri="{28A0092B-C50C-407E-A947-70E740481C1C}">
                <a14:useLocalDpi xmlns:a14="http://schemas.microsoft.com/office/drawing/2010/main" val="0"/>
              </a:ext>
            </a:extLst>
          </a:blip>
          <a:srcRect l="26970" t="7727" r="28347" b="13776"/>
          <a:stretch/>
        </p:blipFill>
        <p:spPr bwMode="auto">
          <a:xfrm>
            <a:off x="6218099" y="7937"/>
            <a:ext cx="2898576" cy="5092092"/>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9"/>
          <p:cNvPicPr>
            <a:picLocks noChangeAspect="1"/>
          </p:cNvPicPr>
          <p:nvPr/>
        </p:nvPicPr>
        <p:blipFill>
          <a:blip r:embed="rId4"/>
          <a:stretch>
            <a:fillRect/>
          </a:stretch>
        </p:blipFill>
        <p:spPr>
          <a:xfrm rot="16200000" flipH="1">
            <a:off x="5053258" y="3919066"/>
            <a:ext cx="1329728" cy="999955"/>
          </a:xfrm>
          <a:prstGeom prst="rect">
            <a:avLst/>
          </a:prstGeom>
        </p:spPr>
      </p:pic>
      <p:pic>
        <p:nvPicPr>
          <p:cNvPr id="21" name="Imagen 20"/>
          <p:cNvPicPr>
            <a:picLocks noChangeAspect="1"/>
          </p:cNvPicPr>
          <p:nvPr/>
        </p:nvPicPr>
        <p:blipFill rotWithShape="1">
          <a:blip r:embed="rId5">
            <a:clrChange>
              <a:clrFrom>
                <a:srgbClr val="FFFFFF"/>
              </a:clrFrom>
              <a:clrTo>
                <a:srgbClr val="FFFFFF">
                  <a:alpha val="0"/>
                </a:srgbClr>
              </a:clrTo>
            </a:clrChange>
          </a:blip>
          <a:srcRect t="-7373" r="46780" b="-1"/>
          <a:stretch/>
        </p:blipFill>
        <p:spPr>
          <a:xfrm rot="5400000" flipH="1">
            <a:off x="5374493" y="3242208"/>
            <a:ext cx="620175" cy="559547"/>
          </a:xfrm>
          <a:prstGeom prst="rect">
            <a:avLst/>
          </a:prstGeom>
        </p:spPr>
      </p:pic>
      <p:sp>
        <p:nvSpPr>
          <p:cNvPr id="22" name="CuadroTexto 21"/>
          <p:cNvSpPr txBox="1"/>
          <p:nvPr/>
        </p:nvSpPr>
        <p:spPr>
          <a:xfrm>
            <a:off x="6571415" y="2249848"/>
            <a:ext cx="1728192" cy="338554"/>
          </a:xfrm>
          <a:prstGeom prst="rect">
            <a:avLst/>
          </a:prstGeom>
          <a:noFill/>
        </p:spPr>
        <p:txBody>
          <a:bodyPr wrap="square" rtlCol="0">
            <a:spAutoFit/>
          </a:bodyPr>
          <a:lstStyle/>
          <a:p>
            <a:r>
              <a:rPr lang="es-AR" sz="1600" dirty="0" smtClean="0"/>
              <a:t>Hola Perdido</a:t>
            </a:r>
            <a:endParaRPr lang="es-AR" sz="1600" dirty="0"/>
          </a:p>
        </p:txBody>
      </p:sp>
    </p:spTree>
    <p:extLst>
      <p:ext uri="{BB962C8B-B14F-4D97-AF65-F5344CB8AC3E}">
        <p14:creationId xmlns:p14="http://schemas.microsoft.com/office/powerpoint/2010/main" val="13720591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lecha derecha 36"/>
          <p:cNvSpPr/>
          <p:nvPr/>
        </p:nvSpPr>
        <p:spPr>
          <a:xfrm rot="8556085">
            <a:off x="6065064" y="3433544"/>
            <a:ext cx="831912" cy="7200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AR" dirty="0"/>
          </a:p>
        </p:txBody>
      </p:sp>
      <p:sp>
        <p:nvSpPr>
          <p:cNvPr id="34" name="Flecha derecha 33"/>
          <p:cNvSpPr/>
          <p:nvPr/>
        </p:nvSpPr>
        <p:spPr>
          <a:xfrm rot="1445506">
            <a:off x="5913505" y="2313414"/>
            <a:ext cx="983863" cy="7200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AR" dirty="0"/>
          </a:p>
        </p:txBody>
      </p:sp>
      <p:sp>
        <p:nvSpPr>
          <p:cNvPr id="2" name="Título 1"/>
          <p:cNvSpPr>
            <a:spLocks noGrp="1"/>
          </p:cNvSpPr>
          <p:nvPr>
            <p:ph type="title"/>
          </p:nvPr>
        </p:nvSpPr>
        <p:spPr>
          <a:xfrm>
            <a:off x="683568" y="422328"/>
            <a:ext cx="8352928" cy="493238"/>
          </a:xfrm>
          <a:solidFill>
            <a:srgbClr val="ECF2DD">
              <a:alpha val="69020"/>
            </a:srgbClr>
          </a:solidFill>
        </p:spPr>
        <p:txBody>
          <a:bodyPr>
            <a:normAutofit fontScale="90000"/>
          </a:bodyPr>
          <a:lstStyle/>
          <a:p>
            <a:pPr algn="ctr"/>
            <a:r>
              <a:rPr lang="es-ES" b="1" i="1" dirty="0"/>
              <a:t>Ejemplo:</a:t>
            </a:r>
            <a:r>
              <a:rPr lang="es-ES" dirty="0"/>
              <a:t> envió de un </a:t>
            </a:r>
            <a:r>
              <a:rPr lang="es-ES" dirty="0" err="1" smtClean="0"/>
              <a:t>WhatsApp</a:t>
            </a:r>
            <a:r>
              <a:rPr lang="es-ES" dirty="0" smtClean="0"/>
              <a:t> (Simplificado)</a:t>
            </a:r>
            <a:endParaRPr lang="es-AR" sz="2000" strike="sngStrike" dirty="0"/>
          </a:p>
        </p:txBody>
      </p:sp>
      <p:sp>
        <p:nvSpPr>
          <p:cNvPr id="7" name="AutoShape 2" descr="Imagen 1 de 3 de Reparacion Placa Ic De Wifi  iPhone 6g , 6 Plu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CuadroTexto 2"/>
          <p:cNvSpPr txBox="1"/>
          <p:nvPr/>
        </p:nvSpPr>
        <p:spPr>
          <a:xfrm>
            <a:off x="607602" y="941404"/>
            <a:ext cx="8428894" cy="406210"/>
          </a:xfrm>
          <a:prstGeom prst="rect">
            <a:avLst/>
          </a:prstGeom>
          <a:solidFill>
            <a:srgbClr val="ECF2DD">
              <a:alpha val="69020"/>
            </a:srgbClr>
          </a:solidFill>
        </p:spPr>
        <p:txBody>
          <a:bodyPr vert="horz" lIns="91440" tIns="45720" rIns="91440" bIns="45720" rtlCol="0" anchor="t">
            <a:normAutofit fontScale="97500"/>
          </a:bodyPr>
          <a:lstStyle>
            <a:lvl1pPr algn="ctr" defTabSz="342900">
              <a:spcBef>
                <a:spcPct val="0"/>
              </a:spcBef>
              <a:buNone/>
              <a:defRPr sz="2700" b="1" i="1">
                <a:solidFill>
                  <a:schemeClr val="tx1">
                    <a:lumMod val="85000"/>
                    <a:lumOff val="1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AR" sz="1800" b="0" i="0" dirty="0" smtClean="0">
                <a:effectLst>
                  <a:innerShdw blurRad="114300">
                    <a:prstClr val="black"/>
                  </a:innerShdw>
                </a:effectLst>
              </a:rPr>
              <a:t>Mas esquemáticamente:</a:t>
            </a:r>
            <a:endParaRPr lang="es-AR" sz="1800" b="0" i="0" dirty="0">
              <a:effectLst>
                <a:innerShdw blurRad="114300">
                  <a:prstClr val="black"/>
                </a:innerShdw>
              </a:effectLst>
            </a:endParaRPr>
          </a:p>
        </p:txBody>
      </p:sp>
      <p:sp>
        <p:nvSpPr>
          <p:cNvPr id="24" name="Rectángulo 23"/>
          <p:cNvSpPr/>
          <p:nvPr/>
        </p:nvSpPr>
        <p:spPr>
          <a:xfrm>
            <a:off x="1475656" y="1737055"/>
            <a:ext cx="11521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HOST 1</a:t>
            </a:r>
            <a:endParaRPr lang="es-AR" dirty="0"/>
          </a:p>
        </p:txBody>
      </p:sp>
      <p:sp>
        <p:nvSpPr>
          <p:cNvPr id="25" name="Rectángulo 24"/>
          <p:cNvSpPr/>
          <p:nvPr/>
        </p:nvSpPr>
        <p:spPr>
          <a:xfrm>
            <a:off x="1486992" y="3875044"/>
            <a:ext cx="11521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HOST 2</a:t>
            </a:r>
            <a:endParaRPr lang="es-AR" dirty="0"/>
          </a:p>
        </p:txBody>
      </p:sp>
      <p:sp>
        <p:nvSpPr>
          <p:cNvPr id="26" name="Flecha derecha 25"/>
          <p:cNvSpPr/>
          <p:nvPr/>
        </p:nvSpPr>
        <p:spPr>
          <a:xfrm>
            <a:off x="2627783" y="1834215"/>
            <a:ext cx="2194265" cy="7200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AR" dirty="0"/>
          </a:p>
        </p:txBody>
      </p:sp>
      <p:sp>
        <p:nvSpPr>
          <p:cNvPr id="28" name="Elipse 27"/>
          <p:cNvSpPr/>
          <p:nvPr/>
        </p:nvSpPr>
        <p:spPr>
          <a:xfrm>
            <a:off x="4822049" y="1578917"/>
            <a:ext cx="1368152" cy="13321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Router</a:t>
            </a:r>
          </a:p>
          <a:p>
            <a:pPr algn="ctr"/>
            <a:r>
              <a:rPr lang="es-AR" dirty="0" err="1" smtClean="0"/>
              <a:t>Wi</a:t>
            </a:r>
            <a:r>
              <a:rPr lang="es-AR" dirty="0" smtClean="0"/>
              <a:t>-Fi</a:t>
            </a:r>
            <a:endParaRPr lang="es-AR" dirty="0"/>
          </a:p>
        </p:txBody>
      </p:sp>
      <p:sp>
        <p:nvSpPr>
          <p:cNvPr id="30" name="Rectángulo 29"/>
          <p:cNvSpPr/>
          <p:nvPr/>
        </p:nvSpPr>
        <p:spPr>
          <a:xfrm>
            <a:off x="3217768" y="3915764"/>
            <a:ext cx="836132" cy="83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err="1" smtClean="0"/>
              <a:t>Acces</a:t>
            </a:r>
            <a:r>
              <a:rPr lang="es-AR" sz="1400" dirty="0" smtClean="0"/>
              <a:t> </a:t>
            </a:r>
            <a:r>
              <a:rPr lang="es-AR" sz="1400" dirty="0" err="1" smtClean="0"/>
              <a:t>point</a:t>
            </a:r>
            <a:endParaRPr lang="es-AR" sz="1400" dirty="0" smtClean="0"/>
          </a:p>
          <a:p>
            <a:pPr algn="ctr"/>
            <a:r>
              <a:rPr lang="es-AR" sz="1400" dirty="0" err="1" smtClean="0"/>
              <a:t>Wi</a:t>
            </a:r>
            <a:r>
              <a:rPr lang="es-AR" sz="1400" dirty="0" smtClean="0"/>
              <a:t>-Fi</a:t>
            </a:r>
            <a:endParaRPr lang="es-AR" sz="1400" dirty="0"/>
          </a:p>
        </p:txBody>
      </p:sp>
      <p:sp>
        <p:nvSpPr>
          <p:cNvPr id="31" name="Flecha derecha 30"/>
          <p:cNvSpPr/>
          <p:nvPr/>
        </p:nvSpPr>
        <p:spPr>
          <a:xfrm rot="10800000">
            <a:off x="2664188" y="3972204"/>
            <a:ext cx="528513" cy="7200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AR" dirty="0"/>
          </a:p>
        </p:txBody>
      </p:sp>
      <p:sp>
        <p:nvSpPr>
          <p:cNvPr id="32" name="Flecha derecha 31"/>
          <p:cNvSpPr/>
          <p:nvPr/>
        </p:nvSpPr>
        <p:spPr>
          <a:xfrm rot="10800000">
            <a:off x="4070823" y="3972204"/>
            <a:ext cx="831912" cy="7200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AR" dirty="0"/>
          </a:p>
        </p:txBody>
      </p:sp>
      <p:sp>
        <p:nvSpPr>
          <p:cNvPr id="23" name="Nube 22"/>
          <p:cNvSpPr/>
          <p:nvPr/>
        </p:nvSpPr>
        <p:spPr>
          <a:xfrm>
            <a:off x="6602910" y="2372691"/>
            <a:ext cx="2541090" cy="166049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Internet</a:t>
            </a:r>
            <a:endParaRPr lang="es-AR" dirty="0"/>
          </a:p>
        </p:txBody>
      </p:sp>
      <p:sp>
        <p:nvSpPr>
          <p:cNvPr id="29" name="Elipse 28"/>
          <p:cNvSpPr/>
          <p:nvPr/>
        </p:nvSpPr>
        <p:spPr>
          <a:xfrm>
            <a:off x="4839809" y="3666170"/>
            <a:ext cx="1368152" cy="13321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Router</a:t>
            </a:r>
          </a:p>
        </p:txBody>
      </p:sp>
    </p:spTree>
    <p:extLst>
      <p:ext uri="{BB962C8B-B14F-4D97-AF65-F5344CB8AC3E}">
        <p14:creationId xmlns:p14="http://schemas.microsoft.com/office/powerpoint/2010/main" val="1140651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ángulo 32"/>
          <p:cNvSpPr/>
          <p:nvPr/>
        </p:nvSpPr>
        <p:spPr>
          <a:xfrm>
            <a:off x="1117022" y="3233210"/>
            <a:ext cx="3992697" cy="1772888"/>
          </a:xfrm>
          <a:prstGeom prst="rect">
            <a:avLst/>
          </a:prstGeom>
          <a:noFill/>
          <a:ln w="76200">
            <a:solidFill>
              <a:schemeClr val="accent6">
                <a:lumMod val="60000"/>
                <a:lumOff val="40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s-AR"/>
          </a:p>
        </p:txBody>
      </p:sp>
      <p:sp>
        <p:nvSpPr>
          <p:cNvPr id="37" name="Flecha derecha 36"/>
          <p:cNvSpPr/>
          <p:nvPr/>
        </p:nvSpPr>
        <p:spPr>
          <a:xfrm rot="8556085">
            <a:off x="6047389" y="3501657"/>
            <a:ext cx="831912" cy="72008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dirty="0"/>
          </a:p>
        </p:txBody>
      </p:sp>
      <p:sp>
        <p:nvSpPr>
          <p:cNvPr id="34" name="Flecha derecha 33"/>
          <p:cNvSpPr/>
          <p:nvPr/>
        </p:nvSpPr>
        <p:spPr>
          <a:xfrm rot="1445506">
            <a:off x="5860660" y="2293827"/>
            <a:ext cx="850873" cy="72008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dirty="0"/>
          </a:p>
        </p:txBody>
      </p:sp>
      <p:sp>
        <p:nvSpPr>
          <p:cNvPr id="2" name="Título 1"/>
          <p:cNvSpPr>
            <a:spLocks noGrp="1"/>
          </p:cNvSpPr>
          <p:nvPr>
            <p:ph type="title"/>
          </p:nvPr>
        </p:nvSpPr>
        <p:spPr>
          <a:xfrm>
            <a:off x="683568" y="422328"/>
            <a:ext cx="8352928" cy="493238"/>
          </a:xfrm>
          <a:solidFill>
            <a:srgbClr val="ECF2DD">
              <a:alpha val="69020"/>
            </a:srgbClr>
          </a:solidFill>
        </p:spPr>
        <p:txBody>
          <a:bodyPr>
            <a:normAutofit fontScale="90000"/>
          </a:bodyPr>
          <a:lstStyle/>
          <a:p>
            <a:pPr algn="ctr"/>
            <a:r>
              <a:rPr lang="es-ES" b="1" i="1" dirty="0"/>
              <a:t>Ejemplo:</a:t>
            </a:r>
            <a:r>
              <a:rPr lang="es-ES" dirty="0"/>
              <a:t> envió de un </a:t>
            </a:r>
            <a:r>
              <a:rPr lang="es-ES" dirty="0" err="1" smtClean="0"/>
              <a:t>WhatsApp</a:t>
            </a:r>
            <a:r>
              <a:rPr lang="es-ES" dirty="0" smtClean="0"/>
              <a:t> (Simplificado)</a:t>
            </a:r>
            <a:endParaRPr lang="es-AR" sz="2000" strike="sngStrike" dirty="0"/>
          </a:p>
        </p:txBody>
      </p:sp>
      <p:sp>
        <p:nvSpPr>
          <p:cNvPr id="7" name="AutoShape 2" descr="Imagen 1 de 3 de Reparacion Placa Ic De Wifi  iPhone 6g , 6 Plu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24" name="Rectángulo 23"/>
          <p:cNvSpPr/>
          <p:nvPr/>
        </p:nvSpPr>
        <p:spPr>
          <a:xfrm>
            <a:off x="1475656" y="1737055"/>
            <a:ext cx="11521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HOST 1</a:t>
            </a:r>
            <a:endParaRPr lang="es-AR" dirty="0"/>
          </a:p>
        </p:txBody>
      </p:sp>
      <p:sp>
        <p:nvSpPr>
          <p:cNvPr id="25" name="Rectángulo 24"/>
          <p:cNvSpPr/>
          <p:nvPr/>
        </p:nvSpPr>
        <p:spPr>
          <a:xfrm>
            <a:off x="1486992" y="3875044"/>
            <a:ext cx="11521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HOST 2</a:t>
            </a:r>
            <a:endParaRPr lang="es-AR" dirty="0"/>
          </a:p>
        </p:txBody>
      </p:sp>
      <p:sp>
        <p:nvSpPr>
          <p:cNvPr id="22" name="Rectángulo 21"/>
          <p:cNvSpPr/>
          <p:nvPr/>
        </p:nvSpPr>
        <p:spPr>
          <a:xfrm>
            <a:off x="1117022" y="1100179"/>
            <a:ext cx="3992697" cy="1759604"/>
          </a:xfrm>
          <a:prstGeom prst="rect">
            <a:avLst/>
          </a:prstGeom>
          <a:noFill/>
          <a:ln w="76200">
            <a:solidFill>
              <a:schemeClr val="accent6">
                <a:lumMod val="60000"/>
                <a:lumOff val="40000"/>
              </a:schemeClr>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s-AR"/>
          </a:p>
        </p:txBody>
      </p:sp>
      <p:sp>
        <p:nvSpPr>
          <p:cNvPr id="6" name="Rectángulo 5"/>
          <p:cNvSpPr/>
          <p:nvPr/>
        </p:nvSpPr>
        <p:spPr>
          <a:xfrm>
            <a:off x="5626553" y="1467868"/>
            <a:ext cx="3337935" cy="3470137"/>
          </a:xfrm>
          <a:prstGeom prst="rect">
            <a:avLst/>
          </a:prstGeom>
          <a:noFill/>
          <a:ln w="76200">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s-AR"/>
          </a:p>
        </p:txBody>
      </p:sp>
      <p:sp>
        <p:nvSpPr>
          <p:cNvPr id="26" name="Flecha derecha 25"/>
          <p:cNvSpPr/>
          <p:nvPr/>
        </p:nvSpPr>
        <p:spPr>
          <a:xfrm>
            <a:off x="2627783" y="1834215"/>
            <a:ext cx="2212025" cy="7200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AR" dirty="0"/>
          </a:p>
        </p:txBody>
      </p:sp>
      <p:sp>
        <p:nvSpPr>
          <p:cNvPr id="28" name="Elipse 27"/>
          <p:cNvSpPr/>
          <p:nvPr/>
        </p:nvSpPr>
        <p:spPr>
          <a:xfrm>
            <a:off x="4822049" y="1616742"/>
            <a:ext cx="1368152" cy="13321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Router</a:t>
            </a:r>
          </a:p>
          <a:p>
            <a:pPr algn="ctr"/>
            <a:r>
              <a:rPr lang="es-AR" dirty="0" err="1" smtClean="0"/>
              <a:t>Wi</a:t>
            </a:r>
            <a:r>
              <a:rPr lang="es-AR" dirty="0" smtClean="0"/>
              <a:t>-Fi</a:t>
            </a:r>
            <a:endParaRPr lang="es-AR" dirty="0"/>
          </a:p>
        </p:txBody>
      </p:sp>
      <p:sp>
        <p:nvSpPr>
          <p:cNvPr id="30" name="Rectángulo 29"/>
          <p:cNvSpPr/>
          <p:nvPr/>
        </p:nvSpPr>
        <p:spPr>
          <a:xfrm>
            <a:off x="3217768" y="3915764"/>
            <a:ext cx="836132" cy="83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err="1" smtClean="0"/>
              <a:t>Acces</a:t>
            </a:r>
            <a:r>
              <a:rPr lang="es-AR" sz="1400" dirty="0" smtClean="0"/>
              <a:t> </a:t>
            </a:r>
            <a:r>
              <a:rPr lang="es-AR" sz="1400" dirty="0" err="1" smtClean="0"/>
              <a:t>point</a:t>
            </a:r>
            <a:endParaRPr lang="es-AR" sz="1400" dirty="0" smtClean="0"/>
          </a:p>
          <a:p>
            <a:pPr algn="ctr"/>
            <a:r>
              <a:rPr lang="es-AR" sz="1400" dirty="0" err="1" smtClean="0"/>
              <a:t>Wi</a:t>
            </a:r>
            <a:r>
              <a:rPr lang="es-AR" sz="1400" dirty="0" smtClean="0"/>
              <a:t>-Fi</a:t>
            </a:r>
            <a:endParaRPr lang="es-AR" sz="1400" dirty="0"/>
          </a:p>
        </p:txBody>
      </p:sp>
      <p:sp>
        <p:nvSpPr>
          <p:cNvPr id="31" name="Flecha derecha 30"/>
          <p:cNvSpPr/>
          <p:nvPr/>
        </p:nvSpPr>
        <p:spPr>
          <a:xfrm rot="10800000">
            <a:off x="2664188" y="3972204"/>
            <a:ext cx="528513" cy="7200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AR" dirty="0"/>
          </a:p>
        </p:txBody>
      </p:sp>
      <p:sp>
        <p:nvSpPr>
          <p:cNvPr id="32" name="Flecha derecha 31"/>
          <p:cNvSpPr/>
          <p:nvPr/>
        </p:nvSpPr>
        <p:spPr>
          <a:xfrm rot="10800000">
            <a:off x="4070823" y="3972204"/>
            <a:ext cx="831912" cy="7200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AR" dirty="0"/>
          </a:p>
        </p:txBody>
      </p:sp>
      <p:sp>
        <p:nvSpPr>
          <p:cNvPr id="23" name="Nube 22"/>
          <p:cNvSpPr/>
          <p:nvPr/>
        </p:nvSpPr>
        <p:spPr>
          <a:xfrm>
            <a:off x="6361907" y="2384339"/>
            <a:ext cx="2541090" cy="166049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Internet</a:t>
            </a:r>
            <a:endParaRPr lang="es-AR" dirty="0"/>
          </a:p>
        </p:txBody>
      </p:sp>
      <p:sp>
        <p:nvSpPr>
          <p:cNvPr id="29" name="Elipse 28"/>
          <p:cNvSpPr/>
          <p:nvPr/>
        </p:nvSpPr>
        <p:spPr>
          <a:xfrm>
            <a:off x="4839809" y="3666170"/>
            <a:ext cx="1368152" cy="13321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Router</a:t>
            </a:r>
          </a:p>
        </p:txBody>
      </p:sp>
      <p:sp>
        <p:nvSpPr>
          <p:cNvPr id="8" name="CuadroTexto 7"/>
          <p:cNvSpPr txBox="1"/>
          <p:nvPr/>
        </p:nvSpPr>
        <p:spPr>
          <a:xfrm>
            <a:off x="1148790" y="1100178"/>
            <a:ext cx="1779654" cy="769441"/>
          </a:xfrm>
          <a:prstGeom prst="rect">
            <a:avLst/>
          </a:prstGeom>
          <a:noFill/>
        </p:spPr>
        <p:txBody>
          <a:bodyPr wrap="none" rtlCol="0">
            <a:spAutoFit/>
          </a:bodyPr>
          <a:lstStyle/>
          <a:p>
            <a:r>
              <a:rPr lang="es-AR" sz="4400" dirty="0" smtClean="0">
                <a:ln w="0">
                  <a:solidFill>
                    <a:schemeClr val="accent6">
                      <a:lumMod val="75000"/>
                    </a:schemeClr>
                  </a:solidFill>
                </a:ln>
                <a:solidFill>
                  <a:schemeClr val="accent6">
                    <a:lumMod val="60000"/>
                    <a:lumOff val="40000"/>
                  </a:schemeClr>
                </a:solidFill>
                <a:effectLst>
                  <a:outerShdw blurRad="38100" dist="19050" dir="2700000" algn="tl" rotWithShape="0">
                    <a:schemeClr val="dk1">
                      <a:alpha val="40000"/>
                    </a:schemeClr>
                  </a:outerShdw>
                </a:effectLst>
                <a:latin typeface="Comic Sans MS" panose="030F0702030302020204" pitchFamily="66" charset="0"/>
              </a:rPr>
              <a:t>LAN 1</a:t>
            </a:r>
            <a:endParaRPr lang="es-AR" sz="2000" dirty="0">
              <a:ln w="0">
                <a:solidFill>
                  <a:schemeClr val="accent6">
                    <a:lumMod val="75000"/>
                  </a:schemeClr>
                </a:solidFill>
              </a:ln>
              <a:solidFill>
                <a:schemeClr val="accent6">
                  <a:lumMod val="60000"/>
                  <a:lumOff val="40000"/>
                </a:schemeClr>
              </a:solidFill>
              <a:latin typeface="Comic Sans MS" panose="030F0702030302020204" pitchFamily="66" charset="0"/>
            </a:endParaRPr>
          </a:p>
        </p:txBody>
      </p:sp>
      <p:sp>
        <p:nvSpPr>
          <p:cNvPr id="27" name="CuadroTexto 26"/>
          <p:cNvSpPr txBox="1"/>
          <p:nvPr/>
        </p:nvSpPr>
        <p:spPr>
          <a:xfrm>
            <a:off x="7061373" y="4044832"/>
            <a:ext cx="1962397" cy="923330"/>
          </a:xfrm>
          <a:prstGeom prst="rect">
            <a:avLst/>
          </a:prstGeom>
          <a:noFill/>
        </p:spPr>
        <p:txBody>
          <a:bodyPr wrap="none" rtlCol="0">
            <a:spAutoFit/>
          </a:bodyPr>
          <a:lstStyle/>
          <a:p>
            <a:r>
              <a:rPr lang="es-AR" sz="5400" dirty="0">
                <a:ln w="0">
                  <a:solidFill>
                    <a:schemeClr val="bg2">
                      <a:lumMod val="25000"/>
                    </a:schemeClr>
                  </a:solidFill>
                </a:ln>
                <a:solidFill>
                  <a:schemeClr val="bg2">
                    <a:lumMod val="50000"/>
                  </a:schemeClr>
                </a:solidFill>
                <a:effectLst>
                  <a:outerShdw blurRad="38100" dist="19050" dir="2700000" algn="tl" rotWithShape="0">
                    <a:schemeClr val="dk1">
                      <a:alpha val="40000"/>
                    </a:schemeClr>
                  </a:outerShdw>
                </a:effectLst>
                <a:latin typeface="Comic Sans MS" panose="030F0702030302020204" pitchFamily="66" charset="0"/>
              </a:rPr>
              <a:t>W</a:t>
            </a:r>
            <a:r>
              <a:rPr lang="es-AR" sz="5400" dirty="0" smtClean="0">
                <a:ln w="0">
                  <a:solidFill>
                    <a:schemeClr val="bg2">
                      <a:lumMod val="25000"/>
                    </a:schemeClr>
                  </a:solidFill>
                </a:ln>
                <a:solidFill>
                  <a:schemeClr val="bg2">
                    <a:lumMod val="50000"/>
                  </a:schemeClr>
                </a:solidFill>
                <a:effectLst>
                  <a:outerShdw blurRad="38100" dist="19050" dir="2700000" algn="tl" rotWithShape="0">
                    <a:schemeClr val="dk1">
                      <a:alpha val="40000"/>
                    </a:schemeClr>
                  </a:outerShdw>
                </a:effectLst>
                <a:latin typeface="Comic Sans MS" panose="030F0702030302020204" pitchFamily="66" charset="0"/>
              </a:rPr>
              <a:t>AN</a:t>
            </a:r>
            <a:endParaRPr lang="es-AR" sz="2800" dirty="0">
              <a:ln w="0">
                <a:solidFill>
                  <a:schemeClr val="bg2">
                    <a:lumMod val="25000"/>
                  </a:schemeClr>
                </a:solidFill>
              </a:ln>
              <a:solidFill>
                <a:schemeClr val="bg2">
                  <a:lumMod val="50000"/>
                </a:schemeClr>
              </a:solidFill>
              <a:latin typeface="Comic Sans MS" panose="030F0702030302020204" pitchFamily="66" charset="0"/>
            </a:endParaRPr>
          </a:p>
        </p:txBody>
      </p:sp>
      <p:sp>
        <p:nvSpPr>
          <p:cNvPr id="35" name="CuadroTexto 34"/>
          <p:cNvSpPr txBox="1"/>
          <p:nvPr/>
        </p:nvSpPr>
        <p:spPr>
          <a:xfrm>
            <a:off x="1089941" y="3174142"/>
            <a:ext cx="1871025" cy="769441"/>
          </a:xfrm>
          <a:prstGeom prst="rect">
            <a:avLst/>
          </a:prstGeom>
          <a:noFill/>
        </p:spPr>
        <p:txBody>
          <a:bodyPr wrap="none" rtlCol="0">
            <a:spAutoFit/>
          </a:bodyPr>
          <a:lstStyle/>
          <a:p>
            <a:r>
              <a:rPr lang="es-AR" sz="4400" dirty="0" smtClean="0">
                <a:ln w="0">
                  <a:solidFill>
                    <a:schemeClr val="accent6">
                      <a:lumMod val="75000"/>
                    </a:schemeClr>
                  </a:solidFill>
                </a:ln>
                <a:solidFill>
                  <a:schemeClr val="accent6">
                    <a:lumMod val="60000"/>
                    <a:lumOff val="40000"/>
                  </a:schemeClr>
                </a:solidFill>
                <a:effectLst>
                  <a:outerShdw blurRad="38100" dist="19050" dir="2700000" algn="tl" rotWithShape="0">
                    <a:schemeClr val="dk1">
                      <a:alpha val="40000"/>
                    </a:schemeClr>
                  </a:outerShdw>
                </a:effectLst>
                <a:latin typeface="Comic Sans MS" panose="030F0702030302020204" pitchFamily="66" charset="0"/>
              </a:rPr>
              <a:t>LAN 2</a:t>
            </a:r>
            <a:endParaRPr lang="es-AR" sz="2000" dirty="0">
              <a:ln w="0">
                <a:solidFill>
                  <a:schemeClr val="accent6">
                    <a:lumMod val="75000"/>
                  </a:schemeClr>
                </a:solidFill>
              </a:ln>
              <a:solidFill>
                <a:schemeClr val="accent6">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17585906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47664" y="123478"/>
            <a:ext cx="6686549" cy="1101600"/>
          </a:xfrm>
        </p:spPr>
        <p:txBody>
          <a:bodyPr anchor="ctr">
            <a:normAutofit/>
          </a:bodyPr>
          <a:lstStyle/>
          <a:p>
            <a:pPr algn="ctr"/>
            <a:r>
              <a:rPr lang="es-ES" sz="5400" dirty="0" smtClean="0"/>
              <a:t>Servicios</a:t>
            </a:r>
            <a:endParaRPr lang="es-AR" sz="5400" dirty="0"/>
          </a:p>
        </p:txBody>
      </p:sp>
      <p:sp>
        <p:nvSpPr>
          <p:cNvPr id="3" name="Marcador de texto 2"/>
          <p:cNvSpPr>
            <a:spLocks noGrp="1"/>
          </p:cNvSpPr>
          <p:nvPr>
            <p:ph type="body" idx="1"/>
          </p:nvPr>
        </p:nvSpPr>
        <p:spPr>
          <a:xfrm>
            <a:off x="1331640" y="1408212"/>
            <a:ext cx="3698206" cy="3456384"/>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s-ES" sz="4000" dirty="0">
                <a:solidFill>
                  <a:schemeClr val="bg1"/>
                </a:solidFill>
              </a:rPr>
              <a:t>Orientado a la conexión </a:t>
            </a:r>
            <a:endParaRPr lang="es-ES" sz="4000" dirty="0" smtClean="0">
              <a:solidFill>
                <a:schemeClr val="bg1"/>
              </a:solidFill>
            </a:endParaRPr>
          </a:p>
          <a:p>
            <a:pPr algn="ctr"/>
            <a:r>
              <a:rPr lang="es-ES" sz="4000" dirty="0" smtClean="0">
                <a:solidFill>
                  <a:schemeClr val="bg1"/>
                </a:solidFill>
              </a:rPr>
              <a:t>vs</a:t>
            </a:r>
            <a:r>
              <a:rPr lang="es-ES" sz="4000" dirty="0">
                <a:solidFill>
                  <a:schemeClr val="bg1"/>
                </a:solidFill>
              </a:rPr>
              <a:t>. </a:t>
            </a:r>
            <a:endParaRPr lang="es-ES" sz="4000" dirty="0" smtClean="0">
              <a:solidFill>
                <a:schemeClr val="bg1"/>
              </a:solidFill>
            </a:endParaRPr>
          </a:p>
          <a:p>
            <a:pPr algn="ctr"/>
            <a:r>
              <a:rPr lang="es-ES" sz="4000" b="1" i="1" dirty="0" smtClean="0">
                <a:solidFill>
                  <a:schemeClr val="bg1"/>
                </a:solidFill>
              </a:rPr>
              <a:t>NO</a:t>
            </a:r>
            <a:r>
              <a:rPr lang="es-ES" sz="4000" dirty="0" smtClean="0">
                <a:solidFill>
                  <a:schemeClr val="bg1"/>
                </a:solidFill>
              </a:rPr>
              <a:t> </a:t>
            </a:r>
            <a:r>
              <a:rPr lang="es-ES" sz="4000" dirty="0">
                <a:solidFill>
                  <a:schemeClr val="bg1"/>
                </a:solidFill>
              </a:rPr>
              <a:t>orientado a la conexión</a:t>
            </a:r>
            <a:endParaRPr lang="es-AR" sz="4000" dirty="0">
              <a:solidFill>
                <a:schemeClr val="bg1"/>
              </a:solidFill>
            </a:endParaRPr>
          </a:p>
        </p:txBody>
      </p:sp>
      <p:sp>
        <p:nvSpPr>
          <p:cNvPr id="4" name="Marcador de texto 2"/>
          <p:cNvSpPr txBox="1">
            <a:spLocks/>
          </p:cNvSpPr>
          <p:nvPr/>
        </p:nvSpPr>
        <p:spPr>
          <a:xfrm>
            <a:off x="5292080" y="1419622"/>
            <a:ext cx="3635896" cy="34563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ctr">
            <a:noAutofit/>
          </a:bodyPr>
          <a:lstStyle>
            <a:lvl1pPr marL="0" indent="0" algn="l" defTabSz="342900" rtl="0" eaLnBrk="1" latinLnBrk="0" hangingPunct="1">
              <a:spcBef>
                <a:spcPts val="750"/>
              </a:spcBef>
              <a:spcAft>
                <a:spcPts val="0"/>
              </a:spcAft>
              <a:buClr>
                <a:schemeClr val="accent1"/>
              </a:buClr>
              <a:buFont typeface="Wingdings 3" charset="2"/>
              <a:buNone/>
              <a:defRPr sz="1500" kern="1200">
                <a:solidFill>
                  <a:schemeClr val="tx1">
                    <a:lumMod val="65000"/>
                    <a:lumOff val="35000"/>
                  </a:schemeClr>
                </a:solidFill>
                <a:latin typeface="+mn-lt"/>
                <a:ea typeface="+mn-ea"/>
                <a:cs typeface="+mn-cs"/>
              </a:defRPr>
            </a:lvl1pPr>
            <a:lvl2pPr marL="342900" indent="0" algn="l" defTabSz="342900" rtl="0" eaLnBrk="1" latinLnBrk="0" hangingPunct="1">
              <a:spcBef>
                <a:spcPts val="750"/>
              </a:spcBef>
              <a:spcAft>
                <a:spcPts val="0"/>
              </a:spcAft>
              <a:buClr>
                <a:schemeClr val="accent1"/>
              </a:buClr>
              <a:buFont typeface="Wingdings 3" charset="2"/>
              <a:buNone/>
              <a:defRPr sz="1350" kern="1200">
                <a:solidFill>
                  <a:schemeClr val="tx1">
                    <a:tint val="75000"/>
                  </a:schemeClr>
                </a:solidFill>
                <a:latin typeface="+mn-lt"/>
                <a:ea typeface="+mn-ea"/>
                <a:cs typeface="+mn-cs"/>
              </a:defRPr>
            </a:lvl2pPr>
            <a:lvl3pPr marL="685800" indent="0" algn="l" defTabSz="342900" rtl="0" eaLnBrk="1" latinLnBrk="0" hangingPunct="1">
              <a:spcBef>
                <a:spcPts val="750"/>
              </a:spcBef>
              <a:spcAft>
                <a:spcPts val="0"/>
              </a:spcAft>
              <a:buClr>
                <a:schemeClr val="accent1"/>
              </a:buClr>
              <a:buFont typeface="Wingdings 3" charset="2"/>
              <a:buNone/>
              <a:defRPr sz="1200" kern="1200">
                <a:solidFill>
                  <a:schemeClr val="tx1">
                    <a:tint val="75000"/>
                  </a:schemeClr>
                </a:solidFill>
                <a:latin typeface="+mn-lt"/>
                <a:ea typeface="+mn-ea"/>
                <a:cs typeface="+mn-cs"/>
              </a:defRPr>
            </a:lvl3pPr>
            <a:lvl4pPr marL="1028700" indent="0" algn="l" defTabSz="342900" rtl="0" eaLnBrk="1" latinLnBrk="0" hangingPunct="1">
              <a:spcBef>
                <a:spcPts val="750"/>
              </a:spcBef>
              <a:spcAft>
                <a:spcPts val="0"/>
              </a:spcAft>
              <a:buClr>
                <a:schemeClr val="accent1"/>
              </a:buClr>
              <a:buFont typeface="Wingdings 3" charset="2"/>
              <a:buNone/>
              <a:defRPr sz="1050" kern="1200">
                <a:solidFill>
                  <a:schemeClr val="tx1">
                    <a:tint val="75000"/>
                  </a:schemeClr>
                </a:solidFill>
                <a:latin typeface="+mn-lt"/>
                <a:ea typeface="+mn-ea"/>
                <a:cs typeface="+mn-cs"/>
              </a:defRPr>
            </a:lvl4pPr>
            <a:lvl5pPr marL="1371600" indent="0" algn="l" defTabSz="342900" rtl="0" eaLnBrk="1" latinLnBrk="0" hangingPunct="1">
              <a:spcBef>
                <a:spcPts val="750"/>
              </a:spcBef>
              <a:spcAft>
                <a:spcPts val="0"/>
              </a:spcAft>
              <a:buClr>
                <a:schemeClr val="accent1"/>
              </a:buClr>
              <a:buFont typeface="Wingdings 3" charset="2"/>
              <a:buNone/>
              <a:defRPr sz="1050" kern="1200">
                <a:solidFill>
                  <a:schemeClr val="tx1">
                    <a:tint val="75000"/>
                  </a:schemeClr>
                </a:solidFill>
                <a:latin typeface="+mn-lt"/>
                <a:ea typeface="+mn-ea"/>
                <a:cs typeface="+mn-cs"/>
              </a:defRPr>
            </a:lvl5pPr>
            <a:lvl6pPr marL="1714500" indent="0" algn="l" defTabSz="342900" rtl="0" eaLnBrk="1" latinLnBrk="0" hangingPunct="1">
              <a:spcBef>
                <a:spcPts val="750"/>
              </a:spcBef>
              <a:spcAft>
                <a:spcPts val="0"/>
              </a:spcAft>
              <a:buClr>
                <a:schemeClr val="accent1"/>
              </a:buClr>
              <a:buFont typeface="Wingdings 3" charset="2"/>
              <a:buNone/>
              <a:defRPr sz="1050" kern="1200">
                <a:solidFill>
                  <a:schemeClr val="tx1">
                    <a:tint val="75000"/>
                  </a:schemeClr>
                </a:solidFill>
                <a:latin typeface="+mn-lt"/>
                <a:ea typeface="+mn-ea"/>
                <a:cs typeface="+mn-cs"/>
              </a:defRPr>
            </a:lvl6pPr>
            <a:lvl7pPr marL="2057400" indent="0" algn="l" defTabSz="342900" rtl="0" eaLnBrk="1" latinLnBrk="0" hangingPunct="1">
              <a:spcBef>
                <a:spcPts val="750"/>
              </a:spcBef>
              <a:spcAft>
                <a:spcPts val="0"/>
              </a:spcAft>
              <a:buClr>
                <a:schemeClr val="accent1"/>
              </a:buClr>
              <a:buFont typeface="Wingdings 3" charset="2"/>
              <a:buNone/>
              <a:defRPr sz="1050" kern="1200">
                <a:solidFill>
                  <a:schemeClr val="tx1">
                    <a:tint val="75000"/>
                  </a:schemeClr>
                </a:solidFill>
                <a:latin typeface="+mn-lt"/>
                <a:ea typeface="+mn-ea"/>
                <a:cs typeface="+mn-cs"/>
              </a:defRPr>
            </a:lvl7pPr>
            <a:lvl8pPr marL="2400300" indent="0" algn="l" defTabSz="342900" rtl="0" eaLnBrk="1" latinLnBrk="0" hangingPunct="1">
              <a:spcBef>
                <a:spcPts val="750"/>
              </a:spcBef>
              <a:spcAft>
                <a:spcPts val="0"/>
              </a:spcAft>
              <a:buClr>
                <a:schemeClr val="accent1"/>
              </a:buClr>
              <a:buFont typeface="Wingdings 3" charset="2"/>
              <a:buNone/>
              <a:defRPr sz="1050" kern="1200">
                <a:solidFill>
                  <a:schemeClr val="tx1">
                    <a:tint val="75000"/>
                  </a:schemeClr>
                </a:solidFill>
                <a:latin typeface="+mn-lt"/>
                <a:ea typeface="+mn-ea"/>
                <a:cs typeface="+mn-cs"/>
              </a:defRPr>
            </a:lvl8pPr>
            <a:lvl9pPr marL="2743200" indent="0" algn="l" defTabSz="342900" rtl="0" eaLnBrk="1" latinLnBrk="0" hangingPunct="1">
              <a:spcBef>
                <a:spcPts val="750"/>
              </a:spcBef>
              <a:spcAft>
                <a:spcPts val="0"/>
              </a:spcAft>
              <a:buClr>
                <a:schemeClr val="accent1"/>
              </a:buClr>
              <a:buFont typeface="Wingdings 3" charset="2"/>
              <a:buNone/>
              <a:defRPr sz="1050" kern="1200">
                <a:solidFill>
                  <a:schemeClr val="tx1">
                    <a:tint val="75000"/>
                  </a:schemeClr>
                </a:solidFill>
                <a:latin typeface="+mn-lt"/>
                <a:ea typeface="+mn-ea"/>
                <a:cs typeface="+mn-cs"/>
              </a:defRPr>
            </a:lvl9pPr>
          </a:lstStyle>
          <a:p>
            <a:pPr algn="ctr"/>
            <a:r>
              <a:rPr lang="es-ES" sz="4000" dirty="0" smtClean="0">
                <a:solidFill>
                  <a:schemeClr val="bg1"/>
                </a:solidFill>
              </a:rPr>
              <a:t>Confiable</a:t>
            </a:r>
          </a:p>
          <a:p>
            <a:pPr algn="ctr"/>
            <a:r>
              <a:rPr lang="es-ES" sz="4000" dirty="0" smtClean="0">
                <a:solidFill>
                  <a:schemeClr val="bg1"/>
                </a:solidFill>
              </a:rPr>
              <a:t>vs. </a:t>
            </a:r>
          </a:p>
          <a:p>
            <a:pPr algn="ctr"/>
            <a:r>
              <a:rPr lang="es-ES" sz="4000" b="1" i="1" dirty="0" smtClean="0">
                <a:solidFill>
                  <a:schemeClr val="bg1"/>
                </a:solidFill>
              </a:rPr>
              <a:t>NO</a:t>
            </a:r>
            <a:r>
              <a:rPr lang="es-ES" sz="4000" dirty="0" smtClean="0">
                <a:solidFill>
                  <a:schemeClr val="bg1"/>
                </a:solidFill>
              </a:rPr>
              <a:t> Confiable</a:t>
            </a:r>
            <a:endParaRPr lang="es-AR" sz="4000" dirty="0">
              <a:solidFill>
                <a:schemeClr val="bg1"/>
              </a:solidFill>
            </a:endParaRPr>
          </a:p>
        </p:txBody>
      </p:sp>
    </p:spTree>
    <p:extLst>
      <p:ext uri="{BB962C8B-B14F-4D97-AF65-F5344CB8AC3E}">
        <p14:creationId xmlns:p14="http://schemas.microsoft.com/office/powerpoint/2010/main" val="801535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63688" y="267494"/>
            <a:ext cx="6683765" cy="519492"/>
          </a:xfrm>
        </p:spPr>
        <p:txBody>
          <a:bodyPr/>
          <a:lstStyle/>
          <a:p>
            <a:pPr algn="ctr"/>
            <a:r>
              <a:rPr lang="es-ES" b="1" i="1" dirty="0" smtClean="0">
                <a:solidFill>
                  <a:schemeClr val="accent1">
                    <a:lumMod val="75000"/>
                  </a:schemeClr>
                </a:solidFill>
              </a:rPr>
              <a:t>1.Servicio </a:t>
            </a:r>
            <a:r>
              <a:rPr lang="es-ES" b="1" i="1" dirty="0">
                <a:solidFill>
                  <a:schemeClr val="accent1">
                    <a:lumMod val="75000"/>
                  </a:schemeClr>
                </a:solidFill>
              </a:rPr>
              <a:t>orientado a la conexión</a:t>
            </a:r>
            <a:endParaRPr lang="es-AR" b="1" i="1" dirty="0">
              <a:solidFill>
                <a:schemeClr val="accent1">
                  <a:lumMod val="75000"/>
                </a:schemeClr>
              </a:solidFill>
            </a:endParaRPr>
          </a:p>
        </p:txBody>
      </p:sp>
      <p:sp>
        <p:nvSpPr>
          <p:cNvPr id="3" name="Marcador de contenido 2"/>
          <p:cNvSpPr>
            <a:spLocks noGrp="1"/>
          </p:cNvSpPr>
          <p:nvPr>
            <p:ph idx="1"/>
          </p:nvPr>
        </p:nvSpPr>
        <p:spPr>
          <a:xfrm>
            <a:off x="1763688" y="987574"/>
            <a:ext cx="7380312" cy="4248472"/>
          </a:xfrm>
        </p:spPr>
        <p:txBody>
          <a:bodyPr>
            <a:noAutofit/>
          </a:bodyPr>
          <a:lstStyle/>
          <a:p>
            <a:pPr marL="0" indent="0" algn="just">
              <a:buNone/>
            </a:pPr>
            <a:r>
              <a:rPr lang="es-ES" sz="2400" dirty="0"/>
              <a:t>El servicio orientado a la conexión se concibió con base en el sistema telefónico. Para hablar con alguien, usted levanta el teléfono, marca el número, habla y luego cuelga. </a:t>
            </a:r>
            <a:endParaRPr lang="es-ES" sz="2400" dirty="0" smtClean="0"/>
          </a:p>
          <a:p>
            <a:pPr marL="0" indent="0" algn="just">
              <a:buNone/>
            </a:pPr>
            <a:r>
              <a:rPr lang="es-ES" sz="2400" dirty="0" smtClean="0"/>
              <a:t>Del </a:t>
            </a:r>
            <a:r>
              <a:rPr lang="es-ES" sz="2400" dirty="0"/>
              <a:t>mismo modo, para usar un servicio de red orientado a la conexión, el usuario del servicio primero establece una conexión, la utiliza y luego la abandona. El aspecto esencial de una conexión es que funciona como un tubo: el emisor empuja objetos (bits) en un extremo y el receptor los toma en el otro extremo</a:t>
            </a:r>
            <a:r>
              <a:rPr lang="es-ES" sz="2400" dirty="0" smtClean="0"/>
              <a:t>.</a:t>
            </a:r>
          </a:p>
          <a:p>
            <a:pPr marL="0" indent="0" algn="just">
              <a:buNone/>
            </a:pPr>
            <a:r>
              <a:rPr lang="es-ES" sz="1800" dirty="0" smtClean="0"/>
              <a:t> </a:t>
            </a:r>
            <a:endParaRPr lang="es-AR" sz="1800" dirty="0"/>
          </a:p>
        </p:txBody>
      </p:sp>
    </p:spTree>
    <p:extLst>
      <p:ext uri="{BB962C8B-B14F-4D97-AF65-F5344CB8AC3E}">
        <p14:creationId xmlns:p14="http://schemas.microsoft.com/office/powerpoint/2010/main" val="1413377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ctr">
            <a:normAutofit/>
          </a:bodyPr>
          <a:lstStyle/>
          <a:p>
            <a:pPr algn="ctr"/>
            <a:r>
              <a:rPr lang="es-ES" i="1" dirty="0"/>
              <a:t>Red de datos en nuestra </a:t>
            </a:r>
            <a:r>
              <a:rPr lang="es-ES" i="1" dirty="0" smtClean="0"/>
              <a:t>casa</a:t>
            </a:r>
            <a:br>
              <a:rPr lang="es-ES" i="1" dirty="0" smtClean="0"/>
            </a:br>
            <a:r>
              <a:rPr lang="es-ES" i="1" dirty="0" smtClean="0"/>
              <a:t>(</a:t>
            </a:r>
            <a:r>
              <a:rPr lang="es-ES" i="1" dirty="0"/>
              <a:t>Home Network)</a:t>
            </a:r>
            <a:endParaRPr lang="es-E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39485" y="1600199"/>
            <a:ext cx="3462147" cy="346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8438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63688" y="267494"/>
            <a:ext cx="6683765" cy="519492"/>
          </a:xfrm>
        </p:spPr>
        <p:txBody>
          <a:bodyPr>
            <a:normAutofit fontScale="90000"/>
          </a:bodyPr>
          <a:lstStyle/>
          <a:p>
            <a:pPr algn="ctr"/>
            <a:r>
              <a:rPr lang="es-ES" b="1" i="1" dirty="0" smtClean="0">
                <a:solidFill>
                  <a:schemeClr val="accent1">
                    <a:lumMod val="75000"/>
                  </a:schemeClr>
                </a:solidFill>
              </a:rPr>
              <a:t>1.Servicio </a:t>
            </a:r>
            <a:r>
              <a:rPr lang="es-ES" b="1" i="1" dirty="0">
                <a:solidFill>
                  <a:schemeClr val="accent1">
                    <a:lumMod val="75000"/>
                  </a:schemeClr>
                </a:solidFill>
              </a:rPr>
              <a:t>orientado a la </a:t>
            </a:r>
            <a:r>
              <a:rPr lang="es-ES" b="1" i="1" dirty="0" smtClean="0">
                <a:solidFill>
                  <a:schemeClr val="accent1">
                    <a:lumMod val="75000"/>
                  </a:schemeClr>
                </a:solidFill>
              </a:rPr>
              <a:t>conexión (Cont.)</a:t>
            </a:r>
            <a:endParaRPr lang="es-AR" b="1" i="1" dirty="0">
              <a:solidFill>
                <a:schemeClr val="accent1">
                  <a:lumMod val="75000"/>
                </a:schemeClr>
              </a:solidFill>
            </a:endParaRPr>
          </a:p>
        </p:txBody>
      </p:sp>
      <p:sp>
        <p:nvSpPr>
          <p:cNvPr id="3" name="Marcador de contenido 2"/>
          <p:cNvSpPr>
            <a:spLocks noGrp="1"/>
          </p:cNvSpPr>
          <p:nvPr>
            <p:ph idx="1"/>
          </p:nvPr>
        </p:nvSpPr>
        <p:spPr>
          <a:xfrm>
            <a:off x="1835696" y="987574"/>
            <a:ext cx="7308304" cy="4032448"/>
          </a:xfrm>
        </p:spPr>
        <p:txBody>
          <a:bodyPr>
            <a:noAutofit/>
          </a:bodyPr>
          <a:lstStyle/>
          <a:p>
            <a:pPr marL="0" indent="0" algn="just">
              <a:buNone/>
            </a:pPr>
            <a:r>
              <a:rPr lang="es-ES" sz="2400" dirty="0" smtClean="0"/>
              <a:t>En </a:t>
            </a:r>
            <a:r>
              <a:rPr lang="es-ES" sz="2400" dirty="0"/>
              <a:t>la mayoría de los casos se conserva el orden para que los bits lleguen en el orden en que se enviaron. </a:t>
            </a:r>
            <a:endParaRPr lang="es-ES" sz="2400" dirty="0" smtClean="0"/>
          </a:p>
          <a:p>
            <a:pPr marL="0" indent="0" algn="just">
              <a:buNone/>
            </a:pPr>
            <a:r>
              <a:rPr lang="es-ES" sz="2400" dirty="0" smtClean="0"/>
              <a:t>Generalmente </a:t>
            </a:r>
            <a:r>
              <a:rPr lang="es-ES" sz="2400" dirty="0"/>
              <a:t>al establecer la conexión, el emisor, el receptor y la subred realizan una negociación sobre los parámetros que se van a utilizar, como el tamaño máximo del mensaje y otros temas. Por lo general, un lado hace una propuesta y el otro la acepta, la rechaza o hace una contrapropuesta.</a:t>
            </a:r>
            <a:endParaRPr lang="es-AR" sz="2400" dirty="0"/>
          </a:p>
        </p:txBody>
      </p:sp>
    </p:spTree>
    <p:extLst>
      <p:ext uri="{BB962C8B-B14F-4D97-AF65-F5344CB8AC3E}">
        <p14:creationId xmlns:p14="http://schemas.microsoft.com/office/powerpoint/2010/main" val="42536400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63688" y="267494"/>
            <a:ext cx="6683765" cy="519492"/>
          </a:xfrm>
        </p:spPr>
        <p:txBody>
          <a:bodyPr>
            <a:normAutofit/>
          </a:bodyPr>
          <a:lstStyle/>
          <a:p>
            <a:pPr algn="ctr"/>
            <a:r>
              <a:rPr lang="es-ES" b="1" i="1" dirty="0" smtClean="0">
                <a:solidFill>
                  <a:schemeClr val="accent1">
                    <a:lumMod val="75000"/>
                  </a:schemeClr>
                </a:solidFill>
              </a:rPr>
              <a:t>2.Servicio no-orientado </a:t>
            </a:r>
            <a:r>
              <a:rPr lang="es-ES" b="1" i="1" dirty="0">
                <a:solidFill>
                  <a:schemeClr val="accent1">
                    <a:lumMod val="75000"/>
                  </a:schemeClr>
                </a:solidFill>
              </a:rPr>
              <a:t>a la </a:t>
            </a:r>
            <a:r>
              <a:rPr lang="es-ES" b="1" i="1" dirty="0" smtClean="0">
                <a:solidFill>
                  <a:schemeClr val="accent1">
                    <a:lumMod val="75000"/>
                  </a:schemeClr>
                </a:solidFill>
              </a:rPr>
              <a:t>conexión </a:t>
            </a:r>
            <a:endParaRPr lang="es-AR" b="1" i="1" dirty="0">
              <a:solidFill>
                <a:schemeClr val="accent1">
                  <a:lumMod val="75000"/>
                </a:schemeClr>
              </a:solidFill>
            </a:endParaRPr>
          </a:p>
        </p:txBody>
      </p:sp>
      <p:sp>
        <p:nvSpPr>
          <p:cNvPr id="3" name="Marcador de contenido 2"/>
          <p:cNvSpPr>
            <a:spLocks noGrp="1"/>
          </p:cNvSpPr>
          <p:nvPr>
            <p:ph idx="1"/>
          </p:nvPr>
        </p:nvSpPr>
        <p:spPr>
          <a:xfrm>
            <a:off x="1869604" y="786986"/>
            <a:ext cx="7308304" cy="4356514"/>
          </a:xfrm>
        </p:spPr>
        <p:txBody>
          <a:bodyPr>
            <a:noAutofit/>
          </a:bodyPr>
          <a:lstStyle/>
          <a:p>
            <a:pPr marL="0" indent="0" algn="just">
              <a:buNone/>
            </a:pPr>
            <a:r>
              <a:rPr lang="es-ES" sz="2400" dirty="0"/>
              <a:t>El servicio no orientado a la conexión se concibió con base en el sistema postal. </a:t>
            </a:r>
            <a:endParaRPr lang="es-ES" sz="2400" dirty="0" smtClean="0"/>
          </a:p>
          <a:p>
            <a:pPr marL="0" indent="0" algn="just">
              <a:buNone/>
            </a:pPr>
            <a:r>
              <a:rPr lang="es-ES" sz="2400" dirty="0" smtClean="0"/>
              <a:t>Cada </a:t>
            </a:r>
            <a:r>
              <a:rPr lang="es-ES" sz="2400" dirty="0"/>
              <a:t>mensaje (carta) lleva completa la dirección de destino y cada una se </a:t>
            </a:r>
            <a:r>
              <a:rPr lang="es-ES" sz="2400" dirty="0" err="1"/>
              <a:t>enruta</a:t>
            </a:r>
            <a:r>
              <a:rPr lang="es-ES" sz="2400" dirty="0"/>
              <a:t> a través del sistema, independientemente de las demás. </a:t>
            </a:r>
            <a:endParaRPr lang="es-ES" sz="2400" dirty="0" smtClean="0"/>
          </a:p>
          <a:p>
            <a:pPr marL="0" indent="0" algn="just">
              <a:buNone/>
            </a:pPr>
            <a:r>
              <a:rPr lang="es-ES" sz="2400" dirty="0" smtClean="0"/>
              <a:t>En </a:t>
            </a:r>
            <a:r>
              <a:rPr lang="es-ES" sz="2400" dirty="0"/>
              <a:t>general, cuando se envían dos mensajes al mismo destino, el primero que se envíe será el primero en llegar. Sin embargo, es posible que el que se envió primero se atrase tanto que el segundo llegue primero</a:t>
            </a:r>
            <a:endParaRPr lang="es-AR" sz="2400" dirty="0"/>
          </a:p>
        </p:txBody>
      </p:sp>
    </p:spTree>
    <p:extLst>
      <p:ext uri="{BB962C8B-B14F-4D97-AF65-F5344CB8AC3E}">
        <p14:creationId xmlns:p14="http://schemas.microsoft.com/office/powerpoint/2010/main" val="38827381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63688" y="267494"/>
            <a:ext cx="6683765" cy="519492"/>
          </a:xfrm>
        </p:spPr>
        <p:txBody>
          <a:bodyPr>
            <a:normAutofit/>
          </a:bodyPr>
          <a:lstStyle/>
          <a:p>
            <a:pPr algn="ctr"/>
            <a:r>
              <a:rPr lang="es-AR" b="1" i="1" dirty="0" smtClean="0">
                <a:solidFill>
                  <a:schemeClr val="accent6">
                    <a:lumMod val="75000"/>
                  </a:schemeClr>
                </a:solidFill>
              </a:rPr>
              <a:t>3.Servicios </a:t>
            </a:r>
            <a:r>
              <a:rPr lang="es-AR" b="1" i="1" dirty="0">
                <a:solidFill>
                  <a:schemeClr val="accent6">
                    <a:lumMod val="75000"/>
                  </a:schemeClr>
                </a:solidFill>
              </a:rPr>
              <a:t>confiables</a:t>
            </a:r>
          </a:p>
        </p:txBody>
      </p:sp>
      <p:sp>
        <p:nvSpPr>
          <p:cNvPr id="3" name="Marcador de contenido 2"/>
          <p:cNvSpPr>
            <a:spLocks noGrp="1"/>
          </p:cNvSpPr>
          <p:nvPr>
            <p:ph idx="1"/>
          </p:nvPr>
        </p:nvSpPr>
        <p:spPr>
          <a:xfrm>
            <a:off x="1131024" y="915566"/>
            <a:ext cx="7949092" cy="4356514"/>
          </a:xfrm>
        </p:spPr>
        <p:txBody>
          <a:bodyPr>
            <a:noAutofit/>
          </a:bodyPr>
          <a:lstStyle/>
          <a:p>
            <a:pPr marL="0" indent="0" algn="just">
              <a:buNone/>
            </a:pPr>
            <a:r>
              <a:rPr lang="es-ES" sz="2300" dirty="0"/>
              <a:t>Los servicios confiables son aquellos en donde nunca se pierden datos. Por lo general, el receptor confirma la recepción de cada mensaje para que el emisor esté seguro de que llegó. Si algún mensaje se pierde en el camino el emisor lo retransmite</a:t>
            </a:r>
            <a:r>
              <a:rPr lang="es-ES" sz="2300" dirty="0" smtClean="0"/>
              <a:t>.</a:t>
            </a:r>
          </a:p>
          <a:p>
            <a:pPr marL="0" indent="0" algn="just">
              <a:buNone/>
            </a:pPr>
            <a:r>
              <a:rPr lang="es-ES" sz="2300" dirty="0" smtClean="0"/>
              <a:t> </a:t>
            </a:r>
            <a:r>
              <a:rPr lang="es-ES" sz="2300" dirty="0"/>
              <a:t>Este proceso de confirmación de recepción introduce sobrecargas y retardos (</a:t>
            </a:r>
            <a:r>
              <a:rPr lang="es-ES" sz="2300" dirty="0" err="1"/>
              <a:t>delay</a:t>
            </a:r>
            <a:r>
              <a:rPr lang="es-ES" sz="2300" dirty="0"/>
              <a:t>), que con frecuencia son valiosos pero a veces son indeseables. </a:t>
            </a:r>
            <a:endParaRPr lang="es-ES" sz="2300" dirty="0" smtClean="0"/>
          </a:p>
          <a:p>
            <a:pPr marL="0" indent="0" algn="just">
              <a:buNone/>
            </a:pPr>
            <a:r>
              <a:rPr lang="es-ES" sz="2300" dirty="0" smtClean="0"/>
              <a:t>Un </a:t>
            </a:r>
            <a:r>
              <a:rPr lang="es-ES" sz="2300" dirty="0"/>
              <a:t>servicio confiable se utiliza por ejemplo en la transferencia de archivos donde no se desea que se pierda ningún mensaje.</a:t>
            </a:r>
            <a:endParaRPr lang="es-AR" sz="2300" dirty="0"/>
          </a:p>
        </p:txBody>
      </p:sp>
    </p:spTree>
    <p:extLst>
      <p:ext uri="{BB962C8B-B14F-4D97-AF65-F5344CB8AC3E}">
        <p14:creationId xmlns:p14="http://schemas.microsoft.com/office/powerpoint/2010/main" val="29189347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63688" y="267494"/>
            <a:ext cx="6683765" cy="519492"/>
          </a:xfrm>
        </p:spPr>
        <p:txBody>
          <a:bodyPr>
            <a:normAutofit/>
          </a:bodyPr>
          <a:lstStyle/>
          <a:p>
            <a:pPr algn="ctr"/>
            <a:r>
              <a:rPr lang="es-AR" b="1" i="1" dirty="0" smtClean="0">
                <a:solidFill>
                  <a:schemeClr val="accent6">
                    <a:lumMod val="75000"/>
                  </a:schemeClr>
                </a:solidFill>
              </a:rPr>
              <a:t>4.Servicios NO-confiables</a:t>
            </a:r>
            <a:endParaRPr lang="es-AR" b="1" i="1" dirty="0">
              <a:solidFill>
                <a:schemeClr val="accent6">
                  <a:lumMod val="75000"/>
                </a:schemeClr>
              </a:solidFill>
            </a:endParaRPr>
          </a:p>
        </p:txBody>
      </p:sp>
      <p:sp>
        <p:nvSpPr>
          <p:cNvPr id="3" name="Marcador de contenido 2"/>
          <p:cNvSpPr>
            <a:spLocks noGrp="1"/>
          </p:cNvSpPr>
          <p:nvPr>
            <p:ph idx="1"/>
          </p:nvPr>
        </p:nvSpPr>
        <p:spPr>
          <a:xfrm>
            <a:off x="1131024" y="813090"/>
            <a:ext cx="7949092" cy="4356514"/>
          </a:xfrm>
        </p:spPr>
        <p:txBody>
          <a:bodyPr>
            <a:noAutofit/>
          </a:bodyPr>
          <a:lstStyle/>
          <a:p>
            <a:pPr marL="0" indent="0" algn="just">
              <a:buNone/>
            </a:pPr>
            <a:r>
              <a:rPr lang="es-ES" sz="2300" dirty="0"/>
              <a:t>Los servicios no confiables son aquellos en donde se pueden perder algunos datos en el camino. En general el receptor no confirma la recepción de los mensajes. El servicio no confiable posee menos retardo (</a:t>
            </a:r>
            <a:r>
              <a:rPr lang="es-ES" sz="2300" dirty="0" err="1"/>
              <a:t>delay</a:t>
            </a:r>
            <a:r>
              <a:rPr lang="es-ES" sz="2300" dirty="0"/>
              <a:t>) que los servicios confiables ya que no se realiza la confirmación ni retransmisión de datos. El servicio no confiable se utiliza por ejemplo en la transmisión de voz o en una video llamada, en donde se puede aceptar un poco de ruido o video con algunos </a:t>
            </a:r>
            <a:r>
              <a:rPr lang="es-ES" sz="2300" dirty="0" err="1"/>
              <a:t>pixels</a:t>
            </a:r>
            <a:r>
              <a:rPr lang="es-ES" sz="2300" dirty="0"/>
              <a:t> erróneos pero en donde el </a:t>
            </a:r>
            <a:r>
              <a:rPr lang="es-ES" sz="2300" dirty="0" err="1"/>
              <a:t>delay</a:t>
            </a:r>
            <a:r>
              <a:rPr lang="es-ES" sz="2300" dirty="0"/>
              <a:t> de la voz o el video produce un efecto de mayor disconformidad para los usuarios</a:t>
            </a:r>
            <a:r>
              <a:rPr lang="es-ES" sz="2400" dirty="0"/>
              <a:t>.</a:t>
            </a:r>
            <a:endParaRPr lang="es-AR" sz="2300" dirty="0"/>
          </a:p>
        </p:txBody>
      </p:sp>
    </p:spTree>
    <p:extLst>
      <p:ext uri="{BB962C8B-B14F-4D97-AF65-F5344CB8AC3E}">
        <p14:creationId xmlns:p14="http://schemas.microsoft.com/office/powerpoint/2010/main" val="1631909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ctr">
            <a:normAutofit/>
          </a:bodyPr>
          <a:lstStyle/>
          <a:p>
            <a:pPr algn="ctr"/>
            <a:r>
              <a:rPr lang="es-ES" i="1" dirty="0"/>
              <a:t>Red de datos en nuestra </a:t>
            </a:r>
            <a:r>
              <a:rPr lang="es-ES" i="1" dirty="0" smtClean="0"/>
              <a:t>casa</a:t>
            </a:r>
            <a:br>
              <a:rPr lang="es-ES" i="1" dirty="0" smtClean="0"/>
            </a:br>
            <a:r>
              <a:rPr lang="es-ES" i="1" dirty="0" smtClean="0"/>
              <a:t>(</a:t>
            </a:r>
            <a:r>
              <a:rPr lang="es-ES" i="1" dirty="0"/>
              <a:t>Home Network)</a:t>
            </a:r>
            <a:endParaRPr lang="es-E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39485" y="1600199"/>
            <a:ext cx="3462147" cy="346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2555187" y="2046769"/>
            <a:ext cx="1566454" cy="523220"/>
          </a:xfrm>
          <a:prstGeom prst="rect">
            <a:avLst/>
          </a:prstGeom>
          <a:noFill/>
        </p:spPr>
        <p:txBody>
          <a:bodyPr wrap="none" rtlCol="0">
            <a:spAutoFit/>
          </a:bodyPr>
          <a:lstStyle/>
          <a:p>
            <a:r>
              <a:rPr lang="es-ES" sz="2800" dirty="0" smtClean="0"/>
              <a:t>Modem</a:t>
            </a:r>
            <a:endParaRPr lang="es-ES" sz="2800" dirty="0"/>
          </a:p>
        </p:txBody>
      </p:sp>
      <p:sp>
        <p:nvSpPr>
          <p:cNvPr id="5" name="4 CuadroTexto"/>
          <p:cNvSpPr txBox="1"/>
          <p:nvPr/>
        </p:nvSpPr>
        <p:spPr>
          <a:xfrm>
            <a:off x="1874847" y="3034120"/>
            <a:ext cx="966931" cy="523220"/>
          </a:xfrm>
          <a:prstGeom prst="rect">
            <a:avLst/>
          </a:prstGeom>
          <a:noFill/>
        </p:spPr>
        <p:txBody>
          <a:bodyPr wrap="none" rtlCol="0">
            <a:spAutoFit/>
          </a:bodyPr>
          <a:lstStyle/>
          <a:p>
            <a:r>
              <a:rPr lang="es-ES" sz="2800" dirty="0" err="1" smtClean="0"/>
              <a:t>Wi</a:t>
            </a:r>
            <a:r>
              <a:rPr lang="es-ES" sz="2800" dirty="0" smtClean="0"/>
              <a:t>-Fi</a:t>
            </a:r>
            <a:endParaRPr lang="es-ES" sz="2800" dirty="0"/>
          </a:p>
        </p:txBody>
      </p:sp>
      <p:sp>
        <p:nvSpPr>
          <p:cNvPr id="6" name="5 CuadroTexto"/>
          <p:cNvSpPr txBox="1"/>
          <p:nvPr/>
        </p:nvSpPr>
        <p:spPr>
          <a:xfrm>
            <a:off x="1483461" y="4155926"/>
            <a:ext cx="1319592" cy="523220"/>
          </a:xfrm>
          <a:prstGeom prst="rect">
            <a:avLst/>
          </a:prstGeom>
          <a:noFill/>
        </p:spPr>
        <p:txBody>
          <a:bodyPr wrap="none" rtlCol="0">
            <a:spAutoFit/>
          </a:bodyPr>
          <a:lstStyle/>
          <a:p>
            <a:r>
              <a:rPr lang="es-ES" sz="2800" dirty="0" err="1" smtClean="0"/>
              <a:t>Router</a:t>
            </a:r>
            <a:endParaRPr lang="es-ES" sz="2800" dirty="0"/>
          </a:p>
        </p:txBody>
      </p:sp>
      <p:sp>
        <p:nvSpPr>
          <p:cNvPr id="7" name="6 CuadroTexto"/>
          <p:cNvSpPr txBox="1"/>
          <p:nvPr/>
        </p:nvSpPr>
        <p:spPr>
          <a:xfrm>
            <a:off x="7738615" y="1862103"/>
            <a:ext cx="689612" cy="523220"/>
          </a:xfrm>
          <a:prstGeom prst="rect">
            <a:avLst/>
          </a:prstGeom>
          <a:noFill/>
        </p:spPr>
        <p:txBody>
          <a:bodyPr wrap="none" rtlCol="0">
            <a:spAutoFit/>
          </a:bodyPr>
          <a:lstStyle/>
          <a:p>
            <a:r>
              <a:rPr lang="es-ES" sz="2800" dirty="0" smtClean="0"/>
              <a:t>PC</a:t>
            </a:r>
            <a:endParaRPr lang="es-ES" sz="2800" dirty="0"/>
          </a:p>
        </p:txBody>
      </p:sp>
      <p:sp>
        <p:nvSpPr>
          <p:cNvPr id="8" name="7 CuadroTexto"/>
          <p:cNvSpPr txBox="1"/>
          <p:nvPr/>
        </p:nvSpPr>
        <p:spPr>
          <a:xfrm>
            <a:off x="7364313" y="2498361"/>
            <a:ext cx="1697901" cy="523220"/>
          </a:xfrm>
          <a:prstGeom prst="rect">
            <a:avLst/>
          </a:prstGeom>
          <a:noFill/>
        </p:spPr>
        <p:txBody>
          <a:bodyPr wrap="none" rtlCol="0">
            <a:spAutoFit/>
          </a:bodyPr>
          <a:lstStyle/>
          <a:p>
            <a:r>
              <a:rPr lang="es-ES" sz="2800" dirty="0" smtClean="0"/>
              <a:t>Smart-TV</a:t>
            </a:r>
            <a:endParaRPr lang="es-ES" sz="2800" dirty="0"/>
          </a:p>
        </p:txBody>
      </p:sp>
      <p:sp>
        <p:nvSpPr>
          <p:cNvPr id="9" name="8 CuadroTexto"/>
          <p:cNvSpPr txBox="1"/>
          <p:nvPr/>
        </p:nvSpPr>
        <p:spPr>
          <a:xfrm>
            <a:off x="7499766" y="3148928"/>
            <a:ext cx="1425390" cy="523220"/>
          </a:xfrm>
          <a:prstGeom prst="rect">
            <a:avLst/>
          </a:prstGeom>
          <a:noFill/>
        </p:spPr>
        <p:txBody>
          <a:bodyPr wrap="none" rtlCol="0">
            <a:spAutoFit/>
          </a:bodyPr>
          <a:lstStyle/>
          <a:p>
            <a:r>
              <a:rPr lang="es-ES" sz="2800" dirty="0" smtClean="0"/>
              <a:t>Celular</a:t>
            </a:r>
            <a:endParaRPr lang="es-ES" sz="2800" dirty="0"/>
          </a:p>
        </p:txBody>
      </p:sp>
      <p:sp>
        <p:nvSpPr>
          <p:cNvPr id="10" name="9 CuadroTexto"/>
          <p:cNvSpPr txBox="1"/>
          <p:nvPr/>
        </p:nvSpPr>
        <p:spPr>
          <a:xfrm>
            <a:off x="7555068" y="3723708"/>
            <a:ext cx="1255472" cy="523220"/>
          </a:xfrm>
          <a:prstGeom prst="rect">
            <a:avLst/>
          </a:prstGeom>
          <a:noFill/>
        </p:spPr>
        <p:txBody>
          <a:bodyPr wrap="none" rtlCol="0">
            <a:spAutoFit/>
          </a:bodyPr>
          <a:lstStyle/>
          <a:p>
            <a:r>
              <a:rPr lang="es-ES" sz="2800" dirty="0" smtClean="0"/>
              <a:t>Tablet</a:t>
            </a:r>
            <a:endParaRPr lang="es-ES" sz="2800" dirty="0"/>
          </a:p>
        </p:txBody>
      </p:sp>
    </p:spTree>
    <p:extLst>
      <p:ext uri="{BB962C8B-B14F-4D97-AF65-F5344CB8AC3E}">
        <p14:creationId xmlns:p14="http://schemas.microsoft.com/office/powerpoint/2010/main" val="1983602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7624" y="0"/>
            <a:ext cx="2223458" cy="2122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a:xfrm>
            <a:off x="1245839" y="470803"/>
            <a:ext cx="6683765" cy="960668"/>
          </a:xfrm>
        </p:spPr>
        <p:txBody>
          <a:bodyPr anchor="ctr">
            <a:normAutofit/>
          </a:bodyPr>
          <a:lstStyle/>
          <a:p>
            <a:pPr algn="r"/>
            <a:r>
              <a:rPr lang="es-ES" i="1" dirty="0" smtClean="0"/>
              <a:t>Redes </a:t>
            </a:r>
            <a:r>
              <a:rPr lang="es-ES" i="1" dirty="0"/>
              <a:t>convergentes</a:t>
            </a:r>
            <a:endParaRPr lang="es-ES" dirty="0"/>
          </a:p>
        </p:txBody>
      </p:sp>
      <p:sp>
        <p:nvSpPr>
          <p:cNvPr id="3" name="2 Marcador de contenido"/>
          <p:cNvSpPr>
            <a:spLocks noGrp="1"/>
          </p:cNvSpPr>
          <p:nvPr>
            <p:ph idx="1"/>
          </p:nvPr>
        </p:nvSpPr>
        <p:spPr>
          <a:xfrm>
            <a:off x="2051720" y="1707654"/>
            <a:ext cx="6896648" cy="3655314"/>
          </a:xfrm>
        </p:spPr>
        <p:txBody>
          <a:bodyPr anchor="ctr">
            <a:normAutofit/>
          </a:bodyPr>
          <a:lstStyle/>
          <a:p>
            <a:r>
              <a:rPr lang="es-ES" sz="2800" dirty="0" smtClean="0"/>
              <a:t>Las </a:t>
            </a:r>
            <a:r>
              <a:rPr lang="es-ES" sz="2800" dirty="0"/>
              <a:t>redes proveen la capacidad de conectar gente y equipamiento sin importar donde se encuentren en el mundo.</a:t>
            </a:r>
          </a:p>
          <a:p>
            <a:r>
              <a:rPr lang="es-ES" sz="2800" dirty="0"/>
              <a:t>Últimamente las redes se han convertido en </a:t>
            </a:r>
            <a:r>
              <a:rPr lang="es-ES" sz="2800" dirty="0" err="1"/>
              <a:t>multi</a:t>
            </a:r>
            <a:r>
              <a:rPr lang="es-ES" sz="2800" dirty="0"/>
              <a:t>-propósito, en redes de información convergente</a:t>
            </a:r>
            <a:r>
              <a:rPr lang="es-ES" sz="2800" dirty="0" smtClean="0"/>
              <a:t>.</a:t>
            </a:r>
            <a:endParaRPr lang="es-ES" sz="2800" dirty="0"/>
          </a:p>
        </p:txBody>
      </p:sp>
    </p:spTree>
    <p:extLst>
      <p:ext uri="{BB962C8B-B14F-4D97-AF65-F5344CB8AC3E}">
        <p14:creationId xmlns:p14="http://schemas.microsoft.com/office/powerpoint/2010/main" val="3864532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87723" y="327220"/>
            <a:ext cx="5712643" cy="960668"/>
          </a:xfrm>
        </p:spPr>
        <p:txBody>
          <a:bodyPr anchor="ctr">
            <a:noAutofit/>
          </a:bodyPr>
          <a:lstStyle/>
          <a:p>
            <a:pPr algn="ctr"/>
            <a:r>
              <a:rPr lang="es-ES" sz="4000" i="1" dirty="0"/>
              <a:t>Tipos de </a:t>
            </a:r>
            <a:r>
              <a:rPr lang="es-ES" sz="4000" i="1" dirty="0" smtClean="0"/>
              <a:t>redes</a:t>
            </a:r>
            <a:br>
              <a:rPr lang="es-ES" sz="4000" i="1" dirty="0" smtClean="0"/>
            </a:br>
            <a:r>
              <a:rPr lang="es-ES" sz="2000" dirty="0">
                <a:solidFill>
                  <a:prstClr val="black">
                    <a:lumMod val="75000"/>
                    <a:lumOff val="25000"/>
                  </a:prstClr>
                </a:solidFill>
              </a:rPr>
              <a:t>Existen dos </a:t>
            </a:r>
            <a:r>
              <a:rPr lang="es-ES" sz="2000" dirty="0" smtClean="0">
                <a:solidFill>
                  <a:prstClr val="black">
                    <a:lumMod val="75000"/>
                    <a:lumOff val="25000"/>
                  </a:prstClr>
                </a:solidFill>
              </a:rPr>
              <a:t>esquemas de comunicación en las </a:t>
            </a:r>
            <a:r>
              <a:rPr lang="es-ES" sz="2000" dirty="0">
                <a:solidFill>
                  <a:prstClr val="black">
                    <a:lumMod val="75000"/>
                    <a:lumOff val="25000"/>
                  </a:prstClr>
                </a:solidFill>
              </a:rPr>
              <a:t>redes según su comportamiento:</a:t>
            </a:r>
            <a:endParaRPr lang="es-ES" sz="4000" dirty="0"/>
          </a:p>
        </p:txBody>
      </p:sp>
      <p:sp>
        <p:nvSpPr>
          <p:cNvPr id="3" name="2 Marcador de contenido"/>
          <p:cNvSpPr>
            <a:spLocks noGrp="1"/>
          </p:cNvSpPr>
          <p:nvPr>
            <p:ph idx="1"/>
          </p:nvPr>
        </p:nvSpPr>
        <p:spPr>
          <a:xfrm>
            <a:off x="1907704" y="1707654"/>
            <a:ext cx="7128792" cy="2833217"/>
          </a:xfrm>
        </p:spPr>
        <p:txBody>
          <a:bodyPr>
            <a:normAutofit fontScale="85000" lnSpcReduction="20000"/>
          </a:bodyPr>
          <a:lstStyle/>
          <a:p>
            <a:pPr marL="0" indent="0">
              <a:buNone/>
            </a:pPr>
            <a:endParaRPr lang="es-ES" dirty="0"/>
          </a:p>
          <a:p>
            <a:pPr lvl="1"/>
            <a:r>
              <a:rPr lang="es-ES" sz="2800" dirty="0"/>
              <a:t>Modelo cliente –</a:t>
            </a:r>
            <a:r>
              <a:rPr lang="es-ES" sz="2800" dirty="0" smtClean="0"/>
              <a:t>servidor</a:t>
            </a:r>
          </a:p>
          <a:p>
            <a:pPr marL="900113" lvl="3" indent="-214313"/>
            <a:r>
              <a:rPr lang="es-ES" sz="1700" dirty="0" smtClean="0"/>
              <a:t> Servidor </a:t>
            </a:r>
            <a:r>
              <a:rPr lang="es-ES" sz="1700" dirty="0"/>
              <a:t>Web</a:t>
            </a:r>
          </a:p>
          <a:p>
            <a:pPr marL="900113" lvl="3" indent="-214313"/>
            <a:r>
              <a:rPr lang="es-ES" sz="1700" dirty="0"/>
              <a:t>Servidor de Mail</a:t>
            </a:r>
          </a:p>
          <a:p>
            <a:pPr marL="900113" lvl="3" indent="-214313"/>
            <a:r>
              <a:rPr lang="es-ES" sz="1700" dirty="0"/>
              <a:t>Servidor </a:t>
            </a:r>
            <a:r>
              <a:rPr lang="es-ES" sz="1700" dirty="0" smtClean="0"/>
              <a:t>FTP</a:t>
            </a:r>
          </a:p>
          <a:p>
            <a:pPr marL="557213" indent="-214313"/>
            <a:r>
              <a:rPr lang="es-ES" sz="2800" dirty="0"/>
              <a:t>Modelo Peer-</a:t>
            </a:r>
            <a:r>
              <a:rPr lang="es-ES" sz="2800" dirty="0" err="1"/>
              <a:t>to</a:t>
            </a:r>
            <a:r>
              <a:rPr lang="es-ES" sz="2800" dirty="0"/>
              <a:t>-Peer (P2P)</a:t>
            </a:r>
          </a:p>
          <a:p>
            <a:pPr lvl="2"/>
            <a:r>
              <a:rPr lang="es-ES" sz="1900" dirty="0" smtClean="0"/>
              <a:t>E-</a:t>
            </a:r>
            <a:r>
              <a:rPr lang="es-ES" sz="1900" dirty="0" err="1" smtClean="0"/>
              <a:t>mule</a:t>
            </a:r>
            <a:endParaRPr lang="es-ES" sz="1900" dirty="0" smtClean="0"/>
          </a:p>
          <a:p>
            <a:pPr lvl="2"/>
            <a:r>
              <a:rPr lang="es-ES" sz="1900" dirty="0" err="1" smtClean="0"/>
              <a:t>torrents</a:t>
            </a:r>
            <a:endParaRPr lang="es-ES" sz="1900" dirty="0" smtClean="0"/>
          </a:p>
          <a:p>
            <a:pPr lvl="2"/>
            <a:r>
              <a:rPr lang="es-ES" sz="1900" dirty="0" err="1" smtClean="0"/>
              <a:t>WhatsApp</a:t>
            </a:r>
            <a:endParaRPr lang="es-ES" sz="1900" dirty="0" smtClean="0"/>
          </a:p>
          <a:p>
            <a:pPr lvl="2"/>
            <a:endParaRPr lang="es-ES" sz="1400" dirty="0"/>
          </a:p>
          <a:p>
            <a:pPr marL="342900" lvl="1" indent="0">
              <a:buNone/>
            </a:pPr>
            <a:endParaRPr lang="es-ES" sz="2400" dirty="0"/>
          </a:p>
          <a:p>
            <a:endParaRPr lang="es-ES" dirty="0"/>
          </a:p>
        </p:txBody>
      </p:sp>
    </p:spTree>
    <p:extLst>
      <p:ext uri="{BB962C8B-B14F-4D97-AF65-F5344CB8AC3E}">
        <p14:creationId xmlns:p14="http://schemas.microsoft.com/office/powerpoint/2010/main" val="3284935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699403"/>
            <a:ext cx="7467600" cy="857250"/>
          </a:xfrm>
        </p:spPr>
        <p:txBody>
          <a:bodyPr anchor="ctr">
            <a:normAutofit/>
          </a:bodyPr>
          <a:lstStyle/>
          <a:p>
            <a:pPr algn="ctr"/>
            <a:r>
              <a:rPr lang="es-ES" dirty="0"/>
              <a:t>El rol de las computadoras en la Red</a:t>
            </a:r>
          </a:p>
        </p:txBody>
      </p:sp>
      <p:sp>
        <p:nvSpPr>
          <p:cNvPr id="3" name="2 Marcador de contenido"/>
          <p:cNvSpPr>
            <a:spLocks noGrp="1"/>
          </p:cNvSpPr>
          <p:nvPr>
            <p:ph idx="1"/>
          </p:nvPr>
        </p:nvSpPr>
        <p:spPr>
          <a:xfrm>
            <a:off x="1907704" y="1525094"/>
            <a:ext cx="7236296" cy="3618406"/>
          </a:xfrm>
        </p:spPr>
        <p:txBody>
          <a:bodyPr>
            <a:noAutofit/>
          </a:bodyPr>
          <a:lstStyle/>
          <a:p>
            <a:r>
              <a:rPr lang="es-ES" sz="2800" b="1" i="1" dirty="0">
                <a:solidFill>
                  <a:srgbClr val="FF0000"/>
                </a:solidFill>
              </a:rPr>
              <a:t>Servidores:</a:t>
            </a:r>
            <a:r>
              <a:rPr lang="es-ES" sz="2800" dirty="0"/>
              <a:t> son hosts con un software instalado que permite proporcionar información. Ej. Servidor de paginas WEB, Servidor de Mail </a:t>
            </a:r>
            <a:endParaRPr lang="es-ES" sz="2800" dirty="0" smtClean="0"/>
          </a:p>
          <a:p>
            <a:r>
              <a:rPr lang="es-ES" sz="2800" b="1" i="1" dirty="0" smtClean="0">
                <a:solidFill>
                  <a:srgbClr val="FF0000"/>
                </a:solidFill>
              </a:rPr>
              <a:t>Clientes</a:t>
            </a:r>
            <a:r>
              <a:rPr lang="es-ES" sz="2800" b="1" i="1" dirty="0">
                <a:solidFill>
                  <a:srgbClr val="FF0000"/>
                </a:solidFill>
              </a:rPr>
              <a:t>:</a:t>
            </a:r>
            <a:r>
              <a:rPr lang="es-ES" sz="2800" dirty="0"/>
              <a:t> son host con un software instalado que les permite solicitar y mostrar la información recibida del servidor.</a:t>
            </a:r>
          </a:p>
          <a:p>
            <a:endParaRPr lang="es-ES" sz="2800" dirty="0"/>
          </a:p>
        </p:txBody>
      </p:sp>
      <p:sp>
        <p:nvSpPr>
          <p:cNvPr id="4" name="Rectángulo 3"/>
          <p:cNvSpPr/>
          <p:nvPr/>
        </p:nvSpPr>
        <p:spPr>
          <a:xfrm>
            <a:off x="1974776" y="114628"/>
            <a:ext cx="5088252" cy="584775"/>
          </a:xfrm>
          <a:prstGeom prst="rect">
            <a:avLst/>
          </a:prstGeom>
        </p:spPr>
        <p:txBody>
          <a:bodyPr wrap="none">
            <a:spAutoFit/>
          </a:bodyPr>
          <a:lstStyle/>
          <a:p>
            <a:r>
              <a:rPr lang="es-AR" sz="3200" dirty="0"/>
              <a:t>Modelo cliente - servidor</a:t>
            </a:r>
          </a:p>
        </p:txBody>
      </p:sp>
    </p:spTree>
    <p:extLst>
      <p:ext uri="{BB962C8B-B14F-4D97-AF65-F5344CB8AC3E}">
        <p14:creationId xmlns:p14="http://schemas.microsoft.com/office/powerpoint/2010/main" val="572410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699403"/>
            <a:ext cx="7467600" cy="857250"/>
          </a:xfrm>
        </p:spPr>
        <p:txBody>
          <a:bodyPr anchor="ctr">
            <a:normAutofit fontScale="90000"/>
          </a:bodyPr>
          <a:lstStyle/>
          <a:p>
            <a:pPr algn="ctr"/>
            <a:r>
              <a:rPr lang="es-ES" dirty="0"/>
              <a:t>Se utiliza ampliamente </a:t>
            </a:r>
            <a:r>
              <a:rPr lang="es-ES" dirty="0" smtClean="0"/>
              <a:t>y </a:t>
            </a:r>
            <a:r>
              <a:rPr lang="es-ES" dirty="0"/>
              <a:t>Forma en gran medida la base del uso de redes</a:t>
            </a:r>
          </a:p>
        </p:txBody>
      </p:sp>
      <p:sp>
        <p:nvSpPr>
          <p:cNvPr id="4" name="Rectángulo 3"/>
          <p:cNvSpPr/>
          <p:nvPr/>
        </p:nvSpPr>
        <p:spPr>
          <a:xfrm>
            <a:off x="1974776" y="114628"/>
            <a:ext cx="5088252" cy="584775"/>
          </a:xfrm>
          <a:prstGeom prst="rect">
            <a:avLst/>
          </a:prstGeom>
        </p:spPr>
        <p:txBody>
          <a:bodyPr wrap="none">
            <a:spAutoFit/>
          </a:bodyPr>
          <a:lstStyle/>
          <a:p>
            <a:r>
              <a:rPr lang="es-AR" sz="3200" dirty="0"/>
              <a:t>Modelo cliente - servidor</a:t>
            </a:r>
          </a:p>
        </p:txBody>
      </p:sp>
      <p:pic>
        <p:nvPicPr>
          <p:cNvPr id="6" name="Imagen 5"/>
          <p:cNvPicPr>
            <a:picLocks noChangeAspect="1"/>
          </p:cNvPicPr>
          <p:nvPr/>
        </p:nvPicPr>
        <p:blipFill>
          <a:blip r:embed="rId2">
            <a:clrChange>
              <a:clrFrom>
                <a:srgbClr val="FFFFFF"/>
              </a:clrFrom>
              <a:clrTo>
                <a:srgbClr val="FFFFFF">
                  <a:alpha val="0"/>
                </a:srgbClr>
              </a:clrTo>
            </a:clrChange>
          </a:blip>
          <a:stretch>
            <a:fillRect/>
          </a:stretch>
        </p:blipFill>
        <p:spPr>
          <a:xfrm>
            <a:off x="1665940" y="1556653"/>
            <a:ext cx="5934903" cy="3610479"/>
          </a:xfrm>
          <a:prstGeom prst="rect">
            <a:avLst/>
          </a:prstGeom>
        </p:spPr>
      </p:pic>
    </p:spTree>
    <p:extLst>
      <p:ext uri="{BB962C8B-B14F-4D97-AF65-F5344CB8AC3E}">
        <p14:creationId xmlns:p14="http://schemas.microsoft.com/office/powerpoint/2010/main" val="1227649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555526"/>
            <a:ext cx="8269447" cy="1512168"/>
          </a:xfrm>
        </p:spPr>
        <p:txBody>
          <a:bodyPr anchor="ctr">
            <a:normAutofit fontScale="90000"/>
          </a:bodyPr>
          <a:lstStyle/>
          <a:p>
            <a:pPr algn="ctr"/>
            <a:r>
              <a:rPr lang="es-ES" sz="2000" dirty="0"/>
              <a:t>El tipo de comunicación de persona a persona conoce como comunicación peer-</a:t>
            </a:r>
            <a:r>
              <a:rPr lang="es-ES" sz="2000" dirty="0" err="1"/>
              <a:t>to</a:t>
            </a:r>
            <a:r>
              <a:rPr lang="es-ES" sz="2000" dirty="0"/>
              <a:t>-peer y se distingue de la comunicación cliente servidor por que no hay una división fija de clientes y servidores. Todos los host pueden ser cliente y servidor al mismo tiempo. </a:t>
            </a:r>
          </a:p>
        </p:txBody>
      </p:sp>
      <p:sp>
        <p:nvSpPr>
          <p:cNvPr id="4" name="Rectángulo 3"/>
          <p:cNvSpPr/>
          <p:nvPr/>
        </p:nvSpPr>
        <p:spPr>
          <a:xfrm>
            <a:off x="1974776" y="114628"/>
            <a:ext cx="5484194" cy="584775"/>
          </a:xfrm>
          <a:prstGeom prst="rect">
            <a:avLst/>
          </a:prstGeom>
        </p:spPr>
        <p:txBody>
          <a:bodyPr wrap="none">
            <a:spAutoFit/>
          </a:bodyPr>
          <a:lstStyle/>
          <a:p>
            <a:r>
              <a:rPr lang="es-AR" sz="3200" dirty="0"/>
              <a:t>Modelo </a:t>
            </a:r>
            <a:r>
              <a:rPr lang="es-AR" sz="3200" dirty="0" smtClean="0"/>
              <a:t>Peer </a:t>
            </a:r>
            <a:r>
              <a:rPr lang="es-AR" sz="3200" dirty="0" err="1" smtClean="0"/>
              <a:t>to</a:t>
            </a:r>
            <a:r>
              <a:rPr lang="es-AR" sz="3200" dirty="0" smtClean="0"/>
              <a:t> Peer (p2p)</a:t>
            </a:r>
            <a:endParaRPr lang="es-AR" sz="3200" dirty="0"/>
          </a:p>
        </p:txBody>
      </p:sp>
      <p:grpSp>
        <p:nvGrpSpPr>
          <p:cNvPr id="9" name="Grupo 8"/>
          <p:cNvGrpSpPr/>
          <p:nvPr/>
        </p:nvGrpSpPr>
        <p:grpSpPr>
          <a:xfrm>
            <a:off x="1160936" y="1779662"/>
            <a:ext cx="7983064" cy="3010320"/>
            <a:chOff x="898767" y="2067694"/>
            <a:chExt cx="7983064" cy="3010320"/>
          </a:xfrm>
        </p:grpSpPr>
        <p:pic>
          <p:nvPicPr>
            <p:cNvPr id="7" name="Imagen 6"/>
            <p:cNvPicPr>
              <a:picLocks noChangeAspect="1"/>
            </p:cNvPicPr>
            <p:nvPr/>
          </p:nvPicPr>
          <p:blipFill rotWithShape="1">
            <a:blip r:embed="rId2">
              <a:clrChange>
                <a:clrFrom>
                  <a:srgbClr val="FFFFFF"/>
                </a:clrFrom>
                <a:clrTo>
                  <a:srgbClr val="FFFFFF">
                    <a:alpha val="0"/>
                  </a:srgbClr>
                </a:clrTo>
              </a:clrChange>
            </a:blip>
            <a:srcRect t="8058"/>
            <a:stretch/>
          </p:blipFill>
          <p:spPr>
            <a:xfrm>
              <a:off x="898767" y="2283717"/>
              <a:ext cx="7983064" cy="2767741"/>
            </a:xfrm>
            <a:prstGeom prst="rect">
              <a:avLst/>
            </a:prstGeom>
          </p:spPr>
        </p:pic>
        <p:pic>
          <p:nvPicPr>
            <p:cNvPr id="8" name="Imagen 7"/>
            <p:cNvPicPr>
              <a:picLocks noChangeAspect="1"/>
            </p:cNvPicPr>
            <p:nvPr/>
          </p:nvPicPr>
          <p:blipFill rotWithShape="1">
            <a:blip r:embed="rId2">
              <a:clrChange>
                <a:clrFrom>
                  <a:srgbClr val="FFFFFF"/>
                </a:clrFrom>
                <a:clrTo>
                  <a:srgbClr val="FFFFFF">
                    <a:alpha val="0"/>
                  </a:srgbClr>
                </a:clrTo>
              </a:clrChange>
            </a:blip>
            <a:srcRect l="63151"/>
            <a:stretch/>
          </p:blipFill>
          <p:spPr>
            <a:xfrm>
              <a:off x="5940151" y="2067694"/>
              <a:ext cx="2941679" cy="3010320"/>
            </a:xfrm>
            <a:prstGeom prst="rect">
              <a:avLst/>
            </a:prstGeom>
          </p:spPr>
        </p:pic>
      </p:grpSp>
    </p:spTree>
    <p:extLst>
      <p:ext uri="{BB962C8B-B14F-4D97-AF65-F5344CB8AC3E}">
        <p14:creationId xmlns:p14="http://schemas.microsoft.com/office/powerpoint/2010/main" val="2800128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307</TotalTime>
  <Words>1316</Words>
  <Application>Microsoft Office PowerPoint</Application>
  <PresentationFormat>Presentación en pantalla (16:9)</PresentationFormat>
  <Paragraphs>133</Paragraphs>
  <Slides>33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Arial</vt:lpstr>
      <vt:lpstr>Century Gothic</vt:lpstr>
      <vt:lpstr>Comic Sans MS</vt:lpstr>
      <vt:lpstr>Wingdings</vt:lpstr>
      <vt:lpstr>Wingdings 3</vt:lpstr>
      <vt:lpstr>Espiral</vt:lpstr>
      <vt:lpstr>EFSI 2 REDES</vt:lpstr>
      <vt:lpstr>¿Que es una Red?</vt:lpstr>
      <vt:lpstr>Red de datos en nuestra casa (Home Network)</vt:lpstr>
      <vt:lpstr>Red de datos en nuestra casa (Home Network)</vt:lpstr>
      <vt:lpstr>Redes convergentes</vt:lpstr>
      <vt:lpstr>Tipos de redes Existen dos esquemas de comunicación en las redes según su comportamiento:</vt:lpstr>
      <vt:lpstr>El rol de las computadoras en la Red</vt:lpstr>
      <vt:lpstr>Se utiliza ampliamente y Forma en gran medida la base del uso de redes</vt:lpstr>
      <vt:lpstr>El tipo de comunicación de persona a persona conoce como comunicación peer-to-peer y se distingue de la comunicación cliente servidor por que no hay una división fija de clientes y servidores. Todos los host pueden ser cliente y servidor al mismo tiempo. </vt:lpstr>
      <vt:lpstr>Elementos de una red</vt:lpstr>
      <vt:lpstr>Elementos de red muy simple</vt:lpstr>
      <vt:lpstr>Elementos de red muy simple</vt:lpstr>
      <vt:lpstr>Elementos de red</vt:lpstr>
      <vt:lpstr>Elementos de red – Físicos y lógicos</vt:lpstr>
      <vt:lpstr>Elementos de red – Físicos y lógicos</vt:lpstr>
      <vt:lpstr>Símbolos comunes  (de los elementos de una red)</vt:lpstr>
      <vt:lpstr>Elementos de red – Algunos Ej. Físicos</vt:lpstr>
      <vt:lpstr>Elementos de red – Medios (Conexiones de Red)</vt:lpstr>
      <vt:lpstr>Elementos de red  Medios</vt:lpstr>
      <vt:lpstr>Elementos de red – Protocolos o Reglas (lógicas)</vt:lpstr>
      <vt:lpstr>Ejemplo: envió de un WhatsApp (Simplificado)</vt:lpstr>
      <vt:lpstr>Ejemplo: envió de un WhatsApp (Simplificado)</vt:lpstr>
      <vt:lpstr>Ejemplo: envió de un WhatsApp (Simplificado)</vt:lpstr>
      <vt:lpstr>Ejemplo: envió de un WhatsApp (Simplificado)</vt:lpstr>
      <vt:lpstr>Ejemplo: envió de un WhatsApp (Simplificado)</vt:lpstr>
      <vt:lpstr>Ejemplo: envió de un WhatsApp (Simplificado)</vt:lpstr>
      <vt:lpstr>Ejemplo: envió de un WhatsApp (Simplificado)</vt:lpstr>
      <vt:lpstr>Servicios</vt:lpstr>
      <vt:lpstr>1.Servicio orientado a la conexión</vt:lpstr>
      <vt:lpstr>1.Servicio orientado a la conexión (Cont.)</vt:lpstr>
      <vt:lpstr>2.Servicio no-orientado a la conexión </vt:lpstr>
      <vt:lpstr>3.Servicios confiables</vt:lpstr>
      <vt:lpstr>4.Servicios NO-confiables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EFSI 2 REDES</dc:title>
  <dc:creator>Felipe</dc:creator>
  <cp:lastModifiedBy>Teacher Master</cp:lastModifiedBy>
  <cp:revision>21</cp:revision>
  <dcterms:created xsi:type="dcterms:W3CDTF">2022-03-17T00:45:09Z</dcterms:created>
  <dcterms:modified xsi:type="dcterms:W3CDTF">2022-03-17T14:53:55Z</dcterms:modified>
</cp:coreProperties>
</file>