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96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elipe0023/BigData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8" y="1581687"/>
            <a:ext cx="7477601" cy="2700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MODELO DE PREDICCIÓN DE ABANDONO DE EMPLEADOS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7" y="4351900"/>
            <a:ext cx="7477601" cy="51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PROYECTO FINAL DEL CURSO CRACK THE CODE</a:t>
            </a:r>
            <a:endParaRPr lang="en-US" sz="2000" b="1" dirty="0"/>
          </a:p>
        </p:txBody>
      </p:sp>
      <p:sp>
        <p:nvSpPr>
          <p:cNvPr id="8" name="Text 5"/>
          <p:cNvSpPr/>
          <p:nvPr/>
        </p:nvSpPr>
        <p:spPr>
          <a:xfrm>
            <a:off x="6375321" y="5767507"/>
            <a:ext cx="24384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619161" y="5581046"/>
            <a:ext cx="4462485" cy="1854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EEFF5"/>
                </a:solidFill>
                <a:latin typeface="Montserrat" pitchFamily="34" charset="0"/>
              </a:rPr>
              <a:t>INTEGRANTES:</a:t>
            </a:r>
          </a:p>
          <a:p>
            <a:pPr marL="457200" indent="-457200" algn="l">
              <a:lnSpc>
                <a:spcPts val="3062"/>
              </a:lnSpc>
              <a:buFont typeface="+mj-lt"/>
              <a:buAutoNum type="arabicPeriod"/>
            </a:pPr>
            <a:r>
              <a:rPr lang="es-PE" sz="18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Angelo</a:t>
            </a:r>
            <a:r>
              <a:rPr lang="es-PE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Ricardo Morales Casariego </a:t>
            </a:r>
            <a:endParaRPr lang="en-US" sz="2187" b="1" i="0" dirty="0">
              <a:solidFill>
                <a:schemeClr val="bg1"/>
              </a:solidFill>
              <a:effectLst/>
              <a:latin typeface="Montserrat" pitchFamily="34" charset="0"/>
            </a:endParaRPr>
          </a:p>
          <a:p>
            <a:pPr marL="457200" indent="-457200" algn="l">
              <a:lnSpc>
                <a:spcPts val="3062"/>
              </a:lnSpc>
              <a:buFont typeface="+mj-lt"/>
              <a:buAutoNum type="arabicPeriod"/>
            </a:pPr>
            <a:r>
              <a:rPr lang="es-PE" sz="1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Felipe Antonio Huerta Correo </a:t>
            </a:r>
            <a:endParaRPr lang="en-US" sz="2187" b="1" dirty="0">
              <a:solidFill>
                <a:schemeClr val="bg1"/>
              </a:solidFill>
              <a:latin typeface="Montserrat" pitchFamily="34" charset="0"/>
            </a:endParaRPr>
          </a:p>
          <a:p>
            <a:pPr marL="457200" indent="-457200" algn="l">
              <a:lnSpc>
                <a:spcPts val="3062"/>
              </a:lnSpc>
              <a:buFont typeface="+mj-lt"/>
              <a:buAutoNum type="arabicPeriod"/>
            </a:pPr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</a:rPr>
              <a:t>Patricia Delfina Palomino </a:t>
            </a:r>
            <a:r>
              <a:rPr lang="es-PE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Inza</a:t>
            </a:r>
            <a:endParaRPr lang="en-US" sz="2187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EF4B10-3809-4EAE-9A9A-B79E4B0E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7" y="246818"/>
            <a:ext cx="3854926" cy="11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odología Crack The Code - Crack The Code">
            <a:extLst>
              <a:ext uri="{FF2B5EF4-FFF2-40B4-BE49-F238E27FC236}">
                <a16:creationId xmlns:a16="http://schemas.microsoft.com/office/drawing/2014/main" id="{317129E0-301A-4575-B3C6-394155E0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998" y="246818"/>
            <a:ext cx="1117283" cy="1117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ack The Code">
            <a:extLst>
              <a:ext uri="{FF2B5EF4-FFF2-40B4-BE49-F238E27FC236}">
                <a16:creationId xmlns:a16="http://schemas.microsoft.com/office/drawing/2014/main" id="{70A9E7B8-6EC8-49D9-A701-312EA56A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196850"/>
            <a:ext cx="1223097" cy="122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4FF19F1B-61BD-4129-ACD3-FD9D699108D1}"/>
              </a:ext>
            </a:extLst>
          </p:cNvPr>
          <p:cNvSpPr/>
          <p:nvPr/>
        </p:nvSpPr>
        <p:spPr>
          <a:xfrm>
            <a:off x="6319599" y="4901931"/>
            <a:ext cx="7477601" cy="51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b="1" dirty="0">
                <a:solidFill>
                  <a:srgbClr val="EEEFF5"/>
                </a:solidFill>
                <a:latin typeface="Montserrat" pitchFamily="34" charset="0"/>
              </a:rPr>
              <a:t>DOCENTE: LUIS OLIVEROS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00726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MX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Una preocupación creciente: causas de la deserción de empleados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840355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3062526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Insatisfacción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trabajo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3631883"/>
            <a:ext cx="4999553" cy="5378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empleados pueden irse debido a la insatisfacción con sus funciones, responsabilidades o cultura laboral actuales.</a:t>
            </a:r>
          </a:p>
        </p:txBody>
      </p:sp>
      <p:sp>
        <p:nvSpPr>
          <p:cNvPr id="9" name="Text 7"/>
          <p:cNvSpPr/>
          <p:nvPr/>
        </p:nvSpPr>
        <p:spPr>
          <a:xfrm>
            <a:off x="7648456" y="3062526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Oportunidades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crecimiento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profesional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982391" y="5364599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Cambios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economicos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Competencia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mercado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laboral</a:t>
            </a:r>
            <a:endParaRPr lang="en-US" sz="2187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9F4C58-9D25-4B50-A564-4F1AFF5E86D7}"/>
              </a:ext>
            </a:extLst>
          </p:cNvPr>
          <p:cNvSpPr txBox="1"/>
          <p:nvPr/>
        </p:nvSpPr>
        <p:spPr>
          <a:xfrm>
            <a:off x="7648456" y="3657322"/>
            <a:ext cx="5595282" cy="113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s-MX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falta de desarrollo profesional y perspectivas de crecimiento puede contribuir a que los empleados busquen nuevas oportunidades.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30DF617-8E74-4DF5-BCBD-6EEEDCC3BD10}"/>
              </a:ext>
            </a:extLst>
          </p:cNvPr>
          <p:cNvSpPr txBox="1"/>
          <p:nvPr/>
        </p:nvSpPr>
        <p:spPr>
          <a:xfrm>
            <a:off x="1982391" y="5833587"/>
            <a:ext cx="5221724" cy="149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s-MX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factores externos, como las fluctuaciones económicas, pueden afectar la estabilidad laboral e influir en las decisiones de los empleados de irse.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634FA39-CF16-4116-B06F-CAEE87E7D91F}"/>
              </a:ext>
            </a:extLst>
          </p:cNvPr>
          <p:cNvSpPr txBox="1"/>
          <p:nvPr/>
        </p:nvSpPr>
        <p:spPr>
          <a:xfrm>
            <a:off x="7630835" y="5972939"/>
            <a:ext cx="4846915" cy="149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s-MX" sz="18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industrias altamente competitivas, los empleados pueden verse tentados a explorar mejores ofertas de empresas rivales.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06529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MX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 perspectiva global: satisfacción laboral en todos los países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278046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India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78046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89%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3276719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341757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Mexico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41757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85%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4054673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United States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054673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78%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0220" y="4550926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82391" y="469177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China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691777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74%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982391" y="532888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United Kingdom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1181" y="5328880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74%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1760220" y="5825133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982391" y="596598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Japan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1181" y="5965984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42%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760220" y="6712148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satisfacción laboral varía ampliamente entre países: India lidera con un 89% y Japón es el más bajo con un 42%. Una fuerza laboral satisfecha es crucial para la retención y el éxito organizacional.</a:t>
            </a:r>
            <a:endParaRPr lang="en-US" sz="1750" dirty="0"/>
          </a:p>
        </p:txBody>
      </p:sp>
      <p:pic>
        <p:nvPicPr>
          <p:cNvPr id="3074" name="Picture 2" descr="Buenos aires - Iconos gratis de mapas y ubicación">
            <a:extLst>
              <a:ext uri="{FF2B5EF4-FFF2-40B4-BE49-F238E27FC236}">
                <a16:creationId xmlns:a16="http://schemas.microsoft.com/office/drawing/2014/main" id="{E65F092F-68B0-4866-A1C2-023B22BC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997" y="2016143"/>
            <a:ext cx="3242311" cy="324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5340" y="610433"/>
            <a:ext cx="8968740" cy="693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2"/>
              </a:lnSpc>
              <a:buNone/>
            </a:pPr>
            <a:r>
              <a:rPr lang="es-MX" sz="437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 costo del abandono de los empleados</a:t>
            </a:r>
            <a:endParaRPr lang="en-US" sz="4370" dirty="0"/>
          </a:p>
        </p:txBody>
      </p:sp>
      <p:sp>
        <p:nvSpPr>
          <p:cNvPr id="5" name="Shape 3"/>
          <p:cNvSpPr/>
          <p:nvPr/>
        </p:nvSpPr>
        <p:spPr>
          <a:xfrm>
            <a:off x="7265194" y="1748076"/>
            <a:ext cx="99893" cy="491192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6" name="Shape 4"/>
          <p:cNvSpPr/>
          <p:nvPr/>
        </p:nvSpPr>
        <p:spPr>
          <a:xfrm>
            <a:off x="7564815" y="2121158"/>
            <a:ext cx="776883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7" name="Shape 5"/>
          <p:cNvSpPr/>
          <p:nvPr/>
        </p:nvSpPr>
        <p:spPr>
          <a:xfrm>
            <a:off x="7065347" y="1921431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8" name="Text 6"/>
          <p:cNvSpPr/>
          <p:nvPr/>
        </p:nvSpPr>
        <p:spPr>
          <a:xfrm>
            <a:off x="7257871" y="1962983"/>
            <a:ext cx="114300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2" dirty="0"/>
          </a:p>
        </p:txBody>
      </p:sp>
      <p:sp>
        <p:nvSpPr>
          <p:cNvPr id="9" name="Text 7"/>
          <p:cNvSpPr/>
          <p:nvPr/>
        </p:nvSpPr>
        <p:spPr>
          <a:xfrm>
            <a:off x="8535948" y="1970008"/>
            <a:ext cx="2219920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Impacto</a:t>
            </a: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185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financiero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8535948" y="2538770"/>
            <a:ext cx="4328993" cy="142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s-MX" sz="17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pérdida de empleados con experiencia puede generar costos significativos asociados con el reclutamiento, la incorporación y la capacitación.</a:t>
            </a:r>
            <a:endParaRPr lang="en-US" sz="1748" dirty="0"/>
          </a:p>
        </p:txBody>
      </p:sp>
      <p:sp>
        <p:nvSpPr>
          <p:cNvPr id="11" name="Shape 9"/>
          <p:cNvSpPr/>
          <p:nvPr/>
        </p:nvSpPr>
        <p:spPr>
          <a:xfrm>
            <a:off x="6288465" y="3231059"/>
            <a:ext cx="776883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347" y="3031331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581" y="3072884"/>
            <a:ext cx="182880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2" dirty="0"/>
          </a:p>
        </p:txBody>
      </p:sp>
      <p:sp>
        <p:nvSpPr>
          <p:cNvPr id="14" name="Text 12"/>
          <p:cNvSpPr/>
          <p:nvPr/>
        </p:nvSpPr>
        <p:spPr>
          <a:xfrm>
            <a:off x="3183374" y="3079909"/>
            <a:ext cx="2910840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1"/>
              </a:lnSpc>
              <a:buNone/>
            </a:pPr>
            <a:r>
              <a:rPr lang="en-US" sz="2185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Productividad</a:t>
            </a: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y moral</a:t>
            </a:r>
            <a:endParaRPr lang="en-US" sz="2185" dirty="0"/>
          </a:p>
        </p:txBody>
      </p:sp>
      <p:sp>
        <p:nvSpPr>
          <p:cNvPr id="15" name="Text 13"/>
          <p:cNvSpPr/>
          <p:nvPr/>
        </p:nvSpPr>
        <p:spPr>
          <a:xfrm>
            <a:off x="1765340" y="3648670"/>
            <a:ext cx="4328874" cy="1421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7"/>
              </a:lnSpc>
              <a:buNone/>
            </a:pPr>
            <a:r>
              <a:rPr lang="es-MX" sz="17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Una alta tasa de rotación puede afectar negativamente la productividad y la moral de los empleados restantes, impactando el desempeño general del equipo.</a:t>
            </a:r>
            <a:endParaRPr lang="en-US" sz="1748" dirty="0"/>
          </a:p>
        </p:txBody>
      </p:sp>
      <p:sp>
        <p:nvSpPr>
          <p:cNvPr id="16" name="Shape 14"/>
          <p:cNvSpPr/>
          <p:nvPr/>
        </p:nvSpPr>
        <p:spPr>
          <a:xfrm>
            <a:off x="7564815" y="4776847"/>
            <a:ext cx="776883" cy="99893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347" y="4577120"/>
            <a:ext cx="499467" cy="499467"/>
          </a:xfrm>
          <a:prstGeom prst="roundRect">
            <a:avLst>
              <a:gd name="adj" fmla="val 26668"/>
            </a:avLst>
          </a:prstGeom>
          <a:solidFill>
            <a:srgbClr val="282C32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4618673"/>
            <a:ext cx="182880" cy="416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7"/>
              </a:lnSpc>
              <a:buNone/>
            </a:pPr>
            <a:r>
              <a:rPr lang="en-US" sz="2622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2" dirty="0"/>
          </a:p>
        </p:txBody>
      </p:sp>
      <p:sp>
        <p:nvSpPr>
          <p:cNvPr id="19" name="Text 17"/>
          <p:cNvSpPr/>
          <p:nvPr/>
        </p:nvSpPr>
        <p:spPr>
          <a:xfrm>
            <a:off x="8535948" y="4625697"/>
            <a:ext cx="2263140" cy="3468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1"/>
              </a:lnSpc>
              <a:buNone/>
            </a:pPr>
            <a:r>
              <a:rPr lang="en-US" sz="2185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Continuidad</a:t>
            </a: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del </a:t>
            </a:r>
            <a:r>
              <a:rPr lang="en-US" sz="2185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Servicio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8535948" y="5194459"/>
            <a:ext cx="4328993" cy="1065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7"/>
              </a:lnSpc>
              <a:buNone/>
            </a:pPr>
            <a:r>
              <a:rPr lang="es-MX" sz="17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Una fuerza laboral inestable puede generar brechas en el servicio, menor calidad y menor satisfacción del cliente.</a:t>
            </a:r>
            <a:endParaRPr lang="en-US" sz="1748" dirty="0"/>
          </a:p>
        </p:txBody>
      </p:sp>
      <p:sp>
        <p:nvSpPr>
          <p:cNvPr id="21" name="Text 19"/>
          <p:cNvSpPr/>
          <p:nvPr/>
        </p:nvSpPr>
        <p:spPr>
          <a:xfrm>
            <a:off x="1765340" y="6909673"/>
            <a:ext cx="11099602" cy="710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7"/>
              </a:lnSpc>
              <a:buNone/>
            </a:pPr>
            <a:r>
              <a:rPr lang="es-MX" sz="174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abandono de los empleados puede tener consecuencias de gran alcance, incluidas cargas financieras, productividad disminuida y calidad del servicio comprometida.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874038"/>
            <a:ext cx="7475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s-MX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Aprovechamiento de datos y análisis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2012752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6" name="Text 4"/>
          <p:cNvSpPr/>
          <p:nvPr/>
        </p:nvSpPr>
        <p:spPr>
          <a:xfrm>
            <a:off x="1982391" y="2234922"/>
            <a:ext cx="3230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Collection &amp; Cleaning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82391" y="2804279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Identifique y recopile fuentes de datos relevantes, garantizando la precisión y la calidad mediante una limpieza y preparación exhaustivas.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012752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234922"/>
            <a:ext cx="3924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Exploration &amp; Visualization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2804279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Utilice visualizaciones para descubrir patrones y relaciones dentro de los datos, revelando información valiosa.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760220" y="4314825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12" name="Text 10"/>
          <p:cNvSpPr/>
          <p:nvPr/>
        </p:nvSpPr>
        <p:spPr>
          <a:xfrm>
            <a:off x="1982391" y="4536996"/>
            <a:ext cx="3931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Transformation &amp; Modeling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982391" y="5106353"/>
            <a:ext cx="4999553" cy="24831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Diseñe funciones, seleccione algoritmos apropiados y entrene modelos para predecir y mitigar el abandono de los empleados.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314825"/>
            <a:ext cx="5443895" cy="2079903"/>
          </a:xfrm>
          <a:prstGeom prst="roundRect">
            <a:avLst>
              <a:gd name="adj" fmla="val 6410"/>
            </a:avLst>
          </a:prstGeom>
          <a:solidFill>
            <a:srgbClr val="282C3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536996"/>
            <a:ext cx="328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Evaluation &amp; Testing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106353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Evaluar el desempeño del modelo, realizar los ajustes necesarios y documentar los hallazgos y recomendaciones.</a:t>
            </a:r>
          </a:p>
        </p:txBody>
      </p:sp>
      <p:sp>
        <p:nvSpPr>
          <p:cNvPr id="17" name="Text 15"/>
          <p:cNvSpPr/>
          <p:nvPr/>
        </p:nvSpPr>
        <p:spPr>
          <a:xfrm>
            <a:off x="1760220" y="6644640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análisis de datos avanzado y las técnicas de aprendizaje automático permiten a las organizaciones comprender y abordar el abandono de los empleados de forma proactiva.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533293"/>
            <a:ext cx="4953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Recursos</a:t>
            </a: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4374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necesarios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7345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4683562" y="3776186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8108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Hardware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380190"/>
            <a:ext cx="37514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i5 computer with 8GB RAM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186505" y="37345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344978" y="37761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08619" y="38108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Software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08619" y="4380190"/>
            <a:ext cx="38885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PYSPARK, POWER BI, EXCEL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490799" y="4985504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acceso a los recursos de hardware y software necesarios es crucial para realizar análisis de datos e implementar estrategias de retención de manera efectiva.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47232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Cronograma</a:t>
            </a: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del </a:t>
            </a:r>
            <a:r>
              <a:rPr lang="en-US" sz="4374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proyecto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982391" y="2751892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751892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 &amp; Cleaning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760220" y="3248144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982391" y="3388995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2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388995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Exploration &amp; Visualization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982391" y="402609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3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02609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Transformation &amp; Modeling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0220" y="4522351"/>
            <a:ext cx="11109960" cy="637103"/>
          </a:xfrm>
          <a:prstGeom prst="rect">
            <a:avLst/>
          </a:prstGeom>
          <a:solidFill>
            <a:srgbClr val="60A9FF">
              <a:alpha val="5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82391" y="4663202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4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663202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Evaluation &amp; Testing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982391" y="5300305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Week 5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1181" y="5300305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Documentation &amp; Presentation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760220" y="6046470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 cronograma bien definido garantiza un enfoque sistemático del proyecto, lo que permite una planificación eficaz y la finalización oportuna de cada fase.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571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Metodologia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583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5962" y="290000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34653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s-MX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Archivos de datos y códigos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504009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 the project files and codes on </a:t>
            </a:r>
            <a:r>
              <a:rPr lang="en-US" sz="1750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42551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91672" y="42968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43314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Fases</a:t>
            </a: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 </a:t>
            </a:r>
            <a:r>
              <a:rPr lang="en-US" sz="2187" b="1" dirty="0" err="1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análisis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490085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Siga un enfoque organizado que implique ingesta de datos, limpieza, conocimientos, ingeniería de funciones, desarrollo de modelos y validación.</a:t>
            </a:r>
          </a:p>
        </p:txBody>
      </p:sp>
      <p:sp>
        <p:nvSpPr>
          <p:cNvPr id="14" name="Text 11"/>
          <p:cNvSpPr/>
          <p:nvPr/>
        </p:nvSpPr>
        <p:spPr>
          <a:xfrm>
            <a:off x="833199" y="5861566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Una metodología detallada permite un proceso de análisis estructurado, asegurando consistencia y trazabilidad en la implementación del proyecto.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65711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PRESENTACION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5833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7" name="Text 4"/>
          <p:cNvSpPr/>
          <p:nvPr/>
        </p:nvSpPr>
        <p:spPr>
          <a:xfrm>
            <a:off x="1025962" y="3092201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Shape 7"/>
          <p:cNvSpPr/>
          <p:nvPr/>
        </p:nvSpPr>
        <p:spPr>
          <a:xfrm>
            <a:off x="833199" y="42551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  <a:ln/>
        </p:spPr>
      </p:sp>
      <p:sp>
        <p:nvSpPr>
          <p:cNvPr id="11" name="Text 8"/>
          <p:cNvSpPr/>
          <p:nvPr/>
        </p:nvSpPr>
        <p:spPr>
          <a:xfrm>
            <a:off x="991672" y="429684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1666399" y="3196887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</a:rPr>
              <a:t>Se presentará el código en </a:t>
            </a:r>
            <a:r>
              <a:rPr lang="es-MX" sz="1750" dirty="0" err="1">
                <a:solidFill>
                  <a:srgbClr val="EEEFF5"/>
                </a:solidFill>
                <a:latin typeface="Montserrat" pitchFamily="34" charset="0"/>
              </a:rPr>
              <a:t>databricks</a:t>
            </a:r>
            <a:endParaRPr lang="en-US" sz="175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0FAA738-8C81-44EF-8B11-3450E3F7FF64}"/>
              </a:ext>
            </a:extLst>
          </p:cNvPr>
          <p:cNvSpPr/>
          <p:nvPr/>
        </p:nvSpPr>
        <p:spPr>
          <a:xfrm>
            <a:off x="1571150" y="4326315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</a:rPr>
              <a:t>Se presentará la parte de machine </a:t>
            </a:r>
            <a:r>
              <a:rPr lang="es-MX" sz="1750" dirty="0" err="1">
                <a:solidFill>
                  <a:srgbClr val="EEEFF5"/>
                </a:solidFill>
                <a:latin typeface="Montserrat" pitchFamily="34" charset="0"/>
              </a:rPr>
              <a:t>learning</a:t>
            </a:r>
            <a:r>
              <a:rPr lang="es-MX" sz="1750" dirty="0">
                <a:solidFill>
                  <a:srgbClr val="EEEFF5"/>
                </a:solidFill>
                <a:latin typeface="Montserrat" pitchFamily="34" charset="0"/>
              </a:rPr>
              <a:t> en </a:t>
            </a:r>
            <a:r>
              <a:rPr lang="es-MX" sz="1750" dirty="0" err="1">
                <a:solidFill>
                  <a:srgbClr val="EEEFF5"/>
                </a:solidFill>
                <a:latin typeface="Montserrat" pitchFamily="34" charset="0"/>
              </a:rPr>
              <a:t>Collab</a:t>
            </a:r>
            <a:endParaRPr lang="en-US" sz="1750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9187168F-2D7D-4696-84BB-578637EE0D4F}"/>
              </a:ext>
            </a:extLst>
          </p:cNvPr>
          <p:cNvSpPr/>
          <p:nvPr/>
        </p:nvSpPr>
        <p:spPr>
          <a:xfrm>
            <a:off x="1499771" y="5438895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s-MX" sz="1750" dirty="0">
                <a:solidFill>
                  <a:srgbClr val="EEEFF5"/>
                </a:solidFill>
                <a:latin typeface="Montserrat" pitchFamily="34" charset="0"/>
              </a:rPr>
              <a:t>Se presentará la  visualización de tablas en </a:t>
            </a:r>
            <a:r>
              <a:rPr lang="es-MX" sz="1750" dirty="0" err="1">
                <a:solidFill>
                  <a:srgbClr val="EEEFF5"/>
                </a:solidFill>
                <a:latin typeface="Montserrat" pitchFamily="34" charset="0"/>
              </a:rPr>
              <a:t>Power</a:t>
            </a:r>
            <a:r>
              <a:rPr lang="es-MX" sz="1750" dirty="0">
                <a:solidFill>
                  <a:srgbClr val="EEEFF5"/>
                </a:solidFill>
                <a:latin typeface="Montserrat" pitchFamily="34" charset="0"/>
              </a:rPr>
              <a:t> BI</a:t>
            </a:r>
            <a:endParaRPr lang="en-US" sz="175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75201A48-CD31-4480-A728-C8A467D5AB21}"/>
              </a:ext>
            </a:extLst>
          </p:cNvPr>
          <p:cNvSpPr/>
          <p:nvPr/>
        </p:nvSpPr>
        <p:spPr>
          <a:xfrm>
            <a:off x="954643" y="547241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60A9FF"/>
                </a:solidFill>
                <a:latin typeface="Barlow" pitchFamily="34" charset="0"/>
              </a:rPr>
              <a:t>3</a:t>
            </a:r>
            <a:endParaRPr lang="en-US" sz="2624" dirty="0"/>
          </a:p>
        </p:txBody>
      </p:sp>
      <p:pic>
        <p:nvPicPr>
          <p:cNvPr id="2050" name="Picture 2" descr="Databricks — One unified platform for data and AI | by Ryan Arjun | Medium">
            <a:extLst>
              <a:ext uri="{FF2B5EF4-FFF2-40B4-BE49-F238E27FC236}">
                <a16:creationId xmlns:a16="http://schemas.microsoft.com/office/drawing/2014/main" id="{374493FC-81B4-40C1-BA55-EE48D4F17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883" y="1540015"/>
            <a:ext cx="45243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es Google Colab? – Cursos GIS | TYC GIS Formación">
            <a:extLst>
              <a:ext uri="{FF2B5EF4-FFF2-40B4-BE49-F238E27FC236}">
                <a16:creationId xmlns:a16="http://schemas.microsoft.com/office/drawing/2014/main" id="{8BE7F75F-9EEE-4520-8E3E-BE064897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14" y="3552288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icrosoft Power BI Premium (User)">
            <a:extLst>
              <a:ext uri="{FF2B5EF4-FFF2-40B4-BE49-F238E27FC236}">
                <a16:creationId xmlns:a16="http://schemas.microsoft.com/office/drawing/2014/main" id="{B2C423F1-E7A6-461B-BC24-35D375A9C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040" y="4114800"/>
            <a:ext cx="2860208" cy="28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4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634</Words>
  <Application>Microsoft Office PowerPoint</Application>
  <PresentationFormat>Personalizado</PresentationFormat>
  <Paragraphs>95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Barlow</vt:lpstr>
      <vt:lpstr>Calibri</vt:lpstr>
      <vt:lpstr>Montserrat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ALUMNO - PATRICIA PALOMINO INZA</cp:lastModifiedBy>
  <cp:revision>7</cp:revision>
  <dcterms:created xsi:type="dcterms:W3CDTF">2023-11-20T06:14:51Z</dcterms:created>
  <dcterms:modified xsi:type="dcterms:W3CDTF">2023-11-20T06:33:59Z</dcterms:modified>
</cp:coreProperties>
</file>