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31" roundtripDataSignature="AMtx7mj9mKdEVZzGdlby9WFNB61mPAc5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53CD14-4DC3-4846-B1EC-3CE33C0CC7E4}">
  <a:tblStyle styleId="{9453CD14-4DC3-4846-B1EC-3CE33C0CC7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377BFAF-5972-436E-896F-232DDDF01A1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1" Type="http://customschemas.google.com/relationships/presentationmetadata" Target="metadata"/><Relationship Id="rId130" Type="http://schemas.openxmlformats.org/officeDocument/2006/relationships/slide" Target="slides/slide12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4e3097cb0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1e4e3097cb0_0_1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e503e66bca_0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8" name="Google Shape;818;g1e503e66bca_0_1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e503e66bca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0" name="Google Shape;840;g1e503e66bca_0_1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e503e66bca_0_1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g1e503e66bca_0_1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e503e66bca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6" name="Google Shape;856;g1e503e66bca_0_1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e503e66bca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3" name="Google Shape;863;g1e503e66bca_0_1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e503e66bca_0_2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0" name="Google Shape;870;g1e503e66bca_0_2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e503e66bca_4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6" name="Google Shape;876;g1e503e66bca_4_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e5124b9b6c_5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3" name="Google Shape;883;g1e5124b9b6c_5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e5124b9b6c_5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9" name="Google Shape;889;g1e5124b9b6c_5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e5124b9b6c_5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6" name="Google Shape;896;g1e5124b9b6c_5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4e3097cb0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1e4e3097cb0_0_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e5124b9b6c_5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3" name="Google Shape;903;g1e5124b9b6c_5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e5124b9b6c_5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0" name="Google Shape;910;g1e5124b9b6c_5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e5124b9b6c_5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6" name="Google Shape;916;g1e5124b9b6c_5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e5124b9b6c_5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2" name="Google Shape;922;g1e5124b9b6c_5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e51511a6b9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9" name="Google Shape;929;g1e51511a6b9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e51511a6b9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6" name="Google Shape;936;g1e51511a6b9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e51511a6b9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3" name="Google Shape;943;g1e51511a6b9_0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1e51511a6b9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9" name="Google Shape;949;g1e51511a6b9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e51511a6b9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5" name="Google Shape;955;g1e51511a6b9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e51511a6b9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2" name="Google Shape;962;g1e51511a6b9_0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4e3097cb0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1e4e3097cb0_0_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e51511a6b9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9" name="Google Shape;969;g1e51511a6b9_0_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e51511a6b9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5" name="Google Shape;975;g1e51511a6b9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e51511a6b9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2" name="Google Shape;982;g1e51511a6b9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e51511a6b9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9" name="Google Shape;989;g1e51511a6b9_0_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e51511a6b9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5" name="Google Shape;995;g1e51511a6b9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4e3097cb0_0_1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e4e3097cb0_0_1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4e3097cb0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1e4e3097cb0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4e3097cb0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e4e3097cb0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4e3097cb0_0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1e4e3097cb0_0_1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4ed7b660a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1e4ed7b660a_0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4e3097cb0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1e4e3097cb0_0_2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4e3097cb0_0_2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1e4e3097cb0_0_2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af2bf1a12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1daf2bf1a12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4ed7b660a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e4ed7b660a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4ed7b660a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1e4ed7b660a_0_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4ed7b660a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1e4ed7b660a_0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4ed7b660a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1e4ed7b660a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e4ed7b660a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1e4ed7b660a_0_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e4ed7b660a_0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1e4ed7b660a_0_1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4ed7b660a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1e4ed7b660a_0_1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4ed7b660a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1e4ed7b660a_0_1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4ed7b660a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1e4ed7b660a_0_1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4ed7b660a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e4ed7b660a_0_1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91897e7cb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2591897e7cb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4ed7b660a_0_1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1e4ed7b660a_0_1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e4ed7b660a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1e4ed7b660a_0_2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e4ed7b660a_0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1e4ed7b660a_0_2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e4ed7b660a_0_2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1e4ed7b660a_0_2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e4e3097cb0_0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1e4e3097cb0_0_2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e4e3097cb0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1e4e3097cb0_0_2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e4e3097cb0_0_2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g1e4e3097cb0_0_2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4e3097cb0_0_2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1e4e3097cb0_0_2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4e3097cb0_0_2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1e4e3097cb0_0_2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4e8c6ddee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g1e4e8c6ddee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4e3097cb0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e4e3097cb0_0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4e8c6ddee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g1e4e8c6ddee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e4e8c6ddee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1e4e8c6ddee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4e8c6ddee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1e4e8c6ddee_0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4e8c6ddee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1e4e8c6ddee_0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4e8c6ddee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1e4e8c6ddee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e4e8c6ddee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g1e4e8c6ddee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e4e8c6ddee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g1e4e8c6ddee_0_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e4e8c6ddee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1e4e8c6ddee_0_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e4e8c6ddee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g1e4e8c6ddee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e4e8c6ddee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g1e4e8c6ddee_0_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4e3097cb0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1e4e3097cb0_0_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e4e8c6ddee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g1e4e8c6ddee_0_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e5124b9b6c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g1e5124b9b6c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e5124b9b6c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g1e5124b9b6c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e5124b9b6c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g1e5124b9b6c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e5124b9b6c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6" name="Google Shape;506;g1e5124b9b6c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e5124b9b6c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1e5124b9b6c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e5124b9b6c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g1e5124b9b6c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e5124b9b6c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g1e5124b9b6c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4e8c6ddee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g1e4e8c6ddee_0_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e4e8c6ddee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g1e4e8c6ddee_0_1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4e3097cb0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e4e3097cb0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e4e8c6ddee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g1e4e8c6ddee_0_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e4e8c6ddee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g1e4e8c6ddee_0_1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e5124b9b6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g1e5124b9b6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e5124b9b6c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g1e5124b9b6c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e4ed7b660a_0_2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g1e4ed7b660a_0_2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e4ed7b660a_0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g1e4ed7b660a_0_2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e4ed7b660a_0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g1e4ed7b660a_0_2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e4ed7b660a_0_2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g1e4ed7b660a_0_2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e4ed7b660a_0_2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g1e4ed7b660a_0_2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e4ed7b660a_0_2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g1e4ed7b660a_0_2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4e3097cb0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e4e3097cb0_0_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e4ed7b660a_0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g1e4ed7b660a_0_2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e4ed7b660a_0_2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8" name="Google Shape;618;g1e4ed7b660a_0_2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e51511a6b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g1e51511a6b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e51511a6b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g1e51511a6b9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e51511a6b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g1e51511a6b9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e51511a6b9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g1e51511a6b9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e4f6183752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2" name="Google Shape;652;g1e4f6183752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e4ed7b660a_0_3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0" name="Google Shape;660;g1e4ed7b660a_0_3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e4f6183752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8" name="Google Shape;668;g1e4f6183752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e4f6183752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6" name="Google Shape;676;g1e4f6183752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4e3097cb0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e4e3097cb0_0_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e4f6183752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g1e4f6183752_0_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e4f6183752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0" name="Google Shape;690;g1e4f6183752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e4fb260b9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6" name="Google Shape;696;g1e4fb260b9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e4fbc519a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4" name="Google Shape;704;g1e4fbc519a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e4fbc519ab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g1e4fbc519ab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e4fbc519ab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g1e4fbc519ab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e503e66bca_4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g1e503e66bca_4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e503e666ef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2" name="Google Shape;732;g1e503e666ef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e503e666ef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8" name="Google Shape;738;g1e503e666ef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e503e666ef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4" name="Google Shape;744;g1e503e666ef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4e3097cb0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1e4e3097cb0_0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e503e666ef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0" name="Google Shape;750;g1e503e666ef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e503e666ef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6" name="Google Shape;756;g1e503e666ef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e503e666ef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2" name="Google Shape;762;g1e503e666ef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e503e66bc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g1e503e66bc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e503e66bca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6" name="Google Shape;776;g1e503e66bca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e503e66bca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3" name="Google Shape;783;g1e503e66bca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e503e66bca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0" name="Google Shape;790;g1e503e66bca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e503e66bca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7" name="Google Shape;797;g1e503e66bca_0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e503e66bca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4" name="Google Shape;804;g1e503e66bca_0_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e503e66bca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1" name="Google Shape;811;g1e503e66bca_0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7" name="Shape 17"/>
        <p:cNvGrpSpPr/>
        <p:nvPr/>
      </p:nvGrpSpPr>
      <p:grpSpPr>
        <a:xfrm>
          <a:off x="0" y="0"/>
          <a:ext cx="0" cy="0"/>
          <a:chOff x="0" y="0"/>
          <a:chExt cx="0" cy="0"/>
        </a:xfrm>
      </p:grpSpPr>
      <p:sp>
        <p:nvSpPr>
          <p:cNvPr id="18" name="Google Shape;18;p8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8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Font typeface="Arial"/>
              <a:buNone/>
              <a:defRPr sz="2400"/>
            </a:lvl1pPr>
            <a:lvl2pPr lvl="1" algn="ctr">
              <a:lnSpc>
                <a:spcPct val="100000"/>
              </a:lnSpc>
              <a:spcBef>
                <a:spcPts val="400"/>
              </a:spcBef>
              <a:spcAft>
                <a:spcPts val="0"/>
              </a:spcAft>
              <a:buClr>
                <a:schemeClr val="dk1"/>
              </a:buClr>
              <a:buSzPts val="2000"/>
              <a:buFont typeface="Arial"/>
              <a:buNone/>
              <a:defRPr sz="2000"/>
            </a:lvl2pPr>
            <a:lvl3pPr lvl="2" algn="ctr">
              <a:lnSpc>
                <a:spcPct val="100000"/>
              </a:lnSpc>
              <a:spcBef>
                <a:spcPts val="360"/>
              </a:spcBef>
              <a:spcAft>
                <a:spcPts val="0"/>
              </a:spcAft>
              <a:buClr>
                <a:schemeClr val="dk1"/>
              </a:buClr>
              <a:buSzPts val="1800"/>
              <a:buFont typeface="Arial"/>
              <a:buNone/>
              <a:defRPr sz="1800"/>
            </a:lvl3pPr>
            <a:lvl4pPr lvl="3" algn="ctr">
              <a:lnSpc>
                <a:spcPct val="100000"/>
              </a:lnSpc>
              <a:spcBef>
                <a:spcPts val="320"/>
              </a:spcBef>
              <a:spcAft>
                <a:spcPts val="0"/>
              </a:spcAft>
              <a:buClr>
                <a:schemeClr val="dk1"/>
              </a:buClr>
              <a:buSzPts val="1600"/>
              <a:buFont typeface="Arial"/>
              <a:buNone/>
              <a:defRPr sz="1600"/>
            </a:lvl4pPr>
            <a:lvl5pPr lvl="4" algn="ctr">
              <a:lnSpc>
                <a:spcPct val="100000"/>
              </a:lnSpc>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8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3" name="Shape 73"/>
        <p:cNvGrpSpPr/>
        <p:nvPr/>
      </p:nvGrpSpPr>
      <p:grpSpPr>
        <a:xfrm>
          <a:off x="0" y="0"/>
          <a:ext cx="0" cy="0"/>
          <a:chOff x="0" y="0"/>
          <a:chExt cx="0" cy="0"/>
        </a:xfrm>
      </p:grpSpPr>
      <p:sp>
        <p:nvSpPr>
          <p:cNvPr id="74" name="Google Shape;74;p9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9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9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9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80" name="Shape 80"/>
        <p:cNvGrpSpPr/>
        <p:nvPr/>
      </p:nvGrpSpPr>
      <p:grpSpPr>
        <a:xfrm>
          <a:off x="0" y="0"/>
          <a:ext cx="0" cy="0"/>
          <a:chOff x="0" y="0"/>
          <a:chExt cx="0" cy="0"/>
        </a:xfrm>
      </p:grpSpPr>
      <p:sp>
        <p:nvSpPr>
          <p:cNvPr id="81" name="Google Shape;81;p93"/>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9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3" name="Google Shape;83;p9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3" name="Shape 23"/>
        <p:cNvGrpSpPr/>
        <p:nvPr/>
      </p:nvGrpSpPr>
      <p:grpSpPr>
        <a:xfrm>
          <a:off x="0" y="0"/>
          <a:ext cx="0" cy="0"/>
          <a:chOff x="0" y="0"/>
          <a:chExt cx="0" cy="0"/>
        </a:xfrm>
      </p:grpSpPr>
      <p:sp>
        <p:nvSpPr>
          <p:cNvPr id="24" name="Google Shape;24;p8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8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29" name="Shape 29"/>
        <p:cNvGrpSpPr/>
        <p:nvPr/>
      </p:nvGrpSpPr>
      <p:grpSpPr>
        <a:xfrm>
          <a:off x="0" y="0"/>
          <a:ext cx="0" cy="0"/>
          <a:chOff x="0" y="0"/>
          <a:chExt cx="0" cy="0"/>
        </a:xfrm>
      </p:grpSpPr>
      <p:sp>
        <p:nvSpPr>
          <p:cNvPr id="30" name="Google Shape;30;p8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8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5" name="Shape 35"/>
        <p:cNvGrpSpPr/>
        <p:nvPr/>
      </p:nvGrpSpPr>
      <p:grpSpPr>
        <a:xfrm>
          <a:off x="0" y="0"/>
          <a:ext cx="0" cy="0"/>
          <a:chOff x="0" y="0"/>
          <a:chExt cx="0" cy="0"/>
        </a:xfrm>
      </p:grpSpPr>
      <p:sp>
        <p:nvSpPr>
          <p:cNvPr id="36" name="Google Shape;36;p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8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8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41" name="Shape 41"/>
        <p:cNvGrpSpPr/>
        <p:nvPr/>
      </p:nvGrpSpPr>
      <p:grpSpPr>
        <a:xfrm>
          <a:off x="0" y="0"/>
          <a:ext cx="0" cy="0"/>
          <a:chOff x="0" y="0"/>
          <a:chExt cx="0" cy="0"/>
        </a:xfrm>
      </p:grpSpPr>
      <p:sp>
        <p:nvSpPr>
          <p:cNvPr id="42" name="Google Shape;42;p8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87"/>
          <p:cNvSpPr/>
          <p:nvPr>
            <p:ph idx="2" type="pic"/>
          </p:nvPr>
        </p:nvSpPr>
        <p:spPr>
          <a:xfrm>
            <a:off x="3887788" y="987425"/>
            <a:ext cx="4629150" cy="4873625"/>
          </a:xfrm>
          <a:prstGeom prst="rect">
            <a:avLst/>
          </a:prstGeom>
          <a:noFill/>
          <a:ln>
            <a:noFill/>
          </a:ln>
        </p:spPr>
      </p:sp>
      <p:sp>
        <p:nvSpPr>
          <p:cNvPr id="44" name="Google Shape;44;p8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8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48" name="Shape 48"/>
        <p:cNvGrpSpPr/>
        <p:nvPr/>
      </p:nvGrpSpPr>
      <p:grpSpPr>
        <a:xfrm>
          <a:off x="0" y="0"/>
          <a:ext cx="0" cy="0"/>
          <a:chOff x="0" y="0"/>
          <a:chExt cx="0" cy="0"/>
        </a:xfrm>
      </p:grpSpPr>
      <p:sp>
        <p:nvSpPr>
          <p:cNvPr id="49" name="Google Shape;49;p8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8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1" name="Google Shape;51;p8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8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5" name="Shape 55"/>
        <p:cNvGrpSpPr/>
        <p:nvPr/>
      </p:nvGrpSpPr>
      <p:grpSpPr>
        <a:xfrm>
          <a:off x="0" y="0"/>
          <a:ext cx="0" cy="0"/>
          <a:chOff x="0" y="0"/>
          <a:chExt cx="0" cy="0"/>
        </a:xfrm>
      </p:grpSpPr>
      <p:sp>
        <p:nvSpPr>
          <p:cNvPr id="56" name="Google Shape;56;p8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9" name="Shape 59"/>
        <p:cNvGrpSpPr/>
        <p:nvPr/>
      </p:nvGrpSpPr>
      <p:grpSpPr>
        <a:xfrm>
          <a:off x="0" y="0"/>
          <a:ext cx="0" cy="0"/>
          <a:chOff x="0" y="0"/>
          <a:chExt cx="0" cy="0"/>
        </a:xfrm>
      </p:grpSpPr>
      <p:sp>
        <p:nvSpPr>
          <p:cNvPr id="60" name="Google Shape;60;p9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9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64" name="Shape 64"/>
        <p:cNvGrpSpPr/>
        <p:nvPr/>
      </p:nvGrpSpPr>
      <p:grpSpPr>
        <a:xfrm>
          <a:off x="0" y="0"/>
          <a:ext cx="0" cy="0"/>
          <a:chOff x="0" y="0"/>
          <a:chExt cx="0" cy="0"/>
        </a:xfrm>
      </p:grpSpPr>
      <p:sp>
        <p:nvSpPr>
          <p:cNvPr id="65" name="Google Shape;65;p91"/>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91"/>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91"/>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91"/>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91"/>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9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8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8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8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pic>
        <p:nvPicPr>
          <p:cNvPr id="15" name="Google Shape;15;p82"/>
          <p:cNvPicPr preferRelativeResize="0"/>
          <p:nvPr/>
        </p:nvPicPr>
        <p:blipFill rotWithShape="1">
          <a:blip r:embed="rId1">
            <a:alphaModFix/>
          </a:blip>
          <a:srcRect b="0" l="0" r="0" t="0"/>
          <a:stretch/>
        </p:blipFill>
        <p:spPr>
          <a:xfrm>
            <a:off x="8103850" y="6562850"/>
            <a:ext cx="992525" cy="231725"/>
          </a:xfrm>
          <a:prstGeom prst="rect">
            <a:avLst/>
          </a:prstGeom>
          <a:noFill/>
          <a:ln>
            <a:noFill/>
          </a:ln>
        </p:spPr>
      </p:pic>
      <p:cxnSp>
        <p:nvCxnSpPr>
          <p:cNvPr id="16" name="Google Shape;16;p82"/>
          <p:cNvCxnSpPr/>
          <p:nvPr/>
        </p:nvCxnSpPr>
        <p:spPr>
          <a:xfrm>
            <a:off x="-8400" y="6866275"/>
            <a:ext cx="9160200" cy="15000"/>
          </a:xfrm>
          <a:prstGeom prst="straightConnector1">
            <a:avLst/>
          </a:prstGeom>
          <a:noFill/>
          <a:ln cap="flat" cmpd="sng" w="19050">
            <a:solidFill>
              <a:srgbClr val="990000"/>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5326475" y="5849975"/>
            <a:ext cx="3613500" cy="5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45818E"/>
                </a:solidFill>
                <a:latin typeface="Calibri"/>
                <a:ea typeface="Calibri"/>
                <a:cs typeface="Calibri"/>
                <a:sym typeface="Calibri"/>
              </a:rPr>
              <a:t>Instrutor: </a:t>
            </a:r>
            <a:r>
              <a:rPr b="0" i="0" lang="en-US" sz="2000" u="none" cap="none" strike="noStrike">
                <a:solidFill>
                  <a:schemeClr val="dk1"/>
                </a:solidFill>
                <a:latin typeface="Calibri"/>
                <a:ea typeface="Calibri"/>
                <a:cs typeface="Calibri"/>
                <a:sym typeface="Calibri"/>
              </a:rPr>
              <a:t>Eduardo Nascimento</a:t>
            </a:r>
            <a:endParaRPr b="0" i="0" sz="2000" u="none" cap="none" strike="noStrike">
              <a:solidFill>
                <a:srgbClr val="000000"/>
              </a:solidFill>
              <a:latin typeface="Arial"/>
              <a:ea typeface="Arial"/>
              <a:cs typeface="Arial"/>
              <a:sym typeface="Arial"/>
            </a:endParaRPr>
          </a:p>
        </p:txBody>
      </p:sp>
      <p:sp>
        <p:nvSpPr>
          <p:cNvPr id="91" name="Google Shape;91;p1"/>
          <p:cNvSpPr txBox="1"/>
          <p:nvPr/>
        </p:nvSpPr>
        <p:spPr>
          <a:xfrm>
            <a:off x="798000" y="2148550"/>
            <a:ext cx="5322300" cy="892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500"/>
              <a:buFont typeface="Arial"/>
              <a:buNone/>
            </a:pPr>
            <a:r>
              <a:rPr b="1" i="0" lang="en-US" sz="4600" u="none" cap="none" strike="noStrike">
                <a:solidFill>
                  <a:srgbClr val="434343"/>
                </a:solidFill>
                <a:latin typeface="Arial"/>
                <a:ea typeface="Arial"/>
                <a:cs typeface="Arial"/>
                <a:sym typeface="Arial"/>
              </a:rPr>
              <a:t>J</a:t>
            </a:r>
            <a:r>
              <a:rPr b="1" lang="en-US" sz="4600">
                <a:solidFill>
                  <a:srgbClr val="434343"/>
                </a:solidFill>
              </a:rPr>
              <a:t>S</a:t>
            </a:r>
            <a:r>
              <a:rPr b="0" i="0" lang="en-US" sz="3800" u="none" cap="none" strike="noStrike">
                <a:solidFill>
                  <a:srgbClr val="434343"/>
                </a:solidFill>
                <a:latin typeface="Arial"/>
                <a:ea typeface="Arial"/>
                <a:cs typeface="Arial"/>
                <a:sym typeface="Arial"/>
              </a:rPr>
              <a:t> </a:t>
            </a:r>
            <a:r>
              <a:rPr b="0" i="1" lang="en-US" sz="4100" u="none" cap="none" strike="noStrike">
                <a:solidFill>
                  <a:srgbClr val="434343"/>
                </a:solidFill>
                <a:latin typeface="Arial"/>
                <a:ea typeface="Arial"/>
                <a:cs typeface="Arial"/>
                <a:sym typeface="Arial"/>
              </a:rPr>
              <a:t>-</a:t>
            </a:r>
            <a:r>
              <a:rPr b="0" i="1" lang="en-US" sz="4300" u="none" cap="none" strike="noStrike">
                <a:solidFill>
                  <a:srgbClr val="434343"/>
                </a:solidFill>
                <a:latin typeface="Arial"/>
                <a:ea typeface="Arial"/>
                <a:cs typeface="Arial"/>
                <a:sym typeface="Arial"/>
              </a:rPr>
              <a:t> </a:t>
            </a:r>
            <a:r>
              <a:rPr b="0" i="0" lang="en-US" sz="4300" u="none" cap="none" strike="noStrike">
                <a:solidFill>
                  <a:srgbClr val="434343"/>
                </a:solidFill>
                <a:latin typeface="Arial"/>
                <a:ea typeface="Arial"/>
                <a:cs typeface="Arial"/>
                <a:sym typeface="Arial"/>
              </a:rPr>
              <a:t>Java</a:t>
            </a:r>
            <a:r>
              <a:rPr lang="en-US" sz="4300">
                <a:solidFill>
                  <a:srgbClr val="434343"/>
                </a:solidFill>
              </a:rPr>
              <a:t>S</a:t>
            </a:r>
            <a:r>
              <a:rPr b="0" i="0" lang="en-US" sz="4300" u="none" cap="none" strike="noStrike">
                <a:solidFill>
                  <a:srgbClr val="434343"/>
                </a:solidFill>
                <a:latin typeface="Arial"/>
                <a:ea typeface="Arial"/>
                <a:cs typeface="Arial"/>
                <a:sym typeface="Arial"/>
              </a:rPr>
              <a:t>cript</a:t>
            </a:r>
            <a:endParaRPr b="1" i="0" sz="3000" u="none" cap="none" strike="noStrike">
              <a:solidFill>
                <a:srgbClr val="434343"/>
              </a:solidFill>
              <a:latin typeface="Arial"/>
              <a:ea typeface="Arial"/>
              <a:cs typeface="Arial"/>
              <a:sym typeface="Arial"/>
            </a:endParaRPr>
          </a:p>
        </p:txBody>
      </p:sp>
      <p:pic>
        <p:nvPicPr>
          <p:cNvPr id="92" name="Google Shape;92;p1"/>
          <p:cNvPicPr preferRelativeResize="0"/>
          <p:nvPr/>
        </p:nvPicPr>
        <p:blipFill>
          <a:blip r:embed="rId3">
            <a:alphaModFix/>
          </a:blip>
          <a:stretch>
            <a:fillRect/>
          </a:stretch>
        </p:blipFill>
        <p:spPr>
          <a:xfrm>
            <a:off x="5773000" y="2014713"/>
            <a:ext cx="1429775" cy="1160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e4e3097cb0_0_183"/>
          <p:cNvSpPr/>
          <p:nvPr/>
        </p:nvSpPr>
        <p:spPr>
          <a:xfrm>
            <a:off x="332675" y="1051925"/>
            <a:ext cx="8615400" cy="535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e4e3097cb0_0_183"/>
          <p:cNvSpPr txBox="1"/>
          <p:nvPr>
            <p:ph type="ctrTitle"/>
          </p:nvPr>
        </p:nvSpPr>
        <p:spPr>
          <a:xfrm>
            <a:off x="332675" y="84700"/>
            <a:ext cx="84069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1" lang="en-US" sz="2800">
                <a:solidFill>
                  <a:srgbClr val="FF0000"/>
                </a:solidFill>
              </a:rPr>
              <a:t>Ex_3:</a:t>
            </a:r>
            <a:r>
              <a:rPr lang="en-US" sz="2800"/>
              <a:t> Primeiro código - Hello World</a:t>
            </a:r>
            <a:endParaRPr sz="2800"/>
          </a:p>
        </p:txBody>
      </p:sp>
      <p:sp>
        <p:nvSpPr>
          <p:cNvPr id="150" name="Google Shape;150;g1e4e3097cb0_0_183"/>
          <p:cNvSpPr txBox="1"/>
          <p:nvPr/>
        </p:nvSpPr>
        <p:spPr>
          <a:xfrm>
            <a:off x="332675" y="977700"/>
            <a:ext cx="8615400" cy="550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&lt;!DOCTYPE</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html</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&lt;html</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lang</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"pt-br"</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&lt;head&gt;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&lt;meta</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charset</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"UTF-8"</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&lt;meta</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name</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"viewport"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content</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"width=device-width, initial-scale=1.0"</a:t>
            </a:r>
            <a:r>
              <a:rPr lang="en-US" sz="2000">
                <a:solidFill>
                  <a:srgbClr val="800000"/>
                </a:solidFill>
                <a:latin typeface="Calibri"/>
                <a:ea typeface="Calibri"/>
                <a:cs typeface="Calibri"/>
                <a:sym typeface="Calibri"/>
              </a:rPr>
              <a:t>&gt;</a:t>
            </a:r>
            <a:endParaRPr sz="2000">
              <a:solidFill>
                <a:srgbClr val="008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&lt;title&gt;</a:t>
            </a:r>
            <a:r>
              <a:rPr lang="en-US" sz="2000">
                <a:solidFill>
                  <a:schemeClr val="dk1"/>
                </a:solidFill>
                <a:latin typeface="Calibri"/>
                <a:ea typeface="Calibri"/>
                <a:cs typeface="Calibri"/>
                <a:sym typeface="Calibri"/>
              </a:rPr>
              <a:t>JavaScript Básico</a:t>
            </a:r>
            <a:r>
              <a:rPr lang="en-US" sz="2000">
                <a:solidFill>
                  <a:srgbClr val="800000"/>
                </a:solidFill>
                <a:latin typeface="Calibri"/>
                <a:ea typeface="Calibri"/>
                <a:cs typeface="Calibri"/>
                <a:sym typeface="Calibri"/>
              </a:rPr>
              <a:t>&lt;/title&gt;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&lt;/head&gt;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&lt;body&gt;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&lt;script&gt;</a:t>
            </a:r>
            <a:endParaRPr sz="2000">
              <a:solidFill>
                <a:srgbClr val="800000"/>
              </a:solidFill>
              <a:latin typeface="Calibri"/>
              <a:ea typeface="Calibri"/>
              <a:cs typeface="Calibri"/>
              <a:sym typeface="Calibri"/>
            </a:endParaRPr>
          </a:p>
          <a:p>
            <a:pPr indent="0" lvl="0" marL="914400" rtl="0" algn="l">
              <a:lnSpc>
                <a:spcPct val="135714"/>
              </a:lnSpc>
              <a:spcBef>
                <a:spcPts val="0"/>
              </a:spcBef>
              <a:spcAft>
                <a:spcPts val="0"/>
              </a:spcAft>
              <a:buNone/>
            </a:pPr>
            <a:r>
              <a:rPr lang="en-US" sz="2000">
                <a:solidFill>
                  <a:schemeClr val="dk1"/>
                </a:solidFill>
                <a:latin typeface="Calibri"/>
                <a:ea typeface="Calibri"/>
                <a:cs typeface="Calibri"/>
                <a:sym typeface="Calibri"/>
              </a:rPr>
              <a:t>document</a:t>
            </a:r>
            <a:r>
              <a:rPr lang="en-US" sz="2000">
                <a:solidFill>
                  <a:schemeClr val="dk1"/>
                </a:solidFill>
                <a:latin typeface="Calibri"/>
                <a:ea typeface="Calibri"/>
                <a:cs typeface="Calibri"/>
                <a:sym typeface="Calibri"/>
              </a:rPr>
              <a:t>.write(</a:t>
            </a:r>
            <a:r>
              <a:rPr lang="en-US" sz="2000">
                <a:solidFill>
                  <a:srgbClr val="A31515"/>
                </a:solidFill>
                <a:latin typeface="Calibri"/>
                <a:ea typeface="Calibri"/>
                <a:cs typeface="Calibri"/>
                <a:sym typeface="Calibri"/>
              </a:rPr>
              <a:t>'Hello world!'</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&lt;/script&gt;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&lt;/body&gt;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&lt;/html&gt;</a:t>
            </a:r>
            <a:endParaRPr sz="2000">
              <a:solidFill>
                <a:srgbClr val="800000"/>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g1e503e66bca_0_181"/>
          <p:cNvSpPr/>
          <p:nvPr/>
        </p:nvSpPr>
        <p:spPr>
          <a:xfrm>
            <a:off x="1214900" y="3877450"/>
            <a:ext cx="2438400" cy="8283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1e503e66bca_0_181"/>
          <p:cNvSpPr/>
          <p:nvPr/>
        </p:nvSpPr>
        <p:spPr>
          <a:xfrm>
            <a:off x="5597225" y="1530050"/>
            <a:ext cx="2438400" cy="983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g1e503e66bca_0_181"/>
          <p:cNvSpPr/>
          <p:nvPr/>
        </p:nvSpPr>
        <p:spPr>
          <a:xfrm>
            <a:off x="4267200" y="3796150"/>
            <a:ext cx="2479800" cy="9837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g1e503e66bca_0_181"/>
          <p:cNvSpPr/>
          <p:nvPr/>
        </p:nvSpPr>
        <p:spPr>
          <a:xfrm>
            <a:off x="2092025" y="1662525"/>
            <a:ext cx="1440900" cy="7344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1e503e66bca_0_181"/>
          <p:cNvSpPr txBox="1"/>
          <p:nvPr>
            <p:ph idx="1" type="body"/>
          </p:nvPr>
        </p:nvSpPr>
        <p:spPr>
          <a:xfrm>
            <a:off x="676750" y="1143000"/>
            <a:ext cx="7890000" cy="4225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200">
                <a:solidFill>
                  <a:srgbClr val="FF0000"/>
                </a:solidFill>
                <a:latin typeface="Calibri"/>
                <a:ea typeface="Calibri"/>
                <a:cs typeface="Calibri"/>
                <a:sym typeface="Calibri"/>
              </a:rPr>
              <a:t>Ex: </a:t>
            </a:r>
            <a:r>
              <a:rPr lang="en-US" sz="2200">
                <a:latin typeface="Calibri"/>
                <a:ea typeface="Calibri"/>
                <a:cs typeface="Calibri"/>
                <a:sym typeface="Calibri"/>
              </a:rPr>
              <a:t>estrutura comando </a:t>
            </a:r>
            <a:r>
              <a:rPr lang="en-US" sz="2200">
                <a:solidFill>
                  <a:srgbClr val="2A00FF"/>
                </a:solidFill>
                <a:latin typeface="Calibri"/>
                <a:ea typeface="Calibri"/>
                <a:cs typeface="Calibri"/>
                <a:sym typeface="Calibri"/>
              </a:rPr>
              <a:t>for</a:t>
            </a:r>
            <a:r>
              <a:rPr lang="en-US" sz="2200">
                <a:solidFill>
                  <a:srgbClr val="7F0055"/>
                </a:solidFill>
                <a:latin typeface="Calibri"/>
                <a:ea typeface="Calibri"/>
                <a:cs typeface="Calibri"/>
                <a:sym typeface="Calibri"/>
              </a:rPr>
              <a:t> </a:t>
            </a:r>
            <a:endParaRPr sz="2200">
              <a:solidFill>
                <a:srgbClr val="7F0055"/>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solidFill>
                <a:srgbClr val="741B47"/>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solidFill>
                <a:srgbClr val="741B47"/>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lang="en-US" sz="2200">
                <a:solidFill>
                  <a:srgbClr val="741B47"/>
                </a:solidFill>
                <a:latin typeface="Calibri"/>
                <a:ea typeface="Calibri"/>
                <a:cs typeface="Calibri"/>
                <a:sym typeface="Calibri"/>
              </a:rPr>
              <a:t>    </a:t>
            </a:r>
            <a:endParaRPr b="1" sz="2200">
              <a:solidFill>
                <a:srgbClr val="741B47"/>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lang="en-US" sz="2200">
                <a:solidFill>
                  <a:srgbClr val="741B47"/>
                </a:solidFill>
                <a:latin typeface="Calibri"/>
                <a:ea typeface="Calibri"/>
                <a:cs typeface="Calibri"/>
                <a:sym typeface="Calibri"/>
              </a:rPr>
              <a:t>      </a:t>
            </a:r>
            <a:r>
              <a:rPr lang="en-US" sz="2300">
                <a:solidFill>
                  <a:srgbClr val="2A00FF"/>
                </a:solidFill>
                <a:latin typeface="Calibri"/>
                <a:ea typeface="Calibri"/>
                <a:cs typeface="Calibri"/>
                <a:sym typeface="Calibri"/>
              </a:rPr>
              <a:t>for</a:t>
            </a:r>
            <a:r>
              <a:rPr b="1" lang="en-US" sz="2300">
                <a:latin typeface="Calibri"/>
                <a:ea typeface="Calibri"/>
                <a:cs typeface="Calibri"/>
                <a:sym typeface="Calibri"/>
              </a:rPr>
              <a:t> </a:t>
            </a:r>
            <a:r>
              <a:rPr b="1" lang="en-US" sz="2200">
                <a:latin typeface="Calibri"/>
                <a:ea typeface="Calibri"/>
                <a:cs typeface="Calibri"/>
                <a:sym typeface="Calibri"/>
              </a:rPr>
              <a:t>(</a:t>
            </a:r>
            <a:r>
              <a:rPr lang="en-US" sz="2200">
                <a:solidFill>
                  <a:srgbClr val="2A00FF"/>
                </a:solidFill>
                <a:latin typeface="Calibri"/>
                <a:ea typeface="Calibri"/>
                <a:cs typeface="Calibri"/>
                <a:sym typeface="Calibri"/>
              </a:rPr>
              <a:t>let</a:t>
            </a:r>
            <a:r>
              <a:rPr b="1" lang="en-US" sz="2200">
                <a:latin typeface="Calibri"/>
                <a:ea typeface="Calibri"/>
                <a:cs typeface="Calibri"/>
                <a:sym typeface="Calibri"/>
              </a:rPr>
              <a:t> </a:t>
            </a:r>
            <a:r>
              <a:rPr lang="en-US" sz="2200">
                <a:latin typeface="Calibri"/>
                <a:ea typeface="Calibri"/>
                <a:cs typeface="Calibri"/>
                <a:sym typeface="Calibri"/>
              </a:rPr>
              <a:t>contador = 0</a:t>
            </a:r>
            <a:r>
              <a:rPr b="1" lang="en-US" sz="2400">
                <a:solidFill>
                  <a:srgbClr val="741B47"/>
                </a:solidFill>
                <a:latin typeface="Calibri"/>
                <a:ea typeface="Calibri"/>
                <a:cs typeface="Calibri"/>
                <a:sym typeface="Calibri"/>
              </a:rPr>
              <a:t>; </a:t>
            </a:r>
            <a:r>
              <a:rPr b="1" lang="en-US" sz="2200">
                <a:latin typeface="Calibri"/>
                <a:ea typeface="Calibri"/>
                <a:cs typeface="Calibri"/>
                <a:sym typeface="Calibri"/>
              </a:rPr>
              <a:t> </a:t>
            </a:r>
            <a:r>
              <a:rPr lang="en-US" sz="2200">
                <a:latin typeface="Calibri"/>
                <a:ea typeface="Calibri"/>
                <a:cs typeface="Calibri"/>
                <a:sym typeface="Calibri"/>
              </a:rPr>
              <a:t>contador &lt;= 10</a:t>
            </a:r>
            <a:r>
              <a:rPr b="1" lang="en-US" sz="2400">
                <a:solidFill>
                  <a:srgbClr val="741B47"/>
                </a:solidFill>
                <a:latin typeface="Calibri"/>
                <a:ea typeface="Calibri"/>
                <a:cs typeface="Calibri"/>
                <a:sym typeface="Calibri"/>
              </a:rPr>
              <a:t>; </a:t>
            </a:r>
            <a:r>
              <a:rPr b="1" lang="en-US" sz="2400">
                <a:solidFill>
                  <a:srgbClr val="FF0000"/>
                </a:solidFill>
                <a:latin typeface="Calibri"/>
                <a:ea typeface="Calibri"/>
                <a:cs typeface="Calibri"/>
                <a:sym typeface="Calibri"/>
              </a:rPr>
              <a:t> </a:t>
            </a:r>
            <a:r>
              <a:rPr lang="en-US" sz="2200">
                <a:latin typeface="Calibri"/>
                <a:ea typeface="Calibri"/>
                <a:cs typeface="Calibri"/>
                <a:sym typeface="Calibri"/>
              </a:rPr>
              <a:t>contador++</a:t>
            </a:r>
            <a:r>
              <a:rPr b="1" lang="en-US" sz="2200">
                <a:latin typeface="Calibri"/>
                <a:ea typeface="Calibri"/>
                <a:cs typeface="Calibri"/>
                <a:sym typeface="Calibri"/>
              </a:rPr>
              <a:t>) {</a:t>
            </a:r>
            <a:endParaRPr b="1" sz="2200">
              <a:latin typeface="Calibri"/>
              <a:ea typeface="Calibri"/>
              <a:cs typeface="Calibri"/>
              <a:sym typeface="Calibri"/>
            </a:endParaRPr>
          </a:p>
          <a:p>
            <a:pPr indent="457200" lvl="0" marL="0" marR="0" rtl="0" algn="l">
              <a:lnSpc>
                <a:spcPct val="115000"/>
              </a:lnSpc>
              <a:spcBef>
                <a:spcPts val="0"/>
              </a:spcBef>
              <a:spcAft>
                <a:spcPts val="0"/>
              </a:spcAft>
              <a:buNone/>
            </a:pPr>
            <a:r>
              <a:rPr b="1" lang="en-US" sz="2200">
                <a:latin typeface="Calibri"/>
                <a:ea typeface="Calibri"/>
                <a:cs typeface="Calibri"/>
                <a:sym typeface="Calibri"/>
              </a:rPr>
              <a:t>  </a:t>
            </a:r>
            <a:endParaRPr b="1" sz="2200">
              <a:latin typeface="Calibri"/>
              <a:ea typeface="Calibri"/>
              <a:cs typeface="Calibri"/>
              <a:sym typeface="Calibri"/>
            </a:endParaRPr>
          </a:p>
          <a:p>
            <a:pPr indent="457200" lvl="0" marL="0" marR="0" rtl="0" algn="l">
              <a:lnSpc>
                <a:spcPct val="115000"/>
              </a:lnSpc>
              <a:spcBef>
                <a:spcPts val="0"/>
              </a:spcBef>
              <a:spcAft>
                <a:spcPts val="0"/>
              </a:spcAft>
              <a:buClr>
                <a:schemeClr val="dk1"/>
              </a:buClr>
              <a:buSzPts val="1100"/>
              <a:buFont typeface="Arial"/>
              <a:buNone/>
            </a:pPr>
            <a:r>
              <a:rPr b="1" lang="en-US" sz="2200">
                <a:latin typeface="Calibri"/>
                <a:ea typeface="Calibri"/>
                <a:cs typeface="Calibri"/>
                <a:sym typeface="Calibri"/>
              </a:rPr>
              <a:t>  </a:t>
            </a:r>
            <a:endParaRPr b="1"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lang="en-US" sz="2200">
                <a:latin typeface="Calibri"/>
                <a:ea typeface="Calibri"/>
                <a:cs typeface="Calibri"/>
                <a:sym typeface="Calibri"/>
              </a:rPr>
              <a:t>     </a:t>
            </a:r>
            <a:endParaRPr b="1"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lang="en-US" sz="2200">
                <a:latin typeface="Calibri"/>
                <a:ea typeface="Calibri"/>
                <a:cs typeface="Calibri"/>
                <a:sym typeface="Calibri"/>
              </a:rPr>
              <a:t>      </a:t>
            </a:r>
            <a:endParaRPr b="1"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lang="en-US" sz="2200">
                <a:latin typeface="Calibri"/>
                <a:ea typeface="Calibri"/>
                <a:cs typeface="Calibri"/>
                <a:sym typeface="Calibri"/>
              </a:rPr>
              <a:t>     }</a:t>
            </a:r>
            <a:r>
              <a:rPr lang="en-US" sz="2200">
                <a:latin typeface="Calibri"/>
                <a:ea typeface="Calibri"/>
                <a:cs typeface="Calibri"/>
                <a:sym typeface="Calibri"/>
              </a:rPr>
              <a:t>    </a:t>
            </a:r>
            <a:endParaRPr b="1"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latin typeface="Calibri"/>
              <a:ea typeface="Calibri"/>
              <a:cs typeface="Calibri"/>
              <a:sym typeface="Calibri"/>
            </a:endParaRPr>
          </a:p>
        </p:txBody>
      </p:sp>
      <p:sp>
        <p:nvSpPr>
          <p:cNvPr id="825" name="Google Shape;825;g1e503e66bca_0_181"/>
          <p:cNvSpPr/>
          <p:nvPr/>
        </p:nvSpPr>
        <p:spPr>
          <a:xfrm>
            <a:off x="277100" y="1891125"/>
            <a:ext cx="1233000" cy="734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g1e503e66bca_0_181"/>
          <p:cNvSpPr txBox="1"/>
          <p:nvPr/>
        </p:nvSpPr>
        <p:spPr>
          <a:xfrm>
            <a:off x="277100" y="1802025"/>
            <a:ext cx="14409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latin typeface="Calibri"/>
                <a:ea typeface="Calibri"/>
                <a:cs typeface="Calibri"/>
                <a:sym typeface="Calibri"/>
              </a:rPr>
              <a:t>palavra </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200">
                <a:solidFill>
                  <a:schemeClr val="dk1"/>
                </a:solidFill>
                <a:latin typeface="Calibri"/>
                <a:ea typeface="Calibri"/>
                <a:cs typeface="Calibri"/>
                <a:sym typeface="Calibri"/>
              </a:rPr>
              <a:t>chave</a:t>
            </a:r>
            <a:r>
              <a:rPr b="1" lang="en-US" sz="2200">
                <a:solidFill>
                  <a:srgbClr val="741B47"/>
                </a:solidFill>
                <a:latin typeface="Calibri"/>
                <a:ea typeface="Calibri"/>
                <a:cs typeface="Calibri"/>
                <a:sym typeface="Calibri"/>
              </a:rPr>
              <a:t> </a:t>
            </a:r>
            <a:r>
              <a:rPr lang="en-US" sz="2200">
                <a:solidFill>
                  <a:srgbClr val="2A00FF"/>
                </a:solidFill>
                <a:latin typeface="Calibri"/>
                <a:ea typeface="Calibri"/>
                <a:cs typeface="Calibri"/>
                <a:sym typeface="Calibri"/>
              </a:rPr>
              <a:t>for</a:t>
            </a:r>
            <a:endParaRPr>
              <a:solidFill>
                <a:srgbClr val="2A00FF"/>
              </a:solidFill>
            </a:endParaRPr>
          </a:p>
        </p:txBody>
      </p:sp>
      <p:sp>
        <p:nvSpPr>
          <p:cNvPr id="827" name="Google Shape;827;g1e503e66bca_0_181"/>
          <p:cNvSpPr txBox="1"/>
          <p:nvPr/>
        </p:nvSpPr>
        <p:spPr>
          <a:xfrm>
            <a:off x="2092025" y="1573425"/>
            <a:ext cx="14409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latin typeface="Calibri"/>
                <a:ea typeface="Calibri"/>
                <a:cs typeface="Calibri"/>
                <a:sym typeface="Calibri"/>
              </a:rPr>
              <a:t>variável de </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200">
                <a:solidFill>
                  <a:schemeClr val="dk1"/>
                </a:solidFill>
                <a:latin typeface="Calibri"/>
                <a:ea typeface="Calibri"/>
                <a:cs typeface="Calibri"/>
                <a:sym typeface="Calibri"/>
              </a:rPr>
              <a:t>controle</a:t>
            </a:r>
            <a:endParaRPr sz="2200">
              <a:solidFill>
                <a:schemeClr val="dk1"/>
              </a:solidFill>
              <a:latin typeface="Calibri"/>
              <a:ea typeface="Calibri"/>
              <a:cs typeface="Calibri"/>
              <a:sym typeface="Calibri"/>
            </a:endParaRPr>
          </a:p>
        </p:txBody>
      </p:sp>
      <p:sp>
        <p:nvSpPr>
          <p:cNvPr id="828" name="Google Shape;828;g1e503e66bca_0_181"/>
          <p:cNvSpPr txBox="1"/>
          <p:nvPr/>
        </p:nvSpPr>
        <p:spPr>
          <a:xfrm>
            <a:off x="1214900" y="3831700"/>
            <a:ext cx="24798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latin typeface="Calibri"/>
                <a:ea typeface="Calibri"/>
                <a:cs typeface="Calibri"/>
                <a:sym typeface="Calibri"/>
              </a:rPr>
              <a:t>valor inicial da</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200">
                <a:solidFill>
                  <a:schemeClr val="dk1"/>
                </a:solidFill>
                <a:latin typeface="Calibri"/>
                <a:ea typeface="Calibri"/>
                <a:cs typeface="Calibri"/>
                <a:sym typeface="Calibri"/>
              </a:rPr>
              <a:t>variável de controle</a:t>
            </a:r>
            <a:endParaRPr sz="2200">
              <a:solidFill>
                <a:schemeClr val="dk1"/>
              </a:solidFill>
              <a:latin typeface="Calibri"/>
              <a:ea typeface="Calibri"/>
              <a:cs typeface="Calibri"/>
              <a:sym typeface="Calibri"/>
            </a:endParaRPr>
          </a:p>
        </p:txBody>
      </p:sp>
      <p:sp>
        <p:nvSpPr>
          <p:cNvPr id="829" name="Google Shape;829;g1e503e66bca_0_181"/>
          <p:cNvSpPr txBox="1"/>
          <p:nvPr/>
        </p:nvSpPr>
        <p:spPr>
          <a:xfrm rot="-5400000">
            <a:off x="4242975" y="2515700"/>
            <a:ext cx="750300" cy="136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7700">
                <a:solidFill>
                  <a:schemeClr val="dk1"/>
                </a:solidFill>
                <a:latin typeface="Calibri"/>
                <a:ea typeface="Calibri"/>
                <a:cs typeface="Calibri"/>
                <a:sym typeface="Calibri"/>
              </a:rPr>
              <a:t>{</a:t>
            </a:r>
            <a:endParaRPr sz="6900">
              <a:latin typeface="Calibri"/>
              <a:ea typeface="Calibri"/>
              <a:cs typeface="Calibri"/>
              <a:sym typeface="Calibri"/>
            </a:endParaRPr>
          </a:p>
        </p:txBody>
      </p:sp>
      <p:cxnSp>
        <p:nvCxnSpPr>
          <p:cNvPr id="830" name="Google Shape;830;g1e503e66bca_0_181"/>
          <p:cNvCxnSpPr/>
          <p:nvPr/>
        </p:nvCxnSpPr>
        <p:spPr>
          <a:xfrm>
            <a:off x="678875" y="2729350"/>
            <a:ext cx="360300" cy="207900"/>
          </a:xfrm>
          <a:prstGeom prst="straightConnector1">
            <a:avLst/>
          </a:prstGeom>
          <a:noFill/>
          <a:ln cap="flat" cmpd="sng" w="28575">
            <a:solidFill>
              <a:schemeClr val="dk2"/>
            </a:solidFill>
            <a:prstDash val="solid"/>
            <a:round/>
            <a:headEnd len="med" w="med" type="none"/>
            <a:tailEnd len="med" w="med" type="triangle"/>
          </a:ln>
        </p:spPr>
      </p:cxnSp>
      <p:cxnSp>
        <p:nvCxnSpPr>
          <p:cNvPr id="831" name="Google Shape;831;g1e503e66bca_0_181"/>
          <p:cNvCxnSpPr/>
          <p:nvPr/>
        </p:nvCxnSpPr>
        <p:spPr>
          <a:xfrm flipH="1">
            <a:off x="2590775" y="2486025"/>
            <a:ext cx="221700" cy="243300"/>
          </a:xfrm>
          <a:prstGeom prst="straightConnector1">
            <a:avLst/>
          </a:prstGeom>
          <a:noFill/>
          <a:ln cap="flat" cmpd="sng" w="28575">
            <a:solidFill>
              <a:schemeClr val="dk2"/>
            </a:solidFill>
            <a:prstDash val="solid"/>
            <a:round/>
            <a:headEnd len="med" w="med" type="none"/>
            <a:tailEnd len="med" w="med" type="triangle"/>
          </a:ln>
        </p:spPr>
      </p:cxnSp>
      <p:cxnSp>
        <p:nvCxnSpPr>
          <p:cNvPr id="832" name="Google Shape;832;g1e503e66bca_0_181"/>
          <p:cNvCxnSpPr/>
          <p:nvPr/>
        </p:nvCxnSpPr>
        <p:spPr>
          <a:xfrm flipH="1" rot="10800000">
            <a:off x="3117275" y="3158800"/>
            <a:ext cx="221700" cy="526500"/>
          </a:xfrm>
          <a:prstGeom prst="straightConnector1">
            <a:avLst/>
          </a:prstGeom>
          <a:noFill/>
          <a:ln cap="flat" cmpd="sng" w="28575">
            <a:solidFill>
              <a:schemeClr val="dk2"/>
            </a:solidFill>
            <a:prstDash val="solid"/>
            <a:round/>
            <a:headEnd len="med" w="med" type="none"/>
            <a:tailEnd len="med" w="med" type="triangle"/>
          </a:ln>
        </p:spPr>
      </p:cxnSp>
      <p:sp>
        <p:nvSpPr>
          <p:cNvPr id="833" name="Google Shape;833;g1e503e66bca_0_181"/>
          <p:cNvSpPr txBox="1"/>
          <p:nvPr/>
        </p:nvSpPr>
        <p:spPr>
          <a:xfrm>
            <a:off x="4253350" y="3793125"/>
            <a:ext cx="27570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latin typeface="Calibri"/>
                <a:ea typeface="Calibri"/>
                <a:cs typeface="Calibri"/>
                <a:sym typeface="Calibri"/>
              </a:rPr>
              <a:t>condição de continuação do loop</a:t>
            </a:r>
            <a:endParaRPr sz="2200">
              <a:solidFill>
                <a:schemeClr val="dk1"/>
              </a:solidFill>
              <a:latin typeface="Calibri"/>
              <a:ea typeface="Calibri"/>
              <a:cs typeface="Calibri"/>
              <a:sym typeface="Calibri"/>
            </a:endParaRPr>
          </a:p>
        </p:txBody>
      </p:sp>
      <p:cxnSp>
        <p:nvCxnSpPr>
          <p:cNvPr id="834" name="Google Shape;834;g1e503e66bca_0_181"/>
          <p:cNvCxnSpPr/>
          <p:nvPr/>
        </p:nvCxnSpPr>
        <p:spPr>
          <a:xfrm rot="10800000">
            <a:off x="4752225" y="3477650"/>
            <a:ext cx="415500" cy="249300"/>
          </a:xfrm>
          <a:prstGeom prst="straightConnector1">
            <a:avLst/>
          </a:prstGeom>
          <a:noFill/>
          <a:ln cap="flat" cmpd="sng" w="28575">
            <a:solidFill>
              <a:schemeClr val="dk2"/>
            </a:solidFill>
            <a:prstDash val="solid"/>
            <a:round/>
            <a:headEnd len="med" w="med" type="none"/>
            <a:tailEnd len="med" w="med" type="triangle"/>
          </a:ln>
        </p:spPr>
      </p:cxnSp>
      <p:sp>
        <p:nvSpPr>
          <p:cNvPr id="835" name="Google Shape;835;g1e503e66bca_0_181"/>
          <p:cNvSpPr txBox="1"/>
          <p:nvPr/>
        </p:nvSpPr>
        <p:spPr>
          <a:xfrm>
            <a:off x="5597225" y="1573425"/>
            <a:ext cx="24798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200">
                <a:solidFill>
                  <a:schemeClr val="dk1"/>
                </a:solidFill>
                <a:latin typeface="Calibri"/>
                <a:ea typeface="Calibri"/>
                <a:cs typeface="Calibri"/>
                <a:sym typeface="Calibri"/>
              </a:rPr>
              <a:t>incremento de variável de controle</a:t>
            </a:r>
            <a:endParaRPr sz="2200">
              <a:solidFill>
                <a:schemeClr val="dk1"/>
              </a:solidFill>
              <a:latin typeface="Calibri"/>
              <a:ea typeface="Calibri"/>
              <a:cs typeface="Calibri"/>
              <a:sym typeface="Calibri"/>
            </a:endParaRPr>
          </a:p>
        </p:txBody>
      </p:sp>
      <p:cxnSp>
        <p:nvCxnSpPr>
          <p:cNvPr id="836" name="Google Shape;836;g1e503e66bca_0_181"/>
          <p:cNvCxnSpPr/>
          <p:nvPr/>
        </p:nvCxnSpPr>
        <p:spPr>
          <a:xfrm flipH="1">
            <a:off x="6324575" y="2562225"/>
            <a:ext cx="221700" cy="243300"/>
          </a:xfrm>
          <a:prstGeom prst="straightConnector1">
            <a:avLst/>
          </a:prstGeom>
          <a:noFill/>
          <a:ln cap="flat" cmpd="sng" w="28575">
            <a:solidFill>
              <a:schemeClr val="dk2"/>
            </a:solidFill>
            <a:prstDash val="solid"/>
            <a:round/>
            <a:headEnd len="med" w="med" type="none"/>
            <a:tailEnd len="med" w="med" type="triangle"/>
          </a:ln>
        </p:spPr>
      </p:cxnSp>
      <p:sp>
        <p:nvSpPr>
          <p:cNvPr id="837" name="Google Shape;837;g1e503e66bca_0_181"/>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for</a:t>
            </a:r>
            <a:endParaRPr sz="2800">
              <a:solidFill>
                <a:srgbClr val="1155CC"/>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g1e503e66bca_0_147"/>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for</a:t>
            </a:r>
            <a:endParaRPr sz="2800">
              <a:solidFill>
                <a:srgbClr val="1155CC"/>
              </a:solidFill>
            </a:endParaRPr>
          </a:p>
        </p:txBody>
      </p:sp>
      <p:sp>
        <p:nvSpPr>
          <p:cNvPr id="843" name="Google Shape;843;g1e503e66bca_0_147"/>
          <p:cNvSpPr txBox="1"/>
          <p:nvPr/>
        </p:nvSpPr>
        <p:spPr>
          <a:xfrm>
            <a:off x="389425" y="1143000"/>
            <a:ext cx="8360100" cy="55911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100">
                <a:solidFill>
                  <a:srgbClr val="E50000"/>
                </a:solidFill>
                <a:latin typeface="Calibri"/>
                <a:ea typeface="Calibri"/>
                <a:cs typeface="Calibri"/>
                <a:sym typeface="Calibri"/>
              </a:rPr>
              <a:t>Ex:                                                                                               </a:t>
            </a:r>
            <a:r>
              <a:rPr b="1" lang="en-US" sz="2100">
                <a:solidFill>
                  <a:srgbClr val="B45F06"/>
                </a:solidFill>
                <a:latin typeface="Calibri"/>
                <a:ea typeface="Calibri"/>
                <a:cs typeface="Calibri"/>
                <a:sym typeface="Calibri"/>
              </a:rPr>
              <a:t>  </a:t>
            </a:r>
            <a:r>
              <a:rPr b="1" lang="en-US" sz="2100">
                <a:solidFill>
                  <a:srgbClr val="FF0000"/>
                </a:solidFill>
                <a:latin typeface="Calibri"/>
                <a:ea typeface="Calibri"/>
                <a:cs typeface="Calibri"/>
                <a:sym typeface="Calibri"/>
              </a:rPr>
              <a:t>index.html</a:t>
            </a:r>
            <a:r>
              <a:rPr b="1" lang="en-US" sz="2100">
                <a:solidFill>
                  <a:srgbClr val="B45F06"/>
                </a:solidFill>
                <a:latin typeface="Calibri"/>
                <a:ea typeface="Calibri"/>
                <a:cs typeface="Calibri"/>
                <a:sym typeface="Calibri"/>
              </a:rPr>
              <a:t> </a:t>
            </a:r>
            <a:r>
              <a:rPr lang="en-US" sz="2100">
                <a:solidFill>
                  <a:srgbClr val="800000"/>
                </a:solidFill>
                <a:latin typeface="Calibri"/>
                <a:ea typeface="Calibri"/>
                <a:cs typeface="Calibri"/>
                <a:sym typeface="Calibri"/>
              </a:rPr>
              <a:t> </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a:t>
            </a:r>
            <a:r>
              <a:rPr lang="en-US" sz="2100">
                <a:solidFill>
                  <a:srgbClr val="800000"/>
                </a:solidFill>
                <a:latin typeface="Calibri"/>
                <a:ea typeface="Calibri"/>
                <a:cs typeface="Calibri"/>
                <a:sym typeface="Calibri"/>
              </a:rPr>
              <a:t>&lt;body&gt;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&lt;p&gt;</a:t>
            </a:r>
            <a:r>
              <a:rPr lang="en-US" sz="2100">
                <a:solidFill>
                  <a:schemeClr val="dk1"/>
                </a:solidFill>
                <a:latin typeface="Calibri"/>
                <a:ea typeface="Calibri"/>
                <a:cs typeface="Calibri"/>
                <a:sym typeface="Calibri"/>
              </a:rPr>
              <a:t>Números inteiros de 0 até 10: </a:t>
            </a:r>
            <a:r>
              <a:rPr lang="en-US" sz="2100">
                <a:solidFill>
                  <a:srgbClr val="800000"/>
                </a:solidFill>
                <a:latin typeface="Calibri"/>
                <a:ea typeface="Calibri"/>
                <a:cs typeface="Calibri"/>
                <a:sym typeface="Calibri"/>
              </a:rPr>
              <a:t>&lt;/p&gt;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&lt;button</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onclick</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"exibeDeUmAteDez()"</a:t>
            </a:r>
            <a:r>
              <a:rPr lang="en-US" sz="2100">
                <a:solidFill>
                  <a:srgbClr val="800000"/>
                </a:solidFill>
                <a:latin typeface="Calibri"/>
                <a:ea typeface="Calibri"/>
                <a:cs typeface="Calibri"/>
                <a:sym typeface="Calibri"/>
              </a:rPr>
              <a:t>&gt;</a:t>
            </a:r>
            <a:r>
              <a:rPr lang="en-US" sz="2100">
                <a:solidFill>
                  <a:schemeClr val="dk1"/>
                </a:solidFill>
                <a:latin typeface="Calibri"/>
                <a:ea typeface="Calibri"/>
                <a:cs typeface="Calibri"/>
                <a:sym typeface="Calibri"/>
              </a:rPr>
              <a:t>Executar</a:t>
            </a:r>
            <a:r>
              <a:rPr lang="en-US" sz="2100">
                <a:solidFill>
                  <a:srgbClr val="800000"/>
                </a:solidFill>
                <a:latin typeface="Calibri"/>
                <a:ea typeface="Calibri"/>
                <a:cs typeface="Calibri"/>
                <a:sym typeface="Calibri"/>
              </a:rPr>
              <a:t>&lt;/button&gt;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highlight>
                  <a:schemeClr val="lt1"/>
                </a:highlight>
                <a:latin typeface="Calibri"/>
                <a:ea typeface="Calibri"/>
                <a:cs typeface="Calibri"/>
                <a:sym typeface="Calibri"/>
              </a:rPr>
              <a:t>       &lt;script</a:t>
            </a:r>
            <a:r>
              <a:rPr lang="en-US" sz="2100">
                <a:solidFill>
                  <a:schemeClr val="dk1"/>
                </a:solidFill>
                <a:highlight>
                  <a:schemeClr val="lt1"/>
                </a:highlight>
                <a:latin typeface="Calibri"/>
                <a:ea typeface="Calibri"/>
                <a:cs typeface="Calibri"/>
                <a:sym typeface="Calibri"/>
              </a:rPr>
              <a:t> </a:t>
            </a:r>
            <a:r>
              <a:rPr lang="en-US" sz="2100">
                <a:solidFill>
                  <a:srgbClr val="E50000"/>
                </a:solidFill>
                <a:highlight>
                  <a:schemeClr val="lt1"/>
                </a:highlight>
                <a:latin typeface="Calibri"/>
                <a:ea typeface="Calibri"/>
                <a:cs typeface="Calibri"/>
                <a:sym typeface="Calibri"/>
              </a:rPr>
              <a:t>src</a:t>
            </a:r>
            <a:r>
              <a:rPr lang="en-US" sz="2100">
                <a:solidFill>
                  <a:schemeClr val="dk1"/>
                </a:solidFill>
                <a:highlight>
                  <a:schemeClr val="lt1"/>
                </a:highlight>
                <a:latin typeface="Calibri"/>
                <a:ea typeface="Calibri"/>
                <a:cs typeface="Calibri"/>
                <a:sym typeface="Calibri"/>
              </a:rPr>
              <a:t>=</a:t>
            </a:r>
            <a:r>
              <a:rPr lang="en-US" sz="2100">
                <a:solidFill>
                  <a:srgbClr val="0000FF"/>
                </a:solidFill>
                <a:highlight>
                  <a:schemeClr val="lt1"/>
                </a:highlight>
                <a:latin typeface="Calibri"/>
                <a:ea typeface="Calibri"/>
                <a:cs typeface="Calibri"/>
                <a:sym typeface="Calibri"/>
              </a:rPr>
              <a:t>"js/script.js"</a:t>
            </a:r>
            <a:r>
              <a:rPr lang="en-US" sz="2100">
                <a:solidFill>
                  <a:srgbClr val="800000"/>
                </a:solidFill>
                <a:highlight>
                  <a:schemeClr val="lt1"/>
                </a:highlight>
                <a:latin typeface="Calibri"/>
                <a:ea typeface="Calibri"/>
                <a:cs typeface="Calibri"/>
                <a:sym typeface="Calibri"/>
              </a:rPr>
              <a:t>&gt;&lt;/script&gt;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&lt;/body&gt;</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0000FF"/>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b="1" lang="en-US" sz="2100">
                <a:solidFill>
                  <a:srgbClr val="B45F06"/>
                </a:solidFill>
                <a:latin typeface="Calibri"/>
                <a:ea typeface="Calibri"/>
                <a:cs typeface="Calibri"/>
                <a:sym typeface="Calibri"/>
              </a:rPr>
              <a:t> script.js </a:t>
            </a:r>
            <a:r>
              <a:rPr lang="en-US" sz="2100">
                <a:solidFill>
                  <a:srgbClr val="800000"/>
                </a:solidFill>
                <a:latin typeface="Calibri"/>
                <a:ea typeface="Calibri"/>
                <a:cs typeface="Calibri"/>
                <a:sym typeface="Calibri"/>
              </a:rPr>
              <a:t> </a:t>
            </a:r>
            <a:endParaRPr sz="2100">
              <a:solidFill>
                <a:srgbClr val="0000FF"/>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  function</a:t>
            </a:r>
            <a:r>
              <a:rPr lang="en-US" sz="2100">
                <a:solidFill>
                  <a:schemeClr val="dk1"/>
                </a:solidFill>
                <a:highlight>
                  <a:srgbClr val="FFFFFF"/>
                </a:highlight>
                <a:latin typeface="Calibri"/>
                <a:ea typeface="Calibri"/>
                <a:cs typeface="Calibri"/>
                <a:sym typeface="Calibri"/>
              </a:rPr>
              <a:t> exibeDeUmAteDez() {</a:t>
            </a:r>
            <a:endParaRPr sz="2100">
              <a:solidFill>
                <a:schemeClr val="dk1"/>
              </a:solidFill>
              <a:highlight>
                <a:srgbClr val="FFFFFF"/>
              </a:highlight>
              <a:latin typeface="Calibri"/>
              <a:ea typeface="Calibri"/>
              <a:cs typeface="Calibri"/>
              <a:sym typeface="Calibri"/>
            </a:endParaRPr>
          </a:p>
          <a:p>
            <a:pPr indent="457200" lvl="0" marL="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for</a:t>
            </a:r>
            <a:r>
              <a:rPr lang="en-US" sz="2100">
                <a:solidFill>
                  <a:schemeClr val="dk1"/>
                </a:solidFill>
                <a:highlight>
                  <a:srgbClr val="FFFFFF"/>
                </a:highlight>
                <a:latin typeface="Calibri"/>
                <a:ea typeface="Calibri"/>
                <a:cs typeface="Calibri"/>
                <a:sym typeface="Calibri"/>
              </a:rPr>
              <a:t> (</a:t>
            </a:r>
            <a:r>
              <a:rPr lang="en-US" sz="2100">
                <a:solidFill>
                  <a:srgbClr val="0000FF"/>
                </a:solidFill>
                <a:highlight>
                  <a:srgbClr val="FFFFFF"/>
                </a:highlight>
                <a:latin typeface="Calibri"/>
                <a:ea typeface="Calibri"/>
                <a:cs typeface="Calibri"/>
                <a:sym typeface="Calibri"/>
              </a:rPr>
              <a:t>let</a:t>
            </a:r>
            <a:r>
              <a:rPr lang="en-US" sz="2100">
                <a:solidFill>
                  <a:schemeClr val="dk1"/>
                </a:solidFill>
                <a:highlight>
                  <a:srgbClr val="FFFFFF"/>
                </a:highlight>
                <a:latin typeface="Calibri"/>
                <a:ea typeface="Calibri"/>
                <a:cs typeface="Calibri"/>
                <a:sym typeface="Calibri"/>
              </a:rPr>
              <a:t> i = </a:t>
            </a:r>
            <a:r>
              <a:rPr lang="en-US" sz="2100">
                <a:solidFill>
                  <a:srgbClr val="098658"/>
                </a:solidFill>
                <a:highlight>
                  <a:srgbClr val="FFFFFF"/>
                </a:highlight>
                <a:latin typeface="Calibri"/>
                <a:ea typeface="Calibri"/>
                <a:cs typeface="Calibri"/>
                <a:sym typeface="Calibri"/>
              </a:rPr>
              <a:t>0</a:t>
            </a:r>
            <a:r>
              <a:rPr lang="en-US" sz="2100">
                <a:solidFill>
                  <a:schemeClr val="dk1"/>
                </a:solidFill>
                <a:highlight>
                  <a:srgbClr val="FFFFFF"/>
                </a:highlight>
                <a:latin typeface="Calibri"/>
                <a:ea typeface="Calibri"/>
                <a:cs typeface="Calibri"/>
                <a:sym typeface="Calibri"/>
              </a:rPr>
              <a:t>; i &lt;= </a:t>
            </a:r>
            <a:r>
              <a:rPr lang="en-US" sz="2100">
                <a:solidFill>
                  <a:srgbClr val="098658"/>
                </a:solidFill>
                <a:highlight>
                  <a:srgbClr val="FFFFFF"/>
                </a:highlight>
                <a:latin typeface="Calibri"/>
                <a:ea typeface="Calibri"/>
                <a:cs typeface="Calibri"/>
                <a:sym typeface="Calibri"/>
              </a:rPr>
              <a:t>10</a:t>
            </a:r>
            <a:r>
              <a:rPr lang="en-US" sz="2100">
                <a:solidFill>
                  <a:schemeClr val="dk1"/>
                </a:solidFill>
                <a:highlight>
                  <a:srgbClr val="FFFFFF"/>
                </a:highlight>
                <a:latin typeface="Calibri"/>
                <a:ea typeface="Calibri"/>
                <a:cs typeface="Calibri"/>
                <a:sym typeface="Calibri"/>
              </a:rPr>
              <a:t>; i++) {</a:t>
            </a:r>
            <a:endParaRPr sz="2100">
              <a:solidFill>
                <a:schemeClr val="dk1"/>
              </a:solidFill>
              <a:highlight>
                <a:srgbClr val="FFFFFF"/>
              </a:highlight>
              <a:latin typeface="Calibri"/>
              <a:ea typeface="Calibri"/>
              <a:cs typeface="Calibri"/>
              <a:sym typeface="Calibri"/>
            </a:endParaRPr>
          </a:p>
          <a:p>
            <a:pPr indent="457200" lvl="0" marL="45720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document.write(</a:t>
            </a:r>
            <a:r>
              <a:rPr lang="en-US" sz="2100">
                <a:solidFill>
                  <a:srgbClr val="A31515"/>
                </a:solidFill>
                <a:highlight>
                  <a:srgbClr val="FFFFFF"/>
                </a:highlight>
                <a:latin typeface="Calibri"/>
                <a:ea typeface="Calibri"/>
                <a:cs typeface="Calibri"/>
                <a:sym typeface="Calibri"/>
              </a:rPr>
              <a:t>" "</a:t>
            </a:r>
            <a:r>
              <a:rPr lang="en-US" sz="2100">
                <a:solidFill>
                  <a:schemeClr val="dk1"/>
                </a:solidFill>
                <a:highlight>
                  <a:srgbClr val="FFFFFF"/>
                </a:highlight>
                <a:latin typeface="Calibri"/>
                <a:ea typeface="Calibri"/>
                <a:cs typeface="Calibri"/>
                <a:sym typeface="Calibri"/>
              </a:rPr>
              <a:t> + i);</a:t>
            </a:r>
            <a:endParaRPr sz="2100">
              <a:solidFill>
                <a:schemeClr val="dk1"/>
              </a:solidFill>
              <a:highlight>
                <a:srgbClr val="FFFFFF"/>
              </a:highlight>
              <a:latin typeface="Calibri"/>
              <a:ea typeface="Calibri"/>
              <a:cs typeface="Calibri"/>
              <a:sym typeface="Calibri"/>
            </a:endParaRPr>
          </a:p>
          <a:p>
            <a:pPr indent="45720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844" name="Google Shape;844;g1e503e66bca_0_147"/>
          <p:cNvSpPr/>
          <p:nvPr/>
        </p:nvSpPr>
        <p:spPr>
          <a:xfrm>
            <a:off x="465625" y="1633600"/>
            <a:ext cx="7893000" cy="208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g1e503e66bca_0_147"/>
          <p:cNvSpPr/>
          <p:nvPr/>
        </p:nvSpPr>
        <p:spPr>
          <a:xfrm>
            <a:off x="541825" y="4406750"/>
            <a:ext cx="3956700" cy="225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1e503e66bca_0_163"/>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for</a:t>
            </a:r>
            <a:endParaRPr sz="2800">
              <a:solidFill>
                <a:srgbClr val="1155CC"/>
              </a:solidFill>
            </a:endParaRPr>
          </a:p>
        </p:txBody>
      </p:sp>
      <p:sp>
        <p:nvSpPr>
          <p:cNvPr id="851" name="Google Shape;851;g1e503e66bca_0_163"/>
          <p:cNvSpPr txBox="1"/>
          <p:nvPr/>
        </p:nvSpPr>
        <p:spPr>
          <a:xfrm>
            <a:off x="389425" y="1143000"/>
            <a:ext cx="8360100" cy="56184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100">
                <a:solidFill>
                  <a:srgbClr val="E50000"/>
                </a:solidFill>
                <a:latin typeface="Calibri"/>
                <a:ea typeface="Calibri"/>
                <a:cs typeface="Calibri"/>
                <a:sym typeface="Calibri"/>
              </a:rPr>
              <a:t>Obs:</a:t>
            </a:r>
            <a:r>
              <a:rPr lang="en-US" sz="2100">
                <a:solidFill>
                  <a:schemeClr val="dk1"/>
                </a:solidFill>
                <a:latin typeface="Calibri"/>
                <a:ea typeface="Calibri"/>
                <a:cs typeface="Calibri"/>
                <a:sym typeface="Calibri"/>
              </a:rPr>
              <a:t> Todas as três expressões na condição do </a:t>
            </a:r>
            <a:r>
              <a:rPr b="1" lang="en-US" sz="2100">
                <a:solidFill>
                  <a:srgbClr val="0070C0"/>
                </a:solidFill>
                <a:latin typeface="Calibri"/>
                <a:ea typeface="Calibri"/>
                <a:cs typeface="Calibri"/>
                <a:sym typeface="Calibri"/>
              </a:rPr>
              <a:t>loop</a:t>
            </a:r>
            <a:r>
              <a:rPr lang="en-US" sz="2100">
                <a:solidFill>
                  <a:schemeClr val="dk1"/>
                </a:solidFill>
                <a:latin typeface="Calibri"/>
                <a:ea typeface="Calibri"/>
                <a:cs typeface="Calibri"/>
                <a:sym typeface="Calibri"/>
              </a:rPr>
              <a:t> </a:t>
            </a:r>
            <a:r>
              <a:rPr lang="en-US" sz="2100">
                <a:solidFill>
                  <a:srgbClr val="2A00FF"/>
                </a:solidFill>
                <a:latin typeface="Calibri"/>
                <a:ea typeface="Calibri"/>
                <a:cs typeface="Calibri"/>
                <a:sym typeface="Calibri"/>
              </a:rPr>
              <a:t>for</a:t>
            </a:r>
            <a:r>
              <a:rPr lang="en-US" sz="2100">
                <a:solidFill>
                  <a:schemeClr val="dk1"/>
                </a:solidFill>
                <a:latin typeface="Calibri"/>
                <a:ea typeface="Calibri"/>
                <a:cs typeface="Calibri"/>
                <a:sym typeface="Calibri"/>
              </a:rPr>
              <a:t> são opcionais.</a:t>
            </a:r>
            <a:endParaRPr b="1" sz="2100">
              <a:solidFill>
                <a:srgbClr val="E50000"/>
              </a:solidFill>
              <a:latin typeface="Calibri"/>
              <a:ea typeface="Calibri"/>
              <a:cs typeface="Calibri"/>
              <a:sym typeface="Calibri"/>
            </a:endParaRPr>
          </a:p>
          <a:p>
            <a:pPr indent="0" lvl="0" marL="0" rtl="0" algn="l">
              <a:lnSpc>
                <a:spcPct val="135714"/>
              </a:lnSpc>
              <a:spcBef>
                <a:spcPts val="0"/>
              </a:spcBef>
              <a:spcAft>
                <a:spcPts val="0"/>
              </a:spcAft>
              <a:buNone/>
            </a:pPr>
            <a:r>
              <a:rPr b="1" lang="en-US" sz="2000">
                <a:solidFill>
                  <a:srgbClr val="E50000"/>
                </a:solidFill>
                <a:latin typeface="Calibri"/>
                <a:ea typeface="Calibri"/>
                <a:cs typeface="Calibri"/>
                <a:sym typeface="Calibri"/>
              </a:rPr>
              <a:t>Ex:                                                                                               </a:t>
            </a:r>
            <a:r>
              <a:rPr b="1" lang="en-US" sz="2000">
                <a:solidFill>
                  <a:srgbClr val="B45F06"/>
                </a:solidFill>
                <a:latin typeface="Calibri"/>
                <a:ea typeface="Calibri"/>
                <a:cs typeface="Calibri"/>
                <a:sym typeface="Calibri"/>
              </a:rPr>
              <a:t>  </a:t>
            </a:r>
            <a:r>
              <a:rPr b="1" lang="en-US" sz="2000">
                <a:solidFill>
                  <a:srgbClr val="FF0000"/>
                </a:solidFill>
                <a:latin typeface="Calibri"/>
                <a:ea typeface="Calibri"/>
                <a:cs typeface="Calibri"/>
                <a:sym typeface="Calibri"/>
              </a:rPr>
              <a:t>index.html</a:t>
            </a:r>
            <a:r>
              <a:rPr b="1" lang="en-US" sz="2000">
                <a:solidFill>
                  <a:srgbClr val="B45F06"/>
                </a:solidFill>
                <a:latin typeface="Calibri"/>
                <a:ea typeface="Calibri"/>
                <a:cs typeface="Calibri"/>
                <a:sym typeface="Calibri"/>
              </a:rPr>
              <a:t> </a:t>
            </a:r>
            <a:r>
              <a:rPr lang="en-US" sz="2000">
                <a:solidFill>
                  <a:srgbClr val="800000"/>
                </a:solidFill>
                <a:latin typeface="Calibri"/>
                <a:ea typeface="Calibri"/>
                <a:cs typeface="Calibri"/>
                <a:sym typeface="Calibri"/>
              </a:rPr>
              <a:t> </a:t>
            </a:r>
            <a:endParaRPr sz="20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000">
                <a:solidFill>
                  <a:srgbClr val="800000"/>
                </a:solidFill>
                <a:latin typeface="Calibri"/>
                <a:ea typeface="Calibri"/>
                <a:cs typeface="Calibri"/>
                <a:sym typeface="Calibri"/>
              </a:rPr>
              <a:t> &lt;body&gt;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&lt;p&gt;</a:t>
            </a:r>
            <a:r>
              <a:rPr lang="en-US" sz="2000">
                <a:solidFill>
                  <a:schemeClr val="dk1"/>
                </a:solidFill>
                <a:latin typeface="Calibri"/>
                <a:ea typeface="Calibri"/>
                <a:cs typeface="Calibri"/>
                <a:sym typeface="Calibri"/>
              </a:rPr>
              <a:t>Números inteiros de 0 até 10: </a:t>
            </a:r>
            <a:r>
              <a:rPr lang="en-US" sz="2000">
                <a:solidFill>
                  <a:srgbClr val="800000"/>
                </a:solidFill>
                <a:latin typeface="Calibri"/>
                <a:ea typeface="Calibri"/>
                <a:cs typeface="Calibri"/>
                <a:sym typeface="Calibri"/>
              </a:rPr>
              <a:t>&lt;/p&gt;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&lt;button</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onclick</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"exibeDeUmAteDez()"</a:t>
            </a:r>
            <a:r>
              <a:rPr lang="en-US" sz="2000">
                <a:solidFill>
                  <a:srgbClr val="800000"/>
                </a:solidFill>
                <a:latin typeface="Calibri"/>
                <a:ea typeface="Calibri"/>
                <a:cs typeface="Calibri"/>
                <a:sym typeface="Calibri"/>
              </a:rPr>
              <a:t>&gt;</a:t>
            </a:r>
            <a:r>
              <a:rPr lang="en-US" sz="2000">
                <a:solidFill>
                  <a:schemeClr val="dk1"/>
                </a:solidFill>
                <a:latin typeface="Calibri"/>
                <a:ea typeface="Calibri"/>
                <a:cs typeface="Calibri"/>
                <a:sym typeface="Calibri"/>
              </a:rPr>
              <a:t>Executar</a:t>
            </a:r>
            <a:r>
              <a:rPr lang="en-US" sz="2000">
                <a:solidFill>
                  <a:srgbClr val="800000"/>
                </a:solidFill>
                <a:latin typeface="Calibri"/>
                <a:ea typeface="Calibri"/>
                <a:cs typeface="Calibri"/>
                <a:sym typeface="Calibri"/>
              </a:rPr>
              <a:t>&lt;/button&gt;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highlight>
                  <a:schemeClr val="lt1"/>
                </a:highlight>
                <a:latin typeface="Calibri"/>
                <a:ea typeface="Calibri"/>
                <a:cs typeface="Calibri"/>
                <a:sym typeface="Calibri"/>
              </a:rPr>
              <a:t>       &lt;script</a:t>
            </a:r>
            <a:r>
              <a:rPr lang="en-US" sz="2000">
                <a:solidFill>
                  <a:schemeClr val="dk1"/>
                </a:solidFill>
                <a:highlight>
                  <a:schemeClr val="lt1"/>
                </a:highlight>
                <a:latin typeface="Calibri"/>
                <a:ea typeface="Calibri"/>
                <a:cs typeface="Calibri"/>
                <a:sym typeface="Calibri"/>
              </a:rPr>
              <a:t> </a:t>
            </a:r>
            <a:r>
              <a:rPr lang="en-US" sz="2000">
                <a:solidFill>
                  <a:srgbClr val="E50000"/>
                </a:solidFill>
                <a:highlight>
                  <a:schemeClr val="lt1"/>
                </a:highlight>
                <a:latin typeface="Calibri"/>
                <a:ea typeface="Calibri"/>
                <a:cs typeface="Calibri"/>
                <a:sym typeface="Calibri"/>
              </a:rPr>
              <a:t>src</a:t>
            </a:r>
            <a:r>
              <a:rPr lang="en-US" sz="2000">
                <a:solidFill>
                  <a:schemeClr val="dk1"/>
                </a:solidFill>
                <a:highlight>
                  <a:schemeClr val="lt1"/>
                </a:highlight>
                <a:latin typeface="Calibri"/>
                <a:ea typeface="Calibri"/>
                <a:cs typeface="Calibri"/>
                <a:sym typeface="Calibri"/>
              </a:rPr>
              <a:t>=</a:t>
            </a:r>
            <a:r>
              <a:rPr lang="en-US" sz="2000">
                <a:solidFill>
                  <a:srgbClr val="0000FF"/>
                </a:solidFill>
                <a:highlight>
                  <a:schemeClr val="lt1"/>
                </a:highlight>
                <a:latin typeface="Calibri"/>
                <a:ea typeface="Calibri"/>
                <a:cs typeface="Calibri"/>
                <a:sym typeface="Calibri"/>
              </a:rPr>
              <a:t>"js/script.js"</a:t>
            </a:r>
            <a:r>
              <a:rPr lang="en-US" sz="2000">
                <a:solidFill>
                  <a:srgbClr val="800000"/>
                </a:solidFill>
                <a:highlight>
                  <a:schemeClr val="lt1"/>
                </a:highlight>
                <a:latin typeface="Calibri"/>
                <a:ea typeface="Calibri"/>
                <a:cs typeface="Calibri"/>
                <a:sym typeface="Calibri"/>
              </a:rPr>
              <a:t>&gt;&lt;/script&gt;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&lt;/body&gt;</a:t>
            </a:r>
            <a:endParaRPr sz="2000">
              <a:solidFill>
                <a:srgbClr val="0000FF"/>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b="1" lang="en-US" sz="2000">
                <a:solidFill>
                  <a:srgbClr val="B45F06"/>
                </a:solidFill>
                <a:latin typeface="Calibri"/>
                <a:ea typeface="Calibri"/>
                <a:cs typeface="Calibri"/>
                <a:sym typeface="Calibri"/>
              </a:rPr>
              <a:t>script.js </a:t>
            </a:r>
            <a:r>
              <a:rPr lang="en-US" sz="2000">
                <a:solidFill>
                  <a:srgbClr val="800000"/>
                </a:solidFill>
                <a:latin typeface="Calibri"/>
                <a:ea typeface="Calibri"/>
                <a:cs typeface="Calibri"/>
                <a:sym typeface="Calibri"/>
              </a:rPr>
              <a:t> </a:t>
            </a:r>
            <a:endParaRPr sz="2000">
              <a:solidFill>
                <a:srgbClr val="0000FF"/>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0000FF"/>
                </a:solidFill>
                <a:latin typeface="Calibri"/>
                <a:ea typeface="Calibri"/>
                <a:cs typeface="Calibri"/>
                <a:sym typeface="Calibri"/>
              </a:rPr>
              <a:t>  function</a:t>
            </a:r>
            <a:r>
              <a:rPr lang="en-US" sz="2000">
                <a:solidFill>
                  <a:schemeClr val="dk1"/>
                </a:solidFill>
                <a:latin typeface="Calibri"/>
                <a:ea typeface="Calibri"/>
                <a:cs typeface="Calibri"/>
                <a:sym typeface="Calibri"/>
              </a:rPr>
              <a:t> exibeDeUmAteDez() {</a:t>
            </a:r>
            <a:endParaRPr sz="20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0000FF"/>
                </a:solidFill>
                <a:latin typeface="Calibri"/>
                <a:ea typeface="Calibri"/>
                <a:cs typeface="Calibri"/>
                <a:sym typeface="Calibri"/>
              </a:rPr>
              <a:t>let</a:t>
            </a:r>
            <a:r>
              <a:rPr lang="en-US" sz="2000">
                <a:solidFill>
                  <a:schemeClr val="dk1"/>
                </a:solidFill>
                <a:latin typeface="Calibri"/>
                <a:ea typeface="Calibri"/>
                <a:cs typeface="Calibri"/>
                <a:sym typeface="Calibri"/>
              </a:rPr>
              <a:t> i = </a:t>
            </a:r>
            <a:r>
              <a:rPr lang="en-US" sz="2000">
                <a:solidFill>
                  <a:srgbClr val="098658"/>
                </a:solidFill>
                <a:latin typeface="Calibri"/>
                <a:ea typeface="Calibri"/>
                <a:cs typeface="Calibri"/>
                <a:sym typeface="Calibri"/>
              </a:rPr>
              <a:t>0;</a:t>
            </a:r>
            <a:endParaRPr sz="2000">
              <a:solidFill>
                <a:srgbClr val="0000FF"/>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0000FF"/>
                </a:solidFill>
                <a:latin typeface="Calibri"/>
                <a:ea typeface="Calibri"/>
                <a:cs typeface="Calibri"/>
                <a:sym typeface="Calibri"/>
              </a:rPr>
              <a:t>for</a:t>
            </a:r>
            <a:r>
              <a:rPr lang="en-US" sz="2000">
                <a:solidFill>
                  <a:schemeClr val="dk1"/>
                </a:solidFill>
                <a:latin typeface="Calibri"/>
                <a:ea typeface="Calibri"/>
                <a:cs typeface="Calibri"/>
                <a:sym typeface="Calibri"/>
              </a:rPr>
              <a:t> (; i &lt;= </a:t>
            </a:r>
            <a:r>
              <a:rPr lang="en-US" sz="2000">
                <a:solidFill>
                  <a:srgbClr val="098658"/>
                </a:solidFill>
                <a:latin typeface="Calibri"/>
                <a:ea typeface="Calibri"/>
                <a:cs typeface="Calibri"/>
                <a:sym typeface="Calibri"/>
              </a:rPr>
              <a:t>10</a:t>
            </a:r>
            <a:r>
              <a:rPr lang="en-US" sz="2000">
                <a:solidFill>
                  <a:schemeClr val="dk1"/>
                </a:solidFill>
                <a:latin typeface="Calibri"/>
                <a:ea typeface="Calibri"/>
                <a:cs typeface="Calibri"/>
                <a:sym typeface="Calibri"/>
              </a:rPr>
              <a:t>; i++) {</a:t>
            </a:r>
            <a:endParaRPr sz="2000">
              <a:solidFill>
                <a:schemeClr val="dk1"/>
              </a:solidFill>
              <a:latin typeface="Calibri"/>
              <a:ea typeface="Calibri"/>
              <a:cs typeface="Calibri"/>
              <a:sym typeface="Calibri"/>
            </a:endParaRPr>
          </a:p>
          <a:p>
            <a:pPr indent="457200" lvl="0" marL="457200" rtl="0" algn="l">
              <a:lnSpc>
                <a:spcPct val="135714"/>
              </a:lnSpc>
              <a:spcBef>
                <a:spcPts val="0"/>
              </a:spcBef>
              <a:spcAft>
                <a:spcPts val="0"/>
              </a:spcAft>
              <a:buNone/>
            </a:pPr>
            <a:r>
              <a:rPr lang="en-US" sz="2000">
                <a:solidFill>
                  <a:schemeClr val="dk1"/>
                </a:solidFill>
                <a:latin typeface="Calibri"/>
                <a:ea typeface="Calibri"/>
                <a:cs typeface="Calibri"/>
                <a:sym typeface="Calibri"/>
              </a:rPr>
              <a:t>document.write(</a:t>
            </a:r>
            <a:r>
              <a:rPr lang="en-US" sz="2000">
                <a:solidFill>
                  <a:srgbClr val="A31515"/>
                </a:solidFill>
                <a:latin typeface="Calibri"/>
                <a:ea typeface="Calibri"/>
                <a:cs typeface="Calibri"/>
                <a:sym typeface="Calibri"/>
              </a:rPr>
              <a:t>" "</a:t>
            </a:r>
            <a:r>
              <a:rPr lang="en-US" sz="2000">
                <a:solidFill>
                  <a:schemeClr val="dk1"/>
                </a:solidFill>
                <a:latin typeface="Calibri"/>
                <a:ea typeface="Calibri"/>
                <a:cs typeface="Calibri"/>
                <a:sym typeface="Calibri"/>
              </a:rPr>
              <a:t> + i);</a:t>
            </a:r>
            <a:endParaRPr sz="20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852" name="Google Shape;852;g1e503e66bca_0_163"/>
          <p:cNvSpPr/>
          <p:nvPr/>
        </p:nvSpPr>
        <p:spPr>
          <a:xfrm>
            <a:off x="465625" y="2014600"/>
            <a:ext cx="7893000" cy="192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g1e503e66bca_0_163"/>
          <p:cNvSpPr/>
          <p:nvPr/>
        </p:nvSpPr>
        <p:spPr>
          <a:xfrm>
            <a:off x="465625" y="4351675"/>
            <a:ext cx="3956700" cy="246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g1e503e66bca_0_171"/>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for</a:t>
            </a:r>
            <a:endParaRPr sz="2800">
              <a:solidFill>
                <a:srgbClr val="1155CC"/>
              </a:solidFill>
            </a:endParaRPr>
          </a:p>
        </p:txBody>
      </p:sp>
      <p:sp>
        <p:nvSpPr>
          <p:cNvPr id="859" name="Google Shape;859;g1e503e66bca_0_171"/>
          <p:cNvSpPr txBox="1"/>
          <p:nvPr/>
        </p:nvSpPr>
        <p:spPr>
          <a:xfrm>
            <a:off x="389425" y="1143000"/>
            <a:ext cx="8360100" cy="56184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Assim como ocorre no bloco de inicialização, a condição também é opcional.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FF0000"/>
                </a:solidFill>
                <a:highlight>
                  <a:srgbClr val="FFFFFF"/>
                </a:highlight>
                <a:latin typeface="Calibri"/>
                <a:ea typeface="Calibri"/>
                <a:cs typeface="Calibri"/>
                <a:sym typeface="Calibri"/>
              </a:rPr>
              <a:t>Ex:                                              </a:t>
            </a:r>
            <a:r>
              <a:rPr b="1" lang="en-US" sz="2100">
                <a:solidFill>
                  <a:srgbClr val="B45F06"/>
                </a:solidFill>
                <a:highlight>
                  <a:srgbClr val="FFFFFF"/>
                </a:highlight>
                <a:latin typeface="Calibri"/>
                <a:ea typeface="Calibri"/>
                <a:cs typeface="Calibri"/>
                <a:sym typeface="Calibri"/>
              </a:rPr>
              <a:t>script.js</a:t>
            </a:r>
            <a:endParaRPr b="1" sz="2100">
              <a:solidFill>
                <a:srgbClr val="B45F06"/>
              </a:solidFill>
              <a:highlight>
                <a:srgbClr val="FFFFFF"/>
              </a:highlight>
              <a:latin typeface="Calibri"/>
              <a:ea typeface="Calibri"/>
              <a:cs typeface="Calibri"/>
              <a:sym typeface="Calibri"/>
            </a:endParaRPr>
          </a:p>
          <a:p>
            <a:pPr indent="457200" lvl="0" marL="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function</a:t>
            </a:r>
            <a:r>
              <a:rPr lang="en-US" sz="2100">
                <a:solidFill>
                  <a:schemeClr val="dk1"/>
                </a:solidFill>
                <a:highlight>
                  <a:srgbClr val="FFFFFF"/>
                </a:highlight>
                <a:latin typeface="Calibri"/>
                <a:ea typeface="Calibri"/>
                <a:cs typeface="Calibri"/>
                <a:sym typeface="Calibri"/>
              </a:rPr>
              <a:t> exibeDeUmAteDez() {</a:t>
            </a:r>
            <a:endParaRPr sz="2100">
              <a:solidFill>
                <a:schemeClr val="dk1"/>
              </a:solidFill>
              <a:highlight>
                <a:srgbClr val="FFFFFF"/>
              </a:highlight>
              <a:latin typeface="Calibri"/>
              <a:ea typeface="Calibri"/>
              <a:cs typeface="Calibri"/>
              <a:sym typeface="Calibri"/>
            </a:endParaRPr>
          </a:p>
          <a:p>
            <a:pPr indent="457200" lvl="0" marL="45720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for</a:t>
            </a:r>
            <a:r>
              <a:rPr lang="en-US" sz="2100">
                <a:solidFill>
                  <a:schemeClr val="dk1"/>
                </a:solidFill>
                <a:highlight>
                  <a:srgbClr val="FFFFFF"/>
                </a:highlight>
                <a:latin typeface="Calibri"/>
                <a:ea typeface="Calibri"/>
                <a:cs typeface="Calibri"/>
                <a:sym typeface="Calibri"/>
              </a:rPr>
              <a:t> (</a:t>
            </a:r>
            <a:r>
              <a:rPr lang="en-US" sz="2100">
                <a:solidFill>
                  <a:srgbClr val="0000FF"/>
                </a:solidFill>
                <a:highlight>
                  <a:srgbClr val="FFFFFF"/>
                </a:highlight>
                <a:latin typeface="Calibri"/>
                <a:ea typeface="Calibri"/>
                <a:cs typeface="Calibri"/>
                <a:sym typeface="Calibri"/>
              </a:rPr>
              <a:t>let</a:t>
            </a:r>
            <a:r>
              <a:rPr lang="en-US" sz="2100">
                <a:solidFill>
                  <a:schemeClr val="dk1"/>
                </a:solidFill>
                <a:highlight>
                  <a:srgbClr val="FFFFFF"/>
                </a:highlight>
                <a:latin typeface="Calibri"/>
                <a:ea typeface="Calibri"/>
                <a:cs typeface="Calibri"/>
                <a:sym typeface="Calibri"/>
              </a:rPr>
              <a:t> i = </a:t>
            </a:r>
            <a:r>
              <a:rPr lang="en-US" sz="2100">
                <a:solidFill>
                  <a:srgbClr val="098658"/>
                </a:solidFill>
                <a:highlight>
                  <a:srgbClr val="FFFFFF"/>
                </a:highlight>
                <a:latin typeface="Calibri"/>
                <a:ea typeface="Calibri"/>
                <a:cs typeface="Calibri"/>
                <a:sym typeface="Calibri"/>
              </a:rPr>
              <a:t>0</a:t>
            </a:r>
            <a:r>
              <a:rPr lang="en-US" sz="2100">
                <a:solidFill>
                  <a:schemeClr val="dk1"/>
                </a:solidFill>
                <a:highlight>
                  <a:srgbClr val="FFFFFF"/>
                </a:highlight>
                <a:latin typeface="Calibri"/>
                <a:ea typeface="Calibri"/>
                <a:cs typeface="Calibri"/>
                <a:sym typeface="Calibri"/>
              </a:rPr>
              <a:t>; ; i++) {</a:t>
            </a:r>
            <a:endParaRPr sz="2100">
              <a:solidFill>
                <a:schemeClr val="dk1"/>
              </a:solidFill>
              <a:highlight>
                <a:srgbClr val="FFFFFF"/>
              </a:highlight>
              <a:latin typeface="Calibri"/>
              <a:ea typeface="Calibri"/>
              <a:cs typeface="Calibri"/>
              <a:sym typeface="Calibri"/>
            </a:endParaRPr>
          </a:p>
          <a:p>
            <a:pPr indent="457200" lvl="0" marL="91440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document.write(</a:t>
            </a:r>
            <a:r>
              <a:rPr lang="en-US" sz="2100">
                <a:solidFill>
                  <a:srgbClr val="A31515"/>
                </a:solidFill>
                <a:highlight>
                  <a:srgbClr val="FFFFFF"/>
                </a:highlight>
                <a:latin typeface="Calibri"/>
                <a:ea typeface="Calibri"/>
                <a:cs typeface="Calibri"/>
                <a:sym typeface="Calibri"/>
              </a:rPr>
              <a:t>" "</a:t>
            </a:r>
            <a:r>
              <a:rPr lang="en-US" sz="2100">
                <a:solidFill>
                  <a:schemeClr val="dk1"/>
                </a:solidFill>
                <a:highlight>
                  <a:srgbClr val="FFFFFF"/>
                </a:highlight>
                <a:latin typeface="Calibri"/>
                <a:ea typeface="Calibri"/>
                <a:cs typeface="Calibri"/>
                <a:sym typeface="Calibri"/>
              </a:rPr>
              <a:t> + i);</a:t>
            </a:r>
            <a:endParaRPr sz="2100">
              <a:solidFill>
                <a:schemeClr val="dk1"/>
              </a:solidFill>
              <a:highlight>
                <a:srgbClr val="FFFFFF"/>
              </a:highlight>
              <a:latin typeface="Calibri"/>
              <a:ea typeface="Calibri"/>
              <a:cs typeface="Calibri"/>
              <a:sym typeface="Calibri"/>
            </a:endParaRPr>
          </a:p>
          <a:p>
            <a:pPr indent="457200" lvl="0" marL="91440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if</a:t>
            </a:r>
            <a:r>
              <a:rPr lang="en-US" sz="2100">
                <a:solidFill>
                  <a:schemeClr val="dk1"/>
                </a:solidFill>
                <a:highlight>
                  <a:srgbClr val="FFFFFF"/>
                </a:highlight>
                <a:latin typeface="Calibri"/>
                <a:ea typeface="Calibri"/>
                <a:cs typeface="Calibri"/>
                <a:sym typeface="Calibri"/>
              </a:rPr>
              <a:t> (i &gt;= </a:t>
            </a:r>
            <a:r>
              <a:rPr lang="en-US" sz="2100">
                <a:solidFill>
                  <a:srgbClr val="098658"/>
                </a:solidFill>
                <a:highlight>
                  <a:srgbClr val="FFFFFF"/>
                </a:highlight>
                <a:latin typeface="Calibri"/>
                <a:ea typeface="Calibri"/>
                <a:cs typeface="Calibri"/>
                <a:sym typeface="Calibri"/>
              </a:rPr>
              <a:t>10</a:t>
            </a:r>
            <a:r>
              <a:rPr lang="en-US" sz="2100">
                <a:solidFill>
                  <a:schemeClr val="dk1"/>
                </a:solidFill>
                <a:highlight>
                  <a:srgbClr val="FFFFFF"/>
                </a:highlight>
                <a:latin typeface="Calibri"/>
                <a:ea typeface="Calibri"/>
                <a:cs typeface="Calibri"/>
                <a:sym typeface="Calibri"/>
              </a:rPr>
              <a:t>) </a:t>
            </a:r>
            <a:r>
              <a:rPr lang="en-US" sz="2100">
                <a:solidFill>
                  <a:srgbClr val="0000FF"/>
                </a:solidFill>
                <a:highlight>
                  <a:srgbClr val="FFFFFF"/>
                </a:highlight>
                <a:latin typeface="Calibri"/>
                <a:ea typeface="Calibri"/>
                <a:cs typeface="Calibri"/>
                <a:sym typeface="Calibri"/>
              </a:rPr>
              <a:t>break</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457200" lvl="0" marL="45720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45720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Se omitirmos a expressão de validação na construção do </a:t>
            </a:r>
            <a:r>
              <a:rPr lang="en-US" sz="2100">
                <a:solidFill>
                  <a:srgbClr val="2A00FF"/>
                </a:solidFill>
                <a:highlight>
                  <a:srgbClr val="FFFFFF"/>
                </a:highlight>
                <a:latin typeface="Calibri"/>
                <a:ea typeface="Calibri"/>
                <a:cs typeface="Calibri"/>
                <a:sym typeface="Calibri"/>
              </a:rPr>
              <a:t>for</a:t>
            </a:r>
            <a:r>
              <a:rPr lang="en-US" sz="2100">
                <a:solidFill>
                  <a:schemeClr val="dk1"/>
                </a:solidFill>
                <a:highlight>
                  <a:srgbClr val="FFFFFF"/>
                </a:highlight>
                <a:latin typeface="Calibri"/>
                <a:ea typeface="Calibri"/>
                <a:cs typeface="Calibri"/>
                <a:sym typeface="Calibri"/>
              </a:rPr>
              <a:t>,  será necessário usar o </a:t>
            </a:r>
            <a:r>
              <a:rPr lang="en-US" sz="2100">
                <a:solidFill>
                  <a:srgbClr val="2A00FF"/>
                </a:solidFill>
                <a:highlight>
                  <a:srgbClr val="FFFFFF"/>
                </a:highlight>
                <a:latin typeface="Calibri"/>
                <a:ea typeface="Calibri"/>
                <a:cs typeface="Calibri"/>
                <a:sym typeface="Calibri"/>
              </a:rPr>
              <a:t>break</a:t>
            </a:r>
            <a:r>
              <a:rPr lang="en-US" sz="2100">
                <a:solidFill>
                  <a:schemeClr val="dk1"/>
                </a:solidFill>
                <a:highlight>
                  <a:srgbClr val="FFFFFF"/>
                </a:highlight>
                <a:latin typeface="Calibri"/>
                <a:ea typeface="Calibri"/>
                <a:cs typeface="Calibri"/>
                <a:sym typeface="Calibri"/>
              </a:rPr>
              <a:t> </a:t>
            </a:r>
            <a:r>
              <a:rPr lang="en-US" sz="2100">
                <a:solidFill>
                  <a:schemeClr val="dk1"/>
                </a:solidFill>
                <a:highlight>
                  <a:srgbClr val="FFFFFF"/>
                </a:highlight>
                <a:latin typeface="Calibri"/>
                <a:ea typeface="Calibri"/>
                <a:cs typeface="Calibri"/>
                <a:sym typeface="Calibri"/>
              </a:rPr>
              <a:t>no corpo do </a:t>
            </a:r>
            <a:r>
              <a:rPr i="1" lang="en-US" sz="2100">
                <a:solidFill>
                  <a:srgbClr val="0070C0"/>
                </a:solidFill>
                <a:highlight>
                  <a:srgbClr val="FFFFFF"/>
                </a:highlight>
                <a:latin typeface="Calibri"/>
                <a:ea typeface="Calibri"/>
                <a:cs typeface="Calibri"/>
                <a:sym typeface="Calibri"/>
              </a:rPr>
              <a:t>loop</a:t>
            </a:r>
            <a:r>
              <a:rPr lang="en-US" sz="2100">
                <a:solidFill>
                  <a:schemeClr val="dk1"/>
                </a:solidFill>
                <a:highlight>
                  <a:srgbClr val="FFFFFF"/>
                </a:highlight>
                <a:latin typeface="Calibri"/>
                <a:ea typeface="Calibri"/>
                <a:cs typeface="Calibri"/>
                <a:sym typeface="Calibri"/>
              </a:rPr>
              <a:t> </a:t>
            </a:r>
            <a:r>
              <a:rPr lang="en-US" sz="2100">
                <a:solidFill>
                  <a:schemeClr val="dk1"/>
                </a:solidFill>
                <a:highlight>
                  <a:srgbClr val="FFFFFF"/>
                </a:highlight>
                <a:latin typeface="Calibri"/>
                <a:ea typeface="Calibri"/>
                <a:cs typeface="Calibri"/>
                <a:sym typeface="Calibri"/>
              </a:rPr>
              <a:t>para obtermos uma interrupção caso contrário </a:t>
            </a:r>
            <a:r>
              <a:rPr lang="en-US" sz="2100">
                <a:solidFill>
                  <a:schemeClr val="dk1"/>
                </a:solidFill>
                <a:highlight>
                  <a:srgbClr val="FFFFFF"/>
                </a:highlight>
                <a:latin typeface="Calibri"/>
                <a:ea typeface="Calibri"/>
                <a:cs typeface="Calibri"/>
                <a:sym typeface="Calibri"/>
              </a:rPr>
              <a:t>teríamos</a:t>
            </a:r>
            <a:r>
              <a:rPr lang="en-US" sz="2100">
                <a:solidFill>
                  <a:schemeClr val="dk1"/>
                </a:solidFill>
                <a:highlight>
                  <a:srgbClr val="FFFFFF"/>
                </a:highlight>
                <a:latin typeface="Calibri"/>
                <a:ea typeface="Calibri"/>
                <a:cs typeface="Calibri"/>
                <a:sym typeface="Calibri"/>
              </a:rPr>
              <a:t> um </a:t>
            </a:r>
            <a:r>
              <a:rPr i="1" lang="en-US" sz="2100">
                <a:solidFill>
                  <a:srgbClr val="0070C0"/>
                </a:solidFill>
                <a:highlight>
                  <a:srgbClr val="FFFFFF"/>
                </a:highlight>
                <a:latin typeface="Calibri"/>
                <a:ea typeface="Calibri"/>
                <a:cs typeface="Calibri"/>
                <a:sym typeface="Calibri"/>
              </a:rPr>
              <a:t>loop</a:t>
            </a:r>
            <a:r>
              <a:rPr lang="en-US" sz="2100">
                <a:solidFill>
                  <a:schemeClr val="dk1"/>
                </a:solidFill>
                <a:highlight>
                  <a:srgbClr val="FFFFFF"/>
                </a:highlight>
                <a:latin typeface="Calibri"/>
                <a:ea typeface="Calibri"/>
                <a:cs typeface="Calibri"/>
                <a:sym typeface="Calibri"/>
              </a:rPr>
              <a:t> infinito.</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860" name="Google Shape;860;g1e503e66bca_0_171"/>
          <p:cNvSpPr/>
          <p:nvPr/>
        </p:nvSpPr>
        <p:spPr>
          <a:xfrm>
            <a:off x="846625" y="2471200"/>
            <a:ext cx="3725400" cy="253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g1e503e66bca_0_156"/>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for</a:t>
            </a:r>
            <a:endParaRPr sz="2800">
              <a:solidFill>
                <a:srgbClr val="1155CC"/>
              </a:solidFill>
            </a:endParaRPr>
          </a:p>
        </p:txBody>
      </p:sp>
      <p:sp>
        <p:nvSpPr>
          <p:cNvPr id="866" name="Google Shape;866;g1e503e66bca_0_156"/>
          <p:cNvSpPr txBox="1"/>
          <p:nvPr/>
        </p:nvSpPr>
        <p:spPr>
          <a:xfrm>
            <a:off x="389425" y="1143000"/>
            <a:ext cx="8360100" cy="54114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É possível omitir todos os três blocos, todavia será necessário certificar-se de usar uma instrução break no final do loop e também modificar (incrementar ou decrementar) a variável de controle, para que a condição do break seja verdadeira em algum momento.</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FF0000"/>
                </a:solidFill>
                <a:highlight>
                  <a:srgbClr val="FFFFFF"/>
                </a:highlight>
                <a:latin typeface="Calibri"/>
                <a:ea typeface="Calibri"/>
                <a:cs typeface="Calibri"/>
                <a:sym typeface="Calibri"/>
              </a:rPr>
              <a:t>Ex:                                                        </a:t>
            </a:r>
            <a:r>
              <a:rPr b="1" lang="en-US" sz="2100">
                <a:solidFill>
                  <a:srgbClr val="B45F06"/>
                </a:solidFill>
                <a:highlight>
                  <a:srgbClr val="FFFFFF"/>
                </a:highlight>
                <a:latin typeface="Calibri"/>
                <a:ea typeface="Calibri"/>
                <a:cs typeface="Calibri"/>
                <a:sym typeface="Calibri"/>
              </a:rPr>
              <a:t>script.js</a:t>
            </a:r>
            <a:endParaRPr sz="2000">
              <a:solidFill>
                <a:srgbClr val="0000FF"/>
              </a:solidFill>
              <a:highlight>
                <a:srgbClr val="FFFFFF"/>
              </a:highlight>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0000FF"/>
                </a:solidFill>
                <a:highlight>
                  <a:srgbClr val="FFFFFF"/>
                </a:highlight>
                <a:latin typeface="Calibri"/>
                <a:ea typeface="Calibri"/>
                <a:cs typeface="Calibri"/>
                <a:sym typeface="Calibri"/>
              </a:rPr>
              <a:t>function</a:t>
            </a:r>
            <a:r>
              <a:rPr lang="en-US" sz="2000">
                <a:solidFill>
                  <a:schemeClr val="dk1"/>
                </a:solidFill>
                <a:highlight>
                  <a:srgbClr val="FFFFFF"/>
                </a:highlight>
                <a:latin typeface="Calibri"/>
                <a:ea typeface="Calibri"/>
                <a:cs typeface="Calibri"/>
                <a:sym typeface="Calibri"/>
              </a:rPr>
              <a:t> exibeDeUmAteDez() {</a:t>
            </a:r>
            <a:endParaRPr sz="2000">
              <a:solidFill>
                <a:schemeClr val="dk1"/>
              </a:solidFill>
              <a:highlight>
                <a:srgbClr val="FFFFFF"/>
              </a:highlight>
              <a:latin typeface="Calibri"/>
              <a:ea typeface="Calibri"/>
              <a:cs typeface="Calibri"/>
              <a:sym typeface="Calibri"/>
            </a:endParaRPr>
          </a:p>
          <a:p>
            <a:pPr indent="457200" lvl="0" marL="457200" rtl="0" algn="l">
              <a:lnSpc>
                <a:spcPct val="135714"/>
              </a:lnSpc>
              <a:spcBef>
                <a:spcPts val="0"/>
              </a:spcBef>
              <a:spcAft>
                <a:spcPts val="0"/>
              </a:spcAft>
              <a:buNone/>
            </a:pPr>
            <a:r>
              <a:rPr lang="en-US" sz="2000">
                <a:solidFill>
                  <a:srgbClr val="0000FF"/>
                </a:solidFill>
                <a:highlight>
                  <a:srgbClr val="FFFFFF"/>
                </a:highlight>
                <a:latin typeface="Calibri"/>
                <a:ea typeface="Calibri"/>
                <a:cs typeface="Calibri"/>
                <a:sym typeface="Calibri"/>
              </a:rPr>
              <a:t>let</a:t>
            </a:r>
            <a:r>
              <a:rPr lang="en-US" sz="2000">
                <a:solidFill>
                  <a:schemeClr val="dk1"/>
                </a:solidFill>
                <a:highlight>
                  <a:srgbClr val="FFFFFF"/>
                </a:highlight>
                <a:latin typeface="Calibri"/>
                <a:ea typeface="Calibri"/>
                <a:cs typeface="Calibri"/>
                <a:sym typeface="Calibri"/>
              </a:rPr>
              <a:t> i = </a:t>
            </a:r>
            <a:r>
              <a:rPr lang="en-US" sz="2000">
                <a:solidFill>
                  <a:srgbClr val="098658"/>
                </a:solidFill>
                <a:highlight>
                  <a:srgbClr val="FFFFFF"/>
                </a:highlight>
                <a:latin typeface="Calibri"/>
                <a:ea typeface="Calibri"/>
                <a:cs typeface="Calibri"/>
                <a:sym typeface="Calibri"/>
              </a:rPr>
              <a:t>0</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457200" lvl="0" marL="457200" rtl="0" algn="l">
              <a:lnSpc>
                <a:spcPct val="135714"/>
              </a:lnSpc>
              <a:spcBef>
                <a:spcPts val="0"/>
              </a:spcBef>
              <a:spcAft>
                <a:spcPts val="0"/>
              </a:spcAft>
              <a:buNone/>
            </a:pPr>
            <a:r>
              <a:rPr lang="en-US" sz="2000">
                <a:solidFill>
                  <a:srgbClr val="0000FF"/>
                </a:solidFill>
                <a:highlight>
                  <a:srgbClr val="FFFFFF"/>
                </a:highlight>
                <a:latin typeface="Calibri"/>
                <a:ea typeface="Calibri"/>
                <a:cs typeface="Calibri"/>
                <a:sym typeface="Calibri"/>
              </a:rPr>
              <a:t>for</a:t>
            </a:r>
            <a:r>
              <a:rPr lang="en-US" sz="2000">
                <a:solidFill>
                  <a:schemeClr val="dk1"/>
                </a:solidFill>
                <a:highlight>
                  <a:srgbClr val="FFFFFF"/>
                </a:highlight>
                <a:latin typeface="Calibri"/>
                <a:ea typeface="Calibri"/>
                <a:cs typeface="Calibri"/>
                <a:sym typeface="Calibri"/>
              </a:rPr>
              <a:t> (; ;) {</a:t>
            </a:r>
            <a:endParaRPr sz="2000">
              <a:solidFill>
                <a:schemeClr val="dk1"/>
              </a:solidFill>
              <a:highlight>
                <a:srgbClr val="FFFFFF"/>
              </a:highlight>
              <a:latin typeface="Calibri"/>
              <a:ea typeface="Calibri"/>
              <a:cs typeface="Calibri"/>
              <a:sym typeface="Calibri"/>
            </a:endParaRPr>
          </a:p>
          <a:p>
            <a:pPr indent="457200" lvl="0" marL="914400" rtl="0" algn="l">
              <a:lnSpc>
                <a:spcPct val="135714"/>
              </a:lnSpc>
              <a:spcBef>
                <a:spcPts val="0"/>
              </a:spcBef>
              <a:spcAft>
                <a:spcPts val="0"/>
              </a:spcAft>
              <a:buNone/>
            </a:pPr>
            <a:r>
              <a:rPr lang="en-US" sz="2000">
                <a:solidFill>
                  <a:srgbClr val="0000FF"/>
                </a:solidFill>
                <a:highlight>
                  <a:srgbClr val="FFFFFF"/>
                </a:highlight>
                <a:latin typeface="Calibri"/>
                <a:ea typeface="Calibri"/>
                <a:cs typeface="Calibri"/>
                <a:sym typeface="Calibri"/>
              </a:rPr>
              <a:t>if</a:t>
            </a:r>
            <a:r>
              <a:rPr lang="en-US" sz="2000">
                <a:solidFill>
                  <a:schemeClr val="dk1"/>
                </a:solidFill>
                <a:highlight>
                  <a:srgbClr val="FFFFFF"/>
                </a:highlight>
                <a:latin typeface="Calibri"/>
                <a:ea typeface="Calibri"/>
                <a:cs typeface="Calibri"/>
                <a:sym typeface="Calibri"/>
              </a:rPr>
              <a:t> (i &gt; </a:t>
            </a:r>
            <a:r>
              <a:rPr lang="en-US" sz="2000">
                <a:solidFill>
                  <a:srgbClr val="098658"/>
                </a:solidFill>
                <a:highlight>
                  <a:srgbClr val="FFFFFF"/>
                </a:highlight>
                <a:latin typeface="Calibri"/>
                <a:ea typeface="Calibri"/>
                <a:cs typeface="Calibri"/>
                <a:sym typeface="Calibri"/>
              </a:rPr>
              <a:t>10</a:t>
            </a:r>
            <a:r>
              <a:rPr lang="en-US" sz="2000">
                <a:solidFill>
                  <a:schemeClr val="dk1"/>
                </a:solidFill>
                <a:highlight>
                  <a:srgbClr val="FFFFFF"/>
                </a:highlight>
                <a:latin typeface="Calibri"/>
                <a:ea typeface="Calibri"/>
                <a:cs typeface="Calibri"/>
                <a:sym typeface="Calibri"/>
              </a:rPr>
              <a:t>) </a:t>
            </a:r>
            <a:r>
              <a:rPr lang="en-US" sz="2000">
                <a:solidFill>
                  <a:srgbClr val="0000FF"/>
                </a:solidFill>
                <a:highlight>
                  <a:srgbClr val="FFFFFF"/>
                </a:highlight>
                <a:latin typeface="Calibri"/>
                <a:ea typeface="Calibri"/>
                <a:cs typeface="Calibri"/>
                <a:sym typeface="Calibri"/>
              </a:rPr>
              <a:t>break</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457200" lvl="0" marL="1371600" rtl="0" algn="l">
              <a:lnSpc>
                <a:spcPct val="135714"/>
              </a:lnSpc>
              <a:spcBef>
                <a:spcPts val="0"/>
              </a:spcBef>
              <a:spcAft>
                <a:spcPts val="0"/>
              </a:spcAft>
              <a:buNone/>
            </a:pPr>
            <a:r>
              <a:rPr lang="en-US" sz="2000">
                <a:solidFill>
                  <a:schemeClr val="dk1"/>
                </a:solidFill>
                <a:highlight>
                  <a:srgbClr val="FFFFFF"/>
                </a:highlight>
                <a:latin typeface="Calibri"/>
                <a:ea typeface="Calibri"/>
                <a:cs typeface="Calibri"/>
                <a:sym typeface="Calibri"/>
              </a:rPr>
              <a:t>document.write(</a:t>
            </a:r>
            <a:r>
              <a:rPr lang="en-US" sz="2000">
                <a:solidFill>
                  <a:srgbClr val="A31515"/>
                </a:solidFill>
                <a:highlight>
                  <a:srgbClr val="FFFFFF"/>
                </a:highlight>
                <a:latin typeface="Calibri"/>
                <a:ea typeface="Calibri"/>
                <a:cs typeface="Calibri"/>
                <a:sym typeface="Calibri"/>
              </a:rPr>
              <a:t>" "</a:t>
            </a:r>
            <a:r>
              <a:rPr lang="en-US" sz="2000">
                <a:solidFill>
                  <a:schemeClr val="dk1"/>
                </a:solidFill>
                <a:highlight>
                  <a:srgbClr val="FFFFFF"/>
                </a:highlight>
                <a:latin typeface="Calibri"/>
                <a:ea typeface="Calibri"/>
                <a:cs typeface="Calibri"/>
                <a:sym typeface="Calibri"/>
              </a:rPr>
              <a:t> + i);</a:t>
            </a:r>
            <a:endParaRPr sz="2000">
              <a:solidFill>
                <a:schemeClr val="dk1"/>
              </a:solidFill>
              <a:highlight>
                <a:srgbClr val="FFFFFF"/>
              </a:highlight>
              <a:latin typeface="Calibri"/>
              <a:ea typeface="Calibri"/>
              <a:cs typeface="Calibri"/>
              <a:sym typeface="Calibri"/>
            </a:endParaRPr>
          </a:p>
          <a:p>
            <a:pPr indent="457200" lvl="0" marL="1371600" rtl="0" algn="l">
              <a:lnSpc>
                <a:spcPct val="135714"/>
              </a:lnSpc>
              <a:spcBef>
                <a:spcPts val="0"/>
              </a:spcBef>
              <a:spcAft>
                <a:spcPts val="0"/>
              </a:spcAft>
              <a:buNone/>
            </a:pPr>
            <a:r>
              <a:rPr lang="en-US" sz="2000">
                <a:solidFill>
                  <a:schemeClr val="dk1"/>
                </a:solidFill>
                <a:highlight>
                  <a:srgbClr val="FFFFFF"/>
                </a:highlight>
                <a:latin typeface="Calibri"/>
                <a:ea typeface="Calibri"/>
                <a:cs typeface="Calibri"/>
                <a:sym typeface="Calibri"/>
              </a:rPr>
              <a:t>i++;</a:t>
            </a:r>
            <a:endParaRPr sz="2000">
              <a:solidFill>
                <a:schemeClr val="dk1"/>
              </a:solidFill>
              <a:highlight>
                <a:srgbClr val="FFFFFF"/>
              </a:highlight>
              <a:latin typeface="Calibri"/>
              <a:ea typeface="Calibri"/>
              <a:cs typeface="Calibri"/>
              <a:sym typeface="Calibri"/>
            </a:endParaRPr>
          </a:p>
          <a:p>
            <a:pPr indent="0" lvl="0" marL="914400" rtl="0" algn="l">
              <a:lnSpc>
                <a:spcPct val="135714"/>
              </a:lnSpc>
              <a:spcBef>
                <a:spcPts val="0"/>
              </a:spcBef>
              <a:spcAft>
                <a:spcPts val="0"/>
              </a:spcAft>
              <a:buNone/>
            </a:pP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457200" lvl="0" marL="0" rtl="0" algn="l">
              <a:lnSpc>
                <a:spcPct val="135714"/>
              </a:lnSpc>
              <a:spcBef>
                <a:spcPts val="0"/>
              </a:spcBef>
              <a:spcAft>
                <a:spcPts val="0"/>
              </a:spcAft>
              <a:buNone/>
            </a:pPr>
            <a:r>
              <a:t/>
            </a:r>
            <a:endParaRPr sz="2100">
              <a:solidFill>
                <a:srgbClr val="0000FF"/>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867" name="Google Shape;867;g1e503e66bca_0_156"/>
          <p:cNvSpPr/>
          <p:nvPr/>
        </p:nvSpPr>
        <p:spPr>
          <a:xfrm>
            <a:off x="689950" y="3325500"/>
            <a:ext cx="4401900" cy="336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g1e503e66bca_0_206"/>
          <p:cNvSpPr txBox="1"/>
          <p:nvPr>
            <p:ph type="title"/>
          </p:nvPr>
        </p:nvSpPr>
        <p:spPr>
          <a:xfrm>
            <a:off x="131885"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3600">
                <a:latin typeface="Calibri"/>
                <a:ea typeface="Calibri"/>
                <a:cs typeface="Calibri"/>
                <a:sym typeface="Calibri"/>
              </a:rPr>
              <a:t>Exercícios -</a:t>
            </a:r>
            <a:r>
              <a:rPr b="0" i="0" lang="en-US" sz="3600" u="none">
                <a:solidFill>
                  <a:schemeClr val="dk2"/>
                </a:solidFill>
                <a:latin typeface="Calibri"/>
                <a:ea typeface="Calibri"/>
                <a:cs typeface="Calibri"/>
                <a:sym typeface="Calibri"/>
              </a:rPr>
              <a:t> </a:t>
            </a:r>
            <a:r>
              <a:rPr lang="en-US" sz="3600">
                <a:solidFill>
                  <a:srgbClr val="0070C0"/>
                </a:solidFill>
                <a:latin typeface="Calibri"/>
                <a:ea typeface="Calibri"/>
                <a:cs typeface="Calibri"/>
                <a:sym typeface="Calibri"/>
              </a:rPr>
              <a:t>while</a:t>
            </a:r>
            <a:r>
              <a:rPr lang="en-US" sz="3600">
                <a:solidFill>
                  <a:schemeClr val="dk1"/>
                </a:solidFill>
                <a:latin typeface="Calibri"/>
                <a:ea typeface="Calibri"/>
                <a:cs typeface="Calibri"/>
                <a:sym typeface="Calibri"/>
              </a:rPr>
              <a:t>,</a:t>
            </a:r>
            <a:r>
              <a:rPr lang="en-US" sz="3600">
                <a:solidFill>
                  <a:srgbClr val="0070C0"/>
                </a:solidFill>
                <a:latin typeface="Calibri"/>
                <a:ea typeface="Calibri"/>
                <a:cs typeface="Calibri"/>
                <a:sym typeface="Calibri"/>
              </a:rPr>
              <a:t> do-while </a:t>
            </a:r>
            <a:r>
              <a:rPr lang="en-US" sz="3600">
                <a:solidFill>
                  <a:schemeClr val="dk1"/>
                </a:solidFill>
                <a:latin typeface="Calibri"/>
                <a:ea typeface="Calibri"/>
                <a:cs typeface="Calibri"/>
                <a:sym typeface="Calibri"/>
              </a:rPr>
              <a:t>ou</a:t>
            </a:r>
            <a:r>
              <a:rPr lang="en-US" sz="3600">
                <a:solidFill>
                  <a:srgbClr val="0070C0"/>
                </a:solidFill>
                <a:latin typeface="Calibri"/>
                <a:ea typeface="Calibri"/>
                <a:cs typeface="Calibri"/>
                <a:sym typeface="Calibri"/>
              </a:rPr>
              <a:t> for</a:t>
            </a:r>
            <a:endParaRPr sz="3600">
              <a:latin typeface="Calibri"/>
              <a:ea typeface="Calibri"/>
              <a:cs typeface="Calibri"/>
              <a:sym typeface="Calibri"/>
            </a:endParaRPr>
          </a:p>
        </p:txBody>
      </p:sp>
      <p:sp>
        <p:nvSpPr>
          <p:cNvPr id="873" name="Google Shape;873;g1e503e66bca_0_206"/>
          <p:cNvSpPr txBox="1"/>
          <p:nvPr/>
        </p:nvSpPr>
        <p:spPr>
          <a:xfrm>
            <a:off x="131875" y="993925"/>
            <a:ext cx="8641800" cy="544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Faça um </a:t>
            </a:r>
            <a:r>
              <a:rPr lang="en-US" sz="1800">
                <a:solidFill>
                  <a:schemeClr val="dk1"/>
                </a:solidFill>
              </a:rPr>
              <a:t>programa em JavaScript que some todos os números inseridos pelo usuário até que ele digite -1</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US" sz="1800">
                <a:solidFill>
                  <a:schemeClr val="dk1"/>
                </a:solidFill>
              </a:rPr>
              <a:t>Faça um código JavaScript que leia 2 números inteiros, calcule e mostre a quantidade de números pares e a quantidade de números ímpares entre eles.</a:t>
            </a:r>
            <a:endParaRPr sz="1800">
              <a:solidFill>
                <a:schemeClr val="dk1"/>
              </a:solidFill>
            </a:endParaRPr>
          </a:p>
          <a:p>
            <a:pPr indent="0" lvl="0" marL="457200" marR="0" rtl="0" algn="l">
              <a:lnSpc>
                <a:spcPct val="100000"/>
              </a:lnSpc>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Faça um programa em JavaScript para exibir em tela todos os números primos entre dois números informados pelo usuário.</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 Faça um código em JavaScript que receba vários números (até que seja digitado -1) calcule e mostre: </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A multiplicação de todos os números digitados   </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A média dos números digitados </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O maior número digitado </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O menor número digitado</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Exibir todos os números ímpares</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A quantidade números pares e números ímpares</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Exibir todos os números primos</a:t>
            </a:r>
            <a:endParaRPr sz="1800">
              <a:solidFill>
                <a:schemeClr val="dk1"/>
              </a:solidFill>
            </a:endParaRPr>
          </a:p>
          <a:p>
            <a:pPr indent="-342900" lvl="0" marL="914400" rtl="0" algn="l">
              <a:spcBef>
                <a:spcPts val="0"/>
              </a:spcBef>
              <a:spcAft>
                <a:spcPts val="0"/>
              </a:spcAft>
              <a:buClr>
                <a:schemeClr val="dk1"/>
              </a:buClr>
              <a:buSzPts val="1800"/>
              <a:buChar char="●"/>
            </a:pPr>
            <a:r>
              <a:rPr lang="en-US" sz="1800">
                <a:solidFill>
                  <a:schemeClr val="dk1"/>
                </a:solidFill>
              </a:rPr>
              <a:t>Se a soma de todos os números resulta em um número primo.</a:t>
            </a:r>
            <a:endParaRPr sz="1800">
              <a:solidFill>
                <a:schemeClr val="dk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g1e503e66bca_4_89"/>
          <p:cNvSpPr txBox="1"/>
          <p:nvPr>
            <p:ph type="title"/>
          </p:nvPr>
        </p:nvSpPr>
        <p:spPr>
          <a:xfrm>
            <a:off x="131885"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3600">
                <a:latin typeface="Calibri"/>
                <a:ea typeface="Calibri"/>
                <a:cs typeface="Calibri"/>
                <a:sym typeface="Calibri"/>
              </a:rPr>
              <a:t>Desafio</a:t>
            </a:r>
            <a:endParaRPr sz="3600">
              <a:latin typeface="Calibri"/>
              <a:ea typeface="Calibri"/>
              <a:cs typeface="Calibri"/>
              <a:sym typeface="Calibri"/>
            </a:endParaRPr>
          </a:p>
        </p:txBody>
      </p:sp>
      <p:sp>
        <p:nvSpPr>
          <p:cNvPr id="879" name="Google Shape;879;g1e503e66bca_4_89"/>
          <p:cNvSpPr txBox="1"/>
          <p:nvPr/>
        </p:nvSpPr>
        <p:spPr>
          <a:xfrm>
            <a:off x="242375" y="1143000"/>
            <a:ext cx="85314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1800">
                <a:solidFill>
                  <a:schemeClr val="dk1"/>
                </a:solidFill>
              </a:rPr>
              <a:t>  </a:t>
            </a:r>
            <a:r>
              <a:rPr lang="en-US" sz="2200">
                <a:solidFill>
                  <a:schemeClr val="dk1"/>
                </a:solidFill>
                <a:latin typeface="Calibri"/>
                <a:ea typeface="Calibri"/>
                <a:cs typeface="Calibri"/>
                <a:sym typeface="Calibri"/>
              </a:rPr>
              <a:t>Crie tabelas dinamicamente usando laços de repetição em JavaScript que apresente os padrões a seguir dado um valor qualquer de n. Nos exemplos abaixo, n = 5:</a:t>
            </a:r>
            <a:endParaRPr sz="2200">
              <a:solidFill>
                <a:schemeClr val="dk1"/>
              </a:solidFill>
              <a:latin typeface="Calibri"/>
              <a:ea typeface="Calibri"/>
              <a:cs typeface="Calibri"/>
              <a:sym typeface="Calibri"/>
            </a:endParaRPr>
          </a:p>
        </p:txBody>
      </p:sp>
      <p:pic>
        <p:nvPicPr>
          <p:cNvPr id="880" name="Google Shape;880;g1e503e66bca_4_89"/>
          <p:cNvPicPr preferRelativeResize="0"/>
          <p:nvPr/>
        </p:nvPicPr>
        <p:blipFill>
          <a:blip r:embed="rId3">
            <a:alphaModFix/>
          </a:blip>
          <a:stretch>
            <a:fillRect/>
          </a:stretch>
        </p:blipFill>
        <p:spPr>
          <a:xfrm>
            <a:off x="743650" y="2790925"/>
            <a:ext cx="6960425" cy="231337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g1e5124b9b6c_5_0"/>
          <p:cNvSpPr txBox="1"/>
          <p:nvPr>
            <p:ph idx="1" type="body"/>
          </p:nvPr>
        </p:nvSpPr>
        <p:spPr>
          <a:xfrm>
            <a:off x="371825" y="1295400"/>
            <a:ext cx="83151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Uma função é um bloco de código que encapsula um comportamento independente. Possui um conjunto de instruções organizadas que correspondem a uma determinada funcionalidade específica em nosso programa para alcançar um resultado desejado.</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O código dentro de uma função é interpretado apenas quando necessário, ou seja, apenas quando é chamado.</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As funções são uma parte importante e útil da programação porque criam código capaz de ser reutilizável.</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886" name="Google Shape;886;g1e5124b9b6c_5_0"/>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Função</a:t>
            </a:r>
            <a:r>
              <a:rPr lang="en-US" sz="2800">
                <a:solidFill>
                  <a:schemeClr val="dk1"/>
                </a:solidFill>
              </a:rPr>
              <a:t>  </a:t>
            </a:r>
            <a:r>
              <a:rPr lang="en-US" sz="2800">
                <a:solidFill>
                  <a:srgbClr val="2A00FF"/>
                </a:solidFill>
              </a:rPr>
              <a:t>function()</a:t>
            </a:r>
            <a:endParaRPr sz="2800">
              <a:solidFill>
                <a:srgbClr val="1155CC"/>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g1e5124b9b6c_5_7"/>
          <p:cNvSpPr txBox="1"/>
          <p:nvPr>
            <p:ph idx="1" type="body"/>
          </p:nvPr>
        </p:nvSpPr>
        <p:spPr>
          <a:xfrm>
            <a:off x="371825" y="1295400"/>
            <a:ext cx="8315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r>
              <a:rPr lang="en-US" sz="2200">
                <a:latin typeface="Calibri"/>
                <a:ea typeface="Calibri"/>
                <a:cs typeface="Calibri"/>
                <a:sym typeface="Calibri"/>
              </a:rPr>
              <a:t>Declaração de uma função</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Para declarar uma função utilizamos a da palavra reservada </a:t>
            </a:r>
            <a:r>
              <a:rPr lang="en-US" sz="2200">
                <a:solidFill>
                  <a:srgbClr val="2A00FF"/>
                </a:solidFill>
                <a:latin typeface="Calibri"/>
                <a:ea typeface="Calibri"/>
                <a:cs typeface="Calibri"/>
                <a:sym typeface="Calibri"/>
              </a:rPr>
              <a:t>function</a:t>
            </a:r>
            <a:r>
              <a:rPr lang="en-US" sz="2200">
                <a:latin typeface="Calibri"/>
                <a:ea typeface="Calibri"/>
                <a:cs typeface="Calibri"/>
                <a:sym typeface="Calibri"/>
              </a:rPr>
              <a:t> seguida por:</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 Nome da função (deve ser claro, simples e auto explicativo) adote o padrão</a:t>
            </a:r>
            <a:r>
              <a:rPr i="1" lang="en-US" sz="2200">
                <a:latin typeface="Calibri"/>
                <a:ea typeface="Calibri"/>
                <a:cs typeface="Calibri"/>
                <a:sym typeface="Calibri"/>
              </a:rPr>
              <a:t> </a:t>
            </a:r>
            <a:r>
              <a:rPr i="1" lang="en-US" sz="2200">
                <a:solidFill>
                  <a:srgbClr val="2A00FF"/>
                </a:solidFill>
                <a:latin typeface="Calibri"/>
                <a:ea typeface="Calibri"/>
                <a:cs typeface="Calibri"/>
                <a:sym typeface="Calibri"/>
              </a:rPr>
              <a:t>camelCase</a:t>
            </a:r>
            <a:r>
              <a:rPr lang="en-US" sz="2200">
                <a:latin typeface="Calibri"/>
                <a:ea typeface="Calibri"/>
                <a:cs typeface="Calibri"/>
                <a:sym typeface="Calibri"/>
              </a:rPr>
              <a:t>.</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 Se necessários, argumentos para a função, entre “parênteses”</a:t>
            </a:r>
            <a:r>
              <a:rPr lang="en-US" sz="2200">
                <a:solidFill>
                  <a:srgbClr val="2A00FF"/>
                </a:solidFill>
                <a:latin typeface="Calibri"/>
                <a:ea typeface="Calibri"/>
                <a:cs typeface="Calibri"/>
                <a:sym typeface="Calibri"/>
              </a:rPr>
              <a:t>()</a:t>
            </a:r>
            <a:r>
              <a:rPr lang="en-US" sz="2200">
                <a:latin typeface="Calibri"/>
                <a:ea typeface="Calibri"/>
                <a:cs typeface="Calibri"/>
                <a:sym typeface="Calibri"/>
              </a:rPr>
              <a:t> e separados por vírgulas.</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 Uso de “chaves” </a:t>
            </a:r>
            <a:r>
              <a:rPr lang="en-US" sz="2200">
                <a:solidFill>
                  <a:srgbClr val="008000"/>
                </a:solidFill>
                <a:latin typeface="Calibri"/>
                <a:ea typeface="Calibri"/>
                <a:cs typeface="Calibri"/>
                <a:sym typeface="Calibri"/>
              </a:rPr>
              <a:t>{ } </a:t>
            </a:r>
            <a:r>
              <a:rPr lang="en-US" sz="2200">
                <a:latin typeface="Calibri"/>
                <a:ea typeface="Calibri"/>
                <a:cs typeface="Calibri"/>
                <a:sym typeface="Calibri"/>
              </a:rPr>
              <a:t>para definir o escopo da função.</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lang="en-US" sz="2200">
                <a:solidFill>
                  <a:srgbClr val="7F0055"/>
                </a:solidFill>
                <a:latin typeface="Calibri"/>
                <a:ea typeface="Calibri"/>
                <a:cs typeface="Calibri"/>
                <a:sym typeface="Calibri"/>
              </a:rPr>
              <a:t>Sintaxe:</a:t>
            </a:r>
            <a:endParaRPr b="1" sz="2200">
              <a:solidFill>
                <a:srgbClr val="7F0055"/>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100">
                <a:latin typeface="Calibri"/>
                <a:ea typeface="Calibri"/>
                <a:cs typeface="Calibri"/>
                <a:sym typeface="Calibri"/>
              </a:rPr>
              <a:t>	    </a:t>
            </a:r>
            <a:r>
              <a:rPr lang="en-US" sz="2100">
                <a:solidFill>
                  <a:srgbClr val="0000FF"/>
                </a:solidFill>
                <a:highlight>
                  <a:srgbClr val="FFFFFF"/>
                </a:highlight>
                <a:latin typeface="Calibri"/>
                <a:ea typeface="Calibri"/>
                <a:cs typeface="Calibri"/>
                <a:sym typeface="Calibri"/>
              </a:rPr>
              <a:t>function</a:t>
            </a:r>
            <a:r>
              <a:rPr lang="en-US" sz="2100">
                <a:highlight>
                  <a:srgbClr val="FFFFFF"/>
                </a:highlight>
                <a:latin typeface="Calibri"/>
                <a:ea typeface="Calibri"/>
                <a:cs typeface="Calibri"/>
                <a:sym typeface="Calibri"/>
              </a:rPr>
              <a:t> minhaFuncao(parametro1, parametro2, .., parametroN) {</a:t>
            </a:r>
            <a:endParaRPr sz="21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0000FF"/>
                </a:solidFill>
                <a:highlight>
                  <a:srgbClr val="FFFFFF"/>
                </a:highlight>
                <a:latin typeface="Calibri"/>
                <a:ea typeface="Calibri"/>
                <a:cs typeface="Calibri"/>
                <a:sym typeface="Calibri"/>
              </a:rPr>
              <a:t>                      </a:t>
            </a:r>
            <a:r>
              <a:rPr lang="en-US" sz="2100">
                <a:solidFill>
                  <a:srgbClr val="008000"/>
                </a:solidFill>
                <a:highlight>
                  <a:srgbClr val="FFFFFF"/>
                </a:highlight>
                <a:latin typeface="Calibri"/>
                <a:ea typeface="Calibri"/>
                <a:cs typeface="Calibri"/>
                <a:sym typeface="Calibri"/>
              </a:rPr>
              <a:t>//instrução de código</a:t>
            </a:r>
            <a:endParaRPr sz="2100">
              <a:solidFill>
                <a:srgbClr val="008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highlight>
                  <a:srgbClr val="FFFFFF"/>
                </a:highlight>
                <a:latin typeface="Calibri"/>
                <a:ea typeface="Calibri"/>
                <a:cs typeface="Calibri"/>
                <a:sym typeface="Calibri"/>
              </a:rPr>
              <a:t>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892" name="Google Shape;892;g1e5124b9b6c_5_7"/>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Declaração de uma f</a:t>
            </a:r>
            <a:r>
              <a:rPr lang="en-US" sz="2800">
                <a:solidFill>
                  <a:schemeClr val="dk1"/>
                </a:solidFill>
              </a:rPr>
              <a:t>unção </a:t>
            </a:r>
            <a:endParaRPr sz="2800">
              <a:solidFill>
                <a:srgbClr val="1155CC"/>
              </a:solidFill>
            </a:endParaRPr>
          </a:p>
        </p:txBody>
      </p:sp>
      <p:sp>
        <p:nvSpPr>
          <p:cNvPr id="893" name="Google Shape;893;g1e5124b9b6c_5_7"/>
          <p:cNvSpPr/>
          <p:nvPr/>
        </p:nvSpPr>
        <p:spPr>
          <a:xfrm>
            <a:off x="1018150" y="5191700"/>
            <a:ext cx="7395900" cy="123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g1e5124b9b6c_5_16"/>
          <p:cNvSpPr txBox="1"/>
          <p:nvPr>
            <p:ph idx="1" type="body"/>
          </p:nvPr>
        </p:nvSpPr>
        <p:spPr>
          <a:xfrm>
            <a:off x="143225" y="1295400"/>
            <a:ext cx="92403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1" lang="en-US" sz="2200">
                <a:solidFill>
                  <a:srgbClr val="E50000"/>
                </a:solidFill>
                <a:latin typeface="Calibri"/>
                <a:ea typeface="Calibri"/>
                <a:cs typeface="Calibri"/>
                <a:sym typeface="Calibri"/>
              </a:rPr>
              <a:t>Ex: </a:t>
            </a:r>
            <a:r>
              <a:rPr lang="en-US" sz="2200">
                <a:latin typeface="Calibri"/>
                <a:ea typeface="Calibri"/>
                <a:cs typeface="Calibri"/>
                <a:sym typeface="Calibri"/>
              </a:rPr>
              <a:t>multiplicação entre dois números</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1800">
                <a:latin typeface="Calibri"/>
                <a:ea typeface="Calibri"/>
                <a:cs typeface="Calibri"/>
                <a:sym typeface="Calibri"/>
              </a:rPr>
              <a:t>                                                                                                                                                  </a:t>
            </a:r>
            <a:r>
              <a:rPr b="1" lang="en-US" sz="1900">
                <a:solidFill>
                  <a:srgbClr val="E50000"/>
                </a:solidFill>
                <a:latin typeface="Calibri"/>
                <a:ea typeface="Calibri"/>
                <a:cs typeface="Calibri"/>
                <a:sym typeface="Calibri"/>
              </a:rPr>
              <a:t>index.html</a:t>
            </a:r>
            <a:endParaRPr b="1" sz="1900">
              <a:solidFill>
                <a:srgbClr val="E5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&lt;body&gt;</a:t>
            </a:r>
            <a:endParaRPr sz="19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&lt;label</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for</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"primeiroNumeroInput"</a:t>
            </a:r>
            <a:r>
              <a:rPr lang="en-US" sz="1900">
                <a:solidFill>
                  <a:srgbClr val="800000"/>
                </a:solidFill>
                <a:latin typeface="Calibri"/>
                <a:ea typeface="Calibri"/>
                <a:cs typeface="Calibri"/>
                <a:sym typeface="Calibri"/>
              </a:rPr>
              <a:t>&gt;</a:t>
            </a:r>
            <a:r>
              <a:rPr lang="en-US" sz="1900">
                <a:latin typeface="Calibri"/>
                <a:ea typeface="Calibri"/>
                <a:cs typeface="Calibri"/>
                <a:sym typeface="Calibri"/>
              </a:rPr>
              <a:t>Número 1:</a:t>
            </a:r>
            <a:r>
              <a:rPr lang="en-US" sz="1900">
                <a:solidFill>
                  <a:srgbClr val="800000"/>
                </a:solidFill>
                <a:latin typeface="Calibri"/>
                <a:ea typeface="Calibri"/>
                <a:cs typeface="Calibri"/>
                <a:sym typeface="Calibri"/>
              </a:rPr>
              <a:t>&lt;/label&gt;</a:t>
            </a:r>
            <a:endParaRPr sz="19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&lt;input</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type</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"text"</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id</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"primeiroNumero"</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name</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"primeiroNumero"</a:t>
            </a:r>
            <a:r>
              <a:rPr lang="en-US" sz="1900">
                <a:latin typeface="Calibri"/>
                <a:ea typeface="Calibri"/>
                <a:cs typeface="Calibri"/>
                <a:sym typeface="Calibri"/>
              </a:rPr>
              <a:t> </a:t>
            </a:r>
            <a:r>
              <a:rPr lang="en-US" sz="1900">
                <a:solidFill>
                  <a:srgbClr val="800000"/>
                </a:solidFill>
                <a:latin typeface="Calibri"/>
                <a:ea typeface="Calibri"/>
                <a:cs typeface="Calibri"/>
                <a:sym typeface="Calibri"/>
              </a:rPr>
              <a:t>/&gt;</a:t>
            </a:r>
            <a:endParaRPr sz="19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&lt;label</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for</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"segundoNumero"</a:t>
            </a:r>
            <a:r>
              <a:rPr lang="en-US" sz="1900">
                <a:solidFill>
                  <a:srgbClr val="800000"/>
                </a:solidFill>
                <a:latin typeface="Calibri"/>
                <a:ea typeface="Calibri"/>
                <a:cs typeface="Calibri"/>
                <a:sym typeface="Calibri"/>
              </a:rPr>
              <a:t>&gt;</a:t>
            </a:r>
            <a:r>
              <a:rPr lang="en-US" sz="1900">
                <a:latin typeface="Calibri"/>
                <a:ea typeface="Calibri"/>
                <a:cs typeface="Calibri"/>
                <a:sym typeface="Calibri"/>
              </a:rPr>
              <a:t>Número 2:</a:t>
            </a:r>
            <a:r>
              <a:rPr lang="en-US" sz="1900">
                <a:solidFill>
                  <a:srgbClr val="800000"/>
                </a:solidFill>
                <a:latin typeface="Calibri"/>
                <a:ea typeface="Calibri"/>
                <a:cs typeface="Calibri"/>
                <a:sym typeface="Calibri"/>
              </a:rPr>
              <a:t>&lt;/label&gt;</a:t>
            </a:r>
            <a:endParaRPr sz="19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&lt;input</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type</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"text"</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id</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"segundoNumero"</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name</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"segundoNumero"</a:t>
            </a:r>
            <a:r>
              <a:rPr lang="en-US" sz="1900">
                <a:latin typeface="Calibri"/>
                <a:ea typeface="Calibri"/>
                <a:cs typeface="Calibri"/>
                <a:sym typeface="Calibri"/>
              </a:rPr>
              <a:t> </a:t>
            </a:r>
            <a:r>
              <a:rPr lang="en-US" sz="1900">
                <a:solidFill>
                  <a:srgbClr val="800000"/>
                </a:solidFill>
                <a:latin typeface="Calibri"/>
                <a:ea typeface="Calibri"/>
                <a:cs typeface="Calibri"/>
                <a:sym typeface="Calibri"/>
              </a:rPr>
              <a:t>/&gt;</a:t>
            </a:r>
            <a:endParaRPr sz="19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&lt;button </a:t>
            </a:r>
            <a:r>
              <a:rPr lang="en-US" sz="1900">
                <a:solidFill>
                  <a:srgbClr val="E50000"/>
                </a:solidFill>
                <a:latin typeface="Calibri"/>
                <a:ea typeface="Calibri"/>
                <a:cs typeface="Calibri"/>
                <a:sym typeface="Calibri"/>
              </a:rPr>
              <a:t>onclick</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"multiplicacao(document.getElementById(</a:t>
            </a:r>
            <a:r>
              <a:rPr lang="en-US" sz="1900">
                <a:solidFill>
                  <a:srgbClr val="A31515"/>
                </a:solidFill>
                <a:latin typeface="Calibri"/>
                <a:ea typeface="Calibri"/>
                <a:cs typeface="Calibri"/>
                <a:sym typeface="Calibri"/>
              </a:rPr>
              <a:t>'primeiroNumero'</a:t>
            </a:r>
            <a:r>
              <a:rPr lang="en-US" sz="1900">
                <a:solidFill>
                  <a:srgbClr val="0000FF"/>
                </a:solidFill>
                <a:latin typeface="Calibri"/>
                <a:ea typeface="Calibri"/>
                <a:cs typeface="Calibri"/>
                <a:sym typeface="Calibri"/>
              </a:rPr>
              <a:t>).value, document.getElementById(</a:t>
            </a:r>
            <a:r>
              <a:rPr lang="en-US" sz="1900">
                <a:solidFill>
                  <a:srgbClr val="A31515"/>
                </a:solidFill>
                <a:latin typeface="Calibri"/>
                <a:ea typeface="Calibri"/>
                <a:cs typeface="Calibri"/>
                <a:sym typeface="Calibri"/>
              </a:rPr>
              <a:t>'segundoNumero'</a:t>
            </a:r>
            <a:r>
              <a:rPr lang="en-US" sz="1900">
                <a:solidFill>
                  <a:srgbClr val="0000FF"/>
                </a:solidFill>
                <a:latin typeface="Calibri"/>
                <a:ea typeface="Calibri"/>
                <a:cs typeface="Calibri"/>
                <a:sym typeface="Calibri"/>
              </a:rPr>
              <a:t>).value)"</a:t>
            </a:r>
            <a:r>
              <a:rPr lang="en-US" sz="1900">
                <a:solidFill>
                  <a:srgbClr val="800000"/>
                </a:solidFill>
                <a:latin typeface="Calibri"/>
                <a:ea typeface="Calibri"/>
                <a:cs typeface="Calibri"/>
                <a:sym typeface="Calibri"/>
              </a:rPr>
              <a:t>&gt;</a:t>
            </a:r>
            <a:r>
              <a:rPr lang="en-US" sz="1900">
                <a:latin typeface="Calibri"/>
                <a:ea typeface="Calibri"/>
                <a:cs typeface="Calibri"/>
                <a:sym typeface="Calibri"/>
              </a:rPr>
              <a:t>Calcular </a:t>
            </a:r>
            <a:r>
              <a:rPr lang="en-US" sz="1900">
                <a:solidFill>
                  <a:srgbClr val="800000"/>
                </a:solidFill>
                <a:latin typeface="Calibri"/>
                <a:ea typeface="Calibri"/>
                <a:cs typeface="Calibri"/>
                <a:sym typeface="Calibri"/>
              </a:rPr>
              <a:t>&lt;/button&gt;</a:t>
            </a:r>
            <a:endParaRPr sz="19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&lt;div</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id</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"resultado"</a:t>
            </a:r>
            <a:r>
              <a:rPr lang="en-US" sz="1900">
                <a:solidFill>
                  <a:srgbClr val="800000"/>
                </a:solidFill>
                <a:latin typeface="Calibri"/>
                <a:ea typeface="Calibri"/>
                <a:cs typeface="Calibri"/>
                <a:sym typeface="Calibri"/>
              </a:rPr>
              <a:t>&gt;&lt;/div&gt;</a:t>
            </a:r>
            <a:endParaRPr sz="19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&lt;script</a:t>
            </a:r>
            <a:r>
              <a:rPr lang="en-US" sz="1900">
                <a:latin typeface="Calibri"/>
                <a:ea typeface="Calibri"/>
                <a:cs typeface="Calibri"/>
                <a:sym typeface="Calibri"/>
              </a:rPr>
              <a:t> </a:t>
            </a:r>
            <a:r>
              <a:rPr lang="en-US" sz="1900">
                <a:solidFill>
                  <a:srgbClr val="E50000"/>
                </a:solidFill>
                <a:latin typeface="Calibri"/>
                <a:ea typeface="Calibri"/>
                <a:cs typeface="Calibri"/>
                <a:sym typeface="Calibri"/>
              </a:rPr>
              <a:t>src</a:t>
            </a:r>
            <a:r>
              <a:rPr lang="en-US" sz="1900">
                <a:latin typeface="Calibri"/>
                <a:ea typeface="Calibri"/>
                <a:cs typeface="Calibri"/>
                <a:sym typeface="Calibri"/>
              </a:rPr>
              <a:t>=</a:t>
            </a:r>
            <a:r>
              <a:rPr lang="en-US" sz="1900">
                <a:solidFill>
                  <a:srgbClr val="0000FF"/>
                </a:solidFill>
                <a:latin typeface="Calibri"/>
                <a:ea typeface="Calibri"/>
                <a:cs typeface="Calibri"/>
                <a:sym typeface="Calibri"/>
              </a:rPr>
              <a:t>"js/script.js"</a:t>
            </a:r>
            <a:r>
              <a:rPr lang="en-US" sz="1900">
                <a:solidFill>
                  <a:srgbClr val="800000"/>
                </a:solidFill>
                <a:latin typeface="Calibri"/>
                <a:ea typeface="Calibri"/>
                <a:cs typeface="Calibri"/>
                <a:sym typeface="Calibri"/>
              </a:rPr>
              <a:t>&gt;&lt;/script&gt;</a:t>
            </a:r>
            <a:endParaRPr sz="19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&lt;/body&gt;</a:t>
            </a:r>
            <a:endParaRPr sz="1900">
              <a:solidFill>
                <a:srgbClr val="8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899" name="Google Shape;899;g1e5124b9b6c_5_16"/>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Declaração de uma função </a:t>
            </a:r>
            <a:endParaRPr sz="2800">
              <a:solidFill>
                <a:srgbClr val="1155CC"/>
              </a:solidFill>
            </a:endParaRPr>
          </a:p>
        </p:txBody>
      </p:sp>
      <p:sp>
        <p:nvSpPr>
          <p:cNvPr id="900" name="Google Shape;900;g1e5124b9b6c_5_16"/>
          <p:cNvSpPr/>
          <p:nvPr/>
        </p:nvSpPr>
        <p:spPr>
          <a:xfrm>
            <a:off x="123950" y="1996800"/>
            <a:ext cx="8882400" cy="402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e4e3097cb0_0_94"/>
          <p:cNvSpPr txBox="1"/>
          <p:nvPr>
            <p:ph type="ctrTitle"/>
          </p:nvPr>
        </p:nvSpPr>
        <p:spPr>
          <a:xfrm>
            <a:off x="256475" y="160900"/>
            <a:ext cx="84147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JavaScript - </a:t>
            </a:r>
            <a:r>
              <a:rPr b="1" lang="en-US" sz="2800">
                <a:solidFill>
                  <a:srgbClr val="800000"/>
                </a:solidFill>
              </a:rPr>
              <a:t>document</a:t>
            </a:r>
            <a:endParaRPr b="1" sz="2800">
              <a:solidFill>
                <a:srgbClr val="800000"/>
              </a:solidFill>
            </a:endParaRPr>
          </a:p>
        </p:txBody>
      </p:sp>
      <p:sp>
        <p:nvSpPr>
          <p:cNvPr id="156" name="Google Shape;156;g1e4e3097cb0_0_94"/>
          <p:cNvSpPr txBox="1"/>
          <p:nvPr/>
        </p:nvSpPr>
        <p:spPr>
          <a:xfrm>
            <a:off x="256475" y="977700"/>
            <a:ext cx="8483100" cy="390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O</a:t>
            </a:r>
            <a:r>
              <a:rPr lang="en-US" sz="2200">
                <a:solidFill>
                  <a:schemeClr val="dk1"/>
                </a:solidFill>
                <a:latin typeface="Calibri"/>
                <a:ea typeface="Calibri"/>
                <a:cs typeface="Calibri"/>
                <a:sym typeface="Calibri"/>
              </a:rPr>
              <a:t> objeto </a:t>
            </a:r>
            <a:r>
              <a:rPr b="1" lang="en-US" sz="2200">
                <a:solidFill>
                  <a:srgbClr val="800000"/>
                </a:solidFill>
                <a:latin typeface="Calibri"/>
                <a:ea typeface="Calibri"/>
                <a:cs typeface="Calibri"/>
                <a:sym typeface="Calibri"/>
              </a:rPr>
              <a:t>document</a:t>
            </a:r>
            <a:r>
              <a:rPr lang="en-US" sz="2200">
                <a:solidFill>
                  <a:schemeClr val="dk1"/>
                </a:solidFill>
                <a:latin typeface="Calibri"/>
                <a:ea typeface="Calibri"/>
                <a:cs typeface="Calibri"/>
                <a:sym typeface="Calibri"/>
              </a:rPr>
              <a:t> representa todo o documento </a:t>
            </a:r>
            <a:r>
              <a:rPr lang="en-US" sz="2200">
                <a:solidFill>
                  <a:srgbClr val="1155CC"/>
                </a:solidFill>
                <a:latin typeface="Calibri"/>
                <a:ea typeface="Calibri"/>
                <a:cs typeface="Calibri"/>
                <a:sym typeface="Calibri"/>
              </a:rPr>
              <a:t>HTML</a:t>
            </a:r>
            <a:r>
              <a:rPr lang="en-US" sz="2200">
                <a:solidFill>
                  <a:schemeClr val="dk1"/>
                </a:solidFill>
                <a:latin typeface="Calibri"/>
                <a:ea typeface="Calibri"/>
                <a:cs typeface="Calibri"/>
                <a:sym typeface="Calibri"/>
              </a:rPr>
              <a:t>, quando o documento </a:t>
            </a:r>
            <a:r>
              <a:rPr lang="en-US" sz="2200">
                <a:solidFill>
                  <a:srgbClr val="1155CC"/>
                </a:solidFill>
                <a:latin typeface="Calibri"/>
                <a:ea typeface="Calibri"/>
                <a:cs typeface="Calibri"/>
                <a:sym typeface="Calibri"/>
              </a:rPr>
              <a:t>html</a:t>
            </a:r>
            <a:r>
              <a:rPr lang="en-US" sz="2200">
                <a:solidFill>
                  <a:schemeClr val="dk1"/>
                </a:solidFill>
                <a:latin typeface="Calibri"/>
                <a:ea typeface="Calibri"/>
                <a:cs typeface="Calibri"/>
                <a:sym typeface="Calibri"/>
              </a:rPr>
              <a:t> é carregado no navegador, ele se torna um objeto </a:t>
            </a:r>
            <a:r>
              <a:rPr b="1" lang="en-US" sz="2200">
                <a:solidFill>
                  <a:srgbClr val="800000"/>
                </a:solidFill>
                <a:latin typeface="Calibri"/>
                <a:ea typeface="Calibri"/>
                <a:cs typeface="Calibri"/>
                <a:sym typeface="Calibri"/>
              </a:rPr>
              <a:t>document</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Com o objeto </a:t>
            </a:r>
            <a:r>
              <a:rPr b="1" lang="en-US" sz="2200">
                <a:solidFill>
                  <a:srgbClr val="800000"/>
                </a:solidFill>
                <a:latin typeface="Calibri"/>
                <a:ea typeface="Calibri"/>
                <a:cs typeface="Calibri"/>
                <a:sym typeface="Calibri"/>
              </a:rPr>
              <a:t>document</a:t>
            </a:r>
            <a:r>
              <a:rPr lang="en-US" sz="2200">
                <a:solidFill>
                  <a:schemeClr val="dk1"/>
                </a:solidFill>
                <a:latin typeface="Calibri"/>
                <a:ea typeface="Calibri"/>
                <a:cs typeface="Calibri"/>
                <a:sym typeface="Calibri"/>
              </a:rPr>
              <a:t>, é possível adicionar conteúdo dinâmico à nossa página da web, ou por meio de window.document ou document.</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De acordo com o </a:t>
            </a:r>
            <a:r>
              <a:rPr b="1" lang="en-US" sz="2200">
                <a:solidFill>
                  <a:srgbClr val="274E13"/>
                </a:solidFill>
                <a:latin typeface="Calibri"/>
                <a:ea typeface="Calibri"/>
                <a:cs typeface="Calibri"/>
                <a:sym typeface="Calibri"/>
              </a:rPr>
              <a:t>W3C</a:t>
            </a:r>
            <a:r>
              <a:rPr lang="en-US" sz="2200">
                <a:solidFill>
                  <a:schemeClr val="dk1"/>
                </a:solidFill>
                <a:latin typeface="Calibri"/>
                <a:ea typeface="Calibri"/>
                <a:cs typeface="Calibri"/>
                <a:sym typeface="Calibri"/>
              </a:rPr>
              <a:t> - "O </a:t>
            </a:r>
            <a:r>
              <a:rPr b="1" i="1" lang="en-US" sz="2200">
                <a:solidFill>
                  <a:schemeClr val="dk1"/>
                </a:solidFill>
                <a:latin typeface="Calibri"/>
                <a:ea typeface="Calibri"/>
                <a:cs typeface="Calibri"/>
                <a:sym typeface="Calibri"/>
              </a:rPr>
              <a:t>Document Object Model</a:t>
            </a:r>
            <a:r>
              <a:rPr lang="en-US" sz="2200">
                <a:solidFill>
                  <a:schemeClr val="dk1"/>
                </a:solidFill>
                <a:latin typeface="Calibri"/>
                <a:ea typeface="Calibri"/>
                <a:cs typeface="Calibri"/>
                <a:sym typeface="Calibri"/>
              </a:rPr>
              <a:t> </a:t>
            </a:r>
            <a:r>
              <a:rPr b="1" lang="en-US" sz="2200">
                <a:solidFill>
                  <a:schemeClr val="dk1"/>
                </a:solidFill>
                <a:latin typeface="Calibri"/>
                <a:ea typeface="Calibri"/>
                <a:cs typeface="Calibri"/>
                <a:sym typeface="Calibri"/>
              </a:rPr>
              <a:t>(DOM)</a:t>
            </a:r>
            <a:r>
              <a:rPr lang="en-US" sz="2200">
                <a:solidFill>
                  <a:schemeClr val="dk1"/>
                </a:solidFill>
                <a:latin typeface="Calibri"/>
                <a:ea typeface="Calibri"/>
                <a:cs typeface="Calibri"/>
                <a:sym typeface="Calibri"/>
              </a:rPr>
              <a:t> é uma interface de plataforma e linguagem que permite que programas e scripts acessem e atualizem dinamicamente o conteúdo, a estrutura e o estilo de um documento".</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g1e5124b9b6c_5_24"/>
          <p:cNvSpPr/>
          <p:nvPr/>
        </p:nvSpPr>
        <p:spPr>
          <a:xfrm>
            <a:off x="143225" y="1487275"/>
            <a:ext cx="8931900" cy="5370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g1e5124b9b6c_5_24"/>
          <p:cNvSpPr txBox="1"/>
          <p:nvPr>
            <p:ph idx="1" type="body"/>
          </p:nvPr>
        </p:nvSpPr>
        <p:spPr>
          <a:xfrm>
            <a:off x="143225" y="1066800"/>
            <a:ext cx="8931900" cy="5681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1" lang="en-US" sz="2200">
                <a:solidFill>
                  <a:srgbClr val="E50000"/>
                </a:solidFill>
                <a:latin typeface="Calibri"/>
                <a:ea typeface="Calibri"/>
                <a:cs typeface="Calibri"/>
                <a:sym typeface="Calibri"/>
              </a:rPr>
              <a:t>Ex: </a:t>
            </a:r>
            <a:r>
              <a:rPr lang="en-US" sz="2200">
                <a:latin typeface="Calibri"/>
                <a:ea typeface="Calibri"/>
                <a:cs typeface="Calibri"/>
                <a:sym typeface="Calibri"/>
              </a:rPr>
              <a:t>multiplicação entre dois números                                                     </a:t>
            </a:r>
            <a:r>
              <a:rPr b="1" lang="en-US" sz="2200">
                <a:solidFill>
                  <a:srgbClr val="B45F06"/>
                </a:solidFill>
                <a:latin typeface="Calibri"/>
                <a:ea typeface="Calibri"/>
                <a:cs typeface="Calibri"/>
                <a:sym typeface="Calibri"/>
              </a:rPr>
              <a:t>script.js</a:t>
            </a:r>
            <a:endParaRPr b="1" sz="1800">
              <a:solidFill>
                <a:srgbClr val="B45F06"/>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0000FF"/>
                </a:solidFill>
                <a:highlight>
                  <a:srgbClr val="FFFFFF"/>
                </a:highlight>
                <a:latin typeface="Calibri"/>
                <a:ea typeface="Calibri"/>
                <a:cs typeface="Calibri"/>
                <a:sym typeface="Calibri"/>
              </a:rPr>
              <a:t>function</a:t>
            </a:r>
            <a:r>
              <a:rPr lang="en-US" sz="2000">
                <a:highlight>
                  <a:srgbClr val="FFFFFF"/>
                </a:highlight>
                <a:latin typeface="Calibri"/>
                <a:ea typeface="Calibri"/>
                <a:cs typeface="Calibri"/>
                <a:sym typeface="Calibri"/>
              </a:rPr>
              <a:t> multiplicacao(primeiroNumero, segundoNumero) {</a:t>
            </a:r>
            <a:endParaRPr sz="20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0000FF"/>
                </a:solidFill>
                <a:highlight>
                  <a:srgbClr val="FFFFFF"/>
                </a:highlight>
                <a:latin typeface="Calibri"/>
                <a:ea typeface="Calibri"/>
                <a:cs typeface="Calibri"/>
                <a:sym typeface="Calibri"/>
              </a:rPr>
              <a:t>    let</a:t>
            </a:r>
            <a:r>
              <a:rPr lang="en-US" sz="2000">
                <a:highlight>
                  <a:srgbClr val="FFFFFF"/>
                </a:highlight>
                <a:latin typeface="Calibri"/>
                <a:ea typeface="Calibri"/>
                <a:cs typeface="Calibri"/>
                <a:sym typeface="Calibri"/>
              </a:rPr>
              <a:t> resultado;</a:t>
            </a:r>
            <a:endParaRPr sz="20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highlight>
                  <a:srgbClr val="FFFFFF"/>
                </a:highlight>
                <a:latin typeface="Calibri"/>
                <a:ea typeface="Calibri"/>
                <a:cs typeface="Calibri"/>
                <a:sym typeface="Calibri"/>
              </a:rPr>
              <a:t>    primeiroNumero = parseInt(primeiroNumero); </a:t>
            </a:r>
            <a:r>
              <a:rPr lang="en-US" sz="2000">
                <a:solidFill>
                  <a:srgbClr val="008000"/>
                </a:solidFill>
                <a:highlight>
                  <a:srgbClr val="FFFFFF"/>
                </a:highlight>
                <a:latin typeface="Calibri"/>
                <a:ea typeface="Calibri"/>
                <a:cs typeface="Calibri"/>
                <a:sym typeface="Calibri"/>
              </a:rPr>
              <a:t>//Converte com parseInt()</a:t>
            </a:r>
            <a:endParaRPr sz="2000">
              <a:solidFill>
                <a:srgbClr val="008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highlight>
                  <a:srgbClr val="FFFFFF"/>
                </a:highlight>
                <a:latin typeface="Calibri"/>
                <a:ea typeface="Calibri"/>
                <a:cs typeface="Calibri"/>
                <a:sym typeface="Calibri"/>
              </a:rPr>
              <a:t>    segundoNumero = +segundoNumero; </a:t>
            </a:r>
            <a:r>
              <a:rPr lang="en-US" sz="2000">
                <a:solidFill>
                  <a:srgbClr val="008000"/>
                </a:solidFill>
                <a:highlight>
                  <a:srgbClr val="FFFFFF"/>
                </a:highlight>
                <a:latin typeface="Calibri"/>
                <a:ea typeface="Calibri"/>
                <a:cs typeface="Calibri"/>
                <a:sym typeface="Calibri"/>
              </a:rPr>
              <a:t>//Converte usando o operador '+'</a:t>
            </a:r>
            <a:endParaRPr sz="2000">
              <a:solidFill>
                <a:srgbClr val="008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0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0000FF"/>
                </a:solidFill>
                <a:highlight>
                  <a:srgbClr val="FFFFFF"/>
                </a:highlight>
                <a:latin typeface="Calibri"/>
                <a:ea typeface="Calibri"/>
                <a:cs typeface="Calibri"/>
                <a:sym typeface="Calibri"/>
              </a:rPr>
              <a:t>    if</a:t>
            </a:r>
            <a:r>
              <a:rPr lang="en-US" sz="2000">
                <a:highlight>
                  <a:srgbClr val="FFFFFF"/>
                </a:highlight>
                <a:latin typeface="Calibri"/>
                <a:ea typeface="Calibri"/>
                <a:cs typeface="Calibri"/>
                <a:sym typeface="Calibri"/>
              </a:rPr>
              <a:t> (isNaN(primeiroNumero) || isNaN(segundoNumero)) {</a:t>
            </a:r>
            <a:endParaRPr sz="20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highlight>
                  <a:srgbClr val="FFFFFF"/>
                </a:highlight>
                <a:latin typeface="Calibri"/>
                <a:ea typeface="Calibri"/>
                <a:cs typeface="Calibri"/>
                <a:sym typeface="Calibri"/>
              </a:rPr>
              <a:t>  alert(</a:t>
            </a:r>
            <a:r>
              <a:rPr lang="en-US" sz="2000">
                <a:solidFill>
                  <a:srgbClr val="A31515"/>
                </a:solidFill>
                <a:highlight>
                  <a:srgbClr val="FFFFFF"/>
                </a:highlight>
                <a:latin typeface="Calibri"/>
                <a:ea typeface="Calibri"/>
                <a:cs typeface="Calibri"/>
                <a:sym typeface="Calibri"/>
              </a:rPr>
              <a:t>'Por favor, insira números válidos.'</a:t>
            </a:r>
            <a:r>
              <a:rPr lang="en-US" sz="2000">
                <a:highlight>
                  <a:srgbClr val="FFFFFF"/>
                </a:highlight>
                <a:latin typeface="Calibri"/>
                <a:ea typeface="Calibri"/>
                <a:cs typeface="Calibri"/>
                <a:sym typeface="Calibri"/>
              </a:rPr>
              <a:t>);</a:t>
            </a:r>
            <a:endParaRPr sz="20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0000FF"/>
                </a:solidFill>
                <a:highlight>
                  <a:srgbClr val="FFFFFF"/>
                </a:highlight>
                <a:latin typeface="Calibri"/>
                <a:ea typeface="Calibri"/>
                <a:cs typeface="Calibri"/>
                <a:sym typeface="Calibri"/>
              </a:rPr>
              <a:t>  return</a:t>
            </a:r>
            <a:r>
              <a:rPr lang="en-US" sz="2000">
                <a:highlight>
                  <a:srgbClr val="FFFFFF"/>
                </a:highlight>
                <a:latin typeface="Calibri"/>
                <a:ea typeface="Calibri"/>
                <a:cs typeface="Calibri"/>
                <a:sym typeface="Calibri"/>
              </a:rPr>
              <a:t>; </a:t>
            </a:r>
            <a:r>
              <a:rPr lang="en-US" sz="2000">
                <a:solidFill>
                  <a:srgbClr val="008000"/>
                </a:solidFill>
                <a:highlight>
                  <a:srgbClr val="FFFFFF"/>
                </a:highlight>
                <a:latin typeface="Calibri"/>
                <a:ea typeface="Calibri"/>
                <a:cs typeface="Calibri"/>
                <a:sym typeface="Calibri"/>
              </a:rPr>
              <a:t>// evita que o código prossiga</a:t>
            </a:r>
            <a:endParaRPr sz="2000">
              <a:solidFill>
                <a:srgbClr val="008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highlight>
                  <a:srgbClr val="FFFFFF"/>
                </a:highlight>
                <a:latin typeface="Calibri"/>
                <a:ea typeface="Calibri"/>
                <a:cs typeface="Calibri"/>
                <a:sym typeface="Calibri"/>
              </a:rPr>
              <a:t>    } </a:t>
            </a:r>
            <a:r>
              <a:rPr lang="en-US" sz="2000">
                <a:solidFill>
                  <a:srgbClr val="0000FF"/>
                </a:solidFill>
                <a:highlight>
                  <a:srgbClr val="FFFFFF"/>
                </a:highlight>
                <a:latin typeface="Calibri"/>
                <a:ea typeface="Calibri"/>
                <a:cs typeface="Calibri"/>
                <a:sym typeface="Calibri"/>
              </a:rPr>
              <a:t>else</a:t>
            </a:r>
            <a:r>
              <a:rPr lang="en-US" sz="2000">
                <a:highlight>
                  <a:srgbClr val="FFFFFF"/>
                </a:highlight>
                <a:latin typeface="Calibri"/>
                <a:ea typeface="Calibri"/>
                <a:cs typeface="Calibri"/>
                <a:sym typeface="Calibri"/>
              </a:rPr>
              <a:t> {</a:t>
            </a:r>
            <a:endParaRPr sz="20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highlight>
                  <a:srgbClr val="FFFFFF"/>
                </a:highlight>
                <a:latin typeface="Calibri"/>
                <a:ea typeface="Calibri"/>
                <a:cs typeface="Calibri"/>
                <a:sym typeface="Calibri"/>
              </a:rPr>
              <a:t>  resultado = primeiroNumero * segundoNumero;</a:t>
            </a:r>
            <a:endParaRPr sz="20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highlight>
                  <a:srgbClr val="FFFFFF"/>
                </a:highlight>
                <a:latin typeface="Calibri"/>
                <a:ea typeface="Calibri"/>
                <a:cs typeface="Calibri"/>
                <a:sym typeface="Calibri"/>
              </a:rPr>
              <a:t>  document.getElementById(</a:t>
            </a:r>
            <a:r>
              <a:rPr lang="en-US" sz="2000">
                <a:solidFill>
                  <a:srgbClr val="A31515"/>
                </a:solidFill>
                <a:highlight>
                  <a:srgbClr val="FFFFFF"/>
                </a:highlight>
                <a:latin typeface="Calibri"/>
                <a:ea typeface="Calibri"/>
                <a:cs typeface="Calibri"/>
                <a:sym typeface="Calibri"/>
              </a:rPr>
              <a:t>"resultado"</a:t>
            </a:r>
            <a:r>
              <a:rPr lang="en-US" sz="2000">
                <a:highlight>
                  <a:srgbClr val="FFFFFF"/>
                </a:highlight>
                <a:latin typeface="Calibri"/>
                <a:ea typeface="Calibri"/>
                <a:cs typeface="Calibri"/>
                <a:sym typeface="Calibri"/>
              </a:rPr>
              <a:t>).innerText = </a:t>
            </a:r>
            <a:r>
              <a:rPr lang="en-US" sz="2000">
                <a:solidFill>
                  <a:srgbClr val="A31515"/>
                </a:solidFill>
                <a:highlight>
                  <a:srgbClr val="FFFFFF"/>
                </a:highlight>
                <a:latin typeface="Calibri"/>
                <a:ea typeface="Calibri"/>
                <a:cs typeface="Calibri"/>
                <a:sym typeface="Calibri"/>
              </a:rPr>
              <a:t>"Resultado: "</a:t>
            </a:r>
            <a:r>
              <a:rPr lang="en-US" sz="2000">
                <a:highlight>
                  <a:srgbClr val="FFFFFF"/>
                </a:highlight>
                <a:latin typeface="Calibri"/>
                <a:ea typeface="Calibri"/>
                <a:cs typeface="Calibri"/>
                <a:sym typeface="Calibri"/>
              </a:rPr>
              <a:t> + resultado;</a:t>
            </a:r>
            <a:endParaRPr sz="20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highlight>
                  <a:srgbClr val="FFFFFF"/>
                </a:highlight>
                <a:latin typeface="Calibri"/>
                <a:ea typeface="Calibri"/>
                <a:cs typeface="Calibri"/>
                <a:sym typeface="Calibri"/>
              </a:rPr>
              <a:t>   }</a:t>
            </a:r>
            <a:endParaRPr sz="20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highlight>
                  <a:srgbClr val="FFFFFF"/>
                </a:highlight>
                <a:latin typeface="Calibri"/>
                <a:ea typeface="Calibri"/>
                <a:cs typeface="Calibri"/>
                <a:sym typeface="Calibri"/>
              </a:rPr>
              <a:t>}</a:t>
            </a:r>
            <a:endParaRPr sz="20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1900">
              <a:solidFill>
                <a:srgbClr val="8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07" name="Google Shape;907;g1e5124b9b6c_5_24"/>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Declaração de uma função </a:t>
            </a:r>
            <a:endParaRPr sz="2800">
              <a:solidFill>
                <a:srgbClr val="1155CC"/>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g1e5124b9b6c_5_31"/>
          <p:cNvSpPr txBox="1"/>
          <p:nvPr>
            <p:ph idx="1" type="body"/>
          </p:nvPr>
        </p:nvSpPr>
        <p:spPr>
          <a:xfrm>
            <a:off x="371825" y="1295400"/>
            <a:ext cx="8315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Para que a função multiplicação fosse capaz de receber os parâmetros </a:t>
            </a:r>
            <a:r>
              <a:rPr b="1" lang="en-US" sz="2200">
                <a:latin typeface="Calibri"/>
                <a:ea typeface="Calibri"/>
                <a:cs typeface="Calibri"/>
                <a:sym typeface="Calibri"/>
              </a:rPr>
              <a:t>primeiroNumero</a:t>
            </a:r>
            <a:r>
              <a:rPr lang="en-US" sz="2200">
                <a:latin typeface="Calibri"/>
                <a:ea typeface="Calibri"/>
                <a:cs typeface="Calibri"/>
                <a:sym typeface="Calibri"/>
              </a:rPr>
              <a:t> e </a:t>
            </a:r>
            <a:r>
              <a:rPr b="1" lang="en-US" sz="2200">
                <a:latin typeface="Calibri"/>
                <a:ea typeface="Calibri"/>
                <a:cs typeface="Calibri"/>
                <a:sym typeface="Calibri"/>
              </a:rPr>
              <a:t>segundoNumero</a:t>
            </a:r>
            <a:r>
              <a:rPr lang="en-US" sz="2200">
                <a:latin typeface="Calibri"/>
                <a:ea typeface="Calibri"/>
                <a:cs typeface="Calibri"/>
                <a:sym typeface="Calibri"/>
              </a:rPr>
              <a:t>, foi necessário passá-los por meio do </a:t>
            </a:r>
            <a:r>
              <a:rPr lang="en-US" sz="2200">
                <a:solidFill>
                  <a:srgbClr val="0000FF"/>
                </a:solidFill>
                <a:latin typeface="Calibri"/>
                <a:ea typeface="Calibri"/>
                <a:cs typeface="Calibri"/>
                <a:sym typeface="Calibri"/>
              </a:rPr>
              <a:t>document.getElementById(</a:t>
            </a:r>
            <a:r>
              <a:rPr lang="en-US" sz="2200">
                <a:solidFill>
                  <a:srgbClr val="A31515"/>
                </a:solidFill>
                <a:latin typeface="Calibri"/>
                <a:ea typeface="Calibri"/>
                <a:cs typeface="Calibri"/>
                <a:sym typeface="Calibri"/>
              </a:rPr>
              <a:t>'nomeDoParametro'</a:t>
            </a:r>
            <a:r>
              <a:rPr lang="en-US" sz="2200">
                <a:solidFill>
                  <a:srgbClr val="0000FF"/>
                </a:solidFill>
                <a:latin typeface="Calibri"/>
                <a:ea typeface="Calibri"/>
                <a:cs typeface="Calibri"/>
                <a:sym typeface="Calibri"/>
              </a:rPr>
              <a:t>).value;</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Foi criada a div </a:t>
            </a:r>
            <a:r>
              <a:rPr lang="en-US" sz="2200">
                <a:solidFill>
                  <a:srgbClr val="800000"/>
                </a:solidFill>
                <a:latin typeface="Calibri"/>
                <a:ea typeface="Calibri"/>
                <a:cs typeface="Calibri"/>
                <a:sym typeface="Calibri"/>
              </a:rPr>
              <a:t>&lt;div</a:t>
            </a:r>
            <a:r>
              <a:rPr lang="en-US" sz="2200">
                <a:latin typeface="Calibri"/>
                <a:ea typeface="Calibri"/>
                <a:cs typeface="Calibri"/>
                <a:sym typeface="Calibri"/>
              </a:rPr>
              <a:t> </a:t>
            </a:r>
            <a:r>
              <a:rPr lang="en-US" sz="2200">
                <a:solidFill>
                  <a:srgbClr val="E50000"/>
                </a:solidFill>
                <a:latin typeface="Calibri"/>
                <a:ea typeface="Calibri"/>
                <a:cs typeface="Calibri"/>
                <a:sym typeface="Calibri"/>
              </a:rPr>
              <a:t>id</a:t>
            </a:r>
            <a:r>
              <a:rPr lang="en-US" sz="2200">
                <a:latin typeface="Calibri"/>
                <a:ea typeface="Calibri"/>
                <a:cs typeface="Calibri"/>
                <a:sym typeface="Calibri"/>
              </a:rPr>
              <a:t>=</a:t>
            </a:r>
            <a:r>
              <a:rPr lang="en-US" sz="2200">
                <a:solidFill>
                  <a:srgbClr val="0000FF"/>
                </a:solidFill>
                <a:latin typeface="Calibri"/>
                <a:ea typeface="Calibri"/>
                <a:cs typeface="Calibri"/>
                <a:sym typeface="Calibri"/>
              </a:rPr>
              <a:t>"resultado"</a:t>
            </a:r>
            <a:r>
              <a:rPr lang="en-US" sz="2200">
                <a:solidFill>
                  <a:srgbClr val="800000"/>
                </a:solidFill>
                <a:latin typeface="Calibri"/>
                <a:ea typeface="Calibri"/>
                <a:cs typeface="Calibri"/>
                <a:sym typeface="Calibri"/>
              </a:rPr>
              <a:t>&gt;&lt;/div&gt; </a:t>
            </a:r>
            <a:r>
              <a:rPr lang="en-US" sz="2200">
                <a:latin typeface="Calibri"/>
                <a:ea typeface="Calibri"/>
                <a:cs typeface="Calibri"/>
                <a:sym typeface="Calibri"/>
              </a:rPr>
              <a:t>para que ser usada como retorno após a chamada da função multiplicação.</a:t>
            </a:r>
            <a:endParaRPr sz="2200">
              <a:latin typeface="Calibri"/>
              <a:ea typeface="Calibri"/>
              <a:cs typeface="Calibri"/>
              <a:sym typeface="Calibri"/>
            </a:endParaRPr>
          </a:p>
          <a:p>
            <a:pPr indent="0" lvl="0" marL="0" marR="0" rtl="0" algn="l">
              <a:lnSpc>
                <a:spcPct val="115000"/>
              </a:lnSpc>
              <a:spcBef>
                <a:spcPts val="0"/>
              </a:spcBef>
              <a:spcAft>
                <a:spcPts val="0"/>
              </a:spcAft>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solidFill>
                  <a:srgbClr val="FF0000"/>
                </a:solidFill>
                <a:latin typeface="Calibri"/>
                <a:ea typeface="Calibri"/>
                <a:cs typeface="Calibri"/>
                <a:sym typeface="Calibri"/>
              </a:rPr>
              <a:t>Obs:. </a:t>
            </a:r>
            <a:r>
              <a:rPr lang="en-US" sz="2200">
                <a:latin typeface="Calibri"/>
                <a:ea typeface="Calibri"/>
                <a:cs typeface="Calibri"/>
                <a:sym typeface="Calibri"/>
              </a:rPr>
              <a:t>uma saída de dados usando uma </a:t>
            </a:r>
            <a:r>
              <a:rPr lang="en-US" sz="2200">
                <a:solidFill>
                  <a:srgbClr val="7F0055"/>
                </a:solidFill>
                <a:latin typeface="Calibri"/>
                <a:ea typeface="Calibri"/>
                <a:cs typeface="Calibri"/>
                <a:sym typeface="Calibri"/>
              </a:rPr>
              <a:t>div</a:t>
            </a:r>
            <a:r>
              <a:rPr lang="en-US" sz="2200">
                <a:latin typeface="Calibri"/>
                <a:ea typeface="Calibri"/>
                <a:cs typeface="Calibri"/>
                <a:sym typeface="Calibri"/>
              </a:rPr>
              <a:t> pode ser considerada melhor do que usar o </a:t>
            </a:r>
            <a:r>
              <a:rPr b="1" lang="en-US" sz="2200">
                <a:latin typeface="Calibri"/>
                <a:ea typeface="Calibri"/>
                <a:cs typeface="Calibri"/>
                <a:sym typeface="Calibri"/>
              </a:rPr>
              <a:t>document.write()</a:t>
            </a:r>
            <a:r>
              <a:rPr lang="en-US" sz="2200">
                <a:latin typeface="Calibri"/>
                <a:ea typeface="Calibri"/>
                <a:cs typeface="Calibri"/>
                <a:sym typeface="Calibri"/>
              </a:rPr>
              <a:t>, haja vista que teremos apenas a atualização da </a:t>
            </a:r>
            <a:r>
              <a:rPr lang="en-US" sz="2200">
                <a:solidFill>
                  <a:srgbClr val="7F0055"/>
                </a:solidFill>
                <a:latin typeface="Calibri"/>
                <a:ea typeface="Calibri"/>
                <a:cs typeface="Calibri"/>
                <a:sym typeface="Calibri"/>
              </a:rPr>
              <a:t>div</a:t>
            </a:r>
            <a:r>
              <a:rPr lang="en-US" sz="2200">
                <a:latin typeface="Calibri"/>
                <a:ea typeface="Calibri"/>
                <a:cs typeface="Calibri"/>
                <a:sym typeface="Calibri"/>
              </a:rPr>
              <a:t> após a execução do método.</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13" name="Google Shape;913;g1e5124b9b6c_5_31"/>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Observações sobre </a:t>
            </a:r>
            <a:r>
              <a:rPr lang="en-US" sz="2800">
                <a:solidFill>
                  <a:schemeClr val="dk1"/>
                </a:solidFill>
              </a:rPr>
              <a:t>o exemplo anterior </a:t>
            </a:r>
            <a:r>
              <a:rPr lang="en-US" sz="2800">
                <a:solidFill>
                  <a:schemeClr val="dk1"/>
                </a:solidFill>
              </a:rPr>
              <a:t> </a:t>
            </a:r>
            <a:endParaRPr sz="2800">
              <a:solidFill>
                <a:srgbClr val="1155CC"/>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g1e5124b9b6c_5_37"/>
          <p:cNvSpPr txBox="1"/>
          <p:nvPr>
            <p:ph idx="1" type="body"/>
          </p:nvPr>
        </p:nvSpPr>
        <p:spPr>
          <a:xfrm>
            <a:off x="371825" y="1295400"/>
            <a:ext cx="8315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lang="en-US" sz="2200">
                <a:latin typeface="Calibri"/>
                <a:ea typeface="Calibri"/>
                <a:cs typeface="Calibri"/>
                <a:sym typeface="Calibri"/>
              </a:rPr>
              <a:t> Observe que ao executar a função de multiplicação tivemos de efetuar um parse (conversão) para inteiro. </a:t>
            </a:r>
            <a:br>
              <a:rPr lang="en-US" sz="2200">
                <a:latin typeface="Calibri"/>
                <a:ea typeface="Calibri"/>
                <a:cs typeface="Calibri"/>
                <a:sym typeface="Calibri"/>
              </a:rPr>
            </a:b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200">
                <a:latin typeface="Calibri"/>
                <a:ea typeface="Calibri"/>
                <a:cs typeface="Calibri"/>
                <a:sym typeface="Calibri"/>
              </a:rPr>
              <a:t> Para tanto temos duas possibilidades.</a:t>
            </a:r>
            <a:br>
              <a:rPr lang="en-US" sz="2200">
                <a:latin typeface="Calibri"/>
                <a:ea typeface="Calibri"/>
                <a:cs typeface="Calibri"/>
                <a:sym typeface="Calibri"/>
              </a:rPr>
            </a:br>
            <a:r>
              <a:rPr lang="en-US" sz="2200">
                <a:latin typeface="Calibri"/>
                <a:ea typeface="Calibri"/>
                <a:cs typeface="Calibri"/>
                <a:sym typeface="Calibri"/>
              </a:rPr>
              <a:t>    1 - </a:t>
            </a:r>
            <a:r>
              <a:rPr lang="en-US" sz="2200">
                <a:solidFill>
                  <a:srgbClr val="2A00FF"/>
                </a:solidFill>
                <a:latin typeface="Calibri"/>
                <a:ea typeface="Calibri"/>
                <a:cs typeface="Calibri"/>
                <a:sym typeface="Calibri"/>
              </a:rPr>
              <a:t>parseInt();</a:t>
            </a:r>
            <a:endParaRPr sz="2200">
              <a:solidFill>
                <a:srgbClr val="2A00FF"/>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200">
                <a:latin typeface="Calibri"/>
                <a:ea typeface="Calibri"/>
                <a:cs typeface="Calibri"/>
                <a:sym typeface="Calibri"/>
              </a:rPr>
              <a:t>    2 - Adicionar o operador </a:t>
            </a:r>
            <a:r>
              <a:rPr b="1" lang="en-US" sz="2200">
                <a:solidFill>
                  <a:srgbClr val="2A00FF"/>
                </a:solidFill>
                <a:latin typeface="Calibri"/>
                <a:ea typeface="Calibri"/>
                <a:cs typeface="Calibri"/>
                <a:sym typeface="Calibri"/>
              </a:rPr>
              <a:t>+</a:t>
            </a:r>
            <a:r>
              <a:rPr lang="en-US" sz="2200">
                <a:latin typeface="Calibri"/>
                <a:ea typeface="Calibri"/>
                <a:cs typeface="Calibri"/>
                <a:sym typeface="Calibri"/>
              </a:rPr>
              <a:t> antes do nome da variável</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200">
                <a:latin typeface="Calibri"/>
                <a:ea typeface="Calibri"/>
                <a:cs typeface="Calibri"/>
                <a:sym typeface="Calibri"/>
              </a:rPr>
              <a:t> Em ambos os casos como pode ser observado foi possível efetuar a conversão entre tipos (particularmente nesse caso do tipo </a:t>
            </a:r>
            <a:r>
              <a:rPr b="1" lang="en-US" sz="2200">
                <a:latin typeface="Calibri"/>
                <a:ea typeface="Calibri"/>
                <a:cs typeface="Calibri"/>
                <a:sym typeface="Calibri"/>
              </a:rPr>
              <a:t>object</a:t>
            </a:r>
            <a:r>
              <a:rPr lang="en-US" sz="2200">
                <a:latin typeface="Calibri"/>
                <a:ea typeface="Calibri"/>
                <a:cs typeface="Calibri"/>
                <a:sym typeface="Calibri"/>
              </a:rPr>
              <a:t> para o tipo </a:t>
            </a:r>
            <a:r>
              <a:rPr b="1" lang="en-US" sz="2200">
                <a:latin typeface="Calibri"/>
                <a:ea typeface="Calibri"/>
                <a:cs typeface="Calibri"/>
                <a:sym typeface="Calibri"/>
              </a:rPr>
              <a:t>number</a:t>
            </a:r>
            <a:r>
              <a:rPr lang="en-US" sz="2200">
                <a:latin typeface="Calibri"/>
                <a:ea typeface="Calibri"/>
                <a:cs typeface="Calibri"/>
                <a:sym typeface="Calibri"/>
              </a:rPr>
              <a:t>).</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b="1" lang="en-US" sz="2200">
                <a:solidFill>
                  <a:srgbClr val="A31515"/>
                </a:solidFill>
                <a:highlight>
                  <a:srgbClr val="FFFFFF"/>
                </a:highlight>
                <a:latin typeface="Calibri"/>
                <a:ea typeface="Calibri"/>
                <a:cs typeface="Calibri"/>
                <a:sym typeface="Calibri"/>
              </a:rPr>
              <a:t>isNaN()</a:t>
            </a:r>
            <a:r>
              <a:rPr lang="en-US" sz="2200">
                <a:solidFill>
                  <a:srgbClr val="A31515"/>
                </a:solidFill>
                <a:highlight>
                  <a:srgbClr val="FFFFFF"/>
                </a:highlight>
                <a:latin typeface="Calibri"/>
                <a:ea typeface="Calibri"/>
                <a:cs typeface="Calibri"/>
                <a:sym typeface="Calibri"/>
              </a:rPr>
              <a:t> - </a:t>
            </a:r>
            <a:r>
              <a:rPr lang="en-US" sz="2200">
                <a:highlight>
                  <a:srgbClr val="FFFFFF"/>
                </a:highlight>
                <a:latin typeface="Calibri"/>
                <a:ea typeface="Calibri"/>
                <a:cs typeface="Calibri"/>
                <a:sym typeface="Calibri"/>
              </a:rPr>
              <a:t>é usado para verificar se o conteúdo recebido é um número.</a:t>
            </a:r>
            <a:br>
              <a:rPr lang="en-US" sz="2200">
                <a:highlight>
                  <a:srgbClr val="FFFFFF"/>
                </a:highlight>
                <a:latin typeface="Calibri"/>
                <a:ea typeface="Calibri"/>
                <a:cs typeface="Calibri"/>
                <a:sym typeface="Calibri"/>
              </a:rPr>
            </a:br>
            <a:r>
              <a:rPr b="1" lang="en-US" sz="2200">
                <a:solidFill>
                  <a:srgbClr val="A31515"/>
                </a:solidFill>
                <a:highlight>
                  <a:srgbClr val="FFFFFF"/>
                </a:highlight>
                <a:latin typeface="Calibri"/>
                <a:ea typeface="Calibri"/>
                <a:cs typeface="Calibri"/>
                <a:sym typeface="Calibri"/>
              </a:rPr>
              <a:t>isNaN </a:t>
            </a:r>
            <a:r>
              <a:rPr lang="en-US" sz="2200">
                <a:highlight>
                  <a:srgbClr val="FFFFFF"/>
                </a:highlight>
                <a:latin typeface="Calibri"/>
                <a:ea typeface="Calibri"/>
                <a:cs typeface="Calibri"/>
                <a:sym typeface="Calibri"/>
              </a:rPr>
              <a:t>- “não é um número” retornará </a:t>
            </a:r>
            <a:r>
              <a:rPr lang="en-US" sz="2200">
                <a:solidFill>
                  <a:srgbClr val="2A00FF"/>
                </a:solidFill>
                <a:highlight>
                  <a:srgbClr val="FFFFFF"/>
                </a:highlight>
                <a:latin typeface="Calibri"/>
                <a:ea typeface="Calibri"/>
                <a:cs typeface="Calibri"/>
                <a:sym typeface="Calibri"/>
              </a:rPr>
              <a:t>true</a:t>
            </a:r>
            <a:r>
              <a:rPr lang="en-US" sz="2200">
                <a:highlight>
                  <a:srgbClr val="FFFFFF"/>
                </a:highlight>
                <a:latin typeface="Calibri"/>
                <a:ea typeface="Calibri"/>
                <a:cs typeface="Calibri"/>
                <a:sym typeface="Calibri"/>
              </a:rPr>
              <a:t> caso não seja um número e false caso contrário.</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3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19" name="Google Shape;919;g1e5124b9b6c_5_37"/>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Observações sobre o exemplo anterior  </a:t>
            </a:r>
            <a:endParaRPr sz="2800">
              <a:solidFill>
                <a:srgbClr val="1155CC"/>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g1e5124b9b6c_5_42"/>
          <p:cNvSpPr txBox="1"/>
          <p:nvPr>
            <p:ph idx="1" type="body"/>
          </p:nvPr>
        </p:nvSpPr>
        <p:spPr>
          <a:xfrm>
            <a:off x="206575" y="1295400"/>
            <a:ext cx="87447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lang="en-US" sz="2200">
                <a:latin typeface="Calibri"/>
                <a:ea typeface="Calibri"/>
                <a:cs typeface="Calibri"/>
                <a:sym typeface="Calibri"/>
              </a:rPr>
              <a:t>No final do script temos</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100">
                <a:highlight>
                  <a:srgbClr val="FFFFFF"/>
                </a:highlight>
                <a:latin typeface="Calibri"/>
                <a:ea typeface="Calibri"/>
                <a:cs typeface="Calibri"/>
                <a:sym typeface="Calibri"/>
              </a:rPr>
              <a:t> document.getElementById(</a:t>
            </a:r>
            <a:r>
              <a:rPr lang="en-US" sz="2100">
                <a:solidFill>
                  <a:srgbClr val="A31515"/>
                </a:solidFill>
                <a:highlight>
                  <a:srgbClr val="FFFFFF"/>
                </a:highlight>
                <a:latin typeface="Calibri"/>
                <a:ea typeface="Calibri"/>
                <a:cs typeface="Calibri"/>
                <a:sym typeface="Calibri"/>
              </a:rPr>
              <a:t>"resultado"</a:t>
            </a:r>
            <a:r>
              <a:rPr lang="en-US" sz="2100">
                <a:highlight>
                  <a:srgbClr val="FFFFFF"/>
                </a:highlight>
                <a:latin typeface="Calibri"/>
                <a:ea typeface="Calibri"/>
                <a:cs typeface="Calibri"/>
                <a:sym typeface="Calibri"/>
              </a:rPr>
              <a:t>).innerText = </a:t>
            </a:r>
            <a:r>
              <a:rPr lang="en-US" sz="2100">
                <a:solidFill>
                  <a:srgbClr val="A31515"/>
                </a:solidFill>
                <a:highlight>
                  <a:srgbClr val="FFFFFF"/>
                </a:highlight>
                <a:latin typeface="Calibri"/>
                <a:ea typeface="Calibri"/>
                <a:cs typeface="Calibri"/>
                <a:sym typeface="Calibri"/>
              </a:rPr>
              <a:t>"Resultado: "</a:t>
            </a:r>
            <a:r>
              <a:rPr lang="en-US" sz="2100">
                <a:highlight>
                  <a:srgbClr val="FFFFFF"/>
                </a:highlight>
                <a:latin typeface="Calibri"/>
                <a:ea typeface="Calibri"/>
                <a:cs typeface="Calibri"/>
                <a:sym typeface="Calibri"/>
              </a:rPr>
              <a:t> + resultado;</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200">
                <a:highlight>
                  <a:srgbClr val="FFFFFF"/>
                </a:highlight>
                <a:latin typeface="Calibri"/>
                <a:ea typeface="Calibri"/>
                <a:cs typeface="Calibri"/>
                <a:sym typeface="Calibri"/>
              </a:rPr>
              <a:t> Como já estudamos </a:t>
            </a:r>
            <a:r>
              <a:rPr lang="en-US" sz="2200">
                <a:solidFill>
                  <a:srgbClr val="7F0055"/>
                </a:solidFill>
                <a:highlight>
                  <a:srgbClr val="FFFFFF"/>
                </a:highlight>
                <a:latin typeface="Calibri"/>
                <a:ea typeface="Calibri"/>
                <a:cs typeface="Calibri"/>
                <a:sym typeface="Calibri"/>
              </a:rPr>
              <a:t>document.getElementById </a:t>
            </a:r>
            <a:r>
              <a:rPr lang="en-US" sz="2200">
                <a:highlight>
                  <a:srgbClr val="FFFFFF"/>
                </a:highlight>
                <a:latin typeface="Calibri"/>
                <a:ea typeface="Calibri"/>
                <a:cs typeface="Calibri"/>
                <a:sym typeface="Calibri"/>
              </a:rPr>
              <a:t>será usado para buscar a referência do elemento o qual será feito a alteração no </a:t>
            </a:r>
            <a:r>
              <a:rPr lang="en-US" sz="2200">
                <a:solidFill>
                  <a:srgbClr val="2A00FF"/>
                </a:solidFill>
                <a:highlight>
                  <a:srgbClr val="FFFFFF"/>
                </a:highlight>
                <a:latin typeface="Calibri"/>
                <a:ea typeface="Calibri"/>
                <a:cs typeface="Calibri"/>
                <a:sym typeface="Calibri"/>
              </a:rPr>
              <a:t>HTML</a:t>
            </a:r>
            <a:r>
              <a:rPr lang="en-US" sz="2200">
                <a:highlight>
                  <a:srgbClr val="FFFFFF"/>
                </a:highlight>
                <a:latin typeface="Calibri"/>
                <a:ea typeface="Calibri"/>
                <a:cs typeface="Calibri"/>
                <a:sym typeface="Calibri"/>
              </a:rPr>
              <a:t>.</a:t>
            </a:r>
            <a:br>
              <a:rPr lang="en-US" sz="2200">
                <a:highlight>
                  <a:srgbClr val="FFFFFF"/>
                </a:highlight>
                <a:latin typeface="Calibri"/>
                <a:ea typeface="Calibri"/>
                <a:cs typeface="Calibri"/>
                <a:sym typeface="Calibri"/>
              </a:rPr>
            </a:br>
            <a:br>
              <a:rPr lang="en-US" sz="2200">
                <a:highlight>
                  <a:srgbClr val="FFFFFF"/>
                </a:highlight>
                <a:latin typeface="Calibri"/>
                <a:ea typeface="Calibri"/>
                <a:cs typeface="Calibri"/>
                <a:sym typeface="Calibri"/>
              </a:rPr>
            </a:br>
            <a:r>
              <a:rPr lang="en-US" sz="2200">
                <a:highlight>
                  <a:srgbClr val="FFFFFF"/>
                </a:highlight>
                <a:latin typeface="Calibri"/>
                <a:ea typeface="Calibri"/>
                <a:cs typeface="Calibri"/>
                <a:sym typeface="Calibri"/>
              </a:rPr>
              <a:t> A propriedade </a:t>
            </a:r>
            <a:r>
              <a:rPr lang="en-US" sz="2200">
                <a:solidFill>
                  <a:srgbClr val="7F0055"/>
                </a:solidFill>
                <a:highlight>
                  <a:srgbClr val="FFFFFF"/>
                </a:highlight>
                <a:latin typeface="Calibri"/>
                <a:ea typeface="Calibri"/>
                <a:cs typeface="Calibri"/>
                <a:sym typeface="Calibri"/>
              </a:rPr>
              <a:t>innerText</a:t>
            </a:r>
            <a:r>
              <a:rPr lang="en-US" sz="2200">
                <a:highlight>
                  <a:srgbClr val="FFFFFF"/>
                </a:highlight>
                <a:latin typeface="Calibri"/>
                <a:ea typeface="Calibri"/>
                <a:cs typeface="Calibri"/>
                <a:sym typeface="Calibri"/>
              </a:rPr>
              <a:t>  pode ser usada para definir ou retornar o conteúdo de texto de um elemento </a:t>
            </a:r>
            <a:r>
              <a:rPr lang="en-US" sz="2200">
                <a:solidFill>
                  <a:srgbClr val="7F0055"/>
                </a:solidFill>
                <a:highlight>
                  <a:srgbClr val="FFFFFF"/>
                </a:highlight>
                <a:latin typeface="Calibri"/>
                <a:ea typeface="Calibri"/>
                <a:cs typeface="Calibri"/>
                <a:sym typeface="Calibri"/>
              </a:rPr>
              <a:t>(no nosso caso ele retorna o texto concatenado com o conteúdo da variável resultado)</a:t>
            </a:r>
            <a:r>
              <a:rPr lang="en-US" sz="2200">
                <a:highlight>
                  <a:srgbClr val="FFFFFF"/>
                </a:highlight>
                <a:latin typeface="Calibri"/>
                <a:ea typeface="Calibri"/>
                <a:cs typeface="Calibri"/>
                <a:sym typeface="Calibri"/>
              </a:rPr>
              <a:t>.</a:t>
            </a:r>
            <a:endParaRPr sz="22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3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25" name="Google Shape;925;g1e5124b9b6c_5_42"/>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Observações sobre o exemplo anterior  </a:t>
            </a:r>
            <a:endParaRPr sz="2800">
              <a:solidFill>
                <a:srgbClr val="1155CC"/>
              </a:solidFill>
            </a:endParaRPr>
          </a:p>
        </p:txBody>
      </p:sp>
      <p:sp>
        <p:nvSpPr>
          <p:cNvPr id="926" name="Google Shape;926;g1e5124b9b6c_5_42"/>
          <p:cNvSpPr/>
          <p:nvPr/>
        </p:nvSpPr>
        <p:spPr>
          <a:xfrm>
            <a:off x="276475" y="1748925"/>
            <a:ext cx="8564700" cy="34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g1e51511a6b9_0_28"/>
          <p:cNvSpPr txBox="1"/>
          <p:nvPr>
            <p:ph idx="1" type="body"/>
          </p:nvPr>
        </p:nvSpPr>
        <p:spPr>
          <a:xfrm>
            <a:off x="371825" y="1295400"/>
            <a:ext cx="8315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lang="en-US" sz="2300">
                <a:latin typeface="Calibri"/>
                <a:ea typeface="Calibri"/>
                <a:cs typeface="Calibri"/>
                <a:sym typeface="Calibri"/>
              </a:rPr>
              <a:t> </a:t>
            </a:r>
            <a:r>
              <a:rPr lang="en-US" sz="2200">
                <a:latin typeface="Calibri"/>
                <a:ea typeface="Calibri"/>
                <a:cs typeface="Calibri"/>
                <a:sym typeface="Calibri"/>
              </a:rPr>
              <a:t> Funções também podem ser criadas por uma expressão de função.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 Tal função pode ser </a:t>
            </a:r>
            <a:r>
              <a:rPr b="1" lang="en-US" sz="2200">
                <a:latin typeface="Calibri"/>
                <a:ea typeface="Calibri"/>
                <a:cs typeface="Calibri"/>
                <a:sym typeface="Calibri"/>
              </a:rPr>
              <a:t>anônima</a:t>
            </a:r>
            <a:r>
              <a:rPr lang="en-US" sz="2200">
                <a:latin typeface="Calibri"/>
                <a:ea typeface="Calibri"/>
                <a:cs typeface="Calibri"/>
                <a:sym typeface="Calibri"/>
              </a:rPr>
              <a:t> (ela não terá um nome).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r>
              <a:rPr b="1" lang="en-US" sz="2200">
                <a:solidFill>
                  <a:srgbClr val="E50000"/>
                </a:solidFill>
                <a:latin typeface="Calibri"/>
                <a:ea typeface="Calibri"/>
                <a:cs typeface="Calibri"/>
                <a:sym typeface="Calibri"/>
              </a:rPr>
              <a:t>Ex:                                                                                                    index.html</a:t>
            </a:r>
            <a:endParaRPr b="1" sz="2200">
              <a:solidFill>
                <a:srgbClr val="E5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  &lt;body&gt;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&lt;label</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for</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"primeiroNumeroInput"</a:t>
            </a:r>
            <a:r>
              <a:rPr lang="en-US" sz="2000">
                <a:solidFill>
                  <a:srgbClr val="800000"/>
                </a:solidFill>
                <a:latin typeface="Calibri"/>
                <a:ea typeface="Calibri"/>
                <a:cs typeface="Calibri"/>
                <a:sym typeface="Calibri"/>
              </a:rPr>
              <a:t>&gt;</a:t>
            </a:r>
            <a:r>
              <a:rPr lang="en-US" sz="2000">
                <a:latin typeface="Calibri"/>
                <a:ea typeface="Calibri"/>
                <a:cs typeface="Calibri"/>
                <a:sym typeface="Calibri"/>
              </a:rPr>
              <a:t>Número 1:</a:t>
            </a:r>
            <a:r>
              <a:rPr lang="en-US" sz="2000">
                <a:solidFill>
                  <a:srgbClr val="800000"/>
                </a:solidFill>
                <a:latin typeface="Calibri"/>
                <a:ea typeface="Calibri"/>
                <a:cs typeface="Calibri"/>
                <a:sym typeface="Calibri"/>
              </a:rPr>
              <a:t>&lt;/label&gt;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&lt;input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type</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"text"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id</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"primeiroNumero"</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name</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"primeiroNumero"</a:t>
            </a:r>
            <a:r>
              <a:rPr lang="en-US" sz="2000">
                <a:latin typeface="Calibri"/>
                <a:ea typeface="Calibri"/>
                <a:cs typeface="Calibri"/>
                <a:sym typeface="Calibri"/>
              </a:rPr>
              <a:t> </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&lt;label</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for</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"segundoNumero"</a:t>
            </a:r>
            <a:r>
              <a:rPr lang="en-US" sz="2000">
                <a:solidFill>
                  <a:srgbClr val="800000"/>
                </a:solidFill>
                <a:latin typeface="Calibri"/>
                <a:ea typeface="Calibri"/>
                <a:cs typeface="Calibri"/>
                <a:sym typeface="Calibri"/>
              </a:rPr>
              <a:t>&gt;</a:t>
            </a:r>
            <a:r>
              <a:rPr lang="en-US" sz="2000">
                <a:latin typeface="Calibri"/>
                <a:ea typeface="Calibri"/>
                <a:cs typeface="Calibri"/>
                <a:sym typeface="Calibri"/>
              </a:rPr>
              <a:t>Número 2:</a:t>
            </a:r>
            <a:r>
              <a:rPr lang="en-US" sz="2000">
                <a:solidFill>
                  <a:srgbClr val="800000"/>
                </a:solidFill>
                <a:latin typeface="Calibri"/>
                <a:ea typeface="Calibri"/>
                <a:cs typeface="Calibri"/>
                <a:sym typeface="Calibri"/>
              </a:rPr>
              <a:t>&lt;/label&gt;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&lt;input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type</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"text"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id</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"segundoNumero"</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name</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"segundoNumero"</a:t>
            </a:r>
            <a:r>
              <a:rPr lang="en-US" sz="2000">
                <a:latin typeface="Calibri"/>
                <a:ea typeface="Calibri"/>
                <a:cs typeface="Calibri"/>
                <a:sym typeface="Calibri"/>
              </a:rPr>
              <a:t> </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&lt;button</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onclick</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exibirResultado()</a:t>
            </a:r>
            <a:r>
              <a:rPr lang="en-US" sz="2000">
                <a:solidFill>
                  <a:srgbClr val="800000"/>
                </a:solidFill>
                <a:latin typeface="Calibri"/>
                <a:ea typeface="Calibri"/>
                <a:cs typeface="Calibri"/>
                <a:sym typeface="Calibri"/>
              </a:rPr>
              <a:t>&gt;</a:t>
            </a:r>
            <a:r>
              <a:rPr lang="en-US" sz="2000">
                <a:latin typeface="Calibri"/>
                <a:ea typeface="Calibri"/>
                <a:cs typeface="Calibri"/>
                <a:sym typeface="Calibri"/>
              </a:rPr>
              <a:t>Calcular</a:t>
            </a:r>
            <a:r>
              <a:rPr lang="en-US" sz="2000">
                <a:solidFill>
                  <a:srgbClr val="800000"/>
                </a:solidFill>
                <a:latin typeface="Calibri"/>
                <a:ea typeface="Calibri"/>
                <a:cs typeface="Calibri"/>
                <a:sym typeface="Calibri"/>
              </a:rPr>
              <a:t>&lt;/button&gt;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&lt;div</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id</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"resultado"</a:t>
            </a:r>
            <a:r>
              <a:rPr lang="en-US" sz="2000">
                <a:solidFill>
                  <a:srgbClr val="800000"/>
                </a:solidFill>
                <a:latin typeface="Calibri"/>
                <a:ea typeface="Calibri"/>
                <a:cs typeface="Calibri"/>
                <a:sym typeface="Calibri"/>
              </a:rPr>
              <a:t>&gt;&lt;/div&gt;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&lt;script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src</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"js/script.js"</a:t>
            </a:r>
            <a:r>
              <a:rPr lang="en-US" sz="2000">
                <a:solidFill>
                  <a:srgbClr val="800000"/>
                </a:solidFill>
                <a:latin typeface="Calibri"/>
                <a:ea typeface="Calibri"/>
                <a:cs typeface="Calibri"/>
                <a:sym typeface="Calibri"/>
              </a:rPr>
              <a:t>&gt;&lt;/script&gt;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  &lt;/body&gt;</a:t>
            </a:r>
            <a:endParaRPr sz="2000">
              <a:solidFill>
                <a:srgbClr val="8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solidFill>
                <a:srgbClr val="E5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solidFill>
                <a:srgbClr val="E5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3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32" name="Google Shape;932;g1e51511a6b9_0_28"/>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Expressão de função</a:t>
            </a:r>
            <a:endParaRPr sz="2800">
              <a:solidFill>
                <a:srgbClr val="1155CC"/>
              </a:solidFill>
            </a:endParaRPr>
          </a:p>
        </p:txBody>
      </p:sp>
      <p:sp>
        <p:nvSpPr>
          <p:cNvPr id="933" name="Google Shape;933;g1e51511a6b9_0_28"/>
          <p:cNvSpPr/>
          <p:nvPr/>
        </p:nvSpPr>
        <p:spPr>
          <a:xfrm>
            <a:off x="523300" y="2499925"/>
            <a:ext cx="8082000" cy="373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g1e51511a6b9_0_36"/>
          <p:cNvSpPr txBox="1"/>
          <p:nvPr>
            <p:ph idx="1" type="body"/>
          </p:nvPr>
        </p:nvSpPr>
        <p:spPr>
          <a:xfrm>
            <a:off x="276475" y="1295400"/>
            <a:ext cx="8771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1" lang="en-US" sz="2200">
                <a:solidFill>
                  <a:srgbClr val="E50000"/>
                </a:solidFill>
                <a:latin typeface="Calibri"/>
                <a:ea typeface="Calibri"/>
                <a:cs typeface="Calibri"/>
                <a:sym typeface="Calibri"/>
              </a:rPr>
              <a:t>Ex:                                                                                                                  </a:t>
            </a:r>
            <a:r>
              <a:rPr b="1" lang="en-US" sz="2200">
                <a:solidFill>
                  <a:srgbClr val="B45F06"/>
                </a:solidFill>
                <a:latin typeface="Calibri"/>
                <a:ea typeface="Calibri"/>
                <a:cs typeface="Calibri"/>
                <a:sym typeface="Calibri"/>
              </a:rPr>
              <a:t>script.js</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let</a:t>
            </a:r>
            <a:r>
              <a:rPr lang="en-US" sz="1900">
                <a:highlight>
                  <a:srgbClr val="FFFFFF"/>
                </a:highlight>
                <a:latin typeface="Calibri"/>
                <a:ea typeface="Calibri"/>
                <a:cs typeface="Calibri"/>
                <a:sym typeface="Calibri"/>
              </a:rPr>
              <a:t> resultado = </a:t>
            </a:r>
            <a:r>
              <a:rPr lang="en-US" sz="1900">
                <a:solidFill>
                  <a:srgbClr val="0000FF"/>
                </a:solidFill>
                <a:highlight>
                  <a:srgbClr val="FFFFFF"/>
                </a:highlight>
                <a:latin typeface="Calibri"/>
                <a:ea typeface="Calibri"/>
                <a:cs typeface="Calibri"/>
                <a:sym typeface="Calibri"/>
              </a:rPr>
              <a:t>function</a:t>
            </a:r>
            <a:r>
              <a:rPr lang="en-US" sz="1900">
                <a:highlight>
                  <a:srgbClr val="FFFFFF"/>
                </a:highlight>
                <a:latin typeface="Calibri"/>
                <a:ea typeface="Calibri"/>
                <a:cs typeface="Calibri"/>
                <a:sym typeface="Calibri"/>
              </a:rPr>
              <a:t> () {</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let</a:t>
            </a:r>
            <a:r>
              <a:rPr lang="en-US" sz="1900">
                <a:highlight>
                  <a:srgbClr val="FFFFFF"/>
                </a:highlight>
                <a:latin typeface="Calibri"/>
                <a:ea typeface="Calibri"/>
                <a:cs typeface="Calibri"/>
                <a:sym typeface="Calibri"/>
              </a:rPr>
              <a:t> primeiroNum = document.getElementById(</a:t>
            </a:r>
            <a:r>
              <a:rPr lang="en-US" sz="1900">
                <a:solidFill>
                  <a:srgbClr val="A31515"/>
                </a:solidFill>
                <a:highlight>
                  <a:srgbClr val="FFFFFF"/>
                </a:highlight>
                <a:latin typeface="Calibri"/>
                <a:ea typeface="Calibri"/>
                <a:cs typeface="Calibri"/>
                <a:sym typeface="Calibri"/>
              </a:rPr>
              <a:t>'primeiroNumero'</a:t>
            </a:r>
            <a:r>
              <a:rPr lang="en-US" sz="1900">
                <a:highlight>
                  <a:srgbClr val="FFFFFF"/>
                </a:highlight>
                <a:latin typeface="Calibri"/>
                <a:ea typeface="Calibri"/>
                <a:cs typeface="Calibri"/>
                <a:sym typeface="Calibri"/>
              </a:rPr>
              <a:t>).value;</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let</a:t>
            </a:r>
            <a:r>
              <a:rPr lang="en-US" sz="1900">
                <a:highlight>
                  <a:srgbClr val="FFFFFF"/>
                </a:highlight>
                <a:latin typeface="Calibri"/>
                <a:ea typeface="Calibri"/>
                <a:cs typeface="Calibri"/>
                <a:sym typeface="Calibri"/>
              </a:rPr>
              <a:t> segundoNum = document.getElementById(</a:t>
            </a:r>
            <a:r>
              <a:rPr lang="en-US" sz="1900">
                <a:solidFill>
                  <a:srgbClr val="A31515"/>
                </a:solidFill>
                <a:highlight>
                  <a:srgbClr val="FFFFFF"/>
                </a:highlight>
                <a:latin typeface="Calibri"/>
                <a:ea typeface="Calibri"/>
                <a:cs typeface="Calibri"/>
                <a:sym typeface="Calibri"/>
              </a:rPr>
              <a:t>'segundoNumero'</a:t>
            </a:r>
            <a:r>
              <a:rPr lang="en-US" sz="1900">
                <a:highlight>
                  <a:srgbClr val="FFFFFF"/>
                </a:highlight>
                <a:latin typeface="Calibri"/>
                <a:ea typeface="Calibri"/>
                <a:cs typeface="Calibri"/>
                <a:sym typeface="Calibri"/>
              </a:rPr>
              <a:t>).value;</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primeiroNum = parseInt(primeiroNum);</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segundoNum = parseInt(segundoNum);</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return</a:t>
            </a:r>
            <a:r>
              <a:rPr lang="en-US" sz="1900">
                <a:highlight>
                  <a:srgbClr val="FFFFFF"/>
                </a:highlight>
                <a:latin typeface="Calibri"/>
                <a:ea typeface="Calibri"/>
                <a:cs typeface="Calibri"/>
                <a:sym typeface="Calibri"/>
              </a:rPr>
              <a:t> primeiroNum * segundoNum;</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function</a:t>
            </a:r>
            <a:r>
              <a:rPr lang="en-US" sz="1900">
                <a:highlight>
                  <a:srgbClr val="FFFFFF"/>
                </a:highlight>
                <a:latin typeface="Calibri"/>
                <a:ea typeface="Calibri"/>
                <a:cs typeface="Calibri"/>
                <a:sym typeface="Calibri"/>
              </a:rPr>
              <a:t> exibirResultado() {</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let</a:t>
            </a:r>
            <a:r>
              <a:rPr lang="en-US" sz="1900">
                <a:highlight>
                  <a:srgbClr val="FFFFFF"/>
                </a:highlight>
                <a:latin typeface="Calibri"/>
                <a:ea typeface="Calibri"/>
                <a:cs typeface="Calibri"/>
                <a:sym typeface="Calibri"/>
              </a:rPr>
              <a:t> resultadoCalculado = resultado();</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document.getElementById(</a:t>
            </a:r>
            <a:r>
              <a:rPr lang="en-US" sz="1900">
                <a:solidFill>
                  <a:srgbClr val="A31515"/>
                </a:solidFill>
                <a:highlight>
                  <a:srgbClr val="FFFFFF"/>
                </a:highlight>
                <a:latin typeface="Calibri"/>
                <a:ea typeface="Calibri"/>
                <a:cs typeface="Calibri"/>
                <a:sym typeface="Calibri"/>
              </a:rPr>
              <a:t>"resultado"</a:t>
            </a:r>
            <a:r>
              <a:rPr lang="en-US" sz="1900">
                <a:highlight>
                  <a:srgbClr val="FFFFFF"/>
                </a:highlight>
                <a:latin typeface="Calibri"/>
                <a:ea typeface="Calibri"/>
                <a:cs typeface="Calibri"/>
                <a:sym typeface="Calibri"/>
              </a:rPr>
              <a:t>).innerText = </a:t>
            </a:r>
            <a:r>
              <a:rPr lang="en-US" sz="1900">
                <a:solidFill>
                  <a:srgbClr val="A31515"/>
                </a:solidFill>
                <a:highlight>
                  <a:srgbClr val="FFFFFF"/>
                </a:highlight>
                <a:latin typeface="Calibri"/>
                <a:ea typeface="Calibri"/>
                <a:cs typeface="Calibri"/>
                <a:sym typeface="Calibri"/>
              </a:rPr>
              <a:t>"Saida: "</a:t>
            </a:r>
            <a:r>
              <a:rPr lang="en-US" sz="1900">
                <a:highlight>
                  <a:srgbClr val="FFFFFF"/>
                </a:highlight>
                <a:latin typeface="Calibri"/>
                <a:ea typeface="Calibri"/>
                <a:cs typeface="Calibri"/>
                <a:sym typeface="Calibri"/>
              </a:rPr>
              <a:t> + resultadoCalculado;</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000">
              <a:solidFill>
                <a:srgbClr val="8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solidFill>
                <a:srgbClr val="E5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3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39" name="Google Shape;939;g1e51511a6b9_0_36"/>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Expressão de função</a:t>
            </a:r>
            <a:endParaRPr sz="2800">
              <a:solidFill>
                <a:srgbClr val="1155CC"/>
              </a:solidFill>
            </a:endParaRPr>
          </a:p>
        </p:txBody>
      </p:sp>
      <p:sp>
        <p:nvSpPr>
          <p:cNvPr id="940" name="Google Shape;940;g1e51511a6b9_0_36"/>
          <p:cNvSpPr/>
          <p:nvPr/>
        </p:nvSpPr>
        <p:spPr>
          <a:xfrm>
            <a:off x="276475" y="1693875"/>
            <a:ext cx="8771100" cy="472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g1e51511a6b9_0_44"/>
          <p:cNvSpPr txBox="1"/>
          <p:nvPr>
            <p:ph idx="1" type="body"/>
          </p:nvPr>
        </p:nvSpPr>
        <p:spPr>
          <a:xfrm>
            <a:off x="371825" y="1295400"/>
            <a:ext cx="8315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r>
              <a:rPr lang="en-US" sz="2200">
                <a:latin typeface="Calibri"/>
                <a:ea typeface="Calibri"/>
                <a:cs typeface="Calibri"/>
                <a:sym typeface="Calibri"/>
              </a:rPr>
              <a:t>  O parse (conversão) feita por meio do </a:t>
            </a:r>
            <a:r>
              <a:rPr b="1" lang="en-US" sz="2200">
                <a:latin typeface="Calibri"/>
                <a:ea typeface="Calibri"/>
                <a:cs typeface="Calibri"/>
                <a:sym typeface="Calibri"/>
              </a:rPr>
              <a:t>parseInt() </a:t>
            </a:r>
            <a:r>
              <a:rPr lang="en-US" sz="2200">
                <a:latin typeface="Calibri"/>
                <a:ea typeface="Calibri"/>
                <a:cs typeface="Calibri"/>
                <a:sym typeface="Calibri"/>
              </a:rPr>
              <a:t>não é obrigatório, mas pode ser considerado útil para garantir que os valores obtidos dos campos de entrada sejam tratados como números inteiros, especialmente se considerarmos que vamos realizar operações aritméticas com esses valores.</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Quando obtemos o valor de um campo de entrada usando d</a:t>
            </a:r>
            <a:r>
              <a:rPr b="1" lang="en-US" sz="2200">
                <a:latin typeface="Calibri"/>
                <a:ea typeface="Calibri"/>
                <a:cs typeface="Calibri"/>
                <a:sym typeface="Calibri"/>
              </a:rPr>
              <a:t>ocument.getElementById(</a:t>
            </a:r>
            <a:r>
              <a:rPr lang="en-US" sz="2200">
                <a:solidFill>
                  <a:srgbClr val="A31515"/>
                </a:solidFill>
                <a:latin typeface="Calibri"/>
                <a:ea typeface="Calibri"/>
                <a:cs typeface="Calibri"/>
                <a:sym typeface="Calibri"/>
              </a:rPr>
              <a:t>"primeiroNumero"</a:t>
            </a:r>
            <a:r>
              <a:rPr b="1" lang="en-US" sz="2200">
                <a:latin typeface="Calibri"/>
                <a:ea typeface="Calibri"/>
                <a:cs typeface="Calibri"/>
                <a:sym typeface="Calibri"/>
              </a:rPr>
              <a:t>).value</a:t>
            </a:r>
            <a:r>
              <a:rPr lang="en-US" sz="2200">
                <a:latin typeface="Calibri"/>
                <a:ea typeface="Calibri"/>
                <a:cs typeface="Calibri"/>
                <a:sym typeface="Calibri"/>
              </a:rPr>
              <a:t>, o valor retornado é uma </a:t>
            </a:r>
            <a:r>
              <a:rPr lang="en-US" sz="2200">
                <a:solidFill>
                  <a:srgbClr val="E50000"/>
                </a:solidFill>
                <a:latin typeface="Calibri"/>
                <a:ea typeface="Calibri"/>
                <a:cs typeface="Calibri"/>
                <a:sym typeface="Calibri"/>
              </a:rPr>
              <a:t>string</a:t>
            </a:r>
            <a:r>
              <a:rPr lang="en-US" sz="2200">
                <a:latin typeface="Calibri"/>
                <a:ea typeface="Calibri"/>
                <a:cs typeface="Calibri"/>
                <a:sym typeface="Calibri"/>
              </a:rPr>
              <a:t>, mesmo que o usuário tenha digitado um número no campo. </a:t>
            </a:r>
            <a:r>
              <a:rPr lang="en-US" sz="2200">
                <a:solidFill>
                  <a:srgbClr val="7F0055"/>
                </a:solidFill>
                <a:latin typeface="Calibri"/>
                <a:ea typeface="Calibri"/>
                <a:cs typeface="Calibri"/>
                <a:sym typeface="Calibri"/>
              </a:rPr>
              <a:t>Sem a conversão para número, os valores obtidos seriam tratados como </a:t>
            </a:r>
            <a:r>
              <a:rPr lang="en-US" sz="2200">
                <a:solidFill>
                  <a:srgbClr val="E50000"/>
                </a:solidFill>
                <a:latin typeface="Calibri"/>
                <a:ea typeface="Calibri"/>
                <a:cs typeface="Calibri"/>
                <a:sym typeface="Calibri"/>
              </a:rPr>
              <a:t>strings</a:t>
            </a:r>
            <a:r>
              <a:rPr lang="en-US" sz="2200">
                <a:solidFill>
                  <a:srgbClr val="7F0055"/>
                </a:solidFill>
                <a:latin typeface="Calibri"/>
                <a:ea typeface="Calibri"/>
                <a:cs typeface="Calibri"/>
                <a:sym typeface="Calibri"/>
              </a:rPr>
              <a:t>, e operações aritméticas podem não ser realizada com sucesso.</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46" name="Google Shape;946;g1e51511a6b9_0_44"/>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Observações sobre o exemplo anterior  </a:t>
            </a:r>
            <a:endParaRPr sz="2800">
              <a:solidFill>
                <a:srgbClr val="1155CC"/>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g1e51511a6b9_0_50"/>
          <p:cNvSpPr txBox="1"/>
          <p:nvPr>
            <p:ph idx="1" type="body"/>
          </p:nvPr>
        </p:nvSpPr>
        <p:spPr>
          <a:xfrm>
            <a:off x="371825" y="1295400"/>
            <a:ext cx="8315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r>
              <a:rPr lang="en-US" sz="2300">
                <a:solidFill>
                  <a:srgbClr val="E50000"/>
                </a:solidFill>
                <a:latin typeface="Calibri"/>
                <a:ea typeface="Calibri"/>
                <a:cs typeface="Calibri"/>
                <a:sym typeface="Calibri"/>
              </a:rPr>
              <a:t>Observação importante:</a:t>
            </a:r>
            <a:endParaRPr sz="2300">
              <a:solidFill>
                <a:srgbClr val="E5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Na função </a:t>
            </a:r>
            <a:r>
              <a:rPr lang="en-US" sz="2200">
                <a:solidFill>
                  <a:srgbClr val="2A00FF"/>
                </a:solidFill>
                <a:latin typeface="Calibri"/>
                <a:ea typeface="Calibri"/>
                <a:cs typeface="Calibri"/>
                <a:sym typeface="Calibri"/>
              </a:rPr>
              <a:t>exibirResultado()</a:t>
            </a:r>
            <a:r>
              <a:rPr lang="en-US" sz="2200">
                <a:latin typeface="Calibri"/>
                <a:ea typeface="Calibri"/>
                <a:cs typeface="Calibri"/>
                <a:sym typeface="Calibri"/>
              </a:rPr>
              <a:t>, temos a chamada da variável </a:t>
            </a:r>
            <a:r>
              <a:rPr b="1" lang="en-US" sz="2200">
                <a:latin typeface="Calibri"/>
                <a:ea typeface="Calibri"/>
                <a:cs typeface="Calibri"/>
                <a:sym typeface="Calibri"/>
              </a:rPr>
              <a:t>resultado</a:t>
            </a:r>
            <a:r>
              <a:rPr lang="en-US" sz="2200">
                <a:latin typeface="Calibri"/>
                <a:ea typeface="Calibri"/>
                <a:cs typeface="Calibri"/>
                <a:sym typeface="Calibri"/>
              </a:rPr>
              <a:t>, observe que </a:t>
            </a:r>
            <a:r>
              <a:rPr b="1" lang="en-US" sz="2200">
                <a:latin typeface="Calibri"/>
                <a:ea typeface="Calibri"/>
                <a:cs typeface="Calibri"/>
                <a:sym typeface="Calibri"/>
              </a:rPr>
              <a:t>resultado</a:t>
            </a:r>
            <a:r>
              <a:rPr lang="en-US" sz="2200">
                <a:latin typeface="Calibri"/>
                <a:ea typeface="Calibri"/>
                <a:cs typeface="Calibri"/>
                <a:sym typeface="Calibri"/>
              </a:rPr>
              <a:t> é uma variável que recebe a atribuição de uma função (neste caso uma função </a:t>
            </a:r>
            <a:r>
              <a:rPr b="1" lang="en-US" sz="2200">
                <a:latin typeface="Calibri"/>
                <a:ea typeface="Calibri"/>
                <a:cs typeface="Calibri"/>
                <a:sym typeface="Calibri"/>
              </a:rPr>
              <a:t>anônima</a:t>
            </a:r>
            <a:r>
              <a:rPr lang="en-US" sz="2200">
                <a:latin typeface="Calibri"/>
                <a:ea typeface="Calibri"/>
                <a:cs typeface="Calibri"/>
                <a:sym typeface="Calibri"/>
              </a:rPr>
              <a:t>), assim, ao invocar </a:t>
            </a:r>
            <a:r>
              <a:rPr b="1" lang="en-US" sz="2200">
                <a:latin typeface="Calibri"/>
                <a:ea typeface="Calibri"/>
                <a:cs typeface="Calibri"/>
                <a:sym typeface="Calibri"/>
              </a:rPr>
              <a:t>resultado</a:t>
            </a:r>
            <a:r>
              <a:rPr lang="en-US" sz="2200">
                <a:latin typeface="Calibri"/>
                <a:ea typeface="Calibri"/>
                <a:cs typeface="Calibri"/>
                <a:sym typeface="Calibri"/>
              </a:rPr>
              <a:t> em </a:t>
            </a:r>
            <a:r>
              <a:rPr lang="en-US" sz="2200">
                <a:solidFill>
                  <a:srgbClr val="2A00FF"/>
                </a:solidFill>
                <a:latin typeface="Calibri"/>
                <a:ea typeface="Calibri"/>
                <a:cs typeface="Calibri"/>
                <a:sym typeface="Calibri"/>
              </a:rPr>
              <a:t>exibirResultado() </a:t>
            </a:r>
            <a:r>
              <a:rPr lang="en-US" sz="2200">
                <a:latin typeface="Calibri"/>
                <a:ea typeface="Calibri"/>
                <a:cs typeface="Calibri"/>
                <a:sym typeface="Calibri"/>
              </a:rPr>
              <a:t>precisamos chamar a variável como uma função adicionando </a:t>
            </a:r>
            <a:r>
              <a:rPr lang="en-US" sz="2200">
                <a:solidFill>
                  <a:srgbClr val="008000"/>
                </a:solidFill>
                <a:latin typeface="Calibri"/>
                <a:ea typeface="Calibri"/>
                <a:cs typeface="Calibri"/>
                <a:sym typeface="Calibri"/>
              </a:rPr>
              <a:t>parênteses</a:t>
            </a:r>
            <a:r>
              <a:rPr lang="en-US" sz="2200">
                <a:latin typeface="Calibri"/>
                <a:ea typeface="Calibri"/>
                <a:cs typeface="Calibri"/>
                <a:sym typeface="Calibri"/>
              </a:rPr>
              <a:t>, para obter o valor calculado.</a:t>
            </a:r>
            <a:br>
              <a:rPr lang="en-US" sz="2200">
                <a:latin typeface="Calibri"/>
                <a:ea typeface="Calibri"/>
                <a:cs typeface="Calibri"/>
                <a:sym typeface="Calibri"/>
              </a:rPr>
            </a:b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Assim a variável </a:t>
            </a:r>
            <a:r>
              <a:rPr b="1" lang="en-US" sz="2200">
                <a:latin typeface="Calibri"/>
                <a:ea typeface="Calibri"/>
                <a:cs typeface="Calibri"/>
                <a:sym typeface="Calibri"/>
              </a:rPr>
              <a:t>resultado</a:t>
            </a:r>
            <a:r>
              <a:rPr lang="en-US" sz="2200">
                <a:latin typeface="Calibri"/>
                <a:ea typeface="Calibri"/>
                <a:cs typeface="Calibri"/>
                <a:sym typeface="Calibri"/>
              </a:rPr>
              <a:t> será utilizada da seguinte forma </a:t>
            </a:r>
            <a:r>
              <a:rPr lang="en-US" sz="2200">
                <a:solidFill>
                  <a:srgbClr val="008000"/>
                </a:solidFill>
                <a:latin typeface="Calibri"/>
                <a:ea typeface="Calibri"/>
                <a:cs typeface="Calibri"/>
                <a:sym typeface="Calibri"/>
              </a:rPr>
              <a:t>resultado();</a:t>
            </a:r>
            <a:endParaRPr sz="2200">
              <a:solidFill>
                <a:srgbClr val="008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52" name="Google Shape;952;g1e51511a6b9_0_50"/>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Observações sobre o exemplo anterior  </a:t>
            </a:r>
            <a:endParaRPr sz="2800">
              <a:solidFill>
                <a:srgbClr val="1155CC"/>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g1e51511a6b9_0_56"/>
          <p:cNvSpPr txBox="1"/>
          <p:nvPr>
            <p:ph idx="1" type="body"/>
          </p:nvPr>
        </p:nvSpPr>
        <p:spPr>
          <a:xfrm>
            <a:off x="371825" y="1295400"/>
            <a:ext cx="8315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lang="en-US" sz="2300">
                <a:latin typeface="Calibri"/>
                <a:ea typeface="Calibri"/>
                <a:cs typeface="Calibri"/>
                <a:sym typeface="Calibri"/>
              </a:rPr>
              <a:t> </a:t>
            </a:r>
            <a:r>
              <a:rPr lang="en-US" sz="2200">
                <a:latin typeface="Calibri"/>
                <a:ea typeface="Calibri"/>
                <a:cs typeface="Calibri"/>
                <a:sym typeface="Calibri"/>
              </a:rPr>
              <a:t> Funções também podem ser criadas por uma expressão de função.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 Tal função também pode ser </a:t>
            </a:r>
            <a:r>
              <a:rPr b="1" lang="en-US" sz="2200">
                <a:latin typeface="Calibri"/>
                <a:ea typeface="Calibri"/>
                <a:cs typeface="Calibri"/>
                <a:sym typeface="Calibri"/>
              </a:rPr>
              <a:t>nomeada</a:t>
            </a:r>
            <a:r>
              <a:rPr lang="en-US" sz="2200">
                <a:latin typeface="Calibri"/>
                <a:ea typeface="Calibri"/>
                <a:cs typeface="Calibri"/>
                <a:sym typeface="Calibri"/>
              </a:rPr>
              <a:t> (ela terá um nome).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r>
              <a:rPr b="1" lang="en-US" sz="2200">
                <a:solidFill>
                  <a:srgbClr val="E50000"/>
                </a:solidFill>
                <a:latin typeface="Calibri"/>
                <a:ea typeface="Calibri"/>
                <a:cs typeface="Calibri"/>
                <a:sym typeface="Calibri"/>
              </a:rPr>
              <a:t>Ex:                                                                                                    index.html</a:t>
            </a:r>
            <a:endParaRPr b="1" sz="2200">
              <a:solidFill>
                <a:srgbClr val="E5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  &lt;body&gt;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&lt;label</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for</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"primeiroNumeroInput"</a:t>
            </a:r>
            <a:r>
              <a:rPr lang="en-US" sz="2000">
                <a:solidFill>
                  <a:srgbClr val="800000"/>
                </a:solidFill>
                <a:latin typeface="Calibri"/>
                <a:ea typeface="Calibri"/>
                <a:cs typeface="Calibri"/>
                <a:sym typeface="Calibri"/>
              </a:rPr>
              <a:t>&gt;</a:t>
            </a:r>
            <a:r>
              <a:rPr lang="en-US" sz="2000">
                <a:latin typeface="Calibri"/>
                <a:ea typeface="Calibri"/>
                <a:cs typeface="Calibri"/>
                <a:sym typeface="Calibri"/>
              </a:rPr>
              <a:t>Número 1:</a:t>
            </a:r>
            <a:r>
              <a:rPr lang="en-US" sz="2000">
                <a:solidFill>
                  <a:srgbClr val="800000"/>
                </a:solidFill>
                <a:latin typeface="Calibri"/>
                <a:ea typeface="Calibri"/>
                <a:cs typeface="Calibri"/>
                <a:sym typeface="Calibri"/>
              </a:rPr>
              <a:t>&lt;/label&gt;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&lt;input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type</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"text"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id</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"primeiroNumero"</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name</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"primeiroNumero"</a:t>
            </a:r>
            <a:r>
              <a:rPr lang="en-US" sz="2000">
                <a:latin typeface="Calibri"/>
                <a:ea typeface="Calibri"/>
                <a:cs typeface="Calibri"/>
                <a:sym typeface="Calibri"/>
              </a:rPr>
              <a:t> </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&lt;label</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for</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"segundoNumero"</a:t>
            </a:r>
            <a:r>
              <a:rPr lang="en-US" sz="2000">
                <a:solidFill>
                  <a:srgbClr val="800000"/>
                </a:solidFill>
                <a:latin typeface="Calibri"/>
                <a:ea typeface="Calibri"/>
                <a:cs typeface="Calibri"/>
                <a:sym typeface="Calibri"/>
              </a:rPr>
              <a:t>&gt;</a:t>
            </a:r>
            <a:r>
              <a:rPr lang="en-US" sz="2000">
                <a:latin typeface="Calibri"/>
                <a:ea typeface="Calibri"/>
                <a:cs typeface="Calibri"/>
                <a:sym typeface="Calibri"/>
              </a:rPr>
              <a:t>Número 2:</a:t>
            </a:r>
            <a:r>
              <a:rPr lang="en-US" sz="2000">
                <a:solidFill>
                  <a:srgbClr val="800000"/>
                </a:solidFill>
                <a:latin typeface="Calibri"/>
                <a:ea typeface="Calibri"/>
                <a:cs typeface="Calibri"/>
                <a:sym typeface="Calibri"/>
              </a:rPr>
              <a:t>&lt;/label&gt;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&lt;input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type</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"text"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id</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"segundoNumero"</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name</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"segundoNumero"</a:t>
            </a:r>
            <a:r>
              <a:rPr lang="en-US" sz="2000">
                <a:latin typeface="Calibri"/>
                <a:ea typeface="Calibri"/>
                <a:cs typeface="Calibri"/>
                <a:sym typeface="Calibri"/>
              </a:rPr>
              <a:t> </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&lt;button</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onclick</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exibirResultado()</a:t>
            </a:r>
            <a:r>
              <a:rPr lang="en-US" sz="2000">
                <a:solidFill>
                  <a:srgbClr val="800000"/>
                </a:solidFill>
                <a:latin typeface="Calibri"/>
                <a:ea typeface="Calibri"/>
                <a:cs typeface="Calibri"/>
                <a:sym typeface="Calibri"/>
              </a:rPr>
              <a:t>&gt;</a:t>
            </a:r>
            <a:r>
              <a:rPr lang="en-US" sz="2000">
                <a:latin typeface="Calibri"/>
                <a:ea typeface="Calibri"/>
                <a:cs typeface="Calibri"/>
                <a:sym typeface="Calibri"/>
              </a:rPr>
              <a:t>Calcular</a:t>
            </a:r>
            <a:r>
              <a:rPr lang="en-US" sz="2000">
                <a:solidFill>
                  <a:srgbClr val="800000"/>
                </a:solidFill>
                <a:latin typeface="Calibri"/>
                <a:ea typeface="Calibri"/>
                <a:cs typeface="Calibri"/>
                <a:sym typeface="Calibri"/>
              </a:rPr>
              <a:t>&lt;/button&gt;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&lt;div</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id</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"resultado"</a:t>
            </a:r>
            <a:r>
              <a:rPr lang="en-US" sz="2000">
                <a:solidFill>
                  <a:srgbClr val="800000"/>
                </a:solidFill>
                <a:latin typeface="Calibri"/>
                <a:ea typeface="Calibri"/>
                <a:cs typeface="Calibri"/>
                <a:sym typeface="Calibri"/>
              </a:rPr>
              <a:t>&gt;&lt;/div&gt;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&lt;script</a:t>
            </a:r>
            <a:r>
              <a:rPr lang="en-US" sz="2000">
                <a:latin typeface="Calibri"/>
                <a:ea typeface="Calibri"/>
                <a:cs typeface="Calibri"/>
                <a:sym typeface="Calibri"/>
              </a:rPr>
              <a:t> </a:t>
            </a:r>
            <a:r>
              <a:rPr lang="en-US" sz="2000">
                <a:solidFill>
                  <a:srgbClr val="E50000"/>
                </a:solidFill>
                <a:latin typeface="Calibri"/>
                <a:ea typeface="Calibri"/>
                <a:cs typeface="Calibri"/>
                <a:sym typeface="Calibri"/>
              </a:rPr>
              <a:t>src</a:t>
            </a:r>
            <a:r>
              <a:rPr lang="en-US" sz="2000">
                <a:latin typeface="Calibri"/>
                <a:ea typeface="Calibri"/>
                <a:cs typeface="Calibri"/>
                <a:sym typeface="Calibri"/>
              </a:rPr>
              <a:t>=</a:t>
            </a:r>
            <a:r>
              <a:rPr lang="en-US" sz="2000">
                <a:solidFill>
                  <a:srgbClr val="0000FF"/>
                </a:solidFill>
                <a:latin typeface="Calibri"/>
                <a:ea typeface="Calibri"/>
                <a:cs typeface="Calibri"/>
                <a:sym typeface="Calibri"/>
              </a:rPr>
              <a:t>"js/script.js"</a:t>
            </a:r>
            <a:r>
              <a:rPr lang="en-US" sz="2000">
                <a:solidFill>
                  <a:srgbClr val="800000"/>
                </a:solidFill>
                <a:latin typeface="Calibri"/>
                <a:ea typeface="Calibri"/>
                <a:cs typeface="Calibri"/>
                <a:sym typeface="Calibri"/>
              </a:rPr>
              <a:t>&gt;&lt;/script&gt;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  &lt;/body&gt;</a:t>
            </a:r>
            <a:endParaRPr sz="2000">
              <a:solidFill>
                <a:srgbClr val="8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solidFill>
                <a:srgbClr val="E5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solidFill>
                <a:srgbClr val="E5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3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58" name="Google Shape;958;g1e51511a6b9_0_56"/>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Expressão de função</a:t>
            </a:r>
            <a:endParaRPr sz="2800">
              <a:solidFill>
                <a:srgbClr val="1155CC"/>
              </a:solidFill>
            </a:endParaRPr>
          </a:p>
        </p:txBody>
      </p:sp>
      <p:sp>
        <p:nvSpPr>
          <p:cNvPr id="959" name="Google Shape;959;g1e51511a6b9_0_56"/>
          <p:cNvSpPr/>
          <p:nvPr/>
        </p:nvSpPr>
        <p:spPr>
          <a:xfrm>
            <a:off x="523300" y="2499925"/>
            <a:ext cx="8082000" cy="373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g1e51511a6b9_0_62"/>
          <p:cNvSpPr txBox="1"/>
          <p:nvPr>
            <p:ph idx="1" type="body"/>
          </p:nvPr>
        </p:nvSpPr>
        <p:spPr>
          <a:xfrm>
            <a:off x="276475" y="1295400"/>
            <a:ext cx="87711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1" lang="en-US" sz="2200">
                <a:solidFill>
                  <a:srgbClr val="E50000"/>
                </a:solidFill>
                <a:latin typeface="Calibri"/>
                <a:ea typeface="Calibri"/>
                <a:cs typeface="Calibri"/>
                <a:sym typeface="Calibri"/>
              </a:rPr>
              <a:t>Ex:                                                                                                                   </a:t>
            </a:r>
            <a:r>
              <a:rPr b="1" lang="en-US" sz="2200">
                <a:solidFill>
                  <a:srgbClr val="B45F06"/>
                </a:solidFill>
                <a:latin typeface="Calibri"/>
                <a:ea typeface="Calibri"/>
                <a:cs typeface="Calibri"/>
                <a:sym typeface="Calibri"/>
              </a:rPr>
              <a:t>script.js</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let</a:t>
            </a:r>
            <a:r>
              <a:rPr lang="en-US" sz="1900">
                <a:highlight>
                  <a:srgbClr val="FFFFFF"/>
                </a:highlight>
                <a:latin typeface="Calibri"/>
                <a:ea typeface="Calibri"/>
                <a:cs typeface="Calibri"/>
                <a:sym typeface="Calibri"/>
              </a:rPr>
              <a:t> resultado = </a:t>
            </a:r>
            <a:r>
              <a:rPr lang="en-US" sz="1900">
                <a:solidFill>
                  <a:srgbClr val="0000FF"/>
                </a:solidFill>
                <a:highlight>
                  <a:srgbClr val="FFFFFF"/>
                </a:highlight>
                <a:latin typeface="Calibri"/>
                <a:ea typeface="Calibri"/>
                <a:cs typeface="Calibri"/>
                <a:sym typeface="Calibri"/>
              </a:rPr>
              <a:t>function</a:t>
            </a:r>
            <a:r>
              <a:rPr lang="en-US" sz="1900">
                <a:highlight>
                  <a:srgbClr val="FFFFFF"/>
                </a:highlight>
                <a:latin typeface="Calibri"/>
                <a:ea typeface="Calibri"/>
                <a:cs typeface="Calibri"/>
                <a:sym typeface="Calibri"/>
              </a:rPr>
              <a:t> multiplicacao() {</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let</a:t>
            </a:r>
            <a:r>
              <a:rPr lang="en-US" sz="1900">
                <a:highlight>
                  <a:srgbClr val="FFFFFF"/>
                </a:highlight>
                <a:latin typeface="Calibri"/>
                <a:ea typeface="Calibri"/>
                <a:cs typeface="Calibri"/>
                <a:sym typeface="Calibri"/>
              </a:rPr>
              <a:t> primeiroNum = document.getElementById(</a:t>
            </a:r>
            <a:r>
              <a:rPr lang="en-US" sz="1900">
                <a:solidFill>
                  <a:srgbClr val="A31515"/>
                </a:solidFill>
                <a:highlight>
                  <a:srgbClr val="FFFFFF"/>
                </a:highlight>
                <a:latin typeface="Calibri"/>
                <a:ea typeface="Calibri"/>
                <a:cs typeface="Calibri"/>
                <a:sym typeface="Calibri"/>
              </a:rPr>
              <a:t>'primeiroNumero'</a:t>
            </a:r>
            <a:r>
              <a:rPr lang="en-US" sz="1900">
                <a:highlight>
                  <a:srgbClr val="FFFFFF"/>
                </a:highlight>
                <a:latin typeface="Calibri"/>
                <a:ea typeface="Calibri"/>
                <a:cs typeface="Calibri"/>
                <a:sym typeface="Calibri"/>
              </a:rPr>
              <a:t>).value;</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let</a:t>
            </a:r>
            <a:r>
              <a:rPr lang="en-US" sz="1900">
                <a:highlight>
                  <a:srgbClr val="FFFFFF"/>
                </a:highlight>
                <a:latin typeface="Calibri"/>
                <a:ea typeface="Calibri"/>
                <a:cs typeface="Calibri"/>
                <a:sym typeface="Calibri"/>
              </a:rPr>
              <a:t> segundoNum = document.getElementById(</a:t>
            </a:r>
            <a:r>
              <a:rPr lang="en-US" sz="1900">
                <a:solidFill>
                  <a:srgbClr val="A31515"/>
                </a:solidFill>
                <a:highlight>
                  <a:srgbClr val="FFFFFF"/>
                </a:highlight>
                <a:latin typeface="Calibri"/>
                <a:ea typeface="Calibri"/>
                <a:cs typeface="Calibri"/>
                <a:sym typeface="Calibri"/>
              </a:rPr>
              <a:t>'segundoNumero'</a:t>
            </a:r>
            <a:r>
              <a:rPr lang="en-US" sz="1900">
                <a:highlight>
                  <a:srgbClr val="FFFFFF"/>
                </a:highlight>
                <a:latin typeface="Calibri"/>
                <a:ea typeface="Calibri"/>
                <a:cs typeface="Calibri"/>
                <a:sym typeface="Calibri"/>
              </a:rPr>
              <a:t>).value;</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primeiroNum = parseInt(primeiroNum);</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segundoNum = parseInt(segundoNum);</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return</a:t>
            </a:r>
            <a:r>
              <a:rPr lang="en-US" sz="1900">
                <a:highlight>
                  <a:srgbClr val="FFFFFF"/>
                </a:highlight>
                <a:latin typeface="Calibri"/>
                <a:ea typeface="Calibri"/>
                <a:cs typeface="Calibri"/>
                <a:sym typeface="Calibri"/>
              </a:rPr>
              <a:t> primeiroNum * segundoNum;</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function</a:t>
            </a:r>
            <a:r>
              <a:rPr lang="en-US" sz="1900">
                <a:highlight>
                  <a:srgbClr val="FFFFFF"/>
                </a:highlight>
                <a:latin typeface="Calibri"/>
                <a:ea typeface="Calibri"/>
                <a:cs typeface="Calibri"/>
                <a:sym typeface="Calibri"/>
              </a:rPr>
              <a:t> exibirResultado() {</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highlight>
                  <a:srgbClr val="FFFFFF"/>
                </a:highlight>
                <a:latin typeface="Calibri"/>
                <a:ea typeface="Calibri"/>
                <a:cs typeface="Calibri"/>
                <a:sym typeface="Calibri"/>
              </a:rPr>
              <a:t>let</a:t>
            </a:r>
            <a:r>
              <a:rPr lang="en-US" sz="1900">
                <a:highlight>
                  <a:srgbClr val="FFFFFF"/>
                </a:highlight>
                <a:latin typeface="Calibri"/>
                <a:ea typeface="Calibri"/>
                <a:cs typeface="Calibri"/>
                <a:sym typeface="Calibri"/>
              </a:rPr>
              <a:t> resultadoCalculado = resultado();</a:t>
            </a:r>
            <a:endParaRPr sz="1900">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document.getElementById(</a:t>
            </a:r>
            <a:r>
              <a:rPr lang="en-US" sz="1900">
                <a:solidFill>
                  <a:srgbClr val="A31515"/>
                </a:solidFill>
                <a:highlight>
                  <a:srgbClr val="FFFFFF"/>
                </a:highlight>
                <a:latin typeface="Calibri"/>
                <a:ea typeface="Calibri"/>
                <a:cs typeface="Calibri"/>
                <a:sym typeface="Calibri"/>
              </a:rPr>
              <a:t>"resultado"</a:t>
            </a:r>
            <a:r>
              <a:rPr lang="en-US" sz="1900">
                <a:highlight>
                  <a:srgbClr val="FFFFFF"/>
                </a:highlight>
                <a:latin typeface="Calibri"/>
                <a:ea typeface="Calibri"/>
                <a:cs typeface="Calibri"/>
                <a:sym typeface="Calibri"/>
              </a:rPr>
              <a:t>).innerText = </a:t>
            </a:r>
            <a:r>
              <a:rPr lang="en-US" sz="1900">
                <a:solidFill>
                  <a:srgbClr val="A31515"/>
                </a:solidFill>
                <a:highlight>
                  <a:srgbClr val="FFFFFF"/>
                </a:highlight>
                <a:latin typeface="Calibri"/>
                <a:ea typeface="Calibri"/>
                <a:cs typeface="Calibri"/>
                <a:sym typeface="Calibri"/>
              </a:rPr>
              <a:t>"Saida: "</a:t>
            </a:r>
            <a:r>
              <a:rPr lang="en-US" sz="1900">
                <a:highlight>
                  <a:srgbClr val="FFFFFF"/>
                </a:highlight>
                <a:latin typeface="Calibri"/>
                <a:ea typeface="Calibri"/>
                <a:cs typeface="Calibri"/>
                <a:sym typeface="Calibri"/>
              </a:rPr>
              <a:t> + resultadoCalculado;</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highlight>
                  <a:srgbClr val="FFFFFF"/>
                </a:highlight>
                <a:latin typeface="Calibri"/>
                <a:ea typeface="Calibri"/>
                <a:cs typeface="Calibri"/>
                <a:sym typeface="Calibri"/>
              </a:rPr>
              <a:t>}</a:t>
            </a:r>
            <a:endParaRPr sz="1900">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000">
              <a:solidFill>
                <a:srgbClr val="80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1" sz="2200">
              <a:solidFill>
                <a:srgbClr val="E50000"/>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3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65" name="Google Shape;965;g1e51511a6b9_0_62"/>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Expressão de função</a:t>
            </a:r>
            <a:endParaRPr sz="2800">
              <a:solidFill>
                <a:srgbClr val="1155CC"/>
              </a:solidFill>
            </a:endParaRPr>
          </a:p>
        </p:txBody>
      </p:sp>
      <p:sp>
        <p:nvSpPr>
          <p:cNvPr id="966" name="Google Shape;966;g1e51511a6b9_0_62"/>
          <p:cNvSpPr/>
          <p:nvPr/>
        </p:nvSpPr>
        <p:spPr>
          <a:xfrm>
            <a:off x="276475" y="1693875"/>
            <a:ext cx="8771100" cy="472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e4e3097cb0_0_102"/>
          <p:cNvSpPr txBox="1"/>
          <p:nvPr>
            <p:ph type="ctrTitle"/>
          </p:nvPr>
        </p:nvSpPr>
        <p:spPr>
          <a:xfrm>
            <a:off x="256475" y="160900"/>
            <a:ext cx="84147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solidFill>
                  <a:schemeClr val="dk1"/>
                </a:solidFill>
              </a:rPr>
              <a:t>Propriedades do objeto de</a:t>
            </a:r>
            <a:r>
              <a:rPr lang="en-US" sz="2800">
                <a:solidFill>
                  <a:srgbClr val="274E13"/>
                </a:solidFill>
              </a:rPr>
              <a:t> </a:t>
            </a:r>
            <a:r>
              <a:rPr b="1" lang="en-US" sz="2800">
                <a:solidFill>
                  <a:srgbClr val="800000"/>
                </a:solidFill>
              </a:rPr>
              <a:t>document</a:t>
            </a:r>
            <a:endParaRPr b="1" sz="2800">
              <a:solidFill>
                <a:srgbClr val="800000"/>
              </a:solidFill>
            </a:endParaRPr>
          </a:p>
        </p:txBody>
      </p:sp>
      <p:sp>
        <p:nvSpPr>
          <p:cNvPr id="162" name="Google Shape;162;g1e4e3097cb0_0_102"/>
          <p:cNvSpPr txBox="1"/>
          <p:nvPr/>
        </p:nvSpPr>
        <p:spPr>
          <a:xfrm>
            <a:off x="256475" y="977700"/>
            <a:ext cx="84831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Segue abaixo as</a:t>
            </a:r>
            <a:r>
              <a:rPr lang="en-US" sz="2200">
                <a:solidFill>
                  <a:schemeClr val="dk1"/>
                </a:solidFill>
                <a:latin typeface="Calibri"/>
                <a:ea typeface="Calibri"/>
                <a:cs typeface="Calibri"/>
                <a:sym typeface="Calibri"/>
              </a:rPr>
              <a:t> propriedades que podem ser acessadas e modificadas pelo documento.</a:t>
            </a:r>
            <a:endParaRPr sz="2200">
              <a:solidFill>
                <a:schemeClr val="dk1"/>
              </a:solidFill>
              <a:latin typeface="Calibri"/>
              <a:ea typeface="Calibri"/>
              <a:cs typeface="Calibri"/>
              <a:sym typeface="Calibri"/>
            </a:endParaRPr>
          </a:p>
        </p:txBody>
      </p:sp>
      <p:sp>
        <p:nvSpPr>
          <p:cNvPr id="163" name="Google Shape;163;g1e4e3097cb0_0_102"/>
          <p:cNvSpPr/>
          <p:nvPr/>
        </p:nvSpPr>
        <p:spPr>
          <a:xfrm>
            <a:off x="587450" y="3656075"/>
            <a:ext cx="13353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64" name="Google Shape;164;g1e4e3097cb0_0_102"/>
          <p:cNvSpPr txBox="1"/>
          <p:nvPr/>
        </p:nvSpPr>
        <p:spPr>
          <a:xfrm>
            <a:off x="587450" y="3656075"/>
            <a:ext cx="13353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document</a:t>
            </a:r>
            <a:endParaRPr sz="2000"/>
          </a:p>
        </p:txBody>
      </p:sp>
      <p:sp>
        <p:nvSpPr>
          <p:cNvPr id="165" name="Google Shape;165;g1e4e3097cb0_0_102"/>
          <p:cNvSpPr/>
          <p:nvPr/>
        </p:nvSpPr>
        <p:spPr>
          <a:xfrm>
            <a:off x="2672150" y="36560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66" name="Google Shape;166;g1e4e3097cb0_0_102"/>
          <p:cNvSpPr txBox="1"/>
          <p:nvPr/>
        </p:nvSpPr>
        <p:spPr>
          <a:xfrm>
            <a:off x="2672150" y="36560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form</a:t>
            </a:r>
            <a:endParaRPr sz="2000"/>
          </a:p>
        </p:txBody>
      </p:sp>
      <p:sp>
        <p:nvSpPr>
          <p:cNvPr id="167" name="Google Shape;167;g1e4e3097cb0_0_102"/>
          <p:cNvSpPr/>
          <p:nvPr/>
        </p:nvSpPr>
        <p:spPr>
          <a:xfrm>
            <a:off x="2672150" y="28940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68" name="Google Shape;168;g1e4e3097cb0_0_102"/>
          <p:cNvSpPr txBox="1"/>
          <p:nvPr/>
        </p:nvSpPr>
        <p:spPr>
          <a:xfrm>
            <a:off x="2672150" y="28940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anchor</a:t>
            </a:r>
            <a:endParaRPr sz="2000"/>
          </a:p>
        </p:txBody>
      </p:sp>
      <p:sp>
        <p:nvSpPr>
          <p:cNvPr id="169" name="Google Shape;169;g1e4e3097cb0_0_102"/>
          <p:cNvSpPr/>
          <p:nvPr/>
        </p:nvSpPr>
        <p:spPr>
          <a:xfrm>
            <a:off x="2672150" y="44180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70" name="Google Shape;170;g1e4e3097cb0_0_102"/>
          <p:cNvSpPr txBox="1"/>
          <p:nvPr/>
        </p:nvSpPr>
        <p:spPr>
          <a:xfrm>
            <a:off x="2672150" y="44180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link</a:t>
            </a:r>
            <a:endParaRPr sz="2000"/>
          </a:p>
        </p:txBody>
      </p:sp>
      <p:sp>
        <p:nvSpPr>
          <p:cNvPr id="171" name="Google Shape;171;g1e4e3097cb0_0_102"/>
          <p:cNvSpPr/>
          <p:nvPr/>
        </p:nvSpPr>
        <p:spPr>
          <a:xfrm>
            <a:off x="4958150" y="24368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72" name="Google Shape;172;g1e4e3097cb0_0_102"/>
          <p:cNvSpPr txBox="1"/>
          <p:nvPr/>
        </p:nvSpPr>
        <p:spPr>
          <a:xfrm>
            <a:off x="4958150" y="24368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textarea</a:t>
            </a:r>
            <a:endParaRPr sz="2000"/>
          </a:p>
        </p:txBody>
      </p:sp>
      <p:sp>
        <p:nvSpPr>
          <p:cNvPr id="173" name="Google Shape;173;g1e4e3097cb0_0_102"/>
          <p:cNvSpPr/>
          <p:nvPr/>
        </p:nvSpPr>
        <p:spPr>
          <a:xfrm>
            <a:off x="4958150" y="16748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74" name="Google Shape;174;g1e4e3097cb0_0_102"/>
          <p:cNvSpPr txBox="1"/>
          <p:nvPr/>
        </p:nvSpPr>
        <p:spPr>
          <a:xfrm>
            <a:off x="4958150" y="16748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text</a:t>
            </a:r>
            <a:endParaRPr sz="2000"/>
          </a:p>
        </p:txBody>
      </p:sp>
      <p:sp>
        <p:nvSpPr>
          <p:cNvPr id="175" name="Google Shape;175;g1e4e3097cb0_0_102"/>
          <p:cNvSpPr/>
          <p:nvPr/>
        </p:nvSpPr>
        <p:spPr>
          <a:xfrm>
            <a:off x="4958150" y="31988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76" name="Google Shape;176;g1e4e3097cb0_0_102"/>
          <p:cNvSpPr txBox="1"/>
          <p:nvPr/>
        </p:nvSpPr>
        <p:spPr>
          <a:xfrm>
            <a:off x="4958150" y="31988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checkbox</a:t>
            </a:r>
            <a:endParaRPr sz="2000"/>
          </a:p>
        </p:txBody>
      </p:sp>
      <p:sp>
        <p:nvSpPr>
          <p:cNvPr id="177" name="Google Shape;177;g1e4e3097cb0_0_102"/>
          <p:cNvSpPr/>
          <p:nvPr/>
        </p:nvSpPr>
        <p:spPr>
          <a:xfrm>
            <a:off x="4958150" y="47228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78" name="Google Shape;178;g1e4e3097cb0_0_102"/>
          <p:cNvSpPr txBox="1"/>
          <p:nvPr/>
        </p:nvSpPr>
        <p:spPr>
          <a:xfrm>
            <a:off x="4958150" y="47228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select</a:t>
            </a:r>
            <a:endParaRPr sz="2000"/>
          </a:p>
        </p:txBody>
      </p:sp>
      <p:sp>
        <p:nvSpPr>
          <p:cNvPr id="179" name="Google Shape;179;g1e4e3097cb0_0_102"/>
          <p:cNvSpPr/>
          <p:nvPr/>
        </p:nvSpPr>
        <p:spPr>
          <a:xfrm>
            <a:off x="4958150" y="39608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0" name="Google Shape;180;g1e4e3097cb0_0_102"/>
          <p:cNvSpPr txBox="1"/>
          <p:nvPr/>
        </p:nvSpPr>
        <p:spPr>
          <a:xfrm>
            <a:off x="4958150" y="39608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radio</a:t>
            </a:r>
            <a:endParaRPr sz="2000"/>
          </a:p>
        </p:txBody>
      </p:sp>
      <p:sp>
        <p:nvSpPr>
          <p:cNvPr id="181" name="Google Shape;181;g1e4e3097cb0_0_102"/>
          <p:cNvSpPr/>
          <p:nvPr/>
        </p:nvSpPr>
        <p:spPr>
          <a:xfrm>
            <a:off x="4958150" y="54848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2" name="Google Shape;182;g1e4e3097cb0_0_102"/>
          <p:cNvSpPr txBox="1"/>
          <p:nvPr/>
        </p:nvSpPr>
        <p:spPr>
          <a:xfrm>
            <a:off x="4958150" y="54848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reset</a:t>
            </a:r>
            <a:endParaRPr sz="2000"/>
          </a:p>
        </p:txBody>
      </p:sp>
      <p:sp>
        <p:nvSpPr>
          <p:cNvPr id="183" name="Google Shape;183;g1e4e3097cb0_0_102"/>
          <p:cNvSpPr/>
          <p:nvPr/>
        </p:nvSpPr>
        <p:spPr>
          <a:xfrm>
            <a:off x="4958150" y="62468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4" name="Google Shape;184;g1e4e3097cb0_0_102"/>
          <p:cNvSpPr txBox="1"/>
          <p:nvPr/>
        </p:nvSpPr>
        <p:spPr>
          <a:xfrm>
            <a:off x="4958150" y="62468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but</a:t>
            </a:r>
            <a:r>
              <a:rPr lang="en-US" sz="2000">
                <a:solidFill>
                  <a:schemeClr val="dk1"/>
                </a:solidFill>
                <a:latin typeface="Calibri"/>
                <a:ea typeface="Calibri"/>
                <a:cs typeface="Calibri"/>
                <a:sym typeface="Calibri"/>
              </a:rPr>
              <a:t>ton</a:t>
            </a:r>
            <a:endParaRPr sz="2000"/>
          </a:p>
        </p:txBody>
      </p:sp>
      <p:cxnSp>
        <p:nvCxnSpPr>
          <p:cNvPr id="185" name="Google Shape;185;g1e4e3097cb0_0_102"/>
          <p:cNvCxnSpPr>
            <a:stCxn id="168" idx="1"/>
            <a:endCxn id="170" idx="1"/>
          </p:cNvCxnSpPr>
          <p:nvPr/>
        </p:nvCxnSpPr>
        <p:spPr>
          <a:xfrm>
            <a:off x="2672150" y="3140375"/>
            <a:ext cx="600" cy="1524000"/>
          </a:xfrm>
          <a:prstGeom prst="bentConnector3">
            <a:avLst>
              <a:gd fmla="val -60562500" name="adj1"/>
            </a:avLst>
          </a:prstGeom>
          <a:noFill/>
          <a:ln cap="flat" cmpd="sng" w="28575">
            <a:solidFill>
              <a:schemeClr val="dk2"/>
            </a:solidFill>
            <a:prstDash val="solid"/>
            <a:round/>
            <a:headEnd len="med" w="med" type="none"/>
            <a:tailEnd len="med" w="med" type="none"/>
          </a:ln>
        </p:spPr>
      </p:cxnSp>
      <p:cxnSp>
        <p:nvCxnSpPr>
          <p:cNvPr id="186" name="Google Shape;186;g1e4e3097cb0_0_102"/>
          <p:cNvCxnSpPr>
            <a:stCxn id="174" idx="1"/>
            <a:endCxn id="184" idx="1"/>
          </p:cNvCxnSpPr>
          <p:nvPr/>
        </p:nvCxnSpPr>
        <p:spPr>
          <a:xfrm>
            <a:off x="4958150" y="1921175"/>
            <a:ext cx="600" cy="4572000"/>
          </a:xfrm>
          <a:prstGeom prst="bentConnector3">
            <a:avLst>
              <a:gd fmla="val -79537500" name="adj1"/>
            </a:avLst>
          </a:prstGeom>
          <a:noFill/>
          <a:ln cap="flat" cmpd="sng" w="28575">
            <a:solidFill>
              <a:schemeClr val="dk2"/>
            </a:solidFill>
            <a:prstDash val="solid"/>
            <a:round/>
            <a:headEnd len="med" w="med" type="none"/>
            <a:tailEnd len="med" w="med" type="none"/>
          </a:ln>
        </p:spPr>
      </p:cxnSp>
      <p:cxnSp>
        <p:nvCxnSpPr>
          <p:cNvPr id="187" name="Google Shape;187;g1e4e3097cb0_0_102"/>
          <p:cNvCxnSpPr>
            <a:stCxn id="166" idx="3"/>
          </p:cNvCxnSpPr>
          <p:nvPr/>
        </p:nvCxnSpPr>
        <p:spPr>
          <a:xfrm flipH="1" rot="10800000">
            <a:off x="3903950" y="3893375"/>
            <a:ext cx="604200" cy="9000"/>
          </a:xfrm>
          <a:prstGeom prst="straightConnector1">
            <a:avLst/>
          </a:prstGeom>
          <a:noFill/>
          <a:ln cap="flat" cmpd="sng" w="28575">
            <a:solidFill>
              <a:schemeClr val="dk2"/>
            </a:solidFill>
            <a:prstDash val="solid"/>
            <a:round/>
            <a:headEnd len="med" w="med" type="none"/>
            <a:tailEnd len="med" w="med" type="none"/>
          </a:ln>
        </p:spPr>
      </p:cxnSp>
      <p:sp>
        <p:nvSpPr>
          <p:cNvPr id="188" name="Google Shape;188;g1e4e3097cb0_0_102"/>
          <p:cNvSpPr/>
          <p:nvPr/>
        </p:nvSpPr>
        <p:spPr>
          <a:xfrm>
            <a:off x="6863150" y="4722875"/>
            <a:ext cx="1231800" cy="500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9" name="Google Shape;189;g1e4e3097cb0_0_102"/>
          <p:cNvSpPr txBox="1"/>
          <p:nvPr/>
        </p:nvSpPr>
        <p:spPr>
          <a:xfrm>
            <a:off x="6863150" y="4722875"/>
            <a:ext cx="12318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option</a:t>
            </a:r>
            <a:endParaRPr sz="2000"/>
          </a:p>
        </p:txBody>
      </p:sp>
      <p:cxnSp>
        <p:nvCxnSpPr>
          <p:cNvPr id="190" name="Google Shape;190;g1e4e3097cb0_0_102"/>
          <p:cNvCxnSpPr>
            <a:stCxn id="172" idx="1"/>
            <a:endCxn id="182" idx="1"/>
          </p:cNvCxnSpPr>
          <p:nvPr/>
        </p:nvCxnSpPr>
        <p:spPr>
          <a:xfrm>
            <a:off x="4958150" y="2683175"/>
            <a:ext cx="600" cy="3048000"/>
          </a:xfrm>
          <a:prstGeom prst="bentConnector3">
            <a:avLst>
              <a:gd fmla="val -79537500" name="adj1"/>
            </a:avLst>
          </a:prstGeom>
          <a:noFill/>
          <a:ln cap="flat" cmpd="sng" w="19050">
            <a:solidFill>
              <a:schemeClr val="dk2"/>
            </a:solidFill>
            <a:prstDash val="solid"/>
            <a:round/>
            <a:headEnd len="med" w="med" type="none"/>
            <a:tailEnd len="med" w="med" type="none"/>
          </a:ln>
        </p:spPr>
      </p:cxnSp>
      <p:cxnSp>
        <p:nvCxnSpPr>
          <p:cNvPr id="191" name="Google Shape;191;g1e4e3097cb0_0_102"/>
          <p:cNvCxnSpPr>
            <a:stCxn id="176" idx="1"/>
            <a:endCxn id="178" idx="1"/>
          </p:cNvCxnSpPr>
          <p:nvPr/>
        </p:nvCxnSpPr>
        <p:spPr>
          <a:xfrm>
            <a:off x="4958150" y="3445175"/>
            <a:ext cx="600" cy="1524000"/>
          </a:xfrm>
          <a:prstGeom prst="bentConnector3">
            <a:avLst>
              <a:gd fmla="val -77262500" name="adj1"/>
            </a:avLst>
          </a:prstGeom>
          <a:noFill/>
          <a:ln cap="flat" cmpd="sng" w="19050">
            <a:solidFill>
              <a:schemeClr val="dk2"/>
            </a:solidFill>
            <a:prstDash val="solid"/>
            <a:round/>
            <a:headEnd len="med" w="med" type="none"/>
            <a:tailEnd len="med" w="med" type="none"/>
          </a:ln>
        </p:spPr>
      </p:cxnSp>
      <p:cxnSp>
        <p:nvCxnSpPr>
          <p:cNvPr id="192" name="Google Shape;192;g1e4e3097cb0_0_102"/>
          <p:cNvCxnSpPr>
            <a:stCxn id="180" idx="1"/>
            <a:endCxn id="172" idx="1"/>
          </p:cNvCxnSpPr>
          <p:nvPr/>
        </p:nvCxnSpPr>
        <p:spPr>
          <a:xfrm flipH="1" rot="10800000">
            <a:off x="4958150" y="2683175"/>
            <a:ext cx="600" cy="1524000"/>
          </a:xfrm>
          <a:prstGeom prst="bentConnector3">
            <a:avLst>
              <a:gd fmla="val -79537500" name="adj1"/>
            </a:avLst>
          </a:prstGeom>
          <a:noFill/>
          <a:ln cap="flat" cmpd="sng" w="19050">
            <a:solidFill>
              <a:schemeClr val="dk2"/>
            </a:solidFill>
            <a:prstDash val="solid"/>
            <a:round/>
            <a:headEnd len="med" w="med" type="none"/>
            <a:tailEnd len="med" w="med" type="none"/>
          </a:ln>
        </p:spPr>
      </p:cxnSp>
      <p:cxnSp>
        <p:nvCxnSpPr>
          <p:cNvPr id="193" name="Google Shape;193;g1e4e3097cb0_0_102"/>
          <p:cNvCxnSpPr>
            <a:stCxn id="189" idx="1"/>
            <a:endCxn id="178" idx="3"/>
          </p:cNvCxnSpPr>
          <p:nvPr/>
        </p:nvCxnSpPr>
        <p:spPr>
          <a:xfrm rot="10800000">
            <a:off x="6189950" y="4969175"/>
            <a:ext cx="673200" cy="0"/>
          </a:xfrm>
          <a:prstGeom prst="straightConnector1">
            <a:avLst/>
          </a:prstGeom>
          <a:noFill/>
          <a:ln cap="flat" cmpd="sng" w="28575">
            <a:solidFill>
              <a:schemeClr val="dk2"/>
            </a:solidFill>
            <a:prstDash val="solid"/>
            <a:round/>
            <a:headEnd len="med" w="med" type="none"/>
            <a:tailEnd len="med" w="med" type="none"/>
          </a:ln>
        </p:spPr>
      </p:cxnSp>
      <p:cxnSp>
        <p:nvCxnSpPr>
          <p:cNvPr id="194" name="Google Shape;194;g1e4e3097cb0_0_102"/>
          <p:cNvCxnSpPr>
            <a:stCxn id="164" idx="3"/>
            <a:endCxn id="166" idx="1"/>
          </p:cNvCxnSpPr>
          <p:nvPr/>
        </p:nvCxnSpPr>
        <p:spPr>
          <a:xfrm>
            <a:off x="1922750" y="3902375"/>
            <a:ext cx="7494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g1e51511a6b9_0_68"/>
          <p:cNvSpPr txBox="1"/>
          <p:nvPr>
            <p:ph idx="1" type="body"/>
          </p:nvPr>
        </p:nvSpPr>
        <p:spPr>
          <a:xfrm>
            <a:off x="276475" y="1295400"/>
            <a:ext cx="8771100" cy="52596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2500">
                <a:solidFill>
                  <a:srgbClr val="7F0055"/>
                </a:solidFill>
                <a:latin typeface="Calibri"/>
                <a:ea typeface="Calibri"/>
                <a:cs typeface="Calibri"/>
                <a:sym typeface="Calibri"/>
              </a:rPr>
              <a:t>Função nomeada vs </a:t>
            </a:r>
            <a:r>
              <a:rPr lang="en-US" sz="2500">
                <a:solidFill>
                  <a:srgbClr val="7F0055"/>
                </a:solidFill>
                <a:latin typeface="Calibri"/>
                <a:ea typeface="Calibri"/>
                <a:cs typeface="Calibri"/>
                <a:sym typeface="Calibri"/>
              </a:rPr>
              <a:t>Função anônima</a:t>
            </a:r>
            <a:r>
              <a:rPr b="1" lang="en-US" sz="2200">
                <a:solidFill>
                  <a:srgbClr val="E50000"/>
                </a:solidFill>
                <a:latin typeface="Calibri"/>
                <a:ea typeface="Calibri"/>
                <a:cs typeface="Calibri"/>
                <a:sym typeface="Calibri"/>
              </a:rPr>
              <a:t> </a:t>
            </a:r>
            <a:endParaRPr b="1" sz="2200">
              <a:solidFill>
                <a:srgbClr val="E50000"/>
              </a:solidFill>
              <a:latin typeface="Calibri"/>
              <a:ea typeface="Calibri"/>
              <a:cs typeface="Calibri"/>
              <a:sym typeface="Calibri"/>
            </a:endParaRPr>
          </a:p>
          <a:p>
            <a:pPr indent="0" lvl="0" marL="0" rtl="0" algn="ctr">
              <a:lnSpc>
                <a:spcPct val="135714"/>
              </a:lnSpc>
              <a:spcBef>
                <a:spcPts val="0"/>
              </a:spcBef>
              <a:spcAft>
                <a:spcPts val="0"/>
              </a:spcAft>
              <a:buClr>
                <a:schemeClr val="dk1"/>
              </a:buClr>
              <a:buSzPts val="1100"/>
              <a:buFont typeface="Arial"/>
              <a:buNone/>
            </a:pPr>
            <a:r>
              <a:t/>
            </a:r>
            <a:endParaRPr b="1" sz="1000">
              <a:solidFill>
                <a:srgbClr val="E50000"/>
              </a:solidFill>
              <a:latin typeface="Calibri"/>
              <a:ea typeface="Calibri"/>
              <a:cs typeface="Calibri"/>
              <a:sym typeface="Calibri"/>
            </a:endParaRPr>
          </a:p>
          <a:p>
            <a:pPr indent="-368300" lvl="0" marL="457200" marR="0" rtl="0" algn="l">
              <a:lnSpc>
                <a:spcPct val="115000"/>
              </a:lnSpc>
              <a:spcBef>
                <a:spcPts val="0"/>
              </a:spcBef>
              <a:spcAft>
                <a:spcPts val="0"/>
              </a:spcAft>
              <a:buSzPts val="2200"/>
              <a:buFont typeface="Calibri"/>
              <a:buChar char="-"/>
            </a:pPr>
            <a:r>
              <a:rPr lang="en-US" sz="2200">
                <a:latin typeface="Calibri"/>
                <a:ea typeface="Calibri"/>
                <a:cs typeface="Calibri"/>
                <a:sym typeface="Calibri"/>
              </a:rPr>
              <a:t>Uma função </a:t>
            </a:r>
            <a:r>
              <a:rPr b="1" lang="en-US" sz="2200">
                <a:latin typeface="Calibri"/>
                <a:ea typeface="Calibri"/>
                <a:cs typeface="Calibri"/>
                <a:sym typeface="Calibri"/>
              </a:rPr>
              <a:t>nomeada</a:t>
            </a:r>
            <a:r>
              <a:rPr lang="en-US" sz="2200">
                <a:latin typeface="Calibri"/>
                <a:ea typeface="Calibri"/>
                <a:cs typeface="Calibri"/>
                <a:sym typeface="Calibri"/>
              </a:rPr>
              <a:t> é uma função que tem um nome, pode ser reutilizada em vários pontos do seu código. </a:t>
            </a:r>
            <a:endParaRPr sz="2200">
              <a:latin typeface="Calibri"/>
              <a:ea typeface="Calibri"/>
              <a:cs typeface="Calibri"/>
              <a:sym typeface="Calibri"/>
            </a:endParaRPr>
          </a:p>
          <a:p>
            <a:pPr indent="0" lvl="0" marL="457200" marR="0" rtl="0" algn="l">
              <a:lnSpc>
                <a:spcPct val="115000"/>
              </a:lnSpc>
              <a:spcBef>
                <a:spcPts val="0"/>
              </a:spcBef>
              <a:spcAft>
                <a:spcPts val="0"/>
              </a:spcAft>
              <a:buNone/>
            </a:pPr>
            <a:r>
              <a:t/>
            </a:r>
            <a:endParaRPr sz="2200">
              <a:latin typeface="Calibri"/>
              <a:ea typeface="Calibri"/>
              <a:cs typeface="Calibri"/>
              <a:sym typeface="Calibri"/>
            </a:endParaRPr>
          </a:p>
          <a:p>
            <a:pPr indent="-368300" lvl="0" marL="457200" marR="0" rtl="0" algn="l">
              <a:lnSpc>
                <a:spcPct val="115000"/>
              </a:lnSpc>
              <a:spcBef>
                <a:spcPts val="0"/>
              </a:spcBef>
              <a:spcAft>
                <a:spcPts val="0"/>
              </a:spcAft>
              <a:buSzPts val="2200"/>
              <a:buFont typeface="Calibri"/>
              <a:buChar char="-"/>
            </a:pPr>
            <a:r>
              <a:rPr lang="en-US" sz="2200">
                <a:latin typeface="Calibri"/>
                <a:ea typeface="Calibri"/>
                <a:cs typeface="Calibri"/>
                <a:sym typeface="Calibri"/>
              </a:rPr>
              <a:t>Já uma função </a:t>
            </a:r>
            <a:r>
              <a:rPr b="1" lang="en-US" sz="2200">
                <a:latin typeface="Calibri"/>
                <a:ea typeface="Calibri"/>
                <a:cs typeface="Calibri"/>
                <a:sym typeface="Calibri"/>
              </a:rPr>
              <a:t>anônima</a:t>
            </a:r>
            <a:r>
              <a:rPr lang="en-US" sz="2200">
                <a:latin typeface="Calibri"/>
                <a:ea typeface="Calibri"/>
                <a:cs typeface="Calibri"/>
                <a:sym typeface="Calibri"/>
              </a:rPr>
              <a:t> é uma função que </a:t>
            </a:r>
            <a:r>
              <a:rPr lang="en-US" sz="2200">
                <a:solidFill>
                  <a:srgbClr val="E50000"/>
                </a:solidFill>
                <a:latin typeface="Calibri"/>
                <a:ea typeface="Calibri"/>
                <a:cs typeface="Calibri"/>
                <a:sym typeface="Calibri"/>
              </a:rPr>
              <a:t>não</a:t>
            </a:r>
            <a:r>
              <a:rPr lang="en-US" sz="2200">
                <a:latin typeface="Calibri"/>
                <a:ea typeface="Calibri"/>
                <a:cs typeface="Calibri"/>
                <a:sym typeface="Calibri"/>
              </a:rPr>
              <a:t> tem nome, como ela não tem nome, </a:t>
            </a:r>
            <a:r>
              <a:rPr lang="en-US" sz="2200">
                <a:solidFill>
                  <a:srgbClr val="E50000"/>
                </a:solidFill>
                <a:latin typeface="Calibri"/>
                <a:ea typeface="Calibri"/>
                <a:cs typeface="Calibri"/>
                <a:sym typeface="Calibri"/>
              </a:rPr>
              <a:t>não é possível reutilizá-la em várias partes do código</a:t>
            </a:r>
            <a:r>
              <a:rPr lang="en-US" sz="2200">
                <a:latin typeface="Calibri"/>
                <a:ea typeface="Calibri"/>
                <a:cs typeface="Calibri"/>
                <a:sym typeface="Calibri"/>
              </a:rPr>
              <a:t>. Uma utilização bem comum desse tipo de função é para criação de </a:t>
            </a:r>
            <a:r>
              <a:rPr b="1" lang="en-US" sz="2200">
                <a:latin typeface="Calibri"/>
                <a:ea typeface="Calibri"/>
                <a:cs typeface="Calibri"/>
                <a:sym typeface="Calibri"/>
              </a:rPr>
              <a:t>callbacks</a:t>
            </a:r>
            <a:r>
              <a:rPr lang="en-US" sz="2200">
                <a:latin typeface="Calibri"/>
                <a:ea typeface="Calibri"/>
                <a:cs typeface="Calibri"/>
                <a:sym typeface="Calibri"/>
              </a:rPr>
              <a:t>.</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3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72" name="Google Shape;972;g1e51511a6b9_0_68"/>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Expressão de função</a:t>
            </a:r>
            <a:endParaRPr sz="2800">
              <a:solidFill>
                <a:srgbClr val="1155CC"/>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g1e51511a6b9_0_76"/>
          <p:cNvSpPr txBox="1"/>
          <p:nvPr>
            <p:ph idx="1" type="body"/>
          </p:nvPr>
        </p:nvSpPr>
        <p:spPr>
          <a:xfrm>
            <a:off x="276475" y="1295400"/>
            <a:ext cx="86196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latin typeface="Calibri"/>
                <a:ea typeface="Calibri"/>
                <a:cs typeface="Calibri"/>
                <a:sym typeface="Calibri"/>
              </a:rPr>
              <a:t>  Em </a:t>
            </a:r>
            <a:r>
              <a:rPr lang="en-US" sz="2100">
                <a:solidFill>
                  <a:srgbClr val="B45F06"/>
                </a:solidFill>
                <a:latin typeface="Calibri"/>
                <a:ea typeface="Calibri"/>
                <a:cs typeface="Calibri"/>
                <a:sym typeface="Calibri"/>
              </a:rPr>
              <a:t>JavaScript</a:t>
            </a:r>
            <a:r>
              <a:rPr lang="en-US" sz="2100">
                <a:latin typeface="Calibri"/>
                <a:ea typeface="Calibri"/>
                <a:cs typeface="Calibri"/>
                <a:sym typeface="Calibri"/>
              </a:rPr>
              <a:t>, podemos passar uma função como argumento para uma outra função. A função que é passada como argumento é chamada de função </a:t>
            </a:r>
            <a:r>
              <a:rPr b="1" lang="en-US" sz="2100">
                <a:solidFill>
                  <a:srgbClr val="7F0055"/>
                </a:solidFill>
                <a:latin typeface="Calibri"/>
                <a:ea typeface="Calibri"/>
                <a:cs typeface="Calibri"/>
                <a:sym typeface="Calibri"/>
              </a:rPr>
              <a:t>callback</a:t>
            </a:r>
            <a:r>
              <a:rPr lang="en-US" sz="2100">
                <a:latin typeface="Calibri"/>
                <a:ea typeface="Calibri"/>
                <a:cs typeface="Calibri"/>
                <a:sym typeface="Calibri"/>
              </a:rPr>
              <a:t>.</a:t>
            </a:r>
            <a:endParaRPr sz="18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200">
                <a:solidFill>
                  <a:srgbClr val="E50000"/>
                </a:solidFill>
                <a:latin typeface="Calibri"/>
                <a:ea typeface="Calibri"/>
                <a:cs typeface="Calibri"/>
                <a:sym typeface="Calibri"/>
              </a:rPr>
              <a:t>Ex:                                                                                           </a:t>
            </a:r>
            <a:r>
              <a:rPr b="1" lang="en-US" sz="2200">
                <a:solidFill>
                  <a:srgbClr val="E50000"/>
                </a:solidFill>
                <a:latin typeface="Calibri"/>
                <a:ea typeface="Calibri"/>
                <a:cs typeface="Calibri"/>
                <a:sym typeface="Calibri"/>
              </a:rPr>
              <a:t>index.html</a:t>
            </a:r>
            <a:r>
              <a:rPr lang="en-US" sz="2200">
                <a:solidFill>
                  <a:srgbClr val="E50000"/>
                </a:solidFill>
                <a:latin typeface="Calibri"/>
                <a:ea typeface="Calibri"/>
                <a:cs typeface="Calibri"/>
                <a:sym typeface="Calibri"/>
              </a:rPr>
              <a:t>  </a:t>
            </a:r>
            <a:endParaRPr sz="2200">
              <a:solidFill>
                <a:srgbClr val="E5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&lt;body&gt;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&lt;label</a:t>
            </a:r>
            <a:r>
              <a:rPr lang="en-US" sz="2100">
                <a:latin typeface="Calibri"/>
                <a:ea typeface="Calibri"/>
                <a:cs typeface="Calibri"/>
                <a:sym typeface="Calibri"/>
              </a:rPr>
              <a:t> </a:t>
            </a:r>
            <a:r>
              <a:rPr lang="en-US" sz="2100">
                <a:solidFill>
                  <a:srgbClr val="E50000"/>
                </a:solidFill>
                <a:latin typeface="Calibri"/>
                <a:ea typeface="Calibri"/>
                <a:cs typeface="Calibri"/>
                <a:sym typeface="Calibri"/>
              </a:rPr>
              <a:t>for</a:t>
            </a:r>
            <a:r>
              <a:rPr lang="en-US" sz="2100">
                <a:latin typeface="Calibri"/>
                <a:ea typeface="Calibri"/>
                <a:cs typeface="Calibri"/>
                <a:sym typeface="Calibri"/>
              </a:rPr>
              <a:t>=</a:t>
            </a:r>
            <a:r>
              <a:rPr lang="en-US" sz="2100">
                <a:solidFill>
                  <a:srgbClr val="0000FF"/>
                </a:solidFill>
                <a:latin typeface="Calibri"/>
                <a:ea typeface="Calibri"/>
                <a:cs typeface="Calibri"/>
                <a:sym typeface="Calibri"/>
              </a:rPr>
              <a:t>"nomeInput"</a:t>
            </a:r>
            <a:r>
              <a:rPr lang="en-US" sz="2100">
                <a:solidFill>
                  <a:srgbClr val="800000"/>
                </a:solidFill>
                <a:latin typeface="Calibri"/>
                <a:ea typeface="Calibri"/>
                <a:cs typeface="Calibri"/>
                <a:sym typeface="Calibri"/>
              </a:rPr>
              <a:t>&gt;</a:t>
            </a:r>
            <a:r>
              <a:rPr lang="en-US" sz="2100">
                <a:latin typeface="Calibri"/>
                <a:ea typeface="Calibri"/>
                <a:cs typeface="Calibri"/>
                <a:sym typeface="Calibri"/>
              </a:rPr>
              <a:t>Nome:</a:t>
            </a:r>
            <a:r>
              <a:rPr lang="en-US" sz="2100">
                <a:solidFill>
                  <a:srgbClr val="800000"/>
                </a:solidFill>
                <a:latin typeface="Calibri"/>
                <a:ea typeface="Calibri"/>
                <a:cs typeface="Calibri"/>
                <a:sym typeface="Calibri"/>
              </a:rPr>
              <a:t>&lt;/label&gt;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&lt;input</a:t>
            </a:r>
            <a:r>
              <a:rPr lang="en-US" sz="2100">
                <a:latin typeface="Calibri"/>
                <a:ea typeface="Calibri"/>
                <a:cs typeface="Calibri"/>
                <a:sym typeface="Calibri"/>
              </a:rPr>
              <a:t> </a:t>
            </a:r>
            <a:r>
              <a:rPr lang="en-US" sz="2100">
                <a:solidFill>
                  <a:srgbClr val="E50000"/>
                </a:solidFill>
                <a:latin typeface="Calibri"/>
                <a:ea typeface="Calibri"/>
                <a:cs typeface="Calibri"/>
                <a:sym typeface="Calibri"/>
              </a:rPr>
              <a:t>type</a:t>
            </a:r>
            <a:r>
              <a:rPr lang="en-US" sz="2100">
                <a:latin typeface="Calibri"/>
                <a:ea typeface="Calibri"/>
                <a:cs typeface="Calibri"/>
                <a:sym typeface="Calibri"/>
              </a:rPr>
              <a:t>=</a:t>
            </a:r>
            <a:r>
              <a:rPr lang="en-US" sz="2100">
                <a:solidFill>
                  <a:srgbClr val="0000FF"/>
                </a:solidFill>
                <a:latin typeface="Calibri"/>
                <a:ea typeface="Calibri"/>
                <a:cs typeface="Calibri"/>
                <a:sym typeface="Calibri"/>
              </a:rPr>
              <a:t>"text"</a:t>
            </a:r>
            <a:r>
              <a:rPr lang="en-US" sz="2100">
                <a:latin typeface="Calibri"/>
                <a:ea typeface="Calibri"/>
                <a:cs typeface="Calibri"/>
                <a:sym typeface="Calibri"/>
              </a:rPr>
              <a:t> </a:t>
            </a:r>
            <a:r>
              <a:rPr lang="en-US" sz="2100">
                <a:solidFill>
                  <a:srgbClr val="E50000"/>
                </a:solidFill>
                <a:latin typeface="Calibri"/>
                <a:ea typeface="Calibri"/>
                <a:cs typeface="Calibri"/>
                <a:sym typeface="Calibri"/>
              </a:rPr>
              <a:t>id</a:t>
            </a:r>
            <a:r>
              <a:rPr lang="en-US" sz="2100">
                <a:latin typeface="Calibri"/>
                <a:ea typeface="Calibri"/>
                <a:cs typeface="Calibri"/>
                <a:sym typeface="Calibri"/>
              </a:rPr>
              <a:t>=</a:t>
            </a:r>
            <a:r>
              <a:rPr lang="en-US" sz="2100">
                <a:solidFill>
                  <a:srgbClr val="0000FF"/>
                </a:solidFill>
                <a:latin typeface="Calibri"/>
                <a:ea typeface="Calibri"/>
                <a:cs typeface="Calibri"/>
                <a:sym typeface="Calibri"/>
              </a:rPr>
              <a:t>"nomeInput"</a:t>
            </a:r>
            <a:r>
              <a:rPr lang="en-US" sz="2100">
                <a:latin typeface="Calibri"/>
                <a:ea typeface="Calibri"/>
                <a:cs typeface="Calibri"/>
                <a:sym typeface="Calibri"/>
              </a:rPr>
              <a:t> </a:t>
            </a:r>
            <a:r>
              <a:rPr lang="en-US" sz="2100">
                <a:solidFill>
                  <a:srgbClr val="E50000"/>
                </a:solidFill>
                <a:latin typeface="Calibri"/>
                <a:ea typeface="Calibri"/>
                <a:cs typeface="Calibri"/>
                <a:sym typeface="Calibri"/>
              </a:rPr>
              <a:t>name</a:t>
            </a:r>
            <a:r>
              <a:rPr lang="en-US" sz="2100">
                <a:latin typeface="Calibri"/>
                <a:ea typeface="Calibri"/>
                <a:cs typeface="Calibri"/>
                <a:sym typeface="Calibri"/>
              </a:rPr>
              <a:t>=</a:t>
            </a:r>
            <a:r>
              <a:rPr lang="en-US" sz="2100">
                <a:solidFill>
                  <a:srgbClr val="0000FF"/>
                </a:solidFill>
                <a:latin typeface="Calibri"/>
                <a:ea typeface="Calibri"/>
                <a:cs typeface="Calibri"/>
                <a:sym typeface="Calibri"/>
              </a:rPr>
              <a:t>"nomeInput"</a:t>
            </a:r>
            <a:r>
              <a:rPr lang="en-US" sz="2100">
                <a:latin typeface="Calibri"/>
                <a:ea typeface="Calibri"/>
                <a:cs typeface="Calibri"/>
                <a:sym typeface="Calibri"/>
              </a:rPr>
              <a:t> </a:t>
            </a:r>
            <a:r>
              <a:rPr lang="en-US" sz="2100">
                <a:solidFill>
                  <a:srgbClr val="800000"/>
                </a:solidFill>
                <a:latin typeface="Calibri"/>
                <a:ea typeface="Calibri"/>
                <a:cs typeface="Calibri"/>
                <a:sym typeface="Calibri"/>
              </a:rPr>
              <a:t>/&gt;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&lt;button</a:t>
            </a:r>
            <a:r>
              <a:rPr lang="en-US" sz="2100">
                <a:latin typeface="Calibri"/>
                <a:ea typeface="Calibri"/>
                <a:cs typeface="Calibri"/>
                <a:sym typeface="Calibri"/>
              </a:rPr>
              <a:t> </a:t>
            </a:r>
            <a:r>
              <a:rPr lang="en-US" sz="2100">
                <a:solidFill>
                  <a:srgbClr val="E50000"/>
                </a:solidFill>
                <a:latin typeface="Calibri"/>
                <a:ea typeface="Calibri"/>
                <a:cs typeface="Calibri"/>
                <a:sym typeface="Calibri"/>
              </a:rPr>
              <a:t>onclick</a:t>
            </a:r>
            <a:r>
              <a:rPr lang="en-US" sz="2100">
                <a:latin typeface="Calibri"/>
                <a:ea typeface="Calibri"/>
                <a:cs typeface="Calibri"/>
                <a:sym typeface="Calibri"/>
              </a:rPr>
              <a:t>=</a:t>
            </a:r>
            <a:r>
              <a:rPr lang="en-US" sz="2100">
                <a:solidFill>
                  <a:srgbClr val="0000FF"/>
                </a:solidFill>
                <a:latin typeface="Calibri"/>
                <a:ea typeface="Calibri"/>
                <a:cs typeface="Calibri"/>
                <a:sym typeface="Calibri"/>
              </a:rPr>
              <a:t>"saudar(exibirMensagem)"</a:t>
            </a:r>
            <a:r>
              <a:rPr lang="en-US" sz="2100">
                <a:solidFill>
                  <a:srgbClr val="800000"/>
                </a:solidFill>
                <a:latin typeface="Calibri"/>
                <a:ea typeface="Calibri"/>
                <a:cs typeface="Calibri"/>
                <a:sym typeface="Calibri"/>
              </a:rPr>
              <a:t>&gt;</a:t>
            </a:r>
            <a:r>
              <a:rPr lang="en-US" sz="2100">
                <a:latin typeface="Calibri"/>
                <a:ea typeface="Calibri"/>
                <a:cs typeface="Calibri"/>
                <a:sym typeface="Calibri"/>
              </a:rPr>
              <a:t>Exibir</a:t>
            </a:r>
            <a:r>
              <a:rPr lang="en-US" sz="2100">
                <a:solidFill>
                  <a:srgbClr val="800000"/>
                </a:solidFill>
                <a:latin typeface="Calibri"/>
                <a:ea typeface="Calibri"/>
                <a:cs typeface="Calibri"/>
                <a:sym typeface="Calibri"/>
              </a:rPr>
              <a:t>&lt;/button&gt;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&lt;p</a:t>
            </a:r>
            <a:r>
              <a:rPr lang="en-US" sz="2100">
                <a:latin typeface="Calibri"/>
                <a:ea typeface="Calibri"/>
                <a:cs typeface="Calibri"/>
                <a:sym typeface="Calibri"/>
              </a:rPr>
              <a:t> </a:t>
            </a:r>
            <a:r>
              <a:rPr lang="en-US" sz="2100">
                <a:solidFill>
                  <a:srgbClr val="E50000"/>
                </a:solidFill>
                <a:latin typeface="Calibri"/>
                <a:ea typeface="Calibri"/>
                <a:cs typeface="Calibri"/>
                <a:sym typeface="Calibri"/>
              </a:rPr>
              <a:t>id</a:t>
            </a:r>
            <a:r>
              <a:rPr lang="en-US" sz="2100">
                <a:latin typeface="Calibri"/>
                <a:ea typeface="Calibri"/>
                <a:cs typeface="Calibri"/>
                <a:sym typeface="Calibri"/>
              </a:rPr>
              <a:t>=</a:t>
            </a:r>
            <a:r>
              <a:rPr lang="en-US" sz="2100">
                <a:solidFill>
                  <a:srgbClr val="0000FF"/>
                </a:solidFill>
                <a:latin typeface="Calibri"/>
                <a:ea typeface="Calibri"/>
                <a:cs typeface="Calibri"/>
                <a:sym typeface="Calibri"/>
              </a:rPr>
              <a:t>"saida1"</a:t>
            </a:r>
            <a:r>
              <a:rPr lang="en-US" sz="2100">
                <a:solidFill>
                  <a:srgbClr val="800000"/>
                </a:solidFill>
                <a:latin typeface="Calibri"/>
                <a:ea typeface="Calibri"/>
                <a:cs typeface="Calibri"/>
                <a:sym typeface="Calibri"/>
              </a:rPr>
              <a:t>&gt;&lt;/p&gt;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&lt;p</a:t>
            </a:r>
            <a:r>
              <a:rPr lang="en-US" sz="2100">
                <a:latin typeface="Calibri"/>
                <a:ea typeface="Calibri"/>
                <a:cs typeface="Calibri"/>
                <a:sym typeface="Calibri"/>
              </a:rPr>
              <a:t> </a:t>
            </a:r>
            <a:r>
              <a:rPr lang="en-US" sz="2100">
                <a:solidFill>
                  <a:srgbClr val="E50000"/>
                </a:solidFill>
                <a:latin typeface="Calibri"/>
                <a:ea typeface="Calibri"/>
                <a:cs typeface="Calibri"/>
                <a:sym typeface="Calibri"/>
              </a:rPr>
              <a:t>id</a:t>
            </a:r>
            <a:r>
              <a:rPr lang="en-US" sz="2100">
                <a:latin typeface="Calibri"/>
                <a:ea typeface="Calibri"/>
                <a:cs typeface="Calibri"/>
                <a:sym typeface="Calibri"/>
              </a:rPr>
              <a:t>=</a:t>
            </a:r>
            <a:r>
              <a:rPr lang="en-US" sz="2100">
                <a:solidFill>
                  <a:srgbClr val="0000FF"/>
                </a:solidFill>
                <a:latin typeface="Calibri"/>
                <a:ea typeface="Calibri"/>
                <a:cs typeface="Calibri"/>
                <a:sym typeface="Calibri"/>
              </a:rPr>
              <a:t>"saida2"</a:t>
            </a:r>
            <a:r>
              <a:rPr lang="en-US" sz="2100">
                <a:solidFill>
                  <a:srgbClr val="800000"/>
                </a:solidFill>
                <a:latin typeface="Calibri"/>
                <a:ea typeface="Calibri"/>
                <a:cs typeface="Calibri"/>
                <a:sym typeface="Calibri"/>
              </a:rPr>
              <a:t>&gt;&lt;/p&gt;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&lt;script</a:t>
            </a:r>
            <a:r>
              <a:rPr lang="en-US" sz="2100">
                <a:latin typeface="Calibri"/>
                <a:ea typeface="Calibri"/>
                <a:cs typeface="Calibri"/>
                <a:sym typeface="Calibri"/>
              </a:rPr>
              <a:t> </a:t>
            </a:r>
            <a:r>
              <a:rPr lang="en-US" sz="2100">
                <a:solidFill>
                  <a:srgbClr val="E50000"/>
                </a:solidFill>
                <a:latin typeface="Calibri"/>
                <a:ea typeface="Calibri"/>
                <a:cs typeface="Calibri"/>
                <a:sym typeface="Calibri"/>
              </a:rPr>
              <a:t>src</a:t>
            </a:r>
            <a:r>
              <a:rPr lang="en-US" sz="2100">
                <a:latin typeface="Calibri"/>
                <a:ea typeface="Calibri"/>
                <a:cs typeface="Calibri"/>
                <a:sym typeface="Calibri"/>
              </a:rPr>
              <a:t>=</a:t>
            </a:r>
            <a:r>
              <a:rPr lang="en-US" sz="2100">
                <a:solidFill>
                  <a:srgbClr val="0000FF"/>
                </a:solidFill>
                <a:latin typeface="Calibri"/>
                <a:ea typeface="Calibri"/>
                <a:cs typeface="Calibri"/>
                <a:sym typeface="Calibri"/>
              </a:rPr>
              <a:t>"js/script.js"</a:t>
            </a:r>
            <a:r>
              <a:rPr lang="en-US" sz="2100">
                <a:solidFill>
                  <a:srgbClr val="800000"/>
                </a:solidFill>
                <a:latin typeface="Calibri"/>
                <a:ea typeface="Calibri"/>
                <a:cs typeface="Calibri"/>
                <a:sym typeface="Calibri"/>
              </a:rPr>
              <a:t>&gt;&lt;/script&gt;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&lt;/body&gt;</a:t>
            </a:r>
            <a:endParaRPr sz="21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i="0" lang="en-US" sz="2100" u="none">
                <a:solidFill>
                  <a:schemeClr val="dk1"/>
                </a:solidFill>
                <a:latin typeface="Calibri"/>
                <a:ea typeface="Calibri"/>
                <a:cs typeface="Calibri"/>
                <a:sym typeface="Calibri"/>
              </a:rPr>
              <a:t> </a:t>
            </a:r>
            <a:r>
              <a:rPr lang="en-US" sz="2100">
                <a:latin typeface="Calibri"/>
                <a:ea typeface="Calibri"/>
                <a:cs typeface="Calibri"/>
                <a:sym typeface="Calibri"/>
              </a:rPr>
              <a:t> </a:t>
            </a:r>
            <a:endParaRPr sz="21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78" name="Google Shape;978;g1e51511a6b9_0_76"/>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F</a:t>
            </a:r>
            <a:r>
              <a:rPr lang="en-US" sz="2800">
                <a:solidFill>
                  <a:schemeClr val="dk1"/>
                </a:solidFill>
              </a:rPr>
              <a:t>unção </a:t>
            </a:r>
            <a:r>
              <a:rPr b="1" lang="en-US" sz="2800">
                <a:solidFill>
                  <a:schemeClr val="dk1"/>
                </a:solidFill>
              </a:rPr>
              <a:t>callback</a:t>
            </a:r>
            <a:endParaRPr b="1" sz="2800">
              <a:solidFill>
                <a:srgbClr val="1155CC"/>
              </a:solidFill>
            </a:endParaRPr>
          </a:p>
        </p:txBody>
      </p:sp>
      <p:sp>
        <p:nvSpPr>
          <p:cNvPr id="979" name="Google Shape;979;g1e51511a6b9_0_76"/>
          <p:cNvSpPr/>
          <p:nvPr/>
        </p:nvSpPr>
        <p:spPr>
          <a:xfrm>
            <a:off x="426900" y="2768000"/>
            <a:ext cx="7332600" cy="3539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g1e51511a6b9_0_84"/>
          <p:cNvSpPr txBox="1"/>
          <p:nvPr>
            <p:ph idx="1" type="body"/>
          </p:nvPr>
        </p:nvSpPr>
        <p:spPr>
          <a:xfrm>
            <a:off x="276475" y="1295400"/>
            <a:ext cx="86196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lang="en-US" sz="2200">
                <a:solidFill>
                  <a:srgbClr val="E50000"/>
                </a:solidFill>
                <a:latin typeface="Calibri"/>
                <a:ea typeface="Calibri"/>
                <a:cs typeface="Calibri"/>
                <a:sym typeface="Calibri"/>
              </a:rPr>
              <a:t>Ex:                                                                                                                  </a:t>
            </a:r>
            <a:r>
              <a:rPr b="1" lang="en-US" sz="2200">
                <a:solidFill>
                  <a:srgbClr val="B45F06"/>
                </a:solidFill>
                <a:latin typeface="Calibri"/>
                <a:ea typeface="Calibri"/>
                <a:cs typeface="Calibri"/>
                <a:sym typeface="Calibri"/>
              </a:rPr>
              <a:t>script.js</a:t>
            </a:r>
            <a:r>
              <a:rPr lang="en-US" sz="2200">
                <a:solidFill>
                  <a:srgbClr val="E50000"/>
                </a:solidFill>
                <a:latin typeface="Calibri"/>
                <a:ea typeface="Calibri"/>
                <a:cs typeface="Calibri"/>
                <a:sym typeface="Calibri"/>
              </a:rPr>
              <a:t>  </a:t>
            </a:r>
            <a:endParaRPr sz="2200">
              <a:solidFill>
                <a:srgbClr val="E5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 </a:t>
            </a:r>
            <a:r>
              <a:rPr lang="en-US" sz="2000">
                <a:solidFill>
                  <a:srgbClr val="0000FF"/>
                </a:solidFill>
                <a:latin typeface="Calibri"/>
                <a:ea typeface="Calibri"/>
                <a:cs typeface="Calibri"/>
                <a:sym typeface="Calibri"/>
              </a:rPr>
              <a:t>function</a:t>
            </a:r>
            <a:r>
              <a:rPr lang="en-US" sz="2000">
                <a:latin typeface="Calibri"/>
                <a:ea typeface="Calibri"/>
                <a:cs typeface="Calibri"/>
                <a:sym typeface="Calibri"/>
              </a:rPr>
              <a:t> saudar(exibirMensagem) {</a:t>
            </a:r>
            <a:endParaRPr sz="2000">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0000FF"/>
                </a:solidFill>
                <a:latin typeface="Calibri"/>
                <a:ea typeface="Calibri"/>
                <a:cs typeface="Calibri"/>
                <a:sym typeface="Calibri"/>
              </a:rPr>
              <a:t>let</a:t>
            </a:r>
            <a:r>
              <a:rPr lang="en-US" sz="2000">
                <a:latin typeface="Calibri"/>
                <a:ea typeface="Calibri"/>
                <a:cs typeface="Calibri"/>
                <a:sym typeface="Calibri"/>
              </a:rPr>
              <a:t> nome = document.getElementById(</a:t>
            </a:r>
            <a:r>
              <a:rPr lang="en-US" sz="2000">
                <a:solidFill>
                  <a:srgbClr val="A31515"/>
                </a:solidFill>
                <a:latin typeface="Calibri"/>
                <a:ea typeface="Calibri"/>
                <a:cs typeface="Calibri"/>
                <a:sym typeface="Calibri"/>
              </a:rPr>
              <a:t>"nomeInput"</a:t>
            </a:r>
            <a:r>
              <a:rPr lang="en-US" sz="2000">
                <a:latin typeface="Calibri"/>
                <a:ea typeface="Calibri"/>
                <a:cs typeface="Calibri"/>
                <a:sym typeface="Calibri"/>
              </a:rPr>
              <a:t>).value;</a:t>
            </a:r>
            <a:endParaRPr sz="2000">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latin typeface="Calibri"/>
                <a:ea typeface="Calibri"/>
                <a:cs typeface="Calibri"/>
                <a:sym typeface="Calibri"/>
              </a:rPr>
              <a:t>document.getElementById(</a:t>
            </a:r>
            <a:r>
              <a:rPr lang="en-US" sz="2000">
                <a:solidFill>
                  <a:srgbClr val="A31515"/>
                </a:solidFill>
                <a:latin typeface="Calibri"/>
                <a:ea typeface="Calibri"/>
                <a:cs typeface="Calibri"/>
                <a:sym typeface="Calibri"/>
              </a:rPr>
              <a:t>"saida1"</a:t>
            </a:r>
            <a:r>
              <a:rPr lang="en-US" sz="2000">
                <a:latin typeface="Calibri"/>
                <a:ea typeface="Calibri"/>
                <a:cs typeface="Calibri"/>
                <a:sym typeface="Calibri"/>
              </a:rPr>
              <a:t>).innerText = </a:t>
            </a:r>
            <a:r>
              <a:rPr lang="en-US" sz="2000">
                <a:solidFill>
                  <a:srgbClr val="A31515"/>
                </a:solidFill>
                <a:latin typeface="Calibri"/>
                <a:ea typeface="Calibri"/>
                <a:cs typeface="Calibri"/>
                <a:sym typeface="Calibri"/>
              </a:rPr>
              <a:t>"Olá "</a:t>
            </a:r>
            <a:r>
              <a:rPr lang="en-US" sz="2000">
                <a:latin typeface="Calibri"/>
                <a:ea typeface="Calibri"/>
                <a:cs typeface="Calibri"/>
                <a:sym typeface="Calibri"/>
              </a:rPr>
              <a:t> + nome;</a:t>
            </a:r>
            <a:endParaRPr sz="2000">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latin typeface="Calibri"/>
                <a:ea typeface="Calibri"/>
                <a:cs typeface="Calibri"/>
                <a:sym typeface="Calibri"/>
              </a:rPr>
              <a:t>exibirMensagem();</a:t>
            </a:r>
            <a:endParaRPr sz="20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008000"/>
                </a:solidFill>
                <a:latin typeface="Calibri"/>
                <a:ea typeface="Calibri"/>
                <a:cs typeface="Calibri"/>
                <a:sym typeface="Calibri"/>
              </a:rPr>
              <a:t> //função de callback</a:t>
            </a:r>
            <a:endParaRPr sz="2000">
              <a:solidFill>
                <a:srgbClr val="008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0000FF"/>
                </a:solidFill>
                <a:latin typeface="Calibri"/>
                <a:ea typeface="Calibri"/>
                <a:cs typeface="Calibri"/>
                <a:sym typeface="Calibri"/>
              </a:rPr>
              <a:t> function</a:t>
            </a:r>
            <a:r>
              <a:rPr lang="en-US" sz="2000">
                <a:latin typeface="Calibri"/>
                <a:ea typeface="Calibri"/>
                <a:cs typeface="Calibri"/>
                <a:sym typeface="Calibri"/>
              </a:rPr>
              <a:t> exibirMensagem() {</a:t>
            </a:r>
            <a:endParaRPr sz="2000">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latin typeface="Calibri"/>
                <a:ea typeface="Calibri"/>
                <a:cs typeface="Calibri"/>
                <a:sym typeface="Calibri"/>
              </a:rPr>
              <a:t>document.getElementById(</a:t>
            </a:r>
            <a:r>
              <a:rPr lang="en-US" sz="2000">
                <a:solidFill>
                  <a:srgbClr val="A31515"/>
                </a:solidFill>
                <a:latin typeface="Calibri"/>
                <a:ea typeface="Calibri"/>
                <a:cs typeface="Calibri"/>
                <a:sym typeface="Calibri"/>
              </a:rPr>
              <a:t>"saida2"</a:t>
            </a:r>
            <a:r>
              <a:rPr lang="en-US" sz="2000">
                <a:latin typeface="Calibri"/>
                <a:ea typeface="Calibri"/>
                <a:cs typeface="Calibri"/>
                <a:sym typeface="Calibri"/>
              </a:rPr>
              <a:t>).innerText = </a:t>
            </a:r>
            <a:r>
              <a:rPr lang="en-US" sz="2000">
                <a:solidFill>
                  <a:srgbClr val="A31515"/>
                </a:solidFill>
                <a:latin typeface="Calibri"/>
                <a:ea typeface="Calibri"/>
                <a:cs typeface="Calibri"/>
                <a:sym typeface="Calibri"/>
              </a:rPr>
              <a:t>"Sou uma função callback"</a:t>
            </a:r>
            <a:r>
              <a:rPr lang="en-US" sz="2000">
                <a:latin typeface="Calibri"/>
                <a:ea typeface="Calibri"/>
                <a:cs typeface="Calibri"/>
                <a:sym typeface="Calibri"/>
              </a:rPr>
              <a:t>;</a:t>
            </a:r>
            <a:endParaRPr sz="20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85" name="Google Shape;985;g1e51511a6b9_0_84"/>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Função </a:t>
            </a:r>
            <a:r>
              <a:rPr b="1" lang="en-US" sz="2800">
                <a:solidFill>
                  <a:schemeClr val="dk1"/>
                </a:solidFill>
              </a:rPr>
              <a:t>callback</a:t>
            </a:r>
            <a:endParaRPr b="1" sz="2800">
              <a:solidFill>
                <a:srgbClr val="1155CC"/>
              </a:solidFill>
            </a:endParaRPr>
          </a:p>
        </p:txBody>
      </p:sp>
      <p:sp>
        <p:nvSpPr>
          <p:cNvPr id="986" name="Google Shape;986;g1e51511a6b9_0_84"/>
          <p:cNvSpPr/>
          <p:nvPr/>
        </p:nvSpPr>
        <p:spPr>
          <a:xfrm>
            <a:off x="285475" y="1652525"/>
            <a:ext cx="8619600" cy="424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g1e51511a6b9_0_91"/>
          <p:cNvSpPr txBox="1"/>
          <p:nvPr>
            <p:ph idx="1" type="body"/>
          </p:nvPr>
        </p:nvSpPr>
        <p:spPr>
          <a:xfrm>
            <a:off x="276475" y="1295400"/>
            <a:ext cx="8619600" cy="5259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lang="en-US" sz="2200">
                <a:latin typeface="Calibri"/>
                <a:ea typeface="Calibri"/>
                <a:cs typeface="Calibri"/>
                <a:sym typeface="Calibri"/>
              </a:rPr>
              <a:t> </a:t>
            </a:r>
            <a:r>
              <a:rPr b="1" lang="en-US" sz="2200">
                <a:solidFill>
                  <a:srgbClr val="7F0055"/>
                </a:solidFill>
                <a:latin typeface="Calibri"/>
                <a:ea typeface="Calibri"/>
                <a:cs typeface="Calibri"/>
                <a:sym typeface="Calibri"/>
              </a:rPr>
              <a:t>Callbacks</a:t>
            </a:r>
            <a:r>
              <a:rPr lang="en-US" sz="2200">
                <a:latin typeface="Calibri"/>
                <a:ea typeface="Calibri"/>
                <a:cs typeface="Calibri"/>
                <a:sym typeface="Calibri"/>
              </a:rPr>
              <a:t> garantem que uma função não seja executada antes que uma tarefa seja concluída, mas logo depois dessa tarefa ser concluída.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rPr lang="en-US" sz="2200">
                <a:latin typeface="Calibri"/>
                <a:ea typeface="Calibri"/>
                <a:cs typeface="Calibri"/>
                <a:sym typeface="Calibri"/>
              </a:rPr>
              <a:t>  As funções </a:t>
            </a:r>
            <a:r>
              <a:rPr b="1" lang="en-US" sz="2200">
                <a:solidFill>
                  <a:srgbClr val="7F0055"/>
                </a:solidFill>
                <a:latin typeface="Calibri"/>
                <a:ea typeface="Calibri"/>
                <a:cs typeface="Calibri"/>
                <a:sym typeface="Calibri"/>
              </a:rPr>
              <a:t>callbacks</a:t>
            </a:r>
            <a:r>
              <a:rPr lang="en-US" sz="2200">
                <a:latin typeface="Calibri"/>
                <a:ea typeface="Calibri"/>
                <a:cs typeface="Calibri"/>
                <a:sym typeface="Calibri"/>
              </a:rPr>
              <a:t> nos ajudam a desenvolver código em </a:t>
            </a:r>
            <a:r>
              <a:rPr lang="en-US" sz="2200">
                <a:solidFill>
                  <a:srgbClr val="B45F06"/>
                </a:solidFill>
                <a:latin typeface="Calibri"/>
                <a:ea typeface="Calibri"/>
                <a:cs typeface="Calibri"/>
                <a:sym typeface="Calibri"/>
              </a:rPr>
              <a:t>JavaScript </a:t>
            </a:r>
            <a:r>
              <a:rPr lang="en-US" sz="2200">
                <a:latin typeface="Calibri"/>
                <a:ea typeface="Calibri"/>
                <a:cs typeface="Calibri"/>
                <a:sym typeface="Calibri"/>
              </a:rPr>
              <a:t>de maneira assíncrona, o que evita que tenhamos problemas e erros (como falhas no carregamento de páginas por exemplo).</a:t>
            </a:r>
            <a:endParaRPr sz="2200">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2800"/>
              <a:buFont typeface="Calibri"/>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992" name="Google Shape;992;g1e51511a6b9_0_91"/>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Função </a:t>
            </a:r>
            <a:r>
              <a:rPr b="1" lang="en-US" sz="2800">
                <a:solidFill>
                  <a:schemeClr val="dk1"/>
                </a:solidFill>
              </a:rPr>
              <a:t>callback</a:t>
            </a:r>
            <a:endParaRPr b="1" sz="2800">
              <a:solidFill>
                <a:srgbClr val="1155CC"/>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g1e51511a6b9_0_98"/>
          <p:cNvSpPr txBox="1"/>
          <p:nvPr>
            <p:ph type="title"/>
          </p:nvPr>
        </p:nvSpPr>
        <p:spPr>
          <a:xfrm>
            <a:off x="131885"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3600">
                <a:latin typeface="Calibri"/>
                <a:ea typeface="Calibri"/>
                <a:cs typeface="Calibri"/>
                <a:sym typeface="Calibri"/>
              </a:rPr>
              <a:t>Exercícios - </a:t>
            </a:r>
            <a:r>
              <a:rPr lang="en-US" sz="3600">
                <a:solidFill>
                  <a:srgbClr val="2A00FF"/>
                </a:solidFill>
                <a:latin typeface="Calibri"/>
                <a:ea typeface="Calibri"/>
                <a:cs typeface="Calibri"/>
                <a:sym typeface="Calibri"/>
              </a:rPr>
              <a:t>function</a:t>
            </a:r>
            <a:endParaRPr sz="3600">
              <a:solidFill>
                <a:srgbClr val="2A00FF"/>
              </a:solidFill>
              <a:latin typeface="Calibri"/>
              <a:ea typeface="Calibri"/>
              <a:cs typeface="Calibri"/>
              <a:sym typeface="Calibri"/>
            </a:endParaRPr>
          </a:p>
        </p:txBody>
      </p:sp>
      <p:sp>
        <p:nvSpPr>
          <p:cNvPr id="998" name="Google Shape;998;g1e51511a6b9_0_98"/>
          <p:cNvSpPr txBox="1"/>
          <p:nvPr/>
        </p:nvSpPr>
        <p:spPr>
          <a:xfrm>
            <a:off x="131875" y="993925"/>
            <a:ext cx="8641800" cy="517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Arial"/>
              <a:buAutoNum type="arabicPeriod"/>
            </a:pPr>
            <a:r>
              <a:rPr lang="en-US" sz="1800">
                <a:solidFill>
                  <a:schemeClr val="dk1"/>
                </a:solidFill>
              </a:rPr>
              <a:t> Escreva um código em JavaScript que forneça ao usuário a possibilidade de calcular as quatro operações básicas da matemática (adição, subtração, divisão e multiplicação) onde cada operação possui o seu próprio método</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US" sz="1800">
                <a:solidFill>
                  <a:schemeClr val="dk1"/>
                </a:solidFill>
              </a:rPr>
              <a:t> Faça um programa em JavaScript que calcule o fatorial, a raiz e o exponencial de um número fornecido pelo usuário (deve ser criado um método para cada operação);</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US" sz="1800">
                <a:solidFill>
                  <a:schemeClr val="dk1"/>
                </a:solidFill>
              </a:rPr>
              <a:t> Faça em JavaScript uma função que mostre na tela um número fornecido pelo usuário, porém invertido. Por exemplo, o usuário fornece o número 123 e a função mostra na tela o número 321.</a:t>
            </a:r>
            <a:endParaRPr sz="1800">
              <a:solidFill>
                <a:schemeClr val="dk1"/>
              </a:solidFill>
            </a:endParaRPr>
          </a:p>
          <a:p>
            <a:pPr indent="0" lvl="0" marL="45720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US" sz="1800">
                <a:solidFill>
                  <a:schemeClr val="dk1"/>
                </a:solidFill>
              </a:rPr>
              <a:t> Escreva uma função em JavaScript que permita contar o número de vogais contidas em uma string fornecida pelo usuário. Por exemplo, o usuário informa a string “computador”, e a função retorna o número 4 (pois há 4 vogais nessa palavra).</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0" lvl="0" marL="1371600" rtl="0" algn="l">
              <a:spcBef>
                <a:spcPts val="0"/>
              </a:spcBef>
              <a:spcAft>
                <a:spcPts val="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e4e3097cb0_0_166"/>
          <p:cNvSpPr txBox="1"/>
          <p:nvPr>
            <p:ph type="ctrTitle"/>
          </p:nvPr>
        </p:nvSpPr>
        <p:spPr>
          <a:xfrm>
            <a:off x="256475" y="160900"/>
            <a:ext cx="81783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JavaScript - </a:t>
            </a:r>
            <a:r>
              <a:rPr b="1" lang="en-US" sz="2800">
                <a:solidFill>
                  <a:srgbClr val="800000"/>
                </a:solidFill>
              </a:rPr>
              <a:t>docume</a:t>
            </a:r>
            <a:r>
              <a:rPr b="1" lang="en-US" sz="2800">
                <a:solidFill>
                  <a:srgbClr val="800000"/>
                </a:solidFill>
              </a:rPr>
              <a:t>nt</a:t>
            </a:r>
            <a:endParaRPr b="1" sz="2800">
              <a:solidFill>
                <a:srgbClr val="800000"/>
              </a:solidFill>
            </a:endParaRPr>
          </a:p>
        </p:txBody>
      </p:sp>
      <p:sp>
        <p:nvSpPr>
          <p:cNvPr id="200" name="Google Shape;200;g1e4e3097cb0_0_166"/>
          <p:cNvSpPr txBox="1"/>
          <p:nvPr/>
        </p:nvSpPr>
        <p:spPr>
          <a:xfrm>
            <a:off x="256475" y="977700"/>
            <a:ext cx="84831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Podemos acessar e alterar o conteúdo do documento por seus métodos.</a:t>
            </a:r>
            <a:endParaRPr sz="2200">
              <a:solidFill>
                <a:srgbClr val="FF0000"/>
              </a:solidFill>
              <a:latin typeface="Calibri"/>
              <a:ea typeface="Calibri"/>
              <a:cs typeface="Calibri"/>
              <a:sym typeface="Calibri"/>
            </a:endParaRPr>
          </a:p>
        </p:txBody>
      </p:sp>
      <p:graphicFrame>
        <p:nvGraphicFramePr>
          <p:cNvPr id="201" name="Google Shape;201;g1e4e3097cb0_0_166"/>
          <p:cNvGraphicFramePr/>
          <p:nvPr/>
        </p:nvGraphicFramePr>
        <p:xfrm>
          <a:off x="397000" y="1665125"/>
          <a:ext cx="3000000" cy="3000000"/>
        </p:xfrm>
        <a:graphic>
          <a:graphicData uri="http://schemas.openxmlformats.org/drawingml/2006/table">
            <a:tbl>
              <a:tblPr>
                <a:noFill/>
                <a:tableStyleId>{9453CD14-4DC3-4846-B1EC-3CE33C0CC7E4}</a:tableStyleId>
              </a:tblPr>
              <a:tblGrid>
                <a:gridCol w="2196275"/>
                <a:gridCol w="6079050"/>
              </a:tblGrid>
              <a:tr h="465225">
                <a:tc>
                  <a:txBody>
                    <a:bodyPr/>
                    <a:lstStyle/>
                    <a:p>
                      <a:pPr indent="0" lvl="0" marL="0" rtl="0" algn="l">
                        <a:spcBef>
                          <a:spcPts val="0"/>
                        </a:spcBef>
                        <a:spcAft>
                          <a:spcPts val="0"/>
                        </a:spcAft>
                        <a:buNone/>
                      </a:pPr>
                      <a:r>
                        <a:rPr b="1" lang="en-US" sz="2000"/>
                        <a:t>Método</a:t>
                      </a:r>
                      <a:endParaRPr b="1" sz="2000"/>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b="1" lang="en-US" sz="2000">
                          <a:solidFill>
                            <a:srgbClr val="000000"/>
                          </a:solidFill>
                        </a:rPr>
                        <a:t>Descrição</a:t>
                      </a:r>
                      <a:endParaRPr b="1"/>
                    </a:p>
                  </a:txBody>
                  <a:tcPr marT="91425" marB="91425" marR="91425" marL="91425">
                    <a:solidFill>
                      <a:srgbClr val="C9DAF8"/>
                    </a:solidFill>
                  </a:tcPr>
                </a:tc>
              </a:tr>
              <a:tr h="440150">
                <a:tc>
                  <a:txBody>
                    <a:bodyPr/>
                    <a:lstStyle/>
                    <a:p>
                      <a:pPr indent="0" lvl="0" marL="0" rtl="0" algn="l">
                        <a:spcBef>
                          <a:spcPts val="0"/>
                        </a:spcBef>
                        <a:spcAft>
                          <a:spcPts val="0"/>
                        </a:spcAft>
                        <a:buClr>
                          <a:srgbClr val="000000"/>
                        </a:buClr>
                        <a:buSzPts val="1100"/>
                        <a:buFont typeface="Arial"/>
                        <a:buNone/>
                      </a:pPr>
                      <a:r>
                        <a:rPr lang="en-US" sz="2000">
                          <a:solidFill>
                            <a:schemeClr val="dk1"/>
                          </a:solidFill>
                        </a:rPr>
                        <a:t>write</a:t>
                      </a:r>
                      <a:r>
                        <a:rPr lang="en-US" sz="2000">
                          <a:solidFill>
                            <a:schemeClr val="dk1"/>
                          </a:solidFill>
                        </a:rPr>
                        <a:t>()</a:t>
                      </a:r>
                      <a:endParaRPr>
                        <a:solidFill>
                          <a:schemeClr val="dk1"/>
                        </a:solidFill>
                      </a:endParaRPr>
                    </a:p>
                  </a:txBody>
                  <a:tcPr marT="91425" marB="91425" marR="91425" marL="91425">
                    <a:solidFill>
                      <a:srgbClr val="C9DAF8"/>
                    </a:solidFill>
                  </a:tcPr>
                </a:tc>
                <a:tc>
                  <a:txBody>
                    <a:bodyPr/>
                    <a:lstStyle/>
                    <a:p>
                      <a:pPr indent="0" lvl="0" marL="0" rtl="0" algn="l">
                        <a:spcBef>
                          <a:spcPts val="0"/>
                        </a:spcBef>
                        <a:spcAft>
                          <a:spcPts val="0"/>
                        </a:spcAft>
                        <a:buNone/>
                      </a:pPr>
                      <a:r>
                        <a:rPr lang="en-US" sz="2000"/>
                        <a:t>E</a:t>
                      </a:r>
                      <a:r>
                        <a:rPr lang="en-US" sz="2000"/>
                        <a:t>screve a string dada no documento.</a:t>
                      </a:r>
                      <a:endParaRPr sz="2000"/>
                    </a:p>
                  </a:txBody>
                  <a:tcPr marT="91425" marB="91425" marR="91425" marL="91425">
                    <a:solidFill>
                      <a:srgbClr val="C9DAF8"/>
                    </a:solidFill>
                  </a:tcPr>
                </a:tc>
              </a:tr>
              <a:tr h="100000">
                <a:tc>
                  <a:txBody>
                    <a:bodyPr/>
                    <a:lstStyle/>
                    <a:p>
                      <a:pPr indent="0" lvl="0" marL="0" rtl="0" algn="l">
                        <a:spcBef>
                          <a:spcPts val="0"/>
                        </a:spcBef>
                        <a:spcAft>
                          <a:spcPts val="0"/>
                        </a:spcAft>
                        <a:buClr>
                          <a:srgbClr val="000000"/>
                        </a:buClr>
                        <a:buSzPts val="1100"/>
                        <a:buFont typeface="Arial"/>
                        <a:buNone/>
                      </a:pPr>
                      <a:r>
                        <a:rPr lang="en-US" sz="2000"/>
                        <a:t>writeln</a:t>
                      </a:r>
                      <a:r>
                        <a:rPr lang="en-US" sz="2000"/>
                        <a:t>()</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E</a:t>
                      </a:r>
                      <a:r>
                        <a:rPr lang="en-US" sz="2000"/>
                        <a:t>screve a string fornecida no documento com o caractere de nova linha no final</a:t>
                      </a:r>
                      <a:r>
                        <a:rPr lang="en-US" sz="2000"/>
                        <a:t>.</a:t>
                      </a:r>
                      <a:endParaRPr/>
                    </a:p>
                  </a:txBody>
                  <a:tcPr marT="91425" marB="91425" marR="91425" marL="91425">
                    <a:solidFill>
                      <a:srgbClr val="C9DAF8"/>
                    </a:solidFill>
                  </a:tcPr>
                </a:tc>
              </a:tr>
              <a:tr h="455075">
                <a:tc>
                  <a:txBody>
                    <a:bodyPr/>
                    <a:lstStyle/>
                    <a:p>
                      <a:pPr indent="0" lvl="0" marL="0" rtl="0" algn="l">
                        <a:spcBef>
                          <a:spcPts val="0"/>
                        </a:spcBef>
                        <a:spcAft>
                          <a:spcPts val="0"/>
                        </a:spcAft>
                        <a:buClr>
                          <a:srgbClr val="000000"/>
                        </a:buClr>
                        <a:buSzPts val="1100"/>
                        <a:buFont typeface="Arial"/>
                        <a:buNone/>
                      </a:pPr>
                      <a:r>
                        <a:rPr lang="en-US" sz="2000"/>
                        <a:t>getElementById() </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R</a:t>
                      </a:r>
                      <a:r>
                        <a:rPr lang="en-US" sz="2000"/>
                        <a:t>etorna o elemento com o valor id fornecido.</a:t>
                      </a:r>
                      <a:endParaRPr/>
                    </a:p>
                  </a:txBody>
                  <a:tcPr marT="91425" marB="91425" marR="91425" marL="91425">
                    <a:solidFill>
                      <a:srgbClr val="C9DAF8"/>
                    </a:solidFill>
                  </a:tcPr>
                </a:tc>
              </a:tr>
              <a:tr h="100000">
                <a:tc>
                  <a:txBody>
                    <a:bodyPr/>
                    <a:lstStyle/>
                    <a:p>
                      <a:pPr indent="0" lvl="0" marL="0" rtl="0" algn="l">
                        <a:spcBef>
                          <a:spcPts val="0"/>
                        </a:spcBef>
                        <a:spcAft>
                          <a:spcPts val="0"/>
                        </a:spcAft>
                        <a:buNone/>
                      </a:pPr>
                      <a:r>
                        <a:rPr lang="en-US" sz="2000"/>
                        <a:t>getElementsByName()</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Retorna todos os elementos com o valor de nome fornecido</a:t>
                      </a:r>
                      <a:r>
                        <a:rPr lang="en-US" sz="2000"/>
                        <a:t>.</a:t>
                      </a:r>
                      <a:endParaRPr/>
                    </a:p>
                  </a:txBody>
                  <a:tcPr marT="91425" marB="91425" marR="91425" marL="91425">
                    <a:solidFill>
                      <a:srgbClr val="C9DAF8"/>
                    </a:solidFill>
                  </a:tcPr>
                </a:tc>
              </a:tr>
              <a:tr h="100000">
                <a:tc>
                  <a:txBody>
                    <a:bodyPr/>
                    <a:lstStyle/>
                    <a:p>
                      <a:pPr indent="0" lvl="0" marL="0" rtl="0" algn="l">
                        <a:spcBef>
                          <a:spcPts val="0"/>
                        </a:spcBef>
                        <a:spcAft>
                          <a:spcPts val="0"/>
                        </a:spcAft>
                        <a:buNone/>
                      </a:pPr>
                      <a:r>
                        <a:rPr lang="en-US" sz="2000"/>
                        <a:t>getElementsByTagName() </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US" sz="2000"/>
                        <a:t>Retorna todos os elementos com o nome de tag fornecido.</a:t>
                      </a:r>
                      <a:endParaRPr sz="2000"/>
                    </a:p>
                  </a:txBody>
                  <a:tcPr marT="91425" marB="91425" marR="91425" marL="91425">
                    <a:solidFill>
                      <a:srgbClr val="C9DAF8"/>
                    </a:solidFill>
                  </a:tcPr>
                </a:tc>
              </a:tr>
              <a:tr h="695625">
                <a:tc>
                  <a:txBody>
                    <a:bodyPr/>
                    <a:lstStyle/>
                    <a:p>
                      <a:pPr indent="0" lvl="0" marL="0" rtl="0" algn="l">
                        <a:spcBef>
                          <a:spcPts val="0"/>
                        </a:spcBef>
                        <a:spcAft>
                          <a:spcPts val="0"/>
                        </a:spcAft>
                        <a:buNone/>
                      </a:pPr>
                      <a:r>
                        <a:rPr lang="en-US" sz="2000"/>
                        <a:t>getElementsByClassName()</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US" sz="2000"/>
                        <a:t>Retorna todos os elementos com o nome de classe fornecido.</a:t>
                      </a:r>
                      <a:endParaRPr sz="2000"/>
                    </a:p>
                  </a:txBody>
                  <a:tcPr marT="91425" marB="91425" marR="91425" marL="91425">
                    <a:solidFill>
                      <a:srgbClr val="C9DAF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e4e3097cb0_0_16"/>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Nomes Variáveis</a:t>
            </a:r>
            <a:endParaRPr sz="2800"/>
          </a:p>
        </p:txBody>
      </p:sp>
      <p:sp>
        <p:nvSpPr>
          <p:cNvPr id="207" name="Google Shape;207;g1e4e3097cb0_0_16"/>
          <p:cNvSpPr txBox="1"/>
          <p:nvPr/>
        </p:nvSpPr>
        <p:spPr>
          <a:xfrm>
            <a:off x="485075" y="1130100"/>
            <a:ext cx="8254500" cy="551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Em JavaScript o</a:t>
            </a:r>
            <a:r>
              <a:rPr lang="en-US" sz="2200">
                <a:solidFill>
                  <a:schemeClr val="dk1"/>
                </a:solidFill>
                <a:latin typeface="Calibri"/>
                <a:ea typeface="Calibri"/>
                <a:cs typeface="Calibri"/>
                <a:sym typeface="Calibri"/>
              </a:rPr>
              <a:t>s nomes de variáveis declaradas em um programa devem obedecer algumas restrições de nomenclatura.</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368300" lvl="0" marL="457200" rtl="0" algn="just">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Não conter espaços.</a:t>
            </a:r>
            <a:endParaRPr sz="2200">
              <a:solidFill>
                <a:schemeClr val="dk1"/>
              </a:solidFill>
              <a:latin typeface="Calibri"/>
              <a:ea typeface="Calibri"/>
              <a:cs typeface="Calibri"/>
              <a:sym typeface="Calibri"/>
            </a:endParaRPr>
          </a:p>
          <a:p>
            <a:pPr indent="-368300" lvl="0" marL="457200" rtl="0" algn="just">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Não começar por número.</a:t>
            </a:r>
            <a:endParaRPr sz="2200">
              <a:solidFill>
                <a:schemeClr val="dk1"/>
              </a:solidFill>
              <a:latin typeface="Calibri"/>
              <a:ea typeface="Calibri"/>
              <a:cs typeface="Calibri"/>
              <a:sym typeface="Calibri"/>
            </a:endParaRPr>
          </a:p>
          <a:p>
            <a:pPr indent="-368300" lvl="0" marL="457200" rtl="0" algn="just">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Não conter caracteres especiais, como +,-,*, /, %, (,),{,},!,@,#.</a:t>
            </a:r>
            <a:endParaRPr sz="2200">
              <a:solidFill>
                <a:schemeClr val="dk1"/>
              </a:solidFill>
              <a:latin typeface="Calibri"/>
              <a:ea typeface="Calibri"/>
              <a:cs typeface="Calibri"/>
              <a:sym typeface="Calibri"/>
            </a:endParaRPr>
          </a:p>
          <a:p>
            <a:pPr indent="-368300" lvl="0" marL="457200" rtl="0" algn="just">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Não utilizar nomes de palavras reservadas da linguagem, como por exemplo </a:t>
            </a:r>
            <a:r>
              <a:rPr b="1" lang="en-US" sz="2200">
                <a:solidFill>
                  <a:srgbClr val="980000"/>
                </a:solidFill>
                <a:latin typeface="Calibri"/>
                <a:ea typeface="Calibri"/>
                <a:cs typeface="Calibri"/>
                <a:sym typeface="Calibri"/>
              </a:rPr>
              <a:t>function</a:t>
            </a:r>
            <a:r>
              <a:rPr lang="en-US" sz="2200">
                <a:solidFill>
                  <a:schemeClr val="dk1"/>
                </a:solidFill>
                <a:latin typeface="Calibri"/>
                <a:ea typeface="Calibri"/>
                <a:cs typeface="Calibri"/>
                <a:sym typeface="Calibri"/>
              </a:rPr>
              <a:t> , </a:t>
            </a:r>
            <a:r>
              <a:rPr b="1" lang="en-US" sz="2200">
                <a:solidFill>
                  <a:srgbClr val="A31515"/>
                </a:solidFill>
                <a:latin typeface="Calibri"/>
                <a:ea typeface="Calibri"/>
                <a:cs typeface="Calibri"/>
                <a:sym typeface="Calibri"/>
              </a:rPr>
              <a:t>var, let</a:t>
            </a:r>
            <a:r>
              <a:rPr lang="en-US" sz="2200">
                <a:solidFill>
                  <a:schemeClr val="dk1"/>
                </a:solidFill>
                <a:latin typeface="Calibri"/>
                <a:ea typeface="Calibri"/>
                <a:cs typeface="Calibri"/>
                <a:sym typeface="Calibri"/>
              </a:rPr>
              <a:t>,</a:t>
            </a:r>
            <a:r>
              <a:rPr b="1" lang="en-US" sz="2200">
                <a:solidFill>
                  <a:srgbClr val="A31515"/>
                </a:solidFill>
                <a:latin typeface="Calibri"/>
                <a:ea typeface="Calibri"/>
                <a:cs typeface="Calibri"/>
                <a:sym typeface="Calibri"/>
              </a:rPr>
              <a:t> if</a:t>
            </a:r>
            <a:r>
              <a:rPr lang="en-US" sz="2200">
                <a:solidFill>
                  <a:schemeClr val="dk1"/>
                </a:solidFill>
                <a:latin typeface="Calibri"/>
                <a:ea typeface="Calibri"/>
                <a:cs typeface="Calibri"/>
                <a:sym typeface="Calibri"/>
              </a:rPr>
              <a:t>, </a:t>
            </a:r>
            <a:r>
              <a:rPr b="1" lang="en-US" sz="2200">
                <a:solidFill>
                  <a:srgbClr val="A31515"/>
                </a:solidFill>
                <a:latin typeface="Calibri"/>
                <a:ea typeface="Calibri"/>
                <a:cs typeface="Calibri"/>
                <a:sym typeface="Calibri"/>
              </a:rPr>
              <a:t>new</a:t>
            </a:r>
            <a:r>
              <a:rPr lang="en-US" sz="2200">
                <a:solidFill>
                  <a:schemeClr val="dk1"/>
                </a:solidFill>
                <a:latin typeface="Calibri"/>
                <a:ea typeface="Calibri"/>
                <a:cs typeface="Calibri"/>
                <a:sym typeface="Calibri"/>
              </a:rPr>
              <a:t> , </a:t>
            </a:r>
            <a:r>
              <a:rPr b="1" lang="en-US" sz="2200">
                <a:solidFill>
                  <a:srgbClr val="A31515"/>
                </a:solidFill>
                <a:latin typeface="Calibri"/>
                <a:ea typeface="Calibri"/>
                <a:cs typeface="Calibri"/>
                <a:sym typeface="Calibri"/>
              </a:rPr>
              <a:t>for</a:t>
            </a:r>
            <a:r>
              <a:rPr lang="en-US" sz="2200">
                <a:solidFill>
                  <a:schemeClr val="dk1"/>
                </a:solidFill>
                <a:latin typeface="Calibri"/>
                <a:ea typeface="Calibri"/>
                <a:cs typeface="Calibri"/>
                <a:sym typeface="Calibri"/>
              </a:rPr>
              <a:t> ou </a:t>
            </a:r>
            <a:r>
              <a:rPr b="1" lang="en-US" sz="2200">
                <a:solidFill>
                  <a:srgbClr val="A31515"/>
                </a:solidFill>
                <a:latin typeface="Calibri"/>
                <a:ea typeface="Calibri"/>
                <a:cs typeface="Calibri"/>
                <a:sym typeface="Calibri"/>
              </a:rPr>
              <a:t>return</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Devemos dar</a:t>
            </a:r>
            <a:r>
              <a:rPr lang="en-US" sz="2200">
                <a:solidFill>
                  <a:schemeClr val="dk1"/>
                </a:solidFill>
                <a:latin typeface="Calibri"/>
                <a:ea typeface="Calibri"/>
                <a:cs typeface="Calibri"/>
                <a:sym typeface="Calibri"/>
              </a:rPr>
              <a:t> preferência para declarar variáveis com o nome em letras minúsculas e o uso de uma letra maiúscula para destacar palavras compostas (padrão denominado </a:t>
            </a:r>
            <a:r>
              <a:rPr i="1" lang="en-US" sz="2200">
                <a:solidFill>
                  <a:srgbClr val="0000FF"/>
                </a:solidFill>
                <a:latin typeface="Calibri"/>
                <a:ea typeface="Calibri"/>
                <a:cs typeface="Calibri"/>
                <a:sym typeface="Calibri"/>
              </a:rPr>
              <a:t>camelcase</a:t>
            </a:r>
            <a:r>
              <a:rPr lang="en-US" sz="2200">
                <a:solidFill>
                  <a:schemeClr val="dk1"/>
                </a:solidFill>
                <a:latin typeface="Calibri"/>
                <a:ea typeface="Calibri"/>
                <a:cs typeface="Calibri"/>
                <a:sym typeface="Calibri"/>
              </a:rPr>
              <a:t>).</a:t>
            </a:r>
            <a:br>
              <a:rPr lang="en-U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São exemplos de nomes válidos: </a:t>
            </a:r>
            <a:r>
              <a:rPr lang="en-US" sz="2200">
                <a:solidFill>
                  <a:srgbClr val="1C4587"/>
                </a:solidFill>
                <a:latin typeface="Calibri"/>
                <a:ea typeface="Calibri"/>
                <a:cs typeface="Calibri"/>
                <a:sym typeface="Calibri"/>
              </a:rPr>
              <a:t>cidade</a:t>
            </a:r>
            <a:r>
              <a:rPr lang="en-US" sz="2200">
                <a:solidFill>
                  <a:schemeClr val="dk1"/>
                </a:solidFill>
                <a:latin typeface="Calibri"/>
                <a:ea typeface="Calibri"/>
                <a:cs typeface="Calibri"/>
                <a:sym typeface="Calibri"/>
              </a:rPr>
              <a:t>, </a:t>
            </a:r>
            <a:r>
              <a:rPr lang="en-US" sz="2200">
                <a:solidFill>
                  <a:srgbClr val="1C4587"/>
                </a:solidFill>
                <a:latin typeface="Calibri"/>
                <a:ea typeface="Calibri"/>
                <a:cs typeface="Calibri"/>
                <a:sym typeface="Calibri"/>
              </a:rPr>
              <a:t>notaP1</a:t>
            </a:r>
            <a:r>
              <a:rPr lang="en-US" sz="2200">
                <a:solidFill>
                  <a:schemeClr val="dk1"/>
                </a:solidFill>
                <a:latin typeface="Calibri"/>
                <a:ea typeface="Calibri"/>
                <a:cs typeface="Calibri"/>
                <a:sym typeface="Calibri"/>
              </a:rPr>
              <a:t>, </a:t>
            </a:r>
            <a:r>
              <a:rPr lang="en-US" sz="2200">
                <a:solidFill>
                  <a:srgbClr val="1C4587"/>
                </a:solidFill>
                <a:latin typeface="Calibri"/>
                <a:ea typeface="Calibri"/>
                <a:cs typeface="Calibri"/>
                <a:sym typeface="Calibri"/>
              </a:rPr>
              <a:t>notaP2</a:t>
            </a:r>
            <a:r>
              <a:rPr lang="en-US" sz="2200">
                <a:solidFill>
                  <a:schemeClr val="dk1"/>
                </a:solidFill>
                <a:latin typeface="Calibri"/>
                <a:ea typeface="Calibri"/>
                <a:cs typeface="Calibri"/>
                <a:sym typeface="Calibri"/>
              </a:rPr>
              <a:t>,</a:t>
            </a:r>
            <a:r>
              <a:rPr lang="en-US" sz="2200">
                <a:solidFill>
                  <a:schemeClr val="dk1"/>
                </a:solidFill>
                <a:latin typeface="Calibri"/>
                <a:ea typeface="Calibri"/>
                <a:cs typeface="Calibri"/>
                <a:sym typeface="Calibri"/>
              </a:rPr>
              <a:t> </a:t>
            </a:r>
            <a:r>
              <a:rPr lang="en-US" sz="2200">
                <a:solidFill>
                  <a:srgbClr val="1C4587"/>
                </a:solidFill>
                <a:latin typeface="Calibri"/>
                <a:ea typeface="Calibri"/>
                <a:cs typeface="Calibri"/>
                <a:sym typeface="Calibri"/>
              </a:rPr>
              <a:t>primeroCliente</a:t>
            </a:r>
            <a:r>
              <a:rPr lang="en-US" sz="2200">
                <a:solidFill>
                  <a:schemeClr val="dk1"/>
                </a:solidFill>
                <a:latin typeface="Calibri"/>
                <a:ea typeface="Calibri"/>
                <a:cs typeface="Calibri"/>
                <a:sym typeface="Calibri"/>
              </a:rPr>
              <a:t>. </a:t>
            </a:r>
            <a:endParaRPr sz="2200">
              <a:solidFill>
                <a:srgbClr val="98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e4e3097cb0_0_24"/>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a:t>
            </a:r>
            <a:r>
              <a:rPr lang="en-US" sz="2800"/>
              <a:t>Variáveis</a:t>
            </a:r>
            <a:endParaRPr sz="2800"/>
          </a:p>
        </p:txBody>
      </p:sp>
      <p:sp>
        <p:nvSpPr>
          <p:cNvPr id="213" name="Google Shape;213;g1e4e3097cb0_0_24"/>
          <p:cNvSpPr txBox="1"/>
          <p:nvPr/>
        </p:nvSpPr>
        <p:spPr>
          <a:xfrm>
            <a:off x="571225" y="1014600"/>
            <a:ext cx="8254500" cy="529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Para declarar uma variável podemos  utilizar </a:t>
            </a:r>
            <a:r>
              <a:rPr b="1" lang="en-US" sz="2200">
                <a:solidFill>
                  <a:srgbClr val="A31515"/>
                </a:solidFill>
                <a:latin typeface="Calibri"/>
                <a:ea typeface="Calibri"/>
                <a:cs typeface="Calibri"/>
                <a:sym typeface="Calibri"/>
              </a:rPr>
              <a:t>var</a:t>
            </a:r>
            <a:r>
              <a:rPr lang="en-US" sz="2200">
                <a:solidFill>
                  <a:schemeClr val="dk1"/>
                </a:solidFill>
                <a:latin typeface="Calibri"/>
                <a:ea typeface="Calibri"/>
                <a:cs typeface="Calibri"/>
                <a:sym typeface="Calibri"/>
              </a:rPr>
              <a:t>, </a:t>
            </a:r>
            <a:r>
              <a:rPr b="1" lang="en-US" sz="2200">
                <a:solidFill>
                  <a:srgbClr val="A31515"/>
                </a:solidFill>
                <a:latin typeface="Calibri"/>
                <a:ea typeface="Calibri"/>
                <a:cs typeface="Calibri"/>
                <a:sym typeface="Calibri"/>
              </a:rPr>
              <a:t>let</a:t>
            </a:r>
            <a:r>
              <a:rPr lang="en-US" sz="2200">
                <a:solidFill>
                  <a:schemeClr val="dk1"/>
                </a:solidFill>
                <a:latin typeface="Calibri"/>
                <a:ea typeface="Calibri"/>
                <a:cs typeface="Calibri"/>
                <a:sym typeface="Calibri"/>
              </a:rPr>
              <a:t> e </a:t>
            </a:r>
            <a:r>
              <a:rPr b="1" lang="en-US" sz="2200">
                <a:solidFill>
                  <a:srgbClr val="A31515"/>
                </a:solidFill>
                <a:latin typeface="Calibri"/>
                <a:ea typeface="Calibri"/>
                <a:cs typeface="Calibri"/>
                <a:sym typeface="Calibri"/>
              </a:rPr>
              <a:t>const. </a:t>
            </a:r>
            <a:r>
              <a:rPr lang="en-US" sz="2200">
                <a:solidFill>
                  <a:schemeClr val="dk1"/>
                </a:solidFill>
                <a:latin typeface="Calibri"/>
                <a:ea typeface="Calibri"/>
                <a:cs typeface="Calibri"/>
                <a:sym typeface="Calibri"/>
              </a:rPr>
              <a:t>No passado a única forma de declarar uma </a:t>
            </a:r>
            <a:r>
              <a:rPr lang="en-US" sz="2200">
                <a:solidFill>
                  <a:schemeClr val="dk1"/>
                </a:solidFill>
                <a:latin typeface="Calibri"/>
                <a:ea typeface="Calibri"/>
                <a:cs typeface="Calibri"/>
                <a:sym typeface="Calibri"/>
              </a:rPr>
              <a:t>variável</a:t>
            </a:r>
            <a:r>
              <a:rPr lang="en-US" sz="2200">
                <a:solidFill>
                  <a:schemeClr val="dk1"/>
                </a:solidFill>
                <a:latin typeface="Calibri"/>
                <a:ea typeface="Calibri"/>
                <a:cs typeface="Calibri"/>
                <a:sym typeface="Calibri"/>
              </a:rPr>
              <a:t> era com a palavra reservada </a:t>
            </a:r>
            <a:r>
              <a:rPr b="1" lang="en-US" sz="2200">
                <a:solidFill>
                  <a:srgbClr val="A31515"/>
                </a:solidFill>
                <a:latin typeface="Calibri"/>
                <a:ea typeface="Calibri"/>
                <a:cs typeface="Calibri"/>
                <a:sym typeface="Calibri"/>
              </a:rPr>
              <a:t>var</a:t>
            </a:r>
            <a:r>
              <a:rPr lang="en-US" sz="2200">
                <a:solidFill>
                  <a:schemeClr val="dk1"/>
                </a:solidFill>
                <a:latin typeface="Calibri"/>
                <a:ea typeface="Calibri"/>
                <a:cs typeface="Calibri"/>
                <a:sym typeface="Calibri"/>
              </a:rPr>
              <a:t>, ela era usada para declarar todas as variáveis no código.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Porém isso mudou em 2015 com a versão </a:t>
            </a:r>
            <a:r>
              <a:rPr b="1" lang="en-US" sz="2200">
                <a:solidFill>
                  <a:srgbClr val="274E13"/>
                </a:solidFill>
                <a:latin typeface="Calibri"/>
                <a:ea typeface="Calibri"/>
                <a:cs typeface="Calibri"/>
                <a:sym typeface="Calibri"/>
              </a:rPr>
              <a:t>ES6(Ecmascript 6)</a:t>
            </a:r>
            <a:r>
              <a:rPr lang="en-US" sz="2200">
                <a:solidFill>
                  <a:schemeClr val="dk1"/>
                </a:solidFill>
                <a:latin typeface="Calibri"/>
                <a:ea typeface="Calibri"/>
                <a:cs typeface="Calibri"/>
                <a:sym typeface="Calibri"/>
              </a:rPr>
              <a:t> que atualizou a linguagem </a:t>
            </a:r>
            <a:r>
              <a:rPr lang="en-US" sz="2200">
                <a:solidFill>
                  <a:srgbClr val="B45F06"/>
                </a:solidFill>
                <a:latin typeface="Calibri"/>
                <a:ea typeface="Calibri"/>
                <a:cs typeface="Calibri"/>
                <a:sym typeface="Calibri"/>
              </a:rPr>
              <a:t>JavaScript</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Apenas com </a:t>
            </a:r>
            <a:r>
              <a:rPr b="1" lang="en-US" sz="2200">
                <a:solidFill>
                  <a:srgbClr val="A31515"/>
                </a:solidFill>
                <a:latin typeface="Calibri"/>
                <a:ea typeface="Calibri"/>
                <a:cs typeface="Calibri"/>
                <a:sym typeface="Calibri"/>
              </a:rPr>
              <a:t>var</a:t>
            </a:r>
            <a:r>
              <a:rPr lang="en-US" sz="2200">
                <a:solidFill>
                  <a:schemeClr val="dk1"/>
                </a:solidFill>
                <a:latin typeface="Calibri"/>
                <a:ea typeface="Calibri"/>
                <a:cs typeface="Calibri"/>
                <a:sym typeface="Calibri"/>
              </a:rPr>
              <a:t> podem existir alguns problemas na hora das definições, por essa razão tivemos a criação de novas maneiras de declarar variáveis.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300">
                <a:solidFill>
                  <a:schemeClr val="dk1"/>
                </a:solidFill>
                <a:latin typeface="Calibri"/>
                <a:ea typeface="Calibri"/>
                <a:cs typeface="Calibri"/>
                <a:sym typeface="Calibri"/>
              </a:rPr>
              <a:t> Primeiro vamos compreender o uso de </a:t>
            </a:r>
            <a:r>
              <a:rPr b="1" lang="en-US" sz="2300">
                <a:solidFill>
                  <a:srgbClr val="A31515"/>
                </a:solidFill>
                <a:latin typeface="Calibri"/>
                <a:ea typeface="Calibri"/>
                <a:cs typeface="Calibri"/>
                <a:sym typeface="Calibri"/>
              </a:rPr>
              <a:t>var</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just">
              <a:spcBef>
                <a:spcPts val="0"/>
              </a:spcBef>
              <a:spcAft>
                <a:spcPts val="0"/>
              </a:spcAft>
              <a:buNone/>
            </a:pPr>
            <a:r>
              <a:rPr b="1" lang="en-US" sz="2300">
                <a:solidFill>
                  <a:srgbClr val="7F0055"/>
                </a:solidFill>
                <a:latin typeface="Calibri"/>
                <a:ea typeface="Calibri"/>
                <a:cs typeface="Calibri"/>
                <a:sym typeface="Calibri"/>
              </a:rPr>
              <a:t> Sintaxe:</a:t>
            </a:r>
            <a:endParaRPr b="1" sz="2300">
              <a:solidFill>
                <a:srgbClr val="7F0055"/>
              </a:solidFill>
              <a:latin typeface="Calibri"/>
              <a:ea typeface="Calibri"/>
              <a:cs typeface="Calibri"/>
              <a:sym typeface="Calibri"/>
            </a:endParaRPr>
          </a:p>
          <a:p>
            <a:pPr indent="0" lvl="0" marL="0" rtl="0" algn="just">
              <a:spcBef>
                <a:spcPts val="0"/>
              </a:spcBef>
              <a:spcAft>
                <a:spcPts val="0"/>
              </a:spcAft>
              <a:buNone/>
            </a:pPr>
            <a:r>
              <a:t/>
            </a:r>
            <a:endParaRPr b="1" sz="2200">
              <a:solidFill>
                <a:srgbClr val="7F0055"/>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b="1" lang="en-US" sz="2200">
                <a:solidFill>
                  <a:srgbClr val="A31515"/>
                </a:solidFill>
                <a:latin typeface="Calibri"/>
                <a:ea typeface="Calibri"/>
                <a:cs typeface="Calibri"/>
                <a:sym typeface="Calibri"/>
              </a:rPr>
              <a:t>var</a:t>
            </a:r>
            <a:r>
              <a:rPr lang="en-US" sz="2200">
                <a:solidFill>
                  <a:schemeClr val="dk1"/>
                </a:solidFill>
                <a:latin typeface="Calibri"/>
                <a:ea typeface="Calibri"/>
                <a:cs typeface="Calibri"/>
                <a:sym typeface="Calibri"/>
              </a:rPr>
              <a:t> nomeDaVariavel = </a:t>
            </a:r>
            <a:r>
              <a:rPr lang="en-US" sz="2200">
                <a:solidFill>
                  <a:srgbClr val="A31515"/>
                </a:solidFill>
                <a:latin typeface="Calibri"/>
                <a:ea typeface="Calibri"/>
                <a:cs typeface="Calibri"/>
                <a:sym typeface="Calibri"/>
              </a:rPr>
              <a:t>”valor”</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214" name="Google Shape;214;g1e4e3097cb0_0_24"/>
          <p:cNvSpPr/>
          <p:nvPr/>
        </p:nvSpPr>
        <p:spPr>
          <a:xfrm>
            <a:off x="779650" y="5684525"/>
            <a:ext cx="3723600" cy="62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e4e3097cb0_0_190"/>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Escopo de </a:t>
            </a:r>
            <a:r>
              <a:rPr b="1" lang="en-US" sz="2800">
                <a:solidFill>
                  <a:srgbClr val="A31515"/>
                </a:solidFill>
              </a:rPr>
              <a:t>var</a:t>
            </a:r>
            <a:endParaRPr b="1" sz="2800">
              <a:solidFill>
                <a:srgbClr val="A31515"/>
              </a:solidFill>
            </a:endParaRPr>
          </a:p>
        </p:txBody>
      </p:sp>
      <p:sp>
        <p:nvSpPr>
          <p:cNvPr id="220" name="Google Shape;220;g1e4e3097cb0_0_190"/>
          <p:cNvSpPr txBox="1"/>
          <p:nvPr/>
        </p:nvSpPr>
        <p:spPr>
          <a:xfrm>
            <a:off x="485075" y="1130100"/>
            <a:ext cx="8254500" cy="390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rgbClr val="E50000"/>
                </a:solidFill>
                <a:latin typeface="Calibri"/>
                <a:ea typeface="Calibri"/>
                <a:cs typeface="Calibri"/>
                <a:sym typeface="Calibri"/>
              </a:rPr>
              <a:t>  </a:t>
            </a:r>
            <a:r>
              <a:rPr lang="en-US" sz="2200">
                <a:solidFill>
                  <a:srgbClr val="E50000"/>
                </a:solidFill>
                <a:latin typeface="Calibri"/>
                <a:ea typeface="Calibri"/>
                <a:cs typeface="Calibri"/>
                <a:sym typeface="Calibri"/>
              </a:rPr>
              <a:t>E</a:t>
            </a:r>
            <a:r>
              <a:rPr lang="en-US" sz="2200">
                <a:solidFill>
                  <a:srgbClr val="E50000"/>
                </a:solidFill>
                <a:latin typeface="Calibri"/>
                <a:ea typeface="Calibri"/>
                <a:cs typeface="Calibri"/>
                <a:sym typeface="Calibri"/>
              </a:rPr>
              <a:t>scopo global </a:t>
            </a:r>
            <a:r>
              <a:rPr lang="en-US" sz="2200">
                <a:solidFill>
                  <a:schemeClr val="dk1"/>
                </a:solidFill>
                <a:latin typeface="Calibri"/>
                <a:ea typeface="Calibri"/>
                <a:cs typeface="Calibri"/>
                <a:sym typeface="Calibri"/>
              </a:rPr>
              <a:t>- variável declarada fora de uma função.</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solidFill>
                  <a:schemeClr val="dk1"/>
                </a:solidFill>
                <a:latin typeface="Calibri"/>
                <a:ea typeface="Calibri"/>
                <a:cs typeface="Calibri"/>
                <a:sym typeface="Calibri"/>
              </a:rPr>
              <a:t>Uma variável declarada como </a:t>
            </a:r>
            <a:r>
              <a:rPr b="1" lang="en-US" sz="2200">
                <a:solidFill>
                  <a:srgbClr val="A31515"/>
                </a:solidFill>
                <a:latin typeface="Calibri"/>
                <a:ea typeface="Calibri"/>
                <a:cs typeface="Calibri"/>
                <a:sym typeface="Calibri"/>
              </a:rPr>
              <a:t>var</a:t>
            </a:r>
            <a:r>
              <a:rPr lang="en-US" sz="2200">
                <a:solidFill>
                  <a:schemeClr val="dk1"/>
                </a:solidFill>
                <a:latin typeface="Calibri"/>
                <a:ea typeface="Calibri"/>
                <a:cs typeface="Calibri"/>
                <a:sym typeface="Calibri"/>
              </a:rPr>
              <a:t> </a:t>
            </a:r>
            <a:r>
              <a:rPr lang="en-US" sz="2200">
                <a:solidFill>
                  <a:srgbClr val="741B47"/>
                </a:solidFill>
                <a:latin typeface="Calibri"/>
                <a:ea typeface="Calibri"/>
                <a:cs typeface="Calibri"/>
                <a:sym typeface="Calibri"/>
              </a:rPr>
              <a:t>fora </a:t>
            </a:r>
            <a:r>
              <a:rPr lang="en-US" sz="2200">
                <a:solidFill>
                  <a:schemeClr val="dk1"/>
                </a:solidFill>
                <a:latin typeface="Calibri"/>
                <a:ea typeface="Calibri"/>
                <a:cs typeface="Calibri"/>
                <a:sym typeface="Calibri"/>
              </a:rPr>
              <a:t>de um bloco de função pode ser utilizada em todo escopo do arquivo de código </a:t>
            </a:r>
            <a:r>
              <a:rPr b="1" lang="en-US" sz="2200">
                <a:solidFill>
                  <a:srgbClr val="008000"/>
                </a:solidFill>
                <a:latin typeface="Calibri"/>
                <a:ea typeface="Calibri"/>
                <a:cs typeface="Calibri"/>
                <a:sym typeface="Calibri"/>
              </a:rPr>
              <a:t>(âmbito global)</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200">
                <a:solidFill>
                  <a:srgbClr val="E50000"/>
                </a:solidFill>
                <a:latin typeface="Calibri"/>
                <a:ea typeface="Calibri"/>
                <a:cs typeface="Calibri"/>
                <a:sym typeface="Calibri"/>
              </a:rPr>
              <a:t>Escopo local</a:t>
            </a:r>
            <a:r>
              <a:rPr lang="en-US" sz="2200">
                <a:solidFill>
                  <a:schemeClr val="dk1"/>
                </a:solidFill>
                <a:latin typeface="Calibri"/>
                <a:ea typeface="Calibri"/>
                <a:cs typeface="Calibri"/>
                <a:sym typeface="Calibri"/>
              </a:rPr>
              <a:t> - variável declarada dentro de uma função.</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just">
              <a:spcBef>
                <a:spcPts val="0"/>
              </a:spcBef>
              <a:spcAft>
                <a:spcPts val="0"/>
              </a:spcAft>
              <a:buSzPts val="2200"/>
              <a:buFont typeface="Calibri"/>
              <a:buChar char="-"/>
            </a:pPr>
            <a:r>
              <a:rPr lang="en-US" sz="2200">
                <a:solidFill>
                  <a:schemeClr val="dk1"/>
                </a:solidFill>
                <a:latin typeface="Calibri"/>
                <a:ea typeface="Calibri"/>
                <a:cs typeface="Calibri"/>
                <a:sym typeface="Calibri"/>
              </a:rPr>
              <a:t>Uma variável declarada como </a:t>
            </a:r>
            <a:r>
              <a:rPr b="1" lang="en-US" sz="2200">
                <a:solidFill>
                  <a:srgbClr val="A31515"/>
                </a:solidFill>
                <a:latin typeface="Calibri"/>
                <a:ea typeface="Calibri"/>
                <a:cs typeface="Calibri"/>
                <a:sym typeface="Calibri"/>
              </a:rPr>
              <a:t>var</a:t>
            </a:r>
            <a:r>
              <a:rPr lang="en-US" sz="2200">
                <a:solidFill>
                  <a:schemeClr val="dk1"/>
                </a:solidFill>
                <a:latin typeface="Calibri"/>
                <a:ea typeface="Calibri"/>
                <a:cs typeface="Calibri"/>
                <a:sym typeface="Calibri"/>
              </a:rPr>
              <a:t> </a:t>
            </a:r>
            <a:r>
              <a:rPr lang="en-US" sz="2200">
                <a:solidFill>
                  <a:srgbClr val="741B47"/>
                </a:solidFill>
                <a:latin typeface="Calibri"/>
                <a:ea typeface="Calibri"/>
                <a:cs typeface="Calibri"/>
                <a:sym typeface="Calibri"/>
              </a:rPr>
              <a:t>dentro</a:t>
            </a:r>
            <a:r>
              <a:rPr lang="en-US" sz="2200">
                <a:solidFill>
                  <a:schemeClr val="dk1"/>
                </a:solidFill>
                <a:latin typeface="Calibri"/>
                <a:ea typeface="Calibri"/>
                <a:cs typeface="Calibri"/>
                <a:sym typeface="Calibri"/>
              </a:rPr>
              <a:t> de um bloco de função pode ser acessada somente dentro daquela função </a:t>
            </a:r>
            <a:r>
              <a:rPr b="1" lang="en-US" sz="2200">
                <a:solidFill>
                  <a:srgbClr val="008000"/>
                </a:solidFill>
                <a:latin typeface="Calibri"/>
                <a:ea typeface="Calibri"/>
                <a:cs typeface="Calibri"/>
                <a:sym typeface="Calibri"/>
              </a:rPr>
              <a:t>(âmbito local)</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e4ed7b660a_0_27"/>
          <p:cNvSpPr/>
          <p:nvPr/>
        </p:nvSpPr>
        <p:spPr>
          <a:xfrm>
            <a:off x="763425" y="1782650"/>
            <a:ext cx="4029900" cy="4137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e4ed7b660a_0_27"/>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Escopo de </a:t>
            </a:r>
            <a:r>
              <a:rPr b="1" lang="en-US" sz="2800">
                <a:solidFill>
                  <a:srgbClr val="A31515"/>
                </a:solidFill>
              </a:rPr>
              <a:t>var</a:t>
            </a:r>
            <a:endParaRPr b="1" sz="2800">
              <a:solidFill>
                <a:srgbClr val="A31515"/>
              </a:solidFill>
            </a:endParaRPr>
          </a:p>
        </p:txBody>
      </p:sp>
      <p:sp>
        <p:nvSpPr>
          <p:cNvPr id="227" name="Google Shape;227;g1e4ed7b660a_0_27"/>
          <p:cNvSpPr txBox="1"/>
          <p:nvPr/>
        </p:nvSpPr>
        <p:spPr>
          <a:xfrm>
            <a:off x="485075" y="1130100"/>
            <a:ext cx="82545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Observe o exemplo de código no seguinte </a:t>
            </a:r>
            <a:r>
              <a:rPr lang="en-US" sz="2200">
                <a:solidFill>
                  <a:srgbClr val="800000"/>
                </a:solidFill>
                <a:latin typeface="Calibri"/>
                <a:ea typeface="Calibri"/>
                <a:cs typeface="Calibri"/>
                <a:sym typeface="Calibri"/>
              </a:rPr>
              <a:t>script</a:t>
            </a:r>
            <a:r>
              <a:rPr lang="en-US" sz="2200">
                <a:solidFill>
                  <a:schemeClr val="dk1"/>
                </a:solidFill>
                <a:latin typeface="Calibri"/>
                <a:ea typeface="Calibri"/>
                <a:cs typeface="Calibri"/>
                <a:sym typeface="Calibri"/>
              </a:rPr>
              <a:t>:</a:t>
            </a:r>
            <a:endParaRPr sz="2200">
              <a:solidFill>
                <a:srgbClr val="980000"/>
              </a:solidFill>
              <a:latin typeface="Calibri"/>
              <a:ea typeface="Calibri"/>
              <a:cs typeface="Calibri"/>
              <a:sym typeface="Calibri"/>
            </a:endParaRPr>
          </a:p>
        </p:txBody>
      </p:sp>
      <p:sp>
        <p:nvSpPr>
          <p:cNvPr id="228" name="Google Shape;228;g1e4ed7b660a_0_27"/>
          <p:cNvSpPr txBox="1"/>
          <p:nvPr/>
        </p:nvSpPr>
        <p:spPr>
          <a:xfrm>
            <a:off x="880700" y="1831200"/>
            <a:ext cx="3912600" cy="4017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var</a:t>
            </a:r>
            <a:r>
              <a:rPr lang="en-US" sz="2100">
                <a:solidFill>
                  <a:schemeClr val="dk1"/>
                </a:solidFill>
                <a:latin typeface="Calibri"/>
                <a:ea typeface="Calibri"/>
                <a:cs typeface="Calibri"/>
                <a:sym typeface="Calibri"/>
              </a:rPr>
              <a:t> saida1 = </a:t>
            </a:r>
            <a:r>
              <a:rPr lang="en-US" sz="2100">
                <a:solidFill>
                  <a:srgbClr val="A31515"/>
                </a:solidFill>
                <a:latin typeface="Calibri"/>
                <a:ea typeface="Calibri"/>
                <a:cs typeface="Calibri"/>
                <a:sym typeface="Calibri"/>
              </a:rPr>
              <a:t>"global"</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function</a:t>
            </a:r>
            <a:r>
              <a:rPr lang="en-US" sz="2100">
                <a:solidFill>
                  <a:schemeClr val="dk1"/>
                </a:solidFill>
                <a:latin typeface="Calibri"/>
                <a:ea typeface="Calibri"/>
                <a:cs typeface="Calibri"/>
                <a:sym typeface="Calibri"/>
              </a:rPr>
              <a:t> meuMetodo()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    var</a:t>
            </a:r>
            <a:r>
              <a:rPr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saida2</a:t>
            </a:r>
            <a:r>
              <a:rPr lang="en-US" sz="2100">
                <a:solidFill>
                  <a:schemeClr val="dk1"/>
                </a:solidFill>
                <a:latin typeface="Calibri"/>
                <a:ea typeface="Calibri"/>
                <a:cs typeface="Calibri"/>
                <a:sym typeface="Calibri"/>
              </a:rPr>
              <a:t> = </a:t>
            </a:r>
            <a:r>
              <a:rPr lang="en-US" sz="2100">
                <a:solidFill>
                  <a:srgbClr val="A31515"/>
                </a:solidFill>
                <a:latin typeface="Calibri"/>
                <a:ea typeface="Calibri"/>
                <a:cs typeface="Calibri"/>
                <a:sym typeface="Calibri"/>
              </a:rPr>
              <a:t>"local"</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    return</a:t>
            </a:r>
            <a:r>
              <a:rPr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saida2</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console.log(</a:t>
            </a:r>
            <a:r>
              <a:rPr lang="en-US" sz="2100">
                <a:solidFill>
                  <a:schemeClr val="dk1"/>
                </a:solidFill>
                <a:latin typeface="Calibri"/>
                <a:ea typeface="Calibri"/>
                <a:cs typeface="Calibri"/>
                <a:sym typeface="Calibri"/>
              </a:rPr>
              <a:t>saida1</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console.log(meuMetodo());</a:t>
            </a:r>
            <a:endParaRPr sz="2100">
              <a:solidFill>
                <a:schemeClr val="dk1"/>
              </a:solidFill>
              <a:latin typeface="Calibri"/>
              <a:ea typeface="Calibri"/>
              <a:cs typeface="Calibri"/>
              <a:sym typeface="Calibri"/>
            </a:endParaRPr>
          </a:p>
        </p:txBody>
      </p:sp>
      <p:sp>
        <p:nvSpPr>
          <p:cNvPr id="229" name="Google Shape;229;g1e4ed7b660a_0_27"/>
          <p:cNvSpPr txBox="1"/>
          <p:nvPr/>
        </p:nvSpPr>
        <p:spPr>
          <a:xfrm>
            <a:off x="5022600" y="2445625"/>
            <a:ext cx="4029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 </a:t>
            </a:r>
            <a:r>
              <a:rPr b="1" lang="en-US" sz="2100"/>
              <a:t>saida1</a:t>
            </a:r>
            <a:r>
              <a:rPr lang="en-US" sz="2100"/>
              <a:t> tem escopo </a:t>
            </a:r>
            <a:r>
              <a:rPr lang="en-US" sz="2100">
                <a:solidFill>
                  <a:srgbClr val="E50000"/>
                </a:solidFill>
              </a:rPr>
              <a:t>global</a:t>
            </a:r>
            <a:r>
              <a:rPr lang="en-US" sz="2100"/>
              <a:t>, pois existe fora da função </a:t>
            </a:r>
            <a:r>
              <a:rPr lang="en-US" sz="2100">
                <a:solidFill>
                  <a:srgbClr val="4C1130"/>
                </a:solidFill>
              </a:rPr>
              <a:t>(pode ser evocada diretamente)</a:t>
            </a:r>
            <a:r>
              <a:rPr lang="en-US" sz="2100"/>
              <a:t>.</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 </a:t>
            </a:r>
            <a:r>
              <a:rPr b="1" lang="en-US" sz="2100"/>
              <a:t>saida2</a:t>
            </a:r>
            <a:r>
              <a:rPr lang="en-US" sz="2100"/>
              <a:t> tem escopo </a:t>
            </a:r>
            <a:r>
              <a:rPr lang="en-US" sz="2100">
                <a:solidFill>
                  <a:srgbClr val="E50000"/>
                </a:solidFill>
              </a:rPr>
              <a:t>local</a:t>
            </a:r>
            <a:r>
              <a:rPr lang="en-US" sz="2100"/>
              <a:t>, pois existe dentro da função </a:t>
            </a:r>
            <a:r>
              <a:rPr lang="en-US" sz="2100">
                <a:solidFill>
                  <a:srgbClr val="4C1130"/>
                </a:solidFill>
              </a:rPr>
              <a:t>(não pode ser evocada diretamente)</a:t>
            </a:r>
            <a:r>
              <a:rPr lang="en-US" sz="2100"/>
              <a:t>.</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e4e3097cb0_0_215"/>
          <p:cNvSpPr/>
          <p:nvPr/>
        </p:nvSpPr>
        <p:spPr>
          <a:xfrm>
            <a:off x="6789700" y="4272675"/>
            <a:ext cx="2213100" cy="1337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1e4e3097cb0_0_215"/>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Escopo de </a:t>
            </a:r>
            <a:r>
              <a:rPr b="1" lang="en-US" sz="2800">
                <a:solidFill>
                  <a:srgbClr val="A31515"/>
                </a:solidFill>
              </a:rPr>
              <a:t>var</a:t>
            </a:r>
            <a:endParaRPr b="1" sz="2800">
              <a:solidFill>
                <a:srgbClr val="A31515"/>
              </a:solidFill>
            </a:endParaRPr>
          </a:p>
        </p:txBody>
      </p:sp>
      <p:pic>
        <p:nvPicPr>
          <p:cNvPr id="236" name="Google Shape;236;g1e4e3097cb0_0_215"/>
          <p:cNvPicPr preferRelativeResize="0"/>
          <p:nvPr/>
        </p:nvPicPr>
        <p:blipFill>
          <a:blip r:embed="rId3">
            <a:alphaModFix/>
          </a:blip>
          <a:stretch>
            <a:fillRect/>
          </a:stretch>
        </p:blipFill>
        <p:spPr>
          <a:xfrm>
            <a:off x="237400" y="1184200"/>
            <a:ext cx="6053858" cy="5599725"/>
          </a:xfrm>
          <a:prstGeom prst="rect">
            <a:avLst/>
          </a:prstGeom>
          <a:noFill/>
          <a:ln>
            <a:noFill/>
          </a:ln>
        </p:spPr>
      </p:pic>
      <p:sp>
        <p:nvSpPr>
          <p:cNvPr id="237" name="Google Shape;237;g1e4e3097cb0_0_215"/>
          <p:cNvSpPr txBox="1"/>
          <p:nvPr/>
        </p:nvSpPr>
        <p:spPr>
          <a:xfrm>
            <a:off x="6838575" y="4337325"/>
            <a:ext cx="2076600" cy="120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Dê preferência para o uso de variáveis locais. </a:t>
            </a:r>
            <a:endParaRPr/>
          </a:p>
        </p:txBody>
      </p:sp>
      <p:sp>
        <p:nvSpPr>
          <p:cNvPr id="238" name="Google Shape;238;g1e4e3097cb0_0_215"/>
          <p:cNvSpPr/>
          <p:nvPr/>
        </p:nvSpPr>
        <p:spPr>
          <a:xfrm>
            <a:off x="6461825" y="1300875"/>
            <a:ext cx="2541000" cy="1877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e4e3097cb0_0_215"/>
          <p:cNvSpPr txBox="1"/>
          <p:nvPr/>
        </p:nvSpPr>
        <p:spPr>
          <a:xfrm>
            <a:off x="6461825" y="1300875"/>
            <a:ext cx="2541000" cy="1877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Clique com o botão direito escolha a opção </a:t>
            </a:r>
            <a:r>
              <a:rPr b="1" lang="en-US" sz="2200">
                <a:solidFill>
                  <a:schemeClr val="dk1"/>
                </a:solidFill>
                <a:latin typeface="Calibri"/>
                <a:ea typeface="Calibri"/>
                <a:cs typeface="Calibri"/>
                <a:sym typeface="Calibri"/>
              </a:rPr>
              <a:t>inspecionar</a:t>
            </a:r>
            <a:r>
              <a:rPr lang="en-US" sz="2200">
                <a:solidFill>
                  <a:schemeClr val="dk1"/>
                </a:solidFill>
                <a:latin typeface="Calibri"/>
                <a:ea typeface="Calibri"/>
                <a:cs typeface="Calibri"/>
                <a:sym typeface="Calibri"/>
              </a:rPr>
              <a:t> e depois clique na aba  </a:t>
            </a:r>
            <a:r>
              <a:rPr b="1" lang="en-US" sz="2200">
                <a:solidFill>
                  <a:schemeClr val="dk1"/>
                </a:solidFill>
                <a:latin typeface="Calibri"/>
                <a:ea typeface="Calibri"/>
                <a:cs typeface="Calibri"/>
                <a:sym typeface="Calibri"/>
              </a:rPr>
              <a:t>sources</a:t>
            </a:r>
            <a:r>
              <a:rPr lang="en-US" sz="2200">
                <a:solidFill>
                  <a:schemeClr val="dk1"/>
                </a:solidFill>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e4e3097cb0_0_201"/>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V</a:t>
            </a:r>
            <a:r>
              <a:rPr lang="en-US" sz="2800"/>
              <a:t>ariáveis - </a:t>
            </a:r>
            <a:r>
              <a:rPr b="1" lang="en-US" sz="2800">
                <a:solidFill>
                  <a:srgbClr val="A31515"/>
                </a:solidFill>
              </a:rPr>
              <a:t>var</a:t>
            </a:r>
            <a:endParaRPr b="1" sz="2800">
              <a:solidFill>
                <a:srgbClr val="A31515"/>
              </a:solidFill>
            </a:endParaRPr>
          </a:p>
        </p:txBody>
      </p:sp>
      <p:sp>
        <p:nvSpPr>
          <p:cNvPr id="245" name="Google Shape;245;g1e4e3097cb0_0_201"/>
          <p:cNvSpPr txBox="1"/>
          <p:nvPr/>
        </p:nvSpPr>
        <p:spPr>
          <a:xfrm>
            <a:off x="485075" y="1130100"/>
            <a:ext cx="82545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rgbClr val="E50000"/>
                </a:solidFill>
                <a:latin typeface="Calibri"/>
                <a:ea typeface="Calibri"/>
                <a:cs typeface="Calibri"/>
                <a:sym typeface="Calibri"/>
              </a:rPr>
              <a:t>  </a:t>
            </a:r>
            <a:r>
              <a:rPr lang="en-US" sz="2200">
                <a:solidFill>
                  <a:schemeClr val="dk1"/>
                </a:solidFill>
                <a:latin typeface="Calibri"/>
                <a:ea typeface="Calibri"/>
                <a:cs typeface="Calibri"/>
                <a:sym typeface="Calibri"/>
              </a:rPr>
              <a:t>Uma variável declarada como </a:t>
            </a:r>
            <a:r>
              <a:rPr b="1" lang="en-US" sz="2200">
                <a:solidFill>
                  <a:srgbClr val="A31515"/>
                </a:solidFill>
                <a:latin typeface="Calibri"/>
                <a:ea typeface="Calibri"/>
                <a:cs typeface="Calibri"/>
                <a:sym typeface="Calibri"/>
              </a:rPr>
              <a:t>var</a:t>
            </a: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pode ser redeclarada  e atualizada várias vezes.</a:t>
            </a:r>
            <a:endParaRPr sz="2200">
              <a:solidFill>
                <a:schemeClr val="dk1"/>
              </a:solidFill>
              <a:latin typeface="Calibri"/>
              <a:ea typeface="Calibri"/>
              <a:cs typeface="Calibri"/>
              <a:sym typeface="Calibri"/>
            </a:endParaRPr>
          </a:p>
        </p:txBody>
      </p:sp>
      <p:sp>
        <p:nvSpPr>
          <p:cNvPr id="246" name="Google Shape;246;g1e4e3097cb0_0_201"/>
          <p:cNvSpPr txBox="1"/>
          <p:nvPr/>
        </p:nvSpPr>
        <p:spPr>
          <a:xfrm>
            <a:off x="736325" y="2242675"/>
            <a:ext cx="3248400" cy="2460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var</a:t>
            </a:r>
            <a:r>
              <a:rPr lang="en-US" sz="2300">
                <a:solidFill>
                  <a:schemeClr val="dk1"/>
                </a:solidFill>
                <a:latin typeface="Calibri"/>
                <a:ea typeface="Calibri"/>
                <a:cs typeface="Calibri"/>
                <a:sym typeface="Calibri"/>
              </a:rPr>
              <a:t> saida1 = </a:t>
            </a:r>
            <a:r>
              <a:rPr lang="en-US" sz="2300">
                <a:solidFill>
                  <a:srgbClr val="A31515"/>
                </a:solidFill>
                <a:latin typeface="Calibri"/>
                <a:ea typeface="Calibri"/>
                <a:cs typeface="Calibri"/>
                <a:sym typeface="Calibri"/>
              </a:rPr>
              <a:t>"texto 1"</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var</a:t>
            </a:r>
            <a:r>
              <a:rPr lang="en-US" sz="2300">
                <a:solidFill>
                  <a:schemeClr val="dk1"/>
                </a:solidFill>
                <a:latin typeface="Calibri"/>
                <a:ea typeface="Calibri"/>
                <a:cs typeface="Calibri"/>
                <a:sym typeface="Calibri"/>
              </a:rPr>
              <a:t> saida1 = </a:t>
            </a:r>
            <a:r>
              <a:rPr lang="en-US" sz="2300">
                <a:solidFill>
                  <a:srgbClr val="A31515"/>
                </a:solidFill>
                <a:latin typeface="Calibri"/>
                <a:ea typeface="Calibri"/>
                <a:cs typeface="Calibri"/>
                <a:sym typeface="Calibri"/>
              </a:rPr>
              <a:t>"texto 2"</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var</a:t>
            </a:r>
            <a:r>
              <a:rPr lang="en-US" sz="2300">
                <a:solidFill>
                  <a:schemeClr val="dk1"/>
                </a:solidFill>
                <a:latin typeface="Calibri"/>
                <a:ea typeface="Calibri"/>
                <a:cs typeface="Calibri"/>
                <a:sym typeface="Calibri"/>
              </a:rPr>
              <a:t> saida1 = </a:t>
            </a:r>
            <a:r>
              <a:rPr lang="en-US" sz="2300">
                <a:solidFill>
                  <a:srgbClr val="A31515"/>
                </a:solidFill>
                <a:latin typeface="Calibri"/>
                <a:ea typeface="Calibri"/>
                <a:cs typeface="Calibri"/>
                <a:sym typeface="Calibri"/>
              </a:rPr>
              <a:t>"texto 3"</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document.write(saida1);</a:t>
            </a:r>
            <a:endParaRPr sz="2300">
              <a:solidFill>
                <a:schemeClr val="dk1"/>
              </a:solidFill>
              <a:latin typeface="Calibri"/>
              <a:ea typeface="Calibri"/>
              <a:cs typeface="Calibri"/>
              <a:sym typeface="Calibri"/>
            </a:endParaRPr>
          </a:p>
        </p:txBody>
      </p:sp>
      <p:sp>
        <p:nvSpPr>
          <p:cNvPr id="247" name="Google Shape;247;g1e4e3097cb0_0_201"/>
          <p:cNvSpPr txBox="1"/>
          <p:nvPr/>
        </p:nvSpPr>
        <p:spPr>
          <a:xfrm>
            <a:off x="5079725" y="2242675"/>
            <a:ext cx="3248400" cy="2460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var</a:t>
            </a:r>
            <a:r>
              <a:rPr lang="en-US" sz="2300">
                <a:solidFill>
                  <a:schemeClr val="dk1"/>
                </a:solidFill>
                <a:latin typeface="Calibri"/>
                <a:ea typeface="Calibri"/>
                <a:cs typeface="Calibri"/>
                <a:sym typeface="Calibri"/>
              </a:rPr>
              <a:t> saida1 = </a:t>
            </a:r>
            <a:r>
              <a:rPr lang="en-US" sz="2300">
                <a:solidFill>
                  <a:srgbClr val="A31515"/>
                </a:solidFill>
                <a:latin typeface="Calibri"/>
                <a:ea typeface="Calibri"/>
                <a:cs typeface="Calibri"/>
                <a:sym typeface="Calibri"/>
              </a:rPr>
              <a:t>"texto 1"</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saida1 = </a:t>
            </a:r>
            <a:r>
              <a:rPr lang="en-US" sz="2300">
                <a:solidFill>
                  <a:srgbClr val="A31515"/>
                </a:solidFill>
                <a:latin typeface="Calibri"/>
                <a:ea typeface="Calibri"/>
                <a:cs typeface="Calibri"/>
                <a:sym typeface="Calibri"/>
              </a:rPr>
              <a:t>"texto 2"</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saida1 = </a:t>
            </a:r>
            <a:r>
              <a:rPr lang="en-US" sz="2300">
                <a:solidFill>
                  <a:srgbClr val="A31515"/>
                </a:solidFill>
                <a:latin typeface="Calibri"/>
                <a:ea typeface="Calibri"/>
                <a:cs typeface="Calibri"/>
                <a:sym typeface="Calibri"/>
              </a:rPr>
              <a:t>"texto 3"</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document.write(saida1);</a:t>
            </a:r>
            <a:endParaRPr sz="2300">
              <a:solidFill>
                <a:schemeClr val="dk1"/>
              </a:solidFill>
              <a:latin typeface="Calibri"/>
              <a:ea typeface="Calibri"/>
              <a:cs typeface="Calibri"/>
              <a:sym typeface="Calibri"/>
            </a:endParaRPr>
          </a:p>
        </p:txBody>
      </p:sp>
      <p:sp>
        <p:nvSpPr>
          <p:cNvPr id="248" name="Google Shape;248;g1e4e3097cb0_0_201"/>
          <p:cNvSpPr/>
          <p:nvPr/>
        </p:nvSpPr>
        <p:spPr>
          <a:xfrm>
            <a:off x="668150" y="2233875"/>
            <a:ext cx="3248400" cy="274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e4e3097cb0_0_201"/>
          <p:cNvSpPr/>
          <p:nvPr/>
        </p:nvSpPr>
        <p:spPr>
          <a:xfrm>
            <a:off x="5011550" y="2233875"/>
            <a:ext cx="3248400" cy="274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e4e3097cb0_0_201"/>
          <p:cNvSpPr txBox="1"/>
          <p:nvPr/>
        </p:nvSpPr>
        <p:spPr>
          <a:xfrm>
            <a:off x="4109750" y="3211375"/>
            <a:ext cx="708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solidFill>
                  <a:schemeClr val="dk1"/>
                </a:solidFill>
                <a:latin typeface="Calibri"/>
                <a:ea typeface="Calibri"/>
                <a:cs typeface="Calibri"/>
                <a:sym typeface="Calibri"/>
              </a:rPr>
              <a:t>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daf2bf1a12_1_7"/>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JavaScript - Definição</a:t>
            </a:r>
            <a:endParaRPr sz="2800"/>
          </a:p>
        </p:txBody>
      </p:sp>
      <p:sp>
        <p:nvSpPr>
          <p:cNvPr id="98" name="Google Shape;98;g1daf2bf1a12_1_7"/>
          <p:cNvSpPr txBox="1"/>
          <p:nvPr/>
        </p:nvSpPr>
        <p:spPr>
          <a:xfrm>
            <a:off x="485075" y="1130100"/>
            <a:ext cx="8254500" cy="427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JavaScript é uma linguagem de programação que foi criada em meados de 1995, é uma das bases para o desenvolvimento web e está presente na grande maioria dos sites.</a:t>
            </a:r>
            <a:endParaRPr sz="2200">
              <a:solidFill>
                <a:schemeClr val="dk1"/>
              </a:solidFill>
              <a:latin typeface="Calibri"/>
              <a:ea typeface="Calibri"/>
              <a:cs typeface="Calibri"/>
              <a:sym typeface="Calibri"/>
            </a:endParaRPr>
          </a:p>
          <a:p>
            <a:pPr indent="457200" lvl="0" marL="0" marR="0" rtl="0" algn="just">
              <a:lnSpc>
                <a:spcPct val="100000"/>
              </a:lnSpc>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457200" lvl="0" marL="0" marR="0" rtl="0" algn="just">
              <a:lnSpc>
                <a:spcPct val="100000"/>
              </a:lnSpc>
              <a:spcBef>
                <a:spcPts val="0"/>
              </a:spcBef>
              <a:spcAft>
                <a:spcPts val="0"/>
              </a:spcAft>
              <a:buClr>
                <a:schemeClr val="dk1"/>
              </a:buClr>
              <a:buSzPts val="1100"/>
              <a:buFont typeface="Arial"/>
              <a:buNone/>
            </a:pPr>
            <a:r>
              <a:rPr lang="en-US" sz="2400">
                <a:solidFill>
                  <a:srgbClr val="980000"/>
                </a:solidFill>
                <a:latin typeface="Calibri"/>
                <a:ea typeface="Calibri"/>
                <a:cs typeface="Calibri"/>
                <a:sym typeface="Calibri"/>
              </a:rPr>
              <a:t>Principais características:</a:t>
            </a:r>
            <a:endParaRPr sz="2400">
              <a:solidFill>
                <a:srgbClr val="980000"/>
              </a:solidFill>
              <a:latin typeface="Calibri"/>
              <a:ea typeface="Calibri"/>
              <a:cs typeface="Calibri"/>
              <a:sym typeface="Calibri"/>
            </a:endParaRPr>
          </a:p>
          <a:p>
            <a:pPr indent="457200" lvl="0" marL="0" marR="0" rtl="0" algn="just">
              <a:lnSpc>
                <a:spcPct val="100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457200" marR="0" rtl="0" algn="just">
              <a:lnSpc>
                <a:spcPct val="150000"/>
              </a:lnSpc>
              <a:spcBef>
                <a:spcPts val="0"/>
              </a:spcBef>
              <a:spcAft>
                <a:spcPts val="0"/>
              </a:spcAft>
              <a:buNone/>
            </a:pPr>
            <a:r>
              <a:rPr lang="en-US" sz="2400">
                <a:solidFill>
                  <a:schemeClr val="accent2"/>
                </a:solidFill>
                <a:latin typeface="Calibri"/>
                <a:ea typeface="Calibri"/>
                <a:cs typeface="Calibri"/>
                <a:sym typeface="Calibri"/>
              </a:rPr>
              <a:t>-  Alta Performance</a:t>
            </a:r>
            <a:endParaRPr sz="2400">
              <a:solidFill>
                <a:schemeClr val="accent2"/>
              </a:solidFill>
              <a:latin typeface="Calibri"/>
              <a:ea typeface="Calibri"/>
              <a:cs typeface="Calibri"/>
              <a:sym typeface="Calibri"/>
            </a:endParaRPr>
          </a:p>
          <a:p>
            <a:pPr indent="0" lvl="0" marL="457200" marR="0" rtl="0" algn="just">
              <a:lnSpc>
                <a:spcPct val="150000"/>
              </a:lnSpc>
              <a:spcBef>
                <a:spcPts val="0"/>
              </a:spcBef>
              <a:spcAft>
                <a:spcPts val="0"/>
              </a:spcAft>
              <a:buNone/>
            </a:pPr>
            <a:r>
              <a:rPr lang="en-US" sz="2400">
                <a:solidFill>
                  <a:schemeClr val="accent2"/>
                </a:solidFill>
                <a:latin typeface="Calibri"/>
                <a:ea typeface="Calibri"/>
                <a:cs typeface="Calibri"/>
                <a:sym typeface="Calibri"/>
              </a:rPr>
              <a:t>-  Multiplataforma</a:t>
            </a:r>
            <a:endParaRPr sz="2400">
              <a:solidFill>
                <a:schemeClr val="accent2"/>
              </a:solidFill>
              <a:latin typeface="Calibri"/>
              <a:ea typeface="Calibri"/>
              <a:cs typeface="Calibri"/>
              <a:sym typeface="Calibri"/>
            </a:endParaRPr>
          </a:p>
          <a:p>
            <a:pPr indent="0" lvl="0" marL="457200" marR="0" rtl="0" algn="just">
              <a:lnSpc>
                <a:spcPct val="150000"/>
              </a:lnSpc>
              <a:spcBef>
                <a:spcPts val="0"/>
              </a:spcBef>
              <a:spcAft>
                <a:spcPts val="0"/>
              </a:spcAft>
              <a:buNone/>
            </a:pPr>
            <a:r>
              <a:rPr lang="en-US" sz="2400">
                <a:solidFill>
                  <a:schemeClr val="accent2"/>
                </a:solidFill>
                <a:latin typeface="Calibri"/>
                <a:ea typeface="Calibri"/>
                <a:cs typeface="Calibri"/>
                <a:sym typeface="Calibri"/>
              </a:rPr>
              <a:t>-  Multiparadigma</a:t>
            </a:r>
            <a:endParaRPr sz="2400">
              <a:solidFill>
                <a:schemeClr val="accent2"/>
              </a:solidFill>
              <a:latin typeface="Calibri"/>
              <a:ea typeface="Calibri"/>
              <a:cs typeface="Calibri"/>
              <a:sym typeface="Calibri"/>
            </a:endParaRPr>
          </a:p>
          <a:p>
            <a:pPr indent="457200" lvl="0" marL="0" marR="0" rtl="0" algn="just">
              <a:lnSpc>
                <a:spcPct val="100000"/>
              </a:lnSpc>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e4ed7b660a_0_48"/>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Variáveis - </a:t>
            </a:r>
            <a:r>
              <a:rPr b="1" lang="en-US" sz="2800">
                <a:solidFill>
                  <a:srgbClr val="A31515"/>
                </a:solidFill>
              </a:rPr>
              <a:t>var</a:t>
            </a:r>
            <a:endParaRPr b="1" sz="2800">
              <a:solidFill>
                <a:srgbClr val="A31515"/>
              </a:solidFill>
            </a:endParaRPr>
          </a:p>
        </p:txBody>
      </p:sp>
      <p:sp>
        <p:nvSpPr>
          <p:cNvPr id="256" name="Google Shape;256;g1e4ed7b660a_0_48"/>
          <p:cNvSpPr txBox="1"/>
          <p:nvPr/>
        </p:nvSpPr>
        <p:spPr>
          <a:xfrm>
            <a:off x="485075" y="1130100"/>
            <a:ext cx="82545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200">
                <a:solidFill>
                  <a:srgbClr val="E50000"/>
                </a:solidFill>
                <a:latin typeface="Calibri"/>
                <a:ea typeface="Calibri"/>
                <a:cs typeface="Calibri"/>
                <a:sym typeface="Calibri"/>
              </a:rPr>
              <a:t>  </a:t>
            </a:r>
            <a:r>
              <a:rPr b="1" lang="en-US" sz="2600">
                <a:solidFill>
                  <a:schemeClr val="dk1"/>
                </a:solidFill>
                <a:latin typeface="Calibri"/>
                <a:ea typeface="Calibri"/>
                <a:cs typeface="Calibri"/>
                <a:sym typeface="Calibri"/>
              </a:rPr>
              <a:t>Hoisting</a:t>
            </a:r>
            <a:r>
              <a:rPr lang="en-US" sz="2600">
                <a:solidFill>
                  <a:schemeClr val="dk1"/>
                </a:solidFill>
                <a:latin typeface="Calibri"/>
                <a:ea typeface="Calibri"/>
                <a:cs typeface="Calibri"/>
                <a:sym typeface="Calibri"/>
              </a:rPr>
              <a:t> - </a:t>
            </a:r>
            <a:r>
              <a:rPr b="1" lang="en-US" sz="2600">
                <a:solidFill>
                  <a:srgbClr val="A31515"/>
                </a:solidFill>
                <a:latin typeface="Calibri"/>
                <a:ea typeface="Calibri"/>
                <a:cs typeface="Calibri"/>
                <a:sym typeface="Calibri"/>
              </a:rPr>
              <a:t>var</a:t>
            </a:r>
            <a:endParaRPr b="1" sz="2600">
              <a:solidFill>
                <a:srgbClr val="A31515"/>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Podemos entender </a:t>
            </a:r>
            <a:r>
              <a:rPr b="1" lang="en-US" sz="2200">
                <a:solidFill>
                  <a:srgbClr val="7F0055"/>
                </a:solidFill>
                <a:latin typeface="Calibri"/>
                <a:ea typeface="Calibri"/>
                <a:cs typeface="Calibri"/>
                <a:sym typeface="Calibri"/>
              </a:rPr>
              <a:t>hoisting</a:t>
            </a:r>
            <a:r>
              <a:rPr lang="en-US" sz="2200">
                <a:solidFill>
                  <a:schemeClr val="dk1"/>
                </a:solidFill>
                <a:latin typeface="Calibri"/>
                <a:ea typeface="Calibri"/>
                <a:cs typeface="Calibri"/>
                <a:sym typeface="Calibri"/>
              </a:rPr>
              <a:t> como um mecanismo de </a:t>
            </a:r>
            <a:r>
              <a:rPr b="1" lang="en-US" sz="2200">
                <a:solidFill>
                  <a:srgbClr val="B45F06"/>
                </a:solidFill>
                <a:latin typeface="Calibri"/>
                <a:ea typeface="Calibri"/>
                <a:cs typeface="Calibri"/>
                <a:sym typeface="Calibri"/>
              </a:rPr>
              <a:t>JavaScript</a:t>
            </a:r>
            <a:r>
              <a:rPr lang="en-US" sz="2200">
                <a:solidFill>
                  <a:schemeClr val="dk1"/>
                </a:solidFill>
                <a:latin typeface="Calibri"/>
                <a:ea typeface="Calibri"/>
                <a:cs typeface="Calibri"/>
                <a:sym typeface="Calibri"/>
              </a:rPr>
              <a:t> (especificamente relacionado com as fases de criação e execução) em que as </a:t>
            </a:r>
            <a:r>
              <a:rPr lang="en-US" sz="2200">
                <a:solidFill>
                  <a:srgbClr val="1C4587"/>
                </a:solidFill>
                <a:latin typeface="Calibri"/>
                <a:ea typeface="Calibri"/>
                <a:cs typeface="Calibri"/>
                <a:sym typeface="Calibri"/>
              </a:rPr>
              <a:t>variáveis</a:t>
            </a:r>
            <a:r>
              <a:rPr lang="en-US" sz="2200">
                <a:solidFill>
                  <a:schemeClr val="dk1"/>
                </a:solidFill>
                <a:latin typeface="Calibri"/>
                <a:ea typeface="Calibri"/>
                <a:cs typeface="Calibri"/>
                <a:sym typeface="Calibri"/>
              </a:rPr>
              <a:t> e declarações de </a:t>
            </a:r>
            <a:r>
              <a:rPr lang="en-US" sz="2200">
                <a:solidFill>
                  <a:srgbClr val="1155CC"/>
                </a:solidFill>
                <a:latin typeface="Calibri"/>
                <a:ea typeface="Calibri"/>
                <a:cs typeface="Calibri"/>
                <a:sym typeface="Calibri"/>
              </a:rPr>
              <a:t>função</a:t>
            </a:r>
            <a:r>
              <a:rPr lang="en-US" sz="2200">
                <a:solidFill>
                  <a:schemeClr val="dk1"/>
                </a:solidFill>
                <a:latin typeface="Calibri"/>
                <a:ea typeface="Calibri"/>
                <a:cs typeface="Calibri"/>
                <a:sym typeface="Calibri"/>
              </a:rPr>
              <a:t> </a:t>
            </a:r>
            <a:r>
              <a:rPr lang="en-US" sz="2200">
                <a:solidFill>
                  <a:srgbClr val="7F0055"/>
                </a:solidFill>
                <a:latin typeface="Calibri"/>
                <a:ea typeface="Calibri"/>
                <a:cs typeface="Calibri"/>
                <a:sym typeface="Calibri"/>
              </a:rPr>
              <a:t>são movidas para o topo de seu escopo antes da execução do código</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b="1" lang="en-US" sz="2200">
                <a:solidFill>
                  <a:srgbClr val="E50000"/>
                </a:solidFill>
                <a:latin typeface="Calibri"/>
                <a:ea typeface="Calibri"/>
                <a:cs typeface="Calibri"/>
                <a:sym typeface="Calibri"/>
              </a:rPr>
              <a:t>Ex: </a:t>
            </a:r>
            <a:r>
              <a:rPr lang="en-US" sz="2200">
                <a:solidFill>
                  <a:schemeClr val="dk1"/>
                </a:solidFill>
                <a:latin typeface="Calibri"/>
                <a:ea typeface="Calibri"/>
                <a:cs typeface="Calibri"/>
                <a:sym typeface="Calibri"/>
              </a:rPr>
              <a:t>se fizermos o </a:t>
            </a:r>
            <a:r>
              <a:rPr b="1" lang="en-US" sz="2200">
                <a:solidFill>
                  <a:srgbClr val="B45F06"/>
                </a:solidFill>
                <a:latin typeface="Calibri"/>
                <a:ea typeface="Calibri"/>
                <a:cs typeface="Calibri"/>
                <a:sym typeface="Calibri"/>
              </a:rPr>
              <a:t>script.js </a:t>
            </a:r>
            <a:r>
              <a:rPr lang="en-US" sz="2200">
                <a:solidFill>
                  <a:schemeClr val="dk1"/>
                </a:solidFill>
                <a:latin typeface="Calibri"/>
                <a:ea typeface="Calibri"/>
                <a:cs typeface="Calibri"/>
                <a:sym typeface="Calibri"/>
              </a:rPr>
              <a:t>        será interpretado como         </a:t>
            </a:r>
            <a:endParaRPr sz="2200">
              <a:solidFill>
                <a:schemeClr val="dk1"/>
              </a:solidFill>
              <a:latin typeface="Calibri"/>
              <a:ea typeface="Calibri"/>
              <a:cs typeface="Calibri"/>
              <a:sym typeface="Calibri"/>
            </a:endParaRPr>
          </a:p>
        </p:txBody>
      </p:sp>
      <p:sp>
        <p:nvSpPr>
          <p:cNvPr id="257" name="Google Shape;257;g1e4ed7b660a_0_48"/>
          <p:cNvSpPr txBox="1"/>
          <p:nvPr/>
        </p:nvSpPr>
        <p:spPr>
          <a:xfrm>
            <a:off x="581275" y="4162900"/>
            <a:ext cx="3248400" cy="1019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document.write(saida1);</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var</a:t>
            </a:r>
            <a:r>
              <a:rPr lang="en-US" sz="2300">
                <a:solidFill>
                  <a:schemeClr val="dk1"/>
                </a:solidFill>
                <a:latin typeface="Calibri"/>
                <a:ea typeface="Calibri"/>
                <a:cs typeface="Calibri"/>
                <a:sym typeface="Calibri"/>
              </a:rPr>
              <a:t> saida1 = </a:t>
            </a:r>
            <a:r>
              <a:rPr lang="en-US" sz="2300">
                <a:solidFill>
                  <a:srgbClr val="A31515"/>
                </a:solidFill>
                <a:latin typeface="Calibri"/>
                <a:ea typeface="Calibri"/>
                <a:cs typeface="Calibri"/>
                <a:sym typeface="Calibri"/>
              </a:rPr>
              <a:t>"texto 1"</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p:txBody>
      </p:sp>
      <p:sp>
        <p:nvSpPr>
          <p:cNvPr id="258" name="Google Shape;258;g1e4ed7b660a_0_48"/>
          <p:cNvSpPr/>
          <p:nvPr/>
        </p:nvSpPr>
        <p:spPr>
          <a:xfrm>
            <a:off x="581275" y="4085400"/>
            <a:ext cx="3172500" cy="118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e4ed7b660a_0_48"/>
          <p:cNvSpPr txBox="1"/>
          <p:nvPr/>
        </p:nvSpPr>
        <p:spPr>
          <a:xfrm>
            <a:off x="4010275" y="4162900"/>
            <a:ext cx="3248400" cy="1499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var</a:t>
            </a:r>
            <a:r>
              <a:rPr lang="en-US" sz="2300">
                <a:solidFill>
                  <a:schemeClr val="dk1"/>
                </a:solidFill>
                <a:latin typeface="Calibri"/>
                <a:ea typeface="Calibri"/>
                <a:cs typeface="Calibri"/>
                <a:sym typeface="Calibri"/>
              </a:rPr>
              <a:t> saida1;</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document.write(saida1);</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saida1</a:t>
            </a:r>
            <a:r>
              <a:rPr lang="en-US" sz="2300">
                <a:solidFill>
                  <a:schemeClr val="dk1"/>
                </a:solidFill>
                <a:latin typeface="Calibri"/>
                <a:ea typeface="Calibri"/>
                <a:cs typeface="Calibri"/>
                <a:sym typeface="Calibri"/>
              </a:rPr>
              <a:t> = </a:t>
            </a:r>
            <a:r>
              <a:rPr lang="en-US" sz="2300">
                <a:solidFill>
                  <a:srgbClr val="A31515"/>
                </a:solidFill>
                <a:latin typeface="Calibri"/>
                <a:ea typeface="Calibri"/>
                <a:cs typeface="Calibri"/>
                <a:sym typeface="Calibri"/>
              </a:rPr>
              <a:t>"texto 1"</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p:txBody>
      </p:sp>
      <p:sp>
        <p:nvSpPr>
          <p:cNvPr id="260" name="Google Shape;260;g1e4ed7b660a_0_48"/>
          <p:cNvSpPr/>
          <p:nvPr/>
        </p:nvSpPr>
        <p:spPr>
          <a:xfrm>
            <a:off x="3934075" y="4085400"/>
            <a:ext cx="3248400" cy="1776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e4ed7b660a_0_48"/>
          <p:cNvSpPr txBox="1"/>
          <p:nvPr/>
        </p:nvSpPr>
        <p:spPr>
          <a:xfrm>
            <a:off x="7258675" y="4711950"/>
            <a:ext cx="18990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rgbClr val="666666"/>
                </a:solidFill>
                <a:latin typeface="Calibri"/>
                <a:ea typeface="Calibri"/>
                <a:cs typeface="Calibri"/>
                <a:sym typeface="Calibri"/>
              </a:rPr>
              <a:t>//is undefined</a:t>
            </a:r>
            <a:r>
              <a:rPr lang="en-US" sz="2200">
                <a:solidFill>
                  <a:schemeClr val="dk1"/>
                </a:solidFill>
                <a:latin typeface="Calibri"/>
                <a:ea typeface="Calibri"/>
                <a:cs typeface="Calibri"/>
                <a:sym typeface="Calibri"/>
              </a:rPr>
              <a:t>.</a:t>
            </a:r>
            <a:endParaRPr/>
          </a:p>
        </p:txBody>
      </p:sp>
      <p:sp>
        <p:nvSpPr>
          <p:cNvPr id="262" name="Google Shape;262;g1e4ed7b660a_0_48"/>
          <p:cNvSpPr txBox="1"/>
          <p:nvPr/>
        </p:nvSpPr>
        <p:spPr>
          <a:xfrm>
            <a:off x="581275" y="5919900"/>
            <a:ext cx="8413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alibri"/>
                <a:ea typeface="Calibri"/>
                <a:cs typeface="Calibri"/>
                <a:sym typeface="Calibri"/>
              </a:rPr>
              <a:t> </a:t>
            </a:r>
            <a:r>
              <a:rPr lang="en-US" sz="2200">
                <a:latin typeface="Calibri"/>
                <a:ea typeface="Calibri"/>
                <a:cs typeface="Calibri"/>
                <a:sym typeface="Calibri"/>
              </a:rPr>
              <a:t>Portanto, as variáveis </a:t>
            </a:r>
            <a:r>
              <a:rPr b="1" lang="en-US" sz="2200">
                <a:solidFill>
                  <a:srgbClr val="A31515"/>
                </a:solidFill>
                <a:latin typeface="Calibri"/>
                <a:ea typeface="Calibri"/>
                <a:cs typeface="Calibri"/>
                <a:sym typeface="Calibri"/>
              </a:rPr>
              <a:t>var</a:t>
            </a:r>
            <a:r>
              <a:rPr lang="en-US" sz="2200">
                <a:latin typeface="Calibri"/>
                <a:ea typeface="Calibri"/>
                <a:cs typeface="Calibri"/>
                <a:sym typeface="Calibri"/>
              </a:rPr>
              <a:t> vão para o topo de seu escopo e são inicializadas com um valor de </a:t>
            </a:r>
            <a:r>
              <a:rPr b="1" lang="en-US" sz="2200">
                <a:solidFill>
                  <a:srgbClr val="980000"/>
                </a:solidFill>
                <a:latin typeface="Calibri"/>
                <a:ea typeface="Calibri"/>
                <a:cs typeface="Calibri"/>
                <a:sym typeface="Calibri"/>
              </a:rPr>
              <a:t>undefined</a:t>
            </a:r>
            <a:r>
              <a:rPr lang="en-US" sz="2200">
                <a:latin typeface="Calibri"/>
                <a:ea typeface="Calibri"/>
                <a:cs typeface="Calibri"/>
                <a:sym typeface="Calibri"/>
              </a:rPr>
              <a:t>.</a:t>
            </a:r>
            <a:endParaRPr sz="2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e4ed7b660a_0_80"/>
          <p:cNvSpPr/>
          <p:nvPr/>
        </p:nvSpPr>
        <p:spPr>
          <a:xfrm>
            <a:off x="4576550" y="3401675"/>
            <a:ext cx="4432200" cy="2597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e4ed7b660a_0_80"/>
          <p:cNvSpPr/>
          <p:nvPr/>
        </p:nvSpPr>
        <p:spPr>
          <a:xfrm>
            <a:off x="1111725" y="2874650"/>
            <a:ext cx="3140700" cy="3606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e4ed7b660a_0_80"/>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a:t>
            </a:r>
            <a:r>
              <a:rPr lang="en-US" sz="2800"/>
              <a:t>Variáveis - </a:t>
            </a:r>
            <a:r>
              <a:rPr b="1" lang="en-US" sz="2800">
                <a:solidFill>
                  <a:srgbClr val="A31515"/>
                </a:solidFill>
              </a:rPr>
              <a:t>var</a:t>
            </a:r>
            <a:endParaRPr b="1" sz="2800">
              <a:solidFill>
                <a:srgbClr val="A31515"/>
              </a:solidFill>
            </a:endParaRPr>
          </a:p>
        </p:txBody>
      </p:sp>
      <p:sp>
        <p:nvSpPr>
          <p:cNvPr id="270" name="Google Shape;270;g1e4ed7b660a_0_80"/>
          <p:cNvSpPr txBox="1"/>
          <p:nvPr/>
        </p:nvSpPr>
        <p:spPr>
          <a:xfrm>
            <a:off x="408875" y="977700"/>
            <a:ext cx="8676000" cy="542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rgbClr val="E50000"/>
                </a:solidFill>
                <a:latin typeface="Calibri"/>
                <a:ea typeface="Calibri"/>
                <a:cs typeface="Calibri"/>
                <a:sym typeface="Calibri"/>
              </a:rPr>
              <a:t>Mudança de variável </a:t>
            </a:r>
            <a:r>
              <a:rPr lang="en-US" sz="2400">
                <a:solidFill>
                  <a:srgbClr val="7F0055"/>
                </a:solidFill>
                <a:latin typeface="Calibri"/>
                <a:ea typeface="Calibri"/>
                <a:cs typeface="Calibri"/>
                <a:sym typeface="Calibri"/>
              </a:rPr>
              <a:t>“Mutação de variável”</a:t>
            </a:r>
            <a:endParaRPr sz="2400">
              <a:solidFill>
                <a:srgbClr val="7F0055"/>
              </a:solidFill>
              <a:latin typeface="Calibri"/>
              <a:ea typeface="Calibri"/>
              <a:cs typeface="Calibri"/>
              <a:sym typeface="Calibri"/>
            </a:endParaRPr>
          </a:p>
          <a:p>
            <a:pPr indent="0" lvl="0" marL="0" rtl="0" algn="just">
              <a:spcBef>
                <a:spcPts val="0"/>
              </a:spcBef>
              <a:spcAft>
                <a:spcPts val="0"/>
              </a:spcAft>
              <a:buNone/>
            </a:pPr>
            <a:r>
              <a:rPr lang="en-US" sz="2400">
                <a:solidFill>
                  <a:schemeClr val="dk1"/>
                </a:solidFill>
                <a:latin typeface="Calibri"/>
                <a:ea typeface="Calibri"/>
                <a:cs typeface="Calibri"/>
                <a:sym typeface="Calibri"/>
              </a:rPr>
              <a:t> Após declarar uma variável </a:t>
            </a:r>
            <a:r>
              <a:rPr b="1" lang="en-US" sz="2400">
                <a:solidFill>
                  <a:srgbClr val="A31515"/>
                </a:solidFill>
                <a:latin typeface="Calibri"/>
                <a:ea typeface="Calibri"/>
                <a:cs typeface="Calibri"/>
                <a:sym typeface="Calibri"/>
              </a:rPr>
              <a:t>var</a:t>
            </a:r>
            <a:r>
              <a:rPr lang="en-US" sz="2400">
                <a:solidFill>
                  <a:schemeClr val="dk1"/>
                </a:solidFill>
                <a:latin typeface="Calibri"/>
                <a:ea typeface="Calibri"/>
                <a:cs typeface="Calibri"/>
                <a:sym typeface="Calibri"/>
              </a:rPr>
              <a:t> na sequência do código não é mais necessário a utilização da palavra reservada </a:t>
            </a:r>
            <a:r>
              <a:rPr b="1" lang="en-US" sz="2400">
                <a:solidFill>
                  <a:srgbClr val="A31515"/>
                </a:solidFill>
                <a:latin typeface="Calibri"/>
                <a:ea typeface="Calibri"/>
                <a:cs typeface="Calibri"/>
                <a:sym typeface="Calibri"/>
              </a:rPr>
              <a:t>var</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rPr lang="en-US" sz="2400">
                <a:solidFill>
                  <a:srgbClr val="FF0000"/>
                </a:solidFill>
                <a:latin typeface="Calibri"/>
                <a:ea typeface="Calibri"/>
                <a:cs typeface="Calibri"/>
                <a:sym typeface="Calibri"/>
              </a:rPr>
              <a:t> Ex: </a:t>
            </a:r>
            <a:r>
              <a:rPr b="1" lang="en-US" sz="2400">
                <a:solidFill>
                  <a:srgbClr val="B45F06"/>
                </a:solidFill>
                <a:latin typeface="Calibri"/>
                <a:ea typeface="Calibri"/>
                <a:cs typeface="Calibri"/>
                <a:sym typeface="Calibri"/>
              </a:rPr>
              <a:t>script.js</a:t>
            </a:r>
            <a:endParaRPr b="1" sz="2400">
              <a:solidFill>
                <a:srgbClr val="B45F06"/>
              </a:solidFill>
              <a:latin typeface="Calibri"/>
              <a:ea typeface="Calibri"/>
              <a:cs typeface="Calibri"/>
              <a:sym typeface="Calibri"/>
            </a:endParaRPr>
          </a:p>
          <a:p>
            <a:pPr indent="0" lvl="0" marL="0" rtl="0" algn="just">
              <a:spcBef>
                <a:spcPts val="0"/>
              </a:spcBef>
              <a:spcAft>
                <a:spcPts val="0"/>
              </a:spcAft>
              <a:buNone/>
            </a:pPr>
            <a:r>
              <a:t/>
            </a:r>
            <a:endParaRPr b="1" sz="2400">
              <a:solidFill>
                <a:srgbClr val="B45F06"/>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           var</a:t>
            </a:r>
            <a:r>
              <a:rPr lang="en-US" sz="2100">
                <a:solidFill>
                  <a:schemeClr val="dk1"/>
                </a:solidFill>
                <a:latin typeface="Calibri"/>
                <a:ea typeface="Calibri"/>
                <a:cs typeface="Calibri"/>
                <a:sym typeface="Calibri"/>
              </a:rPr>
              <a:t> variavel = </a:t>
            </a:r>
            <a:r>
              <a:rPr lang="en-US" sz="2100">
                <a:solidFill>
                  <a:srgbClr val="A31515"/>
                </a:solidFill>
                <a:latin typeface="Calibri"/>
                <a:ea typeface="Calibri"/>
                <a:cs typeface="Calibri"/>
                <a:sym typeface="Calibri"/>
              </a:rPr>
              <a:t>"valor inicial"</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console.log(variavel);</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variavel = </a:t>
            </a:r>
            <a:r>
              <a:rPr lang="en-US" sz="2100">
                <a:solidFill>
                  <a:srgbClr val="0000FF"/>
                </a:solidFill>
                <a:latin typeface="Calibri"/>
                <a:ea typeface="Calibri"/>
                <a:cs typeface="Calibri"/>
                <a:sym typeface="Calibri"/>
              </a:rPr>
              <a:t>false</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console.log(variavel);</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variavel = </a:t>
            </a:r>
            <a:r>
              <a:rPr lang="en-US" sz="2100">
                <a:solidFill>
                  <a:srgbClr val="098658"/>
                </a:solidFill>
                <a:latin typeface="Calibri"/>
                <a:ea typeface="Calibri"/>
                <a:cs typeface="Calibri"/>
                <a:sym typeface="Calibri"/>
              </a:rPr>
              <a:t>1</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console.log(variavel);</a:t>
            </a:r>
            <a:endParaRPr sz="2400">
              <a:solidFill>
                <a:schemeClr val="dk1"/>
              </a:solidFill>
              <a:latin typeface="Calibri"/>
              <a:ea typeface="Calibri"/>
              <a:cs typeface="Calibri"/>
              <a:sym typeface="Calibri"/>
            </a:endParaRPr>
          </a:p>
        </p:txBody>
      </p:sp>
      <p:sp>
        <p:nvSpPr>
          <p:cNvPr id="271" name="Google Shape;271;g1e4ed7b660a_0_80"/>
          <p:cNvSpPr txBox="1"/>
          <p:nvPr/>
        </p:nvSpPr>
        <p:spPr>
          <a:xfrm>
            <a:off x="4576500" y="3336500"/>
            <a:ext cx="4432200" cy="2662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300">
                <a:solidFill>
                  <a:srgbClr val="FF0000"/>
                </a:solidFill>
                <a:latin typeface="Calibri"/>
                <a:ea typeface="Calibri"/>
                <a:cs typeface="Calibri"/>
                <a:sym typeface="Calibri"/>
              </a:rPr>
              <a:t>Note:</a:t>
            </a:r>
            <a:r>
              <a:rPr lang="en-US" sz="2300">
                <a:solidFill>
                  <a:schemeClr val="dk1"/>
                </a:solidFill>
                <a:latin typeface="Calibri"/>
                <a:ea typeface="Calibri"/>
                <a:cs typeface="Calibri"/>
                <a:sym typeface="Calibri"/>
              </a:rPr>
              <a:t> O script é interpretado linha por linha, da esquerda para a direita. Por essa razão é possível alterar o valor de uma variável se esta linha de alteração estiver abaixo da linha onde foi realizado a declaração da mesma.</a:t>
            </a:r>
            <a:endParaRPr sz="23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e4ed7b660a_0_69"/>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Possíveis problemas no uso de</a:t>
            </a:r>
            <a:r>
              <a:rPr lang="en-US" sz="2800"/>
              <a:t> </a:t>
            </a:r>
            <a:r>
              <a:rPr b="1" lang="en-US" sz="2800">
                <a:solidFill>
                  <a:srgbClr val="A31515"/>
                </a:solidFill>
              </a:rPr>
              <a:t>var</a:t>
            </a:r>
            <a:endParaRPr b="1" sz="2800">
              <a:solidFill>
                <a:srgbClr val="A31515"/>
              </a:solidFill>
            </a:endParaRPr>
          </a:p>
        </p:txBody>
      </p:sp>
      <p:sp>
        <p:nvSpPr>
          <p:cNvPr id="277" name="Google Shape;277;g1e4ed7b660a_0_69"/>
          <p:cNvSpPr txBox="1"/>
          <p:nvPr/>
        </p:nvSpPr>
        <p:spPr>
          <a:xfrm>
            <a:off x="485075" y="1130100"/>
            <a:ext cx="82545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Gerenciar variáveis declaradas como </a:t>
            </a:r>
            <a:r>
              <a:rPr b="1" lang="en-US" sz="2200">
                <a:solidFill>
                  <a:srgbClr val="A31515"/>
                </a:solidFill>
                <a:latin typeface="Calibri"/>
                <a:ea typeface="Calibri"/>
                <a:cs typeface="Calibri"/>
                <a:sym typeface="Calibri"/>
              </a:rPr>
              <a:t>var</a:t>
            </a:r>
            <a:r>
              <a:rPr lang="en-US" sz="2200">
                <a:solidFill>
                  <a:schemeClr val="dk1"/>
                </a:solidFill>
                <a:latin typeface="Calibri"/>
                <a:ea typeface="Calibri"/>
                <a:cs typeface="Calibri"/>
                <a:sym typeface="Calibri"/>
              </a:rPr>
              <a:t> pode se tornar um problema.</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rgbClr val="E50000"/>
                </a:solidFill>
                <a:latin typeface="Calibri"/>
                <a:ea typeface="Calibri"/>
                <a:cs typeface="Calibri"/>
                <a:sym typeface="Calibri"/>
              </a:rPr>
              <a:t>Ex:</a:t>
            </a:r>
            <a:endParaRPr sz="2200">
              <a:solidFill>
                <a:srgbClr val="E50000"/>
              </a:solidFill>
              <a:latin typeface="Calibri"/>
              <a:ea typeface="Calibri"/>
              <a:cs typeface="Calibri"/>
              <a:sym typeface="Calibri"/>
            </a:endParaRPr>
          </a:p>
        </p:txBody>
      </p:sp>
      <p:sp>
        <p:nvSpPr>
          <p:cNvPr id="278" name="Google Shape;278;g1e4ed7b660a_0_69"/>
          <p:cNvSpPr txBox="1"/>
          <p:nvPr/>
        </p:nvSpPr>
        <p:spPr>
          <a:xfrm>
            <a:off x="733675" y="1981200"/>
            <a:ext cx="3838200" cy="3140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var</a:t>
            </a:r>
            <a:r>
              <a:rPr lang="en-US" sz="2100">
                <a:solidFill>
                  <a:schemeClr val="dk1"/>
                </a:solidFill>
                <a:latin typeface="Calibri"/>
                <a:ea typeface="Calibri"/>
                <a:cs typeface="Calibri"/>
                <a:sym typeface="Calibri"/>
              </a:rPr>
              <a:t> saida1 = </a:t>
            </a:r>
            <a:r>
              <a:rPr lang="en-US" sz="2100">
                <a:solidFill>
                  <a:srgbClr val="A31515"/>
                </a:solidFill>
                <a:latin typeface="Calibri"/>
                <a:ea typeface="Calibri"/>
                <a:cs typeface="Calibri"/>
                <a:sym typeface="Calibri"/>
              </a:rPr>
              <a:t>"Menor de idade"</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var</a:t>
            </a:r>
            <a:r>
              <a:rPr lang="en-US" sz="2100">
                <a:solidFill>
                  <a:schemeClr val="dk1"/>
                </a:solidFill>
                <a:latin typeface="Calibri"/>
                <a:ea typeface="Calibri"/>
                <a:cs typeface="Calibri"/>
                <a:sym typeface="Calibri"/>
              </a:rPr>
              <a:t> idade = </a:t>
            </a:r>
            <a:r>
              <a:rPr lang="en-US" sz="2100">
                <a:solidFill>
                  <a:srgbClr val="098658"/>
                </a:solidFill>
                <a:latin typeface="Calibri"/>
                <a:ea typeface="Calibri"/>
                <a:cs typeface="Calibri"/>
                <a:sym typeface="Calibri"/>
              </a:rPr>
              <a:t>20</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if</a:t>
            </a:r>
            <a:r>
              <a:rPr lang="en-US" sz="2100">
                <a:solidFill>
                  <a:schemeClr val="dk1"/>
                </a:solidFill>
                <a:latin typeface="Calibri"/>
                <a:ea typeface="Calibri"/>
                <a:cs typeface="Calibri"/>
                <a:sym typeface="Calibri"/>
              </a:rPr>
              <a:t> (idade &gt; </a:t>
            </a:r>
            <a:r>
              <a:rPr lang="en-US" sz="2100">
                <a:solidFill>
                  <a:srgbClr val="098658"/>
                </a:solidFill>
                <a:latin typeface="Calibri"/>
                <a:ea typeface="Calibri"/>
                <a:cs typeface="Calibri"/>
                <a:sym typeface="Calibri"/>
              </a:rPr>
              <a:t>18</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   </a:t>
            </a:r>
            <a:r>
              <a:rPr lang="en-US" sz="2100">
                <a:solidFill>
                  <a:srgbClr val="0000FF"/>
                </a:solidFill>
                <a:latin typeface="Calibri"/>
                <a:ea typeface="Calibri"/>
                <a:cs typeface="Calibri"/>
                <a:sym typeface="Calibri"/>
              </a:rPr>
              <a:t>var</a:t>
            </a:r>
            <a:r>
              <a:rPr lang="en-US" sz="2100">
                <a:solidFill>
                  <a:schemeClr val="dk1"/>
                </a:solidFill>
                <a:latin typeface="Calibri"/>
                <a:ea typeface="Calibri"/>
                <a:cs typeface="Calibri"/>
                <a:sym typeface="Calibri"/>
              </a:rPr>
              <a:t> saida1 = </a:t>
            </a:r>
            <a:r>
              <a:rPr lang="en-US" sz="2100">
                <a:solidFill>
                  <a:srgbClr val="A31515"/>
                </a:solidFill>
                <a:latin typeface="Calibri"/>
                <a:ea typeface="Calibri"/>
                <a:cs typeface="Calibri"/>
                <a:sym typeface="Calibri"/>
              </a:rPr>
              <a:t>"Maior de idade"</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document.write(saida1);</a:t>
            </a:r>
            <a:endParaRPr sz="2100">
              <a:solidFill>
                <a:schemeClr val="dk1"/>
              </a:solidFill>
              <a:latin typeface="Calibri"/>
              <a:ea typeface="Calibri"/>
              <a:cs typeface="Calibri"/>
              <a:sym typeface="Calibri"/>
            </a:endParaRPr>
          </a:p>
        </p:txBody>
      </p:sp>
      <p:sp>
        <p:nvSpPr>
          <p:cNvPr id="279" name="Google Shape;279;g1e4ed7b660a_0_69"/>
          <p:cNvSpPr/>
          <p:nvPr/>
        </p:nvSpPr>
        <p:spPr>
          <a:xfrm>
            <a:off x="693025" y="2014075"/>
            <a:ext cx="3710400" cy="3140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e4ed7b660a_0_69"/>
          <p:cNvSpPr txBox="1"/>
          <p:nvPr/>
        </p:nvSpPr>
        <p:spPr>
          <a:xfrm>
            <a:off x="4724400" y="2133600"/>
            <a:ext cx="4111500" cy="289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200">
                <a:solidFill>
                  <a:srgbClr val="CC0000"/>
                </a:solidFill>
                <a:latin typeface="Calibri"/>
                <a:ea typeface="Calibri"/>
                <a:cs typeface="Calibri"/>
                <a:sym typeface="Calibri"/>
              </a:rPr>
              <a:t>Obs:</a:t>
            </a:r>
            <a:r>
              <a:rPr lang="en-US" sz="2200">
                <a:latin typeface="Calibri"/>
                <a:ea typeface="Calibri"/>
                <a:cs typeface="Calibri"/>
                <a:sym typeface="Calibri"/>
              </a:rPr>
              <a:t> Uma vez que idade é maior que 18 a condição na </a:t>
            </a:r>
            <a:r>
              <a:rPr lang="en-US" sz="2200">
                <a:latin typeface="Calibri"/>
                <a:ea typeface="Calibri"/>
                <a:cs typeface="Calibri"/>
                <a:sym typeface="Calibri"/>
              </a:rPr>
              <a:t>cláusula</a:t>
            </a:r>
            <a:r>
              <a:rPr lang="en-US" sz="2200">
                <a:latin typeface="Calibri"/>
                <a:ea typeface="Calibri"/>
                <a:cs typeface="Calibri"/>
                <a:sym typeface="Calibri"/>
              </a:rPr>
              <a:t> </a:t>
            </a:r>
            <a:r>
              <a:rPr b="1" lang="en-US" sz="2200">
                <a:solidFill>
                  <a:srgbClr val="1155CC"/>
                </a:solidFill>
                <a:latin typeface="Calibri"/>
                <a:ea typeface="Calibri"/>
                <a:cs typeface="Calibri"/>
                <a:sym typeface="Calibri"/>
              </a:rPr>
              <a:t>if</a:t>
            </a:r>
            <a:r>
              <a:rPr lang="en-US" sz="2200">
                <a:latin typeface="Calibri"/>
                <a:ea typeface="Calibri"/>
                <a:cs typeface="Calibri"/>
                <a:sym typeface="Calibri"/>
              </a:rPr>
              <a:t> será verdadeira, e a variável saida1 será redefinida para </a:t>
            </a:r>
            <a:r>
              <a:rPr lang="en-US" sz="2200">
                <a:solidFill>
                  <a:srgbClr val="E50000"/>
                </a:solidFill>
                <a:latin typeface="Calibri"/>
                <a:ea typeface="Calibri"/>
                <a:cs typeface="Calibri"/>
                <a:sym typeface="Calibri"/>
              </a:rPr>
              <a:t>"Maior de idade"</a:t>
            </a:r>
            <a:r>
              <a:rPr lang="en-US" sz="2200">
                <a:latin typeface="Calibri"/>
                <a:ea typeface="Calibri"/>
                <a:cs typeface="Calibri"/>
                <a:sym typeface="Calibri"/>
              </a:rPr>
              <a:t>. </a:t>
            </a:r>
            <a:endParaRPr sz="2200">
              <a:latin typeface="Calibri"/>
              <a:ea typeface="Calibri"/>
              <a:cs typeface="Calibri"/>
              <a:sym typeface="Calibri"/>
            </a:endParaRPr>
          </a:p>
          <a:p>
            <a:pPr indent="0" lvl="0" marL="0" rtl="0" algn="just">
              <a:spcBef>
                <a:spcPts val="0"/>
              </a:spcBef>
              <a:spcAft>
                <a:spcPts val="0"/>
              </a:spcAft>
              <a:buNone/>
            </a:pPr>
            <a:r>
              <a:rPr lang="en-US" sz="2200">
                <a:latin typeface="Calibri"/>
                <a:ea typeface="Calibri"/>
                <a:cs typeface="Calibri"/>
                <a:sym typeface="Calibri"/>
              </a:rPr>
              <a:t> Isso não será um problema de fato se queremos que saida1 seja redefinida de forma intencional.</a:t>
            </a:r>
            <a:endParaRPr sz="2200">
              <a:latin typeface="Calibri"/>
              <a:ea typeface="Calibri"/>
              <a:cs typeface="Calibri"/>
              <a:sym typeface="Calibri"/>
            </a:endParaRPr>
          </a:p>
        </p:txBody>
      </p:sp>
      <p:sp>
        <p:nvSpPr>
          <p:cNvPr id="281" name="Google Shape;281;g1e4ed7b660a_0_69"/>
          <p:cNvSpPr txBox="1"/>
          <p:nvPr/>
        </p:nvSpPr>
        <p:spPr>
          <a:xfrm>
            <a:off x="561275" y="5249775"/>
            <a:ext cx="8350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 Todavia torna-se um problema se não percebemos que a variável </a:t>
            </a:r>
            <a:r>
              <a:rPr b="1" lang="en-US" sz="2100">
                <a:latin typeface="Calibri"/>
                <a:ea typeface="Calibri"/>
                <a:cs typeface="Calibri"/>
                <a:sym typeface="Calibri"/>
              </a:rPr>
              <a:t>saida1</a:t>
            </a:r>
            <a:r>
              <a:rPr lang="en-US" sz="2100">
                <a:latin typeface="Calibri"/>
                <a:ea typeface="Calibri"/>
                <a:cs typeface="Calibri"/>
                <a:sym typeface="Calibri"/>
              </a:rPr>
              <a:t> já foi definida antes. Por essa razão apoiar-se na </a:t>
            </a:r>
            <a:r>
              <a:rPr lang="en-US" sz="2100">
                <a:latin typeface="Calibri"/>
                <a:ea typeface="Calibri"/>
                <a:cs typeface="Calibri"/>
                <a:sym typeface="Calibri"/>
              </a:rPr>
              <a:t>característica</a:t>
            </a:r>
            <a:r>
              <a:rPr lang="en-US" sz="2100">
                <a:latin typeface="Calibri"/>
                <a:ea typeface="Calibri"/>
                <a:cs typeface="Calibri"/>
                <a:sym typeface="Calibri"/>
              </a:rPr>
              <a:t> de mutação de variáveis declaradas como </a:t>
            </a:r>
            <a:r>
              <a:rPr b="1" lang="en-US" sz="2100">
                <a:solidFill>
                  <a:srgbClr val="A31515"/>
                </a:solidFill>
                <a:latin typeface="Calibri"/>
                <a:ea typeface="Calibri"/>
                <a:cs typeface="Calibri"/>
                <a:sym typeface="Calibri"/>
              </a:rPr>
              <a:t>var</a:t>
            </a:r>
            <a:r>
              <a:rPr lang="en-US" sz="2100">
                <a:latin typeface="Calibri"/>
                <a:ea typeface="Calibri"/>
                <a:cs typeface="Calibri"/>
                <a:sym typeface="Calibri"/>
              </a:rPr>
              <a:t> pode ser um problema e deve ser usada com responsabilidade.</a:t>
            </a:r>
            <a:endParaRPr sz="21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e4ed7b660a_0_98"/>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Variáveis - </a:t>
            </a:r>
            <a:r>
              <a:rPr b="1" lang="en-US" sz="2800">
                <a:solidFill>
                  <a:srgbClr val="A31515"/>
                </a:solidFill>
              </a:rPr>
              <a:t>let</a:t>
            </a:r>
            <a:endParaRPr b="1" sz="2800">
              <a:solidFill>
                <a:srgbClr val="A31515"/>
              </a:solidFill>
            </a:endParaRPr>
          </a:p>
        </p:txBody>
      </p:sp>
      <p:sp>
        <p:nvSpPr>
          <p:cNvPr id="287" name="Google Shape;287;g1e4ed7b660a_0_98"/>
          <p:cNvSpPr txBox="1"/>
          <p:nvPr/>
        </p:nvSpPr>
        <p:spPr>
          <a:xfrm>
            <a:off x="485075" y="1130100"/>
            <a:ext cx="82545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rgbClr val="E50000"/>
                </a:solidFill>
                <a:latin typeface="Calibri"/>
                <a:ea typeface="Calibri"/>
                <a:cs typeface="Calibri"/>
                <a:sym typeface="Calibri"/>
              </a:rPr>
              <a:t> </a:t>
            </a:r>
            <a:r>
              <a:rPr lang="en-US" sz="2200">
                <a:solidFill>
                  <a:schemeClr val="dk1"/>
                </a:solidFill>
                <a:latin typeface="Calibri"/>
                <a:ea typeface="Calibri"/>
                <a:cs typeface="Calibri"/>
                <a:sym typeface="Calibri"/>
              </a:rPr>
              <a:t>E</a:t>
            </a:r>
            <a:r>
              <a:rPr lang="en-US" sz="2200">
                <a:solidFill>
                  <a:schemeClr val="dk1"/>
                </a:solidFill>
                <a:latin typeface="Calibri"/>
                <a:ea typeface="Calibri"/>
                <a:cs typeface="Calibri"/>
                <a:sym typeface="Calibri"/>
              </a:rPr>
              <a:t>m JavaScript, </a:t>
            </a:r>
            <a:r>
              <a:rPr b="1" lang="en-US" sz="2200">
                <a:solidFill>
                  <a:srgbClr val="A31515"/>
                </a:solidFill>
                <a:latin typeface="Calibri"/>
                <a:ea typeface="Calibri"/>
                <a:cs typeface="Calibri"/>
                <a:sym typeface="Calibri"/>
              </a:rPr>
              <a:t>let</a:t>
            </a:r>
            <a:r>
              <a:rPr lang="en-US" sz="2200">
                <a:solidFill>
                  <a:schemeClr val="dk1"/>
                </a:solidFill>
                <a:latin typeface="Calibri"/>
                <a:ea typeface="Calibri"/>
                <a:cs typeface="Calibri"/>
                <a:sym typeface="Calibri"/>
              </a:rPr>
              <a:t> é uma palavra reservada usada para declarar uma variável com escopo de bloco{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b="1" lang="en-US" sz="2200">
                <a:solidFill>
                  <a:srgbClr val="7F0055"/>
                </a:solidFill>
                <a:latin typeface="Calibri"/>
                <a:ea typeface="Calibri"/>
                <a:cs typeface="Calibri"/>
                <a:sym typeface="Calibri"/>
              </a:rPr>
              <a:t>Sintaxe:</a:t>
            </a:r>
            <a:endParaRPr b="1" sz="2200">
              <a:solidFill>
                <a:srgbClr val="7F0055"/>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b="1" lang="en-US" sz="2200">
                <a:solidFill>
                  <a:srgbClr val="A31515"/>
                </a:solidFill>
                <a:latin typeface="Calibri"/>
                <a:ea typeface="Calibri"/>
                <a:cs typeface="Calibri"/>
                <a:sym typeface="Calibri"/>
              </a:rPr>
              <a:t>let</a:t>
            </a:r>
            <a:r>
              <a:rPr lang="en-US" sz="2200">
                <a:solidFill>
                  <a:schemeClr val="dk1"/>
                </a:solidFill>
                <a:latin typeface="Calibri"/>
                <a:ea typeface="Calibri"/>
                <a:cs typeface="Calibri"/>
                <a:sym typeface="Calibri"/>
              </a:rPr>
              <a:t> nomeDeVariavel = </a:t>
            </a:r>
            <a:r>
              <a:rPr lang="en-US" sz="2200">
                <a:solidFill>
                  <a:srgbClr val="A31515"/>
                </a:solidFill>
                <a:latin typeface="Calibri"/>
                <a:ea typeface="Calibri"/>
                <a:cs typeface="Calibri"/>
                <a:sym typeface="Calibri"/>
              </a:rPr>
              <a:t>“valor”</a:t>
            </a:r>
            <a:r>
              <a:rPr lang="en-US" sz="2200">
                <a:solidFill>
                  <a:srgbClr val="1B1B1B"/>
                </a:solidFill>
                <a:latin typeface="Calibri"/>
                <a:ea typeface="Calibri"/>
                <a:cs typeface="Calibri"/>
                <a:sym typeface="Calibri"/>
              </a:rPr>
              <a:t>;</a:t>
            </a:r>
            <a:endParaRPr sz="2200">
              <a:solidFill>
                <a:srgbClr val="1B1B1B"/>
              </a:solidFill>
              <a:latin typeface="Calibri"/>
              <a:ea typeface="Calibri"/>
              <a:cs typeface="Calibri"/>
              <a:sym typeface="Calibri"/>
            </a:endParaRPr>
          </a:p>
          <a:p>
            <a:pPr indent="0" lvl="0" marL="0" rtl="0" algn="just">
              <a:spcBef>
                <a:spcPts val="0"/>
              </a:spcBef>
              <a:spcAft>
                <a:spcPts val="0"/>
              </a:spcAft>
              <a:buNone/>
            </a:pPr>
            <a:r>
              <a:t/>
            </a:r>
            <a:endParaRPr sz="2200">
              <a:solidFill>
                <a:srgbClr val="1155CC"/>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288" name="Google Shape;288;g1e4ed7b660a_0_98"/>
          <p:cNvSpPr/>
          <p:nvPr/>
        </p:nvSpPr>
        <p:spPr>
          <a:xfrm>
            <a:off x="664150" y="2468875"/>
            <a:ext cx="3563700" cy="530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e4ed7b660a_0_111"/>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Escopo de </a:t>
            </a:r>
            <a:r>
              <a:rPr b="1" lang="en-US" sz="2800">
                <a:solidFill>
                  <a:srgbClr val="A31515"/>
                </a:solidFill>
              </a:rPr>
              <a:t>let</a:t>
            </a:r>
            <a:endParaRPr b="1" sz="2800">
              <a:solidFill>
                <a:srgbClr val="A31515"/>
              </a:solidFill>
            </a:endParaRPr>
          </a:p>
        </p:txBody>
      </p:sp>
      <p:sp>
        <p:nvSpPr>
          <p:cNvPr id="294" name="Google Shape;294;g1e4ed7b660a_0_111"/>
          <p:cNvSpPr txBox="1"/>
          <p:nvPr/>
        </p:nvSpPr>
        <p:spPr>
          <a:xfrm>
            <a:off x="485075" y="1130100"/>
            <a:ext cx="8254500" cy="335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300">
                <a:solidFill>
                  <a:srgbClr val="E50000"/>
                </a:solidFill>
                <a:latin typeface="Calibri"/>
                <a:ea typeface="Calibri"/>
                <a:cs typeface="Calibri"/>
                <a:sym typeface="Calibri"/>
              </a:rPr>
              <a:t>  Escopo Global </a:t>
            </a:r>
            <a:r>
              <a:rPr lang="en-US" sz="2300">
                <a:solidFill>
                  <a:schemeClr val="dk1"/>
                </a:solidFill>
                <a:latin typeface="Calibri"/>
                <a:ea typeface="Calibri"/>
                <a:cs typeface="Calibri"/>
                <a:sym typeface="Calibri"/>
              </a:rPr>
              <a:t>- a variável pode ser acessada de qualquer lugar dentro ou fora da função.</a:t>
            </a:r>
            <a:endParaRPr sz="2300">
              <a:solidFill>
                <a:schemeClr val="dk1"/>
              </a:solidFill>
              <a:latin typeface="Calibri"/>
              <a:ea typeface="Calibri"/>
              <a:cs typeface="Calibri"/>
              <a:sym typeface="Calibri"/>
            </a:endParaRPr>
          </a:p>
          <a:p>
            <a:pPr indent="0" lvl="0" marL="0" rtl="0" algn="just">
              <a:spcBef>
                <a:spcPts val="0"/>
              </a:spcBef>
              <a:spcAft>
                <a:spcPts val="0"/>
              </a:spcAft>
              <a:buNone/>
            </a:pPr>
            <a:r>
              <a:t/>
            </a:r>
            <a:endParaRPr sz="2300">
              <a:solidFill>
                <a:srgbClr val="E50000"/>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300">
                <a:solidFill>
                  <a:srgbClr val="E50000"/>
                </a:solidFill>
                <a:latin typeface="Calibri"/>
                <a:ea typeface="Calibri"/>
                <a:cs typeface="Calibri"/>
                <a:sym typeface="Calibri"/>
              </a:rPr>
              <a:t>  Escopo Local </a:t>
            </a:r>
            <a:r>
              <a:rPr lang="en-US" sz="2300">
                <a:solidFill>
                  <a:schemeClr val="dk1"/>
                </a:solidFill>
                <a:latin typeface="Calibri"/>
                <a:ea typeface="Calibri"/>
                <a:cs typeface="Calibri"/>
                <a:sym typeface="Calibri"/>
              </a:rPr>
              <a:t>- a variável pode ser acessada apenas dentro  da função.</a:t>
            </a:r>
            <a:endParaRPr sz="2300">
              <a:solidFill>
                <a:schemeClr val="dk1"/>
              </a:solidFill>
              <a:latin typeface="Calibri"/>
              <a:ea typeface="Calibri"/>
              <a:cs typeface="Calibri"/>
              <a:sym typeface="Calibri"/>
            </a:endParaRPr>
          </a:p>
          <a:p>
            <a:pPr indent="0" lvl="0" marL="0" rtl="0" algn="just">
              <a:spcBef>
                <a:spcPts val="0"/>
              </a:spcBef>
              <a:spcAft>
                <a:spcPts val="0"/>
              </a:spcAft>
              <a:buNone/>
            </a:pPr>
            <a:r>
              <a:t/>
            </a:r>
            <a:endParaRPr sz="2300">
              <a:solidFill>
                <a:srgbClr val="E50000"/>
              </a:solidFill>
              <a:latin typeface="Calibri"/>
              <a:ea typeface="Calibri"/>
              <a:cs typeface="Calibri"/>
              <a:sym typeface="Calibri"/>
            </a:endParaRPr>
          </a:p>
          <a:p>
            <a:pPr indent="0" lvl="0" marL="0" rtl="0" algn="just">
              <a:spcBef>
                <a:spcPts val="0"/>
              </a:spcBef>
              <a:spcAft>
                <a:spcPts val="0"/>
              </a:spcAft>
              <a:buNone/>
            </a:pPr>
            <a:r>
              <a:rPr lang="en-US" sz="2300">
                <a:solidFill>
                  <a:srgbClr val="E50000"/>
                </a:solidFill>
                <a:latin typeface="Calibri"/>
                <a:ea typeface="Calibri"/>
                <a:cs typeface="Calibri"/>
                <a:sym typeface="Calibri"/>
              </a:rPr>
              <a:t>  Escopo de Bloco </a:t>
            </a:r>
            <a:r>
              <a:rPr lang="en-US" sz="2300">
                <a:solidFill>
                  <a:schemeClr val="dk1"/>
                </a:solidFill>
                <a:latin typeface="Calibri"/>
                <a:ea typeface="Calibri"/>
                <a:cs typeface="Calibri"/>
                <a:sym typeface="Calibri"/>
              </a:rPr>
              <a:t>- a </a:t>
            </a:r>
            <a:r>
              <a:rPr lang="en-US" sz="2300">
                <a:solidFill>
                  <a:schemeClr val="dk1"/>
                </a:solidFill>
                <a:latin typeface="Calibri"/>
                <a:ea typeface="Calibri"/>
                <a:cs typeface="Calibri"/>
                <a:sym typeface="Calibri"/>
              </a:rPr>
              <a:t>variável é declarada dentro do </a:t>
            </a:r>
            <a:r>
              <a:rPr b="1" lang="en-US" sz="2300">
                <a:solidFill>
                  <a:srgbClr val="008000"/>
                </a:solidFill>
                <a:latin typeface="Calibri"/>
                <a:ea typeface="Calibri"/>
                <a:cs typeface="Calibri"/>
                <a:sym typeface="Calibri"/>
              </a:rPr>
              <a:t>bloco { }</a:t>
            </a:r>
            <a:r>
              <a:rPr lang="en-US" sz="2300">
                <a:solidFill>
                  <a:schemeClr val="dk1"/>
                </a:solidFill>
                <a:latin typeface="Calibri"/>
                <a:ea typeface="Calibri"/>
                <a:cs typeface="Calibri"/>
                <a:sym typeface="Calibri"/>
              </a:rPr>
              <a:t> e restrita ao bloco ao qual pertence. </a:t>
            </a:r>
            <a:endParaRPr sz="23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rgbClr val="E50000"/>
              </a:solidFill>
              <a:latin typeface="Calibri"/>
              <a:ea typeface="Calibri"/>
              <a:cs typeface="Calibri"/>
              <a:sym typeface="Calibri"/>
            </a:endParaRPr>
          </a:p>
        </p:txBody>
      </p:sp>
      <p:sp>
        <p:nvSpPr>
          <p:cNvPr id="295" name="Google Shape;295;g1e4ed7b660a_0_111"/>
          <p:cNvSpPr txBox="1"/>
          <p:nvPr/>
        </p:nvSpPr>
        <p:spPr>
          <a:xfrm>
            <a:off x="657575" y="4957000"/>
            <a:ext cx="7990800" cy="892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300">
                <a:solidFill>
                  <a:srgbClr val="E50000"/>
                </a:solidFill>
                <a:latin typeface="Calibri"/>
                <a:ea typeface="Calibri"/>
                <a:cs typeface="Calibri"/>
                <a:sym typeface="Calibri"/>
              </a:rPr>
              <a:t>O</a:t>
            </a:r>
            <a:r>
              <a:rPr b="1" lang="en-US" sz="2300">
                <a:solidFill>
                  <a:srgbClr val="E50000"/>
                </a:solidFill>
                <a:latin typeface="Calibri"/>
                <a:ea typeface="Calibri"/>
                <a:cs typeface="Calibri"/>
                <a:sym typeface="Calibri"/>
              </a:rPr>
              <a:t>bs:</a:t>
            </a:r>
            <a:r>
              <a:rPr lang="en-US" sz="2300">
                <a:solidFill>
                  <a:schemeClr val="dk1"/>
                </a:solidFill>
                <a:latin typeface="Calibri"/>
                <a:ea typeface="Calibri"/>
                <a:cs typeface="Calibri"/>
                <a:sym typeface="Calibri"/>
              </a:rPr>
              <a:t> As variáveis declaradas pela palavra reservada </a:t>
            </a:r>
            <a:r>
              <a:rPr b="1" lang="en-US" sz="2300">
                <a:solidFill>
                  <a:srgbClr val="A31515"/>
                </a:solidFill>
                <a:latin typeface="Calibri"/>
                <a:ea typeface="Calibri"/>
                <a:cs typeface="Calibri"/>
                <a:sym typeface="Calibri"/>
              </a:rPr>
              <a:t>var</a:t>
            </a:r>
            <a:r>
              <a:rPr lang="en-US" sz="2300">
                <a:solidFill>
                  <a:schemeClr val="dk1"/>
                </a:solidFill>
                <a:latin typeface="Calibri"/>
                <a:ea typeface="Calibri"/>
                <a:cs typeface="Calibri"/>
                <a:sym typeface="Calibri"/>
              </a:rPr>
              <a:t> </a:t>
            </a:r>
            <a:r>
              <a:rPr lang="en-US" sz="2300">
                <a:solidFill>
                  <a:srgbClr val="E50000"/>
                </a:solidFill>
                <a:latin typeface="Calibri"/>
                <a:ea typeface="Calibri"/>
                <a:cs typeface="Calibri"/>
                <a:sym typeface="Calibri"/>
              </a:rPr>
              <a:t>não funcionam</a:t>
            </a:r>
            <a:r>
              <a:rPr lang="en-US" sz="2300">
                <a:solidFill>
                  <a:schemeClr val="dk1"/>
                </a:solidFill>
                <a:latin typeface="Calibri"/>
                <a:ea typeface="Calibri"/>
                <a:cs typeface="Calibri"/>
                <a:sym typeface="Calibri"/>
              </a:rPr>
              <a:t> como variáveis de escopo de bloco.</a:t>
            </a:r>
            <a:endParaRPr sz="2300">
              <a:solidFill>
                <a:schemeClr val="dk1"/>
              </a:solidFill>
              <a:latin typeface="Calibri"/>
              <a:ea typeface="Calibri"/>
              <a:cs typeface="Calibri"/>
              <a:sym typeface="Calibri"/>
            </a:endParaRPr>
          </a:p>
        </p:txBody>
      </p:sp>
      <p:sp>
        <p:nvSpPr>
          <p:cNvPr id="296" name="Google Shape;296;g1e4ed7b660a_0_111"/>
          <p:cNvSpPr/>
          <p:nvPr/>
        </p:nvSpPr>
        <p:spPr>
          <a:xfrm>
            <a:off x="635275" y="4946575"/>
            <a:ext cx="8082000" cy="9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e4ed7b660a_0_121"/>
          <p:cNvSpPr/>
          <p:nvPr/>
        </p:nvSpPr>
        <p:spPr>
          <a:xfrm>
            <a:off x="763425" y="1782650"/>
            <a:ext cx="4029900" cy="4137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e4ed7b660a_0_121"/>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Escopo de </a:t>
            </a:r>
            <a:r>
              <a:rPr b="1" lang="en-US" sz="2800">
                <a:solidFill>
                  <a:srgbClr val="A31515"/>
                </a:solidFill>
              </a:rPr>
              <a:t>let </a:t>
            </a:r>
            <a:r>
              <a:rPr lang="en-US" sz="2400">
                <a:solidFill>
                  <a:srgbClr val="FF0000"/>
                </a:solidFill>
              </a:rPr>
              <a:t>(escopo global e local)</a:t>
            </a:r>
            <a:endParaRPr sz="2400">
              <a:solidFill>
                <a:srgbClr val="FF0000"/>
              </a:solidFill>
            </a:endParaRPr>
          </a:p>
        </p:txBody>
      </p:sp>
      <p:sp>
        <p:nvSpPr>
          <p:cNvPr id="303" name="Google Shape;303;g1e4ed7b660a_0_121"/>
          <p:cNvSpPr txBox="1"/>
          <p:nvPr/>
        </p:nvSpPr>
        <p:spPr>
          <a:xfrm>
            <a:off x="485075" y="1130100"/>
            <a:ext cx="82545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Observe o exemplo de código no seguinte </a:t>
            </a:r>
            <a:r>
              <a:rPr lang="en-US" sz="2200">
                <a:solidFill>
                  <a:srgbClr val="800000"/>
                </a:solidFill>
                <a:latin typeface="Calibri"/>
                <a:ea typeface="Calibri"/>
                <a:cs typeface="Calibri"/>
                <a:sym typeface="Calibri"/>
              </a:rPr>
              <a:t>script</a:t>
            </a:r>
            <a:r>
              <a:rPr lang="en-US" sz="2200">
                <a:solidFill>
                  <a:schemeClr val="dk1"/>
                </a:solidFill>
                <a:latin typeface="Calibri"/>
                <a:ea typeface="Calibri"/>
                <a:cs typeface="Calibri"/>
                <a:sym typeface="Calibri"/>
              </a:rPr>
              <a:t>:</a:t>
            </a:r>
            <a:endParaRPr sz="2200">
              <a:solidFill>
                <a:srgbClr val="980000"/>
              </a:solidFill>
              <a:latin typeface="Calibri"/>
              <a:ea typeface="Calibri"/>
              <a:cs typeface="Calibri"/>
              <a:sym typeface="Calibri"/>
            </a:endParaRPr>
          </a:p>
        </p:txBody>
      </p:sp>
      <p:sp>
        <p:nvSpPr>
          <p:cNvPr id="304" name="Google Shape;304;g1e4ed7b660a_0_121"/>
          <p:cNvSpPr txBox="1"/>
          <p:nvPr/>
        </p:nvSpPr>
        <p:spPr>
          <a:xfrm>
            <a:off x="880700" y="1831200"/>
            <a:ext cx="3912600" cy="4017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let</a:t>
            </a:r>
            <a:r>
              <a:rPr lang="en-US" sz="2100">
                <a:solidFill>
                  <a:schemeClr val="dk1"/>
                </a:solidFill>
                <a:latin typeface="Calibri"/>
                <a:ea typeface="Calibri"/>
                <a:cs typeface="Calibri"/>
                <a:sym typeface="Calibri"/>
              </a:rPr>
              <a:t> saida1 = </a:t>
            </a:r>
            <a:r>
              <a:rPr lang="en-US" sz="2100">
                <a:solidFill>
                  <a:srgbClr val="A31515"/>
                </a:solidFill>
                <a:latin typeface="Calibri"/>
                <a:ea typeface="Calibri"/>
                <a:cs typeface="Calibri"/>
                <a:sym typeface="Calibri"/>
              </a:rPr>
              <a:t>"global"</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function</a:t>
            </a:r>
            <a:r>
              <a:rPr lang="en-US" sz="2100">
                <a:solidFill>
                  <a:schemeClr val="dk1"/>
                </a:solidFill>
                <a:latin typeface="Calibri"/>
                <a:ea typeface="Calibri"/>
                <a:cs typeface="Calibri"/>
                <a:sym typeface="Calibri"/>
              </a:rPr>
              <a:t> meuMetodo()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    let</a:t>
            </a:r>
            <a:r>
              <a:rPr lang="en-US" sz="2100">
                <a:solidFill>
                  <a:schemeClr val="dk1"/>
                </a:solidFill>
                <a:latin typeface="Calibri"/>
                <a:ea typeface="Calibri"/>
                <a:cs typeface="Calibri"/>
                <a:sym typeface="Calibri"/>
              </a:rPr>
              <a:t> saida2 = </a:t>
            </a:r>
            <a:r>
              <a:rPr lang="en-US" sz="2100">
                <a:solidFill>
                  <a:srgbClr val="A31515"/>
                </a:solidFill>
                <a:latin typeface="Calibri"/>
                <a:ea typeface="Calibri"/>
                <a:cs typeface="Calibri"/>
                <a:sym typeface="Calibri"/>
              </a:rPr>
              <a:t>"local"</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    return</a:t>
            </a:r>
            <a:r>
              <a:rPr lang="en-US" sz="2100">
                <a:solidFill>
                  <a:schemeClr val="dk1"/>
                </a:solidFill>
                <a:latin typeface="Calibri"/>
                <a:ea typeface="Calibri"/>
                <a:cs typeface="Calibri"/>
                <a:sym typeface="Calibri"/>
              </a:rPr>
              <a:t> saida2;</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document.write(saida1);</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document.write(</a:t>
            </a:r>
            <a:r>
              <a:rPr lang="en-US" sz="2100">
                <a:solidFill>
                  <a:srgbClr val="A31515"/>
                </a:solidFill>
                <a:latin typeface="Calibri"/>
                <a:ea typeface="Calibri"/>
                <a:cs typeface="Calibri"/>
                <a:sym typeface="Calibri"/>
              </a:rPr>
              <a:t>"&lt;br&gt;”</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document.write</a:t>
            </a:r>
            <a:r>
              <a:rPr lang="en-US" sz="2100">
                <a:solidFill>
                  <a:schemeClr val="dk1"/>
                </a:solidFill>
                <a:latin typeface="Calibri"/>
                <a:ea typeface="Calibri"/>
                <a:cs typeface="Calibri"/>
                <a:sym typeface="Calibri"/>
              </a:rPr>
              <a:t>(meuMetodo());</a:t>
            </a:r>
            <a:endParaRPr sz="2100">
              <a:solidFill>
                <a:schemeClr val="dk1"/>
              </a:solidFill>
              <a:latin typeface="Calibri"/>
              <a:ea typeface="Calibri"/>
              <a:cs typeface="Calibri"/>
              <a:sym typeface="Calibri"/>
            </a:endParaRPr>
          </a:p>
        </p:txBody>
      </p:sp>
      <p:sp>
        <p:nvSpPr>
          <p:cNvPr id="305" name="Google Shape;305;g1e4ed7b660a_0_121"/>
          <p:cNvSpPr txBox="1"/>
          <p:nvPr/>
        </p:nvSpPr>
        <p:spPr>
          <a:xfrm>
            <a:off x="5022600" y="2445625"/>
            <a:ext cx="4029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 </a:t>
            </a:r>
            <a:r>
              <a:rPr b="1" lang="en-US" sz="2100"/>
              <a:t>saida1</a:t>
            </a:r>
            <a:r>
              <a:rPr lang="en-US" sz="2100"/>
              <a:t> tem escopo </a:t>
            </a:r>
            <a:r>
              <a:rPr lang="en-US" sz="2100">
                <a:solidFill>
                  <a:srgbClr val="E50000"/>
                </a:solidFill>
              </a:rPr>
              <a:t>global</a:t>
            </a:r>
            <a:r>
              <a:rPr lang="en-US" sz="2100"/>
              <a:t>, pois existe fora da função </a:t>
            </a:r>
            <a:r>
              <a:rPr lang="en-US" sz="2100">
                <a:solidFill>
                  <a:srgbClr val="4C1130"/>
                </a:solidFill>
              </a:rPr>
              <a:t>(pode ser evocada diretamente)</a:t>
            </a:r>
            <a:r>
              <a:rPr lang="en-US" sz="2100"/>
              <a:t>.</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 </a:t>
            </a:r>
            <a:r>
              <a:rPr b="1" lang="en-US" sz="2100"/>
              <a:t>saida2</a:t>
            </a:r>
            <a:r>
              <a:rPr lang="en-US" sz="2100"/>
              <a:t> tem escopo </a:t>
            </a:r>
            <a:r>
              <a:rPr lang="en-US" sz="2100">
                <a:solidFill>
                  <a:srgbClr val="E50000"/>
                </a:solidFill>
              </a:rPr>
              <a:t>local</a:t>
            </a:r>
            <a:r>
              <a:rPr lang="en-US" sz="2100"/>
              <a:t>, pois existe dentro da função </a:t>
            </a:r>
            <a:r>
              <a:rPr lang="en-US" sz="2100">
                <a:solidFill>
                  <a:srgbClr val="4C1130"/>
                </a:solidFill>
              </a:rPr>
              <a:t>(não pode ser evocada diretamente)</a:t>
            </a:r>
            <a:r>
              <a:rPr lang="en-US" sz="2100"/>
              <a:t>.</a:t>
            </a:r>
            <a:endParaRPr sz="2100"/>
          </a:p>
        </p:txBody>
      </p:sp>
      <p:sp>
        <p:nvSpPr>
          <p:cNvPr id="306" name="Google Shape;306;g1e4ed7b660a_0_121"/>
          <p:cNvSpPr txBox="1"/>
          <p:nvPr/>
        </p:nvSpPr>
        <p:spPr>
          <a:xfrm>
            <a:off x="657575" y="5947600"/>
            <a:ext cx="7990800" cy="892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300">
                <a:solidFill>
                  <a:srgbClr val="E50000"/>
                </a:solidFill>
                <a:latin typeface="Calibri"/>
                <a:ea typeface="Calibri"/>
                <a:cs typeface="Calibri"/>
                <a:sym typeface="Calibri"/>
              </a:rPr>
              <a:t>Obs:</a:t>
            </a:r>
            <a:r>
              <a:rPr lang="en-US" sz="2300">
                <a:solidFill>
                  <a:schemeClr val="dk1"/>
                </a:solidFill>
                <a:latin typeface="Calibri"/>
                <a:ea typeface="Calibri"/>
                <a:cs typeface="Calibri"/>
                <a:sym typeface="Calibri"/>
              </a:rPr>
              <a:t> Esse exemplo segue exatamente a mesma ideia de variáveis declaradas como </a:t>
            </a:r>
            <a:r>
              <a:rPr b="1" lang="en-US" sz="2300">
                <a:solidFill>
                  <a:srgbClr val="A31515"/>
                </a:solidFill>
                <a:latin typeface="Calibri"/>
                <a:ea typeface="Calibri"/>
                <a:cs typeface="Calibri"/>
                <a:sym typeface="Calibri"/>
              </a:rPr>
              <a:t>var</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e4ed7b660a_0_132"/>
          <p:cNvSpPr/>
          <p:nvPr/>
        </p:nvSpPr>
        <p:spPr>
          <a:xfrm>
            <a:off x="763425" y="1782650"/>
            <a:ext cx="4029900" cy="4137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e4ed7b660a_0_132"/>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Escopo de </a:t>
            </a:r>
            <a:r>
              <a:rPr b="1" lang="en-US" sz="2800">
                <a:solidFill>
                  <a:srgbClr val="A31515"/>
                </a:solidFill>
              </a:rPr>
              <a:t>let </a:t>
            </a:r>
            <a:r>
              <a:rPr lang="en-US" sz="2400">
                <a:solidFill>
                  <a:srgbClr val="FF0000"/>
                </a:solidFill>
              </a:rPr>
              <a:t>(escopo de bloco)</a:t>
            </a:r>
            <a:endParaRPr sz="2400">
              <a:solidFill>
                <a:srgbClr val="FF0000"/>
              </a:solidFill>
            </a:endParaRPr>
          </a:p>
        </p:txBody>
      </p:sp>
      <p:sp>
        <p:nvSpPr>
          <p:cNvPr id="313" name="Google Shape;313;g1e4ed7b660a_0_132"/>
          <p:cNvSpPr txBox="1"/>
          <p:nvPr/>
        </p:nvSpPr>
        <p:spPr>
          <a:xfrm>
            <a:off x="485075" y="1130100"/>
            <a:ext cx="82545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Observe o exemplo de código no seguinte </a:t>
            </a:r>
            <a:r>
              <a:rPr lang="en-US" sz="2200">
                <a:solidFill>
                  <a:srgbClr val="800000"/>
                </a:solidFill>
                <a:latin typeface="Calibri"/>
                <a:ea typeface="Calibri"/>
                <a:cs typeface="Calibri"/>
                <a:sym typeface="Calibri"/>
              </a:rPr>
              <a:t>script</a:t>
            </a:r>
            <a:r>
              <a:rPr lang="en-US" sz="2200">
                <a:solidFill>
                  <a:schemeClr val="dk1"/>
                </a:solidFill>
                <a:latin typeface="Calibri"/>
                <a:ea typeface="Calibri"/>
                <a:cs typeface="Calibri"/>
                <a:sym typeface="Calibri"/>
              </a:rPr>
              <a:t>:</a:t>
            </a:r>
            <a:endParaRPr sz="2200">
              <a:solidFill>
                <a:srgbClr val="980000"/>
              </a:solidFill>
              <a:latin typeface="Calibri"/>
              <a:ea typeface="Calibri"/>
              <a:cs typeface="Calibri"/>
              <a:sym typeface="Calibri"/>
            </a:endParaRPr>
          </a:p>
        </p:txBody>
      </p:sp>
      <p:sp>
        <p:nvSpPr>
          <p:cNvPr id="314" name="Google Shape;314;g1e4ed7b660a_0_132"/>
          <p:cNvSpPr txBox="1"/>
          <p:nvPr/>
        </p:nvSpPr>
        <p:spPr>
          <a:xfrm>
            <a:off x="804500" y="1831200"/>
            <a:ext cx="3912600" cy="404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900">
                <a:solidFill>
                  <a:srgbClr val="0000FF"/>
                </a:solidFill>
                <a:latin typeface="Calibri"/>
                <a:ea typeface="Calibri"/>
                <a:cs typeface="Calibri"/>
                <a:sym typeface="Calibri"/>
              </a:rPr>
              <a:t>function</a:t>
            </a:r>
            <a:r>
              <a:rPr lang="en-US" sz="1900">
                <a:solidFill>
                  <a:schemeClr val="dk1"/>
                </a:solidFill>
                <a:latin typeface="Calibri"/>
                <a:ea typeface="Calibri"/>
                <a:cs typeface="Calibri"/>
                <a:sym typeface="Calibri"/>
              </a:rPr>
              <a:t> meuMetodo() {</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latin typeface="Calibri"/>
                <a:ea typeface="Calibri"/>
                <a:cs typeface="Calibri"/>
                <a:sym typeface="Calibri"/>
              </a:rPr>
              <a:t>  let</a:t>
            </a:r>
            <a:r>
              <a:rPr lang="en-US" sz="1900">
                <a:solidFill>
                  <a:schemeClr val="dk1"/>
                </a:solidFill>
                <a:latin typeface="Calibri"/>
                <a:ea typeface="Calibri"/>
                <a:cs typeface="Calibri"/>
                <a:sym typeface="Calibri"/>
              </a:rPr>
              <a:t> saida1 = </a:t>
            </a:r>
            <a:r>
              <a:rPr lang="en-US" sz="1900">
                <a:solidFill>
                  <a:srgbClr val="A31515"/>
                </a:solidFill>
                <a:latin typeface="Calibri"/>
                <a:ea typeface="Calibri"/>
                <a:cs typeface="Calibri"/>
                <a:sym typeface="Calibri"/>
              </a:rPr>
              <a:t>"Olá"</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latin typeface="Calibri"/>
                <a:ea typeface="Calibri"/>
                <a:cs typeface="Calibri"/>
                <a:sym typeface="Calibri"/>
              </a:rPr>
              <a:t>  if</a:t>
            </a:r>
            <a:r>
              <a:rPr lang="en-US" sz="1900">
                <a:solidFill>
                  <a:schemeClr val="dk1"/>
                </a:solidFill>
                <a:latin typeface="Calibri"/>
                <a:ea typeface="Calibri"/>
                <a:cs typeface="Calibri"/>
                <a:sym typeface="Calibri"/>
              </a:rPr>
              <a:t> (saida1 == </a:t>
            </a:r>
            <a:r>
              <a:rPr lang="en-US" sz="1900">
                <a:solidFill>
                  <a:srgbClr val="A31515"/>
                </a:solidFill>
                <a:latin typeface="Calibri"/>
                <a:ea typeface="Calibri"/>
                <a:cs typeface="Calibri"/>
                <a:sym typeface="Calibri"/>
              </a:rPr>
              <a:t>"Olá"</a:t>
            </a:r>
            <a:r>
              <a:rPr lang="en-US" sz="1900">
                <a:solidFill>
                  <a:schemeClr val="dk1"/>
                </a:solidFill>
                <a:latin typeface="Calibri"/>
                <a:ea typeface="Calibri"/>
                <a:cs typeface="Calibri"/>
                <a:sym typeface="Calibri"/>
              </a:rPr>
              <a:t>) {</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latin typeface="Calibri"/>
                <a:ea typeface="Calibri"/>
                <a:cs typeface="Calibri"/>
                <a:sym typeface="Calibri"/>
              </a:rPr>
              <a:t>      let</a:t>
            </a:r>
            <a:r>
              <a:rPr lang="en-US" sz="1900">
                <a:solidFill>
                  <a:schemeClr val="dk1"/>
                </a:solidFill>
                <a:latin typeface="Calibri"/>
                <a:ea typeface="Calibri"/>
                <a:cs typeface="Calibri"/>
                <a:sym typeface="Calibri"/>
              </a:rPr>
              <a:t> saida2 = </a:t>
            </a:r>
            <a:r>
              <a:rPr lang="en-US" sz="1900">
                <a:solidFill>
                  <a:srgbClr val="A31515"/>
                </a:solidFill>
                <a:latin typeface="Calibri"/>
                <a:ea typeface="Calibri"/>
                <a:cs typeface="Calibri"/>
                <a:sym typeface="Calibri"/>
              </a:rPr>
              <a:t>" Mundo!"</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latin typeface="Calibri"/>
                <a:ea typeface="Calibri"/>
                <a:cs typeface="Calibri"/>
                <a:sym typeface="Calibri"/>
              </a:rPr>
              <a:t>      return</a:t>
            </a:r>
            <a:r>
              <a:rPr lang="en-US" sz="1900">
                <a:solidFill>
                  <a:schemeClr val="dk1"/>
                </a:solidFill>
                <a:latin typeface="Calibri"/>
                <a:ea typeface="Calibri"/>
                <a:cs typeface="Calibri"/>
                <a:sym typeface="Calibri"/>
              </a:rPr>
              <a:t> saida1 + saida2;</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  } </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latin typeface="Calibri"/>
                <a:ea typeface="Calibri"/>
                <a:cs typeface="Calibri"/>
                <a:sym typeface="Calibri"/>
              </a:rPr>
              <a:t>  else</a:t>
            </a:r>
            <a:r>
              <a:rPr lang="en-US" sz="1900">
                <a:solidFill>
                  <a:schemeClr val="dk1"/>
                </a:solidFill>
                <a:latin typeface="Calibri"/>
                <a:ea typeface="Calibri"/>
                <a:cs typeface="Calibri"/>
                <a:sym typeface="Calibri"/>
              </a:rPr>
              <a:t> { </a:t>
            </a:r>
            <a:r>
              <a:rPr lang="en-US" sz="1900">
                <a:solidFill>
                  <a:srgbClr val="0000FF"/>
                </a:solidFill>
                <a:latin typeface="Calibri"/>
                <a:ea typeface="Calibri"/>
                <a:cs typeface="Calibri"/>
                <a:sym typeface="Calibri"/>
              </a:rPr>
              <a:t> return</a:t>
            </a:r>
            <a:r>
              <a:rPr lang="en-US" sz="1900">
                <a:solidFill>
                  <a:schemeClr val="dk1"/>
                </a:solidFill>
                <a:latin typeface="Calibri"/>
                <a:ea typeface="Calibri"/>
                <a:cs typeface="Calibri"/>
                <a:sym typeface="Calibri"/>
              </a:rPr>
              <a:t> saida1 + saida2;}</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document.write(meuMetodo());</a:t>
            </a:r>
            <a:endParaRPr sz="1900">
              <a:solidFill>
                <a:srgbClr val="0000FF"/>
              </a:solidFill>
              <a:latin typeface="Calibri"/>
              <a:ea typeface="Calibri"/>
              <a:cs typeface="Calibri"/>
              <a:sym typeface="Calibri"/>
            </a:endParaRPr>
          </a:p>
        </p:txBody>
      </p:sp>
      <p:sp>
        <p:nvSpPr>
          <p:cNvPr id="315" name="Google Shape;315;g1e4ed7b660a_0_132"/>
          <p:cNvSpPr txBox="1"/>
          <p:nvPr/>
        </p:nvSpPr>
        <p:spPr>
          <a:xfrm>
            <a:off x="5022600" y="2217025"/>
            <a:ext cx="4029900" cy="40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Calibri"/>
                <a:ea typeface="Calibri"/>
                <a:cs typeface="Calibri"/>
                <a:sym typeface="Calibri"/>
              </a:rPr>
              <a:t> </a:t>
            </a:r>
            <a:r>
              <a:rPr lang="en-US" sz="2300">
                <a:latin typeface="Calibri"/>
                <a:ea typeface="Calibri"/>
                <a:cs typeface="Calibri"/>
                <a:sym typeface="Calibri"/>
              </a:rPr>
              <a:t>Teremos como saída:</a:t>
            </a:r>
            <a:endParaRPr sz="23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A31515"/>
                </a:solidFill>
                <a:latin typeface="Calibri"/>
                <a:ea typeface="Calibri"/>
                <a:cs typeface="Calibri"/>
                <a:sym typeface="Calibri"/>
              </a:rPr>
              <a:t>      "Olá Mundo!"</a:t>
            </a:r>
            <a:endParaRPr sz="2100">
              <a:solidFill>
                <a:srgbClr val="A31515"/>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rgbClr val="A31515"/>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rgbClr val="A31515"/>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rgbClr val="A31515"/>
                </a:solidFill>
                <a:latin typeface="Calibri"/>
                <a:ea typeface="Calibri"/>
                <a:cs typeface="Calibri"/>
                <a:sym typeface="Calibri"/>
              </a:rPr>
              <a:t>Mas e se tivéssemos a seguinte condição</a:t>
            </a:r>
            <a:br>
              <a:rPr lang="en-US" sz="2100">
                <a:solidFill>
                  <a:srgbClr val="A31515"/>
                </a:solidFill>
                <a:latin typeface="Calibri"/>
                <a:ea typeface="Calibri"/>
                <a:cs typeface="Calibri"/>
                <a:sym typeface="Calibri"/>
              </a:rPr>
            </a:br>
            <a:r>
              <a:rPr lang="en-US" sz="2100">
                <a:solidFill>
                  <a:srgbClr val="A31515"/>
                </a:solidFill>
                <a:latin typeface="Calibri"/>
                <a:ea typeface="Calibri"/>
                <a:cs typeface="Calibri"/>
                <a:sym typeface="Calibri"/>
              </a:rPr>
              <a:t>    </a:t>
            </a:r>
            <a:r>
              <a:rPr lang="en-US" sz="2100">
                <a:solidFill>
                  <a:srgbClr val="0000FF"/>
                </a:solidFill>
                <a:latin typeface="Calibri"/>
                <a:ea typeface="Calibri"/>
                <a:cs typeface="Calibri"/>
                <a:sym typeface="Calibri"/>
              </a:rPr>
              <a:t>if</a:t>
            </a:r>
            <a:r>
              <a:rPr lang="en-US" sz="2100">
                <a:solidFill>
                  <a:schemeClr val="dk1"/>
                </a:solidFill>
                <a:latin typeface="Calibri"/>
                <a:ea typeface="Calibri"/>
                <a:cs typeface="Calibri"/>
                <a:sym typeface="Calibri"/>
              </a:rPr>
              <a:t> (saida1 </a:t>
            </a:r>
            <a:r>
              <a:rPr b="1" lang="en-US" sz="2100">
                <a:solidFill>
                  <a:schemeClr val="dk1"/>
                </a:solidFill>
                <a:latin typeface="Calibri"/>
                <a:ea typeface="Calibri"/>
                <a:cs typeface="Calibri"/>
                <a:sym typeface="Calibri"/>
              </a:rPr>
              <a:t>!= </a:t>
            </a:r>
            <a:r>
              <a:rPr lang="en-US" sz="2100">
                <a:solidFill>
                  <a:srgbClr val="A31515"/>
                </a:solidFill>
                <a:latin typeface="Calibri"/>
                <a:ea typeface="Calibri"/>
                <a:cs typeface="Calibri"/>
                <a:sym typeface="Calibri"/>
              </a:rPr>
              <a:t>"Olá"</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ctr">
              <a:lnSpc>
                <a:spcPct val="135714"/>
              </a:lnSpc>
              <a:spcBef>
                <a:spcPts val="0"/>
              </a:spcBef>
              <a:spcAft>
                <a:spcPts val="0"/>
              </a:spcAft>
              <a:buNone/>
            </a:pPr>
            <a:r>
              <a:rPr b="1" lang="en-US" sz="2600">
                <a:solidFill>
                  <a:srgbClr val="A31515"/>
                </a:solidFill>
                <a:latin typeface="Calibri"/>
                <a:ea typeface="Calibri"/>
                <a:cs typeface="Calibri"/>
                <a:sym typeface="Calibri"/>
              </a:rPr>
              <a:t>Qual seria a saída?</a:t>
            </a:r>
            <a:r>
              <a:rPr b="1" lang="en-US" sz="2400">
                <a:solidFill>
                  <a:schemeClr val="dk1"/>
                </a:solidFill>
                <a:latin typeface="Calibri"/>
                <a:ea typeface="Calibri"/>
                <a:cs typeface="Calibri"/>
                <a:sym typeface="Calibri"/>
              </a:rPr>
              <a:t> </a:t>
            </a:r>
            <a:r>
              <a:rPr b="1" lang="en-US" sz="2400">
                <a:solidFill>
                  <a:srgbClr val="A31515"/>
                </a:solidFill>
                <a:latin typeface="Calibri"/>
                <a:ea typeface="Calibri"/>
                <a:cs typeface="Calibri"/>
                <a:sym typeface="Calibri"/>
              </a:rPr>
              <a:t> </a:t>
            </a:r>
            <a:endParaRPr b="1" sz="2400">
              <a:solidFill>
                <a:srgbClr val="A31515"/>
              </a:solidFill>
              <a:latin typeface="Calibri"/>
              <a:ea typeface="Calibri"/>
              <a:cs typeface="Calibri"/>
              <a:sym typeface="Calibri"/>
            </a:endParaRPr>
          </a:p>
        </p:txBody>
      </p:sp>
      <p:sp>
        <p:nvSpPr>
          <p:cNvPr id="316" name="Google Shape;316;g1e4ed7b660a_0_132"/>
          <p:cNvSpPr/>
          <p:nvPr/>
        </p:nvSpPr>
        <p:spPr>
          <a:xfrm>
            <a:off x="5284275" y="2873150"/>
            <a:ext cx="2021400" cy="555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e4ed7b660a_0_143"/>
          <p:cNvSpPr/>
          <p:nvPr/>
        </p:nvSpPr>
        <p:spPr>
          <a:xfrm>
            <a:off x="763425" y="1782650"/>
            <a:ext cx="4029900" cy="4137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1e4ed7b660a_0_143"/>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Escopo de </a:t>
            </a:r>
            <a:r>
              <a:rPr b="1" lang="en-US" sz="2800">
                <a:solidFill>
                  <a:srgbClr val="A31515"/>
                </a:solidFill>
              </a:rPr>
              <a:t>let </a:t>
            </a:r>
            <a:r>
              <a:rPr lang="en-US" sz="2400">
                <a:solidFill>
                  <a:srgbClr val="FF0000"/>
                </a:solidFill>
              </a:rPr>
              <a:t>(escopo de bloco)</a:t>
            </a:r>
            <a:endParaRPr sz="2400">
              <a:solidFill>
                <a:srgbClr val="FF0000"/>
              </a:solidFill>
            </a:endParaRPr>
          </a:p>
        </p:txBody>
      </p:sp>
      <p:sp>
        <p:nvSpPr>
          <p:cNvPr id="323" name="Google Shape;323;g1e4ed7b660a_0_143"/>
          <p:cNvSpPr txBox="1"/>
          <p:nvPr/>
        </p:nvSpPr>
        <p:spPr>
          <a:xfrm>
            <a:off x="485075" y="1130100"/>
            <a:ext cx="82545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Observe o exemplo de código no seguinte </a:t>
            </a:r>
            <a:r>
              <a:rPr lang="en-US" sz="2200">
                <a:solidFill>
                  <a:srgbClr val="800000"/>
                </a:solidFill>
                <a:latin typeface="Calibri"/>
                <a:ea typeface="Calibri"/>
                <a:cs typeface="Calibri"/>
                <a:sym typeface="Calibri"/>
              </a:rPr>
              <a:t>script</a:t>
            </a:r>
            <a:r>
              <a:rPr lang="en-US" sz="2200">
                <a:solidFill>
                  <a:schemeClr val="dk1"/>
                </a:solidFill>
                <a:latin typeface="Calibri"/>
                <a:ea typeface="Calibri"/>
                <a:cs typeface="Calibri"/>
                <a:sym typeface="Calibri"/>
              </a:rPr>
              <a:t>:</a:t>
            </a:r>
            <a:endParaRPr sz="2200">
              <a:solidFill>
                <a:srgbClr val="980000"/>
              </a:solidFill>
              <a:latin typeface="Calibri"/>
              <a:ea typeface="Calibri"/>
              <a:cs typeface="Calibri"/>
              <a:sym typeface="Calibri"/>
            </a:endParaRPr>
          </a:p>
        </p:txBody>
      </p:sp>
      <p:sp>
        <p:nvSpPr>
          <p:cNvPr id="324" name="Google Shape;324;g1e4ed7b660a_0_143"/>
          <p:cNvSpPr txBox="1"/>
          <p:nvPr/>
        </p:nvSpPr>
        <p:spPr>
          <a:xfrm>
            <a:off x="804500" y="1831200"/>
            <a:ext cx="3912600" cy="415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function</a:t>
            </a:r>
            <a:r>
              <a:rPr lang="en-US" sz="1900">
                <a:solidFill>
                  <a:schemeClr val="dk1"/>
                </a:solidFill>
                <a:latin typeface="Calibri"/>
                <a:ea typeface="Calibri"/>
                <a:cs typeface="Calibri"/>
                <a:sym typeface="Calibri"/>
              </a:rPr>
              <a:t> meuMetodo() {</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  let</a:t>
            </a:r>
            <a:r>
              <a:rPr lang="en-US" sz="1900">
                <a:solidFill>
                  <a:schemeClr val="dk1"/>
                </a:solidFill>
                <a:latin typeface="Calibri"/>
                <a:ea typeface="Calibri"/>
                <a:cs typeface="Calibri"/>
                <a:sym typeface="Calibri"/>
              </a:rPr>
              <a:t> saida1 = </a:t>
            </a:r>
            <a:r>
              <a:rPr lang="en-US" sz="1900">
                <a:solidFill>
                  <a:srgbClr val="A31515"/>
                </a:solidFill>
                <a:latin typeface="Calibri"/>
                <a:ea typeface="Calibri"/>
                <a:cs typeface="Calibri"/>
                <a:sym typeface="Calibri"/>
              </a:rPr>
              <a:t>"Olá"</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  if</a:t>
            </a:r>
            <a:r>
              <a:rPr lang="en-US" sz="1900">
                <a:solidFill>
                  <a:schemeClr val="dk1"/>
                </a:solidFill>
                <a:latin typeface="Calibri"/>
                <a:ea typeface="Calibri"/>
                <a:cs typeface="Calibri"/>
                <a:sym typeface="Calibri"/>
              </a:rPr>
              <a:t> (saida1 != </a:t>
            </a:r>
            <a:r>
              <a:rPr lang="en-US" sz="1900">
                <a:solidFill>
                  <a:srgbClr val="A31515"/>
                </a:solidFill>
                <a:latin typeface="Calibri"/>
                <a:ea typeface="Calibri"/>
                <a:cs typeface="Calibri"/>
                <a:sym typeface="Calibri"/>
              </a:rPr>
              <a:t>"Olá"</a:t>
            </a:r>
            <a:r>
              <a:rPr lang="en-US" sz="1900">
                <a:solidFill>
                  <a:schemeClr val="dk1"/>
                </a:solidFill>
                <a:latin typeface="Calibri"/>
                <a:ea typeface="Calibri"/>
                <a:cs typeface="Calibri"/>
                <a:sym typeface="Calibri"/>
              </a:rPr>
              <a:t>) </a:t>
            </a:r>
            <a:r>
              <a:rPr b="1" lang="en-US" sz="2100">
                <a:solidFill>
                  <a:srgbClr val="008000"/>
                </a:solidFill>
                <a:latin typeface="Calibri"/>
                <a:ea typeface="Calibri"/>
                <a:cs typeface="Calibri"/>
                <a:sym typeface="Calibri"/>
              </a:rPr>
              <a:t>{</a:t>
            </a:r>
            <a:endParaRPr b="1" sz="2100">
              <a:solidFill>
                <a:srgbClr val="008000"/>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      </a:t>
            </a:r>
            <a:r>
              <a:rPr lang="en-US" sz="2000">
                <a:solidFill>
                  <a:srgbClr val="0000FF"/>
                </a:solidFill>
                <a:latin typeface="Calibri"/>
                <a:ea typeface="Calibri"/>
                <a:cs typeface="Calibri"/>
                <a:sym typeface="Calibri"/>
              </a:rPr>
              <a:t>let</a:t>
            </a:r>
            <a:r>
              <a:rPr lang="en-US" sz="2000">
                <a:solidFill>
                  <a:schemeClr val="dk1"/>
                </a:solidFill>
                <a:latin typeface="Calibri"/>
                <a:ea typeface="Calibri"/>
                <a:cs typeface="Calibri"/>
                <a:sym typeface="Calibri"/>
              </a:rPr>
              <a:t> saida2 </a:t>
            </a:r>
            <a:r>
              <a:rPr lang="en-US" sz="1900">
                <a:solidFill>
                  <a:schemeClr val="dk1"/>
                </a:solidFill>
                <a:latin typeface="Calibri"/>
                <a:ea typeface="Calibri"/>
                <a:cs typeface="Calibri"/>
                <a:sym typeface="Calibri"/>
              </a:rPr>
              <a:t>= </a:t>
            </a:r>
            <a:r>
              <a:rPr lang="en-US" sz="1900">
                <a:solidFill>
                  <a:srgbClr val="A31515"/>
                </a:solidFill>
                <a:latin typeface="Calibri"/>
                <a:ea typeface="Calibri"/>
                <a:cs typeface="Calibri"/>
                <a:sym typeface="Calibri"/>
              </a:rPr>
              <a:t>" Mundo!"</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      return</a:t>
            </a:r>
            <a:r>
              <a:rPr lang="en-US" sz="1900">
                <a:solidFill>
                  <a:schemeClr val="dk1"/>
                </a:solidFill>
                <a:latin typeface="Calibri"/>
                <a:ea typeface="Calibri"/>
                <a:cs typeface="Calibri"/>
                <a:sym typeface="Calibri"/>
              </a:rPr>
              <a:t> saida1 + saida2;</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  </a:t>
            </a:r>
            <a:r>
              <a:rPr b="1" lang="en-US" sz="2100">
                <a:solidFill>
                  <a:srgbClr val="008000"/>
                </a:solidFill>
                <a:latin typeface="Calibri"/>
                <a:ea typeface="Calibri"/>
                <a:cs typeface="Calibri"/>
                <a:sym typeface="Calibri"/>
              </a:rPr>
              <a:t>} </a:t>
            </a:r>
            <a:endParaRPr b="1" sz="2100">
              <a:solidFill>
                <a:srgbClr val="008000"/>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  else</a:t>
            </a:r>
            <a:r>
              <a:rPr lang="en-US" sz="1900">
                <a:solidFill>
                  <a:schemeClr val="dk1"/>
                </a:solidFill>
                <a:latin typeface="Calibri"/>
                <a:ea typeface="Calibri"/>
                <a:cs typeface="Calibri"/>
                <a:sym typeface="Calibri"/>
              </a:rPr>
              <a:t> { </a:t>
            </a:r>
            <a:r>
              <a:rPr lang="en-US" sz="1900">
                <a:solidFill>
                  <a:srgbClr val="0000FF"/>
                </a:solidFill>
                <a:latin typeface="Calibri"/>
                <a:ea typeface="Calibri"/>
                <a:cs typeface="Calibri"/>
                <a:sym typeface="Calibri"/>
              </a:rPr>
              <a:t> return</a:t>
            </a:r>
            <a:r>
              <a:rPr lang="en-US" sz="1900">
                <a:solidFill>
                  <a:schemeClr val="dk1"/>
                </a:solidFill>
                <a:latin typeface="Calibri"/>
                <a:ea typeface="Calibri"/>
                <a:cs typeface="Calibri"/>
                <a:sym typeface="Calibri"/>
              </a:rPr>
              <a:t> saida1 + saida2;}</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document.write(meuMetodo());</a:t>
            </a:r>
            <a:endParaRPr sz="1900">
              <a:solidFill>
                <a:srgbClr val="0000FF"/>
              </a:solidFill>
              <a:latin typeface="Calibri"/>
              <a:ea typeface="Calibri"/>
              <a:cs typeface="Calibri"/>
              <a:sym typeface="Calibri"/>
            </a:endParaRPr>
          </a:p>
        </p:txBody>
      </p:sp>
      <p:sp>
        <p:nvSpPr>
          <p:cNvPr id="325" name="Google Shape;325;g1e4ed7b660a_0_143"/>
          <p:cNvSpPr txBox="1"/>
          <p:nvPr/>
        </p:nvSpPr>
        <p:spPr>
          <a:xfrm>
            <a:off x="5022600" y="1836025"/>
            <a:ext cx="40299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Calibri"/>
                <a:ea typeface="Calibri"/>
                <a:cs typeface="Calibri"/>
                <a:sym typeface="Calibri"/>
              </a:rPr>
              <a:t> Nesse caso devemos compreender que a variável </a:t>
            </a:r>
            <a:r>
              <a:rPr b="1" lang="en-US" sz="2300">
                <a:latin typeface="Calibri"/>
                <a:ea typeface="Calibri"/>
                <a:cs typeface="Calibri"/>
                <a:sym typeface="Calibri"/>
              </a:rPr>
              <a:t>saida2 </a:t>
            </a:r>
            <a:r>
              <a:rPr lang="en-US" sz="2300">
                <a:latin typeface="Calibri"/>
                <a:ea typeface="Calibri"/>
                <a:cs typeface="Calibri"/>
                <a:sym typeface="Calibri"/>
              </a:rPr>
              <a:t>existe apenas no intervalo do bloco </a:t>
            </a:r>
            <a:r>
              <a:rPr b="1" lang="en-US" sz="2300">
                <a:solidFill>
                  <a:srgbClr val="008000"/>
                </a:solidFill>
                <a:latin typeface="Calibri"/>
                <a:ea typeface="Calibri"/>
                <a:cs typeface="Calibri"/>
                <a:sym typeface="Calibri"/>
              </a:rPr>
              <a:t>{}</a:t>
            </a:r>
            <a:r>
              <a:rPr lang="en-US" sz="2300">
                <a:latin typeface="Calibri"/>
                <a:ea typeface="Calibri"/>
                <a:cs typeface="Calibri"/>
                <a:sym typeface="Calibri"/>
              </a:rPr>
              <a:t> do </a:t>
            </a:r>
            <a:r>
              <a:rPr b="1" lang="en-US" sz="2300">
                <a:solidFill>
                  <a:srgbClr val="1155CC"/>
                </a:solidFill>
                <a:latin typeface="Calibri"/>
                <a:ea typeface="Calibri"/>
                <a:cs typeface="Calibri"/>
                <a:sym typeface="Calibri"/>
              </a:rPr>
              <a:t>if</a:t>
            </a:r>
            <a:endParaRPr b="1" sz="2300">
              <a:solidFill>
                <a:srgbClr val="1155CC"/>
              </a:solidFill>
              <a:latin typeface="Calibri"/>
              <a:ea typeface="Calibri"/>
              <a:cs typeface="Calibri"/>
              <a:sym typeface="Calibri"/>
            </a:endParaRPr>
          </a:p>
          <a:p>
            <a:pPr indent="0" lvl="0" marL="0" rtl="0" algn="l">
              <a:spcBef>
                <a:spcPts val="0"/>
              </a:spcBef>
              <a:spcAft>
                <a:spcPts val="0"/>
              </a:spcAft>
              <a:buNone/>
            </a:pPr>
            <a:r>
              <a:t/>
            </a:r>
            <a:endParaRPr b="1" sz="2300">
              <a:solidFill>
                <a:srgbClr val="1155CC"/>
              </a:solidFill>
              <a:latin typeface="Calibri"/>
              <a:ea typeface="Calibri"/>
              <a:cs typeface="Calibri"/>
              <a:sym typeface="Calibri"/>
            </a:endParaRPr>
          </a:p>
          <a:p>
            <a:pPr indent="0" lvl="0" marL="0" rtl="0" algn="l">
              <a:spcBef>
                <a:spcPts val="0"/>
              </a:spcBef>
              <a:spcAft>
                <a:spcPts val="0"/>
              </a:spcAft>
              <a:buNone/>
            </a:pPr>
            <a:r>
              <a:rPr lang="en-US" sz="2300">
                <a:solidFill>
                  <a:schemeClr val="dk1"/>
                </a:solidFill>
                <a:latin typeface="Calibri"/>
                <a:ea typeface="Calibri"/>
                <a:cs typeface="Calibri"/>
                <a:sym typeface="Calibri"/>
              </a:rPr>
              <a:t>Assim caso a condição do </a:t>
            </a:r>
            <a:r>
              <a:rPr b="1" lang="en-US" sz="2300">
                <a:solidFill>
                  <a:srgbClr val="1155CC"/>
                </a:solidFill>
                <a:latin typeface="Calibri"/>
                <a:ea typeface="Calibri"/>
                <a:cs typeface="Calibri"/>
                <a:sym typeface="Calibri"/>
              </a:rPr>
              <a:t>if </a:t>
            </a:r>
            <a:r>
              <a:rPr lang="en-US" sz="2300">
                <a:solidFill>
                  <a:schemeClr val="dk1"/>
                </a:solidFill>
                <a:latin typeface="Calibri"/>
                <a:ea typeface="Calibri"/>
                <a:cs typeface="Calibri"/>
                <a:sym typeface="Calibri"/>
              </a:rPr>
              <a:t>seja falsa, o interpretador não reconhece </a:t>
            </a:r>
            <a:r>
              <a:rPr b="1" lang="en-US" sz="2300">
                <a:solidFill>
                  <a:schemeClr val="dk1"/>
                </a:solidFill>
                <a:latin typeface="Calibri"/>
                <a:ea typeface="Calibri"/>
                <a:cs typeface="Calibri"/>
                <a:sym typeface="Calibri"/>
              </a:rPr>
              <a:t>saida2</a:t>
            </a:r>
            <a:r>
              <a:rPr lang="en-US" sz="2300">
                <a:solidFill>
                  <a:schemeClr val="dk1"/>
                </a:solidFill>
                <a:latin typeface="Calibri"/>
                <a:ea typeface="Calibri"/>
                <a:cs typeface="Calibri"/>
                <a:sym typeface="Calibri"/>
              </a:rPr>
              <a:t> como sendo uma variável </a:t>
            </a:r>
            <a:r>
              <a:rPr lang="en-US" sz="2300">
                <a:solidFill>
                  <a:schemeClr val="dk1"/>
                </a:solidFill>
                <a:latin typeface="Calibri"/>
                <a:ea typeface="Calibri"/>
                <a:cs typeface="Calibri"/>
                <a:sym typeface="Calibri"/>
              </a:rPr>
              <a:t>válida</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n-US" sz="2300">
                <a:solidFill>
                  <a:srgbClr val="741B47"/>
                </a:solidFill>
                <a:latin typeface="Calibri"/>
                <a:ea typeface="Calibri"/>
                <a:cs typeface="Calibri"/>
                <a:sym typeface="Calibri"/>
              </a:rPr>
              <a:t> Teremos um comportamento </a:t>
            </a:r>
            <a:r>
              <a:rPr lang="en-US" sz="2300">
                <a:solidFill>
                  <a:srgbClr val="741B47"/>
                </a:solidFill>
                <a:latin typeface="Calibri"/>
                <a:ea typeface="Calibri"/>
                <a:cs typeface="Calibri"/>
                <a:sym typeface="Calibri"/>
              </a:rPr>
              <a:t>inesperado</a:t>
            </a:r>
            <a:r>
              <a:rPr lang="en-US" sz="2300">
                <a:solidFill>
                  <a:srgbClr val="741B47"/>
                </a:solidFill>
                <a:latin typeface="Calibri"/>
                <a:ea typeface="Calibri"/>
                <a:cs typeface="Calibri"/>
                <a:sym typeface="Calibri"/>
              </a:rPr>
              <a:t> como simplesmente não funcionar.</a:t>
            </a:r>
            <a:endParaRPr sz="2300">
              <a:solidFill>
                <a:srgbClr val="741B47"/>
              </a:solidFill>
              <a:latin typeface="Calibri"/>
              <a:ea typeface="Calibri"/>
              <a:cs typeface="Calibri"/>
              <a:sym typeface="Calibri"/>
            </a:endParaRPr>
          </a:p>
        </p:txBody>
      </p:sp>
      <p:cxnSp>
        <p:nvCxnSpPr>
          <p:cNvPr id="326" name="Google Shape;326;g1e4ed7b660a_0_143"/>
          <p:cNvCxnSpPr/>
          <p:nvPr/>
        </p:nvCxnSpPr>
        <p:spPr>
          <a:xfrm>
            <a:off x="433125" y="3739425"/>
            <a:ext cx="682500" cy="0"/>
          </a:xfrm>
          <a:prstGeom prst="straightConnector1">
            <a:avLst/>
          </a:prstGeom>
          <a:noFill/>
          <a:ln cap="flat" cmpd="sng" w="38100">
            <a:solidFill>
              <a:srgbClr val="E5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e4ed7b660a_0_153"/>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Variáveis - </a:t>
            </a:r>
            <a:r>
              <a:rPr b="1" lang="en-US" sz="2800">
                <a:solidFill>
                  <a:srgbClr val="A31515"/>
                </a:solidFill>
              </a:rPr>
              <a:t>let</a:t>
            </a:r>
            <a:endParaRPr b="1" sz="2800">
              <a:solidFill>
                <a:srgbClr val="A31515"/>
              </a:solidFill>
            </a:endParaRPr>
          </a:p>
        </p:txBody>
      </p:sp>
      <p:sp>
        <p:nvSpPr>
          <p:cNvPr id="332" name="Google Shape;332;g1e4ed7b660a_0_153"/>
          <p:cNvSpPr txBox="1"/>
          <p:nvPr/>
        </p:nvSpPr>
        <p:spPr>
          <a:xfrm>
            <a:off x="485075" y="1130100"/>
            <a:ext cx="8254500" cy="86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rgbClr val="E50000"/>
                </a:solidFill>
                <a:latin typeface="Calibri"/>
                <a:ea typeface="Calibri"/>
                <a:cs typeface="Calibri"/>
                <a:sym typeface="Calibri"/>
              </a:rPr>
              <a:t>  </a:t>
            </a:r>
            <a:r>
              <a:rPr lang="en-US" sz="2200">
                <a:solidFill>
                  <a:schemeClr val="dk1"/>
                </a:solidFill>
                <a:latin typeface="Calibri"/>
                <a:ea typeface="Calibri"/>
                <a:cs typeface="Calibri"/>
                <a:sym typeface="Calibri"/>
              </a:rPr>
              <a:t>Uma variável declarada como </a:t>
            </a:r>
            <a:r>
              <a:rPr b="1" lang="en-US" sz="2200">
                <a:solidFill>
                  <a:srgbClr val="A31515"/>
                </a:solidFill>
                <a:latin typeface="Calibri"/>
                <a:ea typeface="Calibri"/>
                <a:cs typeface="Calibri"/>
                <a:sym typeface="Calibri"/>
              </a:rPr>
              <a:t>let</a:t>
            </a:r>
            <a:r>
              <a:rPr lang="en-US" sz="2200">
                <a:solidFill>
                  <a:schemeClr val="dk1"/>
                </a:solidFill>
                <a:latin typeface="Calibri"/>
                <a:ea typeface="Calibri"/>
                <a:cs typeface="Calibri"/>
                <a:sym typeface="Calibri"/>
              </a:rPr>
              <a:t> </a:t>
            </a:r>
            <a:r>
              <a:rPr lang="en-US" sz="2200">
                <a:solidFill>
                  <a:srgbClr val="CC4125"/>
                </a:solidFill>
                <a:latin typeface="Calibri"/>
                <a:ea typeface="Calibri"/>
                <a:cs typeface="Calibri"/>
                <a:sym typeface="Calibri"/>
              </a:rPr>
              <a:t>não pode ser redeclarada </a:t>
            </a:r>
            <a:r>
              <a:rPr lang="en-US" sz="2200">
                <a:solidFill>
                  <a:schemeClr val="dk1"/>
                </a:solidFill>
                <a:latin typeface="Calibri"/>
                <a:ea typeface="Calibri"/>
                <a:cs typeface="Calibri"/>
                <a:sym typeface="Calibri"/>
              </a:rPr>
              <a:t>apenas atualizada.</a:t>
            </a:r>
            <a:endParaRPr sz="2200">
              <a:solidFill>
                <a:schemeClr val="dk1"/>
              </a:solidFill>
              <a:latin typeface="Calibri"/>
              <a:ea typeface="Calibri"/>
              <a:cs typeface="Calibri"/>
              <a:sym typeface="Calibri"/>
            </a:endParaRPr>
          </a:p>
        </p:txBody>
      </p:sp>
      <p:sp>
        <p:nvSpPr>
          <p:cNvPr id="333" name="Google Shape;333;g1e4ed7b660a_0_153"/>
          <p:cNvSpPr txBox="1"/>
          <p:nvPr/>
        </p:nvSpPr>
        <p:spPr>
          <a:xfrm>
            <a:off x="736325" y="2242675"/>
            <a:ext cx="3248400" cy="2460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let</a:t>
            </a:r>
            <a:r>
              <a:rPr lang="en-US" sz="2300">
                <a:solidFill>
                  <a:schemeClr val="dk1"/>
                </a:solidFill>
                <a:latin typeface="Calibri"/>
                <a:ea typeface="Calibri"/>
                <a:cs typeface="Calibri"/>
                <a:sym typeface="Calibri"/>
              </a:rPr>
              <a:t> </a:t>
            </a:r>
            <a:r>
              <a:rPr lang="en-US" sz="2300" strike="sngStrike">
                <a:solidFill>
                  <a:schemeClr val="dk1"/>
                </a:solidFill>
                <a:latin typeface="Calibri"/>
                <a:ea typeface="Calibri"/>
                <a:cs typeface="Calibri"/>
                <a:sym typeface="Calibri"/>
              </a:rPr>
              <a:t>saida1</a:t>
            </a:r>
            <a:r>
              <a:rPr lang="en-US" sz="2300" u="sng">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 </a:t>
            </a:r>
            <a:r>
              <a:rPr lang="en-US" sz="2300">
                <a:solidFill>
                  <a:srgbClr val="A31515"/>
                </a:solidFill>
                <a:latin typeface="Calibri"/>
                <a:ea typeface="Calibri"/>
                <a:cs typeface="Calibri"/>
                <a:sym typeface="Calibri"/>
              </a:rPr>
              <a:t>"texto 1"</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let</a:t>
            </a:r>
            <a:r>
              <a:rPr lang="en-US" sz="2300">
                <a:solidFill>
                  <a:schemeClr val="dk1"/>
                </a:solidFill>
                <a:latin typeface="Calibri"/>
                <a:ea typeface="Calibri"/>
                <a:cs typeface="Calibri"/>
                <a:sym typeface="Calibri"/>
              </a:rPr>
              <a:t> </a:t>
            </a:r>
            <a:r>
              <a:rPr lang="en-US" sz="2300" strike="sngStrike">
                <a:solidFill>
                  <a:schemeClr val="dk1"/>
                </a:solidFill>
                <a:latin typeface="Calibri"/>
                <a:ea typeface="Calibri"/>
                <a:cs typeface="Calibri"/>
                <a:sym typeface="Calibri"/>
              </a:rPr>
              <a:t>saida1</a:t>
            </a:r>
            <a:r>
              <a:rPr lang="en-US" sz="2300">
                <a:solidFill>
                  <a:schemeClr val="dk1"/>
                </a:solidFill>
                <a:latin typeface="Calibri"/>
                <a:ea typeface="Calibri"/>
                <a:cs typeface="Calibri"/>
                <a:sym typeface="Calibri"/>
              </a:rPr>
              <a:t> = </a:t>
            </a:r>
            <a:r>
              <a:rPr lang="en-US" sz="2300">
                <a:solidFill>
                  <a:srgbClr val="A31515"/>
                </a:solidFill>
                <a:latin typeface="Calibri"/>
                <a:ea typeface="Calibri"/>
                <a:cs typeface="Calibri"/>
                <a:sym typeface="Calibri"/>
              </a:rPr>
              <a:t>"texto 2"</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let</a:t>
            </a:r>
            <a:r>
              <a:rPr lang="en-US" sz="2300">
                <a:solidFill>
                  <a:schemeClr val="dk1"/>
                </a:solidFill>
                <a:latin typeface="Calibri"/>
                <a:ea typeface="Calibri"/>
                <a:cs typeface="Calibri"/>
                <a:sym typeface="Calibri"/>
              </a:rPr>
              <a:t> </a:t>
            </a:r>
            <a:r>
              <a:rPr lang="en-US" sz="2300" strike="sngStrike">
                <a:solidFill>
                  <a:schemeClr val="dk1"/>
                </a:solidFill>
                <a:latin typeface="Calibri"/>
                <a:ea typeface="Calibri"/>
                <a:cs typeface="Calibri"/>
                <a:sym typeface="Calibri"/>
              </a:rPr>
              <a:t>saida1</a:t>
            </a:r>
            <a:r>
              <a:rPr lang="en-US" sz="2300">
                <a:solidFill>
                  <a:schemeClr val="dk1"/>
                </a:solidFill>
                <a:latin typeface="Calibri"/>
                <a:ea typeface="Calibri"/>
                <a:cs typeface="Calibri"/>
                <a:sym typeface="Calibri"/>
              </a:rPr>
              <a:t> = </a:t>
            </a:r>
            <a:r>
              <a:rPr lang="en-US" sz="2300">
                <a:solidFill>
                  <a:srgbClr val="A31515"/>
                </a:solidFill>
                <a:latin typeface="Calibri"/>
                <a:ea typeface="Calibri"/>
                <a:cs typeface="Calibri"/>
                <a:sym typeface="Calibri"/>
              </a:rPr>
              <a:t>"texto 3"</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document.write(saida1);</a:t>
            </a:r>
            <a:endParaRPr sz="2300">
              <a:solidFill>
                <a:schemeClr val="dk1"/>
              </a:solidFill>
              <a:latin typeface="Calibri"/>
              <a:ea typeface="Calibri"/>
              <a:cs typeface="Calibri"/>
              <a:sym typeface="Calibri"/>
            </a:endParaRPr>
          </a:p>
        </p:txBody>
      </p:sp>
      <p:sp>
        <p:nvSpPr>
          <p:cNvPr id="334" name="Google Shape;334;g1e4ed7b660a_0_153"/>
          <p:cNvSpPr txBox="1"/>
          <p:nvPr/>
        </p:nvSpPr>
        <p:spPr>
          <a:xfrm>
            <a:off x="5079725" y="2242675"/>
            <a:ext cx="3248400" cy="2460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300">
                <a:solidFill>
                  <a:srgbClr val="0000FF"/>
                </a:solidFill>
                <a:latin typeface="Calibri"/>
                <a:ea typeface="Calibri"/>
                <a:cs typeface="Calibri"/>
                <a:sym typeface="Calibri"/>
              </a:rPr>
              <a:t>let</a:t>
            </a:r>
            <a:r>
              <a:rPr lang="en-US" sz="2300">
                <a:solidFill>
                  <a:schemeClr val="dk1"/>
                </a:solidFill>
                <a:latin typeface="Calibri"/>
                <a:ea typeface="Calibri"/>
                <a:cs typeface="Calibri"/>
                <a:sym typeface="Calibri"/>
              </a:rPr>
              <a:t> saida1 = </a:t>
            </a:r>
            <a:r>
              <a:rPr lang="en-US" sz="2300">
                <a:solidFill>
                  <a:srgbClr val="A31515"/>
                </a:solidFill>
                <a:latin typeface="Calibri"/>
                <a:ea typeface="Calibri"/>
                <a:cs typeface="Calibri"/>
                <a:sym typeface="Calibri"/>
              </a:rPr>
              <a:t>"texto 1"</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saida1 = </a:t>
            </a:r>
            <a:r>
              <a:rPr lang="en-US" sz="2300">
                <a:solidFill>
                  <a:srgbClr val="A31515"/>
                </a:solidFill>
                <a:latin typeface="Calibri"/>
                <a:ea typeface="Calibri"/>
                <a:cs typeface="Calibri"/>
                <a:sym typeface="Calibri"/>
              </a:rPr>
              <a:t>"texto 2"</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saida1 = </a:t>
            </a:r>
            <a:r>
              <a:rPr lang="en-US" sz="2300">
                <a:solidFill>
                  <a:srgbClr val="A31515"/>
                </a:solidFill>
                <a:latin typeface="Calibri"/>
                <a:ea typeface="Calibri"/>
                <a:cs typeface="Calibri"/>
                <a:sym typeface="Calibri"/>
              </a:rPr>
              <a:t>"texto 3"</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document.write(saida1);</a:t>
            </a:r>
            <a:endParaRPr sz="2300">
              <a:solidFill>
                <a:schemeClr val="dk1"/>
              </a:solidFill>
              <a:latin typeface="Calibri"/>
              <a:ea typeface="Calibri"/>
              <a:cs typeface="Calibri"/>
              <a:sym typeface="Calibri"/>
            </a:endParaRPr>
          </a:p>
        </p:txBody>
      </p:sp>
      <p:sp>
        <p:nvSpPr>
          <p:cNvPr id="335" name="Google Shape;335;g1e4ed7b660a_0_153"/>
          <p:cNvSpPr/>
          <p:nvPr/>
        </p:nvSpPr>
        <p:spPr>
          <a:xfrm>
            <a:off x="668150" y="2233875"/>
            <a:ext cx="3248400" cy="274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e4ed7b660a_0_153"/>
          <p:cNvSpPr/>
          <p:nvPr/>
        </p:nvSpPr>
        <p:spPr>
          <a:xfrm>
            <a:off x="5011550" y="2233875"/>
            <a:ext cx="3248400" cy="274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e4ed7b660a_0_153"/>
          <p:cNvSpPr txBox="1"/>
          <p:nvPr/>
        </p:nvSpPr>
        <p:spPr>
          <a:xfrm>
            <a:off x="492425" y="5055675"/>
            <a:ext cx="39273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rgbClr val="FF0000"/>
                </a:solidFill>
                <a:latin typeface="Calibri"/>
                <a:ea typeface="Calibri"/>
                <a:cs typeface="Calibri"/>
                <a:sym typeface="Calibri"/>
              </a:rPr>
              <a:t>erro</a:t>
            </a:r>
            <a:br>
              <a:rPr lang="en-US" sz="2400">
                <a:solidFill>
                  <a:srgbClr val="616161"/>
                </a:solidFill>
                <a:latin typeface="Calibri"/>
                <a:ea typeface="Calibri"/>
                <a:cs typeface="Calibri"/>
                <a:sym typeface="Calibri"/>
              </a:rPr>
            </a:br>
            <a:r>
              <a:rPr lang="en-US" sz="2400">
                <a:solidFill>
                  <a:srgbClr val="616161"/>
                </a:solidFill>
                <a:latin typeface="Calibri"/>
                <a:ea typeface="Calibri"/>
                <a:cs typeface="Calibri"/>
                <a:sym typeface="Calibri"/>
              </a:rPr>
              <a:t>Cannot redeclare block-scoped variable 'saida1'</a:t>
            </a:r>
            <a:endParaRPr sz="2400">
              <a:latin typeface="Calibri"/>
              <a:ea typeface="Calibri"/>
              <a:cs typeface="Calibri"/>
              <a:sym typeface="Calibri"/>
            </a:endParaRPr>
          </a:p>
        </p:txBody>
      </p:sp>
      <p:sp>
        <p:nvSpPr>
          <p:cNvPr id="338" name="Google Shape;338;g1e4ed7b660a_0_153"/>
          <p:cNvSpPr/>
          <p:nvPr/>
        </p:nvSpPr>
        <p:spPr>
          <a:xfrm>
            <a:off x="523775" y="5544150"/>
            <a:ext cx="3822000" cy="78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1e4ed7b660a_0_153"/>
          <p:cNvSpPr txBox="1"/>
          <p:nvPr/>
        </p:nvSpPr>
        <p:spPr>
          <a:xfrm>
            <a:off x="5003525" y="4979475"/>
            <a:ext cx="39273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rgbClr val="1155CC"/>
                </a:solidFill>
                <a:latin typeface="Calibri"/>
                <a:ea typeface="Calibri"/>
                <a:cs typeface="Calibri"/>
                <a:sym typeface="Calibri"/>
              </a:rPr>
              <a:t> A atualização (ou várias atribuições) não é considerado  um erro. </a:t>
            </a:r>
            <a:endParaRPr sz="2400">
              <a:solidFill>
                <a:srgbClr val="1155CC"/>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e4ed7b660a_0_168"/>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Variáveis - </a:t>
            </a:r>
            <a:r>
              <a:rPr b="1" lang="en-US" sz="2800">
                <a:solidFill>
                  <a:srgbClr val="A31515"/>
                </a:solidFill>
              </a:rPr>
              <a:t>let</a:t>
            </a:r>
            <a:endParaRPr b="1" sz="2800">
              <a:solidFill>
                <a:srgbClr val="A31515"/>
              </a:solidFill>
            </a:endParaRPr>
          </a:p>
        </p:txBody>
      </p:sp>
      <p:sp>
        <p:nvSpPr>
          <p:cNvPr id="345" name="Google Shape;345;g1e4ed7b660a_0_168"/>
          <p:cNvSpPr txBox="1"/>
          <p:nvPr/>
        </p:nvSpPr>
        <p:spPr>
          <a:xfrm>
            <a:off x="485075" y="825300"/>
            <a:ext cx="8254500" cy="5554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S</a:t>
            </a:r>
            <a:r>
              <a:rPr lang="en-US" sz="2200">
                <a:solidFill>
                  <a:schemeClr val="dk1"/>
                </a:solidFill>
                <a:latin typeface="Calibri"/>
                <a:ea typeface="Calibri"/>
                <a:cs typeface="Calibri"/>
                <a:sym typeface="Calibri"/>
              </a:rPr>
              <a:t>e tentarmos usar uma variável </a:t>
            </a:r>
            <a:r>
              <a:rPr b="1" lang="en-US" sz="2200">
                <a:solidFill>
                  <a:srgbClr val="A31515"/>
                </a:solidFill>
                <a:latin typeface="Calibri"/>
                <a:ea typeface="Calibri"/>
                <a:cs typeface="Calibri"/>
                <a:sym typeface="Calibri"/>
              </a:rPr>
              <a:t>let</a:t>
            </a:r>
            <a:r>
              <a:rPr lang="en-US" sz="2200">
                <a:solidFill>
                  <a:schemeClr val="dk1"/>
                </a:solidFill>
                <a:latin typeface="Calibri"/>
                <a:ea typeface="Calibri"/>
                <a:cs typeface="Calibri"/>
                <a:sym typeface="Calibri"/>
              </a:rPr>
              <a:t> antes da declaração, teremos o </a:t>
            </a:r>
            <a:r>
              <a:rPr lang="en-US" sz="2200">
                <a:solidFill>
                  <a:srgbClr val="CC0000"/>
                </a:solidFill>
                <a:latin typeface="Calibri"/>
                <a:ea typeface="Calibri"/>
                <a:cs typeface="Calibri"/>
                <a:sym typeface="Calibri"/>
              </a:rPr>
              <a:t>erro</a:t>
            </a:r>
            <a:r>
              <a:rPr lang="en-US" sz="2200">
                <a:solidFill>
                  <a:schemeClr val="dk1"/>
                </a:solidFill>
                <a:latin typeface="Calibri"/>
                <a:ea typeface="Calibri"/>
                <a:cs typeface="Calibri"/>
                <a:sym typeface="Calibri"/>
              </a:rPr>
              <a:t> </a:t>
            </a:r>
            <a:r>
              <a:rPr b="1" lang="en-US" sz="2200">
                <a:solidFill>
                  <a:srgbClr val="616161"/>
                </a:solidFill>
                <a:latin typeface="Calibri"/>
                <a:ea typeface="Calibri"/>
                <a:cs typeface="Calibri"/>
                <a:sym typeface="Calibri"/>
              </a:rPr>
              <a:t>"Reference Error"</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rgbClr val="FF0000"/>
                </a:solidFill>
                <a:latin typeface="Calibri"/>
                <a:ea typeface="Calibri"/>
                <a:cs typeface="Calibri"/>
                <a:sym typeface="Calibri"/>
              </a:rPr>
              <a:t>Ex:</a:t>
            </a:r>
            <a:endParaRPr sz="2200">
              <a:solidFill>
                <a:srgbClr val="FF0000"/>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chemeClr val="dk1"/>
                </a:solidFill>
                <a:latin typeface="Calibri"/>
                <a:ea typeface="Calibri"/>
                <a:cs typeface="Calibri"/>
                <a:sym typeface="Calibri"/>
              </a:rPr>
              <a:t>       console.log(saida1);</a:t>
            </a:r>
            <a:endParaRPr sz="2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0000FF"/>
                </a:solidFill>
                <a:latin typeface="Calibri"/>
                <a:ea typeface="Calibri"/>
                <a:cs typeface="Calibri"/>
                <a:sym typeface="Calibri"/>
              </a:rPr>
              <a:t>       let</a:t>
            </a:r>
            <a:r>
              <a:rPr lang="en-US" sz="2200">
                <a:solidFill>
                  <a:schemeClr val="dk1"/>
                </a:solidFill>
                <a:latin typeface="Calibri"/>
                <a:ea typeface="Calibri"/>
                <a:cs typeface="Calibri"/>
                <a:sym typeface="Calibri"/>
              </a:rPr>
              <a:t> saida1 = </a:t>
            </a:r>
            <a:r>
              <a:rPr lang="en-US" sz="2200">
                <a:solidFill>
                  <a:srgbClr val="A31515"/>
                </a:solidFill>
                <a:latin typeface="Calibri"/>
                <a:ea typeface="Calibri"/>
                <a:cs typeface="Calibri"/>
                <a:sym typeface="Calibri"/>
              </a:rPr>
              <a:t>"texto 1"</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chemeClr val="dk1"/>
                </a:solidFill>
                <a:latin typeface="Calibri"/>
                <a:ea typeface="Calibri"/>
                <a:cs typeface="Calibri"/>
                <a:sym typeface="Calibri"/>
              </a:rPr>
              <a:t> Se tivermos declarado uma variável </a:t>
            </a:r>
            <a:r>
              <a:rPr b="1" lang="en-US" sz="2200">
                <a:solidFill>
                  <a:srgbClr val="A31515"/>
                </a:solidFill>
                <a:latin typeface="Calibri"/>
                <a:ea typeface="Calibri"/>
                <a:cs typeface="Calibri"/>
                <a:sym typeface="Calibri"/>
              </a:rPr>
              <a:t>let</a:t>
            </a:r>
            <a:r>
              <a:rPr lang="en-US" sz="2200">
                <a:solidFill>
                  <a:schemeClr val="dk1"/>
                </a:solidFill>
                <a:latin typeface="Calibri"/>
                <a:ea typeface="Calibri"/>
                <a:cs typeface="Calibri"/>
                <a:sym typeface="Calibri"/>
              </a:rPr>
              <a:t> mas não inicializado teremos o seu conteúdo será indefinido.</a:t>
            </a:r>
            <a:endParaRPr sz="2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FF0000"/>
                </a:solidFill>
                <a:latin typeface="Calibri"/>
                <a:ea typeface="Calibri"/>
                <a:cs typeface="Calibri"/>
                <a:sym typeface="Calibri"/>
              </a:rPr>
              <a:t>Ex:</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0000FF"/>
                </a:solidFill>
                <a:latin typeface="Calibri"/>
                <a:ea typeface="Calibri"/>
                <a:cs typeface="Calibri"/>
                <a:sym typeface="Calibri"/>
              </a:rPr>
              <a:t>       let</a:t>
            </a:r>
            <a:r>
              <a:rPr lang="en-US" sz="2200">
                <a:solidFill>
                  <a:schemeClr val="dk1"/>
                </a:solidFill>
                <a:latin typeface="Calibri"/>
                <a:ea typeface="Calibri"/>
                <a:cs typeface="Calibri"/>
                <a:sym typeface="Calibri"/>
              </a:rPr>
              <a:t> saida1;</a:t>
            </a:r>
            <a:endParaRPr sz="2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chemeClr val="dk1"/>
                </a:solidFill>
                <a:latin typeface="Calibri"/>
                <a:ea typeface="Calibri"/>
                <a:cs typeface="Calibri"/>
                <a:sym typeface="Calibri"/>
              </a:rPr>
              <a:t>       console.log(saida1);</a:t>
            </a:r>
            <a:endParaRPr sz="2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chemeClr val="dk1"/>
                </a:solidFill>
                <a:latin typeface="Calibri"/>
                <a:ea typeface="Calibri"/>
                <a:cs typeface="Calibri"/>
                <a:sym typeface="Calibri"/>
              </a:rPr>
              <a:t>       saida1 = </a:t>
            </a:r>
            <a:r>
              <a:rPr lang="en-US" sz="2200">
                <a:solidFill>
                  <a:srgbClr val="A31515"/>
                </a:solidFill>
                <a:latin typeface="Calibri"/>
                <a:ea typeface="Calibri"/>
                <a:cs typeface="Calibri"/>
                <a:sym typeface="Calibri"/>
              </a:rPr>
              <a:t>"texto 1"</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346" name="Google Shape;346;g1e4ed7b660a_0_168"/>
          <p:cNvSpPr/>
          <p:nvPr/>
        </p:nvSpPr>
        <p:spPr>
          <a:xfrm>
            <a:off x="924025" y="2232250"/>
            <a:ext cx="2598900" cy="915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1e4ed7b660a_0_168"/>
          <p:cNvSpPr txBox="1"/>
          <p:nvPr/>
        </p:nvSpPr>
        <p:spPr>
          <a:xfrm>
            <a:off x="3753850" y="2467300"/>
            <a:ext cx="4880100" cy="554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400">
                <a:solidFill>
                  <a:srgbClr val="434343"/>
                </a:solidFill>
                <a:latin typeface="Calibri"/>
                <a:ea typeface="Calibri"/>
                <a:cs typeface="Calibri"/>
                <a:sym typeface="Calibri"/>
              </a:rPr>
              <a:t>ReferenceError: saida1 is not defined</a:t>
            </a:r>
            <a:endParaRPr sz="2400">
              <a:solidFill>
                <a:srgbClr val="434343"/>
              </a:solidFill>
              <a:latin typeface="Calibri"/>
              <a:ea typeface="Calibri"/>
              <a:cs typeface="Calibri"/>
              <a:sym typeface="Calibri"/>
            </a:endParaRPr>
          </a:p>
        </p:txBody>
      </p:sp>
      <p:sp>
        <p:nvSpPr>
          <p:cNvPr id="348" name="Google Shape;348;g1e4ed7b660a_0_168"/>
          <p:cNvSpPr/>
          <p:nvPr/>
        </p:nvSpPr>
        <p:spPr>
          <a:xfrm>
            <a:off x="924025" y="4928925"/>
            <a:ext cx="2598900" cy="143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e4ed7b660a_0_168"/>
          <p:cNvSpPr txBox="1"/>
          <p:nvPr/>
        </p:nvSpPr>
        <p:spPr>
          <a:xfrm>
            <a:off x="3830050" y="5439100"/>
            <a:ext cx="1584300" cy="554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400">
                <a:solidFill>
                  <a:srgbClr val="434343"/>
                </a:solidFill>
                <a:latin typeface="Calibri"/>
                <a:ea typeface="Calibri"/>
                <a:cs typeface="Calibri"/>
                <a:sym typeface="Calibri"/>
              </a:rPr>
              <a:t>Undefined</a:t>
            </a:r>
            <a:endParaRPr sz="2400">
              <a:solidFill>
                <a:srgbClr val="434343"/>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591897e7cb_0_2"/>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JavaScript - Definição</a:t>
            </a:r>
            <a:endParaRPr sz="2800"/>
          </a:p>
        </p:txBody>
      </p:sp>
      <p:sp>
        <p:nvSpPr>
          <p:cNvPr id="104" name="Google Shape;104;g2591897e7cb_0_2"/>
          <p:cNvSpPr txBox="1"/>
          <p:nvPr/>
        </p:nvSpPr>
        <p:spPr>
          <a:xfrm>
            <a:off x="485075" y="1130100"/>
            <a:ext cx="8254500" cy="526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solidFill>
                  <a:srgbClr val="980000"/>
                </a:solidFill>
                <a:latin typeface="Calibri"/>
                <a:ea typeface="Calibri"/>
                <a:cs typeface="Calibri"/>
                <a:sym typeface="Calibri"/>
              </a:rPr>
              <a:t> </a:t>
            </a:r>
            <a:r>
              <a:rPr lang="en-US" sz="2200">
                <a:solidFill>
                  <a:srgbClr val="980000"/>
                </a:solidFill>
                <a:latin typeface="Calibri"/>
                <a:ea typeface="Calibri"/>
                <a:cs typeface="Calibri"/>
                <a:sym typeface="Calibri"/>
              </a:rPr>
              <a:t>Principais características:</a:t>
            </a:r>
            <a:endParaRPr sz="2200">
              <a:solidFill>
                <a:schemeClr val="dk1"/>
              </a:solidFill>
              <a:latin typeface="Calibri"/>
              <a:ea typeface="Calibri"/>
              <a:cs typeface="Calibri"/>
              <a:sym typeface="Calibri"/>
            </a:endParaRPr>
          </a:p>
          <a:p>
            <a:pPr indent="457200" lvl="0" marL="0" rtl="0" algn="just">
              <a:spcBef>
                <a:spcPts val="0"/>
              </a:spcBef>
              <a:spcAft>
                <a:spcPts val="0"/>
              </a:spcAft>
              <a:buClr>
                <a:schemeClr val="dk1"/>
              </a:buClr>
              <a:buSzPts val="1100"/>
              <a:buFont typeface="Arial"/>
              <a:buNone/>
            </a:pPr>
            <a:r>
              <a:rPr lang="en-US" sz="2200">
                <a:solidFill>
                  <a:schemeClr val="accent2"/>
                </a:solidFill>
                <a:latin typeface="Calibri"/>
                <a:ea typeface="Calibri"/>
                <a:cs typeface="Calibri"/>
                <a:sym typeface="Calibri"/>
              </a:rPr>
              <a:t>- Alta Performance</a:t>
            </a:r>
            <a:endParaRPr sz="2200">
              <a:solidFill>
                <a:schemeClr val="accent2"/>
              </a:solidFill>
              <a:latin typeface="Calibri"/>
              <a:ea typeface="Calibri"/>
              <a:cs typeface="Calibri"/>
              <a:sym typeface="Calibri"/>
            </a:endParaRPr>
          </a:p>
          <a:p>
            <a:pPr indent="45720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Não realiza um consumo excessivo da memória do computador o que  possibilita criar scripts sem exigir demais da máquina.</a:t>
            </a:r>
            <a:endParaRPr sz="2200">
              <a:solidFill>
                <a:schemeClr val="dk1"/>
              </a:solidFill>
              <a:latin typeface="Calibri"/>
              <a:ea typeface="Calibri"/>
              <a:cs typeface="Calibri"/>
              <a:sym typeface="Calibri"/>
            </a:endParaRPr>
          </a:p>
          <a:p>
            <a:pPr indent="457200" lvl="0" marL="0" rtl="0" algn="just">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457200" lvl="0" marL="0" rtl="0" algn="just">
              <a:spcBef>
                <a:spcPts val="0"/>
              </a:spcBef>
              <a:spcAft>
                <a:spcPts val="0"/>
              </a:spcAft>
              <a:buClr>
                <a:schemeClr val="dk1"/>
              </a:buClr>
              <a:buSzPts val="1100"/>
              <a:buFont typeface="Arial"/>
              <a:buNone/>
            </a:pPr>
            <a:r>
              <a:rPr lang="en-US" sz="2200">
                <a:solidFill>
                  <a:schemeClr val="accent2"/>
                </a:solidFill>
                <a:latin typeface="Calibri"/>
                <a:ea typeface="Calibri"/>
                <a:cs typeface="Calibri"/>
                <a:sym typeface="Calibri"/>
              </a:rPr>
              <a:t>- Multiplataforma</a:t>
            </a:r>
            <a:endParaRPr sz="2200">
              <a:solidFill>
                <a:schemeClr val="accent2"/>
              </a:solidFill>
              <a:latin typeface="Calibri"/>
              <a:ea typeface="Calibri"/>
              <a:cs typeface="Calibri"/>
              <a:sym typeface="Calibri"/>
            </a:endParaRPr>
          </a:p>
          <a:p>
            <a:pPr indent="45720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Não está restrita a apenas um tipo de sistema ou plataforma, mas podendo ser utilizada em diversas vertentes.</a:t>
            </a:r>
            <a:endParaRPr sz="2200">
              <a:solidFill>
                <a:schemeClr val="dk1"/>
              </a:solidFill>
              <a:latin typeface="Calibri"/>
              <a:ea typeface="Calibri"/>
              <a:cs typeface="Calibri"/>
              <a:sym typeface="Calibri"/>
            </a:endParaRPr>
          </a:p>
          <a:p>
            <a:pPr indent="457200" lvl="0" marL="0" rtl="0" algn="just">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457200" lvl="0" marL="0" rtl="0" algn="just">
              <a:spcBef>
                <a:spcPts val="0"/>
              </a:spcBef>
              <a:spcAft>
                <a:spcPts val="0"/>
              </a:spcAft>
              <a:buClr>
                <a:schemeClr val="dk1"/>
              </a:buClr>
              <a:buSzPts val="1100"/>
              <a:buFont typeface="Arial"/>
              <a:buNone/>
            </a:pPr>
            <a:r>
              <a:rPr lang="en-US" sz="2200">
                <a:solidFill>
                  <a:schemeClr val="accent2"/>
                </a:solidFill>
                <a:latin typeface="Calibri"/>
                <a:ea typeface="Calibri"/>
                <a:cs typeface="Calibri"/>
                <a:sym typeface="Calibri"/>
              </a:rPr>
              <a:t>- Multiparadigma</a:t>
            </a:r>
            <a:endParaRPr sz="2200">
              <a:solidFill>
                <a:schemeClr val="accent2"/>
              </a:solidFill>
              <a:latin typeface="Calibri"/>
              <a:ea typeface="Calibri"/>
              <a:cs typeface="Calibri"/>
              <a:sym typeface="Calibri"/>
            </a:endParaRPr>
          </a:p>
          <a:p>
            <a:pPr indent="457200" lvl="0" marL="0" rtl="0" algn="just">
              <a:spcBef>
                <a:spcPts val="0"/>
              </a:spcBef>
              <a:spcAft>
                <a:spcPts val="0"/>
              </a:spcAft>
              <a:buNone/>
            </a:pPr>
            <a:r>
              <a:rPr lang="en-US" sz="2200">
                <a:solidFill>
                  <a:schemeClr val="dk1"/>
                </a:solidFill>
                <a:latin typeface="Calibri"/>
                <a:ea typeface="Calibri"/>
                <a:cs typeface="Calibri"/>
                <a:sym typeface="Calibri"/>
              </a:rPr>
              <a:t> O JavaScript tende a suportar diversos estilos, paradigmas, de programação, como programação imperativa, programação funcional, orientada a eventos, orientação a objetos e baseado em protótipos. Nosso conteúdo será focado em programação Orientada a Objetos, também conhecida pela sigla POO. </a:t>
            </a:r>
            <a:endParaRPr sz="2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e4ed7b660a_0_188"/>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Variáveis - </a:t>
            </a:r>
            <a:r>
              <a:rPr b="1" lang="en-US" sz="2800">
                <a:solidFill>
                  <a:srgbClr val="A31515"/>
                </a:solidFill>
              </a:rPr>
              <a:t>cons</a:t>
            </a:r>
            <a:r>
              <a:rPr b="1" lang="en-US" sz="2800">
                <a:solidFill>
                  <a:srgbClr val="A31515"/>
                </a:solidFill>
              </a:rPr>
              <a:t>t</a:t>
            </a:r>
            <a:endParaRPr b="1" sz="2800">
              <a:solidFill>
                <a:srgbClr val="A31515"/>
              </a:solidFill>
            </a:endParaRPr>
          </a:p>
        </p:txBody>
      </p:sp>
      <p:sp>
        <p:nvSpPr>
          <p:cNvPr id="355" name="Google Shape;355;g1e4ed7b660a_0_188"/>
          <p:cNvSpPr txBox="1"/>
          <p:nvPr/>
        </p:nvSpPr>
        <p:spPr>
          <a:xfrm>
            <a:off x="485075" y="1130100"/>
            <a:ext cx="8254500" cy="466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200">
                <a:solidFill>
                  <a:schemeClr val="dk1"/>
                </a:solidFill>
                <a:latin typeface="Calibri"/>
                <a:ea typeface="Calibri"/>
                <a:cs typeface="Calibri"/>
                <a:sym typeface="Calibri"/>
              </a:rPr>
              <a:t> Variáveis declaradas como  </a:t>
            </a:r>
            <a:r>
              <a:rPr b="1" lang="en-US" sz="2200">
                <a:solidFill>
                  <a:srgbClr val="A31515"/>
                </a:solidFill>
                <a:latin typeface="Calibri"/>
                <a:ea typeface="Calibri"/>
                <a:cs typeface="Calibri"/>
                <a:sym typeface="Calibri"/>
              </a:rPr>
              <a:t>const</a:t>
            </a:r>
            <a:r>
              <a:rPr lang="en-US" sz="2200">
                <a:solidFill>
                  <a:schemeClr val="dk1"/>
                </a:solidFill>
                <a:latin typeface="Calibri"/>
                <a:ea typeface="Calibri"/>
                <a:cs typeface="Calibri"/>
                <a:sym typeface="Calibri"/>
              </a:rPr>
              <a:t>  são </a:t>
            </a:r>
            <a:r>
              <a:rPr lang="en-US" sz="2200">
                <a:solidFill>
                  <a:srgbClr val="FF0000"/>
                </a:solidFill>
                <a:latin typeface="Calibri"/>
                <a:ea typeface="Calibri"/>
                <a:cs typeface="Calibri"/>
                <a:sym typeface="Calibri"/>
              </a:rPr>
              <a:t>constantes</a:t>
            </a:r>
            <a:r>
              <a:rPr lang="en-US" sz="2200">
                <a:solidFill>
                  <a:schemeClr val="dk1"/>
                </a:solidFill>
                <a:latin typeface="Calibri"/>
                <a:ea typeface="Calibri"/>
                <a:cs typeface="Calibri"/>
                <a:sym typeface="Calibri"/>
              </a:rPr>
              <a:t>, elas  compartilham algumas semelhanças com as declarações </a:t>
            </a:r>
            <a:r>
              <a:rPr b="1" lang="en-US" sz="2200">
                <a:solidFill>
                  <a:srgbClr val="A31515"/>
                </a:solidFill>
                <a:latin typeface="Calibri"/>
                <a:ea typeface="Calibri"/>
                <a:cs typeface="Calibri"/>
                <a:sym typeface="Calibri"/>
              </a:rPr>
              <a:t>let</a:t>
            </a:r>
            <a:r>
              <a:rPr lang="en-US" sz="2200">
                <a:solidFill>
                  <a:schemeClr val="dk1"/>
                </a:solidFill>
                <a:latin typeface="Calibri"/>
                <a:ea typeface="Calibri"/>
                <a:cs typeface="Calibri"/>
                <a:sym typeface="Calibri"/>
              </a:rPr>
              <a:t> como </a:t>
            </a:r>
            <a:r>
              <a:rPr lang="en-US" sz="2200">
                <a:solidFill>
                  <a:srgbClr val="E50000"/>
                </a:solidFill>
                <a:latin typeface="Calibri"/>
                <a:ea typeface="Calibri"/>
                <a:cs typeface="Calibri"/>
                <a:sym typeface="Calibri"/>
              </a:rPr>
              <a:t>escopo global, local </a:t>
            </a:r>
            <a:r>
              <a:rPr lang="en-US" sz="2200">
                <a:solidFill>
                  <a:schemeClr val="dk1"/>
                </a:solidFill>
                <a:latin typeface="Calibri"/>
                <a:ea typeface="Calibri"/>
                <a:cs typeface="Calibri"/>
                <a:sym typeface="Calibri"/>
              </a:rPr>
              <a:t>e de</a:t>
            </a:r>
            <a:r>
              <a:rPr lang="en-US" sz="2200">
                <a:solidFill>
                  <a:srgbClr val="E50000"/>
                </a:solidFill>
                <a:latin typeface="Calibri"/>
                <a:ea typeface="Calibri"/>
                <a:cs typeface="Calibri"/>
                <a:sym typeface="Calibri"/>
              </a:rPr>
              <a:t> bloco.</a:t>
            </a:r>
            <a:endParaRPr sz="2200">
              <a:solidFill>
                <a:srgbClr val="E5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b="1" sz="2300">
              <a:solidFill>
                <a:srgbClr val="FF0000"/>
              </a:solidFill>
              <a:latin typeface="Calibri"/>
              <a:ea typeface="Calibri"/>
              <a:cs typeface="Calibri"/>
              <a:sym typeface="Calibri"/>
            </a:endParaRPr>
          </a:p>
          <a:p>
            <a:pPr indent="0" lvl="0" marL="0" rtl="0" algn="l">
              <a:lnSpc>
                <a:spcPct val="135714"/>
              </a:lnSpc>
              <a:spcBef>
                <a:spcPts val="0"/>
              </a:spcBef>
              <a:spcAft>
                <a:spcPts val="0"/>
              </a:spcAft>
              <a:buNone/>
            </a:pPr>
            <a:r>
              <a:rPr b="1" lang="en-US" sz="2400">
                <a:solidFill>
                  <a:srgbClr val="FF0000"/>
                </a:solidFill>
                <a:latin typeface="Calibri"/>
                <a:ea typeface="Calibri"/>
                <a:cs typeface="Calibri"/>
                <a:sym typeface="Calibri"/>
              </a:rPr>
              <a:t>Obs:</a:t>
            </a:r>
            <a:r>
              <a:rPr lang="en-US" sz="23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O valor de uma constante não pode ser alterado por meio de reatribuição usando o operador de atribuição, mas se uma constante for um objeto, suas propriedades podem ser adicionadas, atualizadas ou removidas.</a:t>
            </a:r>
            <a:endParaRPr sz="24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e4ed7b660a_0_204"/>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Declaração de Variáveis - </a:t>
            </a:r>
            <a:r>
              <a:rPr b="1" lang="en-US" sz="2800">
                <a:solidFill>
                  <a:srgbClr val="A31515"/>
                </a:solidFill>
              </a:rPr>
              <a:t>const</a:t>
            </a:r>
            <a:endParaRPr b="1" sz="2800">
              <a:solidFill>
                <a:srgbClr val="A31515"/>
              </a:solidFill>
            </a:endParaRPr>
          </a:p>
        </p:txBody>
      </p:sp>
      <p:sp>
        <p:nvSpPr>
          <p:cNvPr id="361" name="Google Shape;361;g1e4ed7b660a_0_204"/>
          <p:cNvSpPr txBox="1"/>
          <p:nvPr/>
        </p:nvSpPr>
        <p:spPr>
          <a:xfrm>
            <a:off x="485075" y="1130100"/>
            <a:ext cx="8254500" cy="5265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2300">
                <a:solidFill>
                  <a:srgbClr val="741B47"/>
                </a:solidFill>
                <a:latin typeface="Calibri"/>
                <a:ea typeface="Calibri"/>
                <a:cs typeface="Calibri"/>
                <a:sym typeface="Calibri"/>
              </a:rPr>
              <a:t>Sintaxe</a:t>
            </a:r>
            <a:endParaRPr b="1" sz="2200">
              <a:solidFill>
                <a:srgbClr val="741B47"/>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1155CC"/>
                </a:solidFill>
                <a:latin typeface="Calibri"/>
                <a:ea typeface="Calibri"/>
                <a:cs typeface="Calibri"/>
                <a:sym typeface="Calibri"/>
              </a:rPr>
              <a:t>  const</a:t>
            </a:r>
            <a:r>
              <a:rPr lang="en-US" sz="2200">
                <a:solidFill>
                  <a:srgbClr val="1B1B1B"/>
                </a:solidFill>
                <a:latin typeface="Calibri"/>
                <a:ea typeface="Calibri"/>
                <a:cs typeface="Calibri"/>
                <a:sym typeface="Calibri"/>
              </a:rPr>
              <a:t> VALOR_MAX = </a:t>
            </a:r>
            <a:r>
              <a:rPr lang="en-US" sz="2200">
                <a:solidFill>
                  <a:srgbClr val="098658"/>
                </a:solidFill>
                <a:latin typeface="Calibri"/>
                <a:ea typeface="Calibri"/>
                <a:cs typeface="Calibri"/>
                <a:sym typeface="Calibri"/>
              </a:rPr>
              <a:t>100</a:t>
            </a:r>
            <a:r>
              <a:rPr lang="en-US" sz="2200">
                <a:solidFill>
                  <a:srgbClr val="1B1B1B"/>
                </a:solidFill>
                <a:latin typeface="Calibri"/>
                <a:ea typeface="Calibri"/>
                <a:cs typeface="Calibri"/>
                <a:sym typeface="Calibri"/>
              </a:rPr>
              <a:t>;</a:t>
            </a:r>
            <a:endParaRPr sz="2200">
              <a:solidFill>
                <a:srgbClr val="1B1B1B"/>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1B1B1B"/>
                </a:solidFill>
                <a:latin typeface="Calibri"/>
                <a:ea typeface="Calibri"/>
                <a:cs typeface="Calibri"/>
                <a:sym typeface="Calibri"/>
              </a:rPr>
              <a:t> </a:t>
            </a:r>
            <a:r>
              <a:rPr b="1" lang="en-US" sz="2200">
                <a:solidFill>
                  <a:srgbClr val="E50000"/>
                </a:solidFill>
                <a:latin typeface="Calibri"/>
                <a:ea typeface="Calibri"/>
                <a:cs typeface="Calibri"/>
                <a:sym typeface="Calibri"/>
              </a:rPr>
              <a:t>Ex:</a:t>
            </a:r>
            <a:endParaRPr b="1" sz="2200">
              <a:solidFill>
                <a:srgbClr val="E5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0000FF"/>
                </a:solidFill>
                <a:latin typeface="Calibri"/>
                <a:ea typeface="Calibri"/>
                <a:cs typeface="Calibri"/>
                <a:sym typeface="Calibri"/>
              </a:rPr>
              <a:t>  const</a:t>
            </a:r>
            <a:r>
              <a:rPr lang="en-US" sz="2000">
                <a:solidFill>
                  <a:schemeClr val="dk1"/>
                </a:solidFill>
                <a:latin typeface="Calibri"/>
                <a:ea typeface="Calibri"/>
                <a:cs typeface="Calibri"/>
                <a:sym typeface="Calibri"/>
              </a:rPr>
              <a:t> NRO = </a:t>
            </a:r>
            <a:r>
              <a:rPr lang="en-US" sz="2000">
                <a:solidFill>
                  <a:srgbClr val="098658"/>
                </a:solidFill>
                <a:latin typeface="Calibri"/>
                <a:ea typeface="Calibri"/>
                <a:cs typeface="Calibri"/>
                <a:sym typeface="Calibri"/>
              </a:rPr>
              <a:t>7</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0000FF"/>
                </a:solidFill>
                <a:latin typeface="Calibri"/>
                <a:ea typeface="Calibri"/>
                <a:cs typeface="Calibri"/>
                <a:sym typeface="Calibri"/>
              </a:rPr>
              <a:t>  if</a:t>
            </a:r>
            <a:r>
              <a:rPr lang="en-US" sz="2000">
                <a:solidFill>
                  <a:schemeClr val="dk1"/>
                </a:solidFill>
                <a:latin typeface="Calibri"/>
                <a:ea typeface="Calibri"/>
                <a:cs typeface="Calibri"/>
                <a:sym typeface="Calibri"/>
              </a:rPr>
              <a:t> (NRO === </a:t>
            </a:r>
            <a:r>
              <a:rPr lang="en-US" sz="2000">
                <a:solidFill>
                  <a:srgbClr val="098658"/>
                </a:solidFill>
                <a:latin typeface="Calibri"/>
                <a:ea typeface="Calibri"/>
                <a:cs typeface="Calibri"/>
                <a:sym typeface="Calibri"/>
              </a:rPr>
              <a:t>7</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008000"/>
                </a:solidFill>
                <a:latin typeface="Calibri"/>
                <a:ea typeface="Calibri"/>
                <a:cs typeface="Calibri"/>
                <a:sym typeface="Calibri"/>
              </a:rPr>
              <a:t>         // funciona porque está em um novo escopo de bloco</a:t>
            </a:r>
            <a:endParaRPr sz="2000">
              <a:solidFill>
                <a:srgbClr val="008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0000FF"/>
                </a:solidFill>
                <a:latin typeface="Calibri"/>
                <a:ea typeface="Calibri"/>
                <a:cs typeface="Calibri"/>
                <a:sym typeface="Calibri"/>
              </a:rPr>
              <a:t>         const</a:t>
            </a:r>
            <a:r>
              <a:rPr lang="en-US" sz="2000">
                <a:solidFill>
                  <a:schemeClr val="dk1"/>
                </a:solidFill>
                <a:latin typeface="Calibri"/>
                <a:ea typeface="Calibri"/>
                <a:cs typeface="Calibri"/>
                <a:sym typeface="Calibri"/>
              </a:rPr>
              <a:t> NRO = </a:t>
            </a:r>
            <a:r>
              <a:rPr lang="en-US" sz="2000">
                <a:solidFill>
                  <a:srgbClr val="098658"/>
                </a:solidFill>
                <a:latin typeface="Calibri"/>
                <a:ea typeface="Calibri"/>
                <a:cs typeface="Calibri"/>
                <a:sym typeface="Calibri"/>
              </a:rPr>
              <a:t>20</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chemeClr val="dk1"/>
                </a:solidFill>
                <a:latin typeface="Calibri"/>
                <a:ea typeface="Calibri"/>
                <a:cs typeface="Calibri"/>
                <a:sym typeface="Calibri"/>
              </a:rPr>
              <a:t>         console.log(NRO); </a:t>
            </a:r>
            <a:r>
              <a:rPr lang="en-US" sz="2000">
                <a:solidFill>
                  <a:srgbClr val="008000"/>
                </a:solidFill>
                <a:latin typeface="Calibri"/>
                <a:ea typeface="Calibri"/>
                <a:cs typeface="Calibri"/>
                <a:sym typeface="Calibri"/>
              </a:rPr>
              <a:t>// 20</a:t>
            </a:r>
            <a:endParaRPr sz="2000">
              <a:solidFill>
                <a:srgbClr val="008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chemeClr val="dk1"/>
                </a:solidFill>
                <a:latin typeface="Calibri"/>
                <a:ea typeface="Calibri"/>
                <a:cs typeface="Calibri"/>
                <a:sym typeface="Calibri"/>
              </a:rPr>
              <a:t> NRO = </a:t>
            </a:r>
            <a:r>
              <a:rPr lang="en-US" sz="2000">
                <a:solidFill>
                  <a:srgbClr val="098658"/>
                </a:solidFill>
                <a:latin typeface="Calibri"/>
                <a:ea typeface="Calibri"/>
                <a:cs typeface="Calibri"/>
                <a:sym typeface="Calibri"/>
              </a:rPr>
              <a:t>21</a:t>
            </a:r>
            <a:r>
              <a:rPr lang="en-US" sz="2000">
                <a:solidFill>
                  <a:schemeClr val="dk1"/>
                </a:solidFill>
                <a:latin typeface="Calibri"/>
                <a:ea typeface="Calibri"/>
                <a:cs typeface="Calibri"/>
                <a:sym typeface="Calibri"/>
              </a:rPr>
              <a:t>; </a:t>
            </a:r>
            <a:r>
              <a:rPr lang="en-US" sz="2000">
                <a:solidFill>
                  <a:srgbClr val="008000"/>
                </a:solidFill>
                <a:latin typeface="Calibri"/>
                <a:ea typeface="Calibri"/>
                <a:cs typeface="Calibri"/>
                <a:sym typeface="Calibri"/>
              </a:rPr>
              <a:t>// SyntaxError: Identifier 'NRO' has already been declared</a:t>
            </a:r>
            <a:endParaRPr sz="2000">
              <a:solidFill>
                <a:srgbClr val="008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200">
              <a:solidFill>
                <a:srgbClr val="1B1B1B"/>
              </a:solidFill>
              <a:latin typeface="Calibri"/>
              <a:ea typeface="Calibri"/>
              <a:cs typeface="Calibri"/>
              <a:sym typeface="Calibri"/>
            </a:endParaRPr>
          </a:p>
        </p:txBody>
      </p:sp>
      <p:sp>
        <p:nvSpPr>
          <p:cNvPr id="362" name="Google Shape;362;g1e4ed7b660a_0_204"/>
          <p:cNvSpPr/>
          <p:nvPr/>
        </p:nvSpPr>
        <p:spPr>
          <a:xfrm>
            <a:off x="620825" y="1617050"/>
            <a:ext cx="3840300" cy="51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1e4ed7b660a_0_204"/>
          <p:cNvSpPr/>
          <p:nvPr/>
        </p:nvSpPr>
        <p:spPr>
          <a:xfrm>
            <a:off x="620825" y="2537050"/>
            <a:ext cx="7753200" cy="3436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e4ed7b660a_0_214"/>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Variáveis Não Declaradas</a:t>
            </a:r>
            <a:endParaRPr b="1" sz="2800">
              <a:solidFill>
                <a:srgbClr val="A31515"/>
              </a:solidFill>
            </a:endParaRPr>
          </a:p>
        </p:txBody>
      </p:sp>
      <p:sp>
        <p:nvSpPr>
          <p:cNvPr id="369" name="Google Shape;369;g1e4ed7b660a_0_214"/>
          <p:cNvSpPr txBox="1"/>
          <p:nvPr/>
        </p:nvSpPr>
        <p:spPr>
          <a:xfrm>
            <a:off x="485075" y="1130100"/>
            <a:ext cx="8254500" cy="5411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200">
                <a:solidFill>
                  <a:srgbClr val="1B1B1B"/>
                </a:solidFill>
                <a:latin typeface="Calibri"/>
                <a:ea typeface="Calibri"/>
                <a:cs typeface="Calibri"/>
                <a:sym typeface="Calibri"/>
              </a:rPr>
              <a:t> As variáveis não declaradas são as que são usadas sem declaração explícita, ou seja, sem uso de palavras reservadas </a:t>
            </a:r>
            <a:r>
              <a:rPr b="1" lang="en-US" sz="2200">
                <a:solidFill>
                  <a:srgbClr val="A31515"/>
                </a:solidFill>
                <a:latin typeface="Calibri"/>
                <a:ea typeface="Calibri"/>
                <a:cs typeface="Calibri"/>
                <a:sym typeface="Calibri"/>
              </a:rPr>
              <a:t>var</a:t>
            </a:r>
            <a:r>
              <a:rPr lang="en-US" sz="2200">
                <a:solidFill>
                  <a:srgbClr val="1B1B1B"/>
                </a:solidFill>
                <a:latin typeface="Calibri"/>
                <a:ea typeface="Calibri"/>
                <a:cs typeface="Calibri"/>
                <a:sym typeface="Calibri"/>
              </a:rPr>
              <a:t>, </a:t>
            </a:r>
            <a:r>
              <a:rPr b="1" lang="en-US" sz="2200">
                <a:solidFill>
                  <a:srgbClr val="A31515"/>
                </a:solidFill>
                <a:latin typeface="Calibri"/>
                <a:ea typeface="Calibri"/>
                <a:cs typeface="Calibri"/>
                <a:sym typeface="Calibri"/>
              </a:rPr>
              <a:t>let</a:t>
            </a:r>
            <a:r>
              <a:rPr lang="en-US" sz="2200">
                <a:solidFill>
                  <a:srgbClr val="1B1B1B"/>
                </a:solidFill>
                <a:latin typeface="Calibri"/>
                <a:ea typeface="Calibri"/>
                <a:cs typeface="Calibri"/>
                <a:sym typeface="Calibri"/>
              </a:rPr>
              <a:t> ou </a:t>
            </a:r>
            <a:r>
              <a:rPr b="1" lang="en-US" sz="2200">
                <a:solidFill>
                  <a:srgbClr val="A31515"/>
                </a:solidFill>
                <a:latin typeface="Calibri"/>
                <a:ea typeface="Calibri"/>
                <a:cs typeface="Calibri"/>
                <a:sym typeface="Calibri"/>
              </a:rPr>
              <a:t>const</a:t>
            </a:r>
            <a:r>
              <a:rPr lang="en-US" sz="2200">
                <a:solidFill>
                  <a:srgbClr val="1B1B1B"/>
                </a:solidFill>
                <a:latin typeface="Calibri"/>
                <a:ea typeface="Calibri"/>
                <a:cs typeface="Calibri"/>
                <a:sym typeface="Calibri"/>
              </a:rPr>
              <a:t>.</a:t>
            </a:r>
            <a:endParaRPr sz="2200">
              <a:solidFill>
                <a:srgbClr val="1B1B1B"/>
              </a:solidFill>
              <a:latin typeface="Calibri"/>
              <a:ea typeface="Calibri"/>
              <a:cs typeface="Calibri"/>
              <a:sym typeface="Calibri"/>
            </a:endParaRPr>
          </a:p>
          <a:p>
            <a:pPr indent="0" lvl="0" marL="0" rtl="0" algn="l">
              <a:lnSpc>
                <a:spcPct val="135714"/>
              </a:lnSpc>
              <a:spcBef>
                <a:spcPts val="0"/>
              </a:spcBef>
              <a:spcAft>
                <a:spcPts val="0"/>
              </a:spcAft>
              <a:buNone/>
            </a:pPr>
            <a:r>
              <a:rPr b="1" lang="en-US" sz="2200">
                <a:solidFill>
                  <a:srgbClr val="E50000"/>
                </a:solidFill>
                <a:latin typeface="Calibri"/>
                <a:ea typeface="Calibri"/>
                <a:cs typeface="Calibri"/>
                <a:sym typeface="Calibri"/>
              </a:rPr>
              <a:t>Ex:</a:t>
            </a:r>
            <a:endParaRPr b="1" sz="2200">
              <a:solidFill>
                <a:srgbClr val="E50000"/>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    minhaVariavel = </a:t>
            </a:r>
            <a:r>
              <a:rPr lang="en-US" sz="2300">
                <a:solidFill>
                  <a:srgbClr val="A31515"/>
                </a:solidFill>
                <a:latin typeface="Calibri"/>
                <a:ea typeface="Calibri"/>
                <a:cs typeface="Calibri"/>
                <a:sym typeface="Calibri"/>
              </a:rPr>
              <a:t>"Carlos"</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300">
                <a:solidFill>
                  <a:schemeClr val="dk1"/>
                </a:solidFill>
                <a:latin typeface="Calibri"/>
                <a:ea typeface="Calibri"/>
                <a:cs typeface="Calibri"/>
                <a:sym typeface="Calibri"/>
              </a:rPr>
              <a:t>    console.log(minhaVariavel);</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1200">
              <a:solidFill>
                <a:srgbClr val="1B1B1B"/>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1B1B1B"/>
                </a:solidFill>
                <a:latin typeface="Calibri"/>
                <a:ea typeface="Calibri"/>
                <a:cs typeface="Calibri"/>
                <a:sym typeface="Calibri"/>
              </a:rPr>
              <a:t> Quando temos </a:t>
            </a:r>
            <a:r>
              <a:rPr lang="en-US" sz="2200">
                <a:solidFill>
                  <a:srgbClr val="7F0055"/>
                </a:solidFill>
                <a:latin typeface="Calibri"/>
                <a:ea typeface="Calibri"/>
                <a:cs typeface="Calibri"/>
                <a:sym typeface="Calibri"/>
              </a:rPr>
              <a:t>uma variável não declarada o JavaScript considera automaticamente essa variável como global.  </a:t>
            </a:r>
            <a:r>
              <a:rPr lang="en-US" sz="2200">
                <a:solidFill>
                  <a:srgbClr val="1B1B1B"/>
                </a:solidFill>
                <a:latin typeface="Calibri"/>
                <a:ea typeface="Calibri"/>
                <a:cs typeface="Calibri"/>
                <a:sym typeface="Calibri"/>
              </a:rPr>
              <a:t>Isso pode levar a problemas, especialmente em códigos de maior complexidade, haja visto que variáveis globais podem ser acessadas e modificadas de qualquer lugar no código </a:t>
            </a:r>
            <a:r>
              <a:rPr lang="en-US" sz="2200">
                <a:solidFill>
                  <a:srgbClr val="FF0000"/>
                </a:solidFill>
                <a:latin typeface="Calibri"/>
                <a:ea typeface="Calibri"/>
                <a:cs typeface="Calibri"/>
                <a:sym typeface="Calibri"/>
              </a:rPr>
              <a:t>(tal característica pode levar a problemas relacionados a depuração)</a:t>
            </a:r>
            <a:r>
              <a:rPr lang="en-US" sz="2200">
                <a:solidFill>
                  <a:srgbClr val="1B1B1B"/>
                </a:solidFill>
                <a:latin typeface="Calibri"/>
                <a:ea typeface="Calibri"/>
                <a:cs typeface="Calibri"/>
                <a:sym typeface="Calibri"/>
              </a:rPr>
              <a:t>.</a:t>
            </a:r>
            <a:endParaRPr sz="2200">
              <a:solidFill>
                <a:srgbClr val="1B1B1B"/>
              </a:solidFill>
              <a:latin typeface="Calibri"/>
              <a:ea typeface="Calibri"/>
              <a:cs typeface="Calibri"/>
              <a:sym typeface="Calibri"/>
            </a:endParaRPr>
          </a:p>
        </p:txBody>
      </p:sp>
      <p:sp>
        <p:nvSpPr>
          <p:cNvPr id="370" name="Google Shape;370;g1e4ed7b660a_0_214"/>
          <p:cNvSpPr/>
          <p:nvPr/>
        </p:nvSpPr>
        <p:spPr>
          <a:xfrm>
            <a:off x="707450" y="2584375"/>
            <a:ext cx="4071600" cy="95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e4ed7b660a_0_225"/>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Variáveis - Resumo</a:t>
            </a:r>
            <a:endParaRPr b="1" sz="2800">
              <a:solidFill>
                <a:srgbClr val="A31515"/>
              </a:solidFill>
            </a:endParaRPr>
          </a:p>
        </p:txBody>
      </p:sp>
      <p:sp>
        <p:nvSpPr>
          <p:cNvPr id="376" name="Google Shape;376;g1e4ed7b660a_0_225"/>
          <p:cNvSpPr txBox="1"/>
          <p:nvPr/>
        </p:nvSpPr>
        <p:spPr>
          <a:xfrm>
            <a:off x="346500" y="1130100"/>
            <a:ext cx="8393100" cy="559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US" sz="2400">
                <a:solidFill>
                  <a:srgbClr val="A31515"/>
                </a:solidFill>
                <a:latin typeface="Calibri"/>
                <a:ea typeface="Calibri"/>
                <a:cs typeface="Calibri"/>
                <a:sym typeface="Calibri"/>
              </a:rPr>
              <a:t>var</a:t>
            </a:r>
            <a:r>
              <a:rPr lang="en-US" sz="2500">
                <a:solidFill>
                  <a:srgbClr val="A31515"/>
                </a:solidFill>
                <a:latin typeface="Calibri"/>
                <a:ea typeface="Calibri"/>
                <a:cs typeface="Calibri"/>
                <a:sym typeface="Calibri"/>
              </a:rPr>
              <a:t> - </a:t>
            </a:r>
            <a:r>
              <a:rPr lang="en-US" sz="2200">
                <a:solidFill>
                  <a:srgbClr val="1B1B1B"/>
                </a:solidFill>
                <a:latin typeface="Calibri"/>
                <a:ea typeface="Calibri"/>
                <a:cs typeface="Calibri"/>
                <a:sym typeface="Calibri"/>
              </a:rPr>
              <a:t>não considera restrições de bloco e permite a redeclaração e reatribuição.</a:t>
            </a:r>
            <a:endParaRPr sz="2200">
              <a:solidFill>
                <a:srgbClr val="1B1B1B"/>
              </a:solidFill>
              <a:latin typeface="Calibri"/>
              <a:ea typeface="Calibri"/>
              <a:cs typeface="Calibri"/>
              <a:sym typeface="Calibri"/>
            </a:endParaRPr>
          </a:p>
          <a:p>
            <a:pPr indent="0" lvl="0" marL="0" rtl="0" algn="l">
              <a:lnSpc>
                <a:spcPct val="135714"/>
              </a:lnSpc>
              <a:spcBef>
                <a:spcPts val="0"/>
              </a:spcBef>
              <a:spcAft>
                <a:spcPts val="0"/>
              </a:spcAft>
              <a:buNone/>
            </a:pPr>
            <a:r>
              <a:t/>
            </a:r>
            <a:endParaRPr sz="1200">
              <a:solidFill>
                <a:srgbClr val="A31515"/>
              </a:solidFill>
              <a:latin typeface="Calibri"/>
              <a:ea typeface="Calibri"/>
              <a:cs typeface="Calibri"/>
              <a:sym typeface="Calibri"/>
            </a:endParaRPr>
          </a:p>
          <a:p>
            <a:pPr indent="0" lvl="0" marL="0" rtl="0" algn="l">
              <a:lnSpc>
                <a:spcPct val="135714"/>
              </a:lnSpc>
              <a:spcBef>
                <a:spcPts val="0"/>
              </a:spcBef>
              <a:spcAft>
                <a:spcPts val="0"/>
              </a:spcAft>
              <a:buNone/>
            </a:pPr>
            <a:r>
              <a:rPr b="1" lang="en-US" sz="2400">
                <a:solidFill>
                  <a:srgbClr val="A31515"/>
                </a:solidFill>
                <a:latin typeface="Calibri"/>
                <a:ea typeface="Calibri"/>
                <a:cs typeface="Calibri"/>
                <a:sym typeface="Calibri"/>
              </a:rPr>
              <a:t>let</a:t>
            </a:r>
            <a:r>
              <a:rPr lang="en-US" sz="2400">
                <a:solidFill>
                  <a:srgbClr val="A31515"/>
                </a:solidFill>
                <a:latin typeface="Calibri"/>
                <a:ea typeface="Calibri"/>
                <a:cs typeface="Calibri"/>
                <a:sym typeface="Calibri"/>
              </a:rPr>
              <a:t> </a:t>
            </a:r>
            <a:r>
              <a:rPr lang="en-US" sz="2500">
                <a:solidFill>
                  <a:srgbClr val="A31515"/>
                </a:solidFill>
                <a:latin typeface="Calibri"/>
                <a:ea typeface="Calibri"/>
                <a:cs typeface="Calibri"/>
                <a:sym typeface="Calibri"/>
              </a:rPr>
              <a:t>- </a:t>
            </a:r>
            <a:r>
              <a:rPr lang="en-US" sz="2200">
                <a:solidFill>
                  <a:srgbClr val="1B1B1B"/>
                </a:solidFill>
                <a:latin typeface="Calibri"/>
                <a:ea typeface="Calibri"/>
                <a:cs typeface="Calibri"/>
                <a:sym typeface="Calibri"/>
              </a:rPr>
              <a:t>considera restrições de bloco, permite reatribuição, mas não redeclaração.</a:t>
            </a:r>
            <a:endParaRPr sz="2200">
              <a:solidFill>
                <a:srgbClr val="1B1B1B"/>
              </a:solidFill>
              <a:latin typeface="Calibri"/>
              <a:ea typeface="Calibri"/>
              <a:cs typeface="Calibri"/>
              <a:sym typeface="Calibri"/>
            </a:endParaRPr>
          </a:p>
          <a:p>
            <a:pPr indent="0" lvl="0" marL="0" rtl="0" algn="l">
              <a:lnSpc>
                <a:spcPct val="135714"/>
              </a:lnSpc>
              <a:spcBef>
                <a:spcPts val="0"/>
              </a:spcBef>
              <a:spcAft>
                <a:spcPts val="0"/>
              </a:spcAft>
              <a:buNone/>
            </a:pPr>
            <a:r>
              <a:t/>
            </a:r>
            <a:endParaRPr sz="1200">
              <a:solidFill>
                <a:srgbClr val="1B1B1B"/>
              </a:solidFill>
              <a:latin typeface="Calibri"/>
              <a:ea typeface="Calibri"/>
              <a:cs typeface="Calibri"/>
              <a:sym typeface="Calibri"/>
            </a:endParaRPr>
          </a:p>
          <a:p>
            <a:pPr indent="0" lvl="0" marL="0" rtl="0" algn="l">
              <a:lnSpc>
                <a:spcPct val="135714"/>
              </a:lnSpc>
              <a:spcBef>
                <a:spcPts val="0"/>
              </a:spcBef>
              <a:spcAft>
                <a:spcPts val="0"/>
              </a:spcAft>
              <a:buNone/>
            </a:pPr>
            <a:r>
              <a:rPr b="1" lang="en-US" sz="2400">
                <a:solidFill>
                  <a:srgbClr val="A31515"/>
                </a:solidFill>
                <a:latin typeface="Calibri"/>
                <a:ea typeface="Calibri"/>
                <a:cs typeface="Calibri"/>
                <a:sym typeface="Calibri"/>
              </a:rPr>
              <a:t>const</a:t>
            </a:r>
            <a:r>
              <a:rPr lang="en-US" sz="2500">
                <a:solidFill>
                  <a:srgbClr val="A31515"/>
                </a:solidFill>
                <a:latin typeface="Calibri"/>
                <a:ea typeface="Calibri"/>
                <a:cs typeface="Calibri"/>
                <a:sym typeface="Calibri"/>
              </a:rPr>
              <a:t> - </a:t>
            </a:r>
            <a:r>
              <a:rPr lang="en-US" sz="2200">
                <a:solidFill>
                  <a:srgbClr val="1B1B1B"/>
                </a:solidFill>
                <a:latin typeface="Calibri"/>
                <a:ea typeface="Calibri"/>
                <a:cs typeface="Calibri"/>
                <a:sym typeface="Calibri"/>
              </a:rPr>
              <a:t>c</a:t>
            </a:r>
            <a:r>
              <a:rPr lang="en-US" sz="2200">
                <a:solidFill>
                  <a:srgbClr val="1B1B1B"/>
                </a:solidFill>
                <a:latin typeface="Calibri"/>
                <a:ea typeface="Calibri"/>
                <a:cs typeface="Calibri"/>
                <a:sym typeface="Calibri"/>
              </a:rPr>
              <a:t>onsidera restrições de</a:t>
            </a:r>
            <a:r>
              <a:rPr lang="en-US" sz="2200">
                <a:solidFill>
                  <a:srgbClr val="1B1B1B"/>
                </a:solidFill>
                <a:latin typeface="Calibri"/>
                <a:ea typeface="Calibri"/>
                <a:cs typeface="Calibri"/>
                <a:sym typeface="Calibri"/>
              </a:rPr>
              <a:t> bloco e não permite reatribuição nem redeclaração.</a:t>
            </a:r>
            <a:endParaRPr sz="2200">
              <a:solidFill>
                <a:srgbClr val="1B1B1B"/>
              </a:solidFill>
              <a:latin typeface="Calibri"/>
              <a:ea typeface="Calibri"/>
              <a:cs typeface="Calibri"/>
              <a:sym typeface="Calibri"/>
            </a:endParaRPr>
          </a:p>
          <a:p>
            <a:pPr indent="0" lvl="0" marL="0" rtl="0" algn="l">
              <a:lnSpc>
                <a:spcPct val="135714"/>
              </a:lnSpc>
              <a:spcBef>
                <a:spcPts val="0"/>
              </a:spcBef>
              <a:spcAft>
                <a:spcPts val="0"/>
              </a:spcAft>
              <a:buNone/>
            </a:pPr>
            <a:r>
              <a:t/>
            </a:r>
            <a:endParaRPr sz="1200">
              <a:solidFill>
                <a:srgbClr val="1B1B1B"/>
              </a:solidFill>
              <a:latin typeface="Calibri"/>
              <a:ea typeface="Calibri"/>
              <a:cs typeface="Calibri"/>
              <a:sym typeface="Calibri"/>
            </a:endParaRPr>
          </a:p>
          <a:p>
            <a:pPr indent="0" lvl="0" marL="0" rtl="0" algn="l">
              <a:lnSpc>
                <a:spcPct val="135714"/>
              </a:lnSpc>
              <a:spcBef>
                <a:spcPts val="0"/>
              </a:spcBef>
              <a:spcAft>
                <a:spcPts val="0"/>
              </a:spcAft>
              <a:buNone/>
            </a:pPr>
            <a:r>
              <a:rPr b="1" lang="en-US" sz="2200">
                <a:solidFill>
                  <a:srgbClr val="E50000"/>
                </a:solidFill>
                <a:latin typeface="Calibri"/>
                <a:ea typeface="Calibri"/>
                <a:cs typeface="Calibri"/>
                <a:sym typeface="Calibri"/>
              </a:rPr>
              <a:t>Obs:.</a:t>
            </a:r>
            <a:r>
              <a:rPr lang="en-US" sz="2200">
                <a:solidFill>
                  <a:srgbClr val="1B1B1B"/>
                </a:solidFill>
                <a:latin typeface="Calibri"/>
                <a:ea typeface="Calibri"/>
                <a:cs typeface="Calibri"/>
                <a:sym typeface="Calibri"/>
              </a:rPr>
              <a:t> Ao declarar uma variável sem o var, sem o let ou sem o const, ela é criada no escopo global </a:t>
            </a:r>
            <a:r>
              <a:rPr lang="en-US" sz="2200">
                <a:solidFill>
                  <a:srgbClr val="7F0055"/>
                </a:solidFill>
                <a:latin typeface="Calibri"/>
                <a:ea typeface="Calibri"/>
                <a:cs typeface="Calibri"/>
                <a:sym typeface="Calibri"/>
              </a:rPr>
              <a:t>(evite tal prática, considere de forma geral codificar com </a:t>
            </a:r>
            <a:r>
              <a:rPr b="1" lang="en-US" sz="2200">
                <a:solidFill>
                  <a:srgbClr val="7F0055"/>
                </a:solidFill>
                <a:latin typeface="Calibri"/>
                <a:ea typeface="Calibri"/>
                <a:cs typeface="Calibri"/>
                <a:sym typeface="Calibri"/>
              </a:rPr>
              <a:t>let</a:t>
            </a:r>
            <a:r>
              <a:rPr lang="en-US" sz="2200">
                <a:solidFill>
                  <a:srgbClr val="7F0055"/>
                </a:solidFill>
                <a:latin typeface="Calibri"/>
                <a:ea typeface="Calibri"/>
                <a:cs typeface="Calibri"/>
                <a:sym typeface="Calibri"/>
              </a:rPr>
              <a:t> e </a:t>
            </a:r>
            <a:r>
              <a:rPr b="1" lang="en-US" sz="2200">
                <a:solidFill>
                  <a:srgbClr val="7F0055"/>
                </a:solidFill>
                <a:latin typeface="Calibri"/>
                <a:ea typeface="Calibri"/>
                <a:cs typeface="Calibri"/>
                <a:sym typeface="Calibri"/>
              </a:rPr>
              <a:t>const</a:t>
            </a:r>
            <a:r>
              <a:rPr lang="en-US" sz="2200">
                <a:solidFill>
                  <a:srgbClr val="7F0055"/>
                </a:solidFill>
                <a:latin typeface="Calibri"/>
                <a:ea typeface="Calibri"/>
                <a:cs typeface="Calibri"/>
                <a:sym typeface="Calibri"/>
              </a:rPr>
              <a:t>).</a:t>
            </a:r>
            <a:endParaRPr sz="2200">
              <a:solidFill>
                <a:srgbClr val="7F0055"/>
              </a:solidFill>
              <a:latin typeface="Calibri"/>
              <a:ea typeface="Calibri"/>
              <a:cs typeface="Calibri"/>
              <a:sym typeface="Calibri"/>
            </a:endParaRPr>
          </a:p>
          <a:p>
            <a:pPr indent="0" lvl="0" marL="0" rtl="0" algn="l">
              <a:lnSpc>
                <a:spcPct val="135714"/>
              </a:lnSpc>
              <a:spcBef>
                <a:spcPts val="0"/>
              </a:spcBef>
              <a:spcAft>
                <a:spcPts val="0"/>
              </a:spcAft>
              <a:buNone/>
            </a:pPr>
            <a:r>
              <a:t/>
            </a:r>
            <a:endParaRPr sz="2200">
              <a:solidFill>
                <a:srgbClr val="1B1B1B"/>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e4e3097cb0_0_231"/>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Tipos de Dados</a:t>
            </a:r>
            <a:endParaRPr sz="2800"/>
          </a:p>
        </p:txBody>
      </p:sp>
      <p:sp>
        <p:nvSpPr>
          <p:cNvPr id="382" name="Google Shape;382;g1e4e3097cb0_0_231"/>
          <p:cNvSpPr txBox="1"/>
          <p:nvPr/>
        </p:nvSpPr>
        <p:spPr>
          <a:xfrm>
            <a:off x="485075" y="1130100"/>
            <a:ext cx="8254500" cy="492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200">
                <a:solidFill>
                  <a:srgbClr val="E50000"/>
                </a:solidFill>
                <a:latin typeface="Calibri"/>
                <a:ea typeface="Calibri"/>
                <a:cs typeface="Calibri"/>
                <a:sym typeface="Calibri"/>
              </a:rPr>
              <a:t>Tipos Primitivos</a:t>
            </a:r>
            <a:endParaRPr b="1" sz="2200">
              <a:solidFill>
                <a:srgbClr val="E50000"/>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São considerados primitivos pois não são objetos, em JavaScript:</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Numérico - </a:t>
            </a:r>
            <a:r>
              <a:rPr b="1" lang="en-US" sz="2200">
                <a:solidFill>
                  <a:srgbClr val="A31515"/>
                </a:solidFill>
                <a:latin typeface="Calibri"/>
                <a:ea typeface="Calibri"/>
                <a:cs typeface="Calibri"/>
                <a:sym typeface="Calibri"/>
              </a:rPr>
              <a:t>number</a:t>
            </a:r>
            <a:endParaRPr b="1" sz="2200">
              <a:solidFill>
                <a:srgbClr val="A31515"/>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O tipo de dado numérico será interpretado sempre decimal.</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  Por exemplo: o declararmos </a:t>
            </a:r>
            <a:r>
              <a:rPr b="1" lang="en-US" sz="2200">
                <a:solidFill>
                  <a:schemeClr val="dk1"/>
                </a:solidFill>
                <a:latin typeface="Calibri"/>
                <a:ea typeface="Calibri"/>
                <a:cs typeface="Calibri"/>
                <a:sym typeface="Calibri"/>
              </a:rPr>
              <a:t>1</a:t>
            </a:r>
            <a:r>
              <a:rPr lang="en-US" sz="2200">
                <a:solidFill>
                  <a:schemeClr val="dk1"/>
                </a:solidFill>
                <a:latin typeface="Calibri"/>
                <a:ea typeface="Calibri"/>
                <a:cs typeface="Calibri"/>
                <a:sym typeface="Calibri"/>
              </a:rPr>
              <a:t> a linguagem entenderá como </a:t>
            </a:r>
            <a:r>
              <a:rPr b="1" lang="en-US" sz="2200">
                <a:solidFill>
                  <a:schemeClr val="dk1"/>
                </a:solidFill>
                <a:latin typeface="Calibri"/>
                <a:ea typeface="Calibri"/>
                <a:cs typeface="Calibri"/>
                <a:sym typeface="Calibri"/>
              </a:rPr>
              <a:t>1.0</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Texto - </a:t>
            </a:r>
            <a:r>
              <a:rPr b="1" lang="en-US" sz="2200">
                <a:solidFill>
                  <a:srgbClr val="A31515"/>
                </a:solidFill>
                <a:latin typeface="Calibri"/>
                <a:ea typeface="Calibri"/>
                <a:cs typeface="Calibri"/>
                <a:sym typeface="Calibri"/>
              </a:rPr>
              <a:t>string</a:t>
            </a:r>
            <a:endParaRPr b="1" sz="2200">
              <a:solidFill>
                <a:srgbClr val="A31515"/>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Tipo de dado texto são basicamente sequências de caracteres. Para atribuir este tipo de dado a uma variável é necessário colocar o texto entre aspas ou aspas duplas.</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Lógico - </a:t>
            </a:r>
            <a:r>
              <a:rPr b="1" lang="en-US" sz="2200">
                <a:solidFill>
                  <a:srgbClr val="A31515"/>
                </a:solidFill>
                <a:latin typeface="Calibri"/>
                <a:ea typeface="Calibri"/>
                <a:cs typeface="Calibri"/>
                <a:sym typeface="Calibri"/>
              </a:rPr>
              <a:t>boolean</a:t>
            </a:r>
            <a:endParaRPr b="1" sz="2200">
              <a:solidFill>
                <a:srgbClr val="A31515"/>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Possui apenas dois possíveis valores: </a:t>
            </a:r>
            <a:r>
              <a:rPr b="1" lang="en-US" sz="2200">
                <a:solidFill>
                  <a:srgbClr val="A31515"/>
                </a:solidFill>
                <a:latin typeface="Calibri"/>
                <a:ea typeface="Calibri"/>
                <a:cs typeface="Calibri"/>
                <a:sym typeface="Calibri"/>
              </a:rPr>
              <a:t>true</a:t>
            </a:r>
            <a:r>
              <a:rPr lang="en-US" sz="2200">
                <a:solidFill>
                  <a:schemeClr val="dk1"/>
                </a:solidFill>
                <a:latin typeface="Calibri"/>
                <a:ea typeface="Calibri"/>
                <a:cs typeface="Calibri"/>
                <a:sym typeface="Calibri"/>
              </a:rPr>
              <a:t>(verdadeiro) ou </a:t>
            </a:r>
            <a:r>
              <a:rPr b="1" lang="en-US" sz="2200">
                <a:solidFill>
                  <a:srgbClr val="A31515"/>
                </a:solidFill>
                <a:latin typeface="Calibri"/>
                <a:ea typeface="Calibri"/>
                <a:cs typeface="Calibri"/>
                <a:sym typeface="Calibri"/>
              </a:rPr>
              <a:t>false</a:t>
            </a:r>
            <a:r>
              <a:rPr lang="en-US" sz="2200">
                <a:solidFill>
                  <a:schemeClr val="dk1"/>
                </a:solidFill>
                <a:latin typeface="Calibri"/>
                <a:ea typeface="Calibri"/>
                <a:cs typeface="Calibri"/>
                <a:sym typeface="Calibri"/>
              </a:rPr>
              <a:t>(falso).</a:t>
            </a:r>
            <a:endParaRPr sz="22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e4e3097cb0_0_238"/>
          <p:cNvSpPr/>
          <p:nvPr/>
        </p:nvSpPr>
        <p:spPr>
          <a:xfrm>
            <a:off x="587450" y="3118575"/>
            <a:ext cx="8082000" cy="3551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e4e3097cb0_0_238"/>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Tipos de Dados</a:t>
            </a:r>
            <a:endParaRPr sz="2800"/>
          </a:p>
        </p:txBody>
      </p:sp>
      <p:sp>
        <p:nvSpPr>
          <p:cNvPr id="389" name="Google Shape;389;g1e4e3097cb0_0_238"/>
          <p:cNvSpPr txBox="1"/>
          <p:nvPr/>
        </p:nvSpPr>
        <p:spPr>
          <a:xfrm>
            <a:off x="519775" y="1130100"/>
            <a:ext cx="8460600" cy="569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300">
                <a:solidFill>
                  <a:schemeClr val="dk1"/>
                </a:solidFill>
                <a:latin typeface="Calibri"/>
                <a:ea typeface="Calibri"/>
                <a:cs typeface="Calibri"/>
                <a:sym typeface="Calibri"/>
              </a:rPr>
              <a:t>Indefinido - </a:t>
            </a:r>
            <a:r>
              <a:rPr b="1" lang="en-US" sz="2300">
                <a:solidFill>
                  <a:srgbClr val="A31515"/>
                </a:solidFill>
                <a:latin typeface="Calibri"/>
                <a:ea typeface="Calibri"/>
                <a:cs typeface="Calibri"/>
                <a:sym typeface="Calibri"/>
              </a:rPr>
              <a:t>undefined</a:t>
            </a:r>
            <a:endParaRPr b="1" sz="2300">
              <a:solidFill>
                <a:srgbClr val="A31515"/>
              </a:solidFill>
              <a:latin typeface="Calibri"/>
              <a:ea typeface="Calibri"/>
              <a:cs typeface="Calibri"/>
              <a:sym typeface="Calibri"/>
            </a:endParaRPr>
          </a:p>
          <a:p>
            <a:pPr indent="0" lvl="0" marL="0" rtl="0" algn="just">
              <a:spcBef>
                <a:spcPts val="0"/>
              </a:spcBef>
              <a:spcAft>
                <a:spcPts val="0"/>
              </a:spcAft>
              <a:buNone/>
            </a:pPr>
            <a:r>
              <a:rPr lang="en-US" sz="2300">
                <a:solidFill>
                  <a:schemeClr val="dk1"/>
                </a:solidFill>
                <a:latin typeface="Calibri"/>
                <a:ea typeface="Calibri"/>
                <a:cs typeface="Calibri"/>
                <a:sym typeface="Calibri"/>
              </a:rPr>
              <a:t> É o valor que uma variável recebe automaticamente ao ser declarada sem que seja definido um valor para ela, ou seja uma variável não populada será preenchida com o tipo de dado indefinid</a:t>
            </a:r>
            <a:r>
              <a:rPr lang="en-US" sz="2300">
                <a:solidFill>
                  <a:schemeClr val="dk1"/>
                </a:solidFill>
                <a:latin typeface="Calibri"/>
                <a:ea typeface="Calibri"/>
                <a:cs typeface="Calibri"/>
                <a:sym typeface="Calibri"/>
              </a:rPr>
              <a:t>o.</a:t>
            </a:r>
            <a:endParaRPr sz="2300">
              <a:solidFill>
                <a:srgbClr val="FF0000"/>
              </a:solidFill>
              <a:latin typeface="Calibri"/>
              <a:ea typeface="Calibri"/>
              <a:cs typeface="Calibri"/>
              <a:sym typeface="Calibri"/>
            </a:endParaRPr>
          </a:p>
          <a:p>
            <a:pPr indent="0" lvl="0" marL="0" rtl="0" algn="just">
              <a:spcBef>
                <a:spcPts val="0"/>
              </a:spcBef>
              <a:spcAft>
                <a:spcPts val="0"/>
              </a:spcAft>
              <a:buNone/>
            </a:pPr>
            <a:r>
              <a:rPr b="1" lang="en-US" sz="2200">
                <a:solidFill>
                  <a:srgbClr val="FF0000"/>
                </a:solidFill>
                <a:latin typeface="Calibri"/>
                <a:ea typeface="Calibri"/>
                <a:cs typeface="Calibri"/>
                <a:sym typeface="Calibri"/>
              </a:rPr>
              <a:t>E</a:t>
            </a:r>
            <a:r>
              <a:rPr b="1" lang="en-US" sz="2200">
                <a:solidFill>
                  <a:srgbClr val="FF0000"/>
                </a:solidFill>
                <a:latin typeface="Calibri"/>
                <a:ea typeface="Calibri"/>
                <a:cs typeface="Calibri"/>
                <a:sym typeface="Calibri"/>
              </a:rPr>
              <a:t>x:</a:t>
            </a:r>
            <a:r>
              <a:rPr lang="en-US" sz="2200">
                <a:solidFill>
                  <a:srgbClr val="FF0000"/>
                </a:solidFill>
                <a:latin typeface="Calibri"/>
                <a:ea typeface="Calibri"/>
                <a:cs typeface="Calibri"/>
                <a:sym typeface="Calibri"/>
              </a:rPr>
              <a:t> </a:t>
            </a:r>
            <a:r>
              <a:rPr b="1" lang="en-US" sz="2200">
                <a:solidFill>
                  <a:srgbClr val="B45F06"/>
                </a:solidFill>
                <a:latin typeface="Calibri"/>
                <a:ea typeface="Calibri"/>
                <a:cs typeface="Calibri"/>
                <a:sym typeface="Calibri"/>
              </a:rPr>
              <a:t>script.js</a:t>
            </a:r>
            <a:endParaRPr b="1" sz="2200">
              <a:solidFill>
                <a:srgbClr val="B45F06"/>
              </a:solidFill>
              <a:latin typeface="Calibri"/>
              <a:ea typeface="Calibri"/>
              <a:cs typeface="Calibri"/>
              <a:sym typeface="Calibri"/>
            </a:endParaRPr>
          </a:p>
          <a:p>
            <a:pPr indent="0" lvl="0" marL="0" rtl="0" algn="just">
              <a:spcBef>
                <a:spcPts val="0"/>
              </a:spcBef>
              <a:spcAft>
                <a:spcPts val="0"/>
              </a:spcAft>
              <a:buNone/>
            </a:pPr>
            <a:r>
              <a:t/>
            </a:r>
            <a:endParaRPr b="1">
              <a:solidFill>
                <a:srgbClr val="B45F06"/>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rgbClr val="0000FF"/>
                </a:solidFill>
                <a:latin typeface="Calibri"/>
                <a:ea typeface="Calibri"/>
                <a:cs typeface="Calibri"/>
                <a:sym typeface="Calibri"/>
              </a:rPr>
              <a:t>  let</a:t>
            </a:r>
            <a:r>
              <a:rPr lang="en-US" sz="2300">
                <a:solidFill>
                  <a:schemeClr val="dk1"/>
                </a:solidFill>
                <a:latin typeface="Calibri"/>
                <a:ea typeface="Calibri"/>
                <a:cs typeface="Calibri"/>
                <a:sym typeface="Calibri"/>
              </a:rPr>
              <a:t> texto1 = </a:t>
            </a:r>
            <a:r>
              <a:rPr lang="en-US" sz="2300">
                <a:solidFill>
                  <a:srgbClr val="A31515"/>
                </a:solidFill>
                <a:latin typeface="Calibri"/>
                <a:ea typeface="Calibri"/>
                <a:cs typeface="Calibri"/>
                <a:sym typeface="Calibri"/>
              </a:rPr>
              <a:t>"uma string é uma sequência de caracteres"</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rgbClr val="0000FF"/>
                </a:solidFill>
                <a:latin typeface="Calibri"/>
                <a:ea typeface="Calibri"/>
                <a:cs typeface="Calibri"/>
                <a:sym typeface="Calibri"/>
              </a:rPr>
              <a:t>  let</a:t>
            </a:r>
            <a:r>
              <a:rPr lang="en-US" sz="2300">
                <a:solidFill>
                  <a:schemeClr val="dk1"/>
                </a:solidFill>
                <a:latin typeface="Calibri"/>
                <a:ea typeface="Calibri"/>
                <a:cs typeface="Calibri"/>
                <a:sym typeface="Calibri"/>
              </a:rPr>
              <a:t> texto2 = </a:t>
            </a:r>
            <a:r>
              <a:rPr lang="en-US" sz="2300">
                <a:solidFill>
                  <a:srgbClr val="A31515"/>
                </a:solidFill>
                <a:latin typeface="Calibri"/>
                <a:ea typeface="Calibri"/>
                <a:cs typeface="Calibri"/>
                <a:sym typeface="Calibri"/>
              </a:rPr>
              <a:t>'de fato uma string é uma sequência de caracteres'</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rgbClr val="0000FF"/>
                </a:solidFill>
                <a:latin typeface="Calibri"/>
                <a:ea typeface="Calibri"/>
                <a:cs typeface="Calibri"/>
                <a:sym typeface="Calibri"/>
              </a:rPr>
              <a:t>  let</a:t>
            </a:r>
            <a:r>
              <a:rPr lang="en-US" sz="2300">
                <a:solidFill>
                  <a:schemeClr val="dk1"/>
                </a:solidFill>
                <a:latin typeface="Calibri"/>
                <a:ea typeface="Calibri"/>
                <a:cs typeface="Calibri"/>
                <a:sym typeface="Calibri"/>
              </a:rPr>
              <a:t> num = </a:t>
            </a:r>
            <a:r>
              <a:rPr lang="en-US" sz="2300">
                <a:solidFill>
                  <a:srgbClr val="098658"/>
                </a:solidFill>
                <a:latin typeface="Calibri"/>
                <a:ea typeface="Calibri"/>
                <a:cs typeface="Calibri"/>
                <a:sym typeface="Calibri"/>
              </a:rPr>
              <a:t>1</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rgbClr val="0000FF"/>
                </a:solidFill>
                <a:latin typeface="Calibri"/>
                <a:ea typeface="Calibri"/>
                <a:cs typeface="Calibri"/>
                <a:sym typeface="Calibri"/>
              </a:rPr>
              <a:t>  let</a:t>
            </a:r>
            <a:r>
              <a:rPr lang="en-US" sz="2300">
                <a:solidFill>
                  <a:schemeClr val="dk1"/>
                </a:solidFill>
                <a:latin typeface="Calibri"/>
                <a:ea typeface="Calibri"/>
                <a:cs typeface="Calibri"/>
                <a:sym typeface="Calibri"/>
              </a:rPr>
              <a:t> tipoBoleano = </a:t>
            </a:r>
            <a:r>
              <a:rPr lang="en-US" sz="2300">
                <a:solidFill>
                  <a:srgbClr val="0000FF"/>
                </a:solidFill>
                <a:latin typeface="Calibri"/>
                <a:ea typeface="Calibri"/>
                <a:cs typeface="Calibri"/>
                <a:sym typeface="Calibri"/>
              </a:rPr>
              <a:t>false</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rgbClr val="0000FF"/>
                </a:solidFill>
                <a:latin typeface="Calibri"/>
                <a:ea typeface="Calibri"/>
                <a:cs typeface="Calibri"/>
                <a:sym typeface="Calibri"/>
              </a:rPr>
              <a:t>  let</a:t>
            </a:r>
            <a:r>
              <a:rPr lang="en-US" sz="2300">
                <a:solidFill>
                  <a:schemeClr val="dk1"/>
                </a:solidFill>
                <a:latin typeface="Calibri"/>
                <a:ea typeface="Calibri"/>
                <a:cs typeface="Calibri"/>
                <a:sym typeface="Calibri"/>
              </a:rPr>
              <a:t> semConteudo;</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chemeClr val="dk1"/>
                </a:solidFill>
                <a:latin typeface="Calibri"/>
                <a:ea typeface="Calibri"/>
                <a:cs typeface="Calibri"/>
                <a:sym typeface="Calibri"/>
              </a:rPr>
              <a:t>  console.log(texto1);</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chemeClr val="dk1"/>
                </a:solidFill>
                <a:latin typeface="Calibri"/>
                <a:ea typeface="Calibri"/>
                <a:cs typeface="Calibri"/>
                <a:sym typeface="Calibri"/>
              </a:rPr>
              <a:t>  console.log(texto2);</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chemeClr val="dk1"/>
                </a:solidFill>
                <a:latin typeface="Calibri"/>
                <a:ea typeface="Calibri"/>
                <a:cs typeface="Calibri"/>
                <a:sym typeface="Calibri"/>
              </a:rPr>
              <a:t>  console.log(num);</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chemeClr val="dk1"/>
                </a:solidFill>
                <a:latin typeface="Calibri"/>
                <a:ea typeface="Calibri"/>
                <a:cs typeface="Calibri"/>
                <a:sym typeface="Calibri"/>
              </a:rPr>
              <a:t>  console.log(tipoBoleano);</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300">
                <a:solidFill>
                  <a:schemeClr val="dk1"/>
                </a:solidFill>
                <a:latin typeface="Calibri"/>
                <a:ea typeface="Calibri"/>
                <a:cs typeface="Calibri"/>
                <a:sym typeface="Calibri"/>
              </a:rPr>
              <a:t>  console.log(semConteudo);</a:t>
            </a:r>
            <a:endParaRPr sz="29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e4e3097cb0_0_243"/>
          <p:cNvSpPr/>
          <p:nvPr/>
        </p:nvSpPr>
        <p:spPr>
          <a:xfrm>
            <a:off x="2028875" y="3620250"/>
            <a:ext cx="4057500" cy="3168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e4e3097cb0_0_243"/>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Tipos de Dados</a:t>
            </a:r>
            <a:endParaRPr sz="2800"/>
          </a:p>
        </p:txBody>
      </p:sp>
      <p:sp>
        <p:nvSpPr>
          <p:cNvPr id="396" name="Google Shape;396;g1e4e3097cb0_0_243"/>
          <p:cNvSpPr txBox="1"/>
          <p:nvPr/>
        </p:nvSpPr>
        <p:spPr>
          <a:xfrm>
            <a:off x="485075" y="977700"/>
            <a:ext cx="82545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rgbClr val="E50000"/>
                </a:solidFill>
                <a:latin typeface="Calibri"/>
                <a:ea typeface="Calibri"/>
                <a:cs typeface="Calibri"/>
                <a:sym typeface="Calibri"/>
              </a:rPr>
              <a:t>Tipo </a:t>
            </a:r>
            <a:r>
              <a:rPr lang="en-US" sz="2200">
                <a:solidFill>
                  <a:srgbClr val="E50000"/>
                </a:solidFill>
                <a:latin typeface="Calibri"/>
                <a:ea typeface="Calibri"/>
                <a:cs typeface="Calibri"/>
                <a:sym typeface="Calibri"/>
              </a:rPr>
              <a:t>Nulo </a:t>
            </a:r>
            <a:r>
              <a:rPr lang="en-US" sz="2200">
                <a:solidFill>
                  <a:schemeClr val="dk1"/>
                </a:solidFill>
                <a:latin typeface="Calibri"/>
                <a:ea typeface="Calibri"/>
                <a:cs typeface="Calibri"/>
                <a:sym typeface="Calibri"/>
              </a:rPr>
              <a:t>- </a:t>
            </a:r>
            <a:r>
              <a:rPr b="1" lang="en-US" sz="2200">
                <a:solidFill>
                  <a:srgbClr val="A31515"/>
                </a:solidFill>
                <a:latin typeface="Calibri"/>
                <a:ea typeface="Calibri"/>
                <a:cs typeface="Calibri"/>
                <a:sym typeface="Calibri"/>
              </a:rPr>
              <a:t>null</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 especificação do JavaScript diz sobre </a:t>
            </a:r>
            <a:r>
              <a:rPr b="1" lang="en-US" sz="2200">
                <a:solidFill>
                  <a:srgbClr val="A31515"/>
                </a:solidFill>
                <a:latin typeface="Calibri"/>
                <a:ea typeface="Calibri"/>
                <a:cs typeface="Calibri"/>
                <a:sym typeface="Calibri"/>
              </a:rPr>
              <a:t>null</a:t>
            </a:r>
            <a:r>
              <a:rPr lang="en-US" sz="2200">
                <a:solidFill>
                  <a:schemeClr val="dk1"/>
                </a:solidFill>
                <a:latin typeface="Calibri"/>
                <a:ea typeface="Calibri"/>
                <a:cs typeface="Calibri"/>
                <a:sym typeface="Calibri"/>
              </a:rPr>
              <a:t>: </a:t>
            </a:r>
            <a:r>
              <a:rPr lang="en-US" sz="2200">
                <a:solidFill>
                  <a:srgbClr val="E50000"/>
                </a:solidFill>
                <a:latin typeface="Calibri"/>
                <a:ea typeface="Calibri"/>
                <a:cs typeface="Calibri"/>
                <a:sym typeface="Calibri"/>
              </a:rPr>
              <a:t>“</a:t>
            </a:r>
            <a:r>
              <a:rPr b="1" lang="en-US" sz="2200">
                <a:solidFill>
                  <a:srgbClr val="E50000"/>
                </a:solidFill>
                <a:latin typeface="Calibri"/>
                <a:ea typeface="Calibri"/>
                <a:cs typeface="Calibri"/>
                <a:sym typeface="Calibri"/>
              </a:rPr>
              <a:t>null</a:t>
            </a:r>
            <a:r>
              <a:rPr lang="en-US" sz="2200">
                <a:solidFill>
                  <a:srgbClr val="E50000"/>
                </a:solidFill>
                <a:latin typeface="Calibri"/>
                <a:ea typeface="Calibri"/>
                <a:cs typeface="Calibri"/>
                <a:sym typeface="Calibri"/>
              </a:rPr>
              <a:t> é um valor que representa a ausência intencional de qualquer conteúdo”.</a:t>
            </a:r>
            <a:endParaRPr sz="2200">
              <a:solidFill>
                <a:srgbClr val="E50000"/>
              </a:solidFill>
              <a:latin typeface="Calibri"/>
              <a:ea typeface="Calibri"/>
              <a:cs typeface="Calibri"/>
              <a:sym typeface="Calibri"/>
            </a:endParaRPr>
          </a:p>
          <a:p>
            <a:pPr indent="0" lvl="0" marL="0" rtl="0" algn="just">
              <a:spcBef>
                <a:spcPts val="0"/>
              </a:spcBef>
              <a:spcAft>
                <a:spcPts val="0"/>
              </a:spcAft>
              <a:buNone/>
            </a:pPr>
            <a:r>
              <a:t/>
            </a:r>
            <a:endParaRPr sz="2200">
              <a:solidFill>
                <a:srgbClr val="E50000"/>
              </a:solidFill>
              <a:latin typeface="Calibri"/>
              <a:ea typeface="Calibri"/>
              <a:cs typeface="Calibri"/>
              <a:sym typeface="Calibri"/>
            </a:endParaRPr>
          </a:p>
          <a:p>
            <a:pPr indent="0" lvl="0" marL="0" rtl="0" algn="just">
              <a:spcBef>
                <a:spcPts val="0"/>
              </a:spcBef>
              <a:spcAft>
                <a:spcPts val="0"/>
              </a:spcAft>
              <a:buNone/>
            </a:pPr>
            <a:r>
              <a:rPr lang="en-US" sz="2200">
                <a:solidFill>
                  <a:srgbClr val="0000FF"/>
                </a:solidFill>
                <a:latin typeface="Calibri"/>
                <a:ea typeface="Calibri"/>
                <a:cs typeface="Calibri"/>
                <a:sym typeface="Calibri"/>
              </a:rPr>
              <a:t> Vamos estudar algumas cenários.</a:t>
            </a:r>
            <a:endParaRPr sz="2200">
              <a:solidFill>
                <a:schemeClr val="dk1"/>
              </a:solidFill>
              <a:latin typeface="Calibri"/>
              <a:ea typeface="Calibri"/>
              <a:cs typeface="Calibri"/>
              <a:sym typeface="Calibri"/>
            </a:endParaRPr>
          </a:p>
          <a:p>
            <a:pPr indent="-368300" lvl="0" marL="457200" rtl="0" algn="just">
              <a:spcBef>
                <a:spcPts val="0"/>
              </a:spcBef>
              <a:spcAft>
                <a:spcPts val="0"/>
              </a:spcAft>
              <a:buClr>
                <a:schemeClr val="dk1"/>
              </a:buClr>
              <a:buSzPts val="2200"/>
              <a:buFont typeface="Calibri"/>
              <a:buAutoNum type="arabicParenR"/>
            </a:pPr>
            <a:r>
              <a:rPr lang="en-US" sz="2200">
                <a:solidFill>
                  <a:schemeClr val="dk1"/>
                </a:solidFill>
                <a:latin typeface="Calibri"/>
                <a:ea typeface="Calibri"/>
                <a:cs typeface="Calibri"/>
                <a:sym typeface="Calibri"/>
              </a:rPr>
              <a:t>Ao observar</a:t>
            </a:r>
            <a:r>
              <a:rPr lang="en-US" sz="2200">
                <a:solidFill>
                  <a:schemeClr val="dk1"/>
                </a:solidFill>
                <a:latin typeface="Calibri"/>
                <a:ea typeface="Calibri"/>
                <a:cs typeface="Calibri"/>
                <a:sym typeface="Calibri"/>
              </a:rPr>
              <a:t> nulo no retorno da função a seguir, podemos presumir que por algum motivo a variável nome não foi populada.</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b="1" lang="en-US" sz="2200">
                <a:solidFill>
                  <a:srgbClr val="E50000"/>
                </a:solidFill>
                <a:latin typeface="Calibri"/>
                <a:ea typeface="Calibri"/>
                <a:cs typeface="Calibri"/>
                <a:sym typeface="Calibri"/>
              </a:rPr>
              <a:t>Ex: </a:t>
            </a:r>
            <a:endParaRPr b="1" sz="2200">
              <a:solidFill>
                <a:srgbClr val="E50000"/>
              </a:solidFill>
              <a:latin typeface="Calibri"/>
              <a:ea typeface="Calibri"/>
              <a:cs typeface="Calibri"/>
              <a:sym typeface="Calibri"/>
            </a:endParaRPr>
          </a:p>
          <a:p>
            <a:pPr indent="0" lvl="0" marL="0" rtl="0" algn="just">
              <a:spcBef>
                <a:spcPts val="0"/>
              </a:spcBef>
              <a:spcAft>
                <a:spcPts val="0"/>
              </a:spcAft>
              <a:buNone/>
            </a:pPr>
            <a:r>
              <a:rPr b="1" lang="en-US" sz="2200">
                <a:solidFill>
                  <a:srgbClr val="B45F06"/>
                </a:solidFill>
                <a:latin typeface="Calibri"/>
                <a:ea typeface="Calibri"/>
                <a:cs typeface="Calibri"/>
                <a:sym typeface="Calibri"/>
              </a:rPr>
              <a:t>      script.js</a:t>
            </a:r>
            <a:endParaRPr sz="2200">
              <a:solidFill>
                <a:srgbClr val="B45F06"/>
              </a:solidFill>
              <a:latin typeface="Calibri"/>
              <a:ea typeface="Calibri"/>
              <a:cs typeface="Calibri"/>
              <a:sym typeface="Calibri"/>
            </a:endParaRPr>
          </a:p>
        </p:txBody>
      </p:sp>
      <p:sp>
        <p:nvSpPr>
          <p:cNvPr id="397" name="Google Shape;397;g1e4e3097cb0_0_243"/>
          <p:cNvSpPr txBox="1"/>
          <p:nvPr/>
        </p:nvSpPr>
        <p:spPr>
          <a:xfrm>
            <a:off x="2048275" y="3532800"/>
            <a:ext cx="4256700" cy="3255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function</a:t>
            </a:r>
            <a:r>
              <a:rPr lang="en-US" sz="1900">
                <a:solidFill>
                  <a:schemeClr val="dk1"/>
                </a:solidFill>
                <a:latin typeface="Calibri"/>
                <a:ea typeface="Calibri"/>
                <a:cs typeface="Calibri"/>
                <a:sym typeface="Calibri"/>
              </a:rPr>
              <a:t> meuNome(nome) {</a:t>
            </a:r>
            <a:endParaRPr sz="19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if</a:t>
            </a:r>
            <a:r>
              <a:rPr lang="en-US" sz="1900">
                <a:solidFill>
                  <a:schemeClr val="dk1"/>
                </a:solidFill>
                <a:latin typeface="Calibri"/>
                <a:ea typeface="Calibri"/>
                <a:cs typeface="Calibri"/>
                <a:sym typeface="Calibri"/>
              </a:rPr>
              <a:t>(!nome){</a:t>
            </a:r>
            <a:endParaRPr sz="1900">
              <a:solidFill>
                <a:schemeClr val="dk1"/>
              </a:solidFill>
              <a:latin typeface="Calibri"/>
              <a:ea typeface="Calibri"/>
              <a:cs typeface="Calibri"/>
              <a:sym typeface="Calibri"/>
            </a:endParaRPr>
          </a:p>
          <a:p>
            <a:pPr indent="457200" lvl="0" marL="457200" rtl="0" algn="l">
              <a:lnSpc>
                <a:spcPct val="135714"/>
              </a:lnSpc>
              <a:spcBef>
                <a:spcPts val="0"/>
              </a:spcBef>
              <a:spcAft>
                <a:spcPts val="0"/>
              </a:spcAft>
              <a:buNone/>
            </a:pPr>
            <a:r>
              <a:rPr lang="en-US" sz="1900">
                <a:solidFill>
                  <a:srgbClr val="0000FF"/>
                </a:solidFill>
                <a:latin typeface="Calibri"/>
                <a:ea typeface="Calibri"/>
                <a:cs typeface="Calibri"/>
                <a:sym typeface="Calibri"/>
              </a:rPr>
              <a:t>return</a:t>
            </a:r>
            <a:r>
              <a:rPr lang="en-US" sz="1900">
                <a:solidFill>
                  <a:schemeClr val="dk1"/>
                </a:solidFill>
                <a:latin typeface="Calibri"/>
                <a:ea typeface="Calibri"/>
                <a:cs typeface="Calibri"/>
                <a:sym typeface="Calibri"/>
              </a:rPr>
              <a:t> </a:t>
            </a:r>
            <a:r>
              <a:rPr lang="en-US" sz="1900">
                <a:solidFill>
                  <a:srgbClr val="800000"/>
                </a:solidFill>
                <a:latin typeface="Calibri"/>
                <a:ea typeface="Calibri"/>
                <a:cs typeface="Calibri"/>
                <a:sym typeface="Calibri"/>
              </a:rPr>
              <a:t>null</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lang="en-US" sz="1900">
                <a:solidFill>
                  <a:srgbClr val="0000FF"/>
                </a:solidFill>
                <a:latin typeface="Calibri"/>
                <a:ea typeface="Calibri"/>
                <a:cs typeface="Calibri"/>
                <a:sym typeface="Calibri"/>
              </a:rPr>
              <a:t>return</a:t>
            </a:r>
            <a:r>
              <a:rPr lang="en-US" sz="1900">
                <a:solidFill>
                  <a:schemeClr val="dk1"/>
                </a:solidFill>
                <a:latin typeface="Calibri"/>
                <a:ea typeface="Calibri"/>
                <a:cs typeface="Calibri"/>
                <a:sym typeface="Calibri"/>
              </a:rPr>
              <a:t> nome;</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document.write(meuNome(</a:t>
            </a:r>
            <a:r>
              <a:rPr lang="en-US" sz="1900">
                <a:solidFill>
                  <a:srgbClr val="A31515"/>
                </a:solidFill>
                <a:latin typeface="Calibri"/>
                <a:ea typeface="Calibri"/>
                <a:cs typeface="Calibri"/>
                <a:sym typeface="Calibri"/>
              </a:rPr>
              <a:t>"Carlos"</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document.write(meuNome());</a:t>
            </a:r>
            <a:endParaRPr sz="1900">
              <a:solidFill>
                <a:schemeClr val="dk1"/>
              </a:solidFill>
              <a:latin typeface="Calibri"/>
              <a:ea typeface="Calibri"/>
              <a:cs typeface="Calibri"/>
              <a:sym typeface="Calibri"/>
            </a:endParaRPr>
          </a:p>
        </p:txBody>
      </p:sp>
      <p:sp>
        <p:nvSpPr>
          <p:cNvPr id="398" name="Google Shape;398;g1e4e3097cb0_0_243"/>
          <p:cNvSpPr txBox="1"/>
          <p:nvPr/>
        </p:nvSpPr>
        <p:spPr>
          <a:xfrm>
            <a:off x="6087225" y="4371625"/>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A31515"/>
                </a:solidFill>
                <a:latin typeface="Calibri"/>
                <a:ea typeface="Calibri"/>
                <a:cs typeface="Calibri"/>
                <a:sym typeface="Calibri"/>
              </a:rPr>
              <a:t>null</a:t>
            </a:r>
            <a:r>
              <a:rPr lang="en-US" sz="2200">
                <a:latin typeface="Calibri"/>
                <a:ea typeface="Calibri"/>
                <a:cs typeface="Calibri"/>
                <a:sym typeface="Calibri"/>
              </a:rPr>
              <a:t> pode expressar uma falta de identificação.</a:t>
            </a:r>
            <a:endParaRPr sz="22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e4e3097cb0_0_258"/>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Tipos de Dados</a:t>
            </a:r>
            <a:endParaRPr sz="2800"/>
          </a:p>
        </p:txBody>
      </p:sp>
      <p:sp>
        <p:nvSpPr>
          <p:cNvPr id="404" name="Google Shape;404;g1e4e3097cb0_0_258"/>
          <p:cNvSpPr txBox="1"/>
          <p:nvPr/>
        </p:nvSpPr>
        <p:spPr>
          <a:xfrm>
            <a:off x="408875" y="977700"/>
            <a:ext cx="8599800" cy="523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rgbClr val="0000FF"/>
                </a:solidFill>
                <a:latin typeface="Calibri"/>
                <a:ea typeface="Calibri"/>
                <a:cs typeface="Calibri"/>
                <a:sym typeface="Calibri"/>
              </a:rPr>
              <a:t>Em JavaScript os tipos de dados n</a:t>
            </a:r>
            <a:r>
              <a:rPr lang="en-US" sz="2400">
                <a:solidFill>
                  <a:srgbClr val="0000FF"/>
                </a:solidFill>
                <a:latin typeface="Calibri"/>
                <a:ea typeface="Calibri"/>
                <a:cs typeface="Calibri"/>
                <a:sym typeface="Calibri"/>
              </a:rPr>
              <a:t>ulos e indefinidos são iguais?</a:t>
            </a:r>
            <a:r>
              <a:rPr lang="en-US" sz="2400">
                <a:solidFill>
                  <a:schemeClr val="dk1"/>
                </a:solidFill>
                <a:latin typeface="Calibri"/>
                <a:ea typeface="Calibri"/>
                <a:cs typeface="Calibri"/>
                <a:sym typeface="Calibri"/>
              </a:rPr>
              <a:t> </a:t>
            </a:r>
            <a:r>
              <a:rPr b="1" lang="en-US" sz="2400">
                <a:solidFill>
                  <a:srgbClr val="E50000"/>
                </a:solidFill>
                <a:latin typeface="Calibri"/>
                <a:ea typeface="Calibri"/>
                <a:cs typeface="Calibri"/>
                <a:sym typeface="Calibri"/>
              </a:rPr>
              <a:t>NÃO</a:t>
            </a:r>
            <a:endParaRPr b="1" sz="2400">
              <a:solidFill>
                <a:srgbClr val="E50000"/>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200">
                <a:solidFill>
                  <a:srgbClr val="7F0055"/>
                </a:solidFill>
                <a:latin typeface="Calibri"/>
                <a:ea typeface="Calibri"/>
                <a:cs typeface="Calibri"/>
                <a:sym typeface="Calibri"/>
              </a:rPr>
              <a:t>Os tipos nulo e Indefinido não são iguais</a:t>
            </a:r>
            <a:r>
              <a:rPr lang="en-US" sz="2200">
                <a:solidFill>
                  <a:schemeClr val="dk1"/>
                </a:solidFill>
                <a:latin typeface="Calibri"/>
                <a:ea typeface="Calibri"/>
                <a:cs typeface="Calibri"/>
                <a:sym typeface="Calibri"/>
              </a:rPr>
              <a:t> pois nulo é uma falta de valor e indefinido significa que a variável ainda não foi atribuída.</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600">
                <a:solidFill>
                  <a:srgbClr val="E50000"/>
                </a:solidFill>
                <a:latin typeface="Calibri"/>
                <a:ea typeface="Calibri"/>
                <a:cs typeface="Calibri"/>
                <a:sym typeface="Calibri"/>
              </a:rPr>
              <a:t> Em JavaScript, </a:t>
            </a:r>
            <a:r>
              <a:rPr b="1" lang="en-US" sz="2600">
                <a:solidFill>
                  <a:srgbClr val="E50000"/>
                </a:solidFill>
                <a:latin typeface="Calibri"/>
                <a:ea typeface="Calibri"/>
                <a:cs typeface="Calibri"/>
                <a:sym typeface="Calibri"/>
              </a:rPr>
              <a:t>null</a:t>
            </a:r>
            <a:r>
              <a:rPr lang="en-US" sz="2600">
                <a:solidFill>
                  <a:srgbClr val="E50000"/>
                </a:solidFill>
                <a:latin typeface="Calibri"/>
                <a:ea typeface="Calibri"/>
                <a:cs typeface="Calibri"/>
                <a:sym typeface="Calibri"/>
              </a:rPr>
              <a:t> normalmente esta associado ao tipo objeto e </a:t>
            </a:r>
            <a:r>
              <a:rPr b="1" lang="en-US" sz="2600">
                <a:solidFill>
                  <a:srgbClr val="E50000"/>
                </a:solidFill>
                <a:latin typeface="Calibri"/>
                <a:ea typeface="Calibri"/>
                <a:cs typeface="Calibri"/>
                <a:sym typeface="Calibri"/>
              </a:rPr>
              <a:t>indefinido</a:t>
            </a:r>
            <a:r>
              <a:rPr lang="en-US" sz="2600">
                <a:solidFill>
                  <a:srgbClr val="E50000"/>
                </a:solidFill>
                <a:latin typeface="Calibri"/>
                <a:ea typeface="Calibri"/>
                <a:cs typeface="Calibri"/>
                <a:sym typeface="Calibri"/>
              </a:rPr>
              <a:t> para string, número, booleano que são considerados tipos primitivos.</a:t>
            </a:r>
            <a:endParaRPr sz="2600">
              <a:solidFill>
                <a:srgbClr val="E50000"/>
              </a:solidFill>
              <a:latin typeface="Calibri"/>
              <a:ea typeface="Calibri"/>
              <a:cs typeface="Calibri"/>
              <a:sym typeface="Calibri"/>
            </a:endParaRPr>
          </a:p>
          <a:p>
            <a:pPr indent="0" lvl="0" marL="0" rtl="0" algn="just">
              <a:spcBef>
                <a:spcPts val="0"/>
              </a:spcBef>
              <a:spcAft>
                <a:spcPts val="0"/>
              </a:spcAft>
              <a:buNone/>
            </a:pPr>
            <a:r>
              <a:t/>
            </a:r>
            <a:endParaRPr sz="2600">
              <a:solidFill>
                <a:srgbClr val="E50000"/>
              </a:solidFill>
              <a:latin typeface="Calibri"/>
              <a:ea typeface="Calibri"/>
              <a:cs typeface="Calibri"/>
              <a:sym typeface="Calibri"/>
            </a:endParaRPr>
          </a:p>
          <a:p>
            <a:pPr indent="0" lvl="0" marL="0" rtl="0" algn="just">
              <a:spcBef>
                <a:spcPts val="0"/>
              </a:spcBef>
              <a:spcAft>
                <a:spcPts val="0"/>
              </a:spcAft>
              <a:buNone/>
            </a:pPr>
            <a:r>
              <a:rPr lang="en-US" sz="2400">
                <a:solidFill>
                  <a:srgbClr val="9900FF"/>
                </a:solidFill>
                <a:latin typeface="Calibri"/>
                <a:ea typeface="Calibri"/>
                <a:cs typeface="Calibri"/>
                <a:sym typeface="Calibri"/>
              </a:rPr>
              <a:t>Boas práticas</a:t>
            </a:r>
            <a:endParaRPr sz="2400">
              <a:solidFill>
                <a:srgbClr val="9900FF"/>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Evite retornar nulo ou definir variáveis como nulas, tal prática leva à disseminação de valores nulos. Em vez disso, tente usar objetos com propriedades padrão ou até mesmo lançar exceções.</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rgbClr val="E5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e4e3097cb0_0_268"/>
          <p:cNvSpPr/>
          <p:nvPr/>
        </p:nvSpPr>
        <p:spPr>
          <a:xfrm>
            <a:off x="595325" y="5150325"/>
            <a:ext cx="2894100" cy="1276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1e4e3097cb0_0_268"/>
          <p:cNvSpPr/>
          <p:nvPr/>
        </p:nvSpPr>
        <p:spPr>
          <a:xfrm>
            <a:off x="595325" y="3093225"/>
            <a:ext cx="3085500" cy="86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1e4e3097cb0_0_268"/>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Tipos de Dados</a:t>
            </a:r>
            <a:endParaRPr sz="2800"/>
          </a:p>
        </p:txBody>
      </p:sp>
      <p:sp>
        <p:nvSpPr>
          <p:cNvPr id="412" name="Google Shape;412;g1e4e3097cb0_0_268"/>
          <p:cNvSpPr txBox="1"/>
          <p:nvPr/>
        </p:nvSpPr>
        <p:spPr>
          <a:xfrm>
            <a:off x="456600" y="977700"/>
            <a:ext cx="8475900" cy="544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rgbClr val="E50000"/>
                </a:solidFill>
                <a:latin typeface="Calibri"/>
                <a:ea typeface="Calibri"/>
                <a:cs typeface="Calibri"/>
                <a:sym typeface="Calibri"/>
              </a:rPr>
              <a:t>Tipagem dinâmica</a:t>
            </a:r>
            <a:endParaRPr sz="2400">
              <a:solidFill>
                <a:srgbClr val="E50000"/>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Isso significa que ao declarar uma variável não é necessário definir tipo de dado (como em outras linguagens:  C, C++, Java).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rgbClr val="FF0000"/>
                </a:solidFill>
                <a:latin typeface="Calibri"/>
                <a:ea typeface="Calibri"/>
                <a:cs typeface="Calibri"/>
                <a:sym typeface="Calibri"/>
              </a:rPr>
              <a:t>Ex: </a:t>
            </a:r>
            <a:r>
              <a:rPr b="1" lang="en-US" sz="2200">
                <a:solidFill>
                  <a:srgbClr val="7F0055"/>
                </a:solidFill>
                <a:latin typeface="Calibri"/>
                <a:ea typeface="Calibri"/>
                <a:cs typeface="Calibri"/>
                <a:sym typeface="Calibri"/>
              </a:rPr>
              <a:t>Java</a:t>
            </a:r>
            <a:r>
              <a:rPr lang="en-US" sz="2200">
                <a:solidFill>
                  <a:srgbClr val="7F0055"/>
                </a:solidFill>
                <a:latin typeface="Calibri"/>
                <a:ea typeface="Calibri"/>
                <a:cs typeface="Calibri"/>
                <a:sym typeface="Calibri"/>
              </a:rPr>
              <a:t> </a:t>
            </a:r>
            <a:r>
              <a:rPr lang="en-US" sz="2200">
                <a:solidFill>
                  <a:srgbClr val="0000FF"/>
                </a:solidFill>
                <a:latin typeface="Calibri"/>
                <a:ea typeface="Calibri"/>
                <a:cs typeface="Calibri"/>
                <a:sym typeface="Calibri"/>
              </a:rPr>
              <a:t>(fortemente tipada).</a:t>
            </a:r>
            <a:endParaRPr sz="2200">
              <a:solidFill>
                <a:srgbClr val="0000FF"/>
              </a:solidFill>
              <a:latin typeface="Calibri"/>
              <a:ea typeface="Calibri"/>
              <a:cs typeface="Calibri"/>
              <a:sym typeface="Calibri"/>
            </a:endParaRPr>
          </a:p>
          <a:p>
            <a:pPr indent="0" lvl="0" marL="0" rtl="0" algn="just">
              <a:spcBef>
                <a:spcPts val="0"/>
              </a:spcBef>
              <a:spcAft>
                <a:spcPts val="0"/>
              </a:spcAft>
              <a:buNone/>
            </a:pPr>
            <a:r>
              <a:t/>
            </a:r>
            <a:endParaRPr b="1" sz="2300">
              <a:solidFill>
                <a:srgbClr val="7F0055"/>
              </a:solidFill>
              <a:latin typeface="Calibri"/>
              <a:ea typeface="Calibri"/>
              <a:cs typeface="Calibri"/>
              <a:sym typeface="Calibri"/>
            </a:endParaRPr>
          </a:p>
          <a:p>
            <a:pPr indent="0" lvl="0" marL="0" rtl="0" algn="just">
              <a:spcBef>
                <a:spcPts val="0"/>
              </a:spcBef>
              <a:spcAft>
                <a:spcPts val="0"/>
              </a:spcAft>
              <a:buNone/>
            </a:pPr>
            <a:r>
              <a:rPr b="1" lang="en-US" sz="2300">
                <a:solidFill>
                  <a:srgbClr val="7F0055"/>
                </a:solidFill>
                <a:latin typeface="Calibri"/>
                <a:ea typeface="Calibri"/>
                <a:cs typeface="Calibri"/>
                <a:sym typeface="Calibri"/>
              </a:rPr>
              <a:t>  int</a:t>
            </a:r>
            <a:r>
              <a:rPr lang="en-US" sz="2300">
                <a:solidFill>
                  <a:schemeClr val="dk1"/>
                </a:solidFill>
                <a:latin typeface="Calibri"/>
                <a:ea typeface="Calibri"/>
                <a:cs typeface="Calibri"/>
                <a:sym typeface="Calibri"/>
              </a:rPr>
              <a:t> numero = </a:t>
            </a:r>
            <a:r>
              <a:rPr lang="en-US" sz="2300">
                <a:solidFill>
                  <a:srgbClr val="098658"/>
                </a:solidFill>
                <a:latin typeface="Calibri"/>
                <a:ea typeface="Calibri"/>
                <a:cs typeface="Calibri"/>
                <a:sym typeface="Calibri"/>
              </a:rPr>
              <a:t>1</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just">
              <a:spcBef>
                <a:spcPts val="0"/>
              </a:spcBef>
              <a:spcAft>
                <a:spcPts val="0"/>
              </a:spcAft>
              <a:buNone/>
            </a:pPr>
            <a:r>
              <a:rPr b="1" lang="en-US" sz="2300">
                <a:solidFill>
                  <a:srgbClr val="7F0055"/>
                </a:solidFill>
                <a:latin typeface="Calibri"/>
                <a:ea typeface="Calibri"/>
                <a:cs typeface="Calibri"/>
                <a:sym typeface="Calibri"/>
              </a:rPr>
              <a:t>  string</a:t>
            </a:r>
            <a:r>
              <a:rPr lang="en-US" sz="2300">
                <a:solidFill>
                  <a:schemeClr val="dk1"/>
                </a:solidFill>
                <a:latin typeface="Calibri"/>
                <a:ea typeface="Calibri"/>
                <a:cs typeface="Calibri"/>
                <a:sym typeface="Calibri"/>
              </a:rPr>
              <a:t> nome = </a:t>
            </a:r>
            <a:r>
              <a:rPr lang="en-US" sz="2300">
                <a:solidFill>
                  <a:srgbClr val="1155CC"/>
                </a:solidFill>
                <a:latin typeface="Calibri"/>
                <a:ea typeface="Calibri"/>
                <a:cs typeface="Calibri"/>
                <a:sym typeface="Calibri"/>
              </a:rPr>
              <a:t>“Carlos”;</a:t>
            </a:r>
            <a:endParaRPr sz="2300">
              <a:solidFill>
                <a:srgbClr val="1155CC"/>
              </a:solidFill>
              <a:latin typeface="Calibri"/>
              <a:ea typeface="Calibri"/>
              <a:cs typeface="Calibri"/>
              <a:sym typeface="Calibri"/>
            </a:endParaRPr>
          </a:p>
          <a:p>
            <a:pPr indent="0" lvl="0" marL="0" rtl="0" algn="just">
              <a:spcBef>
                <a:spcPts val="0"/>
              </a:spcBef>
              <a:spcAft>
                <a:spcPts val="0"/>
              </a:spcAft>
              <a:buNone/>
            </a:pPr>
            <a:r>
              <a:t/>
            </a:r>
            <a:endParaRPr sz="2300">
              <a:solidFill>
                <a:srgbClr val="E50000"/>
              </a:solidFill>
              <a:latin typeface="Calibri"/>
              <a:ea typeface="Calibri"/>
              <a:cs typeface="Calibri"/>
              <a:sym typeface="Calibri"/>
            </a:endParaRPr>
          </a:p>
          <a:p>
            <a:pPr indent="0" lvl="0" marL="0" rtl="0" algn="just">
              <a:spcBef>
                <a:spcPts val="0"/>
              </a:spcBef>
              <a:spcAft>
                <a:spcPts val="0"/>
              </a:spcAft>
              <a:buNone/>
            </a:pPr>
            <a:r>
              <a:t/>
            </a:r>
            <a:endParaRPr sz="2200">
              <a:solidFill>
                <a:srgbClr val="FF0000"/>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rgbClr val="FF0000"/>
                </a:solidFill>
                <a:latin typeface="Calibri"/>
                <a:ea typeface="Calibri"/>
                <a:cs typeface="Calibri"/>
                <a:sym typeface="Calibri"/>
              </a:rPr>
              <a:t>Ex: </a:t>
            </a:r>
            <a:r>
              <a:rPr b="1" lang="en-US" sz="2200">
                <a:solidFill>
                  <a:srgbClr val="B45F06"/>
                </a:solidFill>
                <a:latin typeface="Calibri"/>
                <a:ea typeface="Calibri"/>
                <a:cs typeface="Calibri"/>
                <a:sym typeface="Calibri"/>
              </a:rPr>
              <a:t>JavaScript</a:t>
            </a:r>
            <a:r>
              <a:rPr lang="en-US" sz="2200">
                <a:solidFill>
                  <a:srgbClr val="7F0055"/>
                </a:solidFill>
                <a:latin typeface="Calibri"/>
                <a:ea typeface="Calibri"/>
                <a:cs typeface="Calibri"/>
                <a:sym typeface="Calibri"/>
              </a:rPr>
              <a:t> </a:t>
            </a:r>
            <a:r>
              <a:rPr lang="en-US" sz="2200">
                <a:solidFill>
                  <a:srgbClr val="0000FF"/>
                </a:solidFill>
                <a:latin typeface="Calibri"/>
                <a:ea typeface="Calibri"/>
                <a:cs typeface="Calibri"/>
                <a:sym typeface="Calibri"/>
              </a:rPr>
              <a:t>(fracamente tipada).</a:t>
            </a:r>
            <a:endParaRPr sz="2200">
              <a:solidFill>
                <a:srgbClr val="0000FF"/>
              </a:solidFill>
              <a:latin typeface="Calibri"/>
              <a:ea typeface="Calibri"/>
              <a:cs typeface="Calibri"/>
              <a:sym typeface="Calibri"/>
            </a:endParaRPr>
          </a:p>
          <a:p>
            <a:pPr indent="0" lvl="0" marL="0" rtl="0" algn="just">
              <a:spcBef>
                <a:spcPts val="0"/>
              </a:spcBef>
              <a:spcAft>
                <a:spcPts val="0"/>
              </a:spcAft>
              <a:buNone/>
            </a:pPr>
            <a:r>
              <a:t/>
            </a:r>
            <a:endParaRPr b="1" sz="2300">
              <a:solidFill>
                <a:srgbClr val="7F0055"/>
              </a:solidFill>
              <a:latin typeface="Calibri"/>
              <a:ea typeface="Calibri"/>
              <a:cs typeface="Calibri"/>
              <a:sym typeface="Calibri"/>
            </a:endParaRPr>
          </a:p>
          <a:p>
            <a:pPr indent="0" lvl="0" marL="0" rtl="0" algn="just">
              <a:spcBef>
                <a:spcPts val="0"/>
              </a:spcBef>
              <a:spcAft>
                <a:spcPts val="0"/>
              </a:spcAft>
              <a:buNone/>
            </a:pPr>
            <a:r>
              <a:rPr b="1" lang="en-US" sz="2300">
                <a:solidFill>
                  <a:srgbClr val="7F0055"/>
                </a:solidFill>
                <a:latin typeface="Calibri"/>
                <a:ea typeface="Calibri"/>
                <a:cs typeface="Calibri"/>
                <a:sym typeface="Calibri"/>
              </a:rPr>
              <a:t>  </a:t>
            </a:r>
            <a:r>
              <a:rPr lang="en-US" sz="2300">
                <a:solidFill>
                  <a:srgbClr val="0000FF"/>
                </a:solidFill>
                <a:latin typeface="Calibri"/>
                <a:ea typeface="Calibri"/>
                <a:cs typeface="Calibri"/>
                <a:sym typeface="Calibri"/>
              </a:rPr>
              <a:t>let</a:t>
            </a:r>
            <a:r>
              <a:rPr b="1" lang="en-US" sz="2300">
                <a:solidFill>
                  <a:srgbClr val="7F0055"/>
                </a:solidFill>
                <a:latin typeface="Calibri"/>
                <a:ea typeface="Calibri"/>
                <a:cs typeface="Calibri"/>
                <a:sym typeface="Calibri"/>
              </a:rPr>
              <a:t> </a:t>
            </a:r>
            <a:r>
              <a:rPr lang="en-US" sz="2300">
                <a:solidFill>
                  <a:schemeClr val="dk1"/>
                </a:solidFill>
                <a:latin typeface="Calibri"/>
                <a:ea typeface="Calibri"/>
                <a:cs typeface="Calibri"/>
                <a:sym typeface="Calibri"/>
              </a:rPr>
              <a:t>numero = </a:t>
            </a:r>
            <a:r>
              <a:rPr lang="en-US" sz="2300">
                <a:solidFill>
                  <a:srgbClr val="008000"/>
                </a:solidFill>
                <a:latin typeface="Calibri"/>
                <a:ea typeface="Calibri"/>
                <a:cs typeface="Calibri"/>
                <a:sym typeface="Calibri"/>
              </a:rPr>
              <a:t>1</a:t>
            </a:r>
            <a:r>
              <a:rPr lang="en-US" sz="2300">
                <a:solidFill>
                  <a:schemeClr val="dk1"/>
                </a:solidFill>
                <a:latin typeface="Calibri"/>
                <a:ea typeface="Calibri"/>
                <a:cs typeface="Calibri"/>
                <a:sym typeface="Calibri"/>
              </a:rPr>
              <a:t>;</a:t>
            </a:r>
            <a:endParaRPr b="1" sz="2300">
              <a:solidFill>
                <a:srgbClr val="7F0055"/>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n-US" sz="2300">
                <a:solidFill>
                  <a:srgbClr val="7F0055"/>
                </a:solidFill>
                <a:latin typeface="Calibri"/>
                <a:ea typeface="Calibri"/>
                <a:cs typeface="Calibri"/>
                <a:sym typeface="Calibri"/>
              </a:rPr>
              <a:t>  </a:t>
            </a:r>
            <a:r>
              <a:rPr lang="en-US" sz="2300">
                <a:solidFill>
                  <a:srgbClr val="0000FF"/>
                </a:solidFill>
                <a:latin typeface="Calibri"/>
                <a:ea typeface="Calibri"/>
                <a:cs typeface="Calibri"/>
                <a:sym typeface="Calibri"/>
              </a:rPr>
              <a:t>let</a:t>
            </a:r>
            <a:r>
              <a:rPr b="1" lang="en-US" sz="2300">
                <a:solidFill>
                  <a:srgbClr val="7F0055"/>
                </a:solidFill>
                <a:latin typeface="Calibri"/>
                <a:ea typeface="Calibri"/>
                <a:cs typeface="Calibri"/>
                <a:sym typeface="Calibri"/>
              </a:rPr>
              <a:t> </a:t>
            </a:r>
            <a:r>
              <a:rPr lang="en-US" sz="2300">
                <a:solidFill>
                  <a:schemeClr val="dk1"/>
                </a:solidFill>
                <a:latin typeface="Calibri"/>
                <a:ea typeface="Calibri"/>
                <a:cs typeface="Calibri"/>
                <a:sym typeface="Calibri"/>
              </a:rPr>
              <a:t>nome = </a:t>
            </a:r>
            <a:r>
              <a:rPr lang="en-US" sz="2300">
                <a:solidFill>
                  <a:srgbClr val="1155CC"/>
                </a:solidFill>
                <a:latin typeface="Calibri"/>
                <a:ea typeface="Calibri"/>
                <a:cs typeface="Calibri"/>
                <a:sym typeface="Calibri"/>
              </a:rPr>
              <a:t>“Carlos”;</a:t>
            </a:r>
            <a:endParaRPr b="1" sz="2300">
              <a:solidFill>
                <a:srgbClr val="7F0055"/>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n-US" sz="2300">
                <a:solidFill>
                  <a:srgbClr val="7F0055"/>
                </a:solidFill>
                <a:latin typeface="Calibri"/>
                <a:ea typeface="Calibri"/>
                <a:cs typeface="Calibri"/>
                <a:sym typeface="Calibri"/>
              </a:rPr>
              <a:t>  </a:t>
            </a:r>
            <a:r>
              <a:rPr lang="en-US" sz="2300">
                <a:solidFill>
                  <a:srgbClr val="0000FF"/>
                </a:solidFill>
                <a:latin typeface="Calibri"/>
                <a:ea typeface="Calibri"/>
                <a:cs typeface="Calibri"/>
                <a:sym typeface="Calibri"/>
              </a:rPr>
              <a:t>let</a:t>
            </a:r>
            <a:r>
              <a:rPr b="1" lang="en-US" sz="2300">
                <a:solidFill>
                  <a:srgbClr val="7F0055"/>
                </a:solidFill>
                <a:latin typeface="Calibri"/>
                <a:ea typeface="Calibri"/>
                <a:cs typeface="Calibri"/>
                <a:sym typeface="Calibri"/>
              </a:rPr>
              <a:t> </a:t>
            </a:r>
            <a:r>
              <a:rPr lang="en-US" sz="2300">
                <a:solidFill>
                  <a:schemeClr val="dk1"/>
                </a:solidFill>
                <a:latin typeface="Calibri"/>
                <a:ea typeface="Calibri"/>
                <a:cs typeface="Calibri"/>
                <a:sym typeface="Calibri"/>
              </a:rPr>
              <a:t>variavel;</a:t>
            </a:r>
            <a:endParaRPr sz="2300">
              <a:solidFill>
                <a:srgbClr val="E5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e4e8c6ddee_0_9"/>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Tipos de Dados</a:t>
            </a:r>
            <a:endParaRPr sz="2800"/>
          </a:p>
        </p:txBody>
      </p:sp>
      <p:sp>
        <p:nvSpPr>
          <p:cNvPr id="418" name="Google Shape;418;g1e4e8c6ddee_0_9"/>
          <p:cNvSpPr txBox="1"/>
          <p:nvPr/>
        </p:nvSpPr>
        <p:spPr>
          <a:xfrm>
            <a:off x="408875" y="977700"/>
            <a:ext cx="8599800" cy="424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rgbClr val="E50000"/>
                </a:solidFill>
                <a:latin typeface="Calibri"/>
                <a:ea typeface="Calibri"/>
                <a:cs typeface="Calibri"/>
                <a:sym typeface="Calibri"/>
              </a:rPr>
              <a:t>Tipagem dinâmica</a:t>
            </a:r>
            <a:endParaRPr sz="2400">
              <a:solidFill>
                <a:srgbClr val="E50000"/>
              </a:solidFill>
              <a:latin typeface="Calibri"/>
              <a:ea typeface="Calibri"/>
              <a:cs typeface="Calibri"/>
              <a:sym typeface="Calibri"/>
            </a:endParaRPr>
          </a:p>
          <a:p>
            <a:pPr indent="0" lvl="0" marL="0" rtl="0" algn="just">
              <a:spcBef>
                <a:spcPts val="0"/>
              </a:spcBef>
              <a:spcAft>
                <a:spcPts val="0"/>
              </a:spcAft>
              <a:buNone/>
            </a:pPr>
            <a:r>
              <a:t/>
            </a:r>
            <a:endParaRPr sz="2400">
              <a:solidFill>
                <a:srgbClr val="E50000"/>
              </a:solidFill>
              <a:latin typeface="Calibri"/>
              <a:ea typeface="Calibri"/>
              <a:cs typeface="Calibri"/>
              <a:sym typeface="Calibri"/>
            </a:endParaRPr>
          </a:p>
          <a:p>
            <a:pPr indent="0" lvl="0" marL="0" rtl="0" algn="just">
              <a:spcBef>
                <a:spcPts val="0"/>
              </a:spcBef>
              <a:spcAft>
                <a:spcPts val="0"/>
              </a:spcAft>
              <a:buNone/>
            </a:pPr>
            <a:r>
              <a:rPr lang="en-US" sz="2400">
                <a:solidFill>
                  <a:schemeClr val="dk1"/>
                </a:solidFill>
                <a:latin typeface="Calibri"/>
                <a:ea typeface="Calibri"/>
                <a:cs typeface="Calibri"/>
                <a:sym typeface="Calibri"/>
              </a:rPr>
              <a:t> Ao declarar </a:t>
            </a:r>
            <a:r>
              <a:rPr b="1" lang="en-US" sz="2400">
                <a:solidFill>
                  <a:srgbClr val="7F0055"/>
                </a:solidFill>
                <a:latin typeface="Calibri"/>
                <a:ea typeface="Calibri"/>
                <a:cs typeface="Calibri"/>
                <a:sym typeface="Calibri"/>
              </a:rPr>
              <a:t>let</a:t>
            </a:r>
            <a:r>
              <a:rPr b="1" lang="en-US" sz="2400">
                <a:solidFill>
                  <a:schemeClr val="dk1"/>
                </a:solidFill>
                <a:latin typeface="Calibri"/>
                <a:ea typeface="Calibri"/>
                <a:cs typeface="Calibri"/>
                <a:sym typeface="Calibri"/>
              </a:rPr>
              <a:t> nomeDaVariavel;</a:t>
            </a:r>
            <a:endParaRPr b="1"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2400">
              <a:solidFill>
                <a:schemeClr val="dk1"/>
              </a:solidFill>
              <a:latin typeface="Calibri"/>
              <a:ea typeface="Calibri"/>
              <a:cs typeface="Calibri"/>
              <a:sym typeface="Calibri"/>
            </a:endParaRPr>
          </a:p>
          <a:p>
            <a:pPr indent="0" lvl="0" marL="0" rtl="0" algn="just">
              <a:spcBef>
                <a:spcPts val="0"/>
              </a:spcBef>
              <a:spcAft>
                <a:spcPts val="0"/>
              </a:spcAft>
              <a:buNone/>
            </a:pPr>
            <a:r>
              <a:rPr lang="en-US" sz="2400">
                <a:solidFill>
                  <a:schemeClr val="dk1"/>
                </a:solidFill>
                <a:latin typeface="Calibri"/>
                <a:ea typeface="Calibri"/>
                <a:cs typeface="Calibri"/>
                <a:sym typeface="Calibri"/>
              </a:rPr>
              <a:t> Podemos afirmar que</a:t>
            </a:r>
            <a:r>
              <a:rPr b="1" lang="en-US" sz="2400">
                <a:solidFill>
                  <a:schemeClr val="dk1"/>
                </a:solidFill>
                <a:latin typeface="Calibri"/>
                <a:ea typeface="Calibri"/>
                <a:cs typeface="Calibri"/>
                <a:sym typeface="Calibri"/>
              </a:rPr>
              <a:t> nomeDaVariavel</a:t>
            </a:r>
            <a:r>
              <a:rPr lang="en-US" sz="2400">
                <a:solidFill>
                  <a:schemeClr val="dk1"/>
                </a:solidFill>
                <a:latin typeface="Calibri"/>
                <a:ea typeface="Calibri"/>
                <a:cs typeface="Calibri"/>
                <a:sym typeface="Calibri"/>
              </a:rPr>
              <a:t> é capaz de se adaptar a cada novo tipo de dado atribuído a ela.  </a:t>
            </a:r>
            <a:endParaRPr sz="2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Esta funcionalidade da linguagem </a:t>
            </a:r>
            <a:r>
              <a:rPr b="1" lang="en-US" sz="2400">
                <a:solidFill>
                  <a:srgbClr val="B45F06"/>
                </a:solidFill>
                <a:latin typeface="Calibri"/>
                <a:ea typeface="Calibri"/>
                <a:cs typeface="Calibri"/>
                <a:sym typeface="Calibri"/>
              </a:rPr>
              <a:t>JavaScript</a:t>
            </a:r>
            <a:r>
              <a:rPr lang="en-US" sz="2400">
                <a:solidFill>
                  <a:schemeClr val="dk1"/>
                </a:solidFill>
                <a:latin typeface="Calibri"/>
                <a:ea typeface="Calibri"/>
                <a:cs typeface="Calibri"/>
                <a:sym typeface="Calibri"/>
              </a:rPr>
              <a:t> pode ser muito útil em alguns casos, porém se utilizada de forma desconexa pode se tornar um grande risco e causar problemas como inconsistências.</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e4e3097cb0_0_39"/>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JavaScript - Primeiros Passos</a:t>
            </a:r>
            <a:endParaRPr sz="2800"/>
          </a:p>
        </p:txBody>
      </p:sp>
      <p:sp>
        <p:nvSpPr>
          <p:cNvPr id="110" name="Google Shape;110;g1e4e3097cb0_0_39"/>
          <p:cNvSpPr txBox="1"/>
          <p:nvPr/>
        </p:nvSpPr>
        <p:spPr>
          <a:xfrm>
            <a:off x="485075" y="1130100"/>
            <a:ext cx="8254500" cy="492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solidFill>
                  <a:srgbClr val="FF0000"/>
                </a:solidFill>
                <a:latin typeface="Calibri"/>
                <a:ea typeface="Calibri"/>
                <a:cs typeface="Calibri"/>
                <a:sym typeface="Calibri"/>
              </a:rPr>
              <a:t> </a:t>
            </a:r>
            <a:r>
              <a:rPr lang="en-US" sz="2200">
                <a:solidFill>
                  <a:srgbClr val="FF0000"/>
                </a:solidFill>
                <a:latin typeface="Calibri"/>
                <a:ea typeface="Calibri"/>
                <a:cs typeface="Calibri"/>
                <a:sym typeface="Calibri"/>
              </a:rPr>
              <a:t>Exemplo:</a:t>
            </a:r>
            <a:r>
              <a:rPr lang="en-US" sz="2200">
                <a:solidFill>
                  <a:schemeClr val="dk1"/>
                </a:solidFill>
                <a:latin typeface="Calibri"/>
                <a:ea typeface="Calibri"/>
                <a:cs typeface="Calibri"/>
                <a:sym typeface="Calibri"/>
              </a:rPr>
              <a:t> </a:t>
            </a:r>
            <a:r>
              <a:rPr lang="en-US" sz="2200">
                <a:solidFill>
                  <a:srgbClr val="1155CC"/>
                </a:solidFill>
                <a:latin typeface="Calibri"/>
                <a:ea typeface="Calibri"/>
                <a:cs typeface="Calibri"/>
                <a:sym typeface="Calibri"/>
              </a:rPr>
              <a:t>Hello world!</a:t>
            </a:r>
            <a:endParaRPr sz="2200">
              <a:solidFill>
                <a:srgbClr val="1155CC"/>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Estudaremos</a:t>
            </a:r>
            <a:r>
              <a:rPr lang="en-US" sz="2200">
                <a:solidFill>
                  <a:schemeClr val="dk1"/>
                </a:solidFill>
                <a:latin typeface="Calibri"/>
                <a:ea typeface="Calibri"/>
                <a:cs typeface="Calibri"/>
                <a:sym typeface="Calibri"/>
              </a:rPr>
              <a:t> três maneiras de exibir valores de saída em JavaScript.</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1 - Com </a:t>
            </a:r>
            <a:r>
              <a:rPr b="1" lang="en-US" sz="2200">
                <a:solidFill>
                  <a:srgbClr val="800000"/>
                </a:solidFill>
                <a:latin typeface="Calibri"/>
                <a:ea typeface="Calibri"/>
                <a:cs typeface="Calibri"/>
                <a:sym typeface="Calibri"/>
              </a:rPr>
              <a:t>alert</a:t>
            </a:r>
            <a:r>
              <a:rPr lang="en-US" sz="2200">
                <a:solidFill>
                  <a:schemeClr val="dk1"/>
                </a:solidFill>
                <a:latin typeface="Calibri"/>
                <a:ea typeface="Calibri"/>
                <a:cs typeface="Calibri"/>
                <a:sym typeface="Calibri"/>
              </a:rPr>
              <a:t> (apresenta uma janela de alerta no navegador).</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b="1" lang="en-US" sz="2200">
                <a:solidFill>
                  <a:srgbClr val="800000"/>
                </a:solidFill>
                <a:latin typeface="Calibri"/>
                <a:ea typeface="Calibri"/>
                <a:cs typeface="Calibri"/>
                <a:sym typeface="Calibri"/>
              </a:rPr>
              <a:t>alert</a:t>
            </a:r>
            <a:r>
              <a:rPr lang="en-US" sz="2200">
                <a:solidFill>
                  <a:schemeClr val="dk1"/>
                </a:solidFill>
                <a:latin typeface="Calibri"/>
                <a:ea typeface="Calibri"/>
                <a:cs typeface="Calibri"/>
                <a:sym typeface="Calibri"/>
              </a:rPr>
              <a:t>(</a:t>
            </a:r>
            <a:r>
              <a:rPr lang="en-US" sz="2200">
                <a:solidFill>
                  <a:srgbClr val="1155CC"/>
                </a:solidFill>
                <a:latin typeface="Calibri"/>
                <a:ea typeface="Calibri"/>
                <a:cs typeface="Calibri"/>
                <a:sym typeface="Calibri"/>
              </a:rPr>
              <a:t>'Hello world!'</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2 - Com </a:t>
            </a:r>
            <a:r>
              <a:rPr b="1" lang="en-US" sz="2200">
                <a:solidFill>
                  <a:srgbClr val="800000"/>
                </a:solidFill>
                <a:latin typeface="Calibri"/>
                <a:ea typeface="Calibri"/>
                <a:cs typeface="Calibri"/>
                <a:sym typeface="Calibri"/>
              </a:rPr>
              <a:t>console.log</a:t>
            </a:r>
            <a:r>
              <a:rPr lang="en-US" sz="2200">
                <a:solidFill>
                  <a:schemeClr val="dk1"/>
                </a:solidFill>
                <a:latin typeface="Calibri"/>
                <a:ea typeface="Calibri"/>
                <a:cs typeface="Calibri"/>
                <a:sym typeface="Calibri"/>
              </a:rPr>
              <a:t> (exibe um texto na </a:t>
            </a:r>
            <a:r>
              <a:rPr b="1" lang="en-US" sz="2200">
                <a:solidFill>
                  <a:schemeClr val="dk1"/>
                </a:solidFill>
                <a:latin typeface="Calibri"/>
                <a:ea typeface="Calibri"/>
                <a:cs typeface="Calibri"/>
                <a:sym typeface="Calibri"/>
              </a:rPr>
              <a:t>aba Console</a:t>
            </a:r>
            <a:r>
              <a:rPr lang="en-US" sz="2200">
                <a:solidFill>
                  <a:schemeClr val="dk1"/>
                </a:solidFill>
                <a:latin typeface="Calibri"/>
                <a:ea typeface="Calibri"/>
                <a:cs typeface="Calibri"/>
                <a:sym typeface="Calibri"/>
              </a:rPr>
              <a:t> da ferramenta de depuração do browser, conforme o navegador).</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b="1" lang="en-US" sz="2200">
                <a:solidFill>
                  <a:srgbClr val="800000"/>
                </a:solidFill>
                <a:latin typeface="Calibri"/>
                <a:ea typeface="Calibri"/>
                <a:cs typeface="Calibri"/>
                <a:sym typeface="Calibri"/>
              </a:rPr>
              <a:t>console.log</a:t>
            </a:r>
            <a:r>
              <a:rPr lang="en-US" sz="2200">
                <a:solidFill>
                  <a:schemeClr val="dk1"/>
                </a:solidFill>
                <a:latin typeface="Calibri"/>
                <a:ea typeface="Calibri"/>
                <a:cs typeface="Calibri"/>
                <a:sym typeface="Calibri"/>
              </a:rPr>
              <a:t>(</a:t>
            </a:r>
            <a:r>
              <a:rPr lang="en-US" sz="2200">
                <a:solidFill>
                  <a:srgbClr val="1155CC"/>
                </a:solidFill>
                <a:latin typeface="Calibri"/>
                <a:ea typeface="Calibri"/>
                <a:cs typeface="Calibri"/>
                <a:sym typeface="Calibri"/>
              </a:rPr>
              <a:t>'Hello world!'</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3 - Com </a:t>
            </a:r>
            <a:r>
              <a:rPr b="1" lang="en-US" sz="2200">
                <a:solidFill>
                  <a:srgbClr val="800000"/>
                </a:solidFill>
                <a:latin typeface="Calibri"/>
                <a:ea typeface="Calibri"/>
                <a:cs typeface="Calibri"/>
                <a:sym typeface="Calibri"/>
              </a:rPr>
              <a:t>document.write</a:t>
            </a:r>
            <a:r>
              <a:rPr lang="en-US" sz="2200">
                <a:solidFill>
                  <a:schemeClr val="dk1"/>
                </a:solidFill>
                <a:latin typeface="Calibri"/>
                <a:ea typeface="Calibri"/>
                <a:cs typeface="Calibri"/>
                <a:sym typeface="Calibri"/>
              </a:rPr>
              <a:t> (exibir o valor diretamente na página </a:t>
            </a:r>
            <a:r>
              <a:rPr lang="en-US" sz="2200">
                <a:solidFill>
                  <a:srgbClr val="0000FF"/>
                </a:solidFill>
                <a:latin typeface="Calibri"/>
                <a:ea typeface="Calibri"/>
                <a:cs typeface="Calibri"/>
                <a:sym typeface="Calibri"/>
              </a:rPr>
              <a:t>HTML</a:t>
            </a:r>
            <a:endParaRPr sz="2200">
              <a:solidFill>
                <a:srgbClr val="0000FF"/>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sendo renderizada pelo navegador).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b="1" lang="en-US" sz="2200">
                <a:solidFill>
                  <a:srgbClr val="800000"/>
                </a:solidFill>
                <a:latin typeface="Calibri"/>
                <a:ea typeface="Calibri"/>
                <a:cs typeface="Calibri"/>
                <a:sym typeface="Calibri"/>
              </a:rPr>
              <a:t>document.write</a:t>
            </a:r>
            <a:r>
              <a:rPr lang="en-US" sz="2200">
                <a:solidFill>
                  <a:schemeClr val="dk1"/>
                </a:solidFill>
                <a:latin typeface="Calibri"/>
                <a:ea typeface="Calibri"/>
                <a:cs typeface="Calibri"/>
                <a:sym typeface="Calibri"/>
              </a:rPr>
              <a:t>(</a:t>
            </a:r>
            <a:r>
              <a:rPr lang="en-US" sz="2200">
                <a:solidFill>
                  <a:srgbClr val="1155CC"/>
                </a:solidFill>
                <a:latin typeface="Calibri"/>
                <a:ea typeface="Calibri"/>
                <a:cs typeface="Calibri"/>
                <a:sym typeface="Calibri"/>
              </a:rPr>
              <a:t>'Hello world!'</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200">
              <a:solidFill>
                <a:srgbClr val="98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e4e8c6ddee_0_17"/>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Tipos de Dados</a:t>
            </a:r>
            <a:endParaRPr sz="2800"/>
          </a:p>
        </p:txBody>
      </p:sp>
      <p:sp>
        <p:nvSpPr>
          <p:cNvPr id="424" name="Google Shape;424;g1e4e8c6ddee_0_17"/>
          <p:cNvSpPr txBox="1"/>
          <p:nvPr/>
        </p:nvSpPr>
        <p:spPr>
          <a:xfrm>
            <a:off x="408875" y="977700"/>
            <a:ext cx="8599800" cy="535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rgbClr val="E50000"/>
                </a:solidFill>
                <a:latin typeface="Calibri"/>
                <a:ea typeface="Calibri"/>
                <a:cs typeface="Calibri"/>
                <a:sym typeface="Calibri"/>
              </a:rPr>
              <a:t>Tipagem dinâmica</a:t>
            </a:r>
            <a:endParaRPr sz="2400">
              <a:solidFill>
                <a:srgbClr val="E50000"/>
              </a:solidFill>
              <a:latin typeface="Calibri"/>
              <a:ea typeface="Calibri"/>
              <a:cs typeface="Calibri"/>
              <a:sym typeface="Calibri"/>
            </a:endParaRPr>
          </a:p>
          <a:p>
            <a:pPr indent="0" lvl="0" marL="0" rtl="0" algn="just">
              <a:spcBef>
                <a:spcPts val="0"/>
              </a:spcBef>
              <a:spcAft>
                <a:spcPts val="0"/>
              </a:spcAft>
              <a:buNone/>
            </a:pPr>
            <a:r>
              <a:t/>
            </a:r>
            <a:endParaRPr sz="2400">
              <a:solidFill>
                <a:srgbClr val="274E13"/>
              </a:solidFill>
              <a:latin typeface="Calibri"/>
              <a:ea typeface="Calibri"/>
              <a:cs typeface="Calibri"/>
              <a:sym typeface="Calibri"/>
            </a:endParaRPr>
          </a:p>
          <a:p>
            <a:pPr indent="0" lvl="0" marL="0" rtl="0" algn="just">
              <a:spcBef>
                <a:spcPts val="0"/>
              </a:spcBef>
              <a:spcAft>
                <a:spcPts val="0"/>
              </a:spcAft>
              <a:buNone/>
            </a:pPr>
            <a:r>
              <a:rPr lang="en-US" sz="2400">
                <a:solidFill>
                  <a:srgbClr val="274E13"/>
                </a:solidFill>
                <a:latin typeface="Calibri"/>
                <a:ea typeface="Calibri"/>
                <a:cs typeface="Calibri"/>
                <a:sym typeface="Calibri"/>
              </a:rPr>
              <a:t>Coerção</a:t>
            </a:r>
            <a:endParaRPr sz="2400">
              <a:solidFill>
                <a:srgbClr val="274E13"/>
              </a:solidFill>
              <a:latin typeface="Calibri"/>
              <a:ea typeface="Calibri"/>
              <a:cs typeface="Calibri"/>
              <a:sym typeface="Calibri"/>
            </a:endParaRPr>
          </a:p>
          <a:p>
            <a:pPr indent="0" lvl="0" marL="0" rtl="0" algn="just">
              <a:spcBef>
                <a:spcPts val="0"/>
              </a:spcBef>
              <a:spcAft>
                <a:spcPts val="0"/>
              </a:spcAft>
              <a:buNone/>
            </a:pPr>
            <a:r>
              <a:rPr lang="en-US" sz="2400">
                <a:solidFill>
                  <a:srgbClr val="E50000"/>
                </a:solidFill>
                <a:latin typeface="Calibri"/>
                <a:ea typeface="Calibri"/>
                <a:cs typeface="Calibri"/>
                <a:sym typeface="Calibri"/>
              </a:rPr>
              <a:t> </a:t>
            </a:r>
            <a:r>
              <a:rPr lang="en-US" sz="2400">
                <a:solidFill>
                  <a:schemeClr val="dk1"/>
                </a:solidFill>
                <a:latin typeface="Calibri"/>
                <a:ea typeface="Calibri"/>
                <a:cs typeface="Calibri"/>
                <a:sym typeface="Calibri"/>
              </a:rPr>
              <a:t>Em certos cenários, como a soma de duas variáveis, ou alguma outra operação, com tipos de dados distintos, a propriedade de </a:t>
            </a:r>
            <a:r>
              <a:rPr lang="en-US" sz="2400">
                <a:solidFill>
                  <a:srgbClr val="274E13"/>
                </a:solidFill>
                <a:latin typeface="Calibri"/>
                <a:ea typeface="Calibri"/>
                <a:cs typeface="Calibri"/>
                <a:sym typeface="Calibri"/>
              </a:rPr>
              <a:t>coerção</a:t>
            </a:r>
            <a:r>
              <a:rPr lang="en-US" sz="2400">
                <a:solidFill>
                  <a:schemeClr val="dk1"/>
                </a:solidFill>
                <a:latin typeface="Calibri"/>
                <a:ea typeface="Calibri"/>
                <a:cs typeface="Calibri"/>
                <a:sym typeface="Calibri"/>
              </a:rPr>
              <a:t> tenta identificar o tipo de dado contidos nas variáveis e quando  possível realizar a conversão no valor das variáveis.</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rPr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Isto </a:t>
            </a:r>
            <a:r>
              <a:rPr lang="en-US" sz="2400">
                <a:solidFill>
                  <a:srgbClr val="E50000"/>
                </a:solidFill>
                <a:latin typeface="Calibri"/>
                <a:ea typeface="Calibri"/>
                <a:cs typeface="Calibri"/>
                <a:sym typeface="Calibri"/>
              </a:rPr>
              <a:t>não</a:t>
            </a:r>
            <a:r>
              <a:rPr lang="en-US" sz="2400">
                <a:solidFill>
                  <a:schemeClr val="dk1"/>
                </a:solidFill>
                <a:latin typeface="Calibri"/>
                <a:ea typeface="Calibri"/>
                <a:cs typeface="Calibri"/>
                <a:sym typeface="Calibri"/>
              </a:rPr>
              <a:t> ocorrerá sempre, pois ao somar duas variáveis do tipo numérico o resultado será a soma aritmética dos valores. Entretanto ao tentar somar uma variável do tipo texto e uma variável do tipo numérico o resultado será a concatenação dos textos </a:t>
            </a:r>
            <a:r>
              <a:rPr lang="en-US" sz="2400">
                <a:solidFill>
                  <a:srgbClr val="351C75"/>
                </a:solidFill>
                <a:latin typeface="Calibri"/>
                <a:ea typeface="Calibri"/>
                <a:cs typeface="Calibri"/>
                <a:sym typeface="Calibri"/>
              </a:rPr>
              <a:t>(neste caso temos a conversão da variável do tipo numérico para texto)</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e4e8c6ddee_0_34"/>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Operadores</a:t>
            </a:r>
            <a:endParaRPr sz="2800"/>
          </a:p>
        </p:txBody>
      </p:sp>
      <p:sp>
        <p:nvSpPr>
          <p:cNvPr id="430" name="Google Shape;430;g1e4e8c6ddee_0_34"/>
          <p:cNvSpPr txBox="1"/>
          <p:nvPr/>
        </p:nvSpPr>
        <p:spPr>
          <a:xfrm>
            <a:off x="408875" y="977700"/>
            <a:ext cx="8599800" cy="306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Operadores podem ser utilizados para realizar</a:t>
            </a:r>
            <a:r>
              <a:rPr lang="en-US" sz="2200">
                <a:solidFill>
                  <a:schemeClr val="dk1"/>
                </a:solidFill>
                <a:latin typeface="Calibri"/>
                <a:ea typeface="Calibri"/>
                <a:cs typeface="Calibri"/>
                <a:sym typeface="Calibri"/>
              </a:rPr>
              <a:t> diversas</a:t>
            </a:r>
            <a:r>
              <a:rPr lang="en-US" sz="2200">
                <a:solidFill>
                  <a:schemeClr val="dk1"/>
                </a:solidFill>
                <a:latin typeface="Calibri"/>
                <a:ea typeface="Calibri"/>
                <a:cs typeface="Calibri"/>
                <a:sym typeface="Calibri"/>
              </a:rPr>
              <a:t> operações como: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just">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Operações Aritméticas (adição, subtração, divisão e multiplicação).</a:t>
            </a:r>
            <a:endParaRPr sz="2200">
              <a:solidFill>
                <a:schemeClr val="dk1"/>
              </a:solidFill>
              <a:latin typeface="Calibri"/>
              <a:ea typeface="Calibri"/>
              <a:cs typeface="Calibri"/>
              <a:sym typeface="Calibri"/>
            </a:endParaRPr>
          </a:p>
          <a:p>
            <a:pPr indent="-368300" lvl="0" marL="457200" rtl="0" algn="just">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a:t>
            </a:r>
            <a:r>
              <a:rPr lang="en-US" sz="2200">
                <a:solidFill>
                  <a:schemeClr val="dk1"/>
                </a:solidFill>
                <a:latin typeface="Calibri"/>
                <a:ea typeface="Calibri"/>
                <a:cs typeface="Calibri"/>
                <a:sym typeface="Calibri"/>
              </a:rPr>
              <a:t>perações com</a:t>
            </a:r>
            <a:r>
              <a:rPr lang="en-US" sz="2200">
                <a:solidFill>
                  <a:schemeClr val="dk1"/>
                </a:solidFill>
                <a:latin typeface="Calibri"/>
                <a:ea typeface="Calibri"/>
                <a:cs typeface="Calibri"/>
                <a:sym typeface="Calibri"/>
              </a:rPr>
              <a:t> atribuição de valores.</a:t>
            </a:r>
            <a:endParaRPr sz="2200">
              <a:solidFill>
                <a:schemeClr val="dk1"/>
              </a:solidFill>
              <a:latin typeface="Calibri"/>
              <a:ea typeface="Calibri"/>
              <a:cs typeface="Calibri"/>
              <a:sym typeface="Calibri"/>
            </a:endParaRPr>
          </a:p>
          <a:p>
            <a:pPr indent="-368300" lvl="0" marL="457200" rtl="0" algn="just">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Operações com </a:t>
            </a:r>
            <a:r>
              <a:rPr lang="en-US" sz="2200">
                <a:solidFill>
                  <a:schemeClr val="dk1"/>
                </a:solidFill>
                <a:latin typeface="Calibri"/>
                <a:ea typeface="Calibri"/>
                <a:cs typeface="Calibri"/>
                <a:sym typeface="Calibri"/>
              </a:rPr>
              <a:t>validações.</a:t>
            </a:r>
            <a:endParaRPr sz="2200">
              <a:solidFill>
                <a:schemeClr val="dk1"/>
              </a:solidFill>
              <a:latin typeface="Calibri"/>
              <a:ea typeface="Calibri"/>
              <a:cs typeface="Calibri"/>
              <a:sym typeface="Calibri"/>
            </a:endParaRPr>
          </a:p>
          <a:p>
            <a:pPr indent="-368300" lvl="0" marL="457200" rtl="0" algn="just">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Operações com </a:t>
            </a:r>
            <a:r>
              <a:rPr lang="en-US" sz="2200">
                <a:solidFill>
                  <a:schemeClr val="dk1"/>
                </a:solidFill>
                <a:latin typeface="Calibri"/>
                <a:ea typeface="Calibri"/>
                <a:cs typeface="Calibri"/>
                <a:sym typeface="Calibri"/>
              </a:rPr>
              <a:t>agrupamentos e chamadas de funções.</a:t>
            </a:r>
            <a:endParaRPr sz="22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e4e8c6ddee_0_46"/>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Operadores </a:t>
            </a:r>
            <a:r>
              <a:rPr lang="en-US" sz="2800">
                <a:solidFill>
                  <a:schemeClr val="dk1"/>
                </a:solidFill>
                <a:latin typeface="Calibri"/>
                <a:ea typeface="Calibri"/>
                <a:cs typeface="Calibri"/>
                <a:sym typeface="Calibri"/>
              </a:rPr>
              <a:t>Aritméticos</a:t>
            </a:r>
            <a:endParaRPr sz="2800"/>
          </a:p>
        </p:txBody>
      </p:sp>
      <p:graphicFrame>
        <p:nvGraphicFramePr>
          <p:cNvPr id="436" name="Google Shape;436;g1e4e8c6ddee_0_46"/>
          <p:cNvGraphicFramePr/>
          <p:nvPr/>
        </p:nvGraphicFramePr>
        <p:xfrm>
          <a:off x="952500" y="1751075"/>
          <a:ext cx="3000000" cy="3000000"/>
        </p:xfrm>
        <a:graphic>
          <a:graphicData uri="http://schemas.openxmlformats.org/drawingml/2006/table">
            <a:tbl>
              <a:tblPr>
                <a:noFill/>
                <a:tableStyleId>{2377BFAF-5972-436E-896F-232DDDF01A13}</a:tableStyleId>
              </a:tblPr>
              <a:tblGrid>
                <a:gridCol w="3619500"/>
                <a:gridCol w="3619500"/>
              </a:tblGrid>
              <a:tr h="57417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O</a:t>
                      </a:r>
                      <a:r>
                        <a:rPr b="1" lang="en-US" sz="2200" u="none" cap="none" strike="noStrike">
                          <a:solidFill>
                            <a:srgbClr val="000000"/>
                          </a:solidFill>
                          <a:latin typeface="Calibri"/>
                          <a:ea typeface="Calibri"/>
                          <a:cs typeface="Calibri"/>
                          <a:sym typeface="Calibri"/>
                        </a:rPr>
                        <a:t>perador</a:t>
                      </a:r>
                      <a:endParaRPr sz="14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Descrição</a:t>
                      </a:r>
                      <a:endParaRPr b="1" sz="2200" u="none" cap="none" strike="noStrike">
                        <a:solidFill>
                          <a:srgbClr val="000000"/>
                        </a:solidFill>
                        <a:latin typeface="Calibri"/>
                        <a:ea typeface="Calibri"/>
                        <a:cs typeface="Calibri"/>
                        <a:sym typeface="Calibri"/>
                      </a:endParaRPr>
                    </a:p>
                  </a:txBody>
                  <a:tcPr marT="91425" marB="91425" marR="91425" marL="91425"/>
                </a:tc>
              </a:tr>
              <a:tr h="574175">
                <a:tc>
                  <a:txBody>
                    <a:bodyPr/>
                    <a:lstStyle/>
                    <a:p>
                      <a:pPr indent="0" lvl="0" marL="0" marR="0" rtl="0" algn="ctr">
                        <a:lnSpc>
                          <a:spcPct val="130000"/>
                        </a:lnSpc>
                        <a:spcBef>
                          <a:spcPts val="0"/>
                        </a:spcBef>
                        <a:spcAft>
                          <a:spcPts val="0"/>
                        </a:spcAft>
                        <a:buClr>
                          <a:srgbClr val="000000"/>
                        </a:buClr>
                        <a:buSzPts val="2000"/>
                        <a:buFont typeface="Arial"/>
                        <a:buNone/>
                      </a:pPr>
                      <a:r>
                        <a:rPr b="1" lang="en-US" sz="2000" u="none" cap="none" strike="noStrike">
                          <a:solidFill>
                            <a:srgbClr val="000000"/>
                          </a:solidFill>
                        </a:rPr>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Subtração</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rPr>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Adição</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rPr>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Multiplicação</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None/>
                      </a:pPr>
                      <a:r>
                        <a:rPr b="1" lang="en-US" sz="2000"/>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None/>
                      </a:pPr>
                      <a:r>
                        <a:rPr lang="en-US" sz="2000"/>
                        <a:t>Exponenciação</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rPr>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Divisão</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rPr>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Resto da Divisão</a:t>
                      </a:r>
                      <a:endParaRPr sz="2000" u="none" cap="none" strike="noStrike">
                        <a:solidFill>
                          <a:srgbClr val="000000"/>
                        </a:solidFill>
                      </a:endParaRPr>
                    </a:p>
                  </a:txBody>
                  <a:tcPr marT="91425" marB="91425" marR="91425" marL="91425">
                    <a:solidFill>
                      <a:srgbClr val="CFE2F3"/>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e4e8c6ddee_0_52"/>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Operadores </a:t>
            </a:r>
            <a:r>
              <a:rPr lang="en-US" sz="2800">
                <a:solidFill>
                  <a:schemeClr val="dk1"/>
                </a:solidFill>
                <a:latin typeface="Calibri"/>
                <a:ea typeface="Calibri"/>
                <a:cs typeface="Calibri"/>
                <a:sym typeface="Calibri"/>
              </a:rPr>
              <a:t>de Comparação</a:t>
            </a:r>
            <a:endParaRPr sz="2800"/>
          </a:p>
        </p:txBody>
      </p:sp>
      <p:graphicFrame>
        <p:nvGraphicFramePr>
          <p:cNvPr id="442" name="Google Shape;442;g1e4e8c6ddee_0_52"/>
          <p:cNvGraphicFramePr/>
          <p:nvPr/>
        </p:nvGraphicFramePr>
        <p:xfrm>
          <a:off x="952500" y="1217675"/>
          <a:ext cx="3000000" cy="3000000"/>
        </p:xfrm>
        <a:graphic>
          <a:graphicData uri="http://schemas.openxmlformats.org/drawingml/2006/table">
            <a:tbl>
              <a:tblPr>
                <a:noFill/>
                <a:tableStyleId>{2377BFAF-5972-436E-896F-232DDDF01A13}</a:tableStyleId>
              </a:tblPr>
              <a:tblGrid>
                <a:gridCol w="2376350"/>
                <a:gridCol w="4862650"/>
              </a:tblGrid>
              <a:tr h="57417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O</a:t>
                      </a:r>
                      <a:r>
                        <a:rPr b="1" lang="en-US" sz="2200" u="none" cap="none" strike="noStrike">
                          <a:solidFill>
                            <a:srgbClr val="000000"/>
                          </a:solidFill>
                          <a:latin typeface="Calibri"/>
                          <a:ea typeface="Calibri"/>
                          <a:cs typeface="Calibri"/>
                          <a:sym typeface="Calibri"/>
                        </a:rPr>
                        <a:t>perador</a:t>
                      </a:r>
                      <a:endParaRPr sz="14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Descrição</a:t>
                      </a:r>
                      <a:endParaRPr b="1" sz="2200" u="none" cap="none" strike="noStrike">
                        <a:solidFill>
                          <a:srgbClr val="000000"/>
                        </a:solidFill>
                        <a:latin typeface="Calibri"/>
                        <a:ea typeface="Calibri"/>
                        <a:cs typeface="Calibri"/>
                        <a:sym typeface="Calibri"/>
                      </a:endParaRPr>
                    </a:p>
                  </a:txBody>
                  <a:tcPr marT="91425" marB="91425" marR="91425" marL="91425"/>
                </a:tc>
              </a:tr>
              <a:tr h="574175">
                <a:tc>
                  <a:txBody>
                    <a:bodyPr/>
                    <a:lstStyle/>
                    <a:p>
                      <a:pPr indent="0" lvl="0" marL="0" marR="0" rtl="0" algn="ctr">
                        <a:lnSpc>
                          <a:spcPct val="130000"/>
                        </a:lnSpc>
                        <a:spcBef>
                          <a:spcPts val="0"/>
                        </a:spcBef>
                        <a:spcAft>
                          <a:spcPts val="0"/>
                        </a:spcAft>
                        <a:buClr>
                          <a:srgbClr val="000000"/>
                        </a:buClr>
                        <a:buSzPts val="2000"/>
                        <a:buFont typeface="Arial"/>
                        <a:buNone/>
                      </a:pPr>
                      <a:r>
                        <a:rPr b="1" lang="en-US" sz="2000" u="none" cap="none" strike="noStrike">
                          <a:solidFill>
                            <a:srgbClr val="FF0000"/>
                          </a:solidFill>
                        </a:rPr>
                        <a:t>==</a:t>
                      </a:r>
                      <a:endParaRPr b="1" sz="2000" u="none" cap="none" strike="noStrike">
                        <a:solidFill>
                          <a:srgbClr val="FF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FF0000"/>
                          </a:solidFill>
                        </a:rPr>
                        <a:t>Igual</a:t>
                      </a:r>
                      <a:r>
                        <a:rPr lang="en-US" sz="2000">
                          <a:solidFill>
                            <a:srgbClr val="FF0000"/>
                          </a:solidFill>
                        </a:rPr>
                        <a:t> a </a:t>
                      </a:r>
                      <a:r>
                        <a:rPr lang="en-US" sz="2000">
                          <a:solidFill>
                            <a:schemeClr val="dk1"/>
                          </a:solidFill>
                        </a:rPr>
                        <a:t>(não considera tipagem)</a:t>
                      </a:r>
                      <a:endParaRPr sz="2000" u="none" cap="none" strike="noStrike">
                        <a:solidFill>
                          <a:schemeClr val="dk1"/>
                        </a:solidFill>
                      </a:endParaRPr>
                    </a:p>
                  </a:txBody>
                  <a:tcPr marT="91425" marB="91425" marR="91425" marL="91425">
                    <a:solidFill>
                      <a:srgbClr val="CFE2F3"/>
                    </a:solidFill>
                  </a:tcPr>
                </a:tc>
              </a:tr>
              <a:tr h="574175">
                <a:tc>
                  <a:txBody>
                    <a:bodyPr/>
                    <a:lstStyle/>
                    <a:p>
                      <a:pPr indent="0" lvl="0" marL="0" rtl="0" algn="ctr">
                        <a:lnSpc>
                          <a:spcPct val="130000"/>
                        </a:lnSpc>
                        <a:spcBef>
                          <a:spcPts val="0"/>
                        </a:spcBef>
                        <a:spcAft>
                          <a:spcPts val="0"/>
                        </a:spcAft>
                        <a:buClr>
                          <a:schemeClr val="dk1"/>
                        </a:buClr>
                        <a:buSzPts val="2000"/>
                        <a:buFont typeface="Arial"/>
                        <a:buNone/>
                      </a:pPr>
                      <a:r>
                        <a:rPr b="1" lang="en-US" sz="2000">
                          <a:solidFill>
                            <a:srgbClr val="FF0000"/>
                          </a:solidFill>
                        </a:rPr>
                        <a:t>===</a:t>
                      </a:r>
                      <a:endParaRPr b="1" sz="2000" u="none" cap="none" strike="noStrike">
                        <a:solidFill>
                          <a:srgbClr val="FF0000"/>
                        </a:solidFill>
                      </a:endParaRPr>
                    </a:p>
                  </a:txBody>
                  <a:tcPr marT="91425" marB="91425" marR="91425" marL="91425">
                    <a:solidFill>
                      <a:srgbClr val="CFE2F3"/>
                    </a:solidFill>
                  </a:tcPr>
                </a:tc>
                <a:tc>
                  <a:txBody>
                    <a:bodyPr/>
                    <a:lstStyle/>
                    <a:p>
                      <a:pPr indent="0" lvl="0" marL="0" rtl="0" algn="ctr">
                        <a:spcBef>
                          <a:spcPts val="0"/>
                        </a:spcBef>
                        <a:spcAft>
                          <a:spcPts val="0"/>
                        </a:spcAft>
                        <a:buClr>
                          <a:schemeClr val="dk1"/>
                        </a:buClr>
                        <a:buSzPts val="2000"/>
                        <a:buFont typeface="Arial"/>
                        <a:buNone/>
                      </a:pPr>
                      <a:r>
                        <a:rPr lang="en-US" sz="2000">
                          <a:solidFill>
                            <a:srgbClr val="FF0000"/>
                          </a:solidFill>
                        </a:rPr>
                        <a:t>estritamente igual a</a:t>
                      </a:r>
                      <a:endParaRPr sz="2000" u="none" cap="none" strike="noStrike">
                        <a:solidFill>
                          <a:srgbClr val="FF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FF0000"/>
                          </a:solidFill>
                        </a:rPr>
                        <a:t>!=</a:t>
                      </a:r>
                      <a:endParaRPr b="1" sz="2000" u="none" cap="none" strike="noStrike">
                        <a:solidFill>
                          <a:srgbClr val="FF0000"/>
                        </a:solidFill>
                      </a:endParaRPr>
                    </a:p>
                  </a:txBody>
                  <a:tcPr marT="91425" marB="91425" marR="91425" marL="91425">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FF0000"/>
                          </a:solidFill>
                        </a:rPr>
                        <a:t>Diferente de </a:t>
                      </a:r>
                      <a:r>
                        <a:rPr lang="en-US" sz="2000">
                          <a:solidFill>
                            <a:schemeClr val="dk1"/>
                          </a:solidFill>
                        </a:rPr>
                        <a:t>(não considera tipagem)</a:t>
                      </a:r>
                      <a:endParaRPr sz="2000" u="none" cap="none" strike="noStrike">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CFE2F3"/>
                    </a:solidFill>
                  </a:tcPr>
                </a:tc>
              </a:tr>
              <a:tr h="574175">
                <a:tc>
                  <a:txBody>
                    <a:bodyPr/>
                    <a:lstStyle/>
                    <a:p>
                      <a:pPr indent="0" lvl="0" marL="0" rtl="0" algn="ctr">
                        <a:lnSpc>
                          <a:spcPct val="130000"/>
                        </a:lnSpc>
                        <a:spcBef>
                          <a:spcPts val="0"/>
                        </a:spcBef>
                        <a:spcAft>
                          <a:spcPts val="0"/>
                        </a:spcAft>
                        <a:buNone/>
                      </a:pPr>
                      <a:r>
                        <a:rPr b="1" lang="en-US" sz="2000">
                          <a:solidFill>
                            <a:srgbClr val="FF0000"/>
                          </a:solidFill>
                        </a:rPr>
                        <a:t>!</a:t>
                      </a:r>
                      <a:r>
                        <a:rPr b="1" lang="en-US" sz="2000">
                          <a:solidFill>
                            <a:srgbClr val="FF0000"/>
                          </a:solidFill>
                        </a:rPr>
                        <a:t>==</a:t>
                      </a:r>
                      <a:endParaRPr b="1" sz="20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lang="en-US" sz="2000">
                          <a:solidFill>
                            <a:srgbClr val="FF0000"/>
                          </a:solidFill>
                        </a:rPr>
                        <a:t>estritamente diferentes de</a:t>
                      </a:r>
                      <a:endParaRPr sz="2000" u="none" cap="none" strike="noStrike">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rPr>
                        <a:t>&lt;</a:t>
                      </a:r>
                      <a:endParaRPr b="1" sz="20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Menor que</a:t>
                      </a:r>
                      <a:endParaRPr sz="20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rPr>
                        <a:t>&gt;</a:t>
                      </a:r>
                      <a:endParaRPr b="1" sz="20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Maior que</a:t>
                      </a:r>
                      <a:endParaRPr sz="20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rPr>
                        <a:t>&lt;=</a:t>
                      </a:r>
                      <a:endParaRPr b="1" sz="20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Menor ou Igual a</a:t>
                      </a:r>
                      <a:endParaRPr sz="20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rgbClr val="000000"/>
                          </a:solidFill>
                        </a:rPr>
                        <a:t>&gt;=</a:t>
                      </a:r>
                      <a:endParaRPr b="1" sz="20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0000"/>
                          </a:solidFill>
                        </a:rPr>
                        <a:t>Maior ou Igual a</a:t>
                      </a:r>
                      <a:endParaRPr sz="2000" u="none" cap="none" strike="noStrike">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e4e8c6ddee_0_58"/>
          <p:cNvSpPr txBox="1"/>
          <p:nvPr>
            <p:ph type="ctrTitle"/>
          </p:nvPr>
        </p:nvSpPr>
        <p:spPr>
          <a:xfrm>
            <a:off x="293675" y="160900"/>
            <a:ext cx="87912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 de Comparação: </a:t>
            </a:r>
            <a:r>
              <a:rPr lang="en-US" sz="2800">
                <a:solidFill>
                  <a:srgbClr val="E50000"/>
                </a:solidFill>
              </a:rPr>
              <a:t>Igualdade e Desigualdade</a:t>
            </a:r>
            <a:endParaRPr sz="2800">
              <a:solidFill>
                <a:srgbClr val="E50000"/>
              </a:solidFill>
            </a:endParaRPr>
          </a:p>
        </p:txBody>
      </p:sp>
      <p:sp>
        <p:nvSpPr>
          <p:cNvPr id="448" name="Google Shape;448;g1e4e8c6ddee_0_58"/>
          <p:cNvSpPr txBox="1"/>
          <p:nvPr/>
        </p:nvSpPr>
        <p:spPr>
          <a:xfrm>
            <a:off x="332675" y="1053900"/>
            <a:ext cx="8599800" cy="534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Como já estudamos </a:t>
            </a:r>
            <a:r>
              <a:rPr lang="en-US" sz="2200">
                <a:solidFill>
                  <a:srgbClr val="B45F06"/>
                </a:solidFill>
                <a:latin typeface="Calibri"/>
                <a:ea typeface="Calibri"/>
                <a:cs typeface="Calibri"/>
                <a:sym typeface="Calibri"/>
              </a:rPr>
              <a:t>JavaScript</a:t>
            </a:r>
            <a:r>
              <a:rPr lang="en-US" sz="2200">
                <a:solidFill>
                  <a:schemeClr val="dk1"/>
                </a:solidFill>
                <a:latin typeface="Calibri"/>
                <a:ea typeface="Calibri"/>
                <a:cs typeface="Calibri"/>
                <a:sym typeface="Calibri"/>
              </a:rPr>
              <a:t> é uma linguagem </a:t>
            </a:r>
            <a:r>
              <a:rPr lang="en-US" sz="2200">
                <a:solidFill>
                  <a:srgbClr val="0000FF"/>
                </a:solidFill>
                <a:latin typeface="Calibri"/>
                <a:ea typeface="Calibri"/>
                <a:cs typeface="Calibri"/>
                <a:sym typeface="Calibri"/>
              </a:rPr>
              <a:t>fracamente tipada</a:t>
            </a:r>
            <a:r>
              <a:rPr lang="en-US" sz="2200">
                <a:solidFill>
                  <a:schemeClr val="dk1"/>
                </a:solidFill>
                <a:latin typeface="Calibri"/>
                <a:ea typeface="Calibri"/>
                <a:cs typeface="Calibri"/>
                <a:sym typeface="Calibri"/>
              </a:rPr>
              <a:t>, devido a essa característica, ela possui dois tipos de operadores de igualdade e dois de desigualdade: </a:t>
            </a:r>
            <a:r>
              <a:rPr b="1" lang="en-US" sz="22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e </a:t>
            </a:r>
            <a:r>
              <a:rPr b="1" lang="en-US" sz="2200">
                <a:solidFill>
                  <a:srgbClr val="1155CC"/>
                </a:solidFill>
                <a:latin typeface="Calibri"/>
                <a:ea typeface="Calibri"/>
                <a:cs typeface="Calibri"/>
                <a:sym typeface="Calibri"/>
              </a:rPr>
              <a:t>=== </a:t>
            </a:r>
            <a:r>
              <a:rPr lang="en-US" sz="2200">
                <a:solidFill>
                  <a:schemeClr val="dk1"/>
                </a:solidFill>
                <a:latin typeface="Calibri"/>
                <a:ea typeface="Calibri"/>
                <a:cs typeface="Calibri"/>
                <a:sym typeface="Calibri"/>
              </a:rPr>
              <a:t>e </a:t>
            </a:r>
            <a:r>
              <a:rPr b="1" lang="en-US" sz="22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e </a:t>
            </a:r>
            <a:r>
              <a:rPr b="1" lang="en-US" sz="22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Em </a:t>
            </a:r>
            <a:r>
              <a:rPr lang="en-US" sz="2200">
                <a:solidFill>
                  <a:srgbClr val="7F0055"/>
                </a:solidFill>
                <a:latin typeface="Calibri"/>
                <a:ea typeface="Calibri"/>
                <a:cs typeface="Calibri"/>
                <a:sym typeface="Calibri"/>
              </a:rPr>
              <a:t>Java</a:t>
            </a:r>
            <a:r>
              <a:rPr lang="en-US" sz="2200">
                <a:solidFill>
                  <a:schemeClr val="dk1"/>
                </a:solidFill>
                <a:latin typeface="Calibri"/>
                <a:ea typeface="Calibri"/>
                <a:cs typeface="Calibri"/>
                <a:sym typeface="Calibri"/>
              </a:rPr>
              <a:t> </a:t>
            </a:r>
            <a:r>
              <a:rPr lang="en-US" sz="2200">
                <a:solidFill>
                  <a:srgbClr val="0000FF"/>
                </a:solidFill>
                <a:latin typeface="Calibri"/>
                <a:ea typeface="Calibri"/>
                <a:cs typeface="Calibri"/>
                <a:sym typeface="Calibri"/>
              </a:rPr>
              <a:t>(fortemente tipada)</a:t>
            </a:r>
            <a:r>
              <a:rPr lang="en-US" sz="2200">
                <a:solidFill>
                  <a:schemeClr val="dk1"/>
                </a:solidFill>
                <a:latin typeface="Calibri"/>
                <a:ea typeface="Calibri"/>
                <a:cs typeface="Calibri"/>
                <a:sym typeface="Calibri"/>
              </a:rPr>
              <a:t> por exemplo, temos somente o primeiro deles </a:t>
            </a:r>
            <a:r>
              <a:rPr b="1" lang="en-US" sz="2200">
                <a:solidFill>
                  <a:srgbClr val="1155CC"/>
                </a:solidFill>
                <a:latin typeface="Calibri"/>
                <a:ea typeface="Calibri"/>
                <a:cs typeface="Calibri"/>
                <a:sym typeface="Calibri"/>
              </a:rPr>
              <a:t>==</a:t>
            </a:r>
            <a:r>
              <a:rPr lang="en-US" sz="2200">
                <a:solidFill>
                  <a:srgbClr val="1155CC"/>
                </a:solidFill>
                <a:latin typeface="Calibri"/>
                <a:ea typeface="Calibri"/>
                <a:cs typeface="Calibri"/>
                <a:sym typeface="Calibri"/>
              </a:rPr>
              <a:t> </a:t>
            </a:r>
            <a:r>
              <a:rPr lang="en-US" sz="2200">
                <a:solidFill>
                  <a:schemeClr val="dk1"/>
                </a:solidFill>
                <a:latin typeface="Calibri"/>
                <a:ea typeface="Calibri"/>
                <a:cs typeface="Calibri"/>
                <a:sym typeface="Calibri"/>
              </a:rPr>
              <a:t>e </a:t>
            </a:r>
            <a:r>
              <a:rPr b="1" lang="en-US" sz="22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Em </a:t>
            </a:r>
            <a:r>
              <a:rPr lang="en-US" sz="2200">
                <a:solidFill>
                  <a:srgbClr val="B45F06"/>
                </a:solidFill>
                <a:latin typeface="Calibri"/>
                <a:ea typeface="Calibri"/>
                <a:cs typeface="Calibri"/>
                <a:sym typeface="Calibri"/>
              </a:rPr>
              <a:t>JavaScript</a:t>
            </a:r>
            <a:r>
              <a:rPr lang="en-US" sz="2200">
                <a:solidFill>
                  <a:schemeClr val="dk1"/>
                </a:solidFill>
                <a:latin typeface="Calibri"/>
                <a:ea typeface="Calibri"/>
                <a:cs typeface="Calibri"/>
                <a:sym typeface="Calibri"/>
              </a:rPr>
              <a:t>, como os tipos das variáveis podem não ser considerados, temos os operadores: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  </a:t>
            </a:r>
            <a:r>
              <a:rPr lang="en-US" sz="2400">
                <a:solidFill>
                  <a:srgbClr val="1155CC"/>
                </a:solidFill>
                <a:latin typeface="Calibri"/>
                <a:ea typeface="Calibri"/>
                <a:cs typeface="Calibri"/>
                <a:sym typeface="Calibri"/>
              </a:rPr>
              <a:t>==</a:t>
            </a:r>
            <a:r>
              <a:rPr lang="en-US" sz="2300">
                <a:solidFill>
                  <a:schemeClr val="dk1"/>
                </a:solidFill>
                <a:latin typeface="Calibri"/>
                <a:ea typeface="Calibri"/>
                <a:cs typeface="Calibri"/>
                <a:sym typeface="Calibri"/>
              </a:rPr>
              <a:t>  e  </a:t>
            </a:r>
            <a:r>
              <a:rPr lang="en-US" sz="2400">
                <a:solidFill>
                  <a:srgbClr val="1155CC"/>
                </a:solidFill>
                <a:latin typeface="Calibri"/>
                <a:ea typeface="Calibri"/>
                <a:cs typeface="Calibri"/>
                <a:sym typeface="Calibri"/>
              </a:rPr>
              <a:t>!= </a:t>
            </a:r>
            <a:r>
              <a:rPr lang="en-US" sz="2300">
                <a:solidFill>
                  <a:schemeClr val="dk1"/>
                </a:solidFill>
                <a:latin typeface="Calibri"/>
                <a:ea typeface="Calibri"/>
                <a:cs typeface="Calibri"/>
                <a:sym typeface="Calibri"/>
              </a:rPr>
              <a:t> (não consideram a tipagem do dado); </a:t>
            </a:r>
            <a:endParaRPr sz="23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Já os operadores</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  </a:t>
            </a:r>
            <a:r>
              <a:rPr lang="en-US" sz="2400">
                <a:solidFill>
                  <a:srgbClr val="1155CC"/>
                </a:solidFill>
                <a:latin typeface="Calibri"/>
                <a:ea typeface="Calibri"/>
                <a:cs typeface="Calibri"/>
                <a:sym typeface="Calibri"/>
              </a:rPr>
              <a:t>===</a:t>
            </a:r>
            <a:r>
              <a:rPr lang="en-US" sz="2300">
                <a:solidFill>
                  <a:srgbClr val="1155CC"/>
                </a:solidFill>
                <a:latin typeface="Calibri"/>
                <a:ea typeface="Calibri"/>
                <a:cs typeface="Calibri"/>
                <a:sym typeface="Calibri"/>
              </a:rPr>
              <a:t> </a:t>
            </a:r>
            <a:r>
              <a:rPr lang="en-US" sz="2300">
                <a:solidFill>
                  <a:schemeClr val="dk1"/>
                </a:solidFill>
                <a:latin typeface="Calibri"/>
                <a:ea typeface="Calibri"/>
                <a:cs typeface="Calibri"/>
                <a:sym typeface="Calibri"/>
              </a:rPr>
              <a:t> e  </a:t>
            </a:r>
            <a:r>
              <a:rPr lang="en-US" sz="2400">
                <a:solidFill>
                  <a:srgbClr val="1155CC"/>
                </a:solidFill>
                <a:latin typeface="Calibri"/>
                <a:ea typeface="Calibri"/>
                <a:cs typeface="Calibri"/>
                <a:sym typeface="Calibri"/>
              </a:rPr>
              <a:t>!==</a:t>
            </a:r>
            <a:r>
              <a:rPr lang="en-US" sz="2300">
                <a:solidFill>
                  <a:schemeClr val="dk1"/>
                </a:solidFill>
                <a:latin typeface="Calibri"/>
                <a:ea typeface="Calibri"/>
                <a:cs typeface="Calibri"/>
                <a:sym typeface="Calibri"/>
              </a:rPr>
              <a:t>  (consideram a tipagem do dado </a:t>
            </a:r>
            <a:r>
              <a:rPr lang="en-US" sz="2300">
                <a:solidFill>
                  <a:srgbClr val="FF0000"/>
                </a:solidFill>
                <a:latin typeface="Calibri"/>
                <a:ea typeface="Calibri"/>
                <a:cs typeface="Calibri"/>
                <a:sym typeface="Calibri"/>
              </a:rPr>
              <a:t>(o que possibilita afirmar que os valores são de fato iguais)</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e4e8c6ddee_0_65"/>
          <p:cNvSpPr/>
          <p:nvPr/>
        </p:nvSpPr>
        <p:spPr>
          <a:xfrm>
            <a:off x="450825" y="1803300"/>
            <a:ext cx="3675000" cy="269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1e4e8c6ddee_0_65"/>
          <p:cNvSpPr txBox="1"/>
          <p:nvPr>
            <p:ph type="ctrTitle"/>
          </p:nvPr>
        </p:nvSpPr>
        <p:spPr>
          <a:xfrm>
            <a:off x="293675" y="160900"/>
            <a:ext cx="87912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 de Comparação: </a:t>
            </a:r>
            <a:r>
              <a:rPr lang="en-US" sz="2800">
                <a:solidFill>
                  <a:srgbClr val="E50000"/>
                </a:solidFill>
              </a:rPr>
              <a:t>Igualdade e Desigualdade</a:t>
            </a:r>
            <a:endParaRPr sz="2800">
              <a:solidFill>
                <a:srgbClr val="E50000"/>
              </a:solidFill>
            </a:endParaRPr>
          </a:p>
        </p:txBody>
      </p:sp>
      <p:sp>
        <p:nvSpPr>
          <p:cNvPr id="455" name="Google Shape;455;g1e4e8c6ddee_0_65"/>
          <p:cNvSpPr txBox="1"/>
          <p:nvPr/>
        </p:nvSpPr>
        <p:spPr>
          <a:xfrm>
            <a:off x="332675" y="1053900"/>
            <a:ext cx="8599800" cy="476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300">
                <a:solidFill>
                  <a:srgbClr val="FF0000"/>
                </a:solidFill>
                <a:latin typeface="Calibri"/>
                <a:ea typeface="Calibri"/>
                <a:cs typeface="Calibri"/>
                <a:sym typeface="Calibri"/>
              </a:rPr>
              <a:t>Ex: </a:t>
            </a:r>
            <a:r>
              <a:rPr b="1" lang="en-US" sz="2300">
                <a:solidFill>
                  <a:srgbClr val="B45F06"/>
                </a:solidFill>
                <a:latin typeface="Calibri"/>
                <a:ea typeface="Calibri"/>
                <a:cs typeface="Calibri"/>
                <a:sym typeface="Calibri"/>
              </a:rPr>
              <a:t>script.js</a:t>
            </a:r>
            <a:endParaRPr b="1" sz="2300">
              <a:solidFill>
                <a:srgbClr val="B45F06"/>
              </a:solidFill>
              <a:latin typeface="Calibri"/>
              <a:ea typeface="Calibri"/>
              <a:cs typeface="Calibri"/>
              <a:sym typeface="Calibri"/>
            </a:endParaRPr>
          </a:p>
          <a:p>
            <a:pPr indent="0" lvl="0" marL="0" rtl="0" algn="just">
              <a:spcBef>
                <a:spcPts val="0"/>
              </a:spcBef>
              <a:spcAft>
                <a:spcPts val="0"/>
              </a:spcAft>
              <a:buNone/>
            </a:pPr>
            <a:r>
              <a:rPr lang="en-US" sz="2300">
                <a:solidFill>
                  <a:schemeClr val="dk1"/>
                </a:solidFill>
                <a:latin typeface="Calibri"/>
                <a:ea typeface="Calibri"/>
                <a:cs typeface="Calibri"/>
                <a:sym typeface="Calibri"/>
              </a:rPr>
              <a:t>  </a:t>
            </a:r>
            <a:endParaRPr sz="23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400">
                <a:solidFill>
                  <a:srgbClr val="0000FF"/>
                </a:solidFill>
                <a:latin typeface="Calibri"/>
                <a:ea typeface="Calibri"/>
                <a:cs typeface="Calibri"/>
                <a:sym typeface="Calibri"/>
              </a:rPr>
              <a:t>   let</a:t>
            </a:r>
            <a:r>
              <a:rPr lang="en-US" sz="2400">
                <a:solidFill>
                  <a:schemeClr val="dk1"/>
                </a:solidFill>
                <a:latin typeface="Calibri"/>
                <a:ea typeface="Calibri"/>
                <a:cs typeface="Calibri"/>
                <a:sym typeface="Calibri"/>
              </a:rPr>
              <a:t> valor1 = </a:t>
            </a:r>
            <a:r>
              <a:rPr lang="en-US" sz="2400">
                <a:solidFill>
                  <a:srgbClr val="098658"/>
                </a:solidFill>
                <a:latin typeface="Calibri"/>
                <a:ea typeface="Calibri"/>
                <a:cs typeface="Calibri"/>
                <a:sym typeface="Calibri"/>
              </a:rPr>
              <a:t>1</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400">
                <a:solidFill>
                  <a:schemeClr val="dk1"/>
                </a:solidFill>
                <a:latin typeface="Calibri"/>
                <a:ea typeface="Calibri"/>
                <a:cs typeface="Calibri"/>
                <a:sym typeface="Calibri"/>
              </a:rPr>
              <a:t>   console.log(valor1 == </a:t>
            </a:r>
            <a:r>
              <a:rPr lang="en-US" sz="2400">
                <a:solidFill>
                  <a:srgbClr val="A31515"/>
                </a:solidFill>
                <a:latin typeface="Calibri"/>
                <a:ea typeface="Calibri"/>
                <a:cs typeface="Calibri"/>
                <a:sym typeface="Calibri"/>
              </a:rPr>
              <a:t>"1"</a:t>
            </a:r>
            <a:r>
              <a:rPr lang="en-US" sz="2400">
                <a:solidFill>
                  <a:schemeClr val="dk1"/>
                </a:solidFill>
                <a:latin typeface="Calibri"/>
                <a:ea typeface="Calibri"/>
                <a:cs typeface="Calibri"/>
                <a:sym typeface="Calibri"/>
              </a:rPr>
              <a:t>);        </a:t>
            </a:r>
            <a:r>
              <a:rPr lang="en-US" sz="2400">
                <a:solidFill>
                  <a:srgbClr val="274E13"/>
                </a:solidFill>
                <a:latin typeface="Calibri"/>
                <a:ea typeface="Calibri"/>
                <a:cs typeface="Calibri"/>
                <a:sym typeface="Calibri"/>
              </a:rPr>
              <a:t>//saida:</a:t>
            </a:r>
            <a:r>
              <a:rPr lang="en-US" sz="2400">
                <a:solidFill>
                  <a:schemeClr val="dk1"/>
                </a:solidFill>
                <a:latin typeface="Calibri"/>
                <a:ea typeface="Calibri"/>
                <a:cs typeface="Calibri"/>
                <a:sym typeface="Calibri"/>
              </a:rPr>
              <a:t> </a:t>
            </a:r>
            <a:r>
              <a:rPr b="1" lang="en-US" sz="2400">
                <a:solidFill>
                  <a:srgbClr val="0000FF"/>
                </a:solidFill>
                <a:latin typeface="Calibri"/>
                <a:ea typeface="Calibri"/>
                <a:cs typeface="Calibri"/>
                <a:sym typeface="Calibri"/>
              </a:rPr>
              <a:t>true</a:t>
            </a:r>
            <a:endParaRPr b="1" sz="2400">
              <a:solidFill>
                <a:srgbClr val="0000FF"/>
              </a:solidFill>
              <a:latin typeface="Calibri"/>
              <a:ea typeface="Calibri"/>
              <a:cs typeface="Calibri"/>
              <a:sym typeface="Calibri"/>
            </a:endParaRPr>
          </a:p>
          <a:p>
            <a:pPr indent="0" lvl="0" marL="0" rtl="0" algn="l">
              <a:lnSpc>
                <a:spcPct val="135714"/>
              </a:lnSpc>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400">
                <a:solidFill>
                  <a:srgbClr val="0000FF"/>
                </a:solidFill>
                <a:latin typeface="Calibri"/>
                <a:ea typeface="Calibri"/>
                <a:cs typeface="Calibri"/>
                <a:sym typeface="Calibri"/>
              </a:rPr>
              <a:t>   let</a:t>
            </a:r>
            <a:r>
              <a:rPr lang="en-US" sz="2400">
                <a:solidFill>
                  <a:schemeClr val="dk1"/>
                </a:solidFill>
                <a:latin typeface="Calibri"/>
                <a:ea typeface="Calibri"/>
                <a:cs typeface="Calibri"/>
                <a:sym typeface="Calibri"/>
              </a:rPr>
              <a:t> valor2 = </a:t>
            </a:r>
            <a:r>
              <a:rPr lang="en-US" sz="2400">
                <a:solidFill>
                  <a:srgbClr val="098658"/>
                </a:solidFill>
                <a:latin typeface="Calibri"/>
                <a:ea typeface="Calibri"/>
                <a:cs typeface="Calibri"/>
                <a:sym typeface="Calibri"/>
              </a:rPr>
              <a:t>1</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400">
                <a:solidFill>
                  <a:schemeClr val="dk1"/>
                </a:solidFill>
                <a:latin typeface="Calibri"/>
                <a:ea typeface="Calibri"/>
                <a:cs typeface="Calibri"/>
                <a:sym typeface="Calibri"/>
              </a:rPr>
              <a:t>   console.log(valor2 === </a:t>
            </a:r>
            <a:r>
              <a:rPr lang="en-US" sz="2400">
                <a:solidFill>
                  <a:srgbClr val="A31515"/>
                </a:solidFill>
                <a:latin typeface="Calibri"/>
                <a:ea typeface="Calibri"/>
                <a:cs typeface="Calibri"/>
                <a:sym typeface="Calibri"/>
              </a:rPr>
              <a:t>"1"</a:t>
            </a:r>
            <a:r>
              <a:rPr lang="en-US" sz="2400">
                <a:solidFill>
                  <a:schemeClr val="dk1"/>
                </a:solidFill>
                <a:latin typeface="Calibri"/>
                <a:ea typeface="Calibri"/>
                <a:cs typeface="Calibri"/>
                <a:sym typeface="Calibri"/>
              </a:rPr>
              <a:t>);      </a:t>
            </a:r>
            <a:r>
              <a:rPr lang="en-US" sz="2400">
                <a:solidFill>
                  <a:srgbClr val="274E13"/>
                </a:solidFill>
                <a:latin typeface="Calibri"/>
                <a:ea typeface="Calibri"/>
                <a:cs typeface="Calibri"/>
                <a:sym typeface="Calibri"/>
              </a:rPr>
              <a:t>//saida: </a:t>
            </a:r>
            <a:r>
              <a:rPr b="1" lang="en-US" sz="2400">
                <a:solidFill>
                  <a:srgbClr val="FF0000"/>
                </a:solidFill>
                <a:latin typeface="Calibri"/>
                <a:ea typeface="Calibri"/>
                <a:cs typeface="Calibri"/>
                <a:sym typeface="Calibri"/>
              </a:rPr>
              <a:t>false</a:t>
            </a:r>
            <a:endParaRPr b="1" sz="2400">
              <a:solidFill>
                <a:srgbClr val="FF0000"/>
              </a:solidFill>
              <a:latin typeface="Calibri"/>
              <a:ea typeface="Calibri"/>
              <a:cs typeface="Calibri"/>
              <a:sym typeface="Calibri"/>
            </a:endParaRPr>
          </a:p>
          <a:p>
            <a:pPr indent="0" lvl="0" marL="0" rtl="0" algn="just">
              <a:spcBef>
                <a:spcPts val="0"/>
              </a:spcBef>
              <a:spcAft>
                <a:spcPts val="0"/>
              </a:spcAft>
              <a:buNone/>
            </a:pPr>
            <a:r>
              <a:t/>
            </a:r>
            <a:endParaRPr sz="23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1e4e8c6ddee_0_73"/>
          <p:cNvSpPr txBox="1"/>
          <p:nvPr>
            <p:ph type="ctrTitle"/>
          </p:nvPr>
        </p:nvSpPr>
        <p:spPr>
          <a:xfrm>
            <a:off x="293675" y="160900"/>
            <a:ext cx="87912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 de Comparação: </a:t>
            </a:r>
            <a:r>
              <a:rPr lang="en-US" sz="2800">
                <a:solidFill>
                  <a:srgbClr val="E50000"/>
                </a:solidFill>
              </a:rPr>
              <a:t>Igualdade e Desigualdade</a:t>
            </a:r>
            <a:endParaRPr sz="2800">
              <a:solidFill>
                <a:srgbClr val="E50000"/>
              </a:solidFill>
            </a:endParaRPr>
          </a:p>
        </p:txBody>
      </p:sp>
      <p:sp>
        <p:nvSpPr>
          <p:cNvPr id="461" name="Google Shape;461;g1e4e8c6ddee_0_73"/>
          <p:cNvSpPr txBox="1"/>
          <p:nvPr/>
        </p:nvSpPr>
        <p:spPr>
          <a:xfrm>
            <a:off x="332675" y="1053900"/>
            <a:ext cx="8599800" cy="472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Ao compararmos cenários com os operadores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e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percebemos uma disparidade entre o comportamento considerado esperado o qual estamos acostumados no caso do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e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Nesse contexto, devemos fazer o uso de tais operadores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e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 </a:t>
            </a:r>
            <a:r>
              <a:rPr lang="en-US" sz="23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com responsabilidade.</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 </a:t>
            </a:r>
            <a:r>
              <a:rPr b="1" lang="en-US" sz="2300">
                <a:solidFill>
                  <a:srgbClr val="E50000"/>
                </a:solidFill>
                <a:latin typeface="Calibri"/>
                <a:ea typeface="Calibri"/>
                <a:cs typeface="Calibri"/>
                <a:sym typeface="Calibri"/>
              </a:rPr>
              <a:t>Dica: </a:t>
            </a:r>
            <a:r>
              <a:rPr lang="en-US" sz="2300">
                <a:solidFill>
                  <a:schemeClr val="dk1"/>
                </a:solidFill>
                <a:latin typeface="Calibri"/>
                <a:ea typeface="Calibri"/>
                <a:cs typeface="Calibri"/>
                <a:sym typeface="Calibri"/>
              </a:rPr>
              <a:t>na maior parte dos casos em </a:t>
            </a:r>
            <a:r>
              <a:rPr lang="en-US" sz="2300">
                <a:solidFill>
                  <a:srgbClr val="B45F06"/>
                </a:solidFill>
                <a:latin typeface="Calibri"/>
                <a:ea typeface="Calibri"/>
                <a:cs typeface="Calibri"/>
                <a:sym typeface="Calibri"/>
              </a:rPr>
              <a:t>JavaScript</a:t>
            </a:r>
            <a:r>
              <a:rPr lang="en-US" sz="2300">
                <a:solidFill>
                  <a:schemeClr val="dk1"/>
                </a:solidFill>
                <a:latin typeface="Calibri"/>
                <a:ea typeface="Calibri"/>
                <a:cs typeface="Calibri"/>
                <a:sym typeface="Calibri"/>
              </a:rPr>
              <a:t> pense em utilizar os operadores </a:t>
            </a:r>
            <a:r>
              <a:rPr lang="en-US" sz="2400">
                <a:solidFill>
                  <a:srgbClr val="1155CC"/>
                </a:solidFill>
                <a:latin typeface="Calibri"/>
                <a:ea typeface="Calibri"/>
                <a:cs typeface="Calibri"/>
                <a:sym typeface="Calibri"/>
              </a:rPr>
              <a:t>===</a:t>
            </a:r>
            <a:r>
              <a:rPr lang="en-US" sz="2300">
                <a:solidFill>
                  <a:schemeClr val="dk1"/>
                </a:solidFill>
                <a:latin typeface="Calibri"/>
                <a:ea typeface="Calibri"/>
                <a:cs typeface="Calibri"/>
                <a:sym typeface="Calibri"/>
              </a:rPr>
              <a:t> ou </a:t>
            </a:r>
            <a:r>
              <a:rPr lang="en-US" sz="2400">
                <a:solidFill>
                  <a:srgbClr val="1155CC"/>
                </a:solidFill>
                <a:latin typeface="Calibri"/>
                <a:ea typeface="Calibri"/>
                <a:cs typeface="Calibri"/>
                <a:sym typeface="Calibri"/>
              </a:rPr>
              <a:t>!==</a:t>
            </a:r>
            <a:r>
              <a:rPr lang="en-US" sz="2300">
                <a:solidFill>
                  <a:schemeClr val="dk1"/>
                </a:solidFill>
                <a:latin typeface="Calibri"/>
                <a:ea typeface="Calibri"/>
                <a:cs typeface="Calibri"/>
                <a:sym typeface="Calibri"/>
              </a:rPr>
              <a:t> (está mais próximo da ideia que estamos acostumados)</a:t>
            </a:r>
            <a:r>
              <a:rPr lang="en-US" sz="2200">
                <a:solidFill>
                  <a:schemeClr val="dk1"/>
                </a:solidFill>
                <a:latin typeface="Calibri"/>
                <a:ea typeface="Calibri"/>
                <a:cs typeface="Calibri"/>
                <a:sym typeface="Calibri"/>
              </a:rPr>
              <a:t>, porém lembre que utilizar apenas </a:t>
            </a:r>
            <a:r>
              <a:rPr lang="en-US" sz="2400">
                <a:solidFill>
                  <a:srgbClr val="1155CC"/>
                </a:solidFill>
                <a:latin typeface="Calibri"/>
                <a:ea typeface="Calibri"/>
                <a:cs typeface="Calibri"/>
                <a:sym typeface="Calibri"/>
              </a:rPr>
              <a:t>===</a:t>
            </a:r>
            <a:r>
              <a:rPr lang="en-US" sz="2300">
                <a:solidFill>
                  <a:schemeClr val="dk1"/>
                </a:solidFill>
                <a:latin typeface="Calibri"/>
                <a:ea typeface="Calibri"/>
                <a:cs typeface="Calibri"/>
                <a:sym typeface="Calibri"/>
              </a:rPr>
              <a:t> ou </a:t>
            </a:r>
            <a:r>
              <a:rPr lang="en-US" sz="2400">
                <a:solidFill>
                  <a:srgbClr val="1155CC"/>
                </a:solidFill>
                <a:latin typeface="Calibri"/>
                <a:ea typeface="Calibri"/>
                <a:cs typeface="Calibri"/>
                <a:sym typeface="Calibri"/>
              </a:rPr>
              <a:t>!==</a:t>
            </a: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levará</a:t>
            </a:r>
            <a:r>
              <a:rPr lang="en-US" sz="2200">
                <a:solidFill>
                  <a:schemeClr val="dk1"/>
                </a:solidFill>
                <a:latin typeface="Calibri"/>
                <a:ea typeface="Calibri"/>
                <a:cs typeface="Calibri"/>
                <a:sym typeface="Calibri"/>
              </a:rPr>
              <a:t> a códigos mais restritos.</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1e4e8c6ddee_0_79"/>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Operadores </a:t>
            </a:r>
            <a:r>
              <a:rPr lang="en-US" sz="2800">
                <a:solidFill>
                  <a:schemeClr val="dk1"/>
                </a:solidFill>
                <a:latin typeface="Calibri"/>
                <a:ea typeface="Calibri"/>
                <a:cs typeface="Calibri"/>
                <a:sym typeface="Calibri"/>
              </a:rPr>
              <a:t>Lógicos</a:t>
            </a:r>
            <a:endParaRPr sz="2800"/>
          </a:p>
        </p:txBody>
      </p:sp>
      <p:graphicFrame>
        <p:nvGraphicFramePr>
          <p:cNvPr id="467" name="Google Shape;467;g1e4e8c6ddee_0_79"/>
          <p:cNvGraphicFramePr/>
          <p:nvPr/>
        </p:nvGraphicFramePr>
        <p:xfrm>
          <a:off x="952500" y="1751075"/>
          <a:ext cx="3000000" cy="3000000"/>
        </p:xfrm>
        <a:graphic>
          <a:graphicData uri="http://schemas.openxmlformats.org/drawingml/2006/table">
            <a:tbl>
              <a:tblPr>
                <a:noFill/>
                <a:tableStyleId>{2377BFAF-5972-436E-896F-232DDDF01A13}</a:tableStyleId>
              </a:tblPr>
              <a:tblGrid>
                <a:gridCol w="3619500"/>
                <a:gridCol w="3619500"/>
              </a:tblGrid>
              <a:tr h="57417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O</a:t>
                      </a:r>
                      <a:r>
                        <a:rPr b="1" lang="en-US" sz="2200" u="none" cap="none" strike="noStrike">
                          <a:solidFill>
                            <a:srgbClr val="000000"/>
                          </a:solidFill>
                          <a:latin typeface="Calibri"/>
                          <a:ea typeface="Calibri"/>
                          <a:cs typeface="Calibri"/>
                          <a:sym typeface="Calibri"/>
                        </a:rPr>
                        <a:t>perador</a:t>
                      </a:r>
                      <a:endParaRPr sz="14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Descrição</a:t>
                      </a:r>
                      <a:endParaRPr b="1" sz="2200" u="none" cap="none" strike="noStrike">
                        <a:solidFill>
                          <a:srgbClr val="000000"/>
                        </a:solidFill>
                        <a:latin typeface="Calibri"/>
                        <a:ea typeface="Calibri"/>
                        <a:cs typeface="Calibri"/>
                        <a:sym typeface="Calibri"/>
                      </a:endParaRPr>
                    </a:p>
                  </a:txBody>
                  <a:tcPr marT="91425" marB="91425" marR="91425" marL="91425"/>
                </a:tc>
              </a:tr>
              <a:tr h="574175">
                <a:tc>
                  <a:txBody>
                    <a:bodyPr/>
                    <a:lstStyle/>
                    <a:p>
                      <a:pPr indent="0" lvl="0" marL="0" marR="0" rtl="0" algn="ctr">
                        <a:lnSpc>
                          <a:spcPct val="130000"/>
                        </a:lnSpc>
                        <a:spcBef>
                          <a:spcPts val="0"/>
                        </a:spcBef>
                        <a:spcAft>
                          <a:spcPts val="0"/>
                        </a:spcAft>
                        <a:buClr>
                          <a:srgbClr val="000000"/>
                        </a:buClr>
                        <a:buSzPts val="2000"/>
                        <a:buFont typeface="Arial"/>
                        <a:buNone/>
                      </a:pPr>
                      <a:r>
                        <a:rPr b="1" lang="en-US" sz="2000"/>
                        <a:t>&amp;&amp;</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t>E</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t>Ou</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t>Negação</a:t>
                      </a:r>
                      <a:endParaRPr sz="2000" u="none" cap="none" strike="noStrike">
                        <a:solidFill>
                          <a:srgbClr val="000000"/>
                        </a:solidFill>
                      </a:endParaRPr>
                    </a:p>
                  </a:txBody>
                  <a:tcPr marT="91425" marB="91425" marR="91425" marL="91425">
                    <a:solidFill>
                      <a:srgbClr val="CFE2F3"/>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e4e8c6ddee_0_84"/>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Operadores de </a:t>
            </a:r>
            <a:r>
              <a:rPr lang="en-US" sz="2800">
                <a:solidFill>
                  <a:schemeClr val="dk1"/>
                </a:solidFill>
                <a:latin typeface="Calibri"/>
                <a:ea typeface="Calibri"/>
                <a:cs typeface="Calibri"/>
                <a:sym typeface="Calibri"/>
              </a:rPr>
              <a:t>Incremento e Decremento</a:t>
            </a:r>
            <a:endParaRPr sz="2800"/>
          </a:p>
        </p:txBody>
      </p:sp>
      <p:graphicFrame>
        <p:nvGraphicFramePr>
          <p:cNvPr id="473" name="Google Shape;473;g1e4e8c6ddee_0_84"/>
          <p:cNvGraphicFramePr/>
          <p:nvPr/>
        </p:nvGraphicFramePr>
        <p:xfrm>
          <a:off x="952500" y="1751075"/>
          <a:ext cx="3000000" cy="3000000"/>
        </p:xfrm>
        <a:graphic>
          <a:graphicData uri="http://schemas.openxmlformats.org/drawingml/2006/table">
            <a:tbl>
              <a:tblPr>
                <a:noFill/>
                <a:tableStyleId>{2377BFAF-5972-436E-896F-232DDDF01A13}</a:tableStyleId>
              </a:tblPr>
              <a:tblGrid>
                <a:gridCol w="3619500"/>
                <a:gridCol w="3619500"/>
              </a:tblGrid>
              <a:tr h="57417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O</a:t>
                      </a:r>
                      <a:r>
                        <a:rPr b="1" lang="en-US" sz="2200" u="none" cap="none" strike="noStrike">
                          <a:solidFill>
                            <a:srgbClr val="000000"/>
                          </a:solidFill>
                          <a:latin typeface="Calibri"/>
                          <a:ea typeface="Calibri"/>
                          <a:cs typeface="Calibri"/>
                          <a:sym typeface="Calibri"/>
                        </a:rPr>
                        <a:t>perador</a:t>
                      </a:r>
                      <a:endParaRPr sz="14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Descrição</a:t>
                      </a:r>
                      <a:endParaRPr b="1" sz="2200" u="none" cap="none" strike="noStrike">
                        <a:solidFill>
                          <a:srgbClr val="000000"/>
                        </a:solidFill>
                        <a:latin typeface="Calibri"/>
                        <a:ea typeface="Calibri"/>
                        <a:cs typeface="Calibri"/>
                        <a:sym typeface="Calibri"/>
                      </a:endParaRPr>
                    </a:p>
                  </a:txBody>
                  <a:tcPr marT="91425" marB="91425" marR="91425" marL="91425"/>
                </a:tc>
              </a:tr>
              <a:tr h="574175">
                <a:tc>
                  <a:txBody>
                    <a:bodyPr/>
                    <a:lstStyle/>
                    <a:p>
                      <a:pPr indent="0" lvl="0" marL="0" marR="0" rtl="0" algn="ctr">
                        <a:lnSpc>
                          <a:spcPct val="130000"/>
                        </a:lnSpc>
                        <a:spcBef>
                          <a:spcPts val="0"/>
                        </a:spcBef>
                        <a:spcAft>
                          <a:spcPts val="0"/>
                        </a:spcAft>
                        <a:buClr>
                          <a:srgbClr val="000000"/>
                        </a:buClr>
                        <a:buSzPts val="2000"/>
                        <a:buFont typeface="Arial"/>
                        <a:buNone/>
                      </a:pPr>
                      <a:r>
                        <a:rPr b="1" lang="en-US" sz="2000"/>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t>Incremento</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t>Decremento</a:t>
                      </a:r>
                      <a:endParaRPr sz="2000" u="none" cap="none" strike="noStrike">
                        <a:solidFill>
                          <a:srgbClr val="000000"/>
                        </a:solidFill>
                      </a:endParaRPr>
                    </a:p>
                  </a:txBody>
                  <a:tcPr marT="91425" marB="91425" marR="91425" marL="91425">
                    <a:solidFill>
                      <a:srgbClr val="CFE2F3"/>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e4e8c6ddee_0_89"/>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Operadores de </a:t>
            </a:r>
            <a:r>
              <a:rPr lang="en-US" sz="2800">
                <a:solidFill>
                  <a:schemeClr val="dk1"/>
                </a:solidFill>
                <a:latin typeface="Calibri"/>
                <a:ea typeface="Calibri"/>
                <a:cs typeface="Calibri"/>
                <a:sym typeface="Calibri"/>
              </a:rPr>
              <a:t>Atribuição</a:t>
            </a:r>
            <a:endParaRPr sz="2800"/>
          </a:p>
        </p:txBody>
      </p:sp>
      <p:graphicFrame>
        <p:nvGraphicFramePr>
          <p:cNvPr id="479" name="Google Shape;479;g1e4e8c6ddee_0_89"/>
          <p:cNvGraphicFramePr/>
          <p:nvPr/>
        </p:nvGraphicFramePr>
        <p:xfrm>
          <a:off x="952500" y="1751075"/>
          <a:ext cx="3000000" cy="3000000"/>
        </p:xfrm>
        <a:graphic>
          <a:graphicData uri="http://schemas.openxmlformats.org/drawingml/2006/table">
            <a:tbl>
              <a:tblPr>
                <a:noFill/>
                <a:tableStyleId>{2377BFAF-5972-436E-896F-232DDDF01A13}</a:tableStyleId>
              </a:tblPr>
              <a:tblGrid>
                <a:gridCol w="1515650"/>
                <a:gridCol w="5723350"/>
              </a:tblGrid>
              <a:tr h="57417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O</a:t>
                      </a:r>
                      <a:r>
                        <a:rPr b="1" lang="en-US" sz="2200" u="none" cap="none" strike="noStrike">
                          <a:solidFill>
                            <a:srgbClr val="000000"/>
                          </a:solidFill>
                          <a:latin typeface="Calibri"/>
                          <a:ea typeface="Calibri"/>
                          <a:cs typeface="Calibri"/>
                          <a:sym typeface="Calibri"/>
                        </a:rPr>
                        <a:t>perador</a:t>
                      </a:r>
                      <a:endParaRPr sz="14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a:latin typeface="Calibri"/>
                          <a:ea typeface="Calibri"/>
                          <a:cs typeface="Calibri"/>
                          <a:sym typeface="Calibri"/>
                        </a:rPr>
                        <a:t>Descrição</a:t>
                      </a:r>
                      <a:endParaRPr b="1" sz="2200" u="none" cap="none" strike="noStrike">
                        <a:solidFill>
                          <a:srgbClr val="000000"/>
                        </a:solidFill>
                        <a:latin typeface="Calibri"/>
                        <a:ea typeface="Calibri"/>
                        <a:cs typeface="Calibri"/>
                        <a:sym typeface="Calibri"/>
                      </a:endParaRPr>
                    </a:p>
                  </a:txBody>
                  <a:tcPr marT="91425" marB="91425" marR="91425" marL="91425"/>
                </a:tc>
              </a:tr>
              <a:tr h="574175">
                <a:tc>
                  <a:txBody>
                    <a:bodyPr/>
                    <a:lstStyle/>
                    <a:p>
                      <a:pPr indent="0" lvl="0" marL="0" marR="0" rtl="0" algn="ctr">
                        <a:lnSpc>
                          <a:spcPct val="130000"/>
                        </a:lnSpc>
                        <a:spcBef>
                          <a:spcPts val="0"/>
                        </a:spcBef>
                        <a:spcAft>
                          <a:spcPts val="0"/>
                        </a:spcAft>
                        <a:buClr>
                          <a:srgbClr val="000000"/>
                        </a:buClr>
                        <a:buSzPts val="2000"/>
                        <a:buFont typeface="Arial"/>
                        <a:buNone/>
                      </a:pPr>
                      <a:r>
                        <a:rPr b="1" lang="en-US" sz="2000"/>
                        <a:t>=</a:t>
                      </a:r>
                      <a:endParaRPr b="1" sz="2000" u="none" cap="none" strike="noStrike">
                        <a:solidFill>
                          <a:srgbClr val="000000"/>
                        </a:solidFill>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2000"/>
                        <a:buFont typeface="Arial"/>
                        <a:buNone/>
                      </a:pPr>
                      <a:r>
                        <a:rPr lang="en-US" sz="2000"/>
                        <a:t>Atribuição comum</a:t>
                      </a:r>
                      <a:endParaRPr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a:t>+=</a:t>
                      </a:r>
                      <a:endParaRPr b="1" sz="2000" u="none" cap="none" strike="noStrike">
                        <a:solidFill>
                          <a:srgbClr val="000000"/>
                        </a:solidFill>
                      </a:endParaRPr>
                    </a:p>
                  </a:txBody>
                  <a:tcPr marT="91425" marB="91425" marR="91425" marL="91425">
                    <a:solidFill>
                      <a:srgbClr val="CFE2F3"/>
                    </a:solidFill>
                  </a:tcPr>
                </a:tc>
                <a:tc>
                  <a:txBody>
                    <a:bodyPr/>
                    <a:lstStyle/>
                    <a:p>
                      <a:pPr indent="0" lvl="0" marL="0" rtl="0" algn="l">
                        <a:spcBef>
                          <a:spcPts val="0"/>
                        </a:spcBef>
                        <a:spcAft>
                          <a:spcPts val="0"/>
                        </a:spcAft>
                        <a:buClr>
                          <a:schemeClr val="dk1"/>
                        </a:buClr>
                        <a:buSzPts val="2000"/>
                        <a:buFont typeface="Arial"/>
                        <a:buNone/>
                      </a:pPr>
                      <a:r>
                        <a:rPr lang="en-US" sz="2000">
                          <a:solidFill>
                            <a:schemeClr val="dk1"/>
                          </a:solidFill>
                        </a:rPr>
                        <a:t>Atribuição de soma (x += y) == </a:t>
                      </a:r>
                      <a:r>
                        <a:rPr b="1" lang="en-US" sz="2000">
                          <a:solidFill>
                            <a:schemeClr val="dk1"/>
                          </a:solidFill>
                        </a:rPr>
                        <a:t>(x = x + y)</a:t>
                      </a:r>
                      <a:endParaRPr b="1"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None/>
                      </a:pPr>
                      <a:r>
                        <a:rPr b="1" lang="en-US" sz="2000"/>
                        <a:t>-=</a:t>
                      </a:r>
                      <a:endParaRPr b="1" sz="2000"/>
                    </a:p>
                  </a:txBody>
                  <a:tcPr marT="91425" marB="91425" marR="91425" marL="91425">
                    <a:solidFill>
                      <a:srgbClr val="CFE2F3"/>
                    </a:solidFill>
                  </a:tcPr>
                </a:tc>
                <a:tc>
                  <a:txBody>
                    <a:bodyPr/>
                    <a:lstStyle/>
                    <a:p>
                      <a:pPr indent="0" lvl="0" marL="0" rtl="0" algn="l">
                        <a:spcBef>
                          <a:spcPts val="0"/>
                        </a:spcBef>
                        <a:spcAft>
                          <a:spcPts val="0"/>
                        </a:spcAft>
                        <a:buClr>
                          <a:schemeClr val="dk1"/>
                        </a:buClr>
                        <a:buSzPts val="2000"/>
                        <a:buFont typeface="Arial"/>
                        <a:buNone/>
                      </a:pPr>
                      <a:r>
                        <a:rPr lang="en-US" sz="2000">
                          <a:solidFill>
                            <a:schemeClr val="dk1"/>
                          </a:solidFill>
                        </a:rPr>
                        <a:t>Atribuição de subtração x -= y) == </a:t>
                      </a:r>
                      <a:r>
                        <a:rPr b="1" lang="en-US" sz="2000">
                          <a:solidFill>
                            <a:schemeClr val="dk1"/>
                          </a:solidFill>
                        </a:rPr>
                        <a:t>(x = x – y)</a:t>
                      </a:r>
                      <a:endParaRPr b="1"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None/>
                      </a:pPr>
                      <a:r>
                        <a:rPr b="1" lang="en-US" sz="2000"/>
                        <a:t>*=</a:t>
                      </a:r>
                      <a:endParaRPr b="1" sz="2000"/>
                    </a:p>
                  </a:txBody>
                  <a:tcPr marT="91425" marB="91425" marR="91425" marL="91425">
                    <a:solidFill>
                      <a:srgbClr val="CFE2F3"/>
                    </a:solidFill>
                  </a:tcPr>
                </a:tc>
                <a:tc>
                  <a:txBody>
                    <a:bodyPr/>
                    <a:lstStyle/>
                    <a:p>
                      <a:pPr indent="0" lvl="0" marL="0" rtl="0" algn="l">
                        <a:spcBef>
                          <a:spcPts val="0"/>
                        </a:spcBef>
                        <a:spcAft>
                          <a:spcPts val="0"/>
                        </a:spcAft>
                        <a:buClr>
                          <a:schemeClr val="dk1"/>
                        </a:buClr>
                        <a:buSzPts val="2000"/>
                        <a:buFont typeface="Arial"/>
                        <a:buNone/>
                      </a:pPr>
                      <a:r>
                        <a:rPr lang="en-US" sz="2000">
                          <a:solidFill>
                            <a:schemeClr val="dk1"/>
                          </a:solidFill>
                        </a:rPr>
                        <a:t>Atribuição de multiplicação (x *= y) == </a:t>
                      </a:r>
                      <a:r>
                        <a:rPr b="1" lang="en-US" sz="2000">
                          <a:solidFill>
                            <a:schemeClr val="dk1"/>
                          </a:solidFill>
                        </a:rPr>
                        <a:t>(x = x * y)</a:t>
                      </a:r>
                      <a:endParaRPr b="1"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None/>
                      </a:pPr>
                      <a:r>
                        <a:rPr b="1" lang="en-US" sz="2000"/>
                        <a:t>/=</a:t>
                      </a:r>
                      <a:endParaRPr b="1" sz="2000"/>
                    </a:p>
                  </a:txBody>
                  <a:tcPr marT="91425" marB="91425" marR="91425" marL="91425">
                    <a:solidFill>
                      <a:srgbClr val="CFE2F3"/>
                    </a:solidFill>
                  </a:tcPr>
                </a:tc>
                <a:tc>
                  <a:txBody>
                    <a:bodyPr/>
                    <a:lstStyle/>
                    <a:p>
                      <a:pPr indent="0" lvl="0" marL="0" rtl="0" algn="l">
                        <a:spcBef>
                          <a:spcPts val="0"/>
                        </a:spcBef>
                        <a:spcAft>
                          <a:spcPts val="0"/>
                        </a:spcAft>
                        <a:buClr>
                          <a:schemeClr val="dk1"/>
                        </a:buClr>
                        <a:buSzPts val="2000"/>
                        <a:buFont typeface="Arial"/>
                        <a:buNone/>
                      </a:pPr>
                      <a:r>
                        <a:rPr lang="en-US" sz="2000">
                          <a:solidFill>
                            <a:schemeClr val="dk1"/>
                          </a:solidFill>
                        </a:rPr>
                        <a:t>Atribuição de divisão (x /= y) == </a:t>
                      </a:r>
                      <a:r>
                        <a:rPr b="1" lang="en-US" sz="2000">
                          <a:solidFill>
                            <a:schemeClr val="dk1"/>
                          </a:solidFill>
                        </a:rPr>
                        <a:t>(x = x / y)</a:t>
                      </a:r>
                      <a:endParaRPr b="1" sz="2000" u="none" cap="none" strike="noStrike">
                        <a:solidFill>
                          <a:srgbClr val="000000"/>
                        </a:solidFill>
                      </a:endParaRPr>
                    </a:p>
                  </a:txBody>
                  <a:tcPr marT="91425" marB="91425" marR="91425" marL="91425">
                    <a:solidFill>
                      <a:srgbClr val="CFE2F3"/>
                    </a:solidFill>
                  </a:tcPr>
                </a:tc>
              </a:tr>
              <a:tr h="574175">
                <a:tc>
                  <a:txBody>
                    <a:bodyPr/>
                    <a:lstStyle/>
                    <a:p>
                      <a:pPr indent="0" lvl="0" marL="0" marR="0" rtl="0" algn="ctr">
                        <a:lnSpc>
                          <a:spcPct val="100000"/>
                        </a:lnSpc>
                        <a:spcBef>
                          <a:spcPts val="0"/>
                        </a:spcBef>
                        <a:spcAft>
                          <a:spcPts val="0"/>
                        </a:spcAft>
                        <a:buNone/>
                      </a:pPr>
                      <a:r>
                        <a:rPr b="1" lang="en-US" sz="2000"/>
                        <a:t>%=</a:t>
                      </a:r>
                      <a:endParaRPr b="1" sz="2000"/>
                    </a:p>
                  </a:txBody>
                  <a:tcPr marT="91425" marB="91425" marR="91425" marL="91425">
                    <a:solidFill>
                      <a:srgbClr val="CFE2F3"/>
                    </a:solidFill>
                  </a:tcPr>
                </a:tc>
                <a:tc>
                  <a:txBody>
                    <a:bodyPr/>
                    <a:lstStyle/>
                    <a:p>
                      <a:pPr indent="0" lvl="0" marL="0" rtl="0" algn="l">
                        <a:spcBef>
                          <a:spcPts val="0"/>
                        </a:spcBef>
                        <a:spcAft>
                          <a:spcPts val="0"/>
                        </a:spcAft>
                        <a:buClr>
                          <a:schemeClr val="dk1"/>
                        </a:buClr>
                        <a:buSzPts val="2000"/>
                        <a:buFont typeface="Arial"/>
                        <a:buNone/>
                      </a:pPr>
                      <a:r>
                        <a:rPr lang="en-US" sz="2000">
                          <a:solidFill>
                            <a:schemeClr val="dk1"/>
                          </a:solidFill>
                        </a:rPr>
                        <a:t>Atribuição de resto (x %= y) == </a:t>
                      </a:r>
                      <a:r>
                        <a:rPr b="1" lang="en-US" sz="2000">
                          <a:solidFill>
                            <a:schemeClr val="dk1"/>
                          </a:solidFill>
                        </a:rPr>
                        <a:t>(x = x % y)</a:t>
                      </a:r>
                      <a:endParaRPr b="1" sz="2000" u="none" cap="none" strike="noStrike">
                        <a:solidFill>
                          <a:srgbClr val="000000"/>
                        </a:solidFill>
                      </a:endParaRPr>
                    </a:p>
                  </a:txBody>
                  <a:tcPr marT="91425" marB="91425" marR="91425" marL="91425">
                    <a:solidFill>
                      <a:srgbClr val="CFE2F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e4e3097cb0_0_33"/>
          <p:cNvSpPr/>
          <p:nvPr/>
        </p:nvSpPr>
        <p:spPr>
          <a:xfrm>
            <a:off x="332675" y="1051925"/>
            <a:ext cx="8615400" cy="535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e4e3097cb0_0_33"/>
          <p:cNvSpPr txBox="1"/>
          <p:nvPr>
            <p:ph type="ctrTitle"/>
          </p:nvPr>
        </p:nvSpPr>
        <p:spPr>
          <a:xfrm>
            <a:off x="332675" y="84700"/>
            <a:ext cx="84069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1" lang="en-US" sz="2800">
                <a:solidFill>
                  <a:srgbClr val="FF0000"/>
                </a:solidFill>
              </a:rPr>
              <a:t>Ex_1:</a:t>
            </a:r>
            <a:r>
              <a:rPr lang="en-US" sz="2800"/>
              <a:t> </a:t>
            </a:r>
            <a:r>
              <a:rPr lang="en-US" sz="2800"/>
              <a:t>Primeiro código - Hello World</a:t>
            </a:r>
            <a:endParaRPr sz="2800"/>
          </a:p>
        </p:txBody>
      </p:sp>
      <p:sp>
        <p:nvSpPr>
          <p:cNvPr id="117" name="Google Shape;117;g1e4e3097cb0_0_33"/>
          <p:cNvSpPr txBox="1"/>
          <p:nvPr/>
        </p:nvSpPr>
        <p:spPr>
          <a:xfrm>
            <a:off x="332675" y="977700"/>
            <a:ext cx="8615400" cy="550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&lt;!DOCTYPE</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html</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&lt;html</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lang</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"pt-br"</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&lt;head&gt;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&lt;meta</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charset</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"UTF-8"</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&lt;meta</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name</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"viewport"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content</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"width=device-width, initial-scale=1.0"</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&lt;title&gt;</a:t>
            </a:r>
            <a:r>
              <a:rPr lang="en-US" sz="2000">
                <a:solidFill>
                  <a:schemeClr val="dk1"/>
                </a:solidFill>
                <a:latin typeface="Calibri"/>
                <a:ea typeface="Calibri"/>
                <a:cs typeface="Calibri"/>
                <a:sym typeface="Calibri"/>
              </a:rPr>
              <a:t>JavaScript Básico</a:t>
            </a:r>
            <a:r>
              <a:rPr lang="en-US" sz="2000">
                <a:solidFill>
                  <a:srgbClr val="800000"/>
                </a:solidFill>
                <a:latin typeface="Calibri"/>
                <a:ea typeface="Calibri"/>
                <a:cs typeface="Calibri"/>
                <a:sym typeface="Calibri"/>
              </a:rPr>
              <a:t>&lt;/title&gt;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&lt;/head&gt;</a:t>
            </a:r>
            <a:endParaRPr sz="20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&lt;body&gt;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&lt;script&gt; </a:t>
            </a:r>
            <a:endParaRPr sz="2000">
              <a:solidFill>
                <a:srgbClr val="800000"/>
              </a:solidFill>
              <a:latin typeface="Calibri"/>
              <a:ea typeface="Calibri"/>
              <a:cs typeface="Calibri"/>
              <a:sym typeface="Calibri"/>
            </a:endParaRPr>
          </a:p>
          <a:p>
            <a:pPr indent="0" lvl="0" marL="914400" rtl="0" algn="l">
              <a:lnSpc>
                <a:spcPct val="135714"/>
              </a:lnSpc>
              <a:spcBef>
                <a:spcPts val="0"/>
              </a:spcBef>
              <a:spcAft>
                <a:spcPts val="0"/>
              </a:spcAft>
              <a:buNone/>
            </a:pPr>
            <a:r>
              <a:rPr lang="en-US" sz="2000">
                <a:solidFill>
                  <a:schemeClr val="dk1"/>
                </a:solidFill>
                <a:latin typeface="Calibri"/>
                <a:ea typeface="Calibri"/>
                <a:cs typeface="Calibri"/>
                <a:sym typeface="Calibri"/>
              </a:rPr>
              <a:t>  alert(</a:t>
            </a:r>
            <a:r>
              <a:rPr lang="en-US" sz="2000">
                <a:solidFill>
                  <a:srgbClr val="A31515"/>
                </a:solidFill>
                <a:latin typeface="Calibri"/>
                <a:ea typeface="Calibri"/>
                <a:cs typeface="Calibri"/>
                <a:sym typeface="Calibri"/>
              </a:rPr>
              <a:t>"Hello, world!"</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&lt;/script&gt;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&lt;/body&gt;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&lt;/html&gt;</a:t>
            </a:r>
            <a:endParaRPr sz="2000">
              <a:solidFill>
                <a:srgbClr val="98000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e4e8c6ddee_0_99"/>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Operadores </a:t>
            </a:r>
            <a:r>
              <a:rPr lang="en-US" sz="2800">
                <a:solidFill>
                  <a:schemeClr val="dk1"/>
                </a:solidFill>
                <a:latin typeface="Calibri"/>
                <a:ea typeface="Calibri"/>
                <a:cs typeface="Calibri"/>
                <a:sym typeface="Calibri"/>
              </a:rPr>
              <a:t>Atribuição</a:t>
            </a:r>
            <a:endParaRPr sz="2800"/>
          </a:p>
        </p:txBody>
      </p:sp>
      <p:sp>
        <p:nvSpPr>
          <p:cNvPr id="485" name="Google Shape;485;g1e4e8c6ddee_0_99"/>
          <p:cNvSpPr txBox="1"/>
          <p:nvPr/>
        </p:nvSpPr>
        <p:spPr>
          <a:xfrm>
            <a:off x="457200" y="12613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2300">
                <a:solidFill>
                  <a:srgbClr val="000000"/>
                </a:solidFill>
                <a:latin typeface="Calibri"/>
                <a:ea typeface="Calibri"/>
                <a:cs typeface="Calibri"/>
                <a:sym typeface="Calibri"/>
              </a:rPr>
              <a:t>  O operador de atribuição pode ser combinado com outros operadores aritméticos.</a:t>
            </a:r>
            <a:endParaRPr sz="2300">
              <a:solidFill>
                <a:srgbClr val="000000"/>
              </a:solidFill>
              <a:latin typeface="Calibri"/>
              <a:ea typeface="Calibri"/>
              <a:cs typeface="Calibri"/>
              <a:sym typeface="Calibri"/>
            </a:endParaRPr>
          </a:p>
          <a:p>
            <a:pPr indent="0" lvl="0" marL="0" rtl="0" algn="l">
              <a:spcBef>
                <a:spcPts val="480"/>
              </a:spcBef>
              <a:spcAft>
                <a:spcPts val="0"/>
              </a:spcAft>
              <a:buNone/>
            </a:pPr>
            <a:r>
              <a:t/>
            </a:r>
            <a:endParaRPr sz="2300">
              <a:solidFill>
                <a:srgbClr val="000000"/>
              </a:solidFill>
              <a:latin typeface="Calibri"/>
              <a:ea typeface="Calibri"/>
              <a:cs typeface="Calibri"/>
              <a:sym typeface="Calibri"/>
            </a:endParaRPr>
          </a:p>
          <a:p>
            <a:pPr indent="0" lvl="0" marL="0" rtl="0" algn="l">
              <a:spcBef>
                <a:spcPts val="480"/>
              </a:spcBef>
              <a:spcAft>
                <a:spcPts val="0"/>
              </a:spcAft>
              <a:buNone/>
            </a:pPr>
            <a:r>
              <a:rPr b="1" lang="en-US" sz="2300">
                <a:solidFill>
                  <a:srgbClr val="E50000"/>
                </a:solidFill>
                <a:latin typeface="Calibri"/>
                <a:ea typeface="Calibri"/>
                <a:cs typeface="Calibri"/>
                <a:sym typeface="Calibri"/>
              </a:rPr>
              <a:t>  Ex:</a:t>
            </a:r>
            <a:endParaRPr b="1" sz="2300">
              <a:solidFill>
                <a:srgbClr val="E50000"/>
              </a:solidFill>
              <a:latin typeface="Calibri"/>
              <a:ea typeface="Calibri"/>
              <a:cs typeface="Calibri"/>
              <a:sym typeface="Calibri"/>
            </a:endParaRPr>
          </a:p>
          <a:p>
            <a:pPr indent="0" lvl="0" marL="0" rtl="0" algn="l">
              <a:lnSpc>
                <a:spcPct val="150000"/>
              </a:lnSpc>
              <a:spcBef>
                <a:spcPts val="480"/>
              </a:spcBef>
              <a:spcAft>
                <a:spcPts val="0"/>
              </a:spcAft>
              <a:buNone/>
            </a:pPr>
            <a:r>
              <a:rPr lang="en-US" sz="2300">
                <a:solidFill>
                  <a:srgbClr val="000000"/>
                </a:solidFill>
                <a:latin typeface="Calibri"/>
                <a:ea typeface="Calibri"/>
                <a:cs typeface="Calibri"/>
                <a:sym typeface="Calibri"/>
              </a:rPr>
              <a:t>     </a:t>
            </a:r>
            <a:r>
              <a:rPr b="1" lang="en-US" sz="2300">
                <a:solidFill>
                  <a:srgbClr val="741B47"/>
                </a:solidFill>
                <a:latin typeface="Calibri"/>
                <a:ea typeface="Calibri"/>
                <a:cs typeface="Calibri"/>
                <a:sym typeface="Calibri"/>
              </a:rPr>
              <a:t>a += b;</a:t>
            </a:r>
            <a:r>
              <a:rPr lang="en-US" sz="2300">
                <a:solidFill>
                  <a:srgbClr val="000000"/>
                </a:solidFill>
                <a:latin typeface="Calibri"/>
                <a:ea typeface="Calibri"/>
                <a:cs typeface="Calibri"/>
                <a:sym typeface="Calibri"/>
              </a:rPr>
              <a:t> equivalente a </a:t>
            </a:r>
            <a:r>
              <a:rPr b="1" lang="en-US" sz="2300">
                <a:solidFill>
                  <a:srgbClr val="741B47"/>
                </a:solidFill>
                <a:latin typeface="Calibri"/>
                <a:ea typeface="Calibri"/>
                <a:cs typeface="Calibri"/>
                <a:sym typeface="Calibri"/>
              </a:rPr>
              <a:t>a = a + b;</a:t>
            </a:r>
            <a:endParaRPr b="1" sz="2300">
              <a:solidFill>
                <a:srgbClr val="741B47"/>
              </a:solidFill>
              <a:latin typeface="Calibri"/>
              <a:ea typeface="Calibri"/>
              <a:cs typeface="Calibri"/>
              <a:sym typeface="Calibri"/>
            </a:endParaRPr>
          </a:p>
          <a:p>
            <a:pPr indent="0" lvl="0" marL="0" rtl="0" algn="l">
              <a:lnSpc>
                <a:spcPct val="150000"/>
              </a:lnSpc>
              <a:spcBef>
                <a:spcPts val="480"/>
              </a:spcBef>
              <a:spcAft>
                <a:spcPts val="0"/>
              </a:spcAft>
              <a:buNone/>
            </a:pPr>
            <a:r>
              <a:rPr b="1" lang="en-US" sz="2300">
                <a:solidFill>
                  <a:srgbClr val="FF0000"/>
                </a:solidFill>
                <a:latin typeface="Calibri"/>
                <a:ea typeface="Calibri"/>
                <a:cs typeface="Calibri"/>
                <a:sym typeface="Calibri"/>
              </a:rPr>
              <a:t>     </a:t>
            </a:r>
            <a:r>
              <a:rPr b="1" lang="en-US" sz="2300">
                <a:solidFill>
                  <a:srgbClr val="741B47"/>
                </a:solidFill>
                <a:latin typeface="Calibri"/>
                <a:ea typeface="Calibri"/>
                <a:cs typeface="Calibri"/>
                <a:sym typeface="Calibri"/>
              </a:rPr>
              <a:t>a -= 2;</a:t>
            </a:r>
            <a:r>
              <a:rPr lang="en-US" sz="2300">
                <a:solidFill>
                  <a:srgbClr val="000000"/>
                </a:solidFill>
                <a:latin typeface="Calibri"/>
                <a:ea typeface="Calibri"/>
                <a:cs typeface="Calibri"/>
                <a:sym typeface="Calibri"/>
              </a:rPr>
              <a:t> equivalente a </a:t>
            </a:r>
            <a:r>
              <a:rPr b="1" lang="en-US" sz="2300">
                <a:solidFill>
                  <a:srgbClr val="741B47"/>
                </a:solidFill>
                <a:latin typeface="Calibri"/>
                <a:ea typeface="Calibri"/>
                <a:cs typeface="Calibri"/>
                <a:sym typeface="Calibri"/>
              </a:rPr>
              <a:t>a = a - 2;</a:t>
            </a:r>
            <a:endParaRPr b="1" sz="2300">
              <a:solidFill>
                <a:srgbClr val="741B47"/>
              </a:solidFill>
              <a:latin typeface="Calibri"/>
              <a:ea typeface="Calibri"/>
              <a:cs typeface="Calibri"/>
              <a:sym typeface="Calibri"/>
            </a:endParaRPr>
          </a:p>
          <a:p>
            <a:pPr indent="0" lvl="0" marL="0" rtl="0" algn="l">
              <a:lnSpc>
                <a:spcPct val="150000"/>
              </a:lnSpc>
              <a:spcBef>
                <a:spcPts val="480"/>
              </a:spcBef>
              <a:spcAft>
                <a:spcPts val="0"/>
              </a:spcAft>
              <a:buNone/>
            </a:pPr>
            <a:r>
              <a:rPr b="1" lang="en-US" sz="2300">
                <a:solidFill>
                  <a:srgbClr val="FF0000"/>
                </a:solidFill>
                <a:latin typeface="Calibri"/>
                <a:ea typeface="Calibri"/>
                <a:cs typeface="Calibri"/>
                <a:sym typeface="Calibri"/>
              </a:rPr>
              <a:t> </a:t>
            </a:r>
            <a:r>
              <a:rPr b="1" lang="en-US" sz="2300">
                <a:solidFill>
                  <a:srgbClr val="741B47"/>
                </a:solidFill>
                <a:latin typeface="Calibri"/>
                <a:ea typeface="Calibri"/>
                <a:cs typeface="Calibri"/>
                <a:sym typeface="Calibri"/>
              </a:rPr>
              <a:t>    a *= 1+1;</a:t>
            </a:r>
            <a:r>
              <a:rPr lang="en-US" sz="2300">
                <a:solidFill>
                  <a:srgbClr val="000000"/>
                </a:solidFill>
                <a:latin typeface="Calibri"/>
                <a:ea typeface="Calibri"/>
                <a:cs typeface="Calibri"/>
                <a:sym typeface="Calibri"/>
              </a:rPr>
              <a:t> equivalente a </a:t>
            </a:r>
            <a:r>
              <a:rPr b="1" lang="en-US" sz="2300">
                <a:solidFill>
                  <a:srgbClr val="741B47"/>
                </a:solidFill>
                <a:latin typeface="Calibri"/>
                <a:ea typeface="Calibri"/>
                <a:cs typeface="Calibri"/>
                <a:sym typeface="Calibri"/>
              </a:rPr>
              <a:t>a = a * (1+1);</a:t>
            </a:r>
            <a:endParaRPr b="1" sz="2300">
              <a:solidFill>
                <a:srgbClr val="741B47"/>
              </a:solidFill>
              <a:latin typeface="Calibri"/>
              <a:ea typeface="Calibri"/>
              <a:cs typeface="Calibri"/>
              <a:sym typeface="Calibri"/>
            </a:endParaRPr>
          </a:p>
          <a:p>
            <a:pPr indent="0" lvl="0" marL="0" rtl="0" algn="l">
              <a:lnSpc>
                <a:spcPct val="150000"/>
              </a:lnSpc>
              <a:spcBef>
                <a:spcPts val="480"/>
              </a:spcBef>
              <a:spcAft>
                <a:spcPts val="0"/>
              </a:spcAft>
              <a:buNone/>
            </a:pPr>
            <a:r>
              <a:rPr b="1" lang="en-US" sz="2300">
                <a:solidFill>
                  <a:srgbClr val="FF0000"/>
                </a:solidFill>
                <a:latin typeface="Calibri"/>
                <a:ea typeface="Calibri"/>
                <a:cs typeface="Calibri"/>
                <a:sym typeface="Calibri"/>
              </a:rPr>
              <a:t>     </a:t>
            </a:r>
            <a:r>
              <a:rPr b="1" lang="en-US" sz="2300">
                <a:solidFill>
                  <a:srgbClr val="741B47"/>
                </a:solidFill>
                <a:latin typeface="Calibri"/>
                <a:ea typeface="Calibri"/>
                <a:cs typeface="Calibri"/>
                <a:sym typeface="Calibri"/>
              </a:rPr>
              <a:t>a %= b*c+d;</a:t>
            </a:r>
            <a:r>
              <a:rPr lang="en-US" sz="2300">
                <a:solidFill>
                  <a:srgbClr val="741B47"/>
                </a:solidFill>
                <a:latin typeface="Calibri"/>
                <a:ea typeface="Calibri"/>
                <a:cs typeface="Calibri"/>
                <a:sym typeface="Calibri"/>
              </a:rPr>
              <a:t> </a:t>
            </a:r>
            <a:r>
              <a:rPr lang="en-US" sz="2300">
                <a:solidFill>
                  <a:srgbClr val="000000"/>
                </a:solidFill>
                <a:latin typeface="Calibri"/>
                <a:ea typeface="Calibri"/>
                <a:cs typeface="Calibri"/>
                <a:sym typeface="Calibri"/>
              </a:rPr>
              <a:t>equivalente a </a:t>
            </a:r>
            <a:r>
              <a:rPr b="1" lang="en-US" sz="2300">
                <a:solidFill>
                  <a:srgbClr val="741B47"/>
                </a:solidFill>
                <a:latin typeface="Calibri"/>
                <a:ea typeface="Calibri"/>
                <a:cs typeface="Calibri"/>
                <a:sym typeface="Calibri"/>
              </a:rPr>
              <a:t>a = a % (b*c+d);</a:t>
            </a:r>
            <a:endParaRPr b="1" sz="2300">
              <a:solidFill>
                <a:srgbClr val="741B47"/>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2" marL="0" rtl="0" algn="l">
              <a:spcBef>
                <a:spcPts val="480"/>
              </a:spcBef>
              <a:spcAft>
                <a:spcPts val="0"/>
              </a:spcAft>
              <a:buNone/>
            </a:pPr>
            <a:r>
              <a:t/>
            </a:r>
            <a:endParaRPr sz="32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e5124b9b6c_0_22"/>
          <p:cNvSpPr txBox="1"/>
          <p:nvPr>
            <p:ph type="ctrTitle"/>
          </p:nvPr>
        </p:nvSpPr>
        <p:spPr>
          <a:xfrm>
            <a:off x="352675" y="160900"/>
            <a:ext cx="85158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Onde adicionar a chamada a tag </a:t>
            </a:r>
            <a:r>
              <a:rPr lang="en-US" sz="2800">
                <a:solidFill>
                  <a:srgbClr val="A31515"/>
                </a:solidFill>
              </a:rPr>
              <a:t>&lt;script&gt;</a:t>
            </a:r>
            <a:r>
              <a:rPr lang="en-US" sz="2800">
                <a:solidFill>
                  <a:srgbClr val="A31515"/>
                </a:solidFill>
              </a:rPr>
              <a:t>&lt;/script&gt; </a:t>
            </a:r>
            <a:r>
              <a:rPr lang="en-US" sz="2800">
                <a:solidFill>
                  <a:schemeClr val="dk1"/>
                </a:solidFill>
              </a:rPr>
              <a:t>?</a:t>
            </a:r>
            <a:endParaRPr sz="2800">
              <a:solidFill>
                <a:schemeClr val="dk1"/>
              </a:solidFill>
            </a:endParaRPr>
          </a:p>
        </p:txBody>
      </p:sp>
      <p:sp>
        <p:nvSpPr>
          <p:cNvPr id="491" name="Google Shape;491;g1e5124b9b6c_0_22"/>
          <p:cNvSpPr txBox="1"/>
          <p:nvPr/>
        </p:nvSpPr>
        <p:spPr>
          <a:xfrm>
            <a:off x="457200" y="12613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2300">
                <a:solidFill>
                  <a:srgbClr val="000000"/>
                </a:solidFill>
                <a:latin typeface="Calibri"/>
                <a:ea typeface="Calibri"/>
                <a:cs typeface="Calibri"/>
                <a:sym typeface="Calibri"/>
              </a:rPr>
              <a:t> </a:t>
            </a:r>
            <a:r>
              <a:rPr lang="en-US" sz="2300">
                <a:latin typeface="Calibri"/>
                <a:ea typeface="Calibri"/>
                <a:cs typeface="Calibri"/>
                <a:sym typeface="Calibri"/>
              </a:rPr>
              <a:t>Temos duas abordagens para adicionar a chamada ao arquivo de script no </a:t>
            </a:r>
            <a:r>
              <a:rPr lang="en-US" sz="2300">
                <a:solidFill>
                  <a:srgbClr val="2A00FF"/>
                </a:solidFill>
                <a:latin typeface="Calibri"/>
                <a:ea typeface="Calibri"/>
                <a:cs typeface="Calibri"/>
                <a:sym typeface="Calibri"/>
              </a:rPr>
              <a:t>HTML</a:t>
            </a:r>
            <a:r>
              <a:rPr lang="en-US" sz="2300">
                <a:latin typeface="Calibri"/>
                <a:ea typeface="Calibri"/>
                <a:cs typeface="Calibri"/>
                <a:sym typeface="Calibri"/>
              </a:rPr>
              <a:t>.</a:t>
            </a:r>
            <a:endParaRPr sz="2300">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t/>
            </a:r>
            <a:endParaRPr sz="2300">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b="1" lang="en-US" sz="2300">
                <a:solidFill>
                  <a:srgbClr val="7F0055"/>
                </a:solidFill>
                <a:latin typeface="Calibri"/>
                <a:ea typeface="Calibri"/>
                <a:cs typeface="Calibri"/>
                <a:sym typeface="Calibri"/>
              </a:rPr>
              <a:t>- No topo</a:t>
            </a:r>
            <a:endParaRPr b="1" sz="2300">
              <a:solidFill>
                <a:srgbClr val="7F0055"/>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lang="en-US" sz="2300">
                <a:latin typeface="Calibri"/>
                <a:ea typeface="Calibri"/>
                <a:cs typeface="Calibri"/>
                <a:sym typeface="Calibri"/>
              </a:rPr>
              <a:t>  Na abordagem ao topo, adicionamos a tag </a:t>
            </a:r>
            <a:r>
              <a:rPr lang="en-US" sz="2300">
                <a:solidFill>
                  <a:srgbClr val="A31515"/>
                </a:solidFill>
                <a:latin typeface="Calibri"/>
                <a:ea typeface="Calibri"/>
                <a:cs typeface="Calibri"/>
                <a:sym typeface="Calibri"/>
              </a:rPr>
              <a:t>&lt;script&gt;&lt;/script&gt;</a:t>
            </a:r>
            <a:r>
              <a:rPr lang="en-US" sz="2300">
                <a:latin typeface="Calibri"/>
                <a:ea typeface="Calibri"/>
                <a:cs typeface="Calibri"/>
                <a:sym typeface="Calibri"/>
              </a:rPr>
              <a:t> dentro da tag </a:t>
            </a:r>
            <a:r>
              <a:rPr lang="en-US" sz="2300">
                <a:solidFill>
                  <a:srgbClr val="008000"/>
                </a:solidFill>
                <a:latin typeface="Calibri"/>
                <a:ea typeface="Calibri"/>
                <a:cs typeface="Calibri"/>
                <a:sym typeface="Calibri"/>
              </a:rPr>
              <a:t>head</a:t>
            </a:r>
            <a:r>
              <a:rPr lang="en-US" sz="2300">
                <a:latin typeface="Calibri"/>
                <a:ea typeface="Calibri"/>
                <a:cs typeface="Calibri"/>
                <a:sym typeface="Calibri"/>
              </a:rPr>
              <a:t> ou no topo da tag </a:t>
            </a:r>
            <a:r>
              <a:rPr lang="en-US" sz="2300">
                <a:solidFill>
                  <a:srgbClr val="0070C0"/>
                </a:solidFill>
                <a:latin typeface="Calibri"/>
                <a:ea typeface="Calibri"/>
                <a:cs typeface="Calibri"/>
                <a:sym typeface="Calibri"/>
              </a:rPr>
              <a:t>body</a:t>
            </a:r>
            <a:r>
              <a:rPr lang="en-US" sz="2300">
                <a:latin typeface="Calibri"/>
                <a:ea typeface="Calibri"/>
                <a:cs typeface="Calibri"/>
                <a:sym typeface="Calibri"/>
              </a:rPr>
              <a:t>.</a:t>
            </a:r>
            <a:endParaRPr sz="2300">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t/>
            </a:r>
            <a:endParaRPr sz="2300">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b="1" lang="en-US" sz="2300">
                <a:solidFill>
                  <a:srgbClr val="7F0055"/>
                </a:solidFill>
                <a:latin typeface="Calibri"/>
                <a:ea typeface="Calibri"/>
                <a:cs typeface="Calibri"/>
                <a:sym typeface="Calibri"/>
              </a:rPr>
              <a:t>- No fim</a:t>
            </a:r>
            <a:endParaRPr b="1" sz="2300">
              <a:solidFill>
                <a:srgbClr val="7F0055"/>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lang="en-US" sz="2300">
                <a:latin typeface="Calibri"/>
                <a:ea typeface="Calibri"/>
                <a:cs typeface="Calibri"/>
                <a:sym typeface="Calibri"/>
              </a:rPr>
              <a:t> Na abordagem ao fim, adicionamos a tag </a:t>
            </a:r>
            <a:r>
              <a:rPr lang="en-US" sz="2300">
                <a:solidFill>
                  <a:srgbClr val="A31515"/>
                </a:solidFill>
                <a:latin typeface="Calibri"/>
                <a:ea typeface="Calibri"/>
                <a:cs typeface="Calibri"/>
                <a:sym typeface="Calibri"/>
              </a:rPr>
              <a:t>&lt;script&gt;&lt;/script&gt;</a:t>
            </a:r>
            <a:r>
              <a:rPr lang="en-US" sz="2300">
                <a:latin typeface="Calibri"/>
                <a:ea typeface="Calibri"/>
                <a:cs typeface="Calibri"/>
                <a:sym typeface="Calibri"/>
              </a:rPr>
              <a:t> na parte inferior da tag </a:t>
            </a:r>
            <a:r>
              <a:rPr lang="en-US" sz="2300">
                <a:solidFill>
                  <a:srgbClr val="0070C0"/>
                </a:solidFill>
                <a:latin typeface="Calibri"/>
                <a:ea typeface="Calibri"/>
                <a:cs typeface="Calibri"/>
                <a:sym typeface="Calibri"/>
              </a:rPr>
              <a:t>body</a:t>
            </a:r>
            <a:r>
              <a:rPr lang="en-US" sz="2300">
                <a:latin typeface="Calibri"/>
                <a:ea typeface="Calibri"/>
                <a:cs typeface="Calibri"/>
                <a:sym typeface="Calibri"/>
              </a:rPr>
              <a:t>.</a:t>
            </a:r>
            <a:endParaRPr sz="2300">
              <a:latin typeface="Calibri"/>
              <a:ea typeface="Calibri"/>
              <a:cs typeface="Calibri"/>
              <a:sym typeface="Calibri"/>
            </a:endParaRPr>
          </a:p>
          <a:p>
            <a:pPr indent="0" lvl="0" marL="0" rtl="0" algn="l">
              <a:spcBef>
                <a:spcPts val="480"/>
              </a:spcBef>
              <a:spcAft>
                <a:spcPts val="0"/>
              </a:spcAft>
              <a:buNone/>
            </a:pPr>
            <a:r>
              <a:rPr lang="en-US" sz="2300">
                <a:solidFill>
                  <a:srgbClr val="000000"/>
                </a:solidFill>
                <a:latin typeface="Calibri"/>
                <a:ea typeface="Calibri"/>
                <a:cs typeface="Calibri"/>
                <a:sym typeface="Calibri"/>
              </a:rPr>
              <a:t> </a:t>
            </a:r>
            <a:endParaRPr b="1" sz="2300">
              <a:solidFill>
                <a:srgbClr val="741B47"/>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2" marL="0" rtl="0" algn="l">
              <a:spcBef>
                <a:spcPts val="480"/>
              </a:spcBef>
              <a:spcAft>
                <a:spcPts val="0"/>
              </a:spcAft>
              <a:buNone/>
            </a:pPr>
            <a:r>
              <a:t/>
            </a:r>
            <a:endParaRPr sz="32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e5124b9b6c_0_28"/>
          <p:cNvSpPr txBox="1"/>
          <p:nvPr/>
        </p:nvSpPr>
        <p:spPr>
          <a:xfrm>
            <a:off x="457200" y="12613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2300">
                <a:solidFill>
                  <a:srgbClr val="000000"/>
                </a:solidFill>
                <a:latin typeface="Calibri"/>
                <a:ea typeface="Calibri"/>
                <a:cs typeface="Calibri"/>
                <a:sym typeface="Calibri"/>
              </a:rPr>
              <a:t> </a:t>
            </a:r>
            <a:r>
              <a:rPr lang="en-US" sz="2300">
                <a:latin typeface="Calibri"/>
                <a:ea typeface="Calibri"/>
                <a:cs typeface="Calibri"/>
                <a:sym typeface="Calibri"/>
              </a:rPr>
              <a:t>Ao adicionar o script no topo (</a:t>
            </a:r>
            <a:r>
              <a:rPr lang="en-US" sz="2300">
                <a:solidFill>
                  <a:srgbClr val="008000"/>
                </a:solidFill>
                <a:latin typeface="Calibri"/>
                <a:ea typeface="Calibri"/>
                <a:cs typeface="Calibri"/>
                <a:sym typeface="Calibri"/>
              </a:rPr>
              <a:t>&lt;head&gt;</a:t>
            </a:r>
            <a:r>
              <a:rPr lang="en-US" sz="2300">
                <a:latin typeface="Calibri"/>
                <a:ea typeface="Calibri"/>
                <a:cs typeface="Calibri"/>
                <a:sym typeface="Calibri"/>
              </a:rPr>
              <a:t>):</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lang="en-US" sz="2300">
                <a:latin typeface="Calibri"/>
                <a:ea typeface="Calibri"/>
                <a:cs typeface="Calibri"/>
                <a:sym typeface="Calibri"/>
              </a:rPr>
              <a:t>  - É considerada uma prática mais antiga.</a:t>
            </a:r>
            <a:br>
              <a:rPr lang="en-US" sz="2300">
                <a:latin typeface="Calibri"/>
                <a:ea typeface="Calibri"/>
                <a:cs typeface="Calibri"/>
                <a:sym typeface="Calibri"/>
              </a:rPr>
            </a:br>
            <a:r>
              <a:rPr lang="en-US" sz="2300">
                <a:latin typeface="Calibri"/>
                <a:ea typeface="Calibri"/>
                <a:cs typeface="Calibri"/>
                <a:sym typeface="Calibri"/>
              </a:rPr>
              <a:t>    Para scripts mais complexos (que interajam muito com a página) </a:t>
            </a:r>
            <a:r>
              <a:rPr lang="en-US" sz="2300">
                <a:solidFill>
                  <a:schemeClr val="dk1"/>
                </a:solidFill>
                <a:latin typeface="Calibri"/>
                <a:ea typeface="Calibri"/>
                <a:cs typeface="Calibri"/>
                <a:sym typeface="Calibri"/>
              </a:rPr>
              <a:t> tal prática não é recomendada</a:t>
            </a:r>
            <a:r>
              <a:rPr lang="en-US" sz="2300">
                <a:latin typeface="Calibri"/>
                <a:ea typeface="Calibri"/>
                <a:cs typeface="Calibri"/>
                <a:sym typeface="Calibri"/>
              </a:rPr>
              <a:t>, pois quando o </a:t>
            </a:r>
            <a:r>
              <a:rPr i="1" lang="en-US" sz="2300">
                <a:latin typeface="Calibri"/>
                <a:ea typeface="Calibri"/>
                <a:cs typeface="Calibri"/>
                <a:sym typeface="Calibri"/>
              </a:rPr>
              <a:t>browser </a:t>
            </a:r>
            <a:r>
              <a:rPr lang="en-US" sz="2300">
                <a:latin typeface="Calibri"/>
                <a:ea typeface="Calibri"/>
                <a:cs typeface="Calibri"/>
                <a:sym typeface="Calibri"/>
              </a:rPr>
              <a:t>encontra um script na seção </a:t>
            </a:r>
            <a:r>
              <a:rPr lang="en-US" sz="2300">
                <a:solidFill>
                  <a:srgbClr val="008000"/>
                </a:solidFill>
                <a:latin typeface="Calibri"/>
                <a:ea typeface="Calibri"/>
                <a:cs typeface="Calibri"/>
                <a:sym typeface="Calibri"/>
              </a:rPr>
              <a:t>&lt;head&gt;</a:t>
            </a:r>
            <a:r>
              <a:rPr lang="en-US" sz="2300">
                <a:latin typeface="Calibri"/>
                <a:ea typeface="Calibri"/>
                <a:cs typeface="Calibri"/>
                <a:sym typeface="Calibri"/>
              </a:rPr>
              <a:t>, ele precisa ser baixado e executado antes que o restante do conteúdo seja processado e exibido, o que pode fazer com que a página carregue de forma mais lenta.</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lang="en-US" sz="2300">
                <a:solidFill>
                  <a:srgbClr val="000000"/>
                </a:solidFill>
                <a:latin typeface="Calibri"/>
                <a:ea typeface="Calibri"/>
                <a:cs typeface="Calibri"/>
                <a:sym typeface="Calibri"/>
              </a:rPr>
              <a:t> </a:t>
            </a:r>
            <a:endParaRPr b="1" sz="2300">
              <a:solidFill>
                <a:srgbClr val="741B47"/>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2" marL="0" rtl="0" algn="l">
              <a:spcBef>
                <a:spcPts val="480"/>
              </a:spcBef>
              <a:spcAft>
                <a:spcPts val="0"/>
              </a:spcAft>
              <a:buNone/>
            </a:pPr>
            <a:r>
              <a:t/>
            </a:r>
            <a:endParaRPr sz="3200">
              <a:solidFill>
                <a:srgbClr val="000000"/>
              </a:solidFill>
            </a:endParaRPr>
          </a:p>
        </p:txBody>
      </p:sp>
      <p:sp>
        <p:nvSpPr>
          <p:cNvPr id="497" name="Google Shape;497;g1e5124b9b6c_0_28"/>
          <p:cNvSpPr txBox="1"/>
          <p:nvPr>
            <p:ph type="ctrTitle"/>
          </p:nvPr>
        </p:nvSpPr>
        <p:spPr>
          <a:xfrm>
            <a:off x="352675" y="160900"/>
            <a:ext cx="85158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Onde adicionar a chamada a tag </a:t>
            </a:r>
            <a:r>
              <a:rPr lang="en-US" sz="2800">
                <a:solidFill>
                  <a:srgbClr val="A31515"/>
                </a:solidFill>
              </a:rPr>
              <a:t>&lt;script&gt;&lt;/script&gt; </a:t>
            </a:r>
            <a:r>
              <a:rPr lang="en-US" sz="2800">
                <a:solidFill>
                  <a:schemeClr val="dk1"/>
                </a:solidFill>
              </a:rPr>
              <a:t>?</a:t>
            </a:r>
            <a:endParaRPr sz="28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e5124b9b6c_0_34"/>
          <p:cNvSpPr txBox="1"/>
          <p:nvPr/>
        </p:nvSpPr>
        <p:spPr>
          <a:xfrm>
            <a:off x="457200" y="12613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2300">
                <a:solidFill>
                  <a:srgbClr val="000000"/>
                </a:solidFill>
                <a:latin typeface="Calibri"/>
                <a:ea typeface="Calibri"/>
                <a:cs typeface="Calibri"/>
                <a:sym typeface="Calibri"/>
              </a:rPr>
              <a:t> </a:t>
            </a:r>
            <a:r>
              <a:rPr lang="en-US" sz="2300">
                <a:latin typeface="Calibri"/>
                <a:ea typeface="Calibri"/>
                <a:cs typeface="Calibri"/>
                <a:sym typeface="Calibri"/>
              </a:rPr>
              <a:t>Ao adicionar o script no fim (antes de fechar a tag </a:t>
            </a:r>
            <a:r>
              <a:rPr lang="en-US" sz="2300">
                <a:solidFill>
                  <a:srgbClr val="0070C0"/>
                </a:solidFill>
                <a:latin typeface="Calibri"/>
                <a:ea typeface="Calibri"/>
                <a:cs typeface="Calibri"/>
                <a:sym typeface="Calibri"/>
              </a:rPr>
              <a:t>&lt;/body&gt;</a:t>
            </a:r>
            <a:r>
              <a:rPr lang="en-US" sz="2300">
                <a:latin typeface="Calibri"/>
                <a:ea typeface="Calibri"/>
                <a:cs typeface="Calibri"/>
                <a:sym typeface="Calibri"/>
              </a:rPr>
              <a:t>).</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lang="en-US" sz="2300">
                <a:latin typeface="Calibri"/>
                <a:ea typeface="Calibri"/>
                <a:cs typeface="Calibri"/>
                <a:sym typeface="Calibri"/>
              </a:rPr>
              <a:t>  - É uma abordagem mais recomendada. </a:t>
            </a:r>
            <a:endParaRPr sz="2300">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lang="en-US" sz="2300">
                <a:latin typeface="Calibri"/>
                <a:ea typeface="Calibri"/>
                <a:cs typeface="Calibri"/>
                <a:sym typeface="Calibri"/>
              </a:rPr>
              <a:t>   Adicionar o script antes do fechamento de </a:t>
            </a:r>
            <a:r>
              <a:rPr lang="en-US" sz="2300">
                <a:solidFill>
                  <a:srgbClr val="0070C0"/>
                </a:solidFill>
                <a:latin typeface="Calibri"/>
                <a:ea typeface="Calibri"/>
                <a:cs typeface="Calibri"/>
                <a:sym typeface="Calibri"/>
              </a:rPr>
              <a:t>&lt;body&gt;</a:t>
            </a:r>
            <a:r>
              <a:rPr lang="en-US" sz="2300">
                <a:latin typeface="Calibri"/>
                <a:ea typeface="Calibri"/>
                <a:cs typeface="Calibri"/>
                <a:sym typeface="Calibri"/>
              </a:rPr>
              <a:t> permite que o </a:t>
            </a:r>
            <a:r>
              <a:rPr i="1" lang="en-US" sz="2300">
                <a:latin typeface="Calibri"/>
                <a:ea typeface="Calibri"/>
                <a:cs typeface="Calibri"/>
                <a:sym typeface="Calibri"/>
              </a:rPr>
              <a:t>browser</a:t>
            </a:r>
            <a:r>
              <a:rPr lang="en-US" sz="2300">
                <a:latin typeface="Calibri"/>
                <a:ea typeface="Calibri"/>
                <a:cs typeface="Calibri"/>
                <a:sym typeface="Calibri"/>
              </a:rPr>
              <a:t> carregue primeiro todo o conteúdo visível da página, em seguida, interprete o script. Isso evita bloqueios de renderização e torna a experiência do usuário mais rápida.</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lang="en-US" sz="2300">
                <a:solidFill>
                  <a:srgbClr val="000000"/>
                </a:solidFill>
                <a:latin typeface="Calibri"/>
                <a:ea typeface="Calibri"/>
                <a:cs typeface="Calibri"/>
                <a:sym typeface="Calibri"/>
              </a:rPr>
              <a:t> </a:t>
            </a:r>
            <a:endParaRPr b="1" sz="2300">
              <a:solidFill>
                <a:srgbClr val="741B47"/>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2" marL="0" rtl="0" algn="l">
              <a:spcBef>
                <a:spcPts val="480"/>
              </a:spcBef>
              <a:spcAft>
                <a:spcPts val="0"/>
              </a:spcAft>
              <a:buNone/>
            </a:pPr>
            <a:r>
              <a:t/>
            </a:r>
            <a:endParaRPr sz="3200">
              <a:solidFill>
                <a:srgbClr val="000000"/>
              </a:solidFill>
            </a:endParaRPr>
          </a:p>
        </p:txBody>
      </p:sp>
      <p:sp>
        <p:nvSpPr>
          <p:cNvPr id="503" name="Google Shape;503;g1e5124b9b6c_0_34"/>
          <p:cNvSpPr txBox="1"/>
          <p:nvPr>
            <p:ph type="ctrTitle"/>
          </p:nvPr>
        </p:nvSpPr>
        <p:spPr>
          <a:xfrm>
            <a:off x="352675" y="160900"/>
            <a:ext cx="85158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Onde adicionar a chamada a tag </a:t>
            </a:r>
            <a:r>
              <a:rPr lang="en-US" sz="2800">
                <a:solidFill>
                  <a:srgbClr val="A31515"/>
                </a:solidFill>
              </a:rPr>
              <a:t>&lt;script&gt;&lt;/script&gt; </a:t>
            </a:r>
            <a:r>
              <a:rPr lang="en-US" sz="2800">
                <a:solidFill>
                  <a:schemeClr val="dk1"/>
                </a:solidFill>
              </a:rPr>
              <a:t>?</a:t>
            </a:r>
            <a:endParaRPr sz="2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e5124b9b6c_0_42"/>
          <p:cNvSpPr txBox="1"/>
          <p:nvPr/>
        </p:nvSpPr>
        <p:spPr>
          <a:xfrm>
            <a:off x="457200" y="12613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2300">
                <a:solidFill>
                  <a:srgbClr val="000000"/>
                </a:solidFill>
                <a:latin typeface="Calibri"/>
                <a:ea typeface="Calibri"/>
                <a:cs typeface="Calibri"/>
                <a:sym typeface="Calibri"/>
              </a:rPr>
              <a:t> </a:t>
            </a:r>
            <a:r>
              <a:rPr b="1" lang="en-US" sz="2300">
                <a:solidFill>
                  <a:srgbClr val="7F0055"/>
                </a:solidFill>
                <a:latin typeface="Calibri"/>
                <a:ea typeface="Calibri"/>
                <a:cs typeface="Calibri"/>
                <a:sym typeface="Calibri"/>
              </a:rPr>
              <a:t>A</a:t>
            </a:r>
            <a:r>
              <a:rPr b="1" lang="en-US" sz="2300">
                <a:solidFill>
                  <a:srgbClr val="7F0055"/>
                </a:solidFill>
                <a:latin typeface="Calibri"/>
                <a:ea typeface="Calibri"/>
                <a:cs typeface="Calibri"/>
                <a:sym typeface="Calibri"/>
              </a:rPr>
              <a:t>bordagem moderna</a:t>
            </a:r>
            <a:endParaRPr sz="2300">
              <a:latin typeface="Calibri"/>
              <a:ea typeface="Calibri"/>
              <a:cs typeface="Calibri"/>
              <a:sym typeface="Calibri"/>
            </a:endParaRPr>
          </a:p>
          <a:p>
            <a:pPr indent="0" lvl="0" marL="0" rtl="0" algn="l">
              <a:spcBef>
                <a:spcPts val="480"/>
              </a:spcBef>
              <a:spcAft>
                <a:spcPts val="0"/>
              </a:spcAft>
              <a:buNone/>
            </a:pPr>
            <a:r>
              <a:rPr lang="en-US" sz="2300">
                <a:latin typeface="Calibri"/>
                <a:ea typeface="Calibri"/>
                <a:cs typeface="Calibri"/>
                <a:sym typeface="Calibri"/>
              </a:rPr>
              <a:t>   </a:t>
            </a:r>
            <a:r>
              <a:rPr lang="en-US" sz="2300">
                <a:latin typeface="Calibri"/>
                <a:ea typeface="Calibri"/>
                <a:cs typeface="Calibri"/>
                <a:sym typeface="Calibri"/>
              </a:rPr>
              <a:t> Atualmente, os </a:t>
            </a:r>
            <a:r>
              <a:rPr i="1" lang="en-US" sz="2300">
                <a:latin typeface="Calibri"/>
                <a:ea typeface="Calibri"/>
                <a:cs typeface="Calibri"/>
                <a:sym typeface="Calibri"/>
              </a:rPr>
              <a:t>browsers</a:t>
            </a:r>
            <a:r>
              <a:rPr lang="en-US" sz="2300">
                <a:latin typeface="Calibri"/>
                <a:ea typeface="Calibri"/>
                <a:cs typeface="Calibri"/>
                <a:sym typeface="Calibri"/>
              </a:rPr>
              <a:t> suportam os atributos </a:t>
            </a:r>
            <a:r>
              <a:rPr lang="en-US" sz="2300">
                <a:solidFill>
                  <a:srgbClr val="FF0000"/>
                </a:solidFill>
                <a:latin typeface="Calibri"/>
                <a:ea typeface="Calibri"/>
                <a:cs typeface="Calibri"/>
                <a:sym typeface="Calibri"/>
              </a:rPr>
              <a:t>async</a:t>
            </a:r>
            <a:r>
              <a:rPr lang="en-US" sz="2300">
                <a:latin typeface="Calibri"/>
                <a:ea typeface="Calibri"/>
                <a:cs typeface="Calibri"/>
                <a:sym typeface="Calibri"/>
              </a:rPr>
              <a:t> e </a:t>
            </a:r>
            <a:r>
              <a:rPr lang="en-US" sz="2300">
                <a:solidFill>
                  <a:srgbClr val="9900FF"/>
                </a:solidFill>
                <a:latin typeface="Calibri"/>
                <a:ea typeface="Calibri"/>
                <a:cs typeface="Calibri"/>
                <a:sym typeface="Calibri"/>
              </a:rPr>
              <a:t>defer</a:t>
            </a:r>
            <a:r>
              <a:rPr lang="en-US" sz="2300">
                <a:latin typeface="Calibri"/>
                <a:ea typeface="Calibri"/>
                <a:cs typeface="Calibri"/>
                <a:sym typeface="Calibri"/>
              </a:rPr>
              <a:t> dentro da tag </a:t>
            </a:r>
            <a:r>
              <a:rPr lang="en-US" sz="2300">
                <a:solidFill>
                  <a:srgbClr val="980000"/>
                </a:solidFill>
                <a:latin typeface="Calibri"/>
                <a:ea typeface="Calibri"/>
                <a:cs typeface="Calibri"/>
                <a:sym typeface="Calibri"/>
              </a:rPr>
              <a:t>&lt;script&gt;&lt;/script&gt;</a:t>
            </a:r>
            <a:r>
              <a:rPr lang="en-US" sz="2300">
                <a:latin typeface="Calibri"/>
                <a:ea typeface="Calibri"/>
                <a:cs typeface="Calibri"/>
                <a:sym typeface="Calibri"/>
              </a:rPr>
              <a:t>. Esses atributos informam ao navegador que é seguro continuar analisando enquanto os scripts estão sendo baixados.</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b="1" lang="en-US" sz="2300">
                <a:solidFill>
                  <a:srgbClr val="7F0055"/>
                </a:solidFill>
                <a:latin typeface="Calibri"/>
                <a:ea typeface="Calibri"/>
                <a:cs typeface="Calibri"/>
                <a:sym typeface="Calibri"/>
              </a:rPr>
              <a:t>Sintaxe: </a:t>
            </a:r>
            <a:r>
              <a:rPr lang="en-US" sz="2300">
                <a:solidFill>
                  <a:srgbClr val="E50000"/>
                </a:solidFill>
                <a:latin typeface="Calibri"/>
                <a:ea typeface="Calibri"/>
                <a:cs typeface="Calibri"/>
                <a:sym typeface="Calibri"/>
              </a:rPr>
              <a:t>async</a:t>
            </a:r>
            <a:endParaRPr sz="2300">
              <a:solidFill>
                <a:srgbClr val="E50000"/>
              </a:solidFill>
              <a:latin typeface="Calibri"/>
              <a:ea typeface="Calibri"/>
              <a:cs typeface="Calibri"/>
              <a:sym typeface="Calibri"/>
            </a:endParaRPr>
          </a:p>
          <a:p>
            <a:pPr indent="0" lvl="0" marL="0" rtl="0" algn="l">
              <a:spcBef>
                <a:spcPts val="480"/>
              </a:spcBef>
              <a:spcAft>
                <a:spcPts val="0"/>
              </a:spcAft>
              <a:buNone/>
            </a:pPr>
            <a:r>
              <a:t/>
            </a:r>
            <a:endParaRPr sz="500">
              <a:solidFill>
                <a:srgbClr val="E50000"/>
              </a:solidFill>
              <a:latin typeface="Calibri"/>
              <a:ea typeface="Calibri"/>
              <a:cs typeface="Calibri"/>
              <a:sym typeface="Calibri"/>
            </a:endParaRPr>
          </a:p>
          <a:p>
            <a:pPr indent="457200" lvl="0" marL="0" rtl="0" algn="l">
              <a:lnSpc>
                <a:spcPct val="115000"/>
              </a:lnSpc>
              <a:spcBef>
                <a:spcPts val="0"/>
              </a:spcBef>
              <a:spcAft>
                <a:spcPts val="0"/>
              </a:spcAft>
              <a:buNone/>
            </a:pPr>
            <a:r>
              <a:rPr lang="en-US" sz="2000">
                <a:solidFill>
                  <a:srgbClr val="800000"/>
                </a:solidFill>
                <a:latin typeface="Calibri"/>
                <a:ea typeface="Calibri"/>
                <a:cs typeface="Calibri"/>
                <a:sym typeface="Calibri"/>
              </a:rPr>
              <a:t>&lt;script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src</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"js/script.js" </a:t>
            </a:r>
            <a:r>
              <a:rPr lang="en-US" sz="2000">
                <a:solidFill>
                  <a:srgbClr val="FF0000"/>
                </a:solidFill>
                <a:latin typeface="Calibri"/>
                <a:ea typeface="Calibri"/>
                <a:cs typeface="Calibri"/>
                <a:sym typeface="Calibri"/>
              </a:rPr>
              <a:t>async</a:t>
            </a:r>
            <a:r>
              <a:rPr lang="en-US" sz="2000">
                <a:solidFill>
                  <a:srgbClr val="800000"/>
                </a:solidFill>
                <a:latin typeface="Calibri"/>
                <a:ea typeface="Calibri"/>
                <a:cs typeface="Calibri"/>
                <a:sym typeface="Calibri"/>
              </a:rPr>
              <a:t>&gt;&lt;/script&gt;</a:t>
            </a:r>
            <a:endParaRPr sz="24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b="1" lang="en-US" sz="2300">
                <a:solidFill>
                  <a:srgbClr val="7F0055"/>
                </a:solidFill>
                <a:latin typeface="Calibri"/>
                <a:ea typeface="Calibri"/>
                <a:cs typeface="Calibri"/>
                <a:sym typeface="Calibri"/>
              </a:rPr>
              <a:t>Sintaxe: </a:t>
            </a:r>
            <a:r>
              <a:rPr lang="en-US" sz="2300">
                <a:solidFill>
                  <a:srgbClr val="9900FF"/>
                </a:solidFill>
                <a:latin typeface="Calibri"/>
                <a:ea typeface="Calibri"/>
                <a:cs typeface="Calibri"/>
                <a:sym typeface="Calibri"/>
              </a:rPr>
              <a:t>defer</a:t>
            </a:r>
            <a:endParaRPr sz="2300">
              <a:solidFill>
                <a:srgbClr val="9900FF"/>
              </a:solidFill>
              <a:latin typeface="Calibri"/>
              <a:ea typeface="Calibri"/>
              <a:cs typeface="Calibri"/>
              <a:sym typeface="Calibri"/>
            </a:endParaRPr>
          </a:p>
          <a:p>
            <a:pPr indent="0" lvl="0" marL="0" rtl="0" algn="l">
              <a:spcBef>
                <a:spcPts val="480"/>
              </a:spcBef>
              <a:spcAft>
                <a:spcPts val="0"/>
              </a:spcAft>
              <a:buNone/>
            </a:pPr>
            <a:r>
              <a:t/>
            </a:r>
            <a:endParaRPr sz="500">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US" sz="2000">
                <a:solidFill>
                  <a:srgbClr val="800000"/>
                </a:solidFill>
                <a:latin typeface="Calibri"/>
                <a:ea typeface="Calibri"/>
                <a:cs typeface="Calibri"/>
                <a:sym typeface="Calibri"/>
              </a:rPr>
              <a:t>&lt;script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src</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"js/script.js" </a:t>
            </a:r>
            <a:r>
              <a:rPr lang="en-US" sz="2000">
                <a:solidFill>
                  <a:srgbClr val="9900FF"/>
                </a:solidFill>
                <a:latin typeface="Calibri"/>
                <a:ea typeface="Calibri"/>
                <a:cs typeface="Calibri"/>
                <a:sym typeface="Calibri"/>
              </a:rPr>
              <a:t>defer</a:t>
            </a:r>
            <a:r>
              <a:rPr lang="en-US" sz="2000">
                <a:solidFill>
                  <a:srgbClr val="800000"/>
                </a:solidFill>
                <a:latin typeface="Calibri"/>
                <a:ea typeface="Calibri"/>
                <a:cs typeface="Calibri"/>
                <a:sym typeface="Calibri"/>
              </a:rPr>
              <a:t>&gt;&lt;/script&gt;</a:t>
            </a:r>
            <a:endParaRPr sz="2400">
              <a:solidFill>
                <a:schemeClr val="dk1"/>
              </a:solidFill>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lang="en-US" sz="2300">
                <a:solidFill>
                  <a:srgbClr val="000000"/>
                </a:solidFill>
                <a:latin typeface="Calibri"/>
                <a:ea typeface="Calibri"/>
                <a:cs typeface="Calibri"/>
                <a:sym typeface="Calibri"/>
              </a:rPr>
              <a:t> </a:t>
            </a:r>
            <a:endParaRPr b="1" sz="2300">
              <a:solidFill>
                <a:srgbClr val="741B47"/>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2" marL="0" rtl="0" algn="l">
              <a:spcBef>
                <a:spcPts val="480"/>
              </a:spcBef>
              <a:spcAft>
                <a:spcPts val="0"/>
              </a:spcAft>
              <a:buNone/>
            </a:pPr>
            <a:r>
              <a:t/>
            </a:r>
            <a:endParaRPr sz="3200">
              <a:solidFill>
                <a:srgbClr val="000000"/>
              </a:solidFill>
            </a:endParaRPr>
          </a:p>
        </p:txBody>
      </p:sp>
      <p:sp>
        <p:nvSpPr>
          <p:cNvPr id="509" name="Google Shape;509;g1e5124b9b6c_0_42"/>
          <p:cNvSpPr txBox="1"/>
          <p:nvPr>
            <p:ph type="ctrTitle"/>
          </p:nvPr>
        </p:nvSpPr>
        <p:spPr>
          <a:xfrm>
            <a:off x="352675" y="160900"/>
            <a:ext cx="85158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Onde adicionar a chamada a tag </a:t>
            </a:r>
            <a:r>
              <a:rPr lang="en-US" sz="2800">
                <a:solidFill>
                  <a:srgbClr val="A31515"/>
                </a:solidFill>
              </a:rPr>
              <a:t>&lt;script&gt;&lt;/script&gt; </a:t>
            </a:r>
            <a:r>
              <a:rPr lang="en-US" sz="2800">
                <a:solidFill>
                  <a:schemeClr val="dk1"/>
                </a:solidFill>
              </a:rPr>
              <a:t>?</a:t>
            </a:r>
            <a:endParaRPr sz="2800">
              <a:solidFill>
                <a:schemeClr val="dk1"/>
              </a:solidFill>
            </a:endParaRPr>
          </a:p>
        </p:txBody>
      </p:sp>
      <p:sp>
        <p:nvSpPr>
          <p:cNvPr id="510" name="Google Shape;510;g1e5124b9b6c_0_42"/>
          <p:cNvSpPr/>
          <p:nvPr/>
        </p:nvSpPr>
        <p:spPr>
          <a:xfrm>
            <a:off x="881350" y="4005550"/>
            <a:ext cx="4448100" cy="537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g1e5124b9b6c_0_42"/>
          <p:cNvSpPr/>
          <p:nvPr/>
        </p:nvSpPr>
        <p:spPr>
          <a:xfrm>
            <a:off x="881350" y="5282600"/>
            <a:ext cx="4448100" cy="537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e5124b9b6c_0_57"/>
          <p:cNvSpPr txBox="1"/>
          <p:nvPr/>
        </p:nvSpPr>
        <p:spPr>
          <a:xfrm>
            <a:off x="457200" y="12613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2300">
                <a:solidFill>
                  <a:schemeClr val="dk1"/>
                </a:solidFill>
                <a:latin typeface="Calibri"/>
                <a:ea typeface="Calibri"/>
                <a:cs typeface="Calibri"/>
                <a:sym typeface="Calibri"/>
              </a:rPr>
              <a:t> O atributo assíncrono (</a:t>
            </a:r>
            <a:r>
              <a:rPr lang="en-US" sz="2300">
                <a:solidFill>
                  <a:srgbClr val="E50000"/>
                </a:solidFill>
                <a:latin typeface="Calibri"/>
                <a:ea typeface="Calibri"/>
                <a:cs typeface="Calibri"/>
                <a:sym typeface="Calibri"/>
              </a:rPr>
              <a:t>async</a:t>
            </a:r>
            <a:r>
              <a:rPr lang="en-US" sz="2300">
                <a:solidFill>
                  <a:schemeClr val="dk1"/>
                </a:solidFill>
                <a:latin typeface="Calibri"/>
                <a:ea typeface="Calibri"/>
                <a:cs typeface="Calibri"/>
                <a:sym typeface="Calibri"/>
              </a:rPr>
              <a:t>) é um atributo booleano.</a:t>
            </a:r>
            <a:endParaRPr sz="2300">
              <a:solidFill>
                <a:schemeClr val="dk1"/>
              </a:solidFill>
              <a:latin typeface="Calibri"/>
              <a:ea typeface="Calibri"/>
              <a:cs typeface="Calibri"/>
              <a:sym typeface="Calibri"/>
            </a:endParaRPr>
          </a:p>
          <a:p>
            <a:pPr indent="0" lvl="0" marL="0" rtl="0" algn="l">
              <a:spcBef>
                <a:spcPts val="480"/>
              </a:spcBef>
              <a:spcAft>
                <a:spcPts val="0"/>
              </a:spcAft>
              <a:buNone/>
            </a:pPr>
            <a:r>
              <a:rPr lang="en-US" sz="2300">
                <a:solidFill>
                  <a:schemeClr val="dk1"/>
                </a:solidFill>
                <a:latin typeface="Calibri"/>
                <a:ea typeface="Calibri"/>
                <a:cs typeface="Calibri"/>
                <a:sym typeface="Calibri"/>
              </a:rPr>
              <a:t> </a:t>
            </a:r>
            <a:endParaRPr sz="2300">
              <a:solidFill>
                <a:schemeClr val="dk1"/>
              </a:solidFill>
              <a:latin typeface="Calibri"/>
              <a:ea typeface="Calibri"/>
              <a:cs typeface="Calibri"/>
              <a:sym typeface="Calibri"/>
            </a:endParaRPr>
          </a:p>
          <a:p>
            <a:pPr indent="0" lvl="0" marL="0" rtl="0" algn="l">
              <a:spcBef>
                <a:spcPts val="480"/>
              </a:spcBef>
              <a:spcAft>
                <a:spcPts val="0"/>
              </a:spcAft>
              <a:buNone/>
            </a:pPr>
            <a:r>
              <a:rPr lang="en-US" sz="2300">
                <a:solidFill>
                  <a:schemeClr val="dk1"/>
                </a:solidFill>
                <a:latin typeface="Calibri"/>
                <a:ea typeface="Calibri"/>
                <a:cs typeface="Calibri"/>
                <a:sym typeface="Calibri"/>
              </a:rPr>
              <a:t> Se o atributo </a:t>
            </a:r>
            <a:r>
              <a:rPr lang="en-US" sz="2300">
                <a:solidFill>
                  <a:srgbClr val="E50000"/>
                </a:solidFill>
                <a:latin typeface="Calibri"/>
                <a:ea typeface="Calibri"/>
                <a:cs typeface="Calibri"/>
                <a:sym typeface="Calibri"/>
              </a:rPr>
              <a:t>async</a:t>
            </a:r>
            <a:r>
              <a:rPr lang="en-US" sz="2300">
                <a:solidFill>
                  <a:schemeClr val="dk1"/>
                </a:solidFill>
                <a:latin typeface="Calibri"/>
                <a:ea typeface="Calibri"/>
                <a:cs typeface="Calibri"/>
                <a:sym typeface="Calibri"/>
              </a:rPr>
              <a:t> estiver definido, o script será baixado em paralelo à análise da página e executado assim que estiver disponível.</a:t>
            </a:r>
            <a:endParaRPr sz="2300">
              <a:solidFill>
                <a:schemeClr val="dk1"/>
              </a:solidFill>
              <a:latin typeface="Calibri"/>
              <a:ea typeface="Calibri"/>
              <a:cs typeface="Calibri"/>
              <a:sym typeface="Calibri"/>
            </a:endParaRPr>
          </a:p>
          <a:p>
            <a:pPr indent="0" lvl="0" marL="0" rtl="0" algn="l">
              <a:spcBef>
                <a:spcPts val="480"/>
              </a:spcBef>
              <a:spcAft>
                <a:spcPts val="0"/>
              </a:spcAft>
              <a:buNone/>
            </a:pPr>
            <a:r>
              <a:rPr lang="en-US" sz="2300">
                <a:solidFill>
                  <a:schemeClr val="dk1"/>
                </a:solidFill>
                <a:latin typeface="Calibri"/>
                <a:ea typeface="Calibri"/>
                <a:cs typeface="Calibri"/>
                <a:sym typeface="Calibri"/>
              </a:rPr>
              <a:t>  A análise da página é interrompida assim que o download do script é concluído e, em seguida, o script é executado </a:t>
            </a:r>
            <a:r>
              <a:rPr lang="en-US" sz="2300">
                <a:solidFill>
                  <a:srgbClr val="008000"/>
                </a:solidFill>
                <a:latin typeface="Calibri"/>
                <a:ea typeface="Calibri"/>
                <a:cs typeface="Calibri"/>
                <a:sym typeface="Calibri"/>
              </a:rPr>
              <a:t>antes que a análise do restante da página continue</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spcBef>
                <a:spcPts val="480"/>
              </a:spcBef>
              <a:spcAft>
                <a:spcPts val="0"/>
              </a:spcAft>
              <a:buNone/>
            </a:pPr>
            <a:r>
              <a:t/>
            </a:r>
            <a:endParaRPr sz="2300">
              <a:solidFill>
                <a:schemeClr val="dk1"/>
              </a:solidFill>
              <a:latin typeface="Calibri"/>
              <a:ea typeface="Calibri"/>
              <a:cs typeface="Calibri"/>
              <a:sym typeface="Calibri"/>
            </a:endParaRPr>
          </a:p>
          <a:p>
            <a:pPr indent="0" lvl="0" marL="0" rtl="0" algn="l">
              <a:spcBef>
                <a:spcPts val="480"/>
              </a:spcBef>
              <a:spcAft>
                <a:spcPts val="0"/>
              </a:spcAft>
              <a:buNone/>
            </a:pPr>
            <a:r>
              <a:rPr b="1" lang="en-US" sz="2300">
                <a:solidFill>
                  <a:srgbClr val="FF0000"/>
                </a:solidFill>
                <a:latin typeface="Calibri"/>
                <a:ea typeface="Calibri"/>
                <a:cs typeface="Calibri"/>
                <a:sym typeface="Calibri"/>
              </a:rPr>
              <a:t>Nota: </a:t>
            </a:r>
            <a:r>
              <a:rPr lang="en-US" sz="2300">
                <a:solidFill>
                  <a:schemeClr val="dk1"/>
                </a:solidFill>
                <a:latin typeface="Calibri"/>
                <a:ea typeface="Calibri"/>
                <a:cs typeface="Calibri"/>
                <a:sym typeface="Calibri"/>
              </a:rPr>
              <a:t>O atributo </a:t>
            </a:r>
            <a:r>
              <a:rPr lang="en-US" sz="2300">
                <a:solidFill>
                  <a:srgbClr val="FF0000"/>
                </a:solidFill>
                <a:latin typeface="Calibri"/>
                <a:ea typeface="Calibri"/>
                <a:cs typeface="Calibri"/>
                <a:sym typeface="Calibri"/>
              </a:rPr>
              <a:t>async</a:t>
            </a:r>
            <a:r>
              <a:rPr lang="en-US" sz="2300">
                <a:solidFill>
                  <a:schemeClr val="dk1"/>
                </a:solidFill>
                <a:latin typeface="Calibri"/>
                <a:ea typeface="Calibri"/>
                <a:cs typeface="Calibri"/>
                <a:sym typeface="Calibri"/>
              </a:rPr>
              <a:t> é apenas para scripts externos (e só deve ser usado se o atributo </a:t>
            </a:r>
            <a:r>
              <a:rPr b="1" lang="en-US" sz="2300">
                <a:solidFill>
                  <a:srgbClr val="783F04"/>
                </a:solidFill>
                <a:latin typeface="Calibri"/>
                <a:ea typeface="Calibri"/>
                <a:cs typeface="Calibri"/>
                <a:sym typeface="Calibri"/>
              </a:rPr>
              <a:t>src</a:t>
            </a:r>
            <a:r>
              <a:rPr lang="en-US" sz="2300">
                <a:solidFill>
                  <a:schemeClr val="dk1"/>
                </a:solidFill>
                <a:latin typeface="Calibri"/>
                <a:ea typeface="Calibri"/>
                <a:cs typeface="Calibri"/>
                <a:sym typeface="Calibri"/>
              </a:rPr>
              <a:t> estiver presente).</a:t>
            </a:r>
            <a:endParaRPr sz="2300">
              <a:solidFill>
                <a:schemeClr val="dk1"/>
              </a:solidFill>
              <a:latin typeface="Calibri"/>
              <a:ea typeface="Calibri"/>
              <a:cs typeface="Calibri"/>
              <a:sym typeface="Calibri"/>
            </a:endParaRPr>
          </a:p>
          <a:p>
            <a:pPr indent="0" lvl="0" marL="0" rtl="0" algn="l">
              <a:spcBef>
                <a:spcPts val="480"/>
              </a:spcBef>
              <a:spcAft>
                <a:spcPts val="0"/>
              </a:spcAft>
              <a:buNone/>
            </a:pPr>
            <a:r>
              <a:t/>
            </a:r>
            <a:endParaRPr b="1" sz="2300">
              <a:solidFill>
                <a:srgbClr val="7F0055"/>
              </a:solidFill>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lang="en-US" sz="2300">
                <a:solidFill>
                  <a:srgbClr val="000000"/>
                </a:solidFill>
                <a:latin typeface="Calibri"/>
                <a:ea typeface="Calibri"/>
                <a:cs typeface="Calibri"/>
                <a:sym typeface="Calibri"/>
              </a:rPr>
              <a:t> </a:t>
            </a:r>
            <a:endParaRPr b="1" sz="2300">
              <a:solidFill>
                <a:srgbClr val="741B47"/>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2" marL="0" rtl="0" algn="l">
              <a:spcBef>
                <a:spcPts val="480"/>
              </a:spcBef>
              <a:spcAft>
                <a:spcPts val="0"/>
              </a:spcAft>
              <a:buNone/>
            </a:pPr>
            <a:r>
              <a:t/>
            </a:r>
            <a:endParaRPr sz="3200">
              <a:solidFill>
                <a:srgbClr val="000000"/>
              </a:solidFill>
            </a:endParaRPr>
          </a:p>
        </p:txBody>
      </p:sp>
      <p:sp>
        <p:nvSpPr>
          <p:cNvPr id="517" name="Google Shape;517;g1e5124b9b6c_0_57"/>
          <p:cNvSpPr txBox="1"/>
          <p:nvPr>
            <p:ph type="ctrTitle"/>
          </p:nvPr>
        </p:nvSpPr>
        <p:spPr>
          <a:xfrm>
            <a:off x="352675" y="160900"/>
            <a:ext cx="85158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Onde adicionar a chamada a tag </a:t>
            </a:r>
            <a:r>
              <a:rPr lang="en-US" sz="2800">
                <a:solidFill>
                  <a:srgbClr val="A31515"/>
                </a:solidFill>
              </a:rPr>
              <a:t>&lt;script&gt;&lt;/script&gt; </a:t>
            </a:r>
            <a:r>
              <a:rPr lang="en-US" sz="2800">
                <a:solidFill>
                  <a:schemeClr val="dk1"/>
                </a:solidFill>
              </a:rPr>
              <a:t>?</a:t>
            </a:r>
            <a:endParaRPr sz="28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1e5124b9b6c_0_50"/>
          <p:cNvSpPr txBox="1"/>
          <p:nvPr/>
        </p:nvSpPr>
        <p:spPr>
          <a:xfrm>
            <a:off x="457200" y="12613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23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O atributo (adiamento) </a:t>
            </a:r>
            <a:r>
              <a:rPr lang="en-US" sz="2300">
                <a:solidFill>
                  <a:srgbClr val="9900FF"/>
                </a:solidFill>
                <a:latin typeface="Calibri"/>
                <a:ea typeface="Calibri"/>
                <a:cs typeface="Calibri"/>
                <a:sym typeface="Calibri"/>
              </a:rPr>
              <a:t>defer</a:t>
            </a:r>
            <a:r>
              <a:rPr lang="en-US" sz="2300">
                <a:solidFill>
                  <a:schemeClr val="dk1"/>
                </a:solidFill>
                <a:latin typeface="Calibri"/>
                <a:ea typeface="Calibri"/>
                <a:cs typeface="Calibri"/>
                <a:sym typeface="Calibri"/>
              </a:rPr>
              <a:t> é um atributo booleano.</a:t>
            </a:r>
            <a:endParaRPr sz="23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t/>
            </a:r>
            <a:endParaRPr sz="23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lang="en-US" sz="2300">
                <a:solidFill>
                  <a:schemeClr val="dk1"/>
                </a:solidFill>
                <a:latin typeface="Calibri"/>
                <a:ea typeface="Calibri"/>
                <a:cs typeface="Calibri"/>
                <a:sym typeface="Calibri"/>
              </a:rPr>
              <a:t>Se o atributo </a:t>
            </a:r>
            <a:r>
              <a:rPr lang="en-US" sz="2300">
                <a:solidFill>
                  <a:srgbClr val="9900FF"/>
                </a:solidFill>
                <a:latin typeface="Calibri"/>
                <a:ea typeface="Calibri"/>
                <a:cs typeface="Calibri"/>
                <a:sym typeface="Calibri"/>
              </a:rPr>
              <a:t>defer</a:t>
            </a:r>
            <a:r>
              <a:rPr lang="en-US" sz="2300">
                <a:solidFill>
                  <a:schemeClr val="dk1"/>
                </a:solidFill>
                <a:latin typeface="Calibri"/>
                <a:ea typeface="Calibri"/>
                <a:cs typeface="Calibri"/>
                <a:sym typeface="Calibri"/>
              </a:rPr>
              <a:t> estiver definido, ele especifica que o script é baixado em paralelo à análise da página e executado </a:t>
            </a:r>
            <a:r>
              <a:rPr lang="en-US" sz="2300">
                <a:solidFill>
                  <a:srgbClr val="008000"/>
                </a:solidFill>
                <a:latin typeface="Calibri"/>
                <a:ea typeface="Calibri"/>
                <a:cs typeface="Calibri"/>
                <a:sym typeface="Calibri"/>
              </a:rPr>
              <a:t>após a conclusão da análise da página</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t/>
            </a:r>
            <a:endParaRPr sz="23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b="1" lang="en-US" sz="2300">
                <a:solidFill>
                  <a:srgbClr val="FF0000"/>
                </a:solidFill>
                <a:latin typeface="Calibri"/>
                <a:ea typeface="Calibri"/>
                <a:cs typeface="Calibri"/>
                <a:sym typeface="Calibri"/>
              </a:rPr>
              <a:t>Nota:</a:t>
            </a:r>
            <a:r>
              <a:rPr lang="en-US" sz="2300">
                <a:solidFill>
                  <a:schemeClr val="dk1"/>
                </a:solidFill>
                <a:latin typeface="Calibri"/>
                <a:ea typeface="Calibri"/>
                <a:cs typeface="Calibri"/>
                <a:sym typeface="Calibri"/>
              </a:rPr>
              <a:t> O atributo </a:t>
            </a:r>
            <a:r>
              <a:rPr lang="en-US" sz="2300">
                <a:solidFill>
                  <a:srgbClr val="9900FF"/>
                </a:solidFill>
                <a:latin typeface="Calibri"/>
                <a:ea typeface="Calibri"/>
                <a:cs typeface="Calibri"/>
                <a:sym typeface="Calibri"/>
              </a:rPr>
              <a:t>defer</a:t>
            </a:r>
            <a:r>
              <a:rPr lang="en-US" sz="2300">
                <a:solidFill>
                  <a:schemeClr val="dk1"/>
                </a:solidFill>
                <a:latin typeface="Calibri"/>
                <a:ea typeface="Calibri"/>
                <a:cs typeface="Calibri"/>
                <a:sym typeface="Calibri"/>
              </a:rPr>
              <a:t> é apenas para scripts externos (deve ser usado apenas se o atributo </a:t>
            </a:r>
            <a:r>
              <a:rPr b="1" lang="en-US" sz="2300">
                <a:solidFill>
                  <a:srgbClr val="783F04"/>
                </a:solidFill>
                <a:latin typeface="Calibri"/>
                <a:ea typeface="Calibri"/>
                <a:cs typeface="Calibri"/>
                <a:sym typeface="Calibri"/>
              </a:rPr>
              <a:t>src</a:t>
            </a:r>
            <a:r>
              <a:rPr lang="en-US" sz="2300">
                <a:solidFill>
                  <a:schemeClr val="dk1"/>
                </a:solidFill>
                <a:latin typeface="Calibri"/>
                <a:ea typeface="Calibri"/>
                <a:cs typeface="Calibri"/>
                <a:sym typeface="Calibri"/>
              </a:rPr>
              <a:t> estiver presente).</a:t>
            </a:r>
            <a:endParaRPr sz="2300">
              <a:solidFill>
                <a:schemeClr val="dk1"/>
              </a:solidFill>
              <a:latin typeface="Calibri"/>
              <a:ea typeface="Calibri"/>
              <a:cs typeface="Calibri"/>
              <a:sym typeface="Calibri"/>
            </a:endParaRPr>
          </a:p>
          <a:p>
            <a:pPr indent="0" lvl="0" marL="0" rtl="0" algn="l">
              <a:spcBef>
                <a:spcPts val="480"/>
              </a:spcBef>
              <a:spcAft>
                <a:spcPts val="0"/>
              </a:spcAft>
              <a:buNone/>
            </a:pPr>
            <a:r>
              <a:t/>
            </a:r>
            <a:endParaRPr sz="2300">
              <a:solidFill>
                <a:schemeClr val="dk1"/>
              </a:solidFill>
              <a:latin typeface="Calibri"/>
              <a:ea typeface="Calibri"/>
              <a:cs typeface="Calibri"/>
              <a:sym typeface="Calibri"/>
            </a:endParaRPr>
          </a:p>
          <a:p>
            <a:pPr indent="0" lvl="0" marL="0" rtl="0" algn="l">
              <a:spcBef>
                <a:spcPts val="480"/>
              </a:spcBef>
              <a:spcAft>
                <a:spcPts val="0"/>
              </a:spcAft>
              <a:buNone/>
            </a:pPr>
            <a:r>
              <a:t/>
            </a:r>
            <a:endParaRPr b="1" sz="2300">
              <a:solidFill>
                <a:srgbClr val="7F0055"/>
              </a:solidFill>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lang="en-US" sz="2300">
                <a:solidFill>
                  <a:srgbClr val="000000"/>
                </a:solidFill>
                <a:latin typeface="Calibri"/>
                <a:ea typeface="Calibri"/>
                <a:cs typeface="Calibri"/>
                <a:sym typeface="Calibri"/>
              </a:rPr>
              <a:t> </a:t>
            </a:r>
            <a:endParaRPr b="1" sz="2300">
              <a:solidFill>
                <a:srgbClr val="741B47"/>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2" marL="0" rtl="0" algn="l">
              <a:spcBef>
                <a:spcPts val="480"/>
              </a:spcBef>
              <a:spcAft>
                <a:spcPts val="0"/>
              </a:spcAft>
              <a:buNone/>
            </a:pPr>
            <a:r>
              <a:t/>
            </a:r>
            <a:endParaRPr sz="3200">
              <a:solidFill>
                <a:srgbClr val="000000"/>
              </a:solidFill>
            </a:endParaRPr>
          </a:p>
        </p:txBody>
      </p:sp>
      <p:sp>
        <p:nvSpPr>
          <p:cNvPr id="523" name="Google Shape;523;g1e5124b9b6c_0_50"/>
          <p:cNvSpPr txBox="1"/>
          <p:nvPr>
            <p:ph type="ctrTitle"/>
          </p:nvPr>
        </p:nvSpPr>
        <p:spPr>
          <a:xfrm>
            <a:off x="352675" y="160900"/>
            <a:ext cx="85158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Onde adicionar a chamada a tag </a:t>
            </a:r>
            <a:r>
              <a:rPr lang="en-US" sz="2800">
                <a:solidFill>
                  <a:srgbClr val="A31515"/>
                </a:solidFill>
              </a:rPr>
              <a:t>&lt;script&gt;&lt;/script&gt; </a:t>
            </a:r>
            <a:r>
              <a:rPr lang="en-US" sz="2800">
                <a:solidFill>
                  <a:schemeClr val="dk1"/>
                </a:solidFill>
              </a:rPr>
              <a:t>?</a:t>
            </a:r>
            <a:endParaRPr sz="28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1e5124b9b6c_0_63"/>
          <p:cNvSpPr txBox="1"/>
          <p:nvPr/>
        </p:nvSpPr>
        <p:spPr>
          <a:xfrm>
            <a:off x="457200" y="126135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2300">
                <a:solidFill>
                  <a:schemeClr val="dk1"/>
                </a:solidFill>
                <a:latin typeface="Calibri"/>
                <a:ea typeface="Calibri"/>
                <a:cs typeface="Calibri"/>
                <a:sym typeface="Calibri"/>
              </a:rPr>
              <a:t> </a:t>
            </a:r>
            <a:r>
              <a:rPr lang="en-US" sz="2900">
                <a:solidFill>
                  <a:srgbClr val="E50000"/>
                </a:solidFill>
                <a:latin typeface="Calibri"/>
                <a:ea typeface="Calibri"/>
                <a:cs typeface="Calibri"/>
                <a:sym typeface="Calibri"/>
              </a:rPr>
              <a:t>async</a:t>
            </a:r>
            <a:r>
              <a:rPr lang="en-US" sz="2900">
                <a:solidFill>
                  <a:schemeClr val="dk1"/>
                </a:solidFill>
                <a:latin typeface="Calibri"/>
                <a:ea typeface="Calibri"/>
                <a:cs typeface="Calibri"/>
                <a:sym typeface="Calibri"/>
              </a:rPr>
              <a:t> vs </a:t>
            </a:r>
            <a:r>
              <a:rPr lang="en-US" sz="2900">
                <a:solidFill>
                  <a:srgbClr val="9900FF"/>
                </a:solidFill>
                <a:latin typeface="Calibri"/>
                <a:ea typeface="Calibri"/>
                <a:cs typeface="Calibri"/>
                <a:sym typeface="Calibri"/>
              </a:rPr>
              <a:t>defer</a:t>
            </a:r>
            <a:endParaRPr sz="2900">
              <a:solidFill>
                <a:srgbClr val="9900FF"/>
              </a:solidFill>
              <a:latin typeface="Calibri"/>
              <a:ea typeface="Calibri"/>
              <a:cs typeface="Calibri"/>
              <a:sym typeface="Calibri"/>
            </a:endParaRPr>
          </a:p>
          <a:p>
            <a:pPr indent="0" lvl="0" marL="0" rtl="0" algn="l">
              <a:spcBef>
                <a:spcPts val="480"/>
              </a:spcBef>
              <a:spcAft>
                <a:spcPts val="0"/>
              </a:spcAft>
              <a:buNone/>
            </a:pPr>
            <a:r>
              <a:t/>
            </a:r>
            <a:endParaRPr sz="23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lang="en-US" sz="2300">
                <a:solidFill>
                  <a:srgbClr val="E50000"/>
                </a:solidFill>
                <a:latin typeface="Calibri"/>
                <a:ea typeface="Calibri"/>
                <a:cs typeface="Calibri"/>
                <a:sym typeface="Calibri"/>
              </a:rPr>
              <a:t>async:</a:t>
            </a:r>
            <a:r>
              <a:rPr lang="en-US" sz="2300">
                <a:solidFill>
                  <a:schemeClr val="dk1"/>
                </a:solidFill>
                <a:latin typeface="Calibri"/>
                <a:ea typeface="Calibri"/>
                <a:cs typeface="Calibri"/>
                <a:sym typeface="Calibri"/>
              </a:rPr>
              <a:t> permite que o script seja executado assim que for carregado, sem bloquear outros elementos da página.</a:t>
            </a:r>
            <a:endParaRPr sz="23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t/>
            </a:r>
            <a:endParaRPr sz="2300">
              <a:solidFill>
                <a:schemeClr val="dk1"/>
              </a:solidFill>
              <a:latin typeface="Calibri"/>
              <a:ea typeface="Calibri"/>
              <a:cs typeface="Calibri"/>
              <a:sym typeface="Calibri"/>
            </a:endParaRPr>
          </a:p>
          <a:p>
            <a:pPr indent="0" lvl="0" marL="0" rtl="0" algn="l">
              <a:spcBef>
                <a:spcPts val="480"/>
              </a:spcBef>
              <a:spcAft>
                <a:spcPts val="0"/>
              </a:spcAft>
              <a:buClr>
                <a:schemeClr val="dk1"/>
              </a:buClr>
              <a:buSzPts val="1100"/>
              <a:buFont typeface="Arial"/>
              <a:buNone/>
            </a:pPr>
            <a:r>
              <a:rPr lang="en-US" sz="2300">
                <a:solidFill>
                  <a:srgbClr val="9900FF"/>
                </a:solidFill>
                <a:latin typeface="Calibri"/>
                <a:ea typeface="Calibri"/>
                <a:cs typeface="Calibri"/>
                <a:sym typeface="Calibri"/>
              </a:rPr>
              <a:t>defer:</a:t>
            </a:r>
            <a:r>
              <a:rPr lang="en-US" sz="2300">
                <a:solidFill>
                  <a:schemeClr val="dk1"/>
                </a:solidFill>
                <a:latin typeface="Calibri"/>
                <a:ea typeface="Calibri"/>
                <a:cs typeface="Calibri"/>
                <a:sym typeface="Calibri"/>
              </a:rPr>
              <a:t> significa que o script só será executado depois que a página terminar de carregar.</a:t>
            </a:r>
            <a:endParaRPr sz="2300">
              <a:solidFill>
                <a:schemeClr val="dk1"/>
              </a:solidFill>
              <a:latin typeface="Calibri"/>
              <a:ea typeface="Calibri"/>
              <a:cs typeface="Calibri"/>
              <a:sym typeface="Calibri"/>
            </a:endParaRPr>
          </a:p>
          <a:p>
            <a:pPr indent="0" lvl="0" marL="0" rtl="0" algn="l">
              <a:spcBef>
                <a:spcPts val="480"/>
              </a:spcBef>
              <a:spcAft>
                <a:spcPts val="0"/>
              </a:spcAft>
              <a:buNone/>
            </a:pPr>
            <a:r>
              <a:t/>
            </a:r>
            <a:endParaRPr b="1" sz="2300">
              <a:solidFill>
                <a:srgbClr val="7F0055"/>
              </a:solidFill>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t/>
            </a:r>
            <a:endParaRPr sz="2300">
              <a:latin typeface="Calibri"/>
              <a:ea typeface="Calibri"/>
              <a:cs typeface="Calibri"/>
              <a:sym typeface="Calibri"/>
            </a:endParaRPr>
          </a:p>
          <a:p>
            <a:pPr indent="0" lvl="0" marL="0" rtl="0" algn="l">
              <a:spcBef>
                <a:spcPts val="480"/>
              </a:spcBef>
              <a:spcAft>
                <a:spcPts val="0"/>
              </a:spcAft>
              <a:buNone/>
            </a:pPr>
            <a:r>
              <a:rPr lang="en-US" sz="2300">
                <a:solidFill>
                  <a:srgbClr val="000000"/>
                </a:solidFill>
                <a:latin typeface="Calibri"/>
                <a:ea typeface="Calibri"/>
                <a:cs typeface="Calibri"/>
                <a:sym typeface="Calibri"/>
              </a:rPr>
              <a:t> </a:t>
            </a:r>
            <a:endParaRPr b="1" sz="2300">
              <a:solidFill>
                <a:srgbClr val="741B47"/>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0" marL="0" rtl="0" algn="l">
              <a:spcBef>
                <a:spcPts val="480"/>
              </a:spcBef>
              <a:spcAft>
                <a:spcPts val="0"/>
              </a:spcAft>
              <a:buNone/>
            </a:pPr>
            <a:r>
              <a:t/>
            </a:r>
            <a:endParaRPr sz="2000">
              <a:solidFill>
                <a:srgbClr val="000000"/>
              </a:solidFill>
              <a:latin typeface="Calibri"/>
              <a:ea typeface="Calibri"/>
              <a:cs typeface="Calibri"/>
              <a:sym typeface="Calibri"/>
            </a:endParaRPr>
          </a:p>
          <a:p>
            <a:pPr indent="0" lvl="2" marL="0" rtl="0" algn="l">
              <a:spcBef>
                <a:spcPts val="480"/>
              </a:spcBef>
              <a:spcAft>
                <a:spcPts val="0"/>
              </a:spcAft>
              <a:buNone/>
            </a:pPr>
            <a:r>
              <a:t/>
            </a:r>
            <a:endParaRPr sz="3200">
              <a:solidFill>
                <a:srgbClr val="000000"/>
              </a:solidFill>
            </a:endParaRPr>
          </a:p>
        </p:txBody>
      </p:sp>
      <p:sp>
        <p:nvSpPr>
          <p:cNvPr id="529" name="Google Shape;529;g1e5124b9b6c_0_63"/>
          <p:cNvSpPr txBox="1"/>
          <p:nvPr>
            <p:ph type="ctrTitle"/>
          </p:nvPr>
        </p:nvSpPr>
        <p:spPr>
          <a:xfrm>
            <a:off x="352675" y="160900"/>
            <a:ext cx="85158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Onde adicionar a chamada a tag </a:t>
            </a:r>
            <a:r>
              <a:rPr lang="en-US" sz="2800">
                <a:solidFill>
                  <a:srgbClr val="A31515"/>
                </a:solidFill>
              </a:rPr>
              <a:t>&lt;script&gt;&lt;/script&gt; </a:t>
            </a:r>
            <a:r>
              <a:rPr lang="en-US" sz="2800">
                <a:solidFill>
                  <a:schemeClr val="dk1"/>
                </a:solidFill>
              </a:rPr>
              <a:t>?</a:t>
            </a:r>
            <a:endParaRPr sz="28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1e4e8c6ddee_0_106"/>
          <p:cNvSpPr/>
          <p:nvPr/>
        </p:nvSpPr>
        <p:spPr>
          <a:xfrm>
            <a:off x="1285900" y="4105475"/>
            <a:ext cx="4617600" cy="1099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e4e8c6ddee_0_106"/>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Entrada de Dados</a:t>
            </a:r>
            <a:endParaRPr sz="2800"/>
          </a:p>
        </p:txBody>
      </p:sp>
      <p:sp>
        <p:nvSpPr>
          <p:cNvPr id="536" name="Google Shape;536;g1e4e8c6ddee_0_106"/>
          <p:cNvSpPr txBox="1"/>
          <p:nvPr/>
        </p:nvSpPr>
        <p:spPr>
          <a:xfrm>
            <a:off x="457200" y="1261350"/>
            <a:ext cx="8229600" cy="45447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US" sz="2100">
                <a:solidFill>
                  <a:schemeClr val="dk1"/>
                </a:solidFill>
                <a:latin typeface="Calibri"/>
                <a:ea typeface="Calibri"/>
                <a:cs typeface="Calibri"/>
                <a:sym typeface="Calibri"/>
              </a:rPr>
              <a:t> Em JavaScript, temos várias opções para inserir dados em uma aplicação por meio de entradas entre elas.</a:t>
            </a:r>
            <a:endParaRPr sz="2100">
              <a:solidFill>
                <a:schemeClr val="dk1"/>
              </a:solidFill>
              <a:latin typeface="Calibri"/>
              <a:ea typeface="Calibri"/>
              <a:cs typeface="Calibri"/>
              <a:sym typeface="Calibri"/>
            </a:endParaRPr>
          </a:p>
          <a:p>
            <a:pPr indent="0" lvl="0" marL="457200" rtl="0" algn="l">
              <a:spcBef>
                <a:spcPts val="64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rPr b="1" lang="en-US" sz="2100">
                <a:solidFill>
                  <a:schemeClr val="dk1"/>
                </a:solidFill>
                <a:latin typeface="Calibri"/>
                <a:ea typeface="Calibri"/>
                <a:cs typeface="Calibri"/>
                <a:sym typeface="Calibri"/>
              </a:rPr>
              <a:t>1.	Prompt - </a:t>
            </a:r>
            <a:r>
              <a:rPr lang="en-US" sz="2100">
                <a:solidFill>
                  <a:schemeClr val="dk1"/>
                </a:solidFill>
                <a:latin typeface="Calibri"/>
                <a:ea typeface="Calibri"/>
                <a:cs typeface="Calibri"/>
                <a:sym typeface="Calibri"/>
              </a:rPr>
              <a:t>o prompt é uma caixa de diálogo que permite ao usuário inserir um valor. Pode ser usado para solicitar informações, como seu nome ou idade. </a:t>
            </a:r>
            <a:endParaRPr sz="2100">
              <a:solidFill>
                <a:schemeClr val="dk1"/>
              </a:solidFill>
              <a:latin typeface="Calibri"/>
              <a:ea typeface="Calibri"/>
              <a:cs typeface="Calibri"/>
              <a:sym typeface="Calibri"/>
            </a:endParaRPr>
          </a:p>
          <a:p>
            <a:pPr indent="0" lvl="0" marL="457200" rtl="0" algn="l">
              <a:spcBef>
                <a:spcPts val="640"/>
              </a:spcBef>
              <a:spcAft>
                <a:spcPts val="0"/>
              </a:spcAft>
              <a:buNone/>
            </a:pPr>
            <a:r>
              <a:rPr b="1" lang="en-US" sz="2100">
                <a:solidFill>
                  <a:srgbClr val="E50000"/>
                </a:solidFill>
                <a:latin typeface="Calibri"/>
                <a:ea typeface="Calibri"/>
                <a:cs typeface="Calibri"/>
                <a:sym typeface="Calibri"/>
              </a:rPr>
              <a:t> Ex: </a:t>
            </a:r>
            <a:r>
              <a:rPr b="1" lang="en-US" sz="2100">
                <a:solidFill>
                  <a:srgbClr val="B45F06"/>
                </a:solidFill>
                <a:latin typeface="Calibri"/>
                <a:ea typeface="Calibri"/>
                <a:cs typeface="Calibri"/>
                <a:sym typeface="Calibri"/>
              </a:rPr>
              <a:t>script.js</a:t>
            </a:r>
            <a:endParaRPr b="1" sz="2100">
              <a:solidFill>
                <a:srgbClr val="B45F06"/>
              </a:solidFill>
              <a:latin typeface="Calibri"/>
              <a:ea typeface="Calibri"/>
              <a:cs typeface="Calibri"/>
              <a:sym typeface="Calibri"/>
            </a:endParaRPr>
          </a:p>
          <a:p>
            <a:pPr indent="0" lvl="0" marL="457200" rtl="0" algn="l">
              <a:spcBef>
                <a:spcPts val="640"/>
              </a:spcBef>
              <a:spcAft>
                <a:spcPts val="0"/>
              </a:spcAft>
              <a:buNone/>
            </a:pPr>
            <a:r>
              <a:t/>
            </a:r>
            <a:endParaRPr b="1" sz="2100">
              <a:solidFill>
                <a:srgbClr val="B45F06"/>
              </a:solidFill>
              <a:latin typeface="Calibri"/>
              <a:ea typeface="Calibri"/>
              <a:cs typeface="Calibri"/>
              <a:sym typeface="Calibri"/>
            </a:endParaRPr>
          </a:p>
          <a:p>
            <a:pPr indent="457200" lvl="0" marL="457200" rtl="0" algn="l">
              <a:lnSpc>
                <a:spcPct val="135714"/>
              </a:lnSpc>
              <a:spcBef>
                <a:spcPts val="0"/>
              </a:spcBef>
              <a:spcAft>
                <a:spcPts val="0"/>
              </a:spcAft>
              <a:buNone/>
            </a:pPr>
            <a:r>
              <a:rPr lang="en-US" sz="2100">
                <a:solidFill>
                  <a:srgbClr val="0000FF"/>
                </a:solidFill>
                <a:latin typeface="Calibri"/>
                <a:ea typeface="Calibri"/>
                <a:cs typeface="Calibri"/>
                <a:sym typeface="Calibri"/>
              </a:rPr>
              <a:t>let</a:t>
            </a:r>
            <a:r>
              <a:rPr lang="en-US" sz="2100">
                <a:solidFill>
                  <a:schemeClr val="dk1"/>
                </a:solidFill>
                <a:latin typeface="Calibri"/>
                <a:ea typeface="Calibri"/>
                <a:cs typeface="Calibri"/>
                <a:sym typeface="Calibri"/>
              </a:rPr>
              <a:t> nome = prompt(</a:t>
            </a:r>
            <a:r>
              <a:rPr lang="en-US" sz="2100">
                <a:solidFill>
                  <a:srgbClr val="A31515"/>
                </a:solidFill>
                <a:latin typeface="Calibri"/>
                <a:ea typeface="Calibri"/>
                <a:cs typeface="Calibri"/>
                <a:sym typeface="Calibri"/>
              </a:rPr>
              <a:t>"Digite seu nome:"</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457200" lvl="0" marL="457200" rtl="0" algn="l">
              <a:lnSpc>
                <a:spcPct val="135714"/>
              </a:lnSpc>
              <a:spcBef>
                <a:spcPts val="0"/>
              </a:spcBef>
              <a:spcAft>
                <a:spcPts val="0"/>
              </a:spcAft>
              <a:buNone/>
            </a:pPr>
            <a:r>
              <a:rPr lang="en-US" sz="2100">
                <a:solidFill>
                  <a:schemeClr val="dk1"/>
                </a:solidFill>
                <a:latin typeface="Calibri"/>
                <a:ea typeface="Calibri"/>
                <a:cs typeface="Calibri"/>
                <a:sym typeface="Calibri"/>
              </a:rPr>
              <a:t>document.write(</a:t>
            </a:r>
            <a:r>
              <a:rPr lang="en-US" sz="2100">
                <a:solidFill>
                  <a:srgbClr val="A31515"/>
                </a:solidFill>
                <a:latin typeface="Calibri"/>
                <a:ea typeface="Calibri"/>
                <a:cs typeface="Calibri"/>
                <a:sym typeface="Calibri"/>
              </a:rPr>
              <a:t>"Olá, "</a:t>
            </a:r>
            <a:r>
              <a:rPr lang="en-US" sz="2100">
                <a:solidFill>
                  <a:schemeClr val="dk1"/>
                </a:solidFill>
                <a:latin typeface="Calibri"/>
                <a:ea typeface="Calibri"/>
                <a:cs typeface="Calibri"/>
                <a:sym typeface="Calibri"/>
              </a:rPr>
              <a:t> + nome + </a:t>
            </a:r>
            <a:r>
              <a:rPr lang="en-US" sz="2100">
                <a:solidFill>
                  <a:srgbClr val="A31515"/>
                </a:solidFill>
                <a:latin typeface="Calibri"/>
                <a:ea typeface="Calibri"/>
                <a:cs typeface="Calibri"/>
                <a:sym typeface="Calibri"/>
              </a:rPr>
              <a:t>"!"</a:t>
            </a:r>
            <a:r>
              <a:rPr lang="en-US" sz="2100">
                <a:solidFill>
                  <a:schemeClr val="dk1"/>
                </a:solidFill>
                <a:latin typeface="Calibri"/>
                <a:ea typeface="Calibri"/>
                <a:cs typeface="Calibri"/>
                <a:sym typeface="Calibri"/>
              </a:rPr>
              <a:t>);</a:t>
            </a:r>
            <a:endParaRPr sz="32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1e4e8c6ddee_0_126"/>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Entrada de Dados</a:t>
            </a:r>
            <a:endParaRPr sz="2800"/>
          </a:p>
        </p:txBody>
      </p:sp>
      <p:sp>
        <p:nvSpPr>
          <p:cNvPr id="542" name="Google Shape;542;g1e4e8c6ddee_0_126"/>
          <p:cNvSpPr txBox="1"/>
          <p:nvPr/>
        </p:nvSpPr>
        <p:spPr>
          <a:xfrm>
            <a:off x="457200" y="1261350"/>
            <a:ext cx="8229600" cy="30147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b="1" lang="en-US" sz="2100">
                <a:solidFill>
                  <a:schemeClr val="dk1"/>
                </a:solidFill>
                <a:latin typeface="Calibri"/>
                <a:ea typeface="Calibri"/>
                <a:cs typeface="Calibri"/>
                <a:sym typeface="Calibri"/>
              </a:rPr>
              <a:t>2.	Input </a:t>
            </a:r>
            <a:r>
              <a:rPr lang="en-US" sz="2100">
                <a:solidFill>
                  <a:srgbClr val="134F5C"/>
                </a:solidFill>
                <a:latin typeface="Calibri"/>
                <a:ea typeface="Calibri"/>
                <a:cs typeface="Calibri"/>
                <a:sym typeface="Calibri"/>
              </a:rPr>
              <a:t>(texto)</a:t>
            </a:r>
            <a:r>
              <a:rPr b="1" lang="en-US" sz="2100">
                <a:solidFill>
                  <a:srgbClr val="134F5C"/>
                </a:solidFill>
                <a:latin typeface="Calibri"/>
                <a:ea typeface="Calibri"/>
                <a:cs typeface="Calibri"/>
                <a:sym typeface="Calibri"/>
              </a:rPr>
              <a:t> </a:t>
            </a:r>
            <a:r>
              <a:rPr b="1"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os elementos de input de texto são usados para permitir que o usuário insira dados em campos de texto. Pode ser criado dinamicamente e acessado de maneira posterior para recuperar os valores inseridos. </a:t>
            </a:r>
            <a:endParaRPr sz="3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e4e3097cb0_0_45"/>
          <p:cNvSpPr txBox="1"/>
          <p:nvPr>
            <p:ph type="ctrTitle"/>
          </p:nvPr>
        </p:nvSpPr>
        <p:spPr>
          <a:xfrm>
            <a:off x="657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JavaScript - </a:t>
            </a:r>
            <a:r>
              <a:rPr b="1" lang="en-US" sz="2800">
                <a:solidFill>
                  <a:srgbClr val="800000"/>
                </a:solidFill>
              </a:rPr>
              <a:t>alert()</a:t>
            </a:r>
            <a:endParaRPr b="1" sz="2800">
              <a:solidFill>
                <a:srgbClr val="800000"/>
              </a:solidFill>
            </a:endParaRPr>
          </a:p>
        </p:txBody>
      </p:sp>
      <p:sp>
        <p:nvSpPr>
          <p:cNvPr id="123" name="Google Shape;123;g1e4e3097cb0_0_45"/>
          <p:cNvSpPr txBox="1"/>
          <p:nvPr/>
        </p:nvSpPr>
        <p:spPr>
          <a:xfrm>
            <a:off x="485075" y="1130100"/>
            <a:ext cx="8254500" cy="458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O método </a:t>
            </a:r>
            <a:r>
              <a:rPr b="1" lang="en-US" sz="2200">
                <a:solidFill>
                  <a:srgbClr val="800000"/>
                </a:solidFill>
                <a:latin typeface="Calibri"/>
                <a:ea typeface="Calibri"/>
                <a:cs typeface="Calibri"/>
                <a:sym typeface="Calibri"/>
              </a:rPr>
              <a:t>alert()</a:t>
            </a:r>
            <a:r>
              <a:rPr lang="en-US" sz="2200">
                <a:solidFill>
                  <a:schemeClr val="dk1"/>
                </a:solidFill>
                <a:latin typeface="Calibri"/>
                <a:ea typeface="Calibri"/>
                <a:cs typeface="Calibri"/>
                <a:sym typeface="Calibri"/>
              </a:rPr>
              <a:t> em JavaScript é usado para exibir uma caixa de alerta virtual.</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Tal método é usado principalmente para dar uma mensagem de aviso aos usuários, por meio de uma caixa de diálogo de alerta que consiste em alguma mensagem especificada (que é opcional) e um botão OK. Quando a caixa de diálogo aparecer, temos que clicar em </a:t>
            </a:r>
            <a:r>
              <a:rPr lang="en-US" sz="2200">
                <a:solidFill>
                  <a:srgbClr val="1155CC"/>
                </a:solidFill>
                <a:latin typeface="Calibri"/>
                <a:ea typeface="Calibri"/>
                <a:cs typeface="Calibri"/>
                <a:sym typeface="Calibri"/>
              </a:rPr>
              <a:t>"OK"</a:t>
            </a:r>
            <a:r>
              <a:rPr lang="en-US" sz="2200">
                <a:solidFill>
                  <a:schemeClr val="dk1"/>
                </a:solidFill>
                <a:latin typeface="Calibri"/>
                <a:ea typeface="Calibri"/>
                <a:cs typeface="Calibri"/>
                <a:sym typeface="Calibri"/>
              </a:rPr>
              <a:t> para prosseguir.</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A caixa de diálogo de alerta assume o foco e obriga o usuário a ler a mensagem especificada. Nesse contexto, devemos evitar o uso excessivo desse método.</a:t>
            </a:r>
            <a:endParaRPr sz="2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200">
              <a:solidFill>
                <a:srgbClr val="FF000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1e4e8c6ddee_0_115"/>
          <p:cNvSpPr/>
          <p:nvPr/>
        </p:nvSpPr>
        <p:spPr>
          <a:xfrm>
            <a:off x="368850" y="1448100"/>
            <a:ext cx="8634000" cy="503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1e4e8c6ddee_0_115"/>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Entrada de Dados </a:t>
            </a:r>
            <a:r>
              <a:rPr lang="en-US" sz="2200">
                <a:solidFill>
                  <a:srgbClr val="E50000"/>
                </a:solidFill>
              </a:rPr>
              <a:t>(parte_1)</a:t>
            </a:r>
            <a:endParaRPr sz="2200">
              <a:solidFill>
                <a:srgbClr val="E50000"/>
              </a:solidFill>
            </a:endParaRPr>
          </a:p>
        </p:txBody>
      </p:sp>
      <p:sp>
        <p:nvSpPr>
          <p:cNvPr id="549" name="Google Shape;549;g1e4e8c6ddee_0_115"/>
          <p:cNvSpPr txBox="1"/>
          <p:nvPr/>
        </p:nvSpPr>
        <p:spPr>
          <a:xfrm>
            <a:off x="457200" y="956550"/>
            <a:ext cx="8463600" cy="55248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100">
                <a:solidFill>
                  <a:schemeClr val="dk1"/>
                </a:solidFill>
                <a:latin typeface="Calibri"/>
                <a:ea typeface="Calibri"/>
                <a:cs typeface="Calibri"/>
                <a:sym typeface="Calibri"/>
              </a:rPr>
              <a:t> </a:t>
            </a:r>
            <a:r>
              <a:rPr lang="en-US" sz="2100">
                <a:solidFill>
                  <a:srgbClr val="FF0000"/>
                </a:solidFill>
                <a:latin typeface="Calibri"/>
                <a:ea typeface="Calibri"/>
                <a:cs typeface="Calibri"/>
                <a:sym typeface="Calibri"/>
              </a:rPr>
              <a:t>Ex:</a:t>
            </a:r>
            <a:r>
              <a:rPr b="1" lang="en-US" sz="2100">
                <a:solidFill>
                  <a:schemeClr val="dk1"/>
                </a:solidFill>
                <a:latin typeface="Calibri"/>
                <a:ea typeface="Calibri"/>
                <a:cs typeface="Calibri"/>
                <a:sym typeface="Calibri"/>
              </a:rPr>
              <a:t>	Input </a:t>
            </a:r>
            <a:r>
              <a:rPr lang="en-US" sz="2100">
                <a:solidFill>
                  <a:srgbClr val="134F5C"/>
                </a:solidFill>
                <a:latin typeface="Calibri"/>
                <a:ea typeface="Calibri"/>
                <a:cs typeface="Calibri"/>
                <a:sym typeface="Calibri"/>
              </a:rPr>
              <a:t>(texto)                                                                                    </a:t>
            </a:r>
            <a:r>
              <a:rPr b="1" lang="en-US" sz="2100">
                <a:solidFill>
                  <a:srgbClr val="FF0000"/>
                </a:solidFill>
                <a:latin typeface="Calibri"/>
                <a:ea typeface="Calibri"/>
                <a:cs typeface="Calibri"/>
                <a:sym typeface="Calibri"/>
              </a:rPr>
              <a:t> index.html</a:t>
            </a:r>
            <a:endParaRPr b="1" sz="2100">
              <a:solidFill>
                <a:srgbClr val="FF0000"/>
              </a:solidFill>
              <a:latin typeface="Calibri"/>
              <a:ea typeface="Calibri"/>
              <a:cs typeface="Calibri"/>
              <a:sym typeface="Calibri"/>
            </a:endParaRPr>
          </a:p>
          <a:p>
            <a:pPr indent="0" lvl="0" marL="0" rtl="0" algn="l">
              <a:spcBef>
                <a:spcPts val="640"/>
              </a:spcBef>
              <a:spcAft>
                <a:spcPts val="0"/>
              </a:spcAft>
              <a:buNone/>
            </a:pPr>
            <a:r>
              <a:t/>
            </a:r>
            <a:endParaRPr sz="500">
              <a:solidFill>
                <a:srgbClr val="FF0000"/>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&lt;!DOCTYPE</a:t>
            </a:r>
            <a:r>
              <a:rPr lang="en-US" sz="1900">
                <a:solidFill>
                  <a:schemeClr val="dk1"/>
                </a:solidFill>
                <a:latin typeface="Calibri"/>
                <a:ea typeface="Calibri"/>
                <a:cs typeface="Calibri"/>
                <a:sym typeface="Calibri"/>
              </a:rPr>
              <a:t> </a:t>
            </a:r>
            <a:r>
              <a:rPr lang="en-US" sz="1900">
                <a:solidFill>
                  <a:srgbClr val="E50000"/>
                </a:solidFill>
                <a:latin typeface="Calibri"/>
                <a:ea typeface="Calibri"/>
                <a:cs typeface="Calibri"/>
                <a:sym typeface="Calibri"/>
              </a:rPr>
              <a:t>html</a:t>
            </a:r>
            <a:r>
              <a:rPr lang="en-US" sz="1900">
                <a:solidFill>
                  <a:srgbClr val="800000"/>
                </a:solidFill>
                <a:latin typeface="Calibri"/>
                <a:ea typeface="Calibri"/>
                <a:cs typeface="Calibri"/>
                <a:sym typeface="Calibri"/>
              </a:rPr>
              <a:t>&gt;</a:t>
            </a:r>
            <a:endParaRPr sz="1900">
              <a:solidFill>
                <a:srgbClr val="800000"/>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&lt;html</a:t>
            </a:r>
            <a:r>
              <a:rPr lang="en-US" sz="1900">
                <a:solidFill>
                  <a:schemeClr val="dk1"/>
                </a:solidFill>
                <a:latin typeface="Calibri"/>
                <a:ea typeface="Calibri"/>
                <a:cs typeface="Calibri"/>
                <a:sym typeface="Calibri"/>
              </a:rPr>
              <a:t> </a:t>
            </a:r>
            <a:r>
              <a:rPr lang="en-US" sz="1900">
                <a:solidFill>
                  <a:srgbClr val="E50000"/>
                </a:solidFill>
                <a:latin typeface="Calibri"/>
                <a:ea typeface="Calibri"/>
                <a:cs typeface="Calibri"/>
                <a:sym typeface="Calibri"/>
              </a:rPr>
              <a:t>lang</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"pt-br"</a:t>
            </a:r>
            <a:r>
              <a:rPr lang="en-US" sz="1900">
                <a:solidFill>
                  <a:srgbClr val="800000"/>
                </a:solidFill>
                <a:latin typeface="Calibri"/>
                <a:ea typeface="Calibri"/>
                <a:cs typeface="Calibri"/>
                <a:sym typeface="Calibri"/>
              </a:rPr>
              <a:t>&gt;</a:t>
            </a:r>
            <a:endParaRPr sz="1900">
              <a:solidFill>
                <a:srgbClr val="800000"/>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134F5C"/>
                </a:solidFill>
                <a:latin typeface="Calibri"/>
                <a:ea typeface="Calibri"/>
                <a:cs typeface="Calibri"/>
                <a:sym typeface="Calibri"/>
              </a:rPr>
              <a:t>    &lt;head&gt;</a:t>
            </a:r>
            <a:endParaRPr sz="1900">
              <a:solidFill>
                <a:srgbClr val="134F5C"/>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       &lt;meta</a:t>
            </a:r>
            <a:r>
              <a:rPr lang="en-US" sz="1900">
                <a:solidFill>
                  <a:schemeClr val="dk1"/>
                </a:solidFill>
                <a:latin typeface="Calibri"/>
                <a:ea typeface="Calibri"/>
                <a:cs typeface="Calibri"/>
                <a:sym typeface="Calibri"/>
              </a:rPr>
              <a:t> </a:t>
            </a:r>
            <a:r>
              <a:rPr lang="en-US" sz="1900">
                <a:solidFill>
                  <a:srgbClr val="E50000"/>
                </a:solidFill>
                <a:latin typeface="Calibri"/>
                <a:ea typeface="Calibri"/>
                <a:cs typeface="Calibri"/>
                <a:sym typeface="Calibri"/>
              </a:rPr>
              <a:t>charset</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"UTF-8"</a:t>
            </a:r>
            <a:r>
              <a:rPr lang="en-US" sz="1900">
                <a:solidFill>
                  <a:schemeClr val="dk1"/>
                </a:solidFill>
                <a:latin typeface="Calibri"/>
                <a:ea typeface="Calibri"/>
                <a:cs typeface="Calibri"/>
                <a:sym typeface="Calibri"/>
              </a:rPr>
              <a:t> </a:t>
            </a:r>
            <a:r>
              <a:rPr lang="en-US" sz="1900">
                <a:solidFill>
                  <a:srgbClr val="800000"/>
                </a:solidFill>
                <a:latin typeface="Calibri"/>
                <a:ea typeface="Calibri"/>
                <a:cs typeface="Calibri"/>
                <a:sym typeface="Calibri"/>
              </a:rPr>
              <a:t>/&gt;</a:t>
            </a:r>
            <a:endParaRPr sz="1900">
              <a:solidFill>
                <a:srgbClr val="800000"/>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       &lt;meta</a:t>
            </a:r>
            <a:r>
              <a:rPr lang="en-US" sz="1900">
                <a:solidFill>
                  <a:schemeClr val="dk1"/>
                </a:solidFill>
                <a:latin typeface="Calibri"/>
                <a:ea typeface="Calibri"/>
                <a:cs typeface="Calibri"/>
                <a:sym typeface="Calibri"/>
              </a:rPr>
              <a:t> </a:t>
            </a:r>
            <a:r>
              <a:rPr lang="en-US" sz="1900">
                <a:solidFill>
                  <a:srgbClr val="E50000"/>
                </a:solidFill>
                <a:latin typeface="Calibri"/>
                <a:ea typeface="Calibri"/>
                <a:cs typeface="Calibri"/>
                <a:sym typeface="Calibri"/>
              </a:rPr>
              <a:t>name</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"viewport"</a:t>
            </a:r>
            <a:r>
              <a:rPr lang="en-US" sz="1900">
                <a:solidFill>
                  <a:schemeClr val="dk1"/>
                </a:solidFill>
                <a:latin typeface="Calibri"/>
                <a:ea typeface="Calibri"/>
                <a:cs typeface="Calibri"/>
                <a:sym typeface="Calibri"/>
              </a:rPr>
              <a:t> </a:t>
            </a:r>
            <a:r>
              <a:rPr lang="en-US" sz="1900">
                <a:solidFill>
                  <a:srgbClr val="E50000"/>
                </a:solidFill>
                <a:latin typeface="Calibri"/>
                <a:ea typeface="Calibri"/>
                <a:cs typeface="Calibri"/>
                <a:sym typeface="Calibri"/>
              </a:rPr>
              <a:t>content</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"width=device-width, initial-scale=1.0"</a:t>
            </a:r>
            <a:r>
              <a:rPr lang="en-US" sz="1900">
                <a:solidFill>
                  <a:schemeClr val="dk1"/>
                </a:solidFill>
                <a:latin typeface="Calibri"/>
                <a:ea typeface="Calibri"/>
                <a:cs typeface="Calibri"/>
                <a:sym typeface="Calibri"/>
              </a:rPr>
              <a:t> </a:t>
            </a:r>
            <a:r>
              <a:rPr lang="en-US" sz="1900">
                <a:solidFill>
                  <a:srgbClr val="800000"/>
                </a:solidFill>
                <a:latin typeface="Calibri"/>
                <a:ea typeface="Calibri"/>
                <a:cs typeface="Calibri"/>
                <a:sym typeface="Calibri"/>
              </a:rPr>
              <a:t>/&gt;</a:t>
            </a:r>
            <a:endParaRPr sz="1900">
              <a:solidFill>
                <a:srgbClr val="800000"/>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       &lt;title&gt;</a:t>
            </a:r>
            <a:r>
              <a:rPr lang="en-US" sz="1900">
                <a:solidFill>
                  <a:schemeClr val="dk1"/>
                </a:solidFill>
                <a:latin typeface="Calibri"/>
                <a:ea typeface="Calibri"/>
                <a:cs typeface="Calibri"/>
                <a:sym typeface="Calibri"/>
              </a:rPr>
              <a:t>JavaScript Básico</a:t>
            </a:r>
            <a:r>
              <a:rPr lang="en-US" sz="1900">
                <a:solidFill>
                  <a:srgbClr val="800000"/>
                </a:solidFill>
                <a:latin typeface="Calibri"/>
                <a:ea typeface="Calibri"/>
                <a:cs typeface="Calibri"/>
                <a:sym typeface="Calibri"/>
              </a:rPr>
              <a:t>&lt;/title&gt;</a:t>
            </a:r>
            <a:endParaRPr sz="1900">
              <a:solidFill>
                <a:srgbClr val="800000"/>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134F5C"/>
                </a:solidFill>
                <a:latin typeface="Calibri"/>
                <a:ea typeface="Calibri"/>
                <a:cs typeface="Calibri"/>
                <a:sym typeface="Calibri"/>
              </a:rPr>
              <a:t>   &lt;/head&gt;</a:t>
            </a:r>
            <a:r>
              <a:rPr lang="en-US" sz="1900">
                <a:solidFill>
                  <a:srgbClr val="800000"/>
                </a:solidFill>
                <a:latin typeface="Calibri"/>
                <a:ea typeface="Calibri"/>
                <a:cs typeface="Calibri"/>
                <a:sym typeface="Calibri"/>
              </a:rPr>
              <a:t>    </a:t>
            </a:r>
            <a:endParaRPr sz="1900">
              <a:solidFill>
                <a:srgbClr val="800000"/>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   &lt;body&gt;</a:t>
            </a:r>
            <a:endParaRPr sz="1900">
              <a:solidFill>
                <a:srgbClr val="800000"/>
              </a:solidFill>
              <a:latin typeface="Calibri"/>
              <a:ea typeface="Calibri"/>
              <a:cs typeface="Calibri"/>
              <a:sym typeface="Calibri"/>
            </a:endParaRPr>
          </a:p>
          <a:p>
            <a:pPr indent="45720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&lt;label</a:t>
            </a:r>
            <a:r>
              <a:rPr lang="en-US" sz="1900">
                <a:solidFill>
                  <a:schemeClr val="dk1"/>
                </a:solidFill>
                <a:latin typeface="Calibri"/>
                <a:ea typeface="Calibri"/>
                <a:cs typeface="Calibri"/>
                <a:sym typeface="Calibri"/>
              </a:rPr>
              <a:t> </a:t>
            </a:r>
            <a:r>
              <a:rPr lang="en-US" sz="1900">
                <a:solidFill>
                  <a:srgbClr val="E50000"/>
                </a:solidFill>
                <a:latin typeface="Calibri"/>
                <a:ea typeface="Calibri"/>
                <a:cs typeface="Calibri"/>
                <a:sym typeface="Calibri"/>
              </a:rPr>
              <a:t>for</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"nomeInput"</a:t>
            </a:r>
            <a:r>
              <a:rPr lang="en-US" sz="1900">
                <a:solidFill>
                  <a:srgbClr val="800000"/>
                </a:solidFill>
                <a:latin typeface="Calibri"/>
                <a:ea typeface="Calibri"/>
                <a:cs typeface="Calibri"/>
                <a:sym typeface="Calibri"/>
              </a:rPr>
              <a:t>&gt;</a:t>
            </a:r>
            <a:r>
              <a:rPr lang="en-US" sz="1900">
                <a:solidFill>
                  <a:schemeClr val="dk1"/>
                </a:solidFill>
                <a:latin typeface="Calibri"/>
                <a:ea typeface="Calibri"/>
                <a:cs typeface="Calibri"/>
                <a:sym typeface="Calibri"/>
              </a:rPr>
              <a:t>Nome:</a:t>
            </a:r>
            <a:r>
              <a:rPr lang="en-US" sz="1900">
                <a:solidFill>
                  <a:srgbClr val="800000"/>
                </a:solidFill>
                <a:latin typeface="Calibri"/>
                <a:ea typeface="Calibri"/>
                <a:cs typeface="Calibri"/>
                <a:sym typeface="Calibri"/>
              </a:rPr>
              <a:t>&lt;/label&gt;</a:t>
            </a:r>
            <a:endParaRPr sz="1900">
              <a:solidFill>
                <a:srgbClr val="800000"/>
              </a:solidFill>
              <a:latin typeface="Calibri"/>
              <a:ea typeface="Calibri"/>
              <a:cs typeface="Calibri"/>
              <a:sym typeface="Calibri"/>
            </a:endParaRPr>
          </a:p>
          <a:p>
            <a:pPr indent="45720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&lt;input </a:t>
            </a:r>
            <a:r>
              <a:rPr lang="en-US" sz="1900">
                <a:solidFill>
                  <a:srgbClr val="E50000"/>
                </a:solidFill>
                <a:latin typeface="Calibri"/>
                <a:ea typeface="Calibri"/>
                <a:cs typeface="Calibri"/>
                <a:sym typeface="Calibri"/>
              </a:rPr>
              <a:t>type</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"text" </a:t>
            </a:r>
            <a:r>
              <a:rPr lang="en-US" sz="1900">
                <a:solidFill>
                  <a:srgbClr val="E50000"/>
                </a:solidFill>
                <a:latin typeface="Calibri"/>
                <a:ea typeface="Calibri"/>
                <a:cs typeface="Calibri"/>
                <a:sym typeface="Calibri"/>
              </a:rPr>
              <a:t>id</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"nomeInput" </a:t>
            </a:r>
            <a:r>
              <a:rPr lang="en-US" sz="1900">
                <a:solidFill>
                  <a:srgbClr val="E50000"/>
                </a:solidFill>
                <a:latin typeface="Calibri"/>
                <a:ea typeface="Calibri"/>
                <a:cs typeface="Calibri"/>
                <a:sym typeface="Calibri"/>
              </a:rPr>
              <a:t>name</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"nomeInput" </a:t>
            </a:r>
            <a:r>
              <a:rPr lang="en-US" sz="1900">
                <a:solidFill>
                  <a:srgbClr val="E50000"/>
                </a:solidFill>
                <a:latin typeface="Calibri"/>
                <a:ea typeface="Calibri"/>
                <a:cs typeface="Calibri"/>
                <a:sym typeface="Calibri"/>
              </a:rPr>
              <a:t>placeholder</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"Escreva o seu nome aqui"</a:t>
            </a:r>
            <a:r>
              <a:rPr lang="en-US" sz="1900">
                <a:solidFill>
                  <a:srgbClr val="800000"/>
                </a:solidFill>
                <a:latin typeface="Calibri"/>
                <a:ea typeface="Calibri"/>
                <a:cs typeface="Calibri"/>
                <a:sym typeface="Calibri"/>
              </a:rPr>
              <a:t>/&gt;</a:t>
            </a:r>
            <a:endParaRPr sz="1900">
              <a:solidFill>
                <a:srgbClr val="800000"/>
              </a:solidFill>
              <a:latin typeface="Calibri"/>
              <a:ea typeface="Calibri"/>
              <a:cs typeface="Calibri"/>
              <a:sym typeface="Calibri"/>
            </a:endParaRPr>
          </a:p>
          <a:p>
            <a:pPr indent="45720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 &lt;button</a:t>
            </a:r>
            <a:r>
              <a:rPr lang="en-US" sz="1900">
                <a:solidFill>
                  <a:schemeClr val="dk1"/>
                </a:solidFill>
                <a:latin typeface="Calibri"/>
                <a:ea typeface="Calibri"/>
                <a:cs typeface="Calibri"/>
                <a:sym typeface="Calibri"/>
              </a:rPr>
              <a:t> </a:t>
            </a:r>
            <a:r>
              <a:rPr lang="en-US" sz="1900">
                <a:solidFill>
                  <a:srgbClr val="E50000"/>
                </a:solidFill>
                <a:latin typeface="Calibri"/>
                <a:ea typeface="Calibri"/>
                <a:cs typeface="Calibri"/>
                <a:sym typeface="Calibri"/>
              </a:rPr>
              <a:t>onclick</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"exibirNome()"</a:t>
            </a:r>
            <a:r>
              <a:rPr lang="en-US" sz="1900">
                <a:solidFill>
                  <a:srgbClr val="800000"/>
                </a:solidFill>
                <a:latin typeface="Calibri"/>
                <a:ea typeface="Calibri"/>
                <a:cs typeface="Calibri"/>
                <a:sym typeface="Calibri"/>
              </a:rPr>
              <a:t>&gt;</a:t>
            </a:r>
            <a:r>
              <a:rPr lang="en-US" sz="1900">
                <a:solidFill>
                  <a:schemeClr val="dk1"/>
                </a:solidFill>
                <a:latin typeface="Calibri"/>
                <a:ea typeface="Calibri"/>
                <a:cs typeface="Calibri"/>
                <a:sym typeface="Calibri"/>
              </a:rPr>
              <a:t>Exibir</a:t>
            </a:r>
            <a:r>
              <a:rPr lang="en-US" sz="1900">
                <a:solidFill>
                  <a:srgbClr val="800000"/>
                </a:solidFill>
                <a:latin typeface="Calibri"/>
                <a:ea typeface="Calibri"/>
                <a:cs typeface="Calibri"/>
                <a:sym typeface="Calibri"/>
              </a:rPr>
              <a:t>&lt;/button&gt;</a:t>
            </a:r>
            <a:endParaRPr sz="1900">
              <a:solidFill>
                <a:srgbClr val="800000"/>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lang="en-US" sz="1900">
                <a:solidFill>
                  <a:srgbClr val="800000"/>
                </a:solidFill>
                <a:latin typeface="Calibri"/>
                <a:ea typeface="Calibri"/>
                <a:cs typeface="Calibri"/>
                <a:sym typeface="Calibri"/>
              </a:rPr>
              <a:t>&lt;script</a:t>
            </a:r>
            <a:r>
              <a:rPr lang="en-US" sz="1900">
                <a:solidFill>
                  <a:schemeClr val="dk1"/>
                </a:solidFill>
                <a:latin typeface="Calibri"/>
                <a:ea typeface="Calibri"/>
                <a:cs typeface="Calibri"/>
                <a:sym typeface="Calibri"/>
              </a:rPr>
              <a:t> </a:t>
            </a:r>
            <a:r>
              <a:rPr lang="en-US" sz="1900">
                <a:solidFill>
                  <a:srgbClr val="E50000"/>
                </a:solidFill>
                <a:latin typeface="Calibri"/>
                <a:ea typeface="Calibri"/>
                <a:cs typeface="Calibri"/>
                <a:sym typeface="Calibri"/>
              </a:rPr>
              <a:t>src</a:t>
            </a:r>
            <a:r>
              <a:rPr lang="en-US" sz="1900">
                <a:solidFill>
                  <a:schemeClr val="dk1"/>
                </a:solidFill>
                <a:latin typeface="Calibri"/>
                <a:ea typeface="Calibri"/>
                <a:cs typeface="Calibri"/>
                <a:sym typeface="Calibri"/>
              </a:rPr>
              <a:t>=</a:t>
            </a:r>
            <a:r>
              <a:rPr lang="en-US" sz="1900">
                <a:solidFill>
                  <a:srgbClr val="0000FF"/>
                </a:solidFill>
                <a:latin typeface="Calibri"/>
                <a:ea typeface="Calibri"/>
                <a:cs typeface="Calibri"/>
                <a:sym typeface="Calibri"/>
              </a:rPr>
              <a:t>"js/script.js"</a:t>
            </a:r>
            <a:r>
              <a:rPr lang="en-US" sz="1900">
                <a:solidFill>
                  <a:srgbClr val="800000"/>
                </a:solidFill>
                <a:latin typeface="Calibri"/>
                <a:ea typeface="Calibri"/>
                <a:cs typeface="Calibri"/>
                <a:sym typeface="Calibri"/>
              </a:rPr>
              <a:t>&gt;&lt;/script&gt;</a:t>
            </a:r>
            <a:endParaRPr sz="1900">
              <a:solidFill>
                <a:srgbClr val="800000"/>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   &lt;/body&gt;</a:t>
            </a:r>
            <a:endParaRPr sz="1900">
              <a:solidFill>
                <a:srgbClr val="134F5C"/>
              </a:solidFill>
              <a:latin typeface="Calibri"/>
              <a:ea typeface="Calibri"/>
              <a:cs typeface="Calibri"/>
              <a:sym typeface="Calibri"/>
            </a:endParaRPr>
          </a:p>
          <a:p>
            <a:pPr indent="0" lvl="0" marL="0" rtl="0" algn="l">
              <a:lnSpc>
                <a:spcPct val="115000"/>
              </a:lnSpc>
              <a:spcBef>
                <a:spcPts val="0"/>
              </a:spcBef>
              <a:spcAft>
                <a:spcPts val="0"/>
              </a:spcAft>
              <a:buNone/>
            </a:pPr>
            <a:r>
              <a:rPr lang="en-US" sz="1900">
                <a:solidFill>
                  <a:srgbClr val="800000"/>
                </a:solidFill>
                <a:latin typeface="Calibri"/>
                <a:ea typeface="Calibri"/>
                <a:cs typeface="Calibri"/>
                <a:sym typeface="Calibri"/>
              </a:rPr>
              <a:t>&lt;/html&gt;</a:t>
            </a:r>
            <a:endParaRPr sz="1900">
              <a:solidFill>
                <a:srgbClr val="800000"/>
              </a:solidFill>
              <a:latin typeface="Calibri"/>
              <a:ea typeface="Calibri"/>
              <a:cs typeface="Calibri"/>
              <a:sym typeface="Calibri"/>
            </a:endParaRPr>
          </a:p>
          <a:p>
            <a:pPr indent="0" lvl="0" marL="0" rtl="0" algn="l">
              <a:spcBef>
                <a:spcPts val="640"/>
              </a:spcBef>
              <a:spcAft>
                <a:spcPts val="0"/>
              </a:spcAft>
              <a:buNone/>
            </a:pPr>
            <a:r>
              <a:rPr lang="en-US" sz="2100">
                <a:solidFill>
                  <a:schemeClr val="dk1"/>
                </a:solidFill>
                <a:latin typeface="Calibri"/>
                <a:ea typeface="Calibri"/>
                <a:cs typeface="Calibri"/>
                <a:sym typeface="Calibri"/>
              </a:rPr>
              <a:t> </a:t>
            </a:r>
            <a:endParaRPr sz="32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1e4e8c6ddee_0_132"/>
          <p:cNvSpPr/>
          <p:nvPr/>
        </p:nvSpPr>
        <p:spPr>
          <a:xfrm>
            <a:off x="394050" y="2021875"/>
            <a:ext cx="6462000" cy="165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1e4e8c6ddee_0_132"/>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Entrada de Dados </a:t>
            </a:r>
            <a:r>
              <a:rPr lang="en-US" sz="2200">
                <a:solidFill>
                  <a:srgbClr val="E50000"/>
                </a:solidFill>
              </a:rPr>
              <a:t>(parte_2)</a:t>
            </a:r>
            <a:endParaRPr sz="2200">
              <a:solidFill>
                <a:srgbClr val="E50000"/>
              </a:solidFill>
            </a:endParaRPr>
          </a:p>
        </p:txBody>
      </p:sp>
      <p:sp>
        <p:nvSpPr>
          <p:cNvPr id="556" name="Google Shape;556;g1e4e8c6ddee_0_132"/>
          <p:cNvSpPr txBox="1"/>
          <p:nvPr/>
        </p:nvSpPr>
        <p:spPr>
          <a:xfrm>
            <a:off x="304800" y="956550"/>
            <a:ext cx="8463600" cy="34287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100">
                <a:solidFill>
                  <a:schemeClr val="dk1"/>
                </a:solidFill>
                <a:latin typeface="Calibri"/>
                <a:ea typeface="Calibri"/>
                <a:cs typeface="Calibri"/>
                <a:sym typeface="Calibri"/>
              </a:rPr>
              <a:t> </a:t>
            </a:r>
            <a:r>
              <a:rPr lang="en-US" sz="2100">
                <a:solidFill>
                  <a:srgbClr val="FF0000"/>
                </a:solidFill>
                <a:latin typeface="Calibri"/>
                <a:ea typeface="Calibri"/>
                <a:cs typeface="Calibri"/>
                <a:sym typeface="Calibri"/>
              </a:rPr>
              <a:t>Ex:</a:t>
            </a:r>
            <a:r>
              <a:rPr b="1" lang="en-US" sz="2100">
                <a:solidFill>
                  <a:schemeClr val="dk1"/>
                </a:solidFill>
                <a:latin typeface="Calibri"/>
                <a:ea typeface="Calibri"/>
                <a:cs typeface="Calibri"/>
                <a:sym typeface="Calibri"/>
              </a:rPr>
              <a:t>	Input </a:t>
            </a:r>
            <a:r>
              <a:rPr lang="en-US" sz="2100">
                <a:solidFill>
                  <a:srgbClr val="134F5C"/>
                </a:solidFill>
                <a:latin typeface="Calibri"/>
                <a:ea typeface="Calibri"/>
                <a:cs typeface="Calibri"/>
                <a:sym typeface="Calibri"/>
              </a:rPr>
              <a:t>(texto)                                                                                </a:t>
            </a:r>
            <a:r>
              <a:rPr b="1" lang="en-US" sz="2100">
                <a:solidFill>
                  <a:srgbClr val="FF0000"/>
                </a:solidFill>
                <a:latin typeface="Calibri"/>
                <a:ea typeface="Calibri"/>
                <a:cs typeface="Calibri"/>
                <a:sym typeface="Calibri"/>
              </a:rPr>
              <a:t>  </a:t>
            </a:r>
            <a:endParaRPr b="1" sz="2100">
              <a:solidFill>
                <a:srgbClr val="FF0000"/>
              </a:solidFill>
              <a:latin typeface="Calibri"/>
              <a:ea typeface="Calibri"/>
              <a:cs typeface="Calibri"/>
              <a:sym typeface="Calibri"/>
            </a:endParaRPr>
          </a:p>
          <a:p>
            <a:pPr indent="0" lvl="0" marL="0" rtl="0" algn="l">
              <a:spcBef>
                <a:spcPts val="640"/>
              </a:spcBef>
              <a:spcAft>
                <a:spcPts val="0"/>
              </a:spcAft>
              <a:buNone/>
            </a:pPr>
            <a:r>
              <a:rPr b="1" lang="en-US" sz="2100">
                <a:solidFill>
                  <a:srgbClr val="FF0000"/>
                </a:solidFill>
                <a:latin typeface="Calibri"/>
                <a:ea typeface="Calibri"/>
                <a:cs typeface="Calibri"/>
                <a:sym typeface="Calibri"/>
              </a:rPr>
              <a:t> </a:t>
            </a:r>
            <a:r>
              <a:rPr b="1" lang="en-US" sz="2100">
                <a:solidFill>
                  <a:srgbClr val="B45F06"/>
                </a:solidFill>
                <a:latin typeface="Calibri"/>
                <a:ea typeface="Calibri"/>
                <a:cs typeface="Calibri"/>
                <a:sym typeface="Calibri"/>
              </a:rPr>
              <a:t>script.js</a:t>
            </a:r>
            <a:endParaRPr b="1" sz="2100">
              <a:solidFill>
                <a:srgbClr val="B45F06"/>
              </a:solidFill>
              <a:latin typeface="Calibri"/>
              <a:ea typeface="Calibri"/>
              <a:cs typeface="Calibri"/>
              <a:sym typeface="Calibri"/>
            </a:endParaRPr>
          </a:p>
          <a:p>
            <a:pPr indent="0" lvl="0" marL="0" rtl="0" algn="l">
              <a:lnSpc>
                <a:spcPct val="135714"/>
              </a:lnSpc>
              <a:spcBef>
                <a:spcPts val="0"/>
              </a:spcBef>
              <a:spcAft>
                <a:spcPts val="0"/>
              </a:spcAft>
              <a:buNone/>
            </a:pPr>
            <a:r>
              <a:t/>
            </a:r>
            <a:endParaRPr sz="1900">
              <a:solidFill>
                <a:srgbClr val="0000FF"/>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1900">
                <a:solidFill>
                  <a:srgbClr val="0000FF"/>
                </a:solidFill>
                <a:latin typeface="Calibri"/>
                <a:ea typeface="Calibri"/>
                <a:cs typeface="Calibri"/>
                <a:sym typeface="Calibri"/>
              </a:rPr>
              <a:t>   function</a:t>
            </a:r>
            <a:r>
              <a:rPr lang="en-US" sz="1900">
                <a:solidFill>
                  <a:schemeClr val="dk1"/>
                </a:solidFill>
                <a:latin typeface="Calibri"/>
                <a:ea typeface="Calibri"/>
                <a:cs typeface="Calibri"/>
                <a:sym typeface="Calibri"/>
              </a:rPr>
              <a:t> exibirNome() {</a:t>
            </a:r>
            <a:endParaRPr sz="1900">
              <a:solidFill>
                <a:schemeClr val="dk1"/>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rgbClr val="0000FF"/>
                </a:solidFill>
                <a:latin typeface="Calibri"/>
                <a:ea typeface="Calibri"/>
                <a:cs typeface="Calibri"/>
                <a:sym typeface="Calibri"/>
              </a:rPr>
              <a:t>let</a:t>
            </a:r>
            <a:r>
              <a:rPr lang="en-US" sz="1900">
                <a:solidFill>
                  <a:schemeClr val="dk1"/>
                </a:solidFill>
                <a:latin typeface="Calibri"/>
                <a:ea typeface="Calibri"/>
                <a:cs typeface="Calibri"/>
                <a:sym typeface="Calibri"/>
              </a:rPr>
              <a:t> nome = document.getElementById(</a:t>
            </a:r>
            <a:r>
              <a:rPr lang="en-US" sz="1900">
                <a:solidFill>
                  <a:srgbClr val="A31515"/>
                </a:solidFill>
                <a:latin typeface="Calibri"/>
                <a:ea typeface="Calibri"/>
                <a:cs typeface="Calibri"/>
                <a:sym typeface="Calibri"/>
              </a:rPr>
              <a:t>"nomeInput"</a:t>
            </a:r>
            <a:r>
              <a:rPr lang="en-US" sz="1900">
                <a:solidFill>
                  <a:schemeClr val="dk1"/>
                </a:solidFill>
                <a:latin typeface="Calibri"/>
                <a:ea typeface="Calibri"/>
                <a:cs typeface="Calibri"/>
                <a:sym typeface="Calibri"/>
              </a:rPr>
              <a:t>).value;</a:t>
            </a:r>
            <a:endParaRPr sz="1900">
              <a:solidFill>
                <a:schemeClr val="dk1"/>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1900">
                <a:solidFill>
                  <a:schemeClr val="dk1"/>
                </a:solidFill>
                <a:latin typeface="Calibri"/>
                <a:ea typeface="Calibri"/>
                <a:cs typeface="Calibri"/>
                <a:sym typeface="Calibri"/>
              </a:rPr>
              <a:t>document.write(</a:t>
            </a:r>
            <a:r>
              <a:rPr lang="en-US" sz="1900">
                <a:solidFill>
                  <a:srgbClr val="A31515"/>
                </a:solidFill>
                <a:latin typeface="Calibri"/>
                <a:ea typeface="Calibri"/>
                <a:cs typeface="Calibri"/>
                <a:sym typeface="Calibri"/>
              </a:rPr>
              <a:t>"Olá, "</a:t>
            </a:r>
            <a:r>
              <a:rPr lang="en-US" sz="1900">
                <a:solidFill>
                  <a:schemeClr val="dk1"/>
                </a:solidFill>
                <a:latin typeface="Calibri"/>
                <a:ea typeface="Calibri"/>
                <a:cs typeface="Calibri"/>
                <a:sym typeface="Calibri"/>
              </a:rPr>
              <a:t> + nome + </a:t>
            </a:r>
            <a:r>
              <a:rPr lang="en-US" sz="1900">
                <a:solidFill>
                  <a:srgbClr val="A31515"/>
                </a:solidFill>
                <a:latin typeface="Calibri"/>
                <a:ea typeface="Calibri"/>
                <a:cs typeface="Calibri"/>
                <a:sym typeface="Calibri"/>
              </a:rPr>
              <a:t>"!"</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1900">
                <a:solidFill>
                  <a:schemeClr val="dk1"/>
                </a:solidFill>
                <a:latin typeface="Calibri"/>
                <a:ea typeface="Calibri"/>
                <a:cs typeface="Calibri"/>
                <a:sym typeface="Calibri"/>
              </a:rPr>
              <a:t>  }</a:t>
            </a:r>
            <a:endParaRPr sz="32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1e5124b9b6c_0_0"/>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Elementos utilizados no exemplo anterior</a:t>
            </a:r>
            <a:r>
              <a:rPr lang="en-US" sz="2800"/>
              <a:t> </a:t>
            </a:r>
            <a:endParaRPr sz="2200">
              <a:solidFill>
                <a:srgbClr val="E50000"/>
              </a:solidFill>
            </a:endParaRPr>
          </a:p>
        </p:txBody>
      </p:sp>
      <p:sp>
        <p:nvSpPr>
          <p:cNvPr id="562" name="Google Shape;562;g1e5124b9b6c_0_0"/>
          <p:cNvSpPr txBox="1"/>
          <p:nvPr/>
        </p:nvSpPr>
        <p:spPr>
          <a:xfrm>
            <a:off x="304800" y="1032750"/>
            <a:ext cx="8463600" cy="53847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100">
                <a:solidFill>
                  <a:srgbClr val="2A00FF"/>
                </a:solidFill>
                <a:latin typeface="Calibri"/>
                <a:ea typeface="Calibri"/>
                <a:cs typeface="Calibri"/>
                <a:sym typeface="Calibri"/>
              </a:rPr>
              <a:t> </a:t>
            </a:r>
            <a:r>
              <a:rPr lang="en-US" sz="2100">
                <a:solidFill>
                  <a:srgbClr val="2A00FF"/>
                </a:solidFill>
                <a:latin typeface="Calibri"/>
                <a:ea typeface="Calibri"/>
                <a:cs typeface="Calibri"/>
                <a:sym typeface="Calibri"/>
              </a:rPr>
              <a:t>label</a:t>
            </a:r>
            <a:r>
              <a:rPr b="1" lang="en-US" sz="2100">
                <a:solidFill>
                  <a:schemeClr val="dk1"/>
                </a:solidFill>
                <a:latin typeface="Calibri"/>
                <a:ea typeface="Calibri"/>
                <a:cs typeface="Calibri"/>
                <a:sym typeface="Calibri"/>
              </a:rPr>
              <a:t> - </a:t>
            </a:r>
            <a:r>
              <a:rPr lang="en-US" sz="2100">
                <a:solidFill>
                  <a:schemeClr val="dk1"/>
                </a:solidFill>
                <a:latin typeface="Calibri"/>
                <a:ea typeface="Calibri"/>
                <a:cs typeface="Calibri"/>
                <a:sym typeface="Calibri"/>
              </a:rPr>
              <a:t> utilizado para especificar qual o </a:t>
            </a:r>
            <a:r>
              <a:rPr lang="en-US" sz="2100">
                <a:solidFill>
                  <a:srgbClr val="A31515"/>
                </a:solidFill>
                <a:latin typeface="Calibri"/>
                <a:ea typeface="Calibri"/>
                <a:cs typeface="Calibri"/>
                <a:sym typeface="Calibri"/>
              </a:rPr>
              <a:t>"rótulo"</a:t>
            </a:r>
            <a:r>
              <a:rPr lang="en-US" sz="2100">
                <a:solidFill>
                  <a:schemeClr val="dk1"/>
                </a:solidFill>
                <a:latin typeface="Calibri"/>
                <a:ea typeface="Calibri"/>
                <a:cs typeface="Calibri"/>
                <a:sym typeface="Calibri"/>
              </a:rPr>
              <a:t> do </a:t>
            </a:r>
            <a:r>
              <a:rPr lang="en-US" sz="2100">
                <a:solidFill>
                  <a:srgbClr val="A31515"/>
                </a:solidFill>
                <a:latin typeface="Calibri"/>
                <a:ea typeface="Calibri"/>
                <a:cs typeface="Calibri"/>
                <a:sym typeface="Calibri"/>
              </a:rPr>
              <a:t>input</a:t>
            </a:r>
            <a:r>
              <a:rPr lang="en-US" sz="2100">
                <a:solidFill>
                  <a:schemeClr val="dk1"/>
                </a:solidFill>
                <a:latin typeface="Calibri"/>
                <a:ea typeface="Calibri"/>
                <a:cs typeface="Calibri"/>
                <a:sym typeface="Calibri"/>
              </a:rPr>
              <a:t> (a que se refere o </a:t>
            </a:r>
            <a:r>
              <a:rPr lang="en-US" sz="2100">
                <a:solidFill>
                  <a:srgbClr val="A31515"/>
                </a:solidFill>
                <a:latin typeface="Calibri"/>
                <a:ea typeface="Calibri"/>
                <a:cs typeface="Calibri"/>
                <a:sym typeface="Calibri"/>
              </a:rPr>
              <a:t>input</a:t>
            </a:r>
            <a:r>
              <a:rPr lang="en-US" sz="2100">
                <a:solidFill>
                  <a:schemeClr val="dk1"/>
                </a:solidFill>
                <a:latin typeface="Calibri"/>
                <a:ea typeface="Calibri"/>
                <a:cs typeface="Calibri"/>
                <a:sym typeface="Calibri"/>
              </a:rPr>
              <a:t>).</a:t>
            </a:r>
            <a:r>
              <a:rPr lang="en-US" sz="2100">
                <a:solidFill>
                  <a:srgbClr val="134F5C"/>
                </a:solidFill>
                <a:latin typeface="Calibri"/>
                <a:ea typeface="Calibri"/>
                <a:cs typeface="Calibri"/>
                <a:sym typeface="Calibri"/>
              </a:rPr>
              <a:t> </a:t>
            </a:r>
            <a:r>
              <a:rPr lang="en-US" sz="2100">
                <a:solidFill>
                  <a:schemeClr val="dk1"/>
                </a:solidFill>
                <a:latin typeface="Calibri"/>
                <a:ea typeface="Calibri"/>
                <a:cs typeface="Calibri"/>
                <a:sym typeface="Calibri"/>
              </a:rPr>
              <a:t>O atributo </a:t>
            </a:r>
            <a:r>
              <a:rPr lang="en-US" sz="2100">
                <a:solidFill>
                  <a:srgbClr val="2A00FF"/>
                </a:solidFill>
                <a:latin typeface="Calibri"/>
                <a:ea typeface="Calibri"/>
                <a:cs typeface="Calibri"/>
                <a:sym typeface="Calibri"/>
              </a:rPr>
              <a:t>for</a:t>
            </a:r>
            <a:r>
              <a:rPr lang="en-US" sz="2100">
                <a:solidFill>
                  <a:schemeClr val="dk1"/>
                </a:solidFill>
                <a:latin typeface="Calibri"/>
                <a:ea typeface="Calibri"/>
                <a:cs typeface="Calibri"/>
                <a:sym typeface="Calibri"/>
              </a:rPr>
              <a:t> dentro da tag </a:t>
            </a:r>
            <a:r>
              <a:rPr lang="en-US" sz="2100">
                <a:solidFill>
                  <a:srgbClr val="2A00FF"/>
                </a:solidFill>
                <a:latin typeface="Calibri"/>
                <a:ea typeface="Calibri"/>
                <a:cs typeface="Calibri"/>
                <a:sym typeface="Calibri"/>
              </a:rPr>
              <a:t>label</a:t>
            </a:r>
            <a:r>
              <a:rPr lang="en-US" sz="2100">
                <a:solidFill>
                  <a:schemeClr val="dk1"/>
                </a:solidFill>
                <a:latin typeface="Calibri"/>
                <a:ea typeface="Calibri"/>
                <a:cs typeface="Calibri"/>
                <a:sym typeface="Calibri"/>
              </a:rPr>
              <a:t>, especifica a qual elemento um rótulo está vinculado.</a:t>
            </a:r>
            <a:endParaRPr sz="2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100">
                <a:solidFill>
                  <a:srgbClr val="2A00FF"/>
                </a:solidFill>
                <a:latin typeface="Calibri"/>
                <a:ea typeface="Calibri"/>
                <a:cs typeface="Calibri"/>
                <a:sym typeface="Calibri"/>
              </a:rPr>
              <a:t>input</a:t>
            </a:r>
            <a:r>
              <a:rPr lang="en-US" sz="2100">
                <a:solidFill>
                  <a:schemeClr val="dk1"/>
                </a:solidFill>
                <a:latin typeface="Calibri"/>
                <a:ea typeface="Calibri"/>
                <a:cs typeface="Calibri"/>
                <a:sym typeface="Calibri"/>
              </a:rPr>
              <a:t> - utilizado para especificar um campo de entrada onde o usuário pode inserir dados.</a:t>
            </a:r>
            <a:endParaRPr sz="2100">
              <a:solidFill>
                <a:schemeClr val="dk1"/>
              </a:solidFill>
              <a:latin typeface="Calibri"/>
              <a:ea typeface="Calibri"/>
              <a:cs typeface="Calibri"/>
              <a:sym typeface="Calibri"/>
            </a:endParaRPr>
          </a:p>
          <a:p>
            <a:pPr indent="-361950" lvl="0" marL="457200" rtl="0" algn="l">
              <a:spcBef>
                <a:spcPts val="640"/>
              </a:spcBef>
              <a:spcAft>
                <a:spcPts val="0"/>
              </a:spcAft>
              <a:buClr>
                <a:schemeClr val="dk1"/>
              </a:buClr>
              <a:buSzPts val="2100"/>
              <a:buFont typeface="Calibri"/>
              <a:buChar char="-"/>
            </a:pPr>
            <a:r>
              <a:rPr lang="en-US" sz="2100">
                <a:solidFill>
                  <a:srgbClr val="A31515"/>
                </a:solidFill>
                <a:latin typeface="Calibri"/>
                <a:ea typeface="Calibri"/>
                <a:cs typeface="Calibri"/>
                <a:sym typeface="Calibri"/>
              </a:rPr>
              <a:t>type </a:t>
            </a:r>
            <a:r>
              <a:rPr lang="en-US" sz="2100">
                <a:solidFill>
                  <a:schemeClr val="dk1"/>
                </a:solidFill>
                <a:latin typeface="Calibri"/>
                <a:ea typeface="Calibri"/>
                <a:cs typeface="Calibri"/>
                <a:sym typeface="Calibri"/>
              </a:rPr>
              <a:t>- define o tipo de entrada, o  valor padrão do atributo </a:t>
            </a:r>
            <a:r>
              <a:rPr lang="en-US" sz="2100">
                <a:solidFill>
                  <a:srgbClr val="A31515"/>
                </a:solidFill>
                <a:latin typeface="Calibri"/>
                <a:ea typeface="Calibri"/>
                <a:cs typeface="Calibri"/>
                <a:sym typeface="Calibri"/>
              </a:rPr>
              <a:t>type</a:t>
            </a:r>
            <a:r>
              <a:rPr lang="en-US" sz="2100">
                <a:solidFill>
                  <a:schemeClr val="dk1"/>
                </a:solidFill>
                <a:latin typeface="Calibri"/>
                <a:ea typeface="Calibri"/>
                <a:cs typeface="Calibri"/>
                <a:sym typeface="Calibri"/>
              </a:rPr>
              <a:t> é </a:t>
            </a:r>
            <a:r>
              <a:rPr lang="en-US" sz="2100">
                <a:solidFill>
                  <a:srgbClr val="008000"/>
                </a:solidFill>
                <a:latin typeface="Calibri"/>
                <a:ea typeface="Calibri"/>
                <a:cs typeface="Calibri"/>
                <a:sym typeface="Calibri"/>
              </a:rPr>
              <a:t>"text"</a:t>
            </a:r>
            <a:r>
              <a:rPr lang="en-US" sz="2100">
                <a:solidFill>
                  <a:schemeClr val="dk1"/>
                </a:solidFill>
                <a:latin typeface="Calibri"/>
                <a:ea typeface="Calibri"/>
                <a:cs typeface="Calibri"/>
                <a:sym typeface="Calibri"/>
              </a:rPr>
              <a:t>, porém podemos utilizar diferentes tipos como </a:t>
            </a:r>
            <a:r>
              <a:rPr lang="en-US" sz="2100">
                <a:solidFill>
                  <a:srgbClr val="008000"/>
                </a:solidFill>
                <a:latin typeface="Calibri"/>
                <a:ea typeface="Calibri"/>
                <a:cs typeface="Calibri"/>
                <a:sym typeface="Calibri"/>
              </a:rPr>
              <a:t>"date"</a:t>
            </a:r>
            <a:r>
              <a:rPr lang="en-US" sz="2100">
                <a:solidFill>
                  <a:schemeClr val="dk1"/>
                </a:solidFill>
                <a:latin typeface="Calibri"/>
                <a:ea typeface="Calibri"/>
                <a:cs typeface="Calibri"/>
                <a:sym typeface="Calibri"/>
              </a:rPr>
              <a:t>, </a:t>
            </a:r>
            <a:r>
              <a:rPr lang="en-US" sz="2100">
                <a:solidFill>
                  <a:srgbClr val="008000"/>
                </a:solidFill>
                <a:latin typeface="Calibri"/>
                <a:ea typeface="Calibri"/>
                <a:cs typeface="Calibri"/>
                <a:sym typeface="Calibri"/>
              </a:rPr>
              <a:t>“number”</a:t>
            </a:r>
            <a:r>
              <a:rPr lang="en-US" sz="2100">
                <a:solidFill>
                  <a:schemeClr val="dk1"/>
                </a:solidFill>
                <a:latin typeface="Calibri"/>
                <a:ea typeface="Calibri"/>
                <a:cs typeface="Calibri"/>
                <a:sym typeface="Calibri"/>
              </a:rPr>
              <a:t>, </a:t>
            </a:r>
            <a:r>
              <a:rPr lang="en-US" sz="2100">
                <a:solidFill>
                  <a:srgbClr val="008000"/>
                </a:solidFill>
                <a:latin typeface="Calibri"/>
                <a:ea typeface="Calibri"/>
                <a:cs typeface="Calibri"/>
                <a:sym typeface="Calibri"/>
              </a:rPr>
              <a:t>"password"</a:t>
            </a:r>
            <a:r>
              <a:rPr lang="en-US" sz="2100">
                <a:solidFill>
                  <a:schemeClr val="dk1"/>
                </a:solidFill>
                <a:latin typeface="Calibri"/>
                <a:ea typeface="Calibri"/>
                <a:cs typeface="Calibri"/>
                <a:sym typeface="Calibri"/>
              </a:rPr>
              <a:t>, entre outros.</a:t>
            </a:r>
            <a:endParaRPr sz="2100">
              <a:solidFill>
                <a:schemeClr val="dk1"/>
              </a:solidFill>
              <a:latin typeface="Calibri"/>
              <a:ea typeface="Calibri"/>
              <a:cs typeface="Calibri"/>
              <a:sym typeface="Calibri"/>
            </a:endParaRPr>
          </a:p>
          <a:p>
            <a:pPr indent="0" lvl="0" marL="457200" rtl="0" algn="l">
              <a:spcBef>
                <a:spcPts val="640"/>
              </a:spcBef>
              <a:spcAft>
                <a:spcPts val="0"/>
              </a:spcAft>
              <a:buNone/>
            </a:pPr>
            <a:r>
              <a:t/>
            </a:r>
            <a:endParaRPr sz="2100">
              <a:solidFill>
                <a:schemeClr val="dk1"/>
              </a:solidFill>
              <a:latin typeface="Calibri"/>
              <a:ea typeface="Calibri"/>
              <a:cs typeface="Calibri"/>
              <a:sym typeface="Calibri"/>
            </a:endParaRPr>
          </a:p>
          <a:p>
            <a:pPr indent="-361950" lvl="0" marL="457200" rtl="0" algn="l">
              <a:spcBef>
                <a:spcPts val="640"/>
              </a:spcBef>
              <a:spcAft>
                <a:spcPts val="0"/>
              </a:spcAft>
              <a:buClr>
                <a:schemeClr val="dk1"/>
              </a:buClr>
              <a:buSzPts val="2100"/>
              <a:buFont typeface="Calibri"/>
              <a:buChar char="-"/>
            </a:pPr>
            <a:r>
              <a:rPr lang="en-US" sz="2100">
                <a:solidFill>
                  <a:srgbClr val="A31515"/>
                </a:solidFill>
                <a:latin typeface="Calibri"/>
                <a:ea typeface="Calibri"/>
                <a:cs typeface="Calibri"/>
                <a:sym typeface="Calibri"/>
              </a:rPr>
              <a:t>name</a:t>
            </a:r>
            <a:r>
              <a:rPr lang="en-US" sz="2100">
                <a:solidFill>
                  <a:schemeClr val="dk1"/>
                </a:solidFill>
                <a:latin typeface="Calibri"/>
                <a:ea typeface="Calibri"/>
                <a:cs typeface="Calibri"/>
                <a:sym typeface="Calibri"/>
              </a:rPr>
              <a:t> - utilizado como um atributo de </a:t>
            </a:r>
            <a:r>
              <a:rPr lang="en-US" sz="2100">
                <a:solidFill>
                  <a:srgbClr val="0000FF"/>
                </a:solidFill>
                <a:latin typeface="Calibri"/>
                <a:ea typeface="Calibri"/>
                <a:cs typeface="Calibri"/>
                <a:sym typeface="Calibri"/>
              </a:rPr>
              <a:t>input</a:t>
            </a:r>
            <a:r>
              <a:rPr lang="en-US" sz="2100">
                <a:solidFill>
                  <a:schemeClr val="dk1"/>
                </a:solidFill>
                <a:latin typeface="Calibri"/>
                <a:ea typeface="Calibri"/>
                <a:cs typeface="Calibri"/>
                <a:sym typeface="Calibri"/>
              </a:rPr>
              <a:t>, serve para identificar o valor daquela variável para o </a:t>
            </a:r>
            <a:r>
              <a:rPr b="1" lang="en-US" sz="2100">
                <a:solidFill>
                  <a:schemeClr val="dk1"/>
                </a:solidFill>
                <a:latin typeface="Calibri"/>
                <a:ea typeface="Calibri"/>
                <a:cs typeface="Calibri"/>
                <a:sym typeface="Calibri"/>
              </a:rPr>
              <a:t>backend</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100">
                <a:solidFill>
                  <a:schemeClr val="dk1"/>
                </a:solidFill>
                <a:latin typeface="Calibri"/>
                <a:ea typeface="Calibri"/>
                <a:cs typeface="Calibri"/>
                <a:sym typeface="Calibri"/>
              </a:rPr>
              <a:t>  O atributo </a:t>
            </a:r>
            <a:r>
              <a:rPr lang="en-US" sz="2100">
                <a:solidFill>
                  <a:srgbClr val="A31515"/>
                </a:solidFill>
                <a:latin typeface="Calibri"/>
                <a:ea typeface="Calibri"/>
                <a:cs typeface="Calibri"/>
                <a:sym typeface="Calibri"/>
              </a:rPr>
              <a:t>name</a:t>
            </a:r>
            <a:r>
              <a:rPr lang="en-US" sz="2100">
                <a:solidFill>
                  <a:schemeClr val="dk1"/>
                </a:solidFill>
                <a:latin typeface="Calibri"/>
                <a:ea typeface="Calibri"/>
                <a:cs typeface="Calibri"/>
                <a:sym typeface="Calibri"/>
              </a:rPr>
              <a:t> deve ser usado principalmente para identificar campos de formulários. Sempre que realizamos um </a:t>
            </a:r>
            <a:r>
              <a:rPr lang="en-US" sz="2100">
                <a:solidFill>
                  <a:srgbClr val="7F0055"/>
                </a:solidFill>
                <a:latin typeface="Calibri"/>
                <a:ea typeface="Calibri"/>
                <a:cs typeface="Calibri"/>
                <a:sym typeface="Calibri"/>
              </a:rPr>
              <a:t>“submit” </a:t>
            </a:r>
            <a:r>
              <a:rPr lang="en-US" sz="2100">
                <a:solidFill>
                  <a:schemeClr val="dk1"/>
                </a:solidFill>
                <a:latin typeface="Calibri"/>
                <a:ea typeface="Calibri"/>
                <a:cs typeface="Calibri"/>
                <a:sym typeface="Calibri"/>
              </a:rPr>
              <a:t>de um formulário, o atributo </a:t>
            </a:r>
            <a:r>
              <a:rPr lang="en-US" sz="2100">
                <a:solidFill>
                  <a:srgbClr val="A31515"/>
                </a:solidFill>
                <a:latin typeface="Calibri"/>
                <a:ea typeface="Calibri"/>
                <a:cs typeface="Calibri"/>
                <a:sym typeface="Calibri"/>
              </a:rPr>
              <a:t>name</a:t>
            </a:r>
            <a:r>
              <a:rPr lang="en-US" sz="2100">
                <a:solidFill>
                  <a:schemeClr val="dk1"/>
                </a:solidFill>
                <a:latin typeface="Calibri"/>
                <a:ea typeface="Calibri"/>
                <a:cs typeface="Calibri"/>
                <a:sym typeface="Calibri"/>
              </a:rPr>
              <a:t> é o identificador dentro de uma requisição</a:t>
            </a:r>
            <a:r>
              <a:rPr b="1" lang="en-US" sz="2100">
                <a:solidFill>
                  <a:schemeClr val="dk1"/>
                </a:solidFill>
                <a:latin typeface="Calibri"/>
                <a:ea typeface="Calibri"/>
                <a:cs typeface="Calibri"/>
                <a:sym typeface="Calibri"/>
              </a:rPr>
              <a:t> GET </a:t>
            </a:r>
            <a:r>
              <a:rPr lang="en-US" sz="2100">
                <a:solidFill>
                  <a:schemeClr val="dk1"/>
                </a:solidFill>
                <a:latin typeface="Calibri"/>
                <a:ea typeface="Calibri"/>
                <a:cs typeface="Calibri"/>
                <a:sym typeface="Calibri"/>
              </a:rPr>
              <a:t>ou </a:t>
            </a:r>
            <a:r>
              <a:rPr b="1" lang="en-US" sz="2100">
                <a:solidFill>
                  <a:schemeClr val="dk1"/>
                </a:solidFill>
                <a:latin typeface="Calibri"/>
                <a:ea typeface="Calibri"/>
                <a:cs typeface="Calibri"/>
                <a:sym typeface="Calibri"/>
              </a:rPr>
              <a:t>POST</a:t>
            </a:r>
            <a:r>
              <a:rPr lang="en-US" sz="2100">
                <a:solidFill>
                  <a:schemeClr val="dk1"/>
                </a:solidFill>
                <a:latin typeface="Calibri"/>
                <a:ea typeface="Calibri"/>
                <a:cs typeface="Calibri"/>
                <a:sym typeface="Calibri"/>
              </a:rPr>
              <a:t> no servidor.</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1e5124b9b6c_0_9"/>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Elementos utilizados no exemplo anterior </a:t>
            </a:r>
            <a:endParaRPr sz="2200">
              <a:solidFill>
                <a:srgbClr val="E50000"/>
              </a:solidFill>
            </a:endParaRPr>
          </a:p>
        </p:txBody>
      </p:sp>
      <p:sp>
        <p:nvSpPr>
          <p:cNvPr id="568" name="Google Shape;568;g1e5124b9b6c_0_9"/>
          <p:cNvSpPr txBox="1"/>
          <p:nvPr/>
        </p:nvSpPr>
        <p:spPr>
          <a:xfrm>
            <a:off x="304800" y="1032750"/>
            <a:ext cx="8463600" cy="53847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100">
                <a:solidFill>
                  <a:srgbClr val="2A00FF"/>
                </a:solidFill>
                <a:latin typeface="Calibri"/>
                <a:ea typeface="Calibri"/>
                <a:cs typeface="Calibri"/>
                <a:sym typeface="Calibri"/>
              </a:rPr>
              <a:t> id</a:t>
            </a:r>
            <a:r>
              <a:rPr b="1" lang="en-US" sz="2100">
                <a:solidFill>
                  <a:schemeClr val="dk1"/>
                </a:solidFill>
                <a:latin typeface="Calibri"/>
                <a:ea typeface="Calibri"/>
                <a:cs typeface="Calibri"/>
                <a:sym typeface="Calibri"/>
              </a:rPr>
              <a:t> - </a:t>
            </a:r>
            <a:r>
              <a:rPr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O atributo </a:t>
            </a:r>
            <a:r>
              <a:rPr lang="en-US" sz="2100">
                <a:solidFill>
                  <a:srgbClr val="2A00FF"/>
                </a:solidFill>
                <a:latin typeface="Calibri"/>
                <a:ea typeface="Calibri"/>
                <a:cs typeface="Calibri"/>
                <a:sym typeface="Calibri"/>
              </a:rPr>
              <a:t>id</a:t>
            </a:r>
            <a:r>
              <a:rPr lang="en-US" sz="2100">
                <a:solidFill>
                  <a:schemeClr val="dk1"/>
                </a:solidFill>
                <a:latin typeface="Calibri"/>
                <a:ea typeface="Calibri"/>
                <a:cs typeface="Calibri"/>
                <a:sym typeface="Calibri"/>
              </a:rPr>
              <a:t> é geralmente usado para facilitar a identificação de elementos que vão receber um estilo </a:t>
            </a:r>
            <a:r>
              <a:rPr lang="en-US" sz="2100">
                <a:solidFill>
                  <a:srgbClr val="008000"/>
                </a:solidFill>
                <a:latin typeface="Calibri"/>
                <a:ea typeface="Calibri"/>
                <a:cs typeface="Calibri"/>
                <a:sym typeface="Calibri"/>
              </a:rPr>
              <a:t>CSS</a:t>
            </a:r>
            <a:r>
              <a:rPr lang="en-US" sz="2100">
                <a:solidFill>
                  <a:schemeClr val="dk1"/>
                </a:solidFill>
                <a:latin typeface="Calibri"/>
                <a:ea typeface="Calibri"/>
                <a:cs typeface="Calibri"/>
                <a:sym typeface="Calibri"/>
              </a:rPr>
              <a:t> ou até mesmo uma função </a:t>
            </a:r>
            <a:r>
              <a:rPr lang="en-US" sz="2100">
                <a:solidFill>
                  <a:srgbClr val="B45F06"/>
                </a:solidFill>
                <a:latin typeface="Calibri"/>
                <a:ea typeface="Calibri"/>
                <a:cs typeface="Calibri"/>
                <a:sym typeface="Calibri"/>
              </a:rPr>
              <a:t>Javascript</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rPr lang="en-US" sz="2100">
                <a:solidFill>
                  <a:srgbClr val="2A00FF"/>
                </a:solidFill>
                <a:latin typeface="Calibri"/>
                <a:ea typeface="Calibri"/>
                <a:cs typeface="Calibri"/>
                <a:sym typeface="Calibri"/>
              </a:rPr>
              <a:t>placeholder </a:t>
            </a:r>
            <a:r>
              <a:rPr lang="en-US" sz="2100">
                <a:solidFill>
                  <a:schemeClr val="dk1"/>
                </a:solidFill>
                <a:latin typeface="Calibri"/>
                <a:ea typeface="Calibri"/>
                <a:cs typeface="Calibri"/>
                <a:sym typeface="Calibri"/>
              </a:rPr>
              <a:t>- tal atributo permite introduzirmos uma "dica" de descrição para o valor esperado de um campo de entrada. O texto de dica é exibida no campo de entrada antes que o usuário insira um valor.</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rgbClr val="2A00FF"/>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1e4ed7b660a_0_232"/>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Entrada de Dados</a:t>
            </a:r>
            <a:endParaRPr sz="2800"/>
          </a:p>
        </p:txBody>
      </p:sp>
      <p:sp>
        <p:nvSpPr>
          <p:cNvPr id="574" name="Google Shape;574;g1e4ed7b660a_0_232"/>
          <p:cNvSpPr txBox="1"/>
          <p:nvPr/>
        </p:nvSpPr>
        <p:spPr>
          <a:xfrm>
            <a:off x="304800" y="1261350"/>
            <a:ext cx="8422800" cy="49410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b="1" lang="en-US" sz="2100">
                <a:solidFill>
                  <a:schemeClr val="dk1"/>
                </a:solidFill>
                <a:latin typeface="Calibri"/>
                <a:ea typeface="Calibri"/>
                <a:cs typeface="Calibri"/>
                <a:sym typeface="Calibri"/>
              </a:rPr>
              <a:t>3</a:t>
            </a:r>
            <a:r>
              <a:rPr b="1" lang="en-US" sz="2100">
                <a:solidFill>
                  <a:schemeClr val="dk1"/>
                </a:solidFill>
                <a:latin typeface="Calibri"/>
                <a:ea typeface="Calibri"/>
                <a:cs typeface="Calibri"/>
                <a:sym typeface="Calibri"/>
              </a:rPr>
              <a:t>.	Input </a:t>
            </a:r>
            <a:r>
              <a:rPr lang="en-US" sz="2100">
                <a:solidFill>
                  <a:srgbClr val="134F5C"/>
                </a:solidFill>
                <a:latin typeface="Calibri"/>
                <a:ea typeface="Calibri"/>
                <a:cs typeface="Calibri"/>
                <a:sym typeface="Calibri"/>
              </a:rPr>
              <a:t>(select)</a:t>
            </a:r>
            <a:r>
              <a:rPr b="1" lang="en-US" sz="2100">
                <a:solidFill>
                  <a:srgbClr val="134F5C"/>
                </a:solidFill>
                <a:latin typeface="Calibri"/>
                <a:ea typeface="Calibri"/>
                <a:cs typeface="Calibri"/>
                <a:sym typeface="Calibri"/>
              </a:rPr>
              <a:t> </a:t>
            </a:r>
            <a:r>
              <a:rPr b="1"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os elementos de input do tipo select permitem que os usuários escolham uma opção de uma lista suspensa. Podemos usar JavaScript para recuperar a opção selecionada e realizar ações com base nessa opção.                                                                                            </a:t>
            </a:r>
            <a:r>
              <a:rPr b="1" lang="en-US" sz="2100">
                <a:solidFill>
                  <a:schemeClr val="dk1"/>
                </a:solidFill>
                <a:latin typeface="Calibri"/>
                <a:ea typeface="Calibri"/>
                <a:cs typeface="Calibri"/>
                <a:sym typeface="Calibri"/>
              </a:rPr>
              <a:t> </a:t>
            </a:r>
            <a:r>
              <a:rPr b="1" lang="en-US" sz="2100">
                <a:solidFill>
                  <a:srgbClr val="E50000"/>
                </a:solidFill>
                <a:latin typeface="Calibri"/>
                <a:ea typeface="Calibri"/>
                <a:cs typeface="Calibri"/>
                <a:sym typeface="Calibri"/>
              </a:rPr>
              <a:t>index.html</a:t>
            </a:r>
            <a:endParaRPr b="1" sz="2100">
              <a:solidFill>
                <a:srgbClr val="E50000"/>
              </a:solidFill>
              <a:latin typeface="Calibri"/>
              <a:ea typeface="Calibri"/>
              <a:cs typeface="Calibri"/>
              <a:sym typeface="Calibri"/>
            </a:endParaRPr>
          </a:p>
          <a:p>
            <a:pPr indent="0" lvl="0" marL="0" rtl="0" algn="l">
              <a:spcBef>
                <a:spcPts val="640"/>
              </a:spcBef>
              <a:spcAft>
                <a:spcPts val="0"/>
              </a:spcAft>
              <a:buNone/>
            </a:pPr>
            <a:r>
              <a:t/>
            </a:r>
            <a:endParaRPr sz="1100">
              <a:solidFill>
                <a:schemeClr val="dk1"/>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highlight>
                  <a:srgbClr val="FFFFFF"/>
                </a:highlight>
                <a:latin typeface="Calibri"/>
                <a:ea typeface="Calibri"/>
                <a:cs typeface="Calibri"/>
                <a:sym typeface="Calibri"/>
              </a:rPr>
              <a:t>&lt;body&gt;</a:t>
            </a:r>
            <a:endParaRPr sz="20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highlight>
                  <a:srgbClr val="FFFFFF"/>
                </a:highlight>
                <a:latin typeface="Calibri"/>
                <a:ea typeface="Calibri"/>
                <a:cs typeface="Calibri"/>
                <a:sym typeface="Calibri"/>
              </a:rPr>
              <a:t>    &lt;select</a:t>
            </a:r>
            <a:r>
              <a:rPr lang="en-US" sz="2000">
                <a:solidFill>
                  <a:schemeClr val="dk1"/>
                </a:solidFill>
                <a:highlight>
                  <a:srgbClr val="FFFFFF"/>
                </a:highlight>
                <a:latin typeface="Calibri"/>
                <a:ea typeface="Calibri"/>
                <a:cs typeface="Calibri"/>
                <a:sym typeface="Calibri"/>
              </a:rPr>
              <a:t> </a:t>
            </a:r>
            <a:r>
              <a:rPr lang="en-US" sz="2000">
                <a:solidFill>
                  <a:srgbClr val="E50000"/>
                </a:solidFill>
                <a:highlight>
                  <a:srgbClr val="FFFFFF"/>
                </a:highlight>
                <a:latin typeface="Calibri"/>
                <a:ea typeface="Calibri"/>
                <a:cs typeface="Calibri"/>
                <a:sym typeface="Calibri"/>
              </a:rPr>
              <a:t>id</a:t>
            </a:r>
            <a:r>
              <a:rPr lang="en-US" sz="2000">
                <a:solidFill>
                  <a:schemeClr val="dk1"/>
                </a:solidFill>
                <a:highlight>
                  <a:srgbClr val="FFFFFF"/>
                </a:highlight>
                <a:latin typeface="Calibri"/>
                <a:ea typeface="Calibri"/>
                <a:cs typeface="Calibri"/>
                <a:sym typeface="Calibri"/>
              </a:rPr>
              <a:t>=</a:t>
            </a:r>
            <a:r>
              <a:rPr lang="en-US" sz="2000">
                <a:solidFill>
                  <a:srgbClr val="0000FF"/>
                </a:solidFill>
                <a:highlight>
                  <a:srgbClr val="FFFFFF"/>
                </a:highlight>
                <a:latin typeface="Calibri"/>
                <a:ea typeface="Calibri"/>
                <a:cs typeface="Calibri"/>
                <a:sym typeface="Calibri"/>
              </a:rPr>
              <a:t>"selecionaDisciplina"</a:t>
            </a:r>
            <a:r>
              <a:rPr lang="en-US" sz="2000">
                <a:solidFill>
                  <a:srgbClr val="800000"/>
                </a:solidFill>
                <a:highlight>
                  <a:srgbClr val="FFFFFF"/>
                </a:highlight>
                <a:latin typeface="Calibri"/>
                <a:ea typeface="Calibri"/>
                <a:cs typeface="Calibri"/>
                <a:sym typeface="Calibri"/>
              </a:rPr>
              <a:t>&gt;</a:t>
            </a:r>
            <a:endParaRPr sz="2000">
              <a:solidFill>
                <a:srgbClr val="800000"/>
              </a:solidFill>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highlight>
                  <a:srgbClr val="FFFFFF"/>
                </a:highlight>
                <a:latin typeface="Calibri"/>
                <a:ea typeface="Calibri"/>
                <a:cs typeface="Calibri"/>
                <a:sym typeface="Calibri"/>
              </a:rPr>
              <a:t>  &lt;option</a:t>
            </a:r>
            <a:r>
              <a:rPr lang="en-US" sz="2000">
                <a:solidFill>
                  <a:schemeClr val="dk1"/>
                </a:solidFill>
                <a:highlight>
                  <a:srgbClr val="FFFFFF"/>
                </a:highlight>
                <a:latin typeface="Calibri"/>
                <a:ea typeface="Calibri"/>
                <a:cs typeface="Calibri"/>
                <a:sym typeface="Calibri"/>
              </a:rPr>
              <a:t> </a:t>
            </a:r>
            <a:r>
              <a:rPr lang="en-US" sz="2000">
                <a:solidFill>
                  <a:srgbClr val="E50000"/>
                </a:solidFill>
                <a:highlight>
                  <a:srgbClr val="FFFFFF"/>
                </a:highlight>
                <a:latin typeface="Calibri"/>
                <a:ea typeface="Calibri"/>
                <a:cs typeface="Calibri"/>
                <a:sym typeface="Calibri"/>
              </a:rPr>
              <a:t>value</a:t>
            </a:r>
            <a:r>
              <a:rPr lang="en-US" sz="2000">
                <a:solidFill>
                  <a:schemeClr val="dk1"/>
                </a:solidFill>
                <a:highlight>
                  <a:srgbClr val="FFFFFF"/>
                </a:highlight>
                <a:latin typeface="Calibri"/>
                <a:ea typeface="Calibri"/>
                <a:cs typeface="Calibri"/>
                <a:sym typeface="Calibri"/>
              </a:rPr>
              <a:t>=</a:t>
            </a:r>
            <a:r>
              <a:rPr lang="en-US" sz="2000">
                <a:solidFill>
                  <a:srgbClr val="0000FF"/>
                </a:solidFill>
                <a:highlight>
                  <a:srgbClr val="FFFFFF"/>
                </a:highlight>
                <a:latin typeface="Calibri"/>
                <a:ea typeface="Calibri"/>
                <a:cs typeface="Calibri"/>
                <a:sym typeface="Calibri"/>
              </a:rPr>
              <a:t>"BD"</a:t>
            </a:r>
            <a:r>
              <a:rPr lang="en-US" sz="2000">
                <a:solidFill>
                  <a:srgbClr val="800000"/>
                </a:solidFill>
                <a:highlight>
                  <a:srgbClr val="FFFFFF"/>
                </a:highlight>
                <a:latin typeface="Calibri"/>
                <a:ea typeface="Calibri"/>
                <a:cs typeface="Calibri"/>
                <a:sym typeface="Calibri"/>
              </a:rPr>
              <a:t>&gt;</a:t>
            </a:r>
            <a:r>
              <a:rPr lang="en-US" sz="2000">
                <a:solidFill>
                  <a:schemeClr val="dk1"/>
                </a:solidFill>
                <a:highlight>
                  <a:srgbClr val="FFFFFF"/>
                </a:highlight>
                <a:latin typeface="Calibri"/>
                <a:ea typeface="Calibri"/>
                <a:cs typeface="Calibri"/>
                <a:sym typeface="Calibri"/>
              </a:rPr>
              <a:t>Banco de Dados</a:t>
            </a:r>
            <a:r>
              <a:rPr lang="en-US" sz="2000">
                <a:solidFill>
                  <a:srgbClr val="800000"/>
                </a:solidFill>
                <a:highlight>
                  <a:srgbClr val="FFFFFF"/>
                </a:highlight>
                <a:latin typeface="Calibri"/>
                <a:ea typeface="Calibri"/>
                <a:cs typeface="Calibri"/>
                <a:sym typeface="Calibri"/>
              </a:rPr>
              <a:t>&lt;/option&gt;</a:t>
            </a:r>
            <a:endParaRPr sz="2000">
              <a:solidFill>
                <a:srgbClr val="800000"/>
              </a:solidFill>
              <a:highlight>
                <a:srgbClr val="FFFFFF"/>
              </a:highlight>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800000"/>
                </a:solidFill>
                <a:highlight>
                  <a:srgbClr val="FFFFFF"/>
                </a:highlight>
                <a:latin typeface="Calibri"/>
                <a:ea typeface="Calibri"/>
                <a:cs typeface="Calibri"/>
                <a:sym typeface="Calibri"/>
              </a:rPr>
              <a:t>  &lt;option</a:t>
            </a:r>
            <a:r>
              <a:rPr lang="en-US" sz="2000">
                <a:solidFill>
                  <a:schemeClr val="dk1"/>
                </a:solidFill>
                <a:highlight>
                  <a:srgbClr val="FFFFFF"/>
                </a:highlight>
                <a:latin typeface="Calibri"/>
                <a:ea typeface="Calibri"/>
                <a:cs typeface="Calibri"/>
                <a:sym typeface="Calibri"/>
              </a:rPr>
              <a:t> </a:t>
            </a:r>
            <a:r>
              <a:rPr lang="en-US" sz="2000">
                <a:solidFill>
                  <a:srgbClr val="E50000"/>
                </a:solidFill>
                <a:highlight>
                  <a:srgbClr val="FFFFFF"/>
                </a:highlight>
                <a:latin typeface="Calibri"/>
                <a:ea typeface="Calibri"/>
                <a:cs typeface="Calibri"/>
                <a:sym typeface="Calibri"/>
              </a:rPr>
              <a:t>value</a:t>
            </a:r>
            <a:r>
              <a:rPr lang="en-US" sz="2000">
                <a:solidFill>
                  <a:schemeClr val="dk1"/>
                </a:solidFill>
                <a:highlight>
                  <a:srgbClr val="FFFFFF"/>
                </a:highlight>
                <a:latin typeface="Calibri"/>
                <a:ea typeface="Calibri"/>
                <a:cs typeface="Calibri"/>
                <a:sym typeface="Calibri"/>
              </a:rPr>
              <a:t>=</a:t>
            </a:r>
            <a:r>
              <a:rPr lang="en-US" sz="2000">
                <a:solidFill>
                  <a:srgbClr val="0000FF"/>
                </a:solidFill>
                <a:highlight>
                  <a:srgbClr val="FFFFFF"/>
                </a:highlight>
                <a:latin typeface="Calibri"/>
                <a:ea typeface="Calibri"/>
                <a:cs typeface="Calibri"/>
                <a:sym typeface="Calibri"/>
              </a:rPr>
              <a:t>"PWFE"</a:t>
            </a:r>
            <a:r>
              <a:rPr lang="en-US" sz="2000">
                <a:solidFill>
                  <a:srgbClr val="800000"/>
                </a:solidFill>
                <a:highlight>
                  <a:srgbClr val="FFFFFF"/>
                </a:highlight>
                <a:latin typeface="Calibri"/>
                <a:ea typeface="Calibri"/>
                <a:cs typeface="Calibri"/>
                <a:sym typeface="Calibri"/>
              </a:rPr>
              <a:t>&gt;</a:t>
            </a:r>
            <a:r>
              <a:rPr lang="en-US" sz="2000">
                <a:solidFill>
                  <a:schemeClr val="dk1"/>
                </a:solidFill>
                <a:highlight>
                  <a:srgbClr val="FFFFFF"/>
                </a:highlight>
                <a:latin typeface="Calibri"/>
                <a:ea typeface="Calibri"/>
                <a:cs typeface="Calibri"/>
                <a:sym typeface="Calibri"/>
              </a:rPr>
              <a:t>Front-End</a:t>
            </a:r>
            <a:r>
              <a:rPr lang="en-US" sz="2000">
                <a:solidFill>
                  <a:srgbClr val="800000"/>
                </a:solidFill>
                <a:highlight>
                  <a:srgbClr val="FFFFFF"/>
                </a:highlight>
                <a:latin typeface="Calibri"/>
                <a:ea typeface="Calibri"/>
                <a:cs typeface="Calibri"/>
                <a:sym typeface="Calibri"/>
              </a:rPr>
              <a:t>&lt;/option&gt;</a:t>
            </a:r>
            <a:endParaRPr sz="20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highlight>
                  <a:srgbClr val="FFFFFF"/>
                </a:highlight>
                <a:latin typeface="Calibri"/>
                <a:ea typeface="Calibri"/>
                <a:cs typeface="Calibri"/>
                <a:sym typeface="Calibri"/>
              </a:rPr>
              <a:t>    &lt;/select&gt;</a:t>
            </a:r>
            <a:endParaRPr sz="20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highlight>
                  <a:srgbClr val="FFFFFF"/>
                </a:highlight>
                <a:latin typeface="Calibri"/>
                <a:ea typeface="Calibri"/>
                <a:cs typeface="Calibri"/>
                <a:sym typeface="Calibri"/>
              </a:rPr>
              <a:t>    &lt;button</a:t>
            </a:r>
            <a:r>
              <a:rPr lang="en-US" sz="2000">
                <a:solidFill>
                  <a:schemeClr val="dk1"/>
                </a:solidFill>
                <a:highlight>
                  <a:srgbClr val="FFFFFF"/>
                </a:highlight>
                <a:latin typeface="Calibri"/>
                <a:ea typeface="Calibri"/>
                <a:cs typeface="Calibri"/>
                <a:sym typeface="Calibri"/>
              </a:rPr>
              <a:t> </a:t>
            </a:r>
            <a:r>
              <a:rPr lang="en-US" sz="2000">
                <a:solidFill>
                  <a:srgbClr val="E50000"/>
                </a:solidFill>
                <a:highlight>
                  <a:srgbClr val="FFFFFF"/>
                </a:highlight>
                <a:latin typeface="Calibri"/>
                <a:ea typeface="Calibri"/>
                <a:cs typeface="Calibri"/>
                <a:sym typeface="Calibri"/>
              </a:rPr>
              <a:t>onclick</a:t>
            </a:r>
            <a:r>
              <a:rPr lang="en-US" sz="2000">
                <a:solidFill>
                  <a:schemeClr val="dk1"/>
                </a:solidFill>
                <a:highlight>
                  <a:srgbClr val="FFFFFF"/>
                </a:highlight>
                <a:latin typeface="Calibri"/>
                <a:ea typeface="Calibri"/>
                <a:cs typeface="Calibri"/>
                <a:sym typeface="Calibri"/>
              </a:rPr>
              <a:t>=</a:t>
            </a:r>
            <a:r>
              <a:rPr lang="en-US" sz="2000">
                <a:solidFill>
                  <a:srgbClr val="0000FF"/>
                </a:solidFill>
                <a:highlight>
                  <a:srgbClr val="FFFFFF"/>
                </a:highlight>
                <a:latin typeface="Calibri"/>
                <a:ea typeface="Calibri"/>
                <a:cs typeface="Calibri"/>
                <a:sym typeface="Calibri"/>
              </a:rPr>
              <a:t>"exibirDisciplinaSelecionada()"</a:t>
            </a:r>
            <a:r>
              <a:rPr lang="en-US" sz="2000">
                <a:solidFill>
                  <a:srgbClr val="800000"/>
                </a:solidFill>
                <a:highlight>
                  <a:srgbClr val="FFFFFF"/>
                </a:highlight>
                <a:latin typeface="Calibri"/>
                <a:ea typeface="Calibri"/>
                <a:cs typeface="Calibri"/>
                <a:sym typeface="Calibri"/>
              </a:rPr>
              <a:t>&gt;</a:t>
            </a:r>
            <a:r>
              <a:rPr lang="en-US" sz="2000">
                <a:solidFill>
                  <a:schemeClr val="dk1"/>
                </a:solidFill>
                <a:highlight>
                  <a:srgbClr val="FFFFFF"/>
                </a:highlight>
                <a:latin typeface="Calibri"/>
                <a:ea typeface="Calibri"/>
                <a:cs typeface="Calibri"/>
                <a:sym typeface="Calibri"/>
              </a:rPr>
              <a:t>Exibe Disciplina</a:t>
            </a:r>
            <a:r>
              <a:rPr lang="en-US" sz="2000">
                <a:solidFill>
                  <a:srgbClr val="800000"/>
                </a:solidFill>
                <a:highlight>
                  <a:srgbClr val="FFFFFF"/>
                </a:highlight>
                <a:latin typeface="Calibri"/>
                <a:ea typeface="Calibri"/>
                <a:cs typeface="Calibri"/>
                <a:sym typeface="Calibri"/>
              </a:rPr>
              <a:t>&lt;/button&gt;</a:t>
            </a:r>
            <a:endParaRPr sz="20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highlight>
                  <a:srgbClr val="FFFFFF"/>
                </a:highlight>
                <a:latin typeface="Calibri"/>
                <a:ea typeface="Calibri"/>
                <a:cs typeface="Calibri"/>
                <a:sym typeface="Calibri"/>
              </a:rPr>
              <a:t>   </a:t>
            </a:r>
            <a:r>
              <a:rPr lang="en-US" sz="2100">
                <a:solidFill>
                  <a:srgbClr val="800000"/>
                </a:solidFill>
                <a:highlight>
                  <a:schemeClr val="lt1"/>
                </a:highlight>
                <a:latin typeface="Calibri"/>
                <a:ea typeface="Calibri"/>
                <a:cs typeface="Calibri"/>
                <a:sym typeface="Calibri"/>
              </a:rPr>
              <a:t>&lt;script</a:t>
            </a:r>
            <a:r>
              <a:rPr lang="en-US" sz="2100">
                <a:solidFill>
                  <a:schemeClr val="dk1"/>
                </a:solidFill>
                <a:highlight>
                  <a:schemeClr val="lt1"/>
                </a:highlight>
                <a:latin typeface="Calibri"/>
                <a:ea typeface="Calibri"/>
                <a:cs typeface="Calibri"/>
                <a:sym typeface="Calibri"/>
              </a:rPr>
              <a:t> </a:t>
            </a:r>
            <a:r>
              <a:rPr lang="en-US" sz="2100">
                <a:solidFill>
                  <a:srgbClr val="E50000"/>
                </a:solidFill>
                <a:highlight>
                  <a:schemeClr val="lt1"/>
                </a:highlight>
                <a:latin typeface="Calibri"/>
                <a:ea typeface="Calibri"/>
                <a:cs typeface="Calibri"/>
                <a:sym typeface="Calibri"/>
              </a:rPr>
              <a:t>src</a:t>
            </a:r>
            <a:r>
              <a:rPr lang="en-US" sz="2100">
                <a:solidFill>
                  <a:schemeClr val="dk1"/>
                </a:solidFill>
                <a:highlight>
                  <a:schemeClr val="lt1"/>
                </a:highlight>
                <a:latin typeface="Calibri"/>
                <a:ea typeface="Calibri"/>
                <a:cs typeface="Calibri"/>
                <a:sym typeface="Calibri"/>
              </a:rPr>
              <a:t>=</a:t>
            </a:r>
            <a:r>
              <a:rPr lang="en-US" sz="2100">
                <a:solidFill>
                  <a:srgbClr val="0000FF"/>
                </a:solidFill>
                <a:highlight>
                  <a:schemeClr val="lt1"/>
                </a:highlight>
                <a:latin typeface="Calibri"/>
                <a:ea typeface="Calibri"/>
                <a:cs typeface="Calibri"/>
                <a:sym typeface="Calibri"/>
              </a:rPr>
              <a:t>"js/script.js"</a:t>
            </a:r>
            <a:r>
              <a:rPr lang="en-US" sz="2100">
                <a:solidFill>
                  <a:srgbClr val="800000"/>
                </a:solidFill>
                <a:highlight>
                  <a:schemeClr val="lt1"/>
                </a:highlight>
                <a:latin typeface="Calibri"/>
                <a:ea typeface="Calibri"/>
                <a:cs typeface="Calibri"/>
                <a:sym typeface="Calibri"/>
              </a:rPr>
              <a:t>&gt;&lt;/script&gt;</a:t>
            </a:r>
            <a:endParaRPr sz="20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000">
                <a:solidFill>
                  <a:srgbClr val="800000"/>
                </a:solidFill>
                <a:highlight>
                  <a:srgbClr val="FFFFFF"/>
                </a:highlight>
                <a:latin typeface="Calibri"/>
                <a:ea typeface="Calibri"/>
                <a:cs typeface="Calibri"/>
                <a:sym typeface="Calibri"/>
              </a:rPr>
              <a:t> &lt;/body&gt;</a:t>
            </a:r>
            <a:endParaRPr sz="2000">
              <a:solidFill>
                <a:srgbClr val="800000"/>
              </a:solidFill>
              <a:highlight>
                <a:srgbClr val="FFFFFF"/>
              </a:highlight>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p:txBody>
      </p:sp>
      <p:sp>
        <p:nvSpPr>
          <p:cNvPr id="575" name="Google Shape;575;g1e4ed7b660a_0_232"/>
          <p:cNvSpPr/>
          <p:nvPr/>
        </p:nvSpPr>
        <p:spPr>
          <a:xfrm>
            <a:off x="366725" y="2800575"/>
            <a:ext cx="8267700" cy="348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e4ed7b660a_0_240"/>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Entrada de Dados</a:t>
            </a:r>
            <a:endParaRPr sz="2800"/>
          </a:p>
        </p:txBody>
      </p:sp>
      <p:sp>
        <p:nvSpPr>
          <p:cNvPr id="581" name="Google Shape;581;g1e4ed7b660a_0_240"/>
          <p:cNvSpPr txBox="1"/>
          <p:nvPr/>
        </p:nvSpPr>
        <p:spPr>
          <a:xfrm>
            <a:off x="177600" y="1261350"/>
            <a:ext cx="8966400" cy="49410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b="1" lang="en-US" sz="2100">
                <a:solidFill>
                  <a:schemeClr val="dk1"/>
                </a:solidFill>
                <a:latin typeface="Calibri"/>
                <a:ea typeface="Calibri"/>
                <a:cs typeface="Calibri"/>
                <a:sym typeface="Calibri"/>
              </a:rPr>
              <a:t>  </a:t>
            </a:r>
            <a:r>
              <a:rPr b="1" lang="en-US" sz="2100">
                <a:solidFill>
                  <a:schemeClr val="dk1"/>
                </a:solidFill>
                <a:latin typeface="Calibri"/>
                <a:ea typeface="Calibri"/>
                <a:cs typeface="Calibri"/>
                <a:sym typeface="Calibri"/>
              </a:rPr>
              <a:t>3.	Input </a:t>
            </a:r>
            <a:r>
              <a:rPr lang="en-US" sz="2100">
                <a:solidFill>
                  <a:srgbClr val="134F5C"/>
                </a:solidFill>
                <a:latin typeface="Calibri"/>
                <a:ea typeface="Calibri"/>
                <a:cs typeface="Calibri"/>
                <a:sym typeface="Calibri"/>
              </a:rPr>
              <a:t>(select)</a:t>
            </a:r>
            <a:endParaRPr b="1" sz="2100">
              <a:solidFill>
                <a:srgbClr val="134F5C"/>
              </a:solidFill>
              <a:latin typeface="Calibri"/>
              <a:ea typeface="Calibri"/>
              <a:cs typeface="Calibri"/>
              <a:sym typeface="Calibri"/>
            </a:endParaRPr>
          </a:p>
          <a:p>
            <a:pPr indent="0" lvl="0" marL="0" rtl="0" algn="l">
              <a:lnSpc>
                <a:spcPct val="135714"/>
              </a:lnSpc>
              <a:spcBef>
                <a:spcPts val="0"/>
              </a:spcBef>
              <a:spcAft>
                <a:spcPts val="0"/>
              </a:spcAft>
              <a:buNone/>
            </a:pPr>
            <a:r>
              <a:rPr b="1" lang="en-US" sz="2000">
                <a:solidFill>
                  <a:srgbClr val="B45F06"/>
                </a:solidFill>
                <a:latin typeface="Calibri"/>
                <a:ea typeface="Calibri"/>
                <a:cs typeface="Calibri"/>
                <a:sym typeface="Calibri"/>
              </a:rPr>
              <a:t>script.js</a:t>
            </a:r>
            <a:endParaRPr b="1" sz="2000">
              <a:solidFill>
                <a:srgbClr val="B45F06"/>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0000FF"/>
                </a:solidFill>
                <a:highlight>
                  <a:srgbClr val="FFFFFF"/>
                </a:highlight>
                <a:latin typeface="Calibri"/>
                <a:ea typeface="Calibri"/>
                <a:cs typeface="Calibri"/>
                <a:sym typeface="Calibri"/>
              </a:rPr>
              <a:t>function</a:t>
            </a:r>
            <a:r>
              <a:rPr lang="en-US" sz="2200">
                <a:solidFill>
                  <a:schemeClr val="dk1"/>
                </a:solidFill>
                <a:highlight>
                  <a:srgbClr val="FFFFFF"/>
                </a:highlight>
                <a:latin typeface="Calibri"/>
                <a:ea typeface="Calibri"/>
                <a:cs typeface="Calibri"/>
                <a:sym typeface="Calibri"/>
              </a:rPr>
              <a:t> exibirDisciplinaSelecionada() {</a:t>
            </a:r>
            <a:endParaRPr sz="22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0000FF"/>
                </a:solidFill>
                <a:highlight>
                  <a:srgbClr val="FFFFFF"/>
                </a:highlight>
                <a:latin typeface="Calibri"/>
                <a:ea typeface="Calibri"/>
                <a:cs typeface="Calibri"/>
                <a:sym typeface="Calibri"/>
              </a:rPr>
              <a:t>  let</a:t>
            </a:r>
            <a:r>
              <a:rPr lang="en-US" sz="2200">
                <a:solidFill>
                  <a:schemeClr val="dk1"/>
                </a:solidFill>
                <a:highlight>
                  <a:srgbClr val="FFFFFF"/>
                </a:highlight>
                <a:latin typeface="Calibri"/>
                <a:ea typeface="Calibri"/>
                <a:cs typeface="Calibri"/>
                <a:sym typeface="Calibri"/>
              </a:rPr>
              <a:t> selecaoDeDisciplinas = document.getElementById(</a:t>
            </a:r>
            <a:r>
              <a:rPr lang="en-US" sz="2200">
                <a:solidFill>
                  <a:srgbClr val="A31515"/>
                </a:solidFill>
                <a:highlight>
                  <a:srgbClr val="FFFFFF"/>
                </a:highlight>
                <a:latin typeface="Calibri"/>
                <a:ea typeface="Calibri"/>
                <a:cs typeface="Calibri"/>
                <a:sym typeface="Calibri"/>
              </a:rPr>
              <a:t>"selecionaDisciplina"</a:t>
            </a:r>
            <a:r>
              <a:rPr lang="en-US" sz="2200">
                <a:solidFill>
                  <a:schemeClr val="dk1"/>
                </a:solidFill>
                <a:highlight>
                  <a:srgbClr val="FFFFFF"/>
                </a:highlight>
                <a:latin typeface="Calibri"/>
                <a:ea typeface="Calibri"/>
                <a:cs typeface="Calibri"/>
                <a:sym typeface="Calibri"/>
              </a:rPr>
              <a:t>);</a:t>
            </a:r>
            <a:endParaRPr sz="22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0000FF"/>
                </a:solidFill>
                <a:highlight>
                  <a:srgbClr val="FFFFFF"/>
                </a:highlight>
                <a:latin typeface="Calibri"/>
                <a:ea typeface="Calibri"/>
                <a:cs typeface="Calibri"/>
                <a:sym typeface="Calibri"/>
              </a:rPr>
              <a:t>  let</a:t>
            </a:r>
            <a:r>
              <a:rPr lang="en-US" sz="2200">
                <a:solidFill>
                  <a:schemeClr val="dk1"/>
                </a:solidFill>
                <a:highlight>
                  <a:srgbClr val="FFFFFF"/>
                </a:highlight>
                <a:latin typeface="Calibri"/>
                <a:ea typeface="Calibri"/>
                <a:cs typeface="Calibri"/>
                <a:sym typeface="Calibri"/>
              </a:rPr>
              <a:t> i = selecaoDeDisciplinas.selectedIndex;</a:t>
            </a:r>
            <a:endParaRPr sz="22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0000FF"/>
                </a:solidFill>
                <a:highlight>
                  <a:srgbClr val="FFFFFF"/>
                </a:highlight>
                <a:latin typeface="Calibri"/>
                <a:ea typeface="Calibri"/>
                <a:cs typeface="Calibri"/>
                <a:sym typeface="Calibri"/>
              </a:rPr>
              <a:t>  let</a:t>
            </a:r>
            <a:r>
              <a:rPr lang="en-US" sz="2200">
                <a:solidFill>
                  <a:schemeClr val="dk1"/>
                </a:solidFill>
                <a:highlight>
                  <a:srgbClr val="FFFFFF"/>
                </a:highlight>
                <a:latin typeface="Calibri"/>
                <a:ea typeface="Calibri"/>
                <a:cs typeface="Calibri"/>
                <a:sym typeface="Calibri"/>
              </a:rPr>
              <a:t> disciplinaSelecionada = selecaoDeDisciplinas.options[i].value;</a:t>
            </a:r>
            <a:endParaRPr sz="22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200">
                <a:solidFill>
                  <a:schemeClr val="dk1"/>
                </a:solidFill>
                <a:highlight>
                  <a:srgbClr val="FFFFFF"/>
                </a:highlight>
                <a:latin typeface="Calibri"/>
                <a:ea typeface="Calibri"/>
                <a:cs typeface="Calibri"/>
                <a:sym typeface="Calibri"/>
              </a:rPr>
              <a:t>  document.write(</a:t>
            </a:r>
            <a:r>
              <a:rPr lang="en-US" sz="2200">
                <a:solidFill>
                  <a:srgbClr val="A31515"/>
                </a:solidFill>
                <a:highlight>
                  <a:srgbClr val="FFFFFF"/>
                </a:highlight>
                <a:latin typeface="Calibri"/>
                <a:ea typeface="Calibri"/>
                <a:cs typeface="Calibri"/>
                <a:sym typeface="Calibri"/>
              </a:rPr>
              <a:t>"Disciplina selecionada: "</a:t>
            </a:r>
            <a:r>
              <a:rPr lang="en-US" sz="2200">
                <a:solidFill>
                  <a:schemeClr val="dk1"/>
                </a:solidFill>
                <a:highlight>
                  <a:srgbClr val="FFFFFF"/>
                </a:highlight>
                <a:latin typeface="Calibri"/>
                <a:ea typeface="Calibri"/>
                <a:cs typeface="Calibri"/>
                <a:sym typeface="Calibri"/>
              </a:rPr>
              <a:t> + disciplinaSelecionada);</a:t>
            </a:r>
            <a:endParaRPr sz="22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200">
                <a:solidFill>
                  <a:schemeClr val="dk1"/>
                </a:solidFill>
                <a:highlight>
                  <a:srgbClr val="FFFFFF"/>
                </a:highlight>
                <a:latin typeface="Calibri"/>
                <a:ea typeface="Calibri"/>
                <a:cs typeface="Calibri"/>
                <a:sym typeface="Calibri"/>
              </a:rPr>
              <a:t>}</a:t>
            </a:r>
            <a:endParaRPr sz="22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000">
              <a:solidFill>
                <a:srgbClr val="0000FF"/>
              </a:solidFill>
              <a:highlight>
                <a:srgbClr val="FFFFFF"/>
              </a:highlight>
              <a:latin typeface="Calibri"/>
              <a:ea typeface="Calibri"/>
              <a:cs typeface="Calibri"/>
              <a:sym typeface="Calibri"/>
            </a:endParaRPr>
          </a:p>
          <a:p>
            <a:pPr indent="0" lvl="0" marL="0" rtl="0" algn="l">
              <a:spcBef>
                <a:spcPts val="640"/>
              </a:spcBef>
              <a:spcAft>
                <a:spcPts val="0"/>
              </a:spcAft>
              <a:buNone/>
            </a:pPr>
            <a:r>
              <a:rPr lang="en-US" sz="2400">
                <a:latin typeface="Calibri"/>
                <a:ea typeface="Calibri"/>
                <a:cs typeface="Calibri"/>
                <a:sym typeface="Calibri"/>
              </a:rPr>
              <a:t> Como funciona o método </a:t>
            </a:r>
            <a:r>
              <a:rPr b="1" lang="en-US" sz="2400">
                <a:highlight>
                  <a:srgbClr val="FFFFFF"/>
                </a:highlight>
                <a:latin typeface="Calibri"/>
                <a:ea typeface="Calibri"/>
                <a:cs typeface="Calibri"/>
                <a:sym typeface="Calibri"/>
              </a:rPr>
              <a:t>getElementById() </a:t>
            </a:r>
            <a:r>
              <a:rPr lang="en-US" sz="2400">
                <a:highlight>
                  <a:srgbClr val="FFFFFF"/>
                </a:highlight>
                <a:latin typeface="Calibri"/>
                <a:ea typeface="Calibri"/>
                <a:cs typeface="Calibri"/>
                <a:sym typeface="Calibri"/>
              </a:rPr>
              <a:t>?</a:t>
            </a:r>
            <a:r>
              <a:rPr lang="en-US" sz="2000">
                <a:solidFill>
                  <a:schemeClr val="dk1"/>
                </a:solidFill>
                <a:highlight>
                  <a:srgbClr val="FFFFFF"/>
                </a:highlight>
                <a:latin typeface="Calibri"/>
                <a:ea typeface="Calibri"/>
                <a:cs typeface="Calibri"/>
                <a:sym typeface="Calibri"/>
              </a:rPr>
              <a:t> </a:t>
            </a:r>
            <a:endParaRPr b="1" sz="2100">
              <a:solidFill>
                <a:srgbClr val="134F5C"/>
              </a:solidFill>
              <a:latin typeface="Calibri"/>
              <a:ea typeface="Calibri"/>
              <a:cs typeface="Calibri"/>
              <a:sym typeface="Calibri"/>
            </a:endParaRPr>
          </a:p>
        </p:txBody>
      </p:sp>
      <p:sp>
        <p:nvSpPr>
          <p:cNvPr id="582" name="Google Shape;582;g1e4ed7b660a_0_240"/>
          <p:cNvSpPr/>
          <p:nvPr/>
        </p:nvSpPr>
        <p:spPr>
          <a:xfrm>
            <a:off x="199675" y="2002450"/>
            <a:ext cx="8857800" cy="298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1e4ed7b660a_0_247"/>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Método </a:t>
            </a:r>
            <a:r>
              <a:rPr lang="en-US" sz="2800">
                <a:solidFill>
                  <a:srgbClr val="A31515"/>
                </a:solidFill>
              </a:rPr>
              <a:t>getElementById()</a:t>
            </a:r>
            <a:endParaRPr sz="2800">
              <a:solidFill>
                <a:srgbClr val="A31515"/>
              </a:solidFill>
            </a:endParaRPr>
          </a:p>
        </p:txBody>
      </p:sp>
      <p:sp>
        <p:nvSpPr>
          <p:cNvPr id="588" name="Google Shape;588;g1e4ed7b660a_0_247"/>
          <p:cNvSpPr txBox="1"/>
          <p:nvPr/>
        </p:nvSpPr>
        <p:spPr>
          <a:xfrm>
            <a:off x="304800" y="1261350"/>
            <a:ext cx="8411100" cy="53508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200">
                <a:solidFill>
                  <a:schemeClr val="dk1"/>
                </a:solidFill>
                <a:latin typeface="Calibri"/>
                <a:ea typeface="Calibri"/>
                <a:cs typeface="Calibri"/>
                <a:sym typeface="Calibri"/>
              </a:rPr>
              <a:t> O método </a:t>
            </a:r>
            <a:r>
              <a:rPr b="1" lang="en-US" sz="2200">
                <a:solidFill>
                  <a:srgbClr val="E50000"/>
                </a:solidFill>
                <a:latin typeface="Calibri"/>
                <a:ea typeface="Calibri"/>
                <a:cs typeface="Calibri"/>
                <a:sym typeface="Calibri"/>
              </a:rPr>
              <a:t>getElementById()</a:t>
            </a:r>
            <a:r>
              <a:rPr lang="en-US" sz="2200">
                <a:solidFill>
                  <a:schemeClr val="dk1"/>
                </a:solidFill>
                <a:latin typeface="Calibri"/>
                <a:ea typeface="Calibri"/>
                <a:cs typeface="Calibri"/>
                <a:sym typeface="Calibri"/>
              </a:rPr>
              <a:t> é utilizado para referenciar um elemento </a:t>
            </a:r>
            <a:r>
              <a:rPr lang="en-US" sz="2200">
                <a:solidFill>
                  <a:srgbClr val="1155CC"/>
                </a:solidFill>
                <a:latin typeface="Calibri"/>
                <a:ea typeface="Calibri"/>
                <a:cs typeface="Calibri"/>
                <a:sym typeface="Calibri"/>
              </a:rPr>
              <a:t>HTML</a:t>
            </a:r>
            <a:r>
              <a:rPr lang="en-US" sz="2200">
                <a:solidFill>
                  <a:schemeClr val="dk1"/>
                </a:solidFill>
                <a:latin typeface="Calibri"/>
                <a:ea typeface="Calibri"/>
                <a:cs typeface="Calibri"/>
                <a:sym typeface="Calibri"/>
              </a:rPr>
              <a:t> identificado no documento. Tal método permite referenciar qualquer elemento da página por meio do seu </a:t>
            </a:r>
            <a:r>
              <a:rPr b="1" lang="en-US" sz="2200">
                <a:solidFill>
                  <a:schemeClr val="dk1"/>
                </a:solidFill>
                <a:latin typeface="Calibri"/>
                <a:ea typeface="Calibri"/>
                <a:cs typeface="Calibri"/>
                <a:sym typeface="Calibri"/>
              </a:rPr>
              <a:t>id</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rPr lang="en-US" sz="1000">
                <a:solidFill>
                  <a:schemeClr val="dk1"/>
                </a:solidFill>
                <a:latin typeface="Calibri"/>
                <a:ea typeface="Calibri"/>
                <a:cs typeface="Calibri"/>
                <a:sym typeface="Calibri"/>
              </a:rPr>
              <a:t> </a:t>
            </a:r>
            <a:endParaRPr sz="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200">
                <a:solidFill>
                  <a:schemeClr val="dk1"/>
                </a:solidFill>
                <a:latin typeface="Calibri"/>
                <a:ea typeface="Calibri"/>
                <a:cs typeface="Calibri"/>
                <a:sym typeface="Calibri"/>
              </a:rPr>
              <a:t> É possível armazenar a referência a um elemento em uma variável e depois obter a sua propriedade:</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1000">
              <a:solidFill>
                <a:srgbClr val="1155CC"/>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200">
                <a:solidFill>
                  <a:srgbClr val="1155CC"/>
                </a:solidFill>
                <a:latin typeface="Calibri"/>
                <a:ea typeface="Calibri"/>
                <a:cs typeface="Calibri"/>
                <a:sym typeface="Calibri"/>
              </a:rPr>
              <a:t>   </a:t>
            </a:r>
            <a:r>
              <a:rPr lang="en-US" sz="2200">
                <a:solidFill>
                  <a:srgbClr val="0000FF"/>
                </a:solidFill>
                <a:latin typeface="Calibri"/>
                <a:ea typeface="Calibri"/>
                <a:cs typeface="Calibri"/>
                <a:sym typeface="Calibri"/>
              </a:rPr>
              <a:t>let</a:t>
            </a:r>
            <a:r>
              <a:rPr lang="en-US" sz="2200">
                <a:solidFill>
                  <a:schemeClr val="dk1"/>
                </a:solidFill>
                <a:latin typeface="Calibri"/>
                <a:ea typeface="Calibri"/>
                <a:cs typeface="Calibri"/>
                <a:sym typeface="Calibri"/>
              </a:rPr>
              <a:t> registrarNome = document.getElementById(</a:t>
            </a:r>
            <a:r>
              <a:rPr lang="en-US" sz="2200">
                <a:solidFill>
                  <a:srgbClr val="A31515"/>
                </a:solidFill>
                <a:latin typeface="Calibri"/>
                <a:ea typeface="Calibri"/>
                <a:cs typeface="Calibri"/>
                <a:sym typeface="Calibri"/>
              </a:rPr>
              <a:t>"nome"</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200">
                <a:solidFill>
                  <a:srgbClr val="1155CC"/>
                </a:solidFill>
                <a:latin typeface="Calibri"/>
                <a:ea typeface="Calibri"/>
                <a:cs typeface="Calibri"/>
                <a:sym typeface="Calibri"/>
              </a:rPr>
              <a:t>   </a:t>
            </a:r>
            <a:r>
              <a:rPr lang="en-US" sz="2200">
                <a:solidFill>
                  <a:srgbClr val="0000FF"/>
                </a:solidFill>
                <a:latin typeface="Calibri"/>
                <a:ea typeface="Calibri"/>
                <a:cs typeface="Calibri"/>
                <a:sym typeface="Calibri"/>
              </a:rPr>
              <a:t>let</a:t>
            </a:r>
            <a:r>
              <a:rPr lang="en-US" sz="2200">
                <a:solidFill>
                  <a:schemeClr val="dk1"/>
                </a:solidFill>
                <a:latin typeface="Calibri"/>
                <a:ea typeface="Calibri"/>
                <a:cs typeface="Calibri"/>
                <a:sym typeface="Calibri"/>
              </a:rPr>
              <a:t> nome = registrarNome.value;</a:t>
            </a:r>
            <a:endParaRPr sz="22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200">
                <a:solidFill>
                  <a:schemeClr val="dk1"/>
                </a:solidFill>
                <a:latin typeface="Calibri"/>
                <a:ea typeface="Calibri"/>
                <a:cs typeface="Calibri"/>
                <a:sym typeface="Calibri"/>
              </a:rPr>
              <a:t> Também é possível acessar diretamente uma determinada propriedade. </a:t>
            </a:r>
            <a:endParaRPr sz="22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lang="en-US" sz="2200">
                <a:solidFill>
                  <a:srgbClr val="0000FF"/>
                </a:solidFill>
                <a:latin typeface="Calibri"/>
                <a:ea typeface="Calibri"/>
                <a:cs typeface="Calibri"/>
                <a:sym typeface="Calibri"/>
              </a:rPr>
              <a:t>let</a:t>
            </a:r>
            <a:r>
              <a:rPr lang="en-US" sz="2200">
                <a:solidFill>
                  <a:schemeClr val="dk1"/>
                </a:solidFill>
                <a:latin typeface="Calibri"/>
                <a:ea typeface="Calibri"/>
                <a:cs typeface="Calibri"/>
                <a:sym typeface="Calibri"/>
              </a:rPr>
              <a:t> nome = document.getElementById(</a:t>
            </a:r>
            <a:r>
              <a:rPr lang="en-US" sz="2200">
                <a:solidFill>
                  <a:srgbClr val="A31515"/>
                </a:solidFill>
                <a:latin typeface="Calibri"/>
                <a:ea typeface="Calibri"/>
                <a:cs typeface="Calibri"/>
                <a:sym typeface="Calibri"/>
              </a:rPr>
              <a:t>"nome"</a:t>
            </a:r>
            <a:r>
              <a:rPr lang="en-US" sz="2200">
                <a:solidFill>
                  <a:schemeClr val="dk1"/>
                </a:solidFill>
                <a:latin typeface="Calibri"/>
                <a:ea typeface="Calibri"/>
                <a:cs typeface="Calibri"/>
                <a:sym typeface="Calibri"/>
              </a:rPr>
              <a:t>).value;</a:t>
            </a:r>
            <a:endParaRPr sz="22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200">
                <a:solidFill>
                  <a:schemeClr val="dk1"/>
                </a:solidFill>
                <a:latin typeface="Calibri"/>
                <a:ea typeface="Calibri"/>
                <a:cs typeface="Calibri"/>
                <a:sym typeface="Calibri"/>
              </a:rPr>
              <a:t> Se o programa trabalhar com o mesmo elemento mais de uma vez, é</a:t>
            </a:r>
            <a:endParaRPr sz="22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US" sz="2200">
                <a:solidFill>
                  <a:schemeClr val="dk1"/>
                </a:solidFill>
                <a:latin typeface="Calibri"/>
                <a:ea typeface="Calibri"/>
                <a:cs typeface="Calibri"/>
                <a:sym typeface="Calibri"/>
              </a:rPr>
              <a:t>recomendado armazenar a localização dele em uma variável.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b="1" sz="2100">
              <a:solidFill>
                <a:schemeClr val="dk1"/>
              </a:solidFill>
              <a:latin typeface="Calibri"/>
              <a:ea typeface="Calibri"/>
              <a:cs typeface="Calibri"/>
              <a:sym typeface="Calibri"/>
            </a:endParaRPr>
          </a:p>
        </p:txBody>
      </p:sp>
      <p:sp>
        <p:nvSpPr>
          <p:cNvPr id="589" name="Google Shape;589;g1e4ed7b660a_0_247"/>
          <p:cNvSpPr/>
          <p:nvPr/>
        </p:nvSpPr>
        <p:spPr>
          <a:xfrm>
            <a:off x="472375" y="3538300"/>
            <a:ext cx="7131300" cy="86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1e4ed7b660a_0_247"/>
          <p:cNvSpPr/>
          <p:nvPr/>
        </p:nvSpPr>
        <p:spPr>
          <a:xfrm>
            <a:off x="472375" y="5062300"/>
            <a:ext cx="7131300" cy="42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1e4ed7b660a_0_277"/>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Propriedade </a:t>
            </a:r>
            <a:r>
              <a:rPr b="1" lang="en-US" sz="2800"/>
              <a:t>selectedIndex</a:t>
            </a:r>
            <a:r>
              <a:rPr lang="en-US" sz="2800"/>
              <a:t> </a:t>
            </a:r>
            <a:endParaRPr sz="2800">
              <a:solidFill>
                <a:srgbClr val="A31515"/>
              </a:solidFill>
            </a:endParaRPr>
          </a:p>
        </p:txBody>
      </p:sp>
      <p:sp>
        <p:nvSpPr>
          <p:cNvPr id="596" name="Google Shape;596;g1e4ed7b660a_0_277"/>
          <p:cNvSpPr txBox="1"/>
          <p:nvPr/>
        </p:nvSpPr>
        <p:spPr>
          <a:xfrm>
            <a:off x="304800" y="1261350"/>
            <a:ext cx="8411100" cy="53508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200">
                <a:solidFill>
                  <a:schemeClr val="dk1"/>
                </a:solidFill>
                <a:latin typeface="Calibri"/>
                <a:ea typeface="Calibri"/>
                <a:cs typeface="Calibri"/>
                <a:sym typeface="Calibri"/>
              </a:rPr>
              <a:t> </a:t>
            </a:r>
            <a:r>
              <a:rPr b="1" lang="en-US" sz="2200">
                <a:solidFill>
                  <a:schemeClr val="dk1"/>
                </a:solidFill>
                <a:latin typeface="Calibri"/>
                <a:ea typeface="Calibri"/>
                <a:cs typeface="Calibri"/>
                <a:sym typeface="Calibri"/>
              </a:rPr>
              <a:t>selectIndex</a:t>
            </a:r>
            <a:r>
              <a:rPr lang="en-US" sz="2200">
                <a:solidFill>
                  <a:schemeClr val="dk1"/>
                </a:solidFill>
                <a:latin typeface="Calibri"/>
                <a:ea typeface="Calibri"/>
                <a:cs typeface="Calibri"/>
                <a:sym typeface="Calibri"/>
              </a:rPr>
              <a:t> - é u</a:t>
            </a:r>
            <a:r>
              <a:rPr lang="en-US" sz="2200">
                <a:solidFill>
                  <a:schemeClr val="dk1"/>
                </a:solidFill>
                <a:latin typeface="Calibri"/>
                <a:ea typeface="Calibri"/>
                <a:cs typeface="Calibri"/>
                <a:sym typeface="Calibri"/>
              </a:rPr>
              <a:t>ma propriedade de elementos </a:t>
            </a:r>
            <a:r>
              <a:rPr lang="en-US" sz="2200">
                <a:solidFill>
                  <a:srgbClr val="1155CC"/>
                </a:solidFill>
                <a:latin typeface="Calibri"/>
                <a:ea typeface="Calibri"/>
                <a:cs typeface="Calibri"/>
                <a:sym typeface="Calibri"/>
              </a:rPr>
              <a:t>HTML</a:t>
            </a:r>
            <a:r>
              <a:rPr lang="en-US" sz="2200">
                <a:solidFill>
                  <a:schemeClr val="dk1"/>
                </a:solidFill>
                <a:latin typeface="Calibri"/>
                <a:ea typeface="Calibri"/>
                <a:cs typeface="Calibri"/>
                <a:sym typeface="Calibri"/>
              </a:rPr>
              <a:t> como </a:t>
            </a:r>
            <a:r>
              <a:rPr b="1" lang="en-US" sz="2200">
                <a:solidFill>
                  <a:srgbClr val="A31515"/>
                </a:solidFill>
                <a:latin typeface="Calibri"/>
                <a:ea typeface="Calibri"/>
                <a:cs typeface="Calibri"/>
                <a:sym typeface="Calibri"/>
              </a:rPr>
              <a:t>&lt;select&gt;</a:t>
            </a:r>
            <a:r>
              <a:rPr lang="en-US" sz="2200">
                <a:solidFill>
                  <a:schemeClr val="dk1"/>
                </a:solidFill>
                <a:latin typeface="Calibri"/>
                <a:ea typeface="Calibri"/>
                <a:cs typeface="Calibri"/>
                <a:sym typeface="Calibri"/>
              </a:rPr>
              <a:t> (elemento de lista suspensa ou </a:t>
            </a:r>
            <a:r>
              <a:rPr b="1" i="1" lang="en-US" sz="2200">
                <a:solidFill>
                  <a:schemeClr val="dk1"/>
                </a:solidFill>
                <a:latin typeface="Calibri"/>
                <a:ea typeface="Calibri"/>
                <a:cs typeface="Calibri"/>
                <a:sym typeface="Calibri"/>
              </a:rPr>
              <a:t>dropdown</a:t>
            </a:r>
            <a:r>
              <a:rPr lang="en-US" sz="2200">
                <a:solidFill>
                  <a:schemeClr val="dk1"/>
                </a:solidFill>
                <a:latin typeface="Calibri"/>
                <a:ea typeface="Calibri"/>
                <a:cs typeface="Calibri"/>
                <a:sym typeface="Calibri"/>
              </a:rPr>
              <a:t>) e </a:t>
            </a:r>
            <a:r>
              <a:rPr b="1" lang="en-US" sz="2200">
                <a:solidFill>
                  <a:srgbClr val="A31515"/>
                </a:solidFill>
                <a:latin typeface="Calibri"/>
                <a:ea typeface="Calibri"/>
                <a:cs typeface="Calibri"/>
                <a:sym typeface="Calibri"/>
              </a:rPr>
              <a:t>&lt;input&gt;</a:t>
            </a:r>
            <a:r>
              <a:rPr lang="en-US" sz="2200">
                <a:solidFill>
                  <a:schemeClr val="dk1"/>
                </a:solidFill>
                <a:latin typeface="Calibri"/>
                <a:ea typeface="Calibri"/>
                <a:cs typeface="Calibri"/>
                <a:sym typeface="Calibri"/>
              </a:rPr>
              <a:t> com </a:t>
            </a:r>
            <a:r>
              <a:rPr b="1" lang="en-US" sz="2200">
                <a:solidFill>
                  <a:srgbClr val="A31515"/>
                </a:solidFill>
                <a:latin typeface="Calibri"/>
                <a:ea typeface="Calibri"/>
                <a:cs typeface="Calibri"/>
                <a:sym typeface="Calibri"/>
              </a:rPr>
              <a:t>type="select"</a:t>
            </a:r>
            <a:r>
              <a:rPr lang="en-US" sz="2200">
                <a:solidFill>
                  <a:schemeClr val="dk1"/>
                </a:solidFill>
                <a:latin typeface="Calibri"/>
                <a:ea typeface="Calibri"/>
                <a:cs typeface="Calibri"/>
                <a:sym typeface="Calibri"/>
              </a:rPr>
              <a:t>. Essa propriedade é usada para obter ou definir o índice do item selecionado em uma lista suspensa.</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rPr lang="en-US" sz="2200">
                <a:solidFill>
                  <a:schemeClr val="dk1"/>
                </a:solidFill>
                <a:latin typeface="Calibri"/>
                <a:ea typeface="Calibri"/>
                <a:cs typeface="Calibri"/>
                <a:sym typeface="Calibri"/>
              </a:rPr>
              <a:t> O índice de </a:t>
            </a:r>
            <a:r>
              <a:rPr b="1" lang="en-US" sz="2200">
                <a:solidFill>
                  <a:schemeClr val="dk1"/>
                </a:solidFill>
                <a:latin typeface="Calibri"/>
                <a:ea typeface="Calibri"/>
                <a:cs typeface="Calibri"/>
                <a:sym typeface="Calibri"/>
              </a:rPr>
              <a:t>selectIndex</a:t>
            </a:r>
            <a:r>
              <a:rPr lang="en-US" sz="2200">
                <a:solidFill>
                  <a:schemeClr val="dk1"/>
                </a:solidFill>
                <a:latin typeface="Calibri"/>
                <a:ea typeface="Calibri"/>
                <a:cs typeface="Calibri"/>
                <a:sym typeface="Calibri"/>
              </a:rPr>
              <a:t> começa em 0.</a:t>
            </a:r>
            <a:endParaRPr sz="2200">
              <a:solidFill>
                <a:schemeClr val="dk1"/>
              </a:solidFill>
              <a:latin typeface="Calibri"/>
              <a:ea typeface="Calibri"/>
              <a:cs typeface="Calibri"/>
              <a:sym typeface="Calibri"/>
            </a:endParaRPr>
          </a:p>
          <a:p>
            <a:pPr indent="-368300" lvl="0" marL="457200" rtl="0" algn="l">
              <a:spcBef>
                <a:spcPts val="64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Se a lista suspensa permitir várias seleções, retorna apenas o índice da primeira opção selecionada.</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b="1" sz="21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1e4ed7b660a_0_287"/>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Propriedade </a:t>
            </a:r>
            <a:r>
              <a:rPr b="1" lang="en-US" sz="2800"/>
              <a:t>options</a:t>
            </a:r>
            <a:r>
              <a:rPr lang="en-US" sz="2800"/>
              <a:t> </a:t>
            </a:r>
            <a:endParaRPr sz="2800">
              <a:solidFill>
                <a:srgbClr val="A31515"/>
              </a:solidFill>
            </a:endParaRPr>
          </a:p>
        </p:txBody>
      </p:sp>
      <p:sp>
        <p:nvSpPr>
          <p:cNvPr id="602" name="Google Shape;602;g1e4ed7b660a_0_287"/>
          <p:cNvSpPr txBox="1"/>
          <p:nvPr/>
        </p:nvSpPr>
        <p:spPr>
          <a:xfrm>
            <a:off x="304800" y="1261350"/>
            <a:ext cx="8411100" cy="53508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200">
                <a:solidFill>
                  <a:schemeClr val="dk1"/>
                </a:solidFill>
                <a:latin typeface="Calibri"/>
                <a:ea typeface="Calibri"/>
                <a:cs typeface="Calibri"/>
                <a:sym typeface="Calibri"/>
              </a:rPr>
              <a:t> </a:t>
            </a:r>
            <a:r>
              <a:rPr b="1" lang="en-US" sz="2200">
                <a:solidFill>
                  <a:schemeClr val="dk1"/>
                </a:solidFill>
                <a:latin typeface="Calibri"/>
                <a:ea typeface="Calibri"/>
                <a:cs typeface="Calibri"/>
                <a:sym typeface="Calibri"/>
              </a:rPr>
              <a:t>options</a:t>
            </a:r>
            <a:r>
              <a:rPr lang="en-US" sz="2200">
                <a:solidFill>
                  <a:schemeClr val="dk1"/>
                </a:solidFill>
                <a:latin typeface="Calibri"/>
                <a:ea typeface="Calibri"/>
                <a:cs typeface="Calibri"/>
                <a:sym typeface="Calibri"/>
              </a:rPr>
              <a:t> - é uma propriedade de  </a:t>
            </a:r>
            <a:r>
              <a:rPr b="1" lang="en-US" sz="2200">
                <a:solidFill>
                  <a:srgbClr val="A31515"/>
                </a:solidFill>
                <a:latin typeface="Calibri"/>
                <a:ea typeface="Calibri"/>
                <a:cs typeface="Calibri"/>
                <a:sym typeface="Calibri"/>
              </a:rPr>
              <a:t>&lt;select&gt;</a:t>
            </a:r>
            <a:r>
              <a:rPr lang="en-US" sz="2200">
                <a:solidFill>
                  <a:schemeClr val="dk1"/>
                </a:solidFill>
                <a:latin typeface="Calibri"/>
                <a:ea typeface="Calibri"/>
                <a:cs typeface="Calibri"/>
                <a:sym typeface="Calibri"/>
              </a:rPr>
              <a:t> (elemento de lista suspensa ou </a:t>
            </a:r>
            <a:r>
              <a:rPr b="1" i="1" lang="en-US" sz="2200">
                <a:solidFill>
                  <a:schemeClr val="dk1"/>
                </a:solidFill>
                <a:latin typeface="Calibri"/>
                <a:ea typeface="Calibri"/>
                <a:cs typeface="Calibri"/>
                <a:sym typeface="Calibri"/>
              </a:rPr>
              <a:t>dropdown</a:t>
            </a:r>
            <a:r>
              <a:rPr lang="en-US" sz="2200">
                <a:solidFill>
                  <a:schemeClr val="dk1"/>
                </a:solidFill>
                <a:latin typeface="Calibri"/>
                <a:ea typeface="Calibri"/>
                <a:cs typeface="Calibri"/>
                <a:sym typeface="Calibri"/>
              </a:rPr>
              <a:t>), retorna uma coleção (como um vetor) contendo todos os elementos </a:t>
            </a:r>
            <a:r>
              <a:rPr b="1" lang="en-US" sz="2200">
                <a:latin typeface="Calibri"/>
                <a:ea typeface="Calibri"/>
                <a:cs typeface="Calibri"/>
                <a:sym typeface="Calibri"/>
              </a:rPr>
              <a:t>&lt;option&gt;</a:t>
            </a:r>
            <a:r>
              <a:rPr lang="en-US" sz="2200">
                <a:solidFill>
                  <a:schemeClr val="dk1"/>
                </a:solidFill>
                <a:latin typeface="Calibri"/>
                <a:ea typeface="Calibri"/>
                <a:cs typeface="Calibri"/>
                <a:sym typeface="Calibri"/>
              </a:rPr>
              <a:t> dentro do elemento </a:t>
            </a:r>
            <a:r>
              <a:rPr b="1" lang="en-US" sz="2200">
                <a:solidFill>
                  <a:srgbClr val="A31515"/>
                </a:solidFill>
                <a:latin typeface="Calibri"/>
                <a:ea typeface="Calibri"/>
                <a:cs typeface="Calibri"/>
                <a:sym typeface="Calibri"/>
              </a:rPr>
              <a:t>&lt;select&gt;</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rPr lang="en-US" sz="2200">
                <a:solidFill>
                  <a:schemeClr val="dk1"/>
                </a:solidFill>
                <a:latin typeface="Calibri"/>
                <a:ea typeface="Calibri"/>
                <a:cs typeface="Calibri"/>
                <a:sym typeface="Calibri"/>
              </a:rPr>
              <a:t> Cada </a:t>
            </a:r>
            <a:r>
              <a:rPr b="1" lang="en-US" sz="2200">
                <a:solidFill>
                  <a:schemeClr val="dk1"/>
                </a:solidFill>
                <a:latin typeface="Calibri"/>
                <a:ea typeface="Calibri"/>
                <a:cs typeface="Calibri"/>
                <a:sym typeface="Calibri"/>
              </a:rPr>
              <a:t>&lt;option&gt; </a:t>
            </a:r>
            <a:r>
              <a:rPr lang="en-US" sz="2200">
                <a:solidFill>
                  <a:schemeClr val="dk1"/>
                </a:solidFill>
                <a:latin typeface="Calibri"/>
                <a:ea typeface="Calibri"/>
                <a:cs typeface="Calibri"/>
                <a:sym typeface="Calibri"/>
              </a:rPr>
              <a:t>representa um item da lista suspensa.</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rPr lang="en-US" sz="2200">
                <a:solidFill>
                  <a:schemeClr val="dk1"/>
                </a:solidFill>
                <a:latin typeface="Calibri"/>
                <a:ea typeface="Calibri"/>
                <a:cs typeface="Calibri"/>
                <a:sym typeface="Calibri"/>
              </a:rPr>
              <a:t> É importante ressaltar que</a:t>
            </a:r>
            <a:r>
              <a:rPr b="1" lang="en-US" sz="2200">
                <a:solidFill>
                  <a:schemeClr val="dk1"/>
                </a:solidFill>
                <a:latin typeface="Calibri"/>
                <a:ea typeface="Calibri"/>
                <a:cs typeface="Calibri"/>
                <a:sym typeface="Calibri"/>
              </a:rPr>
              <a:t> &lt;option&gt;</a:t>
            </a:r>
            <a:r>
              <a:rPr lang="en-US" sz="2200">
                <a:solidFill>
                  <a:schemeClr val="dk1"/>
                </a:solidFill>
                <a:latin typeface="Calibri"/>
                <a:ea typeface="Calibri"/>
                <a:cs typeface="Calibri"/>
                <a:sym typeface="Calibri"/>
              </a:rPr>
              <a:t> não é um vetor, mas sim uma coleção de opções que retorna uma coleção de todos os elementos </a:t>
            </a:r>
            <a:r>
              <a:rPr b="1" lang="en-US" sz="2200">
                <a:solidFill>
                  <a:schemeClr val="dk1"/>
                </a:solidFill>
                <a:latin typeface="Calibri"/>
                <a:ea typeface="Calibri"/>
                <a:cs typeface="Calibri"/>
                <a:sym typeface="Calibri"/>
              </a:rPr>
              <a:t>&lt;option&gt;</a:t>
            </a:r>
            <a:r>
              <a:rPr lang="en-US" sz="2200">
                <a:solidFill>
                  <a:schemeClr val="dk1"/>
                </a:solidFill>
                <a:latin typeface="Calibri"/>
                <a:ea typeface="Calibri"/>
                <a:cs typeface="Calibri"/>
                <a:sym typeface="Calibri"/>
              </a:rPr>
              <a:t> em uma lista suspensa.</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b="1" sz="21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1e4ed7b660a_0_294"/>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Propriedade </a:t>
            </a:r>
            <a:r>
              <a:rPr b="1" lang="en-US" sz="2800"/>
              <a:t>options</a:t>
            </a:r>
            <a:r>
              <a:rPr lang="en-US" sz="2800"/>
              <a:t> </a:t>
            </a:r>
            <a:endParaRPr sz="2800">
              <a:solidFill>
                <a:srgbClr val="A31515"/>
              </a:solidFill>
            </a:endParaRPr>
          </a:p>
        </p:txBody>
      </p:sp>
      <p:sp>
        <p:nvSpPr>
          <p:cNvPr id="608" name="Google Shape;608;g1e4ed7b660a_0_294"/>
          <p:cNvSpPr txBox="1"/>
          <p:nvPr/>
        </p:nvSpPr>
        <p:spPr>
          <a:xfrm>
            <a:off x="304800" y="1261350"/>
            <a:ext cx="8411100" cy="53508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Mesmo </a:t>
            </a:r>
            <a:r>
              <a:rPr b="1" lang="en-US" sz="2200">
                <a:solidFill>
                  <a:schemeClr val="dk1"/>
                </a:solidFill>
                <a:latin typeface="Calibri"/>
                <a:ea typeface="Calibri"/>
                <a:cs typeface="Calibri"/>
                <a:sym typeface="Calibri"/>
              </a:rPr>
              <a:t>&lt;option&gt;</a:t>
            </a:r>
            <a:r>
              <a:rPr lang="en-US" sz="2200">
                <a:solidFill>
                  <a:schemeClr val="dk1"/>
                </a:solidFill>
                <a:latin typeface="Calibri"/>
                <a:ea typeface="Calibri"/>
                <a:cs typeface="Calibri"/>
                <a:sym typeface="Calibri"/>
              </a:rPr>
              <a:t> não sendo um </a:t>
            </a:r>
            <a:r>
              <a:rPr b="1" lang="en-US" sz="2200">
                <a:solidFill>
                  <a:schemeClr val="dk1"/>
                </a:solidFill>
                <a:latin typeface="Calibri"/>
                <a:ea typeface="Calibri"/>
                <a:cs typeface="Calibri"/>
                <a:sym typeface="Calibri"/>
              </a:rPr>
              <a:t>array</a:t>
            </a:r>
            <a:r>
              <a:rPr lang="en-US" sz="2200">
                <a:solidFill>
                  <a:schemeClr val="dk1"/>
                </a:solidFill>
                <a:latin typeface="Calibri"/>
                <a:ea typeface="Calibri"/>
                <a:cs typeface="Calibri"/>
                <a:sym typeface="Calibri"/>
              </a:rPr>
              <a:t> ele possui um comprimento (</a:t>
            </a:r>
            <a:r>
              <a:rPr lang="en-US" sz="2200">
                <a:solidFill>
                  <a:srgbClr val="1C4587"/>
                </a:solidFill>
                <a:latin typeface="Calibri"/>
                <a:ea typeface="Calibri"/>
                <a:cs typeface="Calibri"/>
                <a:sym typeface="Calibri"/>
              </a:rPr>
              <a:t>length</a:t>
            </a:r>
            <a:r>
              <a:rPr lang="en-US" sz="2200">
                <a:solidFill>
                  <a:schemeClr val="dk1"/>
                </a:solidFill>
                <a:latin typeface="Calibri"/>
                <a:ea typeface="Calibri"/>
                <a:cs typeface="Calibri"/>
                <a:sym typeface="Calibri"/>
              </a:rPr>
              <a:t>) e pode ser iterado como um </a:t>
            </a:r>
            <a:r>
              <a:rPr b="1" lang="en-US" sz="2200">
                <a:solidFill>
                  <a:schemeClr val="dk1"/>
                </a:solidFill>
                <a:latin typeface="Calibri"/>
                <a:ea typeface="Calibri"/>
                <a:cs typeface="Calibri"/>
                <a:sym typeface="Calibri"/>
              </a:rPr>
              <a:t>array</a:t>
            </a:r>
            <a:r>
              <a:rPr lang="en-US" sz="2200">
                <a:solidFill>
                  <a:schemeClr val="dk1"/>
                </a:solidFill>
                <a:latin typeface="Calibri"/>
                <a:ea typeface="Calibri"/>
                <a:cs typeface="Calibri"/>
                <a:sym typeface="Calibri"/>
              </a:rPr>
              <a:t> usando laços de repetição como </a:t>
            </a:r>
            <a:r>
              <a:rPr b="1" lang="en-US" sz="2200">
                <a:solidFill>
                  <a:srgbClr val="A31515"/>
                </a:solidFill>
                <a:latin typeface="Calibri"/>
                <a:ea typeface="Calibri"/>
                <a:cs typeface="Calibri"/>
                <a:sym typeface="Calibri"/>
              </a:rPr>
              <a:t>for</a:t>
            </a:r>
            <a:r>
              <a:rPr lang="en-US" sz="2200">
                <a:solidFill>
                  <a:schemeClr val="dk1"/>
                </a:solidFill>
                <a:latin typeface="Calibri"/>
                <a:ea typeface="Calibri"/>
                <a:cs typeface="Calibri"/>
                <a:sym typeface="Calibri"/>
              </a:rPr>
              <a:t> por exemplo.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rPr lang="en-US" sz="2200">
                <a:solidFill>
                  <a:schemeClr val="dk1"/>
                </a:solidFill>
                <a:latin typeface="Calibri"/>
                <a:ea typeface="Calibri"/>
                <a:cs typeface="Calibri"/>
                <a:sym typeface="Calibri"/>
              </a:rPr>
              <a:t> Podemos acessar os elementos individuais por índices (como </a:t>
            </a:r>
            <a:r>
              <a:rPr b="1" lang="en-US" sz="2200">
                <a:solidFill>
                  <a:schemeClr val="dk1"/>
                </a:solidFill>
                <a:latin typeface="Calibri"/>
                <a:ea typeface="Calibri"/>
                <a:cs typeface="Calibri"/>
                <a:sym typeface="Calibri"/>
              </a:rPr>
              <a:t>options[0]</a:t>
            </a:r>
            <a:r>
              <a:rPr lang="en-US" sz="2200">
                <a:solidFill>
                  <a:schemeClr val="dk1"/>
                </a:solidFill>
                <a:latin typeface="Calibri"/>
                <a:ea typeface="Calibri"/>
                <a:cs typeface="Calibri"/>
                <a:sym typeface="Calibri"/>
              </a:rPr>
              <a:t>, </a:t>
            </a:r>
            <a:r>
              <a:rPr b="1" lang="en-US" sz="2200">
                <a:solidFill>
                  <a:schemeClr val="dk1"/>
                </a:solidFill>
                <a:latin typeface="Calibri"/>
                <a:ea typeface="Calibri"/>
                <a:cs typeface="Calibri"/>
                <a:sym typeface="Calibri"/>
              </a:rPr>
              <a:t>options[1]</a:t>
            </a:r>
            <a:r>
              <a:rPr lang="en-US" sz="2200">
                <a:solidFill>
                  <a:schemeClr val="dk1"/>
                </a:solidFill>
                <a:latin typeface="Calibri"/>
                <a:ea typeface="Calibri"/>
                <a:cs typeface="Calibri"/>
                <a:sym typeface="Calibri"/>
              </a:rPr>
              <a:t>, etc.) a partir deles, acessar suas propriedades, como </a:t>
            </a:r>
            <a:r>
              <a:rPr b="1" lang="en-US" sz="2200">
                <a:solidFill>
                  <a:srgbClr val="A31515"/>
                </a:solidFill>
                <a:latin typeface="Calibri"/>
                <a:ea typeface="Calibri"/>
                <a:cs typeface="Calibri"/>
                <a:sym typeface="Calibri"/>
              </a:rPr>
              <a:t>text</a:t>
            </a:r>
            <a:r>
              <a:rPr lang="en-US" sz="2200">
                <a:solidFill>
                  <a:schemeClr val="dk1"/>
                </a:solidFill>
                <a:latin typeface="Calibri"/>
                <a:ea typeface="Calibri"/>
                <a:cs typeface="Calibri"/>
                <a:sym typeface="Calibri"/>
              </a:rPr>
              <a:t> e </a:t>
            </a:r>
            <a:r>
              <a:rPr b="1" lang="en-US" sz="2200">
                <a:solidFill>
                  <a:srgbClr val="A31515"/>
                </a:solidFill>
                <a:latin typeface="Calibri"/>
                <a:ea typeface="Calibri"/>
                <a:cs typeface="Calibri"/>
                <a:sym typeface="Calibri"/>
              </a:rPr>
              <a:t>value</a:t>
            </a:r>
            <a:r>
              <a:rPr lang="en-US" sz="2200">
                <a:solidFill>
                  <a:schemeClr val="dk1"/>
                </a:solidFill>
                <a:latin typeface="Calibri"/>
                <a:ea typeface="Calibri"/>
                <a:cs typeface="Calibri"/>
                <a:sym typeface="Calibri"/>
              </a:rPr>
              <a:t>, para obter o texto e o valor de cada opção, respectivamente.</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rPr b="1" lang="en-US" sz="2200">
                <a:solidFill>
                  <a:srgbClr val="E50000"/>
                </a:solidFill>
                <a:latin typeface="Calibri"/>
                <a:ea typeface="Calibri"/>
                <a:cs typeface="Calibri"/>
                <a:sym typeface="Calibri"/>
              </a:rPr>
              <a:t>Obs:</a:t>
            </a:r>
            <a:r>
              <a:rPr lang="en-US" sz="2200">
                <a:solidFill>
                  <a:schemeClr val="dk1"/>
                </a:solidFill>
                <a:latin typeface="Calibri"/>
                <a:ea typeface="Calibri"/>
                <a:cs typeface="Calibri"/>
                <a:sym typeface="Calibri"/>
              </a:rPr>
              <a:t> os elementos da coleção são classificados conforme aparecem no código-fonte.</a:t>
            </a:r>
            <a:endParaRPr sz="2200">
              <a:solidFill>
                <a:schemeClr val="dk1"/>
              </a:solidFill>
              <a:latin typeface="Calibri"/>
              <a:ea typeface="Calibri"/>
              <a:cs typeface="Calibri"/>
              <a:sym typeface="Calibri"/>
            </a:endParaRPr>
          </a:p>
          <a:p>
            <a:pPr indent="0" lvl="0" marL="0" rtl="0" algn="l">
              <a:spcBef>
                <a:spcPts val="640"/>
              </a:spcBef>
              <a:spcAft>
                <a:spcPts val="0"/>
              </a:spcAft>
              <a:buNone/>
            </a:pPr>
            <a:r>
              <a:rPr b="1" lang="en-US" sz="2200">
                <a:solidFill>
                  <a:schemeClr val="dk1"/>
                </a:solidFill>
                <a:latin typeface="Calibri"/>
                <a:ea typeface="Calibri"/>
                <a:cs typeface="Calibri"/>
                <a:sym typeface="Calibri"/>
              </a:rPr>
              <a:t>&lt;option&gt;  </a:t>
            </a:r>
            <a:r>
              <a:rPr lang="en-US" sz="2200">
                <a:solidFill>
                  <a:schemeClr val="dk1"/>
                </a:solidFill>
                <a:latin typeface="Calibri"/>
                <a:ea typeface="Calibri"/>
                <a:cs typeface="Calibri"/>
                <a:sym typeface="Calibri"/>
              </a:rPr>
              <a:t>possui a propriedade </a:t>
            </a:r>
            <a:r>
              <a:rPr b="1" lang="en-US" sz="2200">
                <a:solidFill>
                  <a:srgbClr val="1C4587"/>
                </a:solidFill>
                <a:latin typeface="Calibri"/>
                <a:ea typeface="Calibri"/>
                <a:cs typeface="Calibri"/>
                <a:sym typeface="Calibri"/>
              </a:rPr>
              <a:t>lengh</a:t>
            </a:r>
            <a:r>
              <a:rPr lang="en-US" sz="2200">
                <a:solidFill>
                  <a:schemeClr val="dk1"/>
                </a:solidFill>
                <a:latin typeface="Calibri"/>
                <a:ea typeface="Calibri"/>
                <a:cs typeface="Calibri"/>
                <a:sym typeface="Calibri"/>
              </a:rPr>
              <a:t> e </a:t>
            </a:r>
            <a:r>
              <a:rPr b="1" lang="en-US" sz="2200">
                <a:solidFill>
                  <a:srgbClr val="1C4587"/>
                </a:solidFill>
                <a:latin typeface="Calibri"/>
                <a:ea typeface="Calibri"/>
                <a:cs typeface="Calibri"/>
                <a:sym typeface="Calibri"/>
              </a:rPr>
              <a:t>selectedIndex</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sz="2200">
              <a:solidFill>
                <a:schemeClr val="dk1"/>
              </a:solidFill>
              <a:latin typeface="Calibri"/>
              <a:ea typeface="Calibri"/>
              <a:cs typeface="Calibri"/>
              <a:sym typeface="Calibri"/>
            </a:endParaRPr>
          </a:p>
          <a:p>
            <a:pPr indent="0" lvl="0" marL="0" rtl="0" algn="l">
              <a:spcBef>
                <a:spcPts val="640"/>
              </a:spcBef>
              <a:spcAft>
                <a:spcPts val="0"/>
              </a:spcAft>
              <a:buNone/>
            </a:pPr>
            <a:r>
              <a:t/>
            </a:r>
            <a:endParaRPr b="1" sz="2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e4e3097cb0_0_87"/>
          <p:cNvSpPr/>
          <p:nvPr/>
        </p:nvSpPr>
        <p:spPr>
          <a:xfrm>
            <a:off x="332675" y="1051925"/>
            <a:ext cx="8615400" cy="5355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e4e3097cb0_0_87"/>
          <p:cNvSpPr txBox="1"/>
          <p:nvPr>
            <p:ph type="ctrTitle"/>
          </p:nvPr>
        </p:nvSpPr>
        <p:spPr>
          <a:xfrm>
            <a:off x="332675" y="84700"/>
            <a:ext cx="84069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1" lang="en-US" sz="2800">
                <a:solidFill>
                  <a:srgbClr val="FF0000"/>
                </a:solidFill>
              </a:rPr>
              <a:t>Ex_2:</a:t>
            </a:r>
            <a:r>
              <a:rPr lang="en-US" sz="2800"/>
              <a:t> Primeiro código - Hello World</a:t>
            </a:r>
            <a:endParaRPr sz="2800"/>
          </a:p>
        </p:txBody>
      </p:sp>
      <p:sp>
        <p:nvSpPr>
          <p:cNvPr id="130" name="Google Shape;130;g1e4e3097cb0_0_87"/>
          <p:cNvSpPr txBox="1"/>
          <p:nvPr/>
        </p:nvSpPr>
        <p:spPr>
          <a:xfrm>
            <a:off x="332675" y="977700"/>
            <a:ext cx="8615400" cy="550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&lt;!DOCTYPE</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html</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&lt;html</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lang</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"pt-br"</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&lt;head&gt;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&lt;meta</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charset</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"UTF-8"</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&lt;meta</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name</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"viewport"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content</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"width=device-width, initial-scale=1.0"</a:t>
            </a:r>
            <a:r>
              <a:rPr lang="en-US" sz="2000">
                <a:solidFill>
                  <a:srgbClr val="800000"/>
                </a:solidFill>
                <a:latin typeface="Calibri"/>
                <a:ea typeface="Calibri"/>
                <a:cs typeface="Calibri"/>
                <a:sym typeface="Calibri"/>
              </a:rPr>
              <a:t>&gt;</a:t>
            </a:r>
            <a:endParaRPr sz="2000">
              <a:solidFill>
                <a:srgbClr val="008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&lt;title&gt;</a:t>
            </a:r>
            <a:r>
              <a:rPr lang="en-US" sz="2000">
                <a:solidFill>
                  <a:schemeClr val="dk1"/>
                </a:solidFill>
                <a:latin typeface="Calibri"/>
                <a:ea typeface="Calibri"/>
                <a:cs typeface="Calibri"/>
                <a:sym typeface="Calibri"/>
              </a:rPr>
              <a:t>JavaScript Básico</a:t>
            </a:r>
            <a:r>
              <a:rPr lang="en-US" sz="2000">
                <a:solidFill>
                  <a:srgbClr val="800000"/>
                </a:solidFill>
                <a:latin typeface="Calibri"/>
                <a:ea typeface="Calibri"/>
                <a:cs typeface="Calibri"/>
                <a:sym typeface="Calibri"/>
              </a:rPr>
              <a:t>&lt;/title&gt;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&lt;/head&gt;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&lt;body&gt;</a:t>
            </a:r>
            <a:endParaRPr sz="2000">
              <a:solidFill>
                <a:srgbClr val="800000"/>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&lt;script&gt;</a:t>
            </a:r>
            <a:endParaRPr sz="2000">
              <a:solidFill>
                <a:srgbClr val="800000"/>
              </a:solidFill>
              <a:latin typeface="Calibri"/>
              <a:ea typeface="Calibri"/>
              <a:cs typeface="Calibri"/>
              <a:sym typeface="Calibri"/>
            </a:endParaRPr>
          </a:p>
          <a:p>
            <a:pPr indent="0" lvl="0" marL="914400" rtl="0" algn="l">
              <a:lnSpc>
                <a:spcPct val="135714"/>
              </a:lnSpc>
              <a:spcBef>
                <a:spcPts val="0"/>
              </a:spcBef>
              <a:spcAft>
                <a:spcPts val="0"/>
              </a:spcAft>
              <a:buNone/>
            </a:pPr>
            <a:r>
              <a:rPr lang="en-US" sz="2000">
                <a:solidFill>
                  <a:schemeClr val="dk1"/>
                </a:solidFill>
                <a:latin typeface="Calibri"/>
                <a:ea typeface="Calibri"/>
                <a:cs typeface="Calibri"/>
                <a:sym typeface="Calibri"/>
              </a:rPr>
              <a:t>console.log(</a:t>
            </a:r>
            <a:r>
              <a:rPr lang="en-US" sz="2000">
                <a:solidFill>
                  <a:srgbClr val="A31515"/>
                </a:solidFill>
                <a:latin typeface="Calibri"/>
                <a:ea typeface="Calibri"/>
                <a:cs typeface="Calibri"/>
                <a:sym typeface="Calibri"/>
              </a:rPr>
              <a:t>'Hello world!'</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457200" rtl="0" algn="l">
              <a:lnSpc>
                <a:spcPct val="135714"/>
              </a:lnSpc>
              <a:spcBef>
                <a:spcPts val="0"/>
              </a:spcBef>
              <a:spcAft>
                <a:spcPts val="0"/>
              </a:spcAft>
              <a:buNone/>
            </a:pPr>
            <a:r>
              <a:rPr lang="en-US" sz="2000">
                <a:solidFill>
                  <a:srgbClr val="800000"/>
                </a:solidFill>
                <a:latin typeface="Calibri"/>
                <a:ea typeface="Calibri"/>
                <a:cs typeface="Calibri"/>
                <a:sym typeface="Calibri"/>
              </a:rPr>
              <a:t>     &lt;/script&gt;</a:t>
            </a:r>
            <a:endParaRPr sz="2000">
              <a:solidFill>
                <a:srgbClr val="800000"/>
              </a:solidFill>
              <a:latin typeface="Calibri"/>
              <a:ea typeface="Calibri"/>
              <a:cs typeface="Calibri"/>
              <a:sym typeface="Calibri"/>
            </a:endParaRPr>
          </a:p>
          <a:p>
            <a:pPr indent="45720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&lt;/body&gt;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&lt;/html&gt;</a:t>
            </a:r>
            <a:endParaRPr sz="2000">
              <a:solidFill>
                <a:srgbClr val="800000"/>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1e4ed7b660a_0_257"/>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Entrada de Dados</a:t>
            </a:r>
            <a:endParaRPr sz="2800"/>
          </a:p>
        </p:txBody>
      </p:sp>
      <p:sp>
        <p:nvSpPr>
          <p:cNvPr id="614" name="Google Shape;614;g1e4ed7b660a_0_257"/>
          <p:cNvSpPr txBox="1"/>
          <p:nvPr/>
        </p:nvSpPr>
        <p:spPr>
          <a:xfrm>
            <a:off x="304800" y="1261350"/>
            <a:ext cx="8422800" cy="53211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b="1" lang="en-US" sz="2100">
                <a:solidFill>
                  <a:schemeClr val="dk1"/>
                </a:solidFill>
                <a:latin typeface="Calibri"/>
                <a:ea typeface="Calibri"/>
                <a:cs typeface="Calibri"/>
                <a:sym typeface="Calibri"/>
              </a:rPr>
              <a:t>4</a:t>
            </a:r>
            <a:r>
              <a:rPr b="1" lang="en-US" sz="2100">
                <a:solidFill>
                  <a:schemeClr val="dk1"/>
                </a:solidFill>
                <a:latin typeface="Calibri"/>
                <a:ea typeface="Calibri"/>
                <a:cs typeface="Calibri"/>
                <a:sym typeface="Calibri"/>
              </a:rPr>
              <a:t>.	</a:t>
            </a:r>
            <a:r>
              <a:rPr b="1" lang="en-US" sz="2100">
                <a:solidFill>
                  <a:schemeClr val="dk1"/>
                </a:solidFill>
                <a:latin typeface="Calibri"/>
                <a:ea typeface="Calibri"/>
                <a:cs typeface="Calibri"/>
                <a:sym typeface="Calibri"/>
              </a:rPr>
              <a:t>Input</a:t>
            </a:r>
            <a:r>
              <a:rPr b="1" lang="en-US" sz="2100">
                <a:solidFill>
                  <a:schemeClr val="dk1"/>
                </a:solidFill>
                <a:latin typeface="Calibri"/>
                <a:ea typeface="Calibri"/>
                <a:cs typeface="Calibri"/>
                <a:sym typeface="Calibri"/>
              </a:rPr>
              <a:t> </a:t>
            </a:r>
            <a:r>
              <a:rPr lang="en-US" sz="2100">
                <a:solidFill>
                  <a:srgbClr val="134F5C"/>
                </a:solidFill>
                <a:latin typeface="Calibri"/>
                <a:ea typeface="Calibri"/>
                <a:cs typeface="Calibri"/>
                <a:sym typeface="Calibri"/>
              </a:rPr>
              <a:t>(form)</a:t>
            </a:r>
            <a:r>
              <a:rPr b="1" lang="en-US" sz="2100">
                <a:solidFill>
                  <a:srgbClr val="134F5C"/>
                </a:solidFill>
                <a:latin typeface="Calibri"/>
                <a:ea typeface="Calibri"/>
                <a:cs typeface="Calibri"/>
                <a:sym typeface="Calibri"/>
              </a:rPr>
              <a:t> </a:t>
            </a:r>
            <a:r>
              <a:rPr b="1"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formulários </a:t>
            </a:r>
            <a:r>
              <a:rPr lang="en-US" sz="2100">
                <a:solidFill>
                  <a:srgbClr val="1155CC"/>
                </a:solidFill>
                <a:latin typeface="Calibri"/>
                <a:ea typeface="Calibri"/>
                <a:cs typeface="Calibri"/>
                <a:sym typeface="Calibri"/>
              </a:rPr>
              <a:t>HTML</a:t>
            </a:r>
            <a:r>
              <a:rPr lang="en-US" sz="2100">
                <a:solidFill>
                  <a:schemeClr val="dk1"/>
                </a:solidFill>
                <a:latin typeface="Calibri"/>
                <a:ea typeface="Calibri"/>
                <a:cs typeface="Calibri"/>
                <a:sym typeface="Calibri"/>
              </a:rPr>
              <a:t> podem ser utilizados para coletar dados de entrada fornecidos pelo usuário. Eles podem conter vários tipos de elementos de input, como campos de texto, </a:t>
            </a:r>
            <a:r>
              <a:rPr i="1" lang="en-US" sz="2100">
                <a:solidFill>
                  <a:schemeClr val="dk1"/>
                </a:solidFill>
                <a:latin typeface="Calibri"/>
                <a:ea typeface="Calibri"/>
                <a:cs typeface="Calibri"/>
                <a:sym typeface="Calibri"/>
              </a:rPr>
              <a:t>checkboxes</a:t>
            </a:r>
            <a:r>
              <a:rPr lang="en-US" sz="2100">
                <a:solidFill>
                  <a:schemeClr val="dk1"/>
                </a:solidFill>
                <a:latin typeface="Calibri"/>
                <a:ea typeface="Calibri"/>
                <a:cs typeface="Calibri"/>
                <a:sym typeface="Calibri"/>
              </a:rPr>
              <a:t>, menus suspensos, entre outros.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rPr lang="en-US" sz="2100">
                <a:solidFill>
                  <a:schemeClr val="dk1"/>
                </a:solidFill>
                <a:latin typeface="Calibri"/>
                <a:ea typeface="Calibri"/>
                <a:cs typeface="Calibri"/>
                <a:sym typeface="Calibri"/>
              </a:rPr>
              <a:t> O JavaScript é frequentemente usado para acessar e manipular os dados inseridos nos formulários.                                                                    </a:t>
            </a:r>
            <a:r>
              <a:rPr b="1" lang="en-US" sz="2100">
                <a:solidFill>
                  <a:srgbClr val="E50000"/>
                </a:solidFill>
                <a:latin typeface="Calibri"/>
                <a:ea typeface="Calibri"/>
                <a:cs typeface="Calibri"/>
                <a:sym typeface="Calibri"/>
              </a:rPr>
              <a:t>index.html</a:t>
            </a:r>
            <a:endParaRPr b="1" sz="2100">
              <a:solidFill>
                <a:srgbClr val="E5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&lt;body&gt;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&lt;form&gt;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&lt;label</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for</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"nomeUsuario"</a:t>
            </a:r>
            <a:r>
              <a:rPr lang="en-US" sz="2000">
                <a:solidFill>
                  <a:srgbClr val="800000"/>
                </a:solidFill>
                <a:latin typeface="Calibri"/>
                <a:ea typeface="Calibri"/>
                <a:cs typeface="Calibri"/>
                <a:sym typeface="Calibri"/>
              </a:rPr>
              <a:t>&gt;</a:t>
            </a:r>
            <a:r>
              <a:rPr lang="en-US" sz="2000">
                <a:solidFill>
                  <a:schemeClr val="dk1"/>
                </a:solidFill>
                <a:latin typeface="Calibri"/>
                <a:ea typeface="Calibri"/>
                <a:cs typeface="Calibri"/>
                <a:sym typeface="Calibri"/>
              </a:rPr>
              <a:t>Nome:</a:t>
            </a:r>
            <a:r>
              <a:rPr lang="en-US" sz="2000">
                <a:solidFill>
                  <a:srgbClr val="800000"/>
                </a:solidFill>
                <a:latin typeface="Calibri"/>
                <a:ea typeface="Calibri"/>
                <a:cs typeface="Calibri"/>
                <a:sym typeface="Calibri"/>
              </a:rPr>
              <a:t>&lt;/label&gt;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&lt;input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type</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"text"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id</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"nomeUsuario"</a:t>
            </a:r>
            <a:r>
              <a:rPr lang="en-US" sz="2000">
                <a:solidFill>
                  <a:schemeClr val="dk1"/>
                </a:solidFill>
                <a:latin typeface="Calibri"/>
                <a:ea typeface="Calibri"/>
                <a:cs typeface="Calibri"/>
                <a:sym typeface="Calibri"/>
              </a:rPr>
              <a:t> </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&lt;input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type</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"submit"</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value</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"Enviar"</a:t>
            </a: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onclick</a:t>
            </a:r>
            <a:r>
              <a:rPr lang="en-US" sz="2000">
                <a:solidFill>
                  <a:schemeClr val="dk1"/>
                </a:solidFill>
                <a:latin typeface="Calibri"/>
                <a:ea typeface="Calibri"/>
                <a:cs typeface="Calibri"/>
                <a:sym typeface="Calibri"/>
              </a:rPr>
              <a:t>=</a:t>
            </a:r>
            <a:r>
              <a:rPr lang="en-US" sz="2000">
                <a:solidFill>
                  <a:srgbClr val="0000FF"/>
                </a:solidFill>
                <a:latin typeface="Calibri"/>
                <a:ea typeface="Calibri"/>
                <a:cs typeface="Calibri"/>
                <a:sym typeface="Calibri"/>
              </a:rPr>
              <a:t>"enviarFormulario(event)"</a:t>
            </a:r>
            <a:r>
              <a:rPr lang="en-US" sz="2000">
                <a:solidFill>
                  <a:schemeClr val="dk1"/>
                </a:solidFill>
                <a:latin typeface="Calibri"/>
                <a:ea typeface="Calibri"/>
                <a:cs typeface="Calibri"/>
                <a:sym typeface="Calibri"/>
              </a:rPr>
              <a:t> </a:t>
            </a:r>
            <a:r>
              <a:rPr lang="en-US" sz="2000">
                <a:solidFill>
                  <a:srgbClr val="800000"/>
                </a:solidFill>
                <a:latin typeface="Calibri"/>
                <a:ea typeface="Calibri"/>
                <a:cs typeface="Calibri"/>
                <a:sym typeface="Calibri"/>
              </a:rPr>
              <a: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&lt;/form&gt;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a:t>
            </a:r>
            <a:r>
              <a:rPr lang="en-US" sz="2100">
                <a:solidFill>
                  <a:srgbClr val="800000"/>
                </a:solidFill>
                <a:highlight>
                  <a:schemeClr val="lt1"/>
                </a:highlight>
                <a:latin typeface="Calibri"/>
                <a:ea typeface="Calibri"/>
                <a:cs typeface="Calibri"/>
                <a:sym typeface="Calibri"/>
              </a:rPr>
              <a:t>&lt;script</a:t>
            </a:r>
            <a:r>
              <a:rPr lang="en-US" sz="2100">
                <a:solidFill>
                  <a:schemeClr val="dk1"/>
                </a:solidFill>
                <a:highlight>
                  <a:schemeClr val="lt1"/>
                </a:highlight>
                <a:latin typeface="Calibri"/>
                <a:ea typeface="Calibri"/>
                <a:cs typeface="Calibri"/>
                <a:sym typeface="Calibri"/>
              </a:rPr>
              <a:t> </a:t>
            </a:r>
            <a:r>
              <a:rPr lang="en-US" sz="2100">
                <a:solidFill>
                  <a:srgbClr val="E50000"/>
                </a:solidFill>
                <a:highlight>
                  <a:schemeClr val="lt1"/>
                </a:highlight>
                <a:latin typeface="Calibri"/>
                <a:ea typeface="Calibri"/>
                <a:cs typeface="Calibri"/>
                <a:sym typeface="Calibri"/>
              </a:rPr>
              <a:t>src</a:t>
            </a:r>
            <a:r>
              <a:rPr lang="en-US" sz="2100">
                <a:solidFill>
                  <a:schemeClr val="dk1"/>
                </a:solidFill>
                <a:highlight>
                  <a:schemeClr val="lt1"/>
                </a:highlight>
                <a:latin typeface="Calibri"/>
                <a:ea typeface="Calibri"/>
                <a:cs typeface="Calibri"/>
                <a:sym typeface="Calibri"/>
              </a:rPr>
              <a:t>=</a:t>
            </a:r>
            <a:r>
              <a:rPr lang="en-US" sz="2100">
                <a:solidFill>
                  <a:srgbClr val="0000FF"/>
                </a:solidFill>
                <a:highlight>
                  <a:schemeClr val="lt1"/>
                </a:highlight>
                <a:latin typeface="Calibri"/>
                <a:ea typeface="Calibri"/>
                <a:cs typeface="Calibri"/>
                <a:sym typeface="Calibri"/>
              </a:rPr>
              <a:t>"js/script.js"</a:t>
            </a:r>
            <a:r>
              <a:rPr lang="en-US" sz="2100">
                <a:solidFill>
                  <a:srgbClr val="800000"/>
                </a:solidFill>
                <a:highlight>
                  <a:schemeClr val="lt1"/>
                </a:highlight>
                <a:latin typeface="Calibri"/>
                <a:ea typeface="Calibri"/>
                <a:cs typeface="Calibri"/>
                <a:sym typeface="Calibri"/>
              </a:rPr>
              <a:t>&gt;&lt;/script&gt;</a:t>
            </a:r>
            <a:endParaRPr sz="20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000">
                <a:solidFill>
                  <a:srgbClr val="800000"/>
                </a:solidFill>
                <a:latin typeface="Calibri"/>
                <a:ea typeface="Calibri"/>
                <a:cs typeface="Calibri"/>
                <a:sym typeface="Calibri"/>
              </a:rPr>
              <a:t> &lt;/body&gt;</a:t>
            </a:r>
            <a:endParaRPr sz="2000">
              <a:solidFill>
                <a:srgbClr val="800000"/>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p:txBody>
      </p:sp>
      <p:sp>
        <p:nvSpPr>
          <p:cNvPr id="615" name="Google Shape;615;g1e4ed7b660a_0_257"/>
          <p:cNvSpPr/>
          <p:nvPr/>
        </p:nvSpPr>
        <p:spPr>
          <a:xfrm>
            <a:off x="382525" y="3344900"/>
            <a:ext cx="8265000" cy="3237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1e4ed7b660a_0_266"/>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Entrada de Dados</a:t>
            </a:r>
            <a:endParaRPr sz="2800"/>
          </a:p>
        </p:txBody>
      </p:sp>
      <p:sp>
        <p:nvSpPr>
          <p:cNvPr id="621" name="Google Shape;621;g1e4ed7b660a_0_266"/>
          <p:cNvSpPr txBox="1"/>
          <p:nvPr/>
        </p:nvSpPr>
        <p:spPr>
          <a:xfrm>
            <a:off x="304800" y="1261350"/>
            <a:ext cx="8422800" cy="49410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b="1" lang="en-US" sz="2100">
                <a:solidFill>
                  <a:schemeClr val="dk1"/>
                </a:solidFill>
                <a:latin typeface="Calibri"/>
                <a:ea typeface="Calibri"/>
                <a:cs typeface="Calibri"/>
                <a:sym typeface="Calibri"/>
              </a:rPr>
              <a:t>4.	Input </a:t>
            </a:r>
            <a:r>
              <a:rPr lang="en-US" sz="2100">
                <a:solidFill>
                  <a:srgbClr val="134F5C"/>
                </a:solidFill>
                <a:latin typeface="Calibri"/>
                <a:ea typeface="Calibri"/>
                <a:cs typeface="Calibri"/>
                <a:sym typeface="Calibri"/>
              </a:rPr>
              <a:t>(form)</a:t>
            </a:r>
            <a:r>
              <a:rPr b="1" lang="en-US" sz="2100">
                <a:solidFill>
                  <a:srgbClr val="134F5C"/>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b="1" lang="en-US" sz="2000">
                <a:solidFill>
                  <a:srgbClr val="B45F06"/>
                </a:solidFill>
                <a:latin typeface="Calibri"/>
                <a:ea typeface="Calibri"/>
                <a:cs typeface="Calibri"/>
                <a:sym typeface="Calibri"/>
              </a:rPr>
              <a:t>script.js</a:t>
            </a:r>
            <a:endParaRPr sz="17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0000FF"/>
                </a:solidFill>
                <a:latin typeface="Calibri"/>
                <a:ea typeface="Calibri"/>
                <a:cs typeface="Calibri"/>
                <a:sym typeface="Calibri"/>
              </a:rPr>
              <a:t> </a:t>
            </a:r>
            <a:r>
              <a:rPr lang="en-US" sz="2100">
                <a:solidFill>
                  <a:srgbClr val="0000FF"/>
                </a:solidFill>
                <a:latin typeface="Calibri"/>
                <a:ea typeface="Calibri"/>
                <a:cs typeface="Calibri"/>
                <a:sym typeface="Calibri"/>
              </a:rPr>
              <a:t>function</a:t>
            </a:r>
            <a:r>
              <a:rPr lang="en-US" sz="2100">
                <a:solidFill>
                  <a:schemeClr val="dk1"/>
                </a:solidFill>
                <a:latin typeface="Calibri"/>
                <a:ea typeface="Calibri"/>
                <a:cs typeface="Calibri"/>
                <a:sym typeface="Calibri"/>
              </a:rPr>
              <a:t> enviarFormulario(event)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event.preventDefault(); </a:t>
            </a:r>
            <a:r>
              <a:rPr lang="en-US" sz="2100">
                <a:solidFill>
                  <a:srgbClr val="008000"/>
                </a:solidFill>
                <a:latin typeface="Calibri"/>
                <a:ea typeface="Calibri"/>
                <a:cs typeface="Calibri"/>
                <a:sym typeface="Calibri"/>
              </a:rPr>
              <a:t>//suspende comport. padrão de event</a:t>
            </a:r>
            <a:endParaRPr sz="2100">
              <a:solidFill>
                <a:srgbClr val="008000"/>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latin typeface="Calibri"/>
                <a:ea typeface="Calibri"/>
                <a:cs typeface="Calibri"/>
                <a:sym typeface="Calibri"/>
              </a:rPr>
              <a:t>      var</a:t>
            </a:r>
            <a:r>
              <a:rPr lang="en-US" sz="2100">
                <a:solidFill>
                  <a:schemeClr val="dk1"/>
                </a:solidFill>
                <a:latin typeface="Calibri"/>
                <a:ea typeface="Calibri"/>
                <a:cs typeface="Calibri"/>
                <a:sym typeface="Calibri"/>
              </a:rPr>
              <a:t> nome = document.getElementById(</a:t>
            </a:r>
            <a:r>
              <a:rPr lang="en-US" sz="2100">
                <a:solidFill>
                  <a:srgbClr val="A31515"/>
                </a:solidFill>
                <a:latin typeface="Calibri"/>
                <a:ea typeface="Calibri"/>
                <a:cs typeface="Calibri"/>
                <a:sym typeface="Calibri"/>
              </a:rPr>
              <a:t>"nomeUsuario"</a:t>
            </a:r>
            <a:r>
              <a:rPr lang="en-US" sz="2100">
                <a:solidFill>
                  <a:schemeClr val="dk1"/>
                </a:solidFill>
                <a:latin typeface="Calibri"/>
                <a:ea typeface="Calibri"/>
                <a:cs typeface="Calibri"/>
                <a:sym typeface="Calibri"/>
              </a:rPr>
              <a:t>).value;</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document.write(</a:t>
            </a:r>
            <a:r>
              <a:rPr lang="en-US" sz="2100">
                <a:solidFill>
                  <a:srgbClr val="A31515"/>
                </a:solidFill>
                <a:latin typeface="Calibri"/>
                <a:ea typeface="Calibri"/>
                <a:cs typeface="Calibri"/>
                <a:sym typeface="Calibri"/>
              </a:rPr>
              <a:t>"Nome: "</a:t>
            </a:r>
            <a:r>
              <a:rPr lang="en-US" sz="2100">
                <a:solidFill>
                  <a:schemeClr val="dk1"/>
                </a:solidFill>
                <a:latin typeface="Calibri"/>
                <a:ea typeface="Calibri"/>
                <a:cs typeface="Calibri"/>
                <a:sym typeface="Calibri"/>
              </a:rPr>
              <a:t> + nome);</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a:t>
            </a:r>
            <a:endParaRPr sz="2100">
              <a:solidFill>
                <a:srgbClr val="800000"/>
              </a:solidFill>
              <a:latin typeface="Calibri"/>
              <a:ea typeface="Calibri"/>
              <a:cs typeface="Calibri"/>
              <a:sym typeface="Calibri"/>
            </a:endParaRPr>
          </a:p>
          <a:p>
            <a:pPr indent="0" lvl="0" marL="0" rtl="0" algn="l">
              <a:spcBef>
                <a:spcPts val="640"/>
              </a:spcBef>
              <a:spcAft>
                <a:spcPts val="0"/>
              </a:spcAft>
              <a:buNone/>
            </a:pPr>
            <a:r>
              <a:rPr lang="en-US" sz="2100">
                <a:solidFill>
                  <a:schemeClr val="dk1"/>
                </a:solidFill>
                <a:latin typeface="Calibri"/>
                <a:ea typeface="Calibri"/>
                <a:cs typeface="Calibri"/>
                <a:sym typeface="Calibri"/>
              </a:rPr>
              <a:t>o evento </a:t>
            </a:r>
            <a:r>
              <a:rPr lang="en-US" sz="2100">
                <a:solidFill>
                  <a:srgbClr val="0000FF"/>
                </a:solidFill>
                <a:latin typeface="Calibri"/>
                <a:ea typeface="Calibri"/>
                <a:cs typeface="Calibri"/>
                <a:sym typeface="Calibri"/>
              </a:rPr>
              <a:t>"submit"</a:t>
            </a:r>
            <a:r>
              <a:rPr lang="en-US" sz="2100">
                <a:solidFill>
                  <a:schemeClr val="dk1"/>
                </a:solidFill>
                <a:latin typeface="Calibri"/>
                <a:ea typeface="Calibri"/>
                <a:cs typeface="Calibri"/>
                <a:sym typeface="Calibri"/>
              </a:rPr>
              <a:t> é capturado quando o usuário clica no botão de envio do formulário. A função </a:t>
            </a:r>
            <a:r>
              <a:rPr b="1" lang="en-US" sz="2100">
                <a:solidFill>
                  <a:schemeClr val="dk1"/>
                </a:solidFill>
                <a:latin typeface="Calibri"/>
                <a:ea typeface="Calibri"/>
                <a:cs typeface="Calibri"/>
                <a:sym typeface="Calibri"/>
              </a:rPr>
              <a:t>enviarFormulario()</a:t>
            </a:r>
            <a:r>
              <a:rPr lang="en-US" sz="2100">
                <a:solidFill>
                  <a:schemeClr val="dk1"/>
                </a:solidFill>
                <a:latin typeface="Calibri"/>
                <a:ea typeface="Calibri"/>
                <a:cs typeface="Calibri"/>
                <a:sym typeface="Calibri"/>
              </a:rPr>
              <a:t> é chamada, e dentro dela, o valor do campo de texto é acessado por meio do </a:t>
            </a:r>
            <a:r>
              <a:rPr b="1" lang="en-US" sz="2100">
                <a:solidFill>
                  <a:schemeClr val="dk1"/>
                </a:solidFill>
                <a:latin typeface="Calibri"/>
                <a:ea typeface="Calibri"/>
                <a:cs typeface="Calibri"/>
                <a:sym typeface="Calibri"/>
              </a:rPr>
              <a:t>id</a:t>
            </a:r>
            <a:r>
              <a:rPr lang="en-US" sz="2100">
                <a:solidFill>
                  <a:schemeClr val="dk1"/>
                </a:solidFill>
                <a:latin typeface="Calibri"/>
                <a:ea typeface="Calibri"/>
                <a:cs typeface="Calibri"/>
                <a:sym typeface="Calibri"/>
              </a:rPr>
              <a:t> e exibido em tela por document.write.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rPr lang="en-US" sz="2100">
                <a:solidFill>
                  <a:schemeClr val="dk1"/>
                </a:solidFill>
                <a:latin typeface="Calibri"/>
                <a:ea typeface="Calibri"/>
                <a:cs typeface="Calibri"/>
                <a:sym typeface="Calibri"/>
              </a:rPr>
              <a:t> </a:t>
            </a:r>
            <a:r>
              <a:rPr b="1" lang="en-US" sz="2100">
                <a:solidFill>
                  <a:schemeClr val="dk1"/>
                </a:solidFill>
                <a:latin typeface="Calibri"/>
                <a:ea typeface="Calibri"/>
                <a:cs typeface="Calibri"/>
                <a:sym typeface="Calibri"/>
              </a:rPr>
              <a:t>event.preventDefault() </a:t>
            </a:r>
            <a:r>
              <a:rPr lang="en-US" sz="2100">
                <a:solidFill>
                  <a:schemeClr val="dk1"/>
                </a:solidFill>
                <a:latin typeface="Calibri"/>
                <a:ea typeface="Calibri"/>
                <a:cs typeface="Calibri"/>
                <a:sym typeface="Calibri"/>
              </a:rPr>
              <a:t>é usado para evitar o comportamento padrão de envio do formulário, permitindo a manipulação dos dados antes de tomar qualquer ação.</a:t>
            </a:r>
            <a:endParaRPr sz="2100">
              <a:solidFill>
                <a:schemeClr val="dk1"/>
              </a:solidFill>
              <a:latin typeface="Calibri"/>
              <a:ea typeface="Calibri"/>
              <a:cs typeface="Calibri"/>
              <a:sym typeface="Calibri"/>
            </a:endParaRPr>
          </a:p>
        </p:txBody>
      </p:sp>
      <p:sp>
        <p:nvSpPr>
          <p:cNvPr id="622" name="Google Shape;622;g1e4ed7b660a_0_266"/>
          <p:cNvSpPr/>
          <p:nvPr/>
        </p:nvSpPr>
        <p:spPr>
          <a:xfrm>
            <a:off x="355200" y="2044950"/>
            <a:ext cx="7787100" cy="21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1e51511a6b9_0_0"/>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Saída de Dados</a:t>
            </a:r>
            <a:endParaRPr sz="2800"/>
          </a:p>
        </p:txBody>
      </p:sp>
      <p:sp>
        <p:nvSpPr>
          <p:cNvPr id="628" name="Google Shape;628;g1e51511a6b9_0_0"/>
          <p:cNvSpPr txBox="1"/>
          <p:nvPr/>
        </p:nvSpPr>
        <p:spPr>
          <a:xfrm>
            <a:off x="304800" y="1261350"/>
            <a:ext cx="8422800" cy="49410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100">
                <a:solidFill>
                  <a:schemeClr val="dk1"/>
                </a:solidFill>
                <a:latin typeface="Calibri"/>
                <a:ea typeface="Calibri"/>
                <a:cs typeface="Calibri"/>
                <a:sym typeface="Calibri"/>
              </a:rPr>
              <a:t>  Até </a:t>
            </a:r>
            <a:r>
              <a:rPr lang="en-US" sz="2100">
                <a:solidFill>
                  <a:schemeClr val="dk1"/>
                </a:solidFill>
                <a:latin typeface="Calibri"/>
                <a:ea typeface="Calibri"/>
                <a:cs typeface="Calibri"/>
                <a:sym typeface="Calibri"/>
              </a:rPr>
              <a:t> aqui foram abordadas diferentes formas de saída de dados, dentre elas: </a:t>
            </a:r>
            <a:r>
              <a:rPr b="1" lang="en-US" sz="2100">
                <a:solidFill>
                  <a:srgbClr val="A31515"/>
                </a:solidFill>
                <a:latin typeface="Calibri"/>
                <a:ea typeface="Calibri"/>
                <a:cs typeface="Calibri"/>
                <a:sym typeface="Calibri"/>
              </a:rPr>
              <a:t>alert()</a:t>
            </a:r>
            <a:r>
              <a:rPr lang="en-US" sz="2100">
                <a:solidFill>
                  <a:schemeClr val="dk1"/>
                </a:solidFill>
                <a:latin typeface="Calibri"/>
                <a:ea typeface="Calibri"/>
                <a:cs typeface="Calibri"/>
                <a:sym typeface="Calibri"/>
              </a:rPr>
              <a:t>, </a:t>
            </a:r>
            <a:r>
              <a:rPr b="1" lang="en-US" sz="2100">
                <a:solidFill>
                  <a:srgbClr val="A31515"/>
                </a:solidFill>
                <a:latin typeface="Calibri"/>
                <a:ea typeface="Calibri"/>
                <a:cs typeface="Calibri"/>
                <a:sym typeface="Calibri"/>
              </a:rPr>
              <a:t>console.log()</a:t>
            </a:r>
            <a:r>
              <a:rPr lang="en-US" sz="2100">
                <a:solidFill>
                  <a:schemeClr val="dk1"/>
                </a:solidFill>
                <a:latin typeface="Calibri"/>
                <a:ea typeface="Calibri"/>
                <a:cs typeface="Calibri"/>
                <a:sym typeface="Calibri"/>
              </a:rPr>
              <a:t> e </a:t>
            </a:r>
            <a:r>
              <a:rPr b="1" lang="en-US" sz="2100">
                <a:solidFill>
                  <a:srgbClr val="A31515"/>
                </a:solidFill>
                <a:latin typeface="Calibri"/>
                <a:ea typeface="Calibri"/>
                <a:cs typeface="Calibri"/>
                <a:sym typeface="Calibri"/>
              </a:rPr>
              <a:t>document.write()</a:t>
            </a:r>
            <a:r>
              <a:rPr lang="en-US" sz="2100">
                <a:solidFill>
                  <a:schemeClr val="dk1"/>
                </a:solidFill>
                <a:latin typeface="Calibri"/>
                <a:ea typeface="Calibri"/>
                <a:cs typeface="Calibri"/>
                <a:sym typeface="Calibri"/>
              </a:rPr>
              <a:t>. Observamos em cada uma suas próprias características e cenários de uso.</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368300" lvl="0" marL="457200" rtl="0" algn="l">
              <a:spcBef>
                <a:spcPts val="640"/>
              </a:spcBef>
              <a:spcAft>
                <a:spcPts val="0"/>
              </a:spcAft>
              <a:buSzPts val="2200"/>
              <a:buFont typeface="Calibri"/>
              <a:buChar char="-"/>
            </a:pPr>
            <a:r>
              <a:rPr b="1" lang="en-US" sz="2200">
                <a:solidFill>
                  <a:srgbClr val="800000"/>
                </a:solidFill>
                <a:latin typeface="Calibri"/>
                <a:ea typeface="Calibri"/>
                <a:cs typeface="Calibri"/>
                <a:sym typeface="Calibri"/>
              </a:rPr>
              <a:t>alert</a:t>
            </a:r>
            <a:r>
              <a:rPr lang="en-US" sz="2200">
                <a:solidFill>
                  <a:schemeClr val="dk1"/>
                </a:solidFill>
                <a:latin typeface="Calibri"/>
                <a:ea typeface="Calibri"/>
                <a:cs typeface="Calibri"/>
                <a:sym typeface="Calibri"/>
              </a:rPr>
              <a:t> (apresenta uma janela de alerta no navegador).</a:t>
            </a:r>
            <a:endParaRPr sz="2200">
              <a:solidFill>
                <a:schemeClr val="dk1"/>
              </a:solidFill>
              <a:latin typeface="Calibri"/>
              <a:ea typeface="Calibri"/>
              <a:cs typeface="Calibri"/>
              <a:sym typeface="Calibri"/>
            </a:endParaRPr>
          </a:p>
          <a:p>
            <a:pPr indent="0" lvl="0" marL="457200" rtl="0" algn="l">
              <a:spcBef>
                <a:spcPts val="64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640"/>
              </a:spcBef>
              <a:spcAft>
                <a:spcPts val="0"/>
              </a:spcAft>
              <a:buSzPts val="2200"/>
              <a:buFont typeface="Calibri"/>
              <a:buChar char="-"/>
            </a:pPr>
            <a:r>
              <a:rPr b="1" lang="en-US" sz="2200">
                <a:solidFill>
                  <a:srgbClr val="800000"/>
                </a:solidFill>
                <a:latin typeface="Calibri"/>
                <a:ea typeface="Calibri"/>
                <a:cs typeface="Calibri"/>
                <a:sym typeface="Calibri"/>
              </a:rPr>
              <a:t>console.log</a:t>
            </a:r>
            <a:r>
              <a:rPr lang="en-US" sz="2200">
                <a:solidFill>
                  <a:schemeClr val="dk1"/>
                </a:solidFill>
                <a:latin typeface="Calibri"/>
                <a:ea typeface="Calibri"/>
                <a:cs typeface="Calibri"/>
                <a:sym typeface="Calibri"/>
              </a:rPr>
              <a:t> (exibe um texto na </a:t>
            </a:r>
            <a:r>
              <a:rPr b="1" lang="en-US" sz="2200">
                <a:solidFill>
                  <a:schemeClr val="dk1"/>
                </a:solidFill>
                <a:latin typeface="Calibri"/>
                <a:ea typeface="Calibri"/>
                <a:cs typeface="Calibri"/>
                <a:sym typeface="Calibri"/>
              </a:rPr>
              <a:t>aba Console</a:t>
            </a:r>
            <a:r>
              <a:rPr lang="en-US" sz="2200">
                <a:solidFill>
                  <a:schemeClr val="dk1"/>
                </a:solidFill>
                <a:latin typeface="Calibri"/>
                <a:ea typeface="Calibri"/>
                <a:cs typeface="Calibri"/>
                <a:sym typeface="Calibri"/>
              </a:rPr>
              <a:t> da ferramenta de depuração do browser, conforme o navegador).</a:t>
            </a:r>
            <a:endParaRPr sz="2200">
              <a:solidFill>
                <a:schemeClr val="dk1"/>
              </a:solidFill>
              <a:latin typeface="Calibri"/>
              <a:ea typeface="Calibri"/>
              <a:cs typeface="Calibri"/>
              <a:sym typeface="Calibri"/>
            </a:endParaRPr>
          </a:p>
          <a:p>
            <a:pPr indent="0" lvl="0" marL="457200" rtl="0" algn="l">
              <a:spcBef>
                <a:spcPts val="64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640"/>
              </a:spcBef>
              <a:spcAft>
                <a:spcPts val="0"/>
              </a:spcAft>
              <a:buSzPts val="2200"/>
              <a:buFont typeface="Calibri"/>
              <a:buChar char="-"/>
            </a:pPr>
            <a:r>
              <a:rPr b="1" lang="en-US" sz="2200">
                <a:solidFill>
                  <a:srgbClr val="800000"/>
                </a:solidFill>
                <a:latin typeface="Calibri"/>
                <a:ea typeface="Calibri"/>
                <a:cs typeface="Calibri"/>
                <a:sym typeface="Calibri"/>
              </a:rPr>
              <a:t>document.write</a:t>
            </a:r>
            <a:r>
              <a:rPr lang="en-US" sz="2200">
                <a:solidFill>
                  <a:schemeClr val="dk1"/>
                </a:solidFill>
                <a:latin typeface="Calibri"/>
                <a:ea typeface="Calibri"/>
                <a:cs typeface="Calibri"/>
                <a:sym typeface="Calibri"/>
              </a:rPr>
              <a:t> (exibir o valor diretamente na página </a:t>
            </a:r>
            <a:r>
              <a:rPr lang="en-US" sz="2200">
                <a:solidFill>
                  <a:srgbClr val="0000FF"/>
                </a:solidFill>
                <a:latin typeface="Calibri"/>
                <a:ea typeface="Calibri"/>
                <a:cs typeface="Calibri"/>
                <a:sym typeface="Calibri"/>
              </a:rPr>
              <a:t>HTML</a:t>
            </a:r>
            <a:endParaRPr sz="2200">
              <a:solidFill>
                <a:srgbClr val="0000FF"/>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sendo renderizada pelo navegador).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1e51511a6b9_0_6"/>
          <p:cNvSpPr/>
          <p:nvPr/>
        </p:nvSpPr>
        <p:spPr>
          <a:xfrm>
            <a:off x="413125" y="2947000"/>
            <a:ext cx="7174800" cy="3126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g1e51511a6b9_0_6"/>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Saída de Dados</a:t>
            </a:r>
            <a:endParaRPr sz="2800"/>
          </a:p>
        </p:txBody>
      </p:sp>
      <p:sp>
        <p:nvSpPr>
          <p:cNvPr id="635" name="Google Shape;635;g1e51511a6b9_0_6"/>
          <p:cNvSpPr txBox="1"/>
          <p:nvPr/>
        </p:nvSpPr>
        <p:spPr>
          <a:xfrm>
            <a:off x="304800" y="1261350"/>
            <a:ext cx="8422800" cy="50457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Porém se observarmos nenhuma das três estruturas altera apenas um item específico em tela. Para isso, podemos direcionar a atualização do item utilizando o método </a:t>
            </a:r>
            <a:r>
              <a:rPr b="1" lang="en-US" sz="2100">
                <a:solidFill>
                  <a:schemeClr val="dk1"/>
                </a:solidFill>
                <a:highlight>
                  <a:schemeClr val="lt1"/>
                </a:highlight>
                <a:latin typeface="Calibri"/>
                <a:ea typeface="Calibri"/>
                <a:cs typeface="Calibri"/>
                <a:sym typeface="Calibri"/>
              </a:rPr>
              <a:t>getElementById() </a:t>
            </a:r>
            <a:r>
              <a:rPr lang="en-US" sz="2100">
                <a:solidFill>
                  <a:schemeClr val="dk1"/>
                </a:solidFill>
                <a:highlight>
                  <a:schemeClr val="lt1"/>
                </a:highlight>
                <a:latin typeface="Calibri"/>
                <a:ea typeface="Calibri"/>
                <a:cs typeface="Calibri"/>
                <a:sym typeface="Calibri"/>
              </a:rPr>
              <a:t>do objeto </a:t>
            </a:r>
            <a:r>
              <a:rPr b="1" lang="en-US" sz="2100">
                <a:solidFill>
                  <a:schemeClr val="dk1"/>
                </a:solidFill>
                <a:highlight>
                  <a:schemeClr val="lt1"/>
                </a:highlight>
                <a:latin typeface="Calibri"/>
                <a:ea typeface="Calibri"/>
                <a:cs typeface="Calibri"/>
                <a:sym typeface="Calibri"/>
              </a:rPr>
              <a:t>document</a:t>
            </a:r>
            <a:r>
              <a:rPr lang="en-US" sz="2100">
                <a:solidFill>
                  <a:schemeClr val="dk1"/>
                </a:solidFill>
                <a:highlight>
                  <a:schemeClr val="lt1"/>
                </a:highlight>
                <a:latin typeface="Calibri"/>
                <a:ea typeface="Calibri"/>
                <a:cs typeface="Calibri"/>
                <a:sym typeface="Calibri"/>
              </a:rPr>
              <a:t>,</a:t>
            </a:r>
            <a:r>
              <a:rPr b="1" lang="en-US" sz="2100">
                <a:solidFill>
                  <a:schemeClr val="dk1"/>
                </a:solidFill>
                <a:highlight>
                  <a:schemeClr val="lt1"/>
                </a:highlight>
                <a:latin typeface="Calibri"/>
                <a:ea typeface="Calibri"/>
                <a:cs typeface="Calibri"/>
                <a:sym typeface="Calibri"/>
              </a:rPr>
              <a:t> </a:t>
            </a:r>
            <a:r>
              <a:rPr lang="en-US" sz="2100">
                <a:solidFill>
                  <a:schemeClr val="dk1"/>
                </a:solidFill>
                <a:highlight>
                  <a:schemeClr val="lt1"/>
                </a:highlight>
                <a:latin typeface="Calibri"/>
                <a:ea typeface="Calibri"/>
                <a:cs typeface="Calibri"/>
                <a:sym typeface="Calibri"/>
              </a:rPr>
              <a:t>por meio da</a:t>
            </a:r>
            <a:r>
              <a:rPr lang="en-US" sz="2100">
                <a:solidFill>
                  <a:schemeClr val="dk1"/>
                </a:solidFill>
                <a:latin typeface="Calibri"/>
                <a:ea typeface="Calibri"/>
                <a:cs typeface="Calibri"/>
                <a:sym typeface="Calibri"/>
              </a:rPr>
              <a:t> propriedade </a:t>
            </a:r>
            <a:r>
              <a:rPr b="1" lang="en-US" sz="2100">
                <a:solidFill>
                  <a:schemeClr val="dk1"/>
                </a:solidFill>
                <a:latin typeface="Calibri"/>
                <a:ea typeface="Calibri"/>
                <a:cs typeface="Calibri"/>
                <a:sym typeface="Calibri"/>
              </a:rPr>
              <a:t>innerText</a:t>
            </a:r>
            <a:r>
              <a:rPr lang="en-US" sz="2100">
                <a:solidFill>
                  <a:schemeClr val="dk1"/>
                </a:solidFill>
                <a:latin typeface="Calibri"/>
                <a:ea typeface="Calibri"/>
                <a:cs typeface="Calibri"/>
                <a:sym typeface="Calibri"/>
              </a:rPr>
              <a:t>. Assim teríamos:</a:t>
            </a:r>
            <a:endParaRPr sz="2100">
              <a:solidFill>
                <a:schemeClr val="dk1"/>
              </a:solidFill>
              <a:latin typeface="Calibri"/>
              <a:ea typeface="Calibri"/>
              <a:cs typeface="Calibri"/>
              <a:sym typeface="Calibri"/>
            </a:endParaRPr>
          </a:p>
          <a:p>
            <a:pPr indent="0" lvl="0" marL="0" rtl="0" algn="l">
              <a:spcBef>
                <a:spcPts val="640"/>
              </a:spcBef>
              <a:spcAft>
                <a:spcPts val="0"/>
              </a:spcAft>
              <a:buNone/>
            </a:pPr>
            <a:r>
              <a:rPr b="1" lang="en-US" sz="2100">
                <a:solidFill>
                  <a:srgbClr val="E50000"/>
                </a:solidFill>
                <a:latin typeface="Calibri"/>
                <a:ea typeface="Calibri"/>
                <a:cs typeface="Calibri"/>
                <a:sym typeface="Calibri"/>
              </a:rPr>
              <a:t>                                                                                                  index.html</a:t>
            </a:r>
            <a:endParaRPr b="1" sz="2100">
              <a:solidFill>
                <a:srgbClr val="E5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&lt;body&gt;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&lt;label</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for</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"nomeInput"</a:t>
            </a:r>
            <a:r>
              <a:rPr lang="en-US" sz="2100">
                <a:solidFill>
                  <a:srgbClr val="800000"/>
                </a:solidFill>
                <a:latin typeface="Calibri"/>
                <a:ea typeface="Calibri"/>
                <a:cs typeface="Calibri"/>
                <a:sym typeface="Calibri"/>
              </a:rPr>
              <a:t>&gt;</a:t>
            </a:r>
            <a:r>
              <a:rPr lang="en-US" sz="2100">
                <a:solidFill>
                  <a:schemeClr val="dk1"/>
                </a:solidFill>
                <a:latin typeface="Calibri"/>
                <a:ea typeface="Calibri"/>
                <a:cs typeface="Calibri"/>
                <a:sym typeface="Calibri"/>
              </a:rPr>
              <a:t>Nome:</a:t>
            </a:r>
            <a:r>
              <a:rPr lang="en-US" sz="2100">
                <a:solidFill>
                  <a:srgbClr val="800000"/>
                </a:solidFill>
                <a:latin typeface="Calibri"/>
                <a:ea typeface="Calibri"/>
                <a:cs typeface="Calibri"/>
                <a:sym typeface="Calibri"/>
              </a:rPr>
              <a:t>&lt;/label&gt;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&lt;input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type</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"text"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id</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"nomeInput"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name</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"nomeInput"</a:t>
            </a:r>
            <a:r>
              <a:rPr lang="en-US" sz="2100">
                <a:solidFill>
                  <a:schemeClr val="dk1"/>
                </a:solidFill>
                <a:latin typeface="Calibri"/>
                <a:ea typeface="Calibri"/>
                <a:cs typeface="Calibri"/>
                <a:sym typeface="Calibri"/>
              </a:rPr>
              <a:t> </a:t>
            </a:r>
            <a:r>
              <a:rPr lang="en-US" sz="2100">
                <a:solidFill>
                  <a:srgbClr val="800000"/>
                </a:solidFill>
                <a:latin typeface="Calibri"/>
                <a:ea typeface="Calibri"/>
                <a:cs typeface="Calibri"/>
                <a:sym typeface="Calibri"/>
              </a:rPr>
              <a:t>/&gt;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&lt;button</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onclick</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"exibirConteudo()"</a:t>
            </a:r>
            <a:r>
              <a:rPr lang="en-US" sz="2100">
                <a:solidFill>
                  <a:srgbClr val="800000"/>
                </a:solidFill>
                <a:latin typeface="Calibri"/>
                <a:ea typeface="Calibri"/>
                <a:cs typeface="Calibri"/>
                <a:sym typeface="Calibri"/>
              </a:rPr>
              <a:t>&gt;</a:t>
            </a:r>
            <a:r>
              <a:rPr lang="en-US" sz="2100">
                <a:solidFill>
                  <a:schemeClr val="dk1"/>
                </a:solidFill>
                <a:latin typeface="Calibri"/>
                <a:ea typeface="Calibri"/>
                <a:cs typeface="Calibri"/>
                <a:sym typeface="Calibri"/>
              </a:rPr>
              <a:t>Exibir</a:t>
            </a:r>
            <a:r>
              <a:rPr lang="en-US" sz="2100">
                <a:solidFill>
                  <a:srgbClr val="800000"/>
                </a:solidFill>
                <a:latin typeface="Calibri"/>
                <a:ea typeface="Calibri"/>
                <a:cs typeface="Calibri"/>
                <a:sym typeface="Calibri"/>
              </a:rPr>
              <a:t>&lt;/button&gt;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&lt;div</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id</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"textoDigitado"</a:t>
            </a:r>
            <a:r>
              <a:rPr lang="en-US" sz="2100">
                <a:solidFill>
                  <a:srgbClr val="800000"/>
                </a:solidFill>
                <a:latin typeface="Calibri"/>
                <a:ea typeface="Calibri"/>
                <a:cs typeface="Calibri"/>
                <a:sym typeface="Calibri"/>
              </a:rPr>
              <a:t>&gt;&lt;/div&gt;</a:t>
            </a:r>
            <a:endParaRPr sz="2100">
              <a:solidFill>
                <a:srgbClr val="800000"/>
              </a:solidFill>
              <a:latin typeface="Calibri"/>
              <a:ea typeface="Calibri"/>
              <a:cs typeface="Calibri"/>
              <a:sym typeface="Calibri"/>
            </a:endParaRPr>
          </a:p>
          <a:p>
            <a:pPr indent="45720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&lt;script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src</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"js/script.js"</a:t>
            </a:r>
            <a:r>
              <a:rPr lang="en-US" sz="2100">
                <a:solidFill>
                  <a:srgbClr val="800000"/>
                </a:solidFill>
                <a:latin typeface="Calibri"/>
                <a:ea typeface="Calibri"/>
                <a:cs typeface="Calibri"/>
                <a:sym typeface="Calibri"/>
              </a:rPr>
              <a:t>&gt;&lt;/script&gt;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&lt;/body&gt;</a:t>
            </a:r>
            <a:endParaRPr sz="2100">
              <a:solidFill>
                <a:srgbClr val="800000"/>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1e51511a6b9_0_13"/>
          <p:cNvSpPr/>
          <p:nvPr/>
        </p:nvSpPr>
        <p:spPr>
          <a:xfrm>
            <a:off x="489325" y="1727800"/>
            <a:ext cx="7525500" cy="1797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1e51511a6b9_0_13"/>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Saída de Dados</a:t>
            </a:r>
            <a:endParaRPr sz="2800"/>
          </a:p>
        </p:txBody>
      </p:sp>
      <p:sp>
        <p:nvSpPr>
          <p:cNvPr id="642" name="Google Shape;642;g1e51511a6b9_0_13"/>
          <p:cNvSpPr txBox="1"/>
          <p:nvPr/>
        </p:nvSpPr>
        <p:spPr>
          <a:xfrm>
            <a:off x="304800" y="1261350"/>
            <a:ext cx="8422800" cy="50595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200">
                <a:solidFill>
                  <a:srgbClr val="B45F06"/>
                </a:solidFill>
                <a:latin typeface="Calibri"/>
                <a:ea typeface="Calibri"/>
                <a:cs typeface="Calibri"/>
                <a:sym typeface="Calibri"/>
              </a:rPr>
              <a:t>script.js</a:t>
            </a:r>
            <a:endParaRPr b="1" sz="2200">
              <a:solidFill>
                <a:srgbClr val="B45F06"/>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rgbClr val="0000FF"/>
                </a:solidFill>
                <a:latin typeface="Calibri"/>
                <a:ea typeface="Calibri"/>
                <a:cs typeface="Calibri"/>
                <a:sym typeface="Calibri"/>
              </a:rPr>
              <a:t>  function</a:t>
            </a:r>
            <a:r>
              <a:rPr lang="en-US" sz="2200">
                <a:solidFill>
                  <a:schemeClr val="dk1"/>
                </a:solidFill>
                <a:latin typeface="Calibri"/>
                <a:ea typeface="Calibri"/>
                <a:cs typeface="Calibri"/>
                <a:sym typeface="Calibri"/>
              </a:rPr>
              <a:t> exibirConteudo() {</a:t>
            </a:r>
            <a:endParaRPr sz="22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lang="en-US" sz="2200">
                <a:solidFill>
                  <a:srgbClr val="0000FF"/>
                </a:solidFill>
                <a:latin typeface="Calibri"/>
                <a:ea typeface="Calibri"/>
                <a:cs typeface="Calibri"/>
                <a:sym typeface="Calibri"/>
              </a:rPr>
              <a:t>let</a:t>
            </a:r>
            <a:r>
              <a:rPr lang="en-US" sz="2200">
                <a:solidFill>
                  <a:schemeClr val="dk1"/>
                </a:solidFill>
                <a:latin typeface="Calibri"/>
                <a:ea typeface="Calibri"/>
                <a:cs typeface="Calibri"/>
                <a:sym typeface="Calibri"/>
              </a:rPr>
              <a:t> nome = document.getElementById(</a:t>
            </a:r>
            <a:r>
              <a:rPr lang="en-US" sz="2200">
                <a:solidFill>
                  <a:srgbClr val="A31515"/>
                </a:solidFill>
                <a:latin typeface="Calibri"/>
                <a:ea typeface="Calibri"/>
                <a:cs typeface="Calibri"/>
                <a:sym typeface="Calibri"/>
              </a:rPr>
              <a:t>"nomeInput"</a:t>
            </a:r>
            <a:r>
              <a:rPr lang="en-US" sz="2200">
                <a:solidFill>
                  <a:schemeClr val="dk1"/>
                </a:solidFill>
                <a:latin typeface="Calibri"/>
                <a:ea typeface="Calibri"/>
                <a:cs typeface="Calibri"/>
                <a:sym typeface="Calibri"/>
              </a:rPr>
              <a:t>).value;</a:t>
            </a:r>
            <a:endParaRPr sz="2200">
              <a:solidFill>
                <a:schemeClr val="dk1"/>
              </a:solidFill>
              <a:latin typeface="Calibri"/>
              <a:ea typeface="Calibri"/>
              <a:cs typeface="Calibri"/>
              <a:sym typeface="Calibri"/>
            </a:endParaRPr>
          </a:p>
          <a:p>
            <a:pPr indent="457200" lvl="0" marL="0" rtl="0" algn="l">
              <a:lnSpc>
                <a:spcPct val="135714"/>
              </a:lnSpc>
              <a:spcBef>
                <a:spcPts val="0"/>
              </a:spcBef>
              <a:spcAft>
                <a:spcPts val="0"/>
              </a:spcAft>
              <a:buNone/>
            </a:pPr>
            <a:r>
              <a:rPr lang="en-US" sz="2200">
                <a:solidFill>
                  <a:schemeClr val="dk1"/>
                </a:solidFill>
                <a:latin typeface="Calibri"/>
                <a:ea typeface="Calibri"/>
                <a:cs typeface="Calibri"/>
                <a:sym typeface="Calibri"/>
              </a:rPr>
              <a:t>document.getElementById(</a:t>
            </a:r>
            <a:r>
              <a:rPr lang="en-US" sz="2200">
                <a:solidFill>
                  <a:srgbClr val="A31515"/>
                </a:solidFill>
                <a:latin typeface="Calibri"/>
                <a:ea typeface="Calibri"/>
                <a:cs typeface="Calibri"/>
                <a:sym typeface="Calibri"/>
              </a:rPr>
              <a:t>"textoDigitado"</a:t>
            </a:r>
            <a:r>
              <a:rPr lang="en-US" sz="2200">
                <a:solidFill>
                  <a:schemeClr val="dk1"/>
                </a:solidFill>
                <a:latin typeface="Calibri"/>
                <a:ea typeface="Calibri"/>
                <a:cs typeface="Calibri"/>
                <a:sym typeface="Calibri"/>
              </a:rPr>
              <a:t>).innerText = nome;</a:t>
            </a:r>
            <a:endParaRPr sz="22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2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1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explicando cada item na linha de código</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document.getElementById(</a:t>
            </a:r>
            <a:r>
              <a:rPr lang="en-US" sz="2100">
                <a:solidFill>
                  <a:srgbClr val="A31515"/>
                </a:solidFill>
                <a:latin typeface="Calibri"/>
                <a:ea typeface="Calibri"/>
                <a:cs typeface="Calibri"/>
                <a:sym typeface="Calibri"/>
              </a:rPr>
              <a:t>"textoDigitado"</a:t>
            </a:r>
            <a:r>
              <a:rPr lang="en-US" sz="2100">
                <a:solidFill>
                  <a:schemeClr val="dk1"/>
                </a:solidFill>
                <a:latin typeface="Calibri"/>
                <a:ea typeface="Calibri"/>
                <a:cs typeface="Calibri"/>
                <a:sym typeface="Calibri"/>
              </a:rPr>
              <a:t>).innerText: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1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b="1" lang="en-US" sz="2100">
                <a:solidFill>
                  <a:schemeClr val="dk1"/>
                </a:solidFill>
                <a:latin typeface="Calibri"/>
                <a:ea typeface="Calibri"/>
                <a:cs typeface="Calibri"/>
                <a:sym typeface="Calibri"/>
              </a:rPr>
              <a:t>document</a:t>
            </a:r>
            <a:r>
              <a:rPr lang="en-US" sz="2100">
                <a:solidFill>
                  <a:schemeClr val="dk1"/>
                </a:solidFill>
                <a:latin typeface="Calibri"/>
                <a:ea typeface="Calibri"/>
                <a:cs typeface="Calibri"/>
                <a:sym typeface="Calibri"/>
              </a:rPr>
              <a:t> - é um objeto global em </a:t>
            </a:r>
            <a:r>
              <a:rPr lang="en-US" sz="2100">
                <a:solidFill>
                  <a:srgbClr val="783F04"/>
                </a:solidFill>
                <a:latin typeface="Calibri"/>
                <a:ea typeface="Calibri"/>
                <a:cs typeface="Calibri"/>
                <a:sym typeface="Calibri"/>
              </a:rPr>
              <a:t>JavaScript</a:t>
            </a:r>
            <a:r>
              <a:rPr lang="en-US" sz="2100">
                <a:solidFill>
                  <a:schemeClr val="dk1"/>
                </a:solidFill>
                <a:latin typeface="Calibri"/>
                <a:ea typeface="Calibri"/>
                <a:cs typeface="Calibri"/>
                <a:sym typeface="Calibri"/>
              </a:rPr>
              <a:t> que representa o documento </a:t>
            </a:r>
            <a:r>
              <a:rPr lang="en-US" sz="2100">
                <a:solidFill>
                  <a:srgbClr val="2A00FF"/>
                </a:solidFill>
                <a:latin typeface="Calibri"/>
                <a:ea typeface="Calibri"/>
                <a:cs typeface="Calibri"/>
                <a:sym typeface="Calibri"/>
              </a:rPr>
              <a:t>HTML</a:t>
            </a:r>
            <a:r>
              <a:rPr lang="en-US" sz="2100">
                <a:solidFill>
                  <a:schemeClr val="dk1"/>
                </a:solidFill>
                <a:latin typeface="Calibri"/>
                <a:ea typeface="Calibri"/>
                <a:cs typeface="Calibri"/>
                <a:sym typeface="Calibri"/>
              </a:rPr>
              <a:t> carregado na janela atual. Tal objeto fornece uma interface para manipular os elementos do </a:t>
            </a:r>
            <a:r>
              <a:rPr lang="en-US" sz="2100">
                <a:solidFill>
                  <a:srgbClr val="2A00FF"/>
                </a:solidFill>
                <a:latin typeface="Calibri"/>
                <a:ea typeface="Calibri"/>
                <a:cs typeface="Calibri"/>
                <a:sym typeface="Calibri"/>
              </a:rPr>
              <a:t>HTML</a:t>
            </a:r>
            <a:r>
              <a:rPr lang="en-US" sz="2100">
                <a:solidFill>
                  <a:schemeClr val="dk1"/>
                </a:solidFill>
                <a:latin typeface="Calibri"/>
                <a:ea typeface="Calibri"/>
                <a:cs typeface="Calibri"/>
                <a:sym typeface="Calibri"/>
              </a:rPr>
              <a:t>, estilos, eventos e outras funcionalidades relacionadas ao documento.</a:t>
            </a:r>
            <a:endParaRPr sz="2100">
              <a:solidFill>
                <a:srgbClr val="800000"/>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p:txBody>
      </p:sp>
      <p:sp>
        <p:nvSpPr>
          <p:cNvPr id="643" name="Google Shape;643;g1e51511a6b9_0_13"/>
          <p:cNvSpPr/>
          <p:nvPr/>
        </p:nvSpPr>
        <p:spPr>
          <a:xfrm>
            <a:off x="605925" y="4186400"/>
            <a:ext cx="6086700" cy="42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1e51511a6b9_0_20"/>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Saída de Dados</a:t>
            </a:r>
            <a:endParaRPr sz="2800"/>
          </a:p>
        </p:txBody>
      </p:sp>
      <p:sp>
        <p:nvSpPr>
          <p:cNvPr id="649" name="Google Shape;649;g1e51511a6b9_0_20"/>
          <p:cNvSpPr txBox="1"/>
          <p:nvPr/>
        </p:nvSpPr>
        <p:spPr>
          <a:xfrm>
            <a:off x="304800" y="1261350"/>
            <a:ext cx="8422800" cy="51147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100">
                <a:solidFill>
                  <a:schemeClr val="dk1"/>
                </a:solidFill>
                <a:latin typeface="Calibri"/>
                <a:ea typeface="Calibri"/>
                <a:cs typeface="Calibri"/>
                <a:sym typeface="Calibri"/>
              </a:rPr>
              <a:t>getElementById()</a:t>
            </a:r>
            <a:r>
              <a:rPr lang="en-US" sz="2100">
                <a:solidFill>
                  <a:schemeClr val="dk1"/>
                </a:solidFill>
                <a:latin typeface="Calibri"/>
                <a:ea typeface="Calibri"/>
                <a:cs typeface="Calibri"/>
                <a:sym typeface="Calibri"/>
              </a:rPr>
              <a:t> - é um dos método de objeto </a:t>
            </a:r>
            <a:r>
              <a:rPr b="1" lang="en-US" sz="2100">
                <a:solidFill>
                  <a:schemeClr val="dk1"/>
                </a:solidFill>
                <a:latin typeface="Calibri"/>
                <a:ea typeface="Calibri"/>
                <a:cs typeface="Calibri"/>
                <a:sym typeface="Calibri"/>
              </a:rPr>
              <a:t>document</a:t>
            </a:r>
            <a:r>
              <a:rPr lang="en-US" sz="2100">
                <a:solidFill>
                  <a:schemeClr val="dk1"/>
                </a:solidFill>
                <a:latin typeface="Calibri"/>
                <a:ea typeface="Calibri"/>
                <a:cs typeface="Calibri"/>
                <a:sym typeface="Calibri"/>
              </a:rPr>
              <a:t>, ele é utilizado para recuperar um elemento </a:t>
            </a:r>
            <a:r>
              <a:rPr lang="en-US" sz="2100">
                <a:solidFill>
                  <a:srgbClr val="2A00FF"/>
                </a:solidFill>
                <a:latin typeface="Calibri"/>
                <a:ea typeface="Calibri"/>
                <a:cs typeface="Calibri"/>
                <a:sym typeface="Calibri"/>
              </a:rPr>
              <a:t>HTML</a:t>
            </a:r>
            <a:r>
              <a:rPr lang="en-US" sz="2100">
                <a:solidFill>
                  <a:schemeClr val="dk1"/>
                </a:solidFill>
                <a:latin typeface="Calibri"/>
                <a:ea typeface="Calibri"/>
                <a:cs typeface="Calibri"/>
                <a:sym typeface="Calibri"/>
              </a:rPr>
              <a:t> do documento baseado no valor do atributo </a:t>
            </a:r>
            <a:r>
              <a:rPr lang="en-US" sz="2100">
                <a:solidFill>
                  <a:srgbClr val="2A00FF"/>
                </a:solidFill>
                <a:latin typeface="Calibri"/>
                <a:ea typeface="Calibri"/>
                <a:cs typeface="Calibri"/>
                <a:sym typeface="Calibri"/>
              </a:rPr>
              <a:t>id</a:t>
            </a:r>
            <a:r>
              <a:rPr lang="en-US" sz="2100">
                <a:solidFill>
                  <a:schemeClr val="dk1"/>
                </a:solidFill>
                <a:latin typeface="Calibri"/>
                <a:ea typeface="Calibri"/>
                <a:cs typeface="Calibri"/>
                <a:sym typeface="Calibri"/>
              </a:rPr>
              <a:t> do elemento. O método recebe como argumento uma </a:t>
            </a:r>
            <a:r>
              <a:rPr lang="en-US" sz="2100">
                <a:solidFill>
                  <a:srgbClr val="7F0055"/>
                </a:solidFill>
                <a:latin typeface="Calibri"/>
                <a:ea typeface="Calibri"/>
                <a:cs typeface="Calibri"/>
                <a:sym typeface="Calibri"/>
              </a:rPr>
              <a:t>string</a:t>
            </a:r>
            <a:r>
              <a:rPr lang="en-US" sz="2100">
                <a:solidFill>
                  <a:schemeClr val="dk1"/>
                </a:solidFill>
                <a:latin typeface="Calibri"/>
                <a:ea typeface="Calibri"/>
                <a:cs typeface="Calibri"/>
                <a:sym typeface="Calibri"/>
              </a:rPr>
              <a:t> que é o valor do </a:t>
            </a:r>
            <a:r>
              <a:rPr lang="en-US" sz="2100">
                <a:solidFill>
                  <a:srgbClr val="2A00FF"/>
                </a:solidFill>
                <a:latin typeface="Calibri"/>
                <a:ea typeface="Calibri"/>
                <a:cs typeface="Calibri"/>
                <a:sym typeface="Calibri"/>
              </a:rPr>
              <a:t>id</a:t>
            </a:r>
            <a:r>
              <a:rPr lang="en-US" sz="2100">
                <a:solidFill>
                  <a:schemeClr val="dk1"/>
                </a:solidFill>
                <a:latin typeface="Calibri"/>
                <a:ea typeface="Calibri"/>
                <a:cs typeface="Calibri"/>
                <a:sym typeface="Calibri"/>
              </a:rPr>
              <a:t> do elemento o qual desejamos recuperar.</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b="1" lang="en-US" sz="2100">
                <a:solidFill>
                  <a:schemeClr val="dk1"/>
                </a:solidFill>
                <a:latin typeface="Calibri"/>
                <a:ea typeface="Calibri"/>
                <a:cs typeface="Calibri"/>
                <a:sym typeface="Calibri"/>
              </a:rPr>
              <a:t>innerText</a:t>
            </a:r>
            <a:r>
              <a:rPr lang="en-US" sz="2100">
                <a:solidFill>
                  <a:schemeClr val="dk1"/>
                </a:solidFill>
                <a:latin typeface="Calibri"/>
                <a:ea typeface="Calibri"/>
                <a:cs typeface="Calibri"/>
                <a:sym typeface="Calibri"/>
              </a:rPr>
              <a:t> - é uma propriedade do objeto retornado por</a:t>
            </a:r>
            <a:r>
              <a:rPr b="1" lang="en-US" sz="2100">
                <a:solidFill>
                  <a:schemeClr val="dk1"/>
                </a:solidFill>
                <a:latin typeface="Calibri"/>
                <a:ea typeface="Calibri"/>
                <a:cs typeface="Calibri"/>
                <a:sym typeface="Calibri"/>
              </a:rPr>
              <a:t> getElementById() </a:t>
            </a:r>
            <a:r>
              <a:rPr lang="en-US" sz="2100">
                <a:solidFill>
                  <a:schemeClr val="dk1"/>
                </a:solidFill>
                <a:latin typeface="Calibri"/>
                <a:ea typeface="Calibri"/>
                <a:cs typeface="Calibri"/>
                <a:sym typeface="Calibri"/>
              </a:rPr>
              <a:t>ou qualquer outro método que retorne um elemento </a:t>
            </a:r>
            <a:r>
              <a:rPr lang="en-US" sz="2100">
                <a:solidFill>
                  <a:srgbClr val="2A00FF"/>
                </a:solidFill>
                <a:latin typeface="Calibri"/>
                <a:ea typeface="Calibri"/>
                <a:cs typeface="Calibri"/>
                <a:sym typeface="Calibri"/>
              </a:rPr>
              <a:t>HTML</a:t>
            </a:r>
            <a:r>
              <a:rPr lang="en-US" sz="2100">
                <a:solidFill>
                  <a:schemeClr val="dk1"/>
                </a:solidFill>
                <a:latin typeface="Calibri"/>
                <a:ea typeface="Calibri"/>
                <a:cs typeface="Calibri"/>
                <a:sym typeface="Calibri"/>
              </a:rPr>
              <a:t>. Essa propriedade é usada para acessar ou definir o texto interno de um elemento </a:t>
            </a:r>
            <a:r>
              <a:rPr lang="en-US" sz="2100">
                <a:solidFill>
                  <a:srgbClr val="2A00FF"/>
                </a:solidFill>
                <a:latin typeface="Calibri"/>
                <a:ea typeface="Calibri"/>
                <a:cs typeface="Calibri"/>
                <a:sym typeface="Calibri"/>
              </a:rPr>
              <a:t>HTML</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spcBef>
                <a:spcPts val="64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g1e4f6183752_0_12"/>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Decisão</a:t>
            </a:r>
            <a:endParaRPr sz="2800"/>
          </a:p>
        </p:txBody>
      </p:sp>
      <p:sp>
        <p:nvSpPr>
          <p:cNvPr id="655" name="Google Shape;655;g1e4f6183752_0_12"/>
          <p:cNvSpPr txBox="1"/>
          <p:nvPr/>
        </p:nvSpPr>
        <p:spPr>
          <a:xfrm>
            <a:off x="389425" y="1143000"/>
            <a:ext cx="8374500" cy="559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latin typeface="Calibri"/>
                <a:ea typeface="Calibri"/>
                <a:cs typeface="Calibri"/>
                <a:sym typeface="Calibri"/>
              </a:rPr>
              <a:t> A palavra reservada </a:t>
            </a:r>
            <a:r>
              <a:rPr b="1" lang="en-US" sz="2100">
                <a:solidFill>
                  <a:srgbClr val="1155CC"/>
                </a:solidFill>
                <a:latin typeface="Calibri"/>
                <a:ea typeface="Calibri"/>
                <a:cs typeface="Calibri"/>
                <a:sym typeface="Calibri"/>
              </a:rPr>
              <a:t>if</a:t>
            </a:r>
            <a:r>
              <a:rPr lang="en-US" sz="2100">
                <a:latin typeface="Calibri"/>
                <a:ea typeface="Calibri"/>
                <a:cs typeface="Calibri"/>
                <a:sym typeface="Calibri"/>
              </a:rPr>
              <a:t> é usada para verificar se determinada expressão é verdadeira ou falsa, e, caso verdadeira entrará no bloco </a:t>
            </a:r>
            <a:r>
              <a:rPr b="1" lang="en-US" sz="2100">
                <a:solidFill>
                  <a:srgbClr val="0000FF"/>
                </a:solidFill>
                <a:latin typeface="Calibri"/>
                <a:ea typeface="Calibri"/>
                <a:cs typeface="Calibri"/>
                <a:sym typeface="Calibri"/>
              </a:rPr>
              <a:t>if</a:t>
            </a:r>
            <a:r>
              <a:rPr lang="en-US" sz="2100">
                <a:latin typeface="Calibri"/>
                <a:ea typeface="Calibri"/>
                <a:cs typeface="Calibri"/>
                <a:sym typeface="Calibri"/>
              </a:rPr>
              <a:t>.</a:t>
            </a:r>
            <a:endParaRPr b="1" sz="2100">
              <a:solidFill>
                <a:srgbClr val="741B47"/>
              </a:solidFill>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   </a:t>
            </a:r>
            <a:r>
              <a:rPr b="1" lang="en-US" sz="2100">
                <a:solidFill>
                  <a:srgbClr val="1155CC"/>
                </a:solidFill>
                <a:latin typeface="Calibri"/>
                <a:ea typeface="Calibri"/>
                <a:cs typeface="Calibri"/>
                <a:sym typeface="Calibri"/>
              </a:rPr>
              <a:t> if </a:t>
            </a:r>
            <a:r>
              <a:rPr lang="en-US" sz="2100">
                <a:latin typeface="Calibri"/>
                <a:ea typeface="Calibri"/>
                <a:cs typeface="Calibri"/>
                <a:sym typeface="Calibri"/>
              </a:rPr>
              <a:t>( </a:t>
            </a:r>
            <a:r>
              <a:rPr lang="en-US" sz="2100">
                <a:solidFill>
                  <a:schemeClr val="dk1"/>
                </a:solidFill>
                <a:latin typeface="Calibri"/>
                <a:ea typeface="Calibri"/>
                <a:cs typeface="Calibri"/>
                <a:sym typeface="Calibri"/>
              </a:rPr>
              <a:t>cláusula de validação </a:t>
            </a:r>
            <a:r>
              <a:rPr lang="en-US" sz="2100">
                <a:latin typeface="Calibri"/>
                <a:ea typeface="Calibri"/>
                <a:cs typeface="Calibri"/>
                <a:sym typeface="Calibri"/>
              </a:rPr>
              <a:t>){ </a:t>
            </a:r>
            <a:r>
              <a:rPr lang="en-US" sz="2100">
                <a:solidFill>
                  <a:srgbClr val="008000"/>
                </a:solidFill>
                <a:latin typeface="Calibri"/>
                <a:ea typeface="Calibri"/>
                <a:cs typeface="Calibri"/>
                <a:sym typeface="Calibri"/>
              </a:rPr>
              <a:t>//se verdadeiro entra dentro do bloco if     </a:t>
            </a:r>
            <a:endParaRPr sz="21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    }</a:t>
            </a:r>
            <a:endParaRPr sz="2100">
              <a:latin typeface="Calibri"/>
              <a:ea typeface="Calibri"/>
              <a:cs typeface="Calibri"/>
              <a:sym typeface="Calibri"/>
            </a:endParaRPr>
          </a:p>
          <a:p>
            <a:pPr indent="0" lvl="0" marL="0" rtl="0" algn="l">
              <a:spcBef>
                <a:spcPts val="640"/>
              </a:spcBef>
              <a:spcAft>
                <a:spcPts val="0"/>
              </a:spcAft>
              <a:buNone/>
            </a:pPr>
            <a:r>
              <a:t/>
            </a:r>
            <a:endParaRPr sz="2100">
              <a:solidFill>
                <a:srgbClr val="0070C0"/>
              </a:solidFill>
            </a:endParaRPr>
          </a:p>
          <a:p>
            <a:pPr indent="0" lvl="0" marL="0" rtl="0" algn="l">
              <a:spcBef>
                <a:spcPts val="640"/>
              </a:spcBef>
              <a:spcAft>
                <a:spcPts val="0"/>
              </a:spcAft>
              <a:buNone/>
            </a:pPr>
            <a:r>
              <a:rPr lang="en-US" sz="2100">
                <a:solidFill>
                  <a:schemeClr val="dk1"/>
                </a:solidFill>
                <a:latin typeface="Calibri"/>
                <a:ea typeface="Calibri"/>
                <a:cs typeface="Calibri"/>
                <a:sym typeface="Calibri"/>
              </a:rPr>
              <a:t> Caso a cláusula do </a:t>
            </a:r>
            <a:r>
              <a:rPr b="1" lang="en-US" sz="2100">
                <a:solidFill>
                  <a:srgbClr val="1155CC"/>
                </a:solidFill>
                <a:latin typeface="Calibri"/>
                <a:ea typeface="Calibri"/>
                <a:cs typeface="Calibri"/>
                <a:sym typeface="Calibri"/>
              </a:rPr>
              <a:t>if </a:t>
            </a:r>
            <a:r>
              <a:rPr lang="en-US" sz="2100">
                <a:solidFill>
                  <a:schemeClr val="dk1"/>
                </a:solidFill>
                <a:latin typeface="Calibri"/>
                <a:ea typeface="Calibri"/>
                <a:cs typeface="Calibri"/>
                <a:sym typeface="Calibri"/>
              </a:rPr>
              <a:t>não seja atendida podemos adicionar validações adicionais com </a:t>
            </a:r>
            <a:r>
              <a:rPr b="1" lang="en-US" sz="2100">
                <a:solidFill>
                  <a:srgbClr val="1155CC"/>
                </a:solidFill>
                <a:latin typeface="Calibri"/>
                <a:ea typeface="Calibri"/>
                <a:cs typeface="Calibri"/>
                <a:sym typeface="Calibri"/>
              </a:rPr>
              <a:t>else if </a:t>
            </a:r>
            <a:endParaRPr b="1" sz="2100">
              <a:solidFill>
                <a:srgbClr val="1155CC"/>
              </a:solidFill>
              <a:latin typeface="Calibri"/>
              <a:ea typeface="Calibri"/>
              <a:cs typeface="Calibri"/>
              <a:sym typeface="Calibri"/>
            </a:endParaRPr>
          </a:p>
          <a:p>
            <a:pPr indent="0" lvl="0" marL="0" rtl="0" algn="l">
              <a:spcBef>
                <a:spcPts val="640"/>
              </a:spcBef>
              <a:spcAft>
                <a:spcPts val="0"/>
              </a:spcAft>
              <a:buNone/>
            </a:pPr>
            <a:r>
              <a:t/>
            </a:r>
            <a:endParaRPr b="1" sz="2100">
              <a:solidFill>
                <a:srgbClr val="1155CC"/>
              </a:solidFill>
              <a:latin typeface="Calibri"/>
              <a:ea typeface="Calibri"/>
              <a:cs typeface="Calibri"/>
              <a:sym typeface="Calibri"/>
            </a:endParaRPr>
          </a:p>
          <a:p>
            <a:pPr indent="0" lvl="0" marL="0" rtl="0" algn="l">
              <a:spcBef>
                <a:spcPts val="640"/>
              </a:spcBef>
              <a:spcAft>
                <a:spcPts val="0"/>
              </a:spcAft>
              <a:buNone/>
            </a:pPr>
            <a:r>
              <a:rPr b="1" lang="en-US" sz="2100">
                <a:solidFill>
                  <a:srgbClr val="1155CC"/>
                </a:solidFill>
                <a:latin typeface="Calibri"/>
                <a:ea typeface="Calibri"/>
                <a:cs typeface="Calibri"/>
                <a:sym typeface="Calibri"/>
              </a:rPr>
              <a:t>    if </a:t>
            </a:r>
            <a:r>
              <a:rPr lang="en-US" sz="2100">
                <a:solidFill>
                  <a:schemeClr val="dk1"/>
                </a:solidFill>
                <a:latin typeface="Calibri"/>
                <a:ea typeface="Calibri"/>
                <a:cs typeface="Calibri"/>
                <a:sym typeface="Calibri"/>
              </a:rPr>
              <a:t>( cláusula_1 ){ </a:t>
            </a:r>
            <a:r>
              <a:rPr lang="en-US" sz="2100">
                <a:solidFill>
                  <a:srgbClr val="008000"/>
                </a:solidFill>
                <a:latin typeface="Calibri"/>
                <a:ea typeface="Calibri"/>
                <a:cs typeface="Calibri"/>
                <a:sym typeface="Calibri"/>
              </a:rPr>
              <a:t>//se verdadeiro entra dentro do bloco if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 </a:t>
            </a:r>
            <a:r>
              <a:rPr b="1" lang="en-US" sz="2100">
                <a:solidFill>
                  <a:srgbClr val="1155CC"/>
                </a:solidFill>
                <a:latin typeface="Calibri"/>
                <a:ea typeface="Calibri"/>
                <a:cs typeface="Calibri"/>
                <a:sym typeface="Calibri"/>
              </a:rPr>
              <a:t>else if </a:t>
            </a:r>
            <a:r>
              <a:rPr lang="en-US" sz="2100">
                <a:solidFill>
                  <a:schemeClr val="dk1"/>
                </a:solidFill>
                <a:latin typeface="Calibri"/>
                <a:ea typeface="Calibri"/>
                <a:cs typeface="Calibri"/>
                <a:sym typeface="Calibri"/>
              </a:rPr>
              <a:t>( cláusula_2 ){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 </a:t>
            </a:r>
            <a:r>
              <a:rPr b="1" lang="en-US" sz="2100">
                <a:solidFill>
                  <a:srgbClr val="1155CC"/>
                </a:solidFill>
                <a:latin typeface="Calibri"/>
                <a:ea typeface="Calibri"/>
                <a:cs typeface="Calibri"/>
                <a:sym typeface="Calibri"/>
              </a:rPr>
              <a:t>else if </a:t>
            </a:r>
            <a:r>
              <a:rPr lang="en-US" sz="2100">
                <a:solidFill>
                  <a:schemeClr val="dk1"/>
                </a:solidFill>
                <a:latin typeface="Calibri"/>
                <a:ea typeface="Calibri"/>
                <a:cs typeface="Calibri"/>
                <a:sym typeface="Calibri"/>
              </a:rPr>
              <a:t>( cláusula_3 ){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656" name="Google Shape;656;g1e4f6183752_0_12"/>
          <p:cNvSpPr/>
          <p:nvPr/>
        </p:nvSpPr>
        <p:spPr>
          <a:xfrm>
            <a:off x="591950" y="4316925"/>
            <a:ext cx="6554700" cy="234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1e4f6183752_0_12"/>
          <p:cNvSpPr/>
          <p:nvPr/>
        </p:nvSpPr>
        <p:spPr>
          <a:xfrm>
            <a:off x="591950" y="1969275"/>
            <a:ext cx="7460400" cy="879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1e4ed7b660a_0_301"/>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Decisão</a:t>
            </a:r>
            <a:endParaRPr sz="2800"/>
          </a:p>
        </p:txBody>
      </p:sp>
      <p:sp>
        <p:nvSpPr>
          <p:cNvPr id="663" name="Google Shape;663;g1e4ed7b660a_0_301"/>
          <p:cNvSpPr txBox="1"/>
          <p:nvPr/>
        </p:nvSpPr>
        <p:spPr>
          <a:xfrm>
            <a:off x="389425" y="1143000"/>
            <a:ext cx="8677500" cy="447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latin typeface="Calibri"/>
                <a:ea typeface="Calibri"/>
                <a:cs typeface="Calibri"/>
                <a:sym typeface="Calibri"/>
              </a:rPr>
              <a:t>O comando </a:t>
            </a:r>
            <a:r>
              <a:rPr b="1" lang="en-US" sz="2100">
                <a:solidFill>
                  <a:srgbClr val="1155CC"/>
                </a:solidFill>
                <a:latin typeface="Calibri"/>
                <a:ea typeface="Calibri"/>
                <a:cs typeface="Calibri"/>
                <a:sym typeface="Calibri"/>
              </a:rPr>
              <a:t>else</a:t>
            </a:r>
            <a:r>
              <a:rPr lang="en-US" sz="2100">
                <a:latin typeface="Calibri"/>
                <a:ea typeface="Calibri"/>
                <a:cs typeface="Calibri"/>
                <a:sym typeface="Calibri"/>
              </a:rPr>
              <a:t> normalmente é utilizado como condição contrária ao </a:t>
            </a:r>
            <a:r>
              <a:rPr b="1" lang="en-US" sz="2100">
                <a:solidFill>
                  <a:srgbClr val="0000FF"/>
                </a:solidFill>
                <a:latin typeface="Calibri"/>
                <a:ea typeface="Calibri"/>
                <a:cs typeface="Calibri"/>
                <a:sym typeface="Calibri"/>
              </a:rPr>
              <a:t>if</a:t>
            </a:r>
            <a:endParaRPr b="1" sz="2100">
              <a:solidFill>
                <a:srgbClr val="1155CC"/>
              </a:solidFill>
              <a:latin typeface="Calibri"/>
              <a:ea typeface="Calibri"/>
              <a:cs typeface="Calibri"/>
              <a:sym typeface="Calibri"/>
            </a:endParaRPr>
          </a:p>
          <a:p>
            <a:pPr indent="0" lvl="0" marL="0" rtl="0" algn="l">
              <a:spcBef>
                <a:spcPts val="640"/>
              </a:spcBef>
              <a:spcAft>
                <a:spcPts val="0"/>
              </a:spcAft>
              <a:buNone/>
            </a:pPr>
            <a:r>
              <a:rPr lang="en-US" sz="2100">
                <a:latin typeface="Calibri"/>
                <a:ea typeface="Calibri"/>
                <a:cs typeface="Calibri"/>
                <a:sym typeface="Calibri"/>
              </a:rPr>
              <a:t>    </a:t>
            </a:r>
            <a:r>
              <a:rPr b="1" lang="en-US" sz="2100">
                <a:solidFill>
                  <a:srgbClr val="1155CC"/>
                </a:solidFill>
                <a:latin typeface="Calibri"/>
                <a:ea typeface="Calibri"/>
                <a:cs typeface="Calibri"/>
                <a:sym typeface="Calibri"/>
              </a:rPr>
              <a:t>if </a:t>
            </a:r>
            <a:r>
              <a:rPr lang="en-US" sz="2100">
                <a:solidFill>
                  <a:schemeClr val="dk1"/>
                </a:solidFill>
                <a:latin typeface="Calibri"/>
                <a:ea typeface="Calibri"/>
                <a:cs typeface="Calibri"/>
                <a:sym typeface="Calibri"/>
              </a:rPr>
              <a:t>( cláusula ){ </a:t>
            </a:r>
            <a:r>
              <a:rPr lang="en-US" sz="2100">
                <a:solidFill>
                  <a:srgbClr val="008000"/>
                </a:solidFill>
                <a:latin typeface="Calibri"/>
                <a:ea typeface="Calibri"/>
                <a:cs typeface="Calibri"/>
                <a:sym typeface="Calibri"/>
              </a:rPr>
              <a:t>//se verdadeiro entra dentro do bloco if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 </a:t>
            </a:r>
            <a:r>
              <a:rPr b="1" lang="en-US" sz="2100">
                <a:solidFill>
                  <a:srgbClr val="1155CC"/>
                </a:solidFill>
                <a:latin typeface="Calibri"/>
                <a:ea typeface="Calibri"/>
                <a:cs typeface="Calibri"/>
                <a:sym typeface="Calibri"/>
              </a:rPr>
              <a:t>else </a:t>
            </a:r>
            <a:r>
              <a:rPr lang="en-US" sz="2100">
                <a:solidFill>
                  <a:schemeClr val="dk1"/>
                </a:solidFill>
                <a:latin typeface="Calibri"/>
                <a:ea typeface="Calibri"/>
                <a:cs typeface="Calibri"/>
                <a:sym typeface="Calibri"/>
              </a:rPr>
              <a:t>{ </a:t>
            </a:r>
            <a:r>
              <a:rPr lang="en-US" sz="2100">
                <a:solidFill>
                  <a:srgbClr val="008000"/>
                </a:solidFill>
                <a:latin typeface="Calibri"/>
                <a:ea typeface="Calibri"/>
                <a:cs typeface="Calibri"/>
                <a:sym typeface="Calibri"/>
              </a:rPr>
              <a:t>//se falso entra dentro do bloco else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Porém, podemos utilizá-lo também para encerrar um conjunto de validações.</a:t>
            </a:r>
            <a:endParaRPr sz="2100">
              <a:solidFill>
                <a:schemeClr val="dk1"/>
              </a:solidFill>
              <a:latin typeface="Calibri"/>
              <a:ea typeface="Calibri"/>
              <a:cs typeface="Calibri"/>
              <a:sym typeface="Calibri"/>
            </a:endParaRPr>
          </a:p>
          <a:p>
            <a:pPr indent="0" lvl="0" marL="0" rtl="0" algn="l">
              <a:spcBef>
                <a:spcPts val="640"/>
              </a:spcBef>
              <a:spcAft>
                <a:spcPts val="0"/>
              </a:spcAft>
              <a:buNone/>
            </a:pPr>
            <a:r>
              <a:rPr b="1" lang="en-US" sz="2100">
                <a:solidFill>
                  <a:srgbClr val="1155CC"/>
                </a:solidFill>
                <a:latin typeface="Calibri"/>
                <a:ea typeface="Calibri"/>
                <a:cs typeface="Calibri"/>
                <a:sym typeface="Calibri"/>
              </a:rPr>
              <a:t>   if </a:t>
            </a:r>
            <a:r>
              <a:rPr lang="en-US" sz="2100">
                <a:solidFill>
                  <a:schemeClr val="dk1"/>
                </a:solidFill>
                <a:latin typeface="Calibri"/>
                <a:ea typeface="Calibri"/>
                <a:cs typeface="Calibri"/>
                <a:sym typeface="Calibri"/>
              </a:rPr>
              <a:t>( cláusula_1 ){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r>
              <a:rPr b="1" lang="en-US" sz="2100">
                <a:solidFill>
                  <a:srgbClr val="1155CC"/>
                </a:solidFill>
                <a:latin typeface="Calibri"/>
                <a:ea typeface="Calibri"/>
                <a:cs typeface="Calibri"/>
                <a:sym typeface="Calibri"/>
              </a:rPr>
              <a:t>else if </a:t>
            </a:r>
            <a:r>
              <a:rPr lang="en-US" sz="2100">
                <a:solidFill>
                  <a:schemeClr val="dk1"/>
                </a:solidFill>
                <a:latin typeface="Calibri"/>
                <a:ea typeface="Calibri"/>
                <a:cs typeface="Calibri"/>
                <a:sym typeface="Calibri"/>
              </a:rPr>
              <a:t>( cláusula_2 ){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 </a:t>
            </a:r>
            <a:r>
              <a:rPr b="1" lang="en-US" sz="2100">
                <a:solidFill>
                  <a:srgbClr val="1155CC"/>
                </a:solidFill>
                <a:latin typeface="Calibri"/>
                <a:ea typeface="Calibri"/>
                <a:cs typeface="Calibri"/>
                <a:sym typeface="Calibri"/>
              </a:rPr>
              <a:t>else if </a:t>
            </a:r>
            <a:r>
              <a:rPr lang="en-US" sz="2100">
                <a:solidFill>
                  <a:schemeClr val="dk1"/>
                </a:solidFill>
                <a:latin typeface="Calibri"/>
                <a:ea typeface="Calibri"/>
                <a:cs typeface="Calibri"/>
                <a:sym typeface="Calibri"/>
              </a:rPr>
              <a:t>( cláusula_3 ){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 </a:t>
            </a:r>
            <a:r>
              <a:rPr b="1" lang="en-US" sz="2100">
                <a:solidFill>
                  <a:srgbClr val="1155CC"/>
                </a:solidFill>
                <a:latin typeface="Calibri"/>
                <a:ea typeface="Calibri"/>
                <a:cs typeface="Calibri"/>
                <a:sym typeface="Calibri"/>
              </a:rPr>
              <a:t>else </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p:txBody>
      </p:sp>
      <p:sp>
        <p:nvSpPr>
          <p:cNvPr id="664" name="Google Shape;664;g1e4ed7b660a_0_301"/>
          <p:cNvSpPr/>
          <p:nvPr/>
        </p:nvSpPr>
        <p:spPr>
          <a:xfrm>
            <a:off x="591950" y="1544850"/>
            <a:ext cx="6554700" cy="176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1e4ed7b660a_0_301"/>
          <p:cNvSpPr/>
          <p:nvPr/>
        </p:nvSpPr>
        <p:spPr>
          <a:xfrm>
            <a:off x="591950" y="3935925"/>
            <a:ext cx="3710700" cy="292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1e4f6183752_0_20"/>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Decisão </a:t>
            </a:r>
            <a:r>
              <a:rPr lang="en-US" sz="2800">
                <a:solidFill>
                  <a:srgbClr val="1155CC"/>
                </a:solidFill>
              </a:rPr>
              <a:t>if - else</a:t>
            </a:r>
            <a:endParaRPr sz="2800">
              <a:solidFill>
                <a:srgbClr val="1155CC"/>
              </a:solidFill>
            </a:endParaRPr>
          </a:p>
        </p:txBody>
      </p:sp>
      <p:sp>
        <p:nvSpPr>
          <p:cNvPr id="671" name="Google Shape;671;g1e4f6183752_0_20"/>
          <p:cNvSpPr txBox="1"/>
          <p:nvPr/>
        </p:nvSpPr>
        <p:spPr>
          <a:xfrm>
            <a:off x="389425" y="1143000"/>
            <a:ext cx="8360100" cy="56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100">
                <a:solidFill>
                  <a:srgbClr val="FF0000"/>
                </a:solidFill>
                <a:latin typeface="Calibri"/>
                <a:ea typeface="Calibri"/>
                <a:cs typeface="Calibri"/>
                <a:sym typeface="Calibri"/>
              </a:rPr>
              <a:t>Ex_1:                                                                                        </a:t>
            </a:r>
            <a:r>
              <a:rPr b="1" lang="en-US" sz="2200">
                <a:solidFill>
                  <a:srgbClr val="FF0000"/>
                </a:solidFill>
                <a:latin typeface="Calibri"/>
                <a:ea typeface="Calibri"/>
                <a:cs typeface="Calibri"/>
                <a:sym typeface="Calibri"/>
              </a:rPr>
              <a:t>index.html</a:t>
            </a:r>
            <a:endParaRPr b="1" sz="2200">
              <a:solidFill>
                <a:srgbClr val="FF0000"/>
              </a:solidFill>
              <a:latin typeface="Calibri"/>
              <a:ea typeface="Calibri"/>
              <a:cs typeface="Calibri"/>
              <a:sym typeface="Calibri"/>
            </a:endParaRPr>
          </a:p>
          <a:p>
            <a:pPr indent="0" lvl="0" marL="0" rtl="0" algn="l">
              <a:lnSpc>
                <a:spcPct val="100000"/>
              </a:lnSpc>
              <a:spcBef>
                <a:spcPts val="0"/>
              </a:spcBef>
              <a:spcAft>
                <a:spcPts val="0"/>
              </a:spcAft>
              <a:buNone/>
            </a:pPr>
            <a:r>
              <a:rPr lang="en-US" sz="2200">
                <a:solidFill>
                  <a:srgbClr val="800000"/>
                </a:solidFill>
                <a:latin typeface="Calibri"/>
                <a:ea typeface="Calibri"/>
                <a:cs typeface="Calibri"/>
                <a:sym typeface="Calibri"/>
              </a:rPr>
              <a:t> </a:t>
            </a:r>
            <a:r>
              <a:rPr lang="en-US" sz="2100">
                <a:solidFill>
                  <a:srgbClr val="800000"/>
                </a:solidFill>
                <a:latin typeface="Calibri"/>
                <a:ea typeface="Calibri"/>
                <a:cs typeface="Calibri"/>
                <a:sym typeface="Calibri"/>
              </a:rPr>
              <a:t>&lt;body&gt;</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&lt;label</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for</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"idadeInput"</a:t>
            </a:r>
            <a:r>
              <a:rPr lang="en-US" sz="2100">
                <a:solidFill>
                  <a:srgbClr val="800000"/>
                </a:solidFill>
                <a:latin typeface="Calibri"/>
                <a:ea typeface="Calibri"/>
                <a:cs typeface="Calibri"/>
                <a:sym typeface="Calibri"/>
              </a:rPr>
              <a:t>&gt;</a:t>
            </a:r>
            <a:r>
              <a:rPr lang="en-US" sz="2100">
                <a:solidFill>
                  <a:schemeClr val="dk1"/>
                </a:solidFill>
                <a:latin typeface="Calibri"/>
                <a:ea typeface="Calibri"/>
                <a:cs typeface="Calibri"/>
                <a:sym typeface="Calibri"/>
              </a:rPr>
              <a:t>Informe a Idade:</a:t>
            </a:r>
            <a:r>
              <a:rPr lang="en-US" sz="2100">
                <a:solidFill>
                  <a:srgbClr val="800000"/>
                </a:solidFill>
                <a:latin typeface="Calibri"/>
                <a:ea typeface="Calibri"/>
                <a:cs typeface="Calibri"/>
                <a:sym typeface="Calibri"/>
              </a:rPr>
              <a:t>&lt;/label&gt;</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&lt;input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type</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"text"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id</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"idadeInput"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name</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"idadeInput"</a:t>
            </a:r>
            <a:r>
              <a:rPr lang="en-US" sz="2100">
                <a:solidFill>
                  <a:schemeClr val="dk1"/>
                </a:solidFill>
                <a:latin typeface="Calibri"/>
                <a:ea typeface="Calibri"/>
                <a:cs typeface="Calibri"/>
                <a:sym typeface="Calibri"/>
              </a:rPr>
              <a:t> </a:t>
            </a:r>
            <a:r>
              <a:rPr lang="en-US" sz="2100">
                <a:solidFill>
                  <a:srgbClr val="800000"/>
                </a:solidFill>
                <a:latin typeface="Calibri"/>
                <a:ea typeface="Calibri"/>
                <a:cs typeface="Calibri"/>
                <a:sym typeface="Calibri"/>
              </a:rPr>
              <a:t>/&gt;</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&lt;button</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onclick</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"validarIdade()"</a:t>
            </a:r>
            <a:r>
              <a:rPr lang="en-US" sz="2100">
                <a:solidFill>
                  <a:srgbClr val="800000"/>
                </a:solidFill>
                <a:latin typeface="Calibri"/>
                <a:ea typeface="Calibri"/>
                <a:cs typeface="Calibri"/>
                <a:sym typeface="Calibri"/>
              </a:rPr>
              <a:t>&gt;</a:t>
            </a:r>
            <a:r>
              <a:rPr lang="en-US" sz="2100">
                <a:solidFill>
                  <a:schemeClr val="dk1"/>
                </a:solidFill>
                <a:latin typeface="Calibri"/>
                <a:ea typeface="Calibri"/>
                <a:cs typeface="Calibri"/>
                <a:sym typeface="Calibri"/>
              </a:rPr>
              <a:t>Validar</a:t>
            </a:r>
            <a:r>
              <a:rPr lang="en-US" sz="2100">
                <a:solidFill>
                  <a:srgbClr val="800000"/>
                </a:solidFill>
                <a:latin typeface="Calibri"/>
                <a:ea typeface="Calibri"/>
                <a:cs typeface="Calibri"/>
                <a:sym typeface="Calibri"/>
              </a:rPr>
              <a:t>&lt;/button&gt;</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a:t>
            </a:r>
            <a:r>
              <a:rPr lang="en-US" sz="2100">
                <a:solidFill>
                  <a:srgbClr val="800000"/>
                </a:solidFill>
                <a:highlight>
                  <a:schemeClr val="lt1"/>
                </a:highlight>
                <a:latin typeface="Calibri"/>
                <a:ea typeface="Calibri"/>
                <a:cs typeface="Calibri"/>
                <a:sym typeface="Calibri"/>
              </a:rPr>
              <a:t>&lt;script</a:t>
            </a:r>
            <a:r>
              <a:rPr lang="en-US" sz="2100">
                <a:solidFill>
                  <a:schemeClr val="dk1"/>
                </a:solidFill>
                <a:highlight>
                  <a:schemeClr val="lt1"/>
                </a:highlight>
                <a:latin typeface="Calibri"/>
                <a:ea typeface="Calibri"/>
                <a:cs typeface="Calibri"/>
                <a:sym typeface="Calibri"/>
              </a:rPr>
              <a:t> </a:t>
            </a:r>
            <a:r>
              <a:rPr lang="en-US" sz="2100">
                <a:solidFill>
                  <a:srgbClr val="E50000"/>
                </a:solidFill>
                <a:highlight>
                  <a:schemeClr val="lt1"/>
                </a:highlight>
                <a:latin typeface="Calibri"/>
                <a:ea typeface="Calibri"/>
                <a:cs typeface="Calibri"/>
                <a:sym typeface="Calibri"/>
              </a:rPr>
              <a:t>src</a:t>
            </a:r>
            <a:r>
              <a:rPr lang="en-US" sz="2100">
                <a:solidFill>
                  <a:schemeClr val="dk1"/>
                </a:solidFill>
                <a:highlight>
                  <a:schemeClr val="lt1"/>
                </a:highlight>
                <a:latin typeface="Calibri"/>
                <a:ea typeface="Calibri"/>
                <a:cs typeface="Calibri"/>
                <a:sym typeface="Calibri"/>
              </a:rPr>
              <a:t>=</a:t>
            </a:r>
            <a:r>
              <a:rPr lang="en-US" sz="2100">
                <a:solidFill>
                  <a:srgbClr val="0000FF"/>
                </a:solidFill>
                <a:highlight>
                  <a:schemeClr val="lt1"/>
                </a:highlight>
                <a:latin typeface="Calibri"/>
                <a:ea typeface="Calibri"/>
                <a:cs typeface="Calibri"/>
                <a:sym typeface="Calibri"/>
              </a:rPr>
              <a:t>"js/script.js"</a:t>
            </a:r>
            <a:r>
              <a:rPr lang="en-US" sz="2100">
                <a:solidFill>
                  <a:srgbClr val="800000"/>
                </a:solidFill>
                <a:highlight>
                  <a:schemeClr val="lt1"/>
                </a:highlight>
                <a:latin typeface="Calibri"/>
                <a:ea typeface="Calibri"/>
                <a:cs typeface="Calibri"/>
                <a:sym typeface="Calibri"/>
              </a:rPr>
              <a:t>&gt;&lt;/script&gt;</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&lt;/body&gt;</a:t>
            </a:r>
            <a:endParaRPr sz="2100">
              <a:solidFill>
                <a:srgbClr val="800000"/>
              </a:solidFill>
              <a:latin typeface="Calibri"/>
              <a:ea typeface="Calibri"/>
              <a:cs typeface="Calibri"/>
              <a:sym typeface="Calibri"/>
            </a:endParaRPr>
          </a:p>
          <a:p>
            <a:pPr indent="0" lvl="0" marL="0" rtl="0" algn="l">
              <a:spcBef>
                <a:spcPts val="0"/>
              </a:spcBef>
              <a:spcAft>
                <a:spcPts val="0"/>
              </a:spcAft>
              <a:buNone/>
            </a:pPr>
            <a:r>
              <a:t/>
            </a:r>
            <a:endParaRPr b="1">
              <a:solidFill>
                <a:srgbClr val="FF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000">
              <a:solidFill>
                <a:srgbClr val="0000FF"/>
              </a:solidFill>
              <a:latin typeface="Calibri"/>
              <a:ea typeface="Calibri"/>
              <a:cs typeface="Calibri"/>
              <a:sym typeface="Calibri"/>
            </a:endParaRPr>
          </a:p>
          <a:p>
            <a:pPr indent="0" lvl="0" marL="0" rtl="0" algn="l">
              <a:spcBef>
                <a:spcPts val="0"/>
              </a:spcBef>
              <a:spcAft>
                <a:spcPts val="0"/>
              </a:spcAft>
              <a:buNone/>
            </a:pPr>
            <a:r>
              <a:rPr b="1" lang="en-US" sz="2200">
                <a:solidFill>
                  <a:srgbClr val="FF0000"/>
                </a:solidFill>
                <a:latin typeface="Calibri"/>
                <a:ea typeface="Calibri"/>
                <a:cs typeface="Calibri"/>
                <a:sym typeface="Calibri"/>
              </a:rPr>
              <a:t>                                                                                                </a:t>
            </a:r>
            <a:r>
              <a:rPr b="1" lang="en-US" sz="2200">
                <a:solidFill>
                  <a:srgbClr val="B45F06"/>
                </a:solidFill>
                <a:latin typeface="Calibri"/>
                <a:ea typeface="Calibri"/>
                <a:cs typeface="Calibri"/>
                <a:sym typeface="Calibri"/>
              </a:rPr>
              <a:t>script.js</a:t>
            </a:r>
            <a:endParaRPr b="1" sz="2200">
              <a:solidFill>
                <a:srgbClr val="B45F06"/>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0000FF"/>
                </a:solidFill>
                <a:latin typeface="Calibri"/>
                <a:ea typeface="Calibri"/>
                <a:cs typeface="Calibri"/>
                <a:sym typeface="Calibri"/>
              </a:rPr>
              <a:t>function</a:t>
            </a:r>
            <a:r>
              <a:rPr lang="en-US" sz="2100">
                <a:solidFill>
                  <a:schemeClr val="dk1"/>
                </a:solidFill>
                <a:latin typeface="Calibri"/>
                <a:ea typeface="Calibri"/>
                <a:cs typeface="Calibri"/>
                <a:sym typeface="Calibri"/>
              </a:rPr>
              <a:t> validarIdade() {</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rgbClr val="0000FF"/>
                </a:solidFill>
                <a:latin typeface="Calibri"/>
                <a:ea typeface="Calibri"/>
                <a:cs typeface="Calibri"/>
                <a:sym typeface="Calibri"/>
              </a:rPr>
              <a:t>let</a:t>
            </a:r>
            <a:r>
              <a:rPr lang="en-US" sz="2100">
                <a:solidFill>
                  <a:schemeClr val="dk1"/>
                </a:solidFill>
                <a:latin typeface="Calibri"/>
                <a:ea typeface="Calibri"/>
                <a:cs typeface="Calibri"/>
                <a:sym typeface="Calibri"/>
              </a:rPr>
              <a:t> idade = document.getElementById(</a:t>
            </a:r>
            <a:r>
              <a:rPr lang="en-US" sz="2100">
                <a:solidFill>
                  <a:srgbClr val="A31515"/>
                </a:solidFill>
                <a:latin typeface="Calibri"/>
                <a:ea typeface="Calibri"/>
                <a:cs typeface="Calibri"/>
                <a:sym typeface="Calibri"/>
              </a:rPr>
              <a:t>"idadeInput"</a:t>
            </a:r>
            <a:r>
              <a:rPr lang="en-US" sz="2100">
                <a:solidFill>
                  <a:schemeClr val="dk1"/>
                </a:solidFill>
                <a:latin typeface="Calibri"/>
                <a:ea typeface="Calibri"/>
                <a:cs typeface="Calibri"/>
                <a:sym typeface="Calibri"/>
              </a:rPr>
              <a:t>).value;</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rgbClr val="0000FF"/>
                </a:solidFill>
                <a:latin typeface="Calibri"/>
                <a:ea typeface="Calibri"/>
                <a:cs typeface="Calibri"/>
                <a:sym typeface="Calibri"/>
              </a:rPr>
              <a:t>if</a:t>
            </a:r>
            <a:r>
              <a:rPr lang="en-US" sz="2100">
                <a:solidFill>
                  <a:schemeClr val="dk1"/>
                </a:solidFill>
                <a:latin typeface="Calibri"/>
                <a:ea typeface="Calibri"/>
                <a:cs typeface="Calibri"/>
                <a:sym typeface="Calibri"/>
              </a:rPr>
              <a:t> (idade &gt;= </a:t>
            </a:r>
            <a:r>
              <a:rPr lang="en-US" sz="2100">
                <a:solidFill>
                  <a:srgbClr val="098658"/>
                </a:solidFill>
                <a:latin typeface="Calibri"/>
                <a:ea typeface="Calibri"/>
                <a:cs typeface="Calibri"/>
                <a:sym typeface="Calibri"/>
              </a:rPr>
              <a:t>18</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chemeClr val="dk1"/>
                </a:solidFill>
                <a:latin typeface="Calibri"/>
                <a:ea typeface="Calibri"/>
                <a:cs typeface="Calibri"/>
                <a:sym typeface="Calibri"/>
              </a:rPr>
              <a:t>       document.write(</a:t>
            </a:r>
            <a:r>
              <a:rPr lang="en-US" sz="2100">
                <a:solidFill>
                  <a:srgbClr val="A31515"/>
                </a:solidFill>
                <a:latin typeface="Calibri"/>
                <a:ea typeface="Calibri"/>
                <a:cs typeface="Calibri"/>
                <a:sym typeface="Calibri"/>
              </a:rPr>
              <a:t>"Deve votar"</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sp>
        <p:nvSpPr>
          <p:cNvPr id="672" name="Google Shape;672;g1e4f6183752_0_20"/>
          <p:cNvSpPr/>
          <p:nvPr/>
        </p:nvSpPr>
        <p:spPr>
          <a:xfrm>
            <a:off x="389425" y="1528600"/>
            <a:ext cx="7305900" cy="197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1e4f6183752_0_20"/>
          <p:cNvSpPr/>
          <p:nvPr/>
        </p:nvSpPr>
        <p:spPr>
          <a:xfrm>
            <a:off x="389425" y="4158125"/>
            <a:ext cx="7305900" cy="228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g1e4f6183752_0_31"/>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Decisão </a:t>
            </a:r>
            <a:r>
              <a:rPr lang="en-US" sz="2800">
                <a:solidFill>
                  <a:srgbClr val="1155CC"/>
                </a:solidFill>
              </a:rPr>
              <a:t>if - else</a:t>
            </a:r>
            <a:endParaRPr sz="2800">
              <a:solidFill>
                <a:srgbClr val="1155CC"/>
              </a:solidFill>
            </a:endParaRPr>
          </a:p>
        </p:txBody>
      </p:sp>
      <p:sp>
        <p:nvSpPr>
          <p:cNvPr id="679" name="Google Shape;679;g1e4f6183752_0_31"/>
          <p:cNvSpPr txBox="1"/>
          <p:nvPr/>
        </p:nvSpPr>
        <p:spPr>
          <a:xfrm>
            <a:off x="389425" y="1143000"/>
            <a:ext cx="8360100" cy="56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100">
                <a:solidFill>
                  <a:srgbClr val="FF0000"/>
                </a:solidFill>
                <a:latin typeface="Calibri"/>
                <a:ea typeface="Calibri"/>
                <a:cs typeface="Calibri"/>
                <a:sym typeface="Calibri"/>
              </a:rPr>
              <a:t>Ex_2:</a:t>
            </a:r>
            <a:endParaRPr b="1" sz="2100">
              <a:solidFill>
                <a:srgbClr val="FF0000"/>
              </a:solidFill>
              <a:latin typeface="Calibri"/>
              <a:ea typeface="Calibri"/>
              <a:cs typeface="Calibri"/>
              <a:sym typeface="Calibri"/>
            </a:endParaRPr>
          </a:p>
          <a:p>
            <a:pPr indent="0" lvl="0" marL="0" rtl="0" algn="l">
              <a:spcBef>
                <a:spcPts val="0"/>
              </a:spcBef>
              <a:spcAft>
                <a:spcPts val="0"/>
              </a:spcAft>
              <a:buNone/>
            </a:pPr>
            <a:r>
              <a:rPr b="1" lang="en-US" sz="2200">
                <a:solidFill>
                  <a:srgbClr val="FF0000"/>
                </a:solidFill>
                <a:latin typeface="Calibri"/>
                <a:ea typeface="Calibri"/>
                <a:cs typeface="Calibri"/>
                <a:sym typeface="Calibri"/>
              </a:rPr>
              <a:t>                                                                                                </a:t>
            </a:r>
            <a:r>
              <a:rPr b="1" lang="en-US" sz="2200">
                <a:solidFill>
                  <a:srgbClr val="B45F06"/>
                </a:solidFill>
                <a:latin typeface="Calibri"/>
                <a:ea typeface="Calibri"/>
                <a:cs typeface="Calibri"/>
                <a:sym typeface="Calibri"/>
              </a:rPr>
              <a:t>script.js</a:t>
            </a:r>
            <a:endParaRPr b="1" sz="2200">
              <a:solidFill>
                <a:srgbClr val="B45F06"/>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0000FF"/>
                </a:solidFill>
                <a:latin typeface="Calibri"/>
                <a:ea typeface="Calibri"/>
                <a:cs typeface="Calibri"/>
                <a:sym typeface="Calibri"/>
              </a:rPr>
              <a:t>function</a:t>
            </a:r>
            <a:r>
              <a:rPr lang="en-US" sz="2100">
                <a:solidFill>
                  <a:schemeClr val="dk1"/>
                </a:solidFill>
                <a:latin typeface="Calibri"/>
                <a:ea typeface="Calibri"/>
                <a:cs typeface="Calibri"/>
                <a:sym typeface="Calibri"/>
              </a:rPr>
              <a:t> validarIdade() {</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rgbClr val="0000FF"/>
                </a:solidFill>
                <a:latin typeface="Calibri"/>
                <a:ea typeface="Calibri"/>
                <a:cs typeface="Calibri"/>
                <a:sym typeface="Calibri"/>
              </a:rPr>
              <a:t>let</a:t>
            </a:r>
            <a:r>
              <a:rPr lang="en-US" sz="2100">
                <a:solidFill>
                  <a:schemeClr val="dk1"/>
                </a:solidFill>
                <a:latin typeface="Calibri"/>
                <a:ea typeface="Calibri"/>
                <a:cs typeface="Calibri"/>
                <a:sym typeface="Calibri"/>
              </a:rPr>
              <a:t> idade = document.getElementById(</a:t>
            </a:r>
            <a:r>
              <a:rPr lang="en-US" sz="2100">
                <a:solidFill>
                  <a:srgbClr val="A31515"/>
                </a:solidFill>
                <a:latin typeface="Calibri"/>
                <a:ea typeface="Calibri"/>
                <a:cs typeface="Calibri"/>
                <a:sym typeface="Calibri"/>
              </a:rPr>
              <a:t>"idadeInput"</a:t>
            </a:r>
            <a:r>
              <a:rPr lang="en-US" sz="2100">
                <a:solidFill>
                  <a:schemeClr val="dk1"/>
                </a:solidFill>
                <a:latin typeface="Calibri"/>
                <a:ea typeface="Calibri"/>
                <a:cs typeface="Calibri"/>
                <a:sym typeface="Calibri"/>
              </a:rPr>
              <a:t>).value;</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rgbClr val="0000FF"/>
                </a:solidFill>
                <a:latin typeface="Calibri"/>
                <a:ea typeface="Calibri"/>
                <a:cs typeface="Calibri"/>
                <a:sym typeface="Calibri"/>
              </a:rPr>
              <a:t>if</a:t>
            </a:r>
            <a:r>
              <a:rPr lang="en-US" sz="2100">
                <a:solidFill>
                  <a:schemeClr val="dk1"/>
                </a:solidFill>
                <a:latin typeface="Calibri"/>
                <a:ea typeface="Calibri"/>
                <a:cs typeface="Calibri"/>
                <a:sym typeface="Calibri"/>
              </a:rPr>
              <a:t> (idade &gt;= </a:t>
            </a:r>
            <a:r>
              <a:rPr lang="en-US" sz="2100">
                <a:solidFill>
                  <a:srgbClr val="098658"/>
                </a:solidFill>
                <a:latin typeface="Calibri"/>
                <a:ea typeface="Calibri"/>
                <a:cs typeface="Calibri"/>
                <a:sym typeface="Calibri"/>
              </a:rPr>
              <a:t>18</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chemeClr val="dk1"/>
                </a:solidFill>
                <a:latin typeface="Calibri"/>
                <a:ea typeface="Calibri"/>
                <a:cs typeface="Calibri"/>
                <a:sym typeface="Calibri"/>
              </a:rPr>
              <a:t>      document.write(</a:t>
            </a:r>
            <a:r>
              <a:rPr lang="en-US" sz="2100">
                <a:solidFill>
                  <a:srgbClr val="A31515"/>
                </a:solidFill>
                <a:latin typeface="Calibri"/>
                <a:ea typeface="Calibri"/>
                <a:cs typeface="Calibri"/>
                <a:sym typeface="Calibri"/>
              </a:rPr>
              <a:t>"Deve votar"</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chemeClr val="dk1"/>
                </a:solidFill>
                <a:latin typeface="Calibri"/>
                <a:ea typeface="Calibri"/>
                <a:cs typeface="Calibri"/>
                <a:sym typeface="Calibri"/>
              </a:rPr>
              <a:t>} </a:t>
            </a:r>
            <a:r>
              <a:rPr lang="en-US" sz="2100">
                <a:solidFill>
                  <a:srgbClr val="0000FF"/>
                </a:solidFill>
                <a:latin typeface="Calibri"/>
                <a:ea typeface="Calibri"/>
                <a:cs typeface="Calibri"/>
                <a:sym typeface="Calibri"/>
              </a:rPr>
              <a:t>else </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chemeClr val="dk1"/>
                </a:solidFill>
                <a:latin typeface="Calibri"/>
                <a:ea typeface="Calibri"/>
                <a:cs typeface="Calibri"/>
                <a:sym typeface="Calibri"/>
              </a:rPr>
              <a:t>      document.write(</a:t>
            </a:r>
            <a:r>
              <a:rPr lang="en-US" sz="2100">
                <a:solidFill>
                  <a:srgbClr val="A31515"/>
                </a:solidFill>
                <a:latin typeface="Calibri"/>
                <a:ea typeface="Calibri"/>
                <a:cs typeface="Calibri"/>
                <a:sym typeface="Calibri"/>
              </a:rPr>
              <a:t>"Não vota"</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sp>
        <p:nvSpPr>
          <p:cNvPr id="680" name="Google Shape;680;g1e4f6183752_0_31"/>
          <p:cNvSpPr/>
          <p:nvPr/>
        </p:nvSpPr>
        <p:spPr>
          <a:xfrm>
            <a:off x="389425" y="1848050"/>
            <a:ext cx="7305900" cy="2974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e4e3097cb0_0_51"/>
          <p:cNvSpPr txBox="1"/>
          <p:nvPr>
            <p:ph type="ctrTitle"/>
          </p:nvPr>
        </p:nvSpPr>
        <p:spPr>
          <a:xfrm>
            <a:off x="256475" y="160900"/>
            <a:ext cx="81783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JavaScript - </a:t>
            </a:r>
            <a:r>
              <a:rPr b="1" lang="en-US" sz="2800">
                <a:solidFill>
                  <a:srgbClr val="800000"/>
                </a:solidFill>
              </a:rPr>
              <a:t>console</a:t>
            </a:r>
            <a:endParaRPr b="1" sz="2800">
              <a:solidFill>
                <a:srgbClr val="800000"/>
              </a:solidFill>
            </a:endParaRPr>
          </a:p>
        </p:txBody>
      </p:sp>
      <p:sp>
        <p:nvSpPr>
          <p:cNvPr id="136" name="Google Shape;136;g1e4e3097cb0_0_51"/>
          <p:cNvSpPr txBox="1"/>
          <p:nvPr/>
        </p:nvSpPr>
        <p:spPr>
          <a:xfrm>
            <a:off x="256475" y="977700"/>
            <a:ext cx="8483100" cy="1200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Objeto </a:t>
            </a:r>
            <a:r>
              <a:rPr b="1" lang="en-US" sz="2200">
                <a:solidFill>
                  <a:srgbClr val="800000"/>
                </a:solidFill>
                <a:latin typeface="Calibri"/>
                <a:ea typeface="Calibri"/>
                <a:cs typeface="Calibri"/>
                <a:sym typeface="Calibri"/>
              </a:rPr>
              <a:t>console</a:t>
            </a:r>
            <a:r>
              <a:rPr lang="en-US" sz="2200">
                <a:solidFill>
                  <a:schemeClr val="dk1"/>
                </a:solidFill>
                <a:latin typeface="Calibri"/>
                <a:ea typeface="Calibri"/>
                <a:cs typeface="Calibri"/>
                <a:sym typeface="Calibri"/>
              </a:rPr>
              <a:t> em JavaScript, um </a:t>
            </a:r>
            <a:r>
              <a:rPr b="1" lang="en-US" sz="2200">
                <a:solidFill>
                  <a:srgbClr val="800000"/>
                </a:solidFill>
                <a:latin typeface="Calibri"/>
                <a:ea typeface="Calibri"/>
                <a:cs typeface="Calibri"/>
                <a:sym typeface="Calibri"/>
              </a:rPr>
              <a:t>console</a:t>
            </a:r>
            <a:r>
              <a:rPr lang="en-US" sz="2200">
                <a:solidFill>
                  <a:schemeClr val="dk1"/>
                </a:solidFill>
                <a:latin typeface="Calibri"/>
                <a:ea typeface="Calibri"/>
                <a:cs typeface="Calibri"/>
                <a:sym typeface="Calibri"/>
              </a:rPr>
              <a:t> é um objeto que fornece acesso ao console de depuração do navegador. O objeto de console nos fornece vários métodos diferentes.</a:t>
            </a:r>
            <a:endParaRPr sz="2200">
              <a:solidFill>
                <a:srgbClr val="FF0000"/>
              </a:solidFill>
              <a:latin typeface="Calibri"/>
              <a:ea typeface="Calibri"/>
              <a:cs typeface="Calibri"/>
              <a:sym typeface="Calibri"/>
            </a:endParaRPr>
          </a:p>
        </p:txBody>
      </p:sp>
      <p:graphicFrame>
        <p:nvGraphicFramePr>
          <p:cNvPr id="137" name="Google Shape;137;g1e4e3097cb0_0_51"/>
          <p:cNvGraphicFramePr/>
          <p:nvPr/>
        </p:nvGraphicFramePr>
        <p:xfrm>
          <a:off x="348125" y="2198525"/>
          <a:ext cx="3000000" cy="3000000"/>
        </p:xfrm>
        <a:graphic>
          <a:graphicData uri="http://schemas.openxmlformats.org/drawingml/2006/table">
            <a:tbl>
              <a:tblPr>
                <a:noFill/>
                <a:tableStyleId>{9453CD14-4DC3-4846-B1EC-3CE33C0CC7E4}</a:tableStyleId>
              </a:tblPr>
              <a:tblGrid>
                <a:gridCol w="1269450"/>
                <a:gridCol w="7053675"/>
              </a:tblGrid>
              <a:tr h="465225">
                <a:tc>
                  <a:txBody>
                    <a:bodyPr/>
                    <a:lstStyle/>
                    <a:p>
                      <a:pPr indent="0" lvl="0" marL="0" rtl="0" algn="l">
                        <a:spcBef>
                          <a:spcPts val="0"/>
                        </a:spcBef>
                        <a:spcAft>
                          <a:spcPts val="0"/>
                        </a:spcAft>
                        <a:buNone/>
                      </a:pPr>
                      <a:r>
                        <a:rPr b="1" lang="en-US" sz="2000"/>
                        <a:t>Método</a:t>
                      </a:r>
                      <a:endParaRPr b="1" sz="2000"/>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b="1" lang="en-US" sz="2000">
                          <a:solidFill>
                            <a:srgbClr val="000000"/>
                          </a:solidFill>
                        </a:rPr>
                        <a:t>Descrição</a:t>
                      </a:r>
                      <a:endParaRPr b="1"/>
                    </a:p>
                  </a:txBody>
                  <a:tcPr marT="91425" marB="91425" marR="91425" marL="91425">
                    <a:solidFill>
                      <a:srgbClr val="C9DAF8"/>
                    </a:solidFill>
                  </a:tcPr>
                </a:tc>
              </a:tr>
              <a:tr h="590425">
                <a:tc>
                  <a:txBody>
                    <a:bodyPr/>
                    <a:lstStyle/>
                    <a:p>
                      <a:pPr indent="0" lvl="0" marL="0" rtl="0" algn="l">
                        <a:spcBef>
                          <a:spcPts val="0"/>
                        </a:spcBef>
                        <a:spcAft>
                          <a:spcPts val="0"/>
                        </a:spcAft>
                        <a:buClr>
                          <a:srgbClr val="000000"/>
                        </a:buClr>
                        <a:buSzPts val="1100"/>
                        <a:buFont typeface="Arial"/>
                        <a:buNone/>
                      </a:pPr>
                      <a:r>
                        <a:rPr lang="en-US" sz="2000">
                          <a:solidFill>
                            <a:schemeClr val="dk1"/>
                          </a:solidFill>
                        </a:rPr>
                        <a:t>assert()</a:t>
                      </a:r>
                      <a:endParaRPr>
                        <a:solidFill>
                          <a:schemeClr val="dk1"/>
                        </a:solidFill>
                      </a:endParaRPr>
                    </a:p>
                  </a:txBody>
                  <a:tcPr marT="91425" marB="91425" marR="91425" marL="91425">
                    <a:solidFill>
                      <a:srgbClr val="C9DAF8"/>
                    </a:solidFill>
                  </a:tcPr>
                </a:tc>
                <a:tc>
                  <a:txBody>
                    <a:bodyPr/>
                    <a:lstStyle/>
                    <a:p>
                      <a:pPr indent="0" lvl="0" marL="0" rtl="0" algn="l">
                        <a:spcBef>
                          <a:spcPts val="0"/>
                        </a:spcBef>
                        <a:spcAft>
                          <a:spcPts val="0"/>
                        </a:spcAft>
                        <a:buNone/>
                      </a:pPr>
                      <a:r>
                        <a:rPr lang="en-US" sz="2000"/>
                        <a:t>Grava uma mensagem de erro no console se uma afirmação for falsa.</a:t>
                      </a:r>
                      <a:endParaRPr sz="2000"/>
                    </a:p>
                  </a:txBody>
                  <a:tcPr marT="91425" marB="91425" marR="91425" marL="91425">
                    <a:solidFill>
                      <a:srgbClr val="C9DAF8"/>
                    </a:solidFill>
                  </a:tcPr>
                </a:tc>
              </a:tr>
              <a:tr h="100000">
                <a:tc>
                  <a:txBody>
                    <a:bodyPr/>
                    <a:lstStyle/>
                    <a:p>
                      <a:pPr indent="0" lvl="0" marL="0" rtl="0" algn="l">
                        <a:spcBef>
                          <a:spcPts val="0"/>
                        </a:spcBef>
                        <a:spcAft>
                          <a:spcPts val="0"/>
                        </a:spcAft>
                        <a:buClr>
                          <a:srgbClr val="000000"/>
                        </a:buClr>
                        <a:buSzPts val="1100"/>
                        <a:buFont typeface="Arial"/>
                        <a:buNone/>
                      </a:pPr>
                      <a:r>
                        <a:rPr lang="en-US" sz="2000">
                          <a:solidFill>
                            <a:srgbClr val="000000"/>
                          </a:solidFill>
                        </a:rPr>
                        <a:t>c</a:t>
                      </a:r>
                      <a:r>
                        <a:rPr lang="en-US" sz="2000"/>
                        <a:t>lear()</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Limpa o console.</a:t>
                      </a:r>
                      <a:endParaRPr/>
                    </a:p>
                  </a:txBody>
                  <a:tcPr marT="91425" marB="91425" marR="91425" marL="91425">
                    <a:solidFill>
                      <a:srgbClr val="C9DAF8"/>
                    </a:solidFill>
                  </a:tcPr>
                </a:tc>
              </a:tr>
              <a:tr h="259625">
                <a:tc>
                  <a:txBody>
                    <a:bodyPr/>
                    <a:lstStyle/>
                    <a:p>
                      <a:pPr indent="0" lvl="0" marL="0" rtl="0" algn="l">
                        <a:spcBef>
                          <a:spcPts val="0"/>
                        </a:spcBef>
                        <a:spcAft>
                          <a:spcPts val="0"/>
                        </a:spcAft>
                        <a:buClr>
                          <a:srgbClr val="000000"/>
                        </a:buClr>
                        <a:buSzPts val="1100"/>
                        <a:buFont typeface="Arial"/>
                        <a:buNone/>
                      </a:pPr>
                      <a:r>
                        <a:rPr lang="en-US" sz="2000"/>
                        <a:t>count()</a:t>
                      </a:r>
                      <a:endParaRPr>
                        <a:solidFill>
                          <a:srgbClr val="000000"/>
                        </a:solidFill>
                      </a:endParaRPr>
                    </a:p>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Registra o número de vezes que esta chamada específica para </a:t>
                      </a:r>
                      <a:r>
                        <a:rPr b="1" lang="en-US" sz="2000"/>
                        <a:t>count()</a:t>
                      </a:r>
                      <a:r>
                        <a:rPr lang="en-US" sz="2000"/>
                        <a:t> foi chamada.</a:t>
                      </a:r>
                      <a:endParaRPr/>
                    </a:p>
                  </a:txBody>
                  <a:tcPr marT="91425" marB="91425" marR="91425" marL="91425">
                    <a:solidFill>
                      <a:srgbClr val="C9DAF8"/>
                    </a:solidFill>
                  </a:tcPr>
                </a:tc>
              </a:tr>
              <a:tr h="100000">
                <a:tc>
                  <a:txBody>
                    <a:bodyPr/>
                    <a:lstStyle/>
                    <a:p>
                      <a:pPr indent="0" lvl="0" marL="0" rtl="0" algn="l">
                        <a:spcBef>
                          <a:spcPts val="0"/>
                        </a:spcBef>
                        <a:spcAft>
                          <a:spcPts val="0"/>
                        </a:spcAft>
                        <a:buNone/>
                      </a:pPr>
                      <a:r>
                        <a:rPr lang="en-US" sz="2000"/>
                        <a:t>error()</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Envia uma mensagem de erro para o console.</a:t>
                      </a:r>
                      <a:endParaRPr/>
                    </a:p>
                  </a:txBody>
                  <a:tcPr marT="91425" marB="91425" marR="91425" marL="91425">
                    <a:solidFill>
                      <a:srgbClr val="C9DAF8"/>
                    </a:solidFill>
                  </a:tcPr>
                </a:tc>
              </a:tr>
              <a:tr h="100000">
                <a:tc>
                  <a:txBody>
                    <a:bodyPr/>
                    <a:lstStyle/>
                    <a:p>
                      <a:pPr indent="0" lvl="0" marL="0" rtl="0" algn="l">
                        <a:spcBef>
                          <a:spcPts val="0"/>
                        </a:spcBef>
                        <a:spcAft>
                          <a:spcPts val="0"/>
                        </a:spcAft>
                        <a:buNone/>
                      </a:pPr>
                      <a:r>
                        <a:rPr lang="en-US" sz="2000"/>
                        <a:t>warning()</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US" sz="2000"/>
                        <a:t>Envia uma mensagem de aviso para o console.</a:t>
                      </a:r>
                      <a:endParaRPr sz="2000"/>
                    </a:p>
                  </a:txBody>
                  <a:tcPr marT="91425" marB="91425" marR="91425" marL="91425">
                    <a:solidFill>
                      <a:srgbClr val="C9DAF8"/>
                    </a:solidFill>
                  </a:tcPr>
                </a:tc>
              </a:tr>
              <a:tr h="695625">
                <a:tc>
                  <a:txBody>
                    <a:bodyPr/>
                    <a:lstStyle/>
                    <a:p>
                      <a:pPr indent="0" lvl="0" marL="0" rtl="0" algn="l">
                        <a:spcBef>
                          <a:spcPts val="0"/>
                        </a:spcBef>
                        <a:spcAft>
                          <a:spcPts val="0"/>
                        </a:spcAft>
                        <a:buNone/>
                      </a:pPr>
                      <a:r>
                        <a:rPr lang="en-US" sz="2000"/>
                        <a:t>group()</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US" sz="2000"/>
                        <a:t>Cria um novo grupo no console. Isso recua as seguintes mensagens do console, até que </a:t>
                      </a:r>
                      <a:r>
                        <a:rPr b="1" lang="en-US" sz="2000"/>
                        <a:t>console.groupEnd()</a:t>
                      </a:r>
                      <a:r>
                        <a:rPr lang="en-US" sz="2000"/>
                        <a:t>.</a:t>
                      </a:r>
                      <a:endParaRPr sz="2000"/>
                    </a:p>
                  </a:txBody>
                  <a:tcPr marT="91425" marB="91425" marR="91425" marL="91425">
                    <a:solidFill>
                      <a:srgbClr val="C9DAF8"/>
                    </a:solid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1e4f6183752_0_38"/>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Decisão </a:t>
            </a:r>
            <a:r>
              <a:rPr lang="en-US" sz="2800">
                <a:solidFill>
                  <a:srgbClr val="1155CC"/>
                </a:solidFill>
              </a:rPr>
              <a:t>if - else</a:t>
            </a:r>
            <a:endParaRPr sz="2800">
              <a:solidFill>
                <a:srgbClr val="1155CC"/>
              </a:solidFill>
            </a:endParaRPr>
          </a:p>
        </p:txBody>
      </p:sp>
      <p:sp>
        <p:nvSpPr>
          <p:cNvPr id="686" name="Google Shape;686;g1e4f6183752_0_38"/>
          <p:cNvSpPr txBox="1"/>
          <p:nvPr/>
        </p:nvSpPr>
        <p:spPr>
          <a:xfrm>
            <a:off x="389425" y="1143000"/>
            <a:ext cx="8360100" cy="56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100">
                <a:solidFill>
                  <a:srgbClr val="FF0000"/>
                </a:solidFill>
                <a:latin typeface="Calibri"/>
                <a:ea typeface="Calibri"/>
                <a:cs typeface="Calibri"/>
                <a:sym typeface="Calibri"/>
              </a:rPr>
              <a:t>Ex_3:</a:t>
            </a:r>
            <a:endParaRPr b="1" sz="2100">
              <a:solidFill>
                <a:srgbClr val="FF0000"/>
              </a:solidFill>
              <a:latin typeface="Calibri"/>
              <a:ea typeface="Calibri"/>
              <a:cs typeface="Calibri"/>
              <a:sym typeface="Calibri"/>
            </a:endParaRPr>
          </a:p>
          <a:p>
            <a:pPr indent="0" lvl="0" marL="0" rtl="0" algn="l">
              <a:spcBef>
                <a:spcPts val="0"/>
              </a:spcBef>
              <a:spcAft>
                <a:spcPts val="0"/>
              </a:spcAft>
              <a:buNone/>
            </a:pPr>
            <a:r>
              <a:rPr b="1" lang="en-US" sz="2200">
                <a:solidFill>
                  <a:srgbClr val="FF0000"/>
                </a:solidFill>
                <a:latin typeface="Calibri"/>
                <a:ea typeface="Calibri"/>
                <a:cs typeface="Calibri"/>
                <a:sym typeface="Calibri"/>
              </a:rPr>
              <a:t>                                                                                                </a:t>
            </a:r>
            <a:r>
              <a:rPr b="1" lang="en-US" sz="2200">
                <a:solidFill>
                  <a:srgbClr val="B45F06"/>
                </a:solidFill>
                <a:latin typeface="Calibri"/>
                <a:ea typeface="Calibri"/>
                <a:cs typeface="Calibri"/>
                <a:sym typeface="Calibri"/>
              </a:rPr>
              <a:t>script.js</a:t>
            </a:r>
            <a:endParaRPr b="1" sz="2200">
              <a:solidFill>
                <a:srgbClr val="B45F06"/>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0000FF"/>
                </a:solidFill>
                <a:highlight>
                  <a:srgbClr val="FFFFFF"/>
                </a:highlight>
                <a:latin typeface="Calibri"/>
                <a:ea typeface="Calibri"/>
                <a:cs typeface="Calibri"/>
                <a:sym typeface="Calibri"/>
              </a:rPr>
              <a:t>function</a:t>
            </a:r>
            <a:r>
              <a:rPr lang="en-US" sz="2100">
                <a:solidFill>
                  <a:schemeClr val="dk1"/>
                </a:solidFill>
                <a:highlight>
                  <a:srgbClr val="FFFFFF"/>
                </a:highlight>
                <a:latin typeface="Calibri"/>
                <a:ea typeface="Calibri"/>
                <a:cs typeface="Calibri"/>
                <a:sym typeface="Calibri"/>
              </a:rPr>
              <a:t> validarIdade()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0000FF"/>
                </a:solidFill>
                <a:highlight>
                  <a:srgbClr val="FFFFFF"/>
                </a:highlight>
                <a:latin typeface="Calibri"/>
                <a:ea typeface="Calibri"/>
                <a:cs typeface="Calibri"/>
                <a:sym typeface="Calibri"/>
              </a:rPr>
              <a:t>     let</a:t>
            </a:r>
            <a:r>
              <a:rPr lang="en-US" sz="2100">
                <a:solidFill>
                  <a:schemeClr val="dk1"/>
                </a:solidFill>
                <a:highlight>
                  <a:srgbClr val="FFFFFF"/>
                </a:highlight>
                <a:latin typeface="Calibri"/>
                <a:ea typeface="Calibri"/>
                <a:cs typeface="Calibri"/>
                <a:sym typeface="Calibri"/>
              </a:rPr>
              <a:t> idade = document.getElementById(</a:t>
            </a:r>
            <a:r>
              <a:rPr lang="en-US" sz="2100">
                <a:solidFill>
                  <a:srgbClr val="A31515"/>
                </a:solidFill>
                <a:highlight>
                  <a:srgbClr val="FFFFFF"/>
                </a:highlight>
                <a:latin typeface="Calibri"/>
                <a:ea typeface="Calibri"/>
                <a:cs typeface="Calibri"/>
                <a:sym typeface="Calibri"/>
              </a:rPr>
              <a:t>"idadeInput"</a:t>
            </a:r>
            <a:r>
              <a:rPr lang="en-US" sz="2100">
                <a:solidFill>
                  <a:schemeClr val="dk1"/>
                </a:solidFill>
                <a:highlight>
                  <a:srgbClr val="FFFFFF"/>
                </a:highlight>
                <a:latin typeface="Calibri"/>
                <a:ea typeface="Calibri"/>
                <a:cs typeface="Calibri"/>
                <a:sym typeface="Calibri"/>
              </a:rPr>
              <a:t>).value;</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0000FF"/>
                </a:solidFill>
                <a:highlight>
                  <a:srgbClr val="FFFFFF"/>
                </a:highlight>
                <a:latin typeface="Calibri"/>
                <a:ea typeface="Calibri"/>
                <a:cs typeface="Calibri"/>
                <a:sym typeface="Calibri"/>
              </a:rPr>
              <a:t>     if</a:t>
            </a:r>
            <a:r>
              <a:rPr lang="en-US" sz="2100">
                <a:solidFill>
                  <a:schemeClr val="dk1"/>
                </a:solidFill>
                <a:highlight>
                  <a:srgbClr val="FFFFFF"/>
                </a:highlight>
                <a:latin typeface="Calibri"/>
                <a:ea typeface="Calibri"/>
                <a:cs typeface="Calibri"/>
                <a:sym typeface="Calibri"/>
              </a:rPr>
              <a:t> ((idade &gt; </a:t>
            </a:r>
            <a:r>
              <a:rPr lang="en-US" sz="2100">
                <a:solidFill>
                  <a:srgbClr val="098658"/>
                </a:solidFill>
                <a:highlight>
                  <a:srgbClr val="FFFFFF"/>
                </a:highlight>
                <a:latin typeface="Calibri"/>
                <a:ea typeface="Calibri"/>
                <a:cs typeface="Calibri"/>
                <a:sym typeface="Calibri"/>
              </a:rPr>
              <a:t>16</a:t>
            </a:r>
            <a:r>
              <a:rPr lang="en-US" sz="2100">
                <a:solidFill>
                  <a:schemeClr val="dk1"/>
                </a:solidFill>
                <a:highlight>
                  <a:srgbClr val="FFFFFF"/>
                </a:highlight>
                <a:latin typeface="Calibri"/>
                <a:ea typeface="Calibri"/>
                <a:cs typeface="Calibri"/>
                <a:sym typeface="Calibri"/>
              </a:rPr>
              <a:t>) &amp;&amp; (idade &lt; </a:t>
            </a:r>
            <a:r>
              <a:rPr lang="en-US" sz="2100">
                <a:solidFill>
                  <a:srgbClr val="098658"/>
                </a:solidFill>
                <a:highlight>
                  <a:srgbClr val="FFFFFF"/>
                </a:highlight>
                <a:latin typeface="Calibri"/>
                <a:ea typeface="Calibri"/>
                <a:cs typeface="Calibri"/>
                <a:sym typeface="Calibri"/>
              </a:rPr>
              <a:t>18</a:t>
            </a: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                document.write(</a:t>
            </a:r>
            <a:r>
              <a:rPr lang="en-US" sz="2100">
                <a:solidFill>
                  <a:srgbClr val="A31515"/>
                </a:solidFill>
                <a:highlight>
                  <a:srgbClr val="FFFFFF"/>
                </a:highlight>
                <a:latin typeface="Calibri"/>
                <a:ea typeface="Calibri"/>
                <a:cs typeface="Calibri"/>
                <a:sym typeface="Calibri"/>
              </a:rPr>
              <a:t>"Pode votar"</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     } </a:t>
            </a:r>
            <a:r>
              <a:rPr lang="en-US" sz="2100">
                <a:solidFill>
                  <a:srgbClr val="0000FF"/>
                </a:solidFill>
                <a:highlight>
                  <a:srgbClr val="FFFFFF"/>
                </a:highlight>
                <a:latin typeface="Calibri"/>
                <a:ea typeface="Calibri"/>
                <a:cs typeface="Calibri"/>
                <a:sym typeface="Calibri"/>
              </a:rPr>
              <a:t>else</a:t>
            </a:r>
            <a:r>
              <a:rPr lang="en-US" sz="2100">
                <a:solidFill>
                  <a:schemeClr val="dk1"/>
                </a:solidFill>
                <a:highlight>
                  <a:srgbClr val="FFFFFF"/>
                </a:highlight>
                <a:latin typeface="Calibri"/>
                <a:ea typeface="Calibri"/>
                <a:cs typeface="Calibri"/>
                <a:sym typeface="Calibri"/>
              </a:rPr>
              <a:t> </a:t>
            </a:r>
            <a:r>
              <a:rPr lang="en-US" sz="2100">
                <a:solidFill>
                  <a:srgbClr val="0000FF"/>
                </a:solidFill>
                <a:highlight>
                  <a:srgbClr val="FFFFFF"/>
                </a:highlight>
                <a:latin typeface="Calibri"/>
                <a:ea typeface="Calibri"/>
                <a:cs typeface="Calibri"/>
                <a:sym typeface="Calibri"/>
              </a:rPr>
              <a:t>if</a:t>
            </a:r>
            <a:r>
              <a:rPr lang="en-US" sz="2100">
                <a:solidFill>
                  <a:schemeClr val="dk1"/>
                </a:solidFill>
                <a:highlight>
                  <a:srgbClr val="FFFFFF"/>
                </a:highlight>
                <a:latin typeface="Calibri"/>
                <a:ea typeface="Calibri"/>
                <a:cs typeface="Calibri"/>
                <a:sym typeface="Calibri"/>
              </a:rPr>
              <a:t> (idade &gt;= </a:t>
            </a:r>
            <a:r>
              <a:rPr lang="en-US" sz="2100">
                <a:solidFill>
                  <a:srgbClr val="098658"/>
                </a:solidFill>
                <a:highlight>
                  <a:srgbClr val="FFFFFF"/>
                </a:highlight>
                <a:latin typeface="Calibri"/>
                <a:ea typeface="Calibri"/>
                <a:cs typeface="Calibri"/>
                <a:sym typeface="Calibri"/>
              </a:rPr>
              <a:t>18</a:t>
            </a:r>
            <a:r>
              <a:rPr lang="en-US" sz="2100">
                <a:solidFill>
                  <a:schemeClr val="dk1"/>
                </a:solidFill>
                <a:highlight>
                  <a:srgbClr val="FFFFFF"/>
                </a:highlight>
                <a:latin typeface="Calibri"/>
                <a:ea typeface="Calibri"/>
                <a:cs typeface="Calibri"/>
                <a:sym typeface="Calibri"/>
              </a:rPr>
              <a:t> &amp;&amp; idade &lt; </a:t>
            </a:r>
            <a:r>
              <a:rPr lang="en-US" sz="2100">
                <a:solidFill>
                  <a:srgbClr val="098658"/>
                </a:solidFill>
                <a:highlight>
                  <a:srgbClr val="FFFFFF"/>
                </a:highlight>
                <a:latin typeface="Calibri"/>
                <a:ea typeface="Calibri"/>
                <a:cs typeface="Calibri"/>
                <a:sym typeface="Calibri"/>
              </a:rPr>
              <a:t>70</a:t>
            </a: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                document.write(</a:t>
            </a:r>
            <a:r>
              <a:rPr lang="en-US" sz="2100">
                <a:solidFill>
                  <a:srgbClr val="A31515"/>
                </a:solidFill>
                <a:highlight>
                  <a:srgbClr val="FFFFFF"/>
                </a:highlight>
                <a:latin typeface="Calibri"/>
                <a:ea typeface="Calibri"/>
                <a:cs typeface="Calibri"/>
                <a:sym typeface="Calibri"/>
              </a:rPr>
              <a:t>"Voto Obrigatório"</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     } </a:t>
            </a:r>
            <a:r>
              <a:rPr lang="en-US" sz="2100">
                <a:solidFill>
                  <a:srgbClr val="0000FF"/>
                </a:solidFill>
                <a:highlight>
                  <a:srgbClr val="FFFFFF"/>
                </a:highlight>
                <a:latin typeface="Calibri"/>
                <a:ea typeface="Calibri"/>
                <a:cs typeface="Calibri"/>
                <a:sym typeface="Calibri"/>
              </a:rPr>
              <a:t>else</a:t>
            </a:r>
            <a:r>
              <a:rPr lang="en-US" sz="2100">
                <a:solidFill>
                  <a:schemeClr val="dk1"/>
                </a:solidFill>
                <a:highlight>
                  <a:srgbClr val="FFFFFF"/>
                </a:highlight>
                <a:latin typeface="Calibri"/>
                <a:ea typeface="Calibri"/>
                <a:cs typeface="Calibri"/>
                <a:sym typeface="Calibri"/>
              </a:rPr>
              <a:t> </a:t>
            </a:r>
            <a:r>
              <a:rPr lang="en-US" sz="2100">
                <a:solidFill>
                  <a:srgbClr val="0000FF"/>
                </a:solidFill>
                <a:highlight>
                  <a:srgbClr val="FFFFFF"/>
                </a:highlight>
                <a:latin typeface="Calibri"/>
                <a:ea typeface="Calibri"/>
                <a:cs typeface="Calibri"/>
                <a:sym typeface="Calibri"/>
              </a:rPr>
              <a:t>if</a:t>
            </a:r>
            <a:r>
              <a:rPr lang="en-US" sz="2100">
                <a:solidFill>
                  <a:schemeClr val="dk1"/>
                </a:solidFill>
                <a:highlight>
                  <a:srgbClr val="FFFFFF"/>
                </a:highlight>
                <a:latin typeface="Calibri"/>
                <a:ea typeface="Calibri"/>
                <a:cs typeface="Calibri"/>
                <a:sym typeface="Calibri"/>
              </a:rPr>
              <a:t> (idade &gt;= </a:t>
            </a:r>
            <a:r>
              <a:rPr lang="en-US" sz="2100">
                <a:solidFill>
                  <a:srgbClr val="098658"/>
                </a:solidFill>
                <a:highlight>
                  <a:srgbClr val="FFFFFF"/>
                </a:highlight>
                <a:latin typeface="Calibri"/>
                <a:ea typeface="Calibri"/>
                <a:cs typeface="Calibri"/>
                <a:sym typeface="Calibri"/>
              </a:rPr>
              <a:t>70</a:t>
            </a: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                document.write(</a:t>
            </a:r>
            <a:r>
              <a:rPr lang="en-US" sz="2100">
                <a:solidFill>
                  <a:srgbClr val="A31515"/>
                </a:solidFill>
                <a:highlight>
                  <a:srgbClr val="FFFFFF"/>
                </a:highlight>
                <a:latin typeface="Calibri"/>
                <a:ea typeface="Calibri"/>
                <a:cs typeface="Calibri"/>
                <a:sym typeface="Calibri"/>
              </a:rPr>
              <a:t>"Voto não obrigatório"</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     } </a:t>
            </a:r>
            <a:r>
              <a:rPr lang="en-US" sz="2100">
                <a:solidFill>
                  <a:srgbClr val="0000FF"/>
                </a:solidFill>
                <a:highlight>
                  <a:srgbClr val="FFFFFF"/>
                </a:highlight>
                <a:latin typeface="Calibri"/>
                <a:ea typeface="Calibri"/>
                <a:cs typeface="Calibri"/>
                <a:sym typeface="Calibri"/>
              </a:rPr>
              <a:t>else</a:t>
            </a: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                document.write(</a:t>
            </a:r>
            <a:r>
              <a:rPr lang="en-US" sz="2100">
                <a:solidFill>
                  <a:srgbClr val="A31515"/>
                </a:solidFill>
                <a:highlight>
                  <a:srgbClr val="FFFFFF"/>
                </a:highlight>
                <a:latin typeface="Calibri"/>
                <a:ea typeface="Calibri"/>
                <a:cs typeface="Calibri"/>
                <a:sym typeface="Calibri"/>
              </a:rPr>
              <a:t>"Não pode votar"</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687" name="Google Shape;687;g1e4f6183752_0_38"/>
          <p:cNvSpPr/>
          <p:nvPr/>
        </p:nvSpPr>
        <p:spPr>
          <a:xfrm>
            <a:off x="389425" y="1848050"/>
            <a:ext cx="7305900" cy="424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1e4f6183752_0_45"/>
          <p:cNvSpPr txBox="1"/>
          <p:nvPr>
            <p:ph type="title"/>
          </p:nvPr>
        </p:nvSpPr>
        <p:spPr>
          <a:xfrm>
            <a:off x="131885"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3600">
                <a:latin typeface="Calibri"/>
                <a:ea typeface="Calibri"/>
                <a:cs typeface="Calibri"/>
                <a:sym typeface="Calibri"/>
              </a:rPr>
              <a:t>Exercícios  </a:t>
            </a:r>
            <a:r>
              <a:rPr b="1" i="0" lang="en-US" sz="3600" u="none">
                <a:solidFill>
                  <a:schemeClr val="dk2"/>
                </a:solidFill>
                <a:latin typeface="Calibri"/>
                <a:ea typeface="Calibri"/>
                <a:cs typeface="Calibri"/>
                <a:sym typeface="Calibri"/>
              </a:rPr>
              <a:t> </a:t>
            </a:r>
            <a:endParaRPr b="1" sz="3600">
              <a:latin typeface="Calibri"/>
              <a:ea typeface="Calibri"/>
              <a:cs typeface="Calibri"/>
              <a:sym typeface="Calibri"/>
            </a:endParaRPr>
          </a:p>
        </p:txBody>
      </p:sp>
      <p:sp>
        <p:nvSpPr>
          <p:cNvPr id="693" name="Google Shape;693;g1e4f6183752_0_45"/>
          <p:cNvSpPr txBox="1"/>
          <p:nvPr/>
        </p:nvSpPr>
        <p:spPr>
          <a:xfrm>
            <a:off x="131875" y="993925"/>
            <a:ext cx="8641800" cy="53565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dk1"/>
              </a:buClr>
              <a:buSzPts val="2100"/>
              <a:buAutoNum type="arabicPeriod"/>
            </a:pPr>
            <a:r>
              <a:rPr i="0" lang="en-US" sz="2100" u="none" cap="none" strike="noStrike">
                <a:solidFill>
                  <a:schemeClr val="dk1"/>
                </a:solidFill>
              </a:rPr>
              <a:t>Faça um código em JavaScript para verificar se um valor é positivo, negativo ou zero.</a:t>
            </a:r>
            <a:endParaRPr sz="2100">
              <a:solidFill>
                <a:schemeClr val="dk1"/>
              </a:solidFill>
            </a:endParaRPr>
          </a:p>
          <a:p>
            <a:pPr indent="0" lvl="0" marL="457200" marR="0" rtl="0" algn="l">
              <a:lnSpc>
                <a:spcPct val="100000"/>
              </a:lnSpc>
              <a:spcBef>
                <a:spcPts val="0"/>
              </a:spcBef>
              <a:spcAft>
                <a:spcPts val="0"/>
              </a:spcAft>
              <a:buNone/>
            </a:pPr>
            <a:r>
              <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US" sz="2100">
                <a:solidFill>
                  <a:schemeClr val="dk1"/>
                </a:solidFill>
              </a:rPr>
              <a:t>Faça um código em JavaScript para exibir qual o número do mês (1, …,12) com base no nome do mês (janeiro, …, dezembro) escolhido pelo usuário </a:t>
            </a:r>
            <a:r>
              <a:rPr lang="en-US" sz="2100">
                <a:solidFill>
                  <a:srgbClr val="1C4587"/>
                </a:solidFill>
              </a:rPr>
              <a:t>(dica: reveja o exemplo de i</a:t>
            </a:r>
            <a:r>
              <a:rPr b="1" lang="en-US" sz="2100">
                <a:solidFill>
                  <a:srgbClr val="1C4587"/>
                </a:solidFill>
              </a:rPr>
              <a:t>nput select</a:t>
            </a:r>
            <a:r>
              <a:rPr lang="en-US" sz="2100">
                <a:solidFill>
                  <a:srgbClr val="1C4587"/>
                </a:solidFill>
              </a:rPr>
              <a:t>)</a:t>
            </a:r>
            <a:r>
              <a:rPr lang="en-US" sz="2100">
                <a:solidFill>
                  <a:schemeClr val="dk1"/>
                </a:solidFill>
              </a:rPr>
              <a:t>.</a:t>
            </a:r>
            <a:endParaRPr sz="2100">
              <a:solidFill>
                <a:schemeClr val="dk1"/>
              </a:solidFill>
            </a:endParaRPr>
          </a:p>
          <a:p>
            <a:pPr indent="0" lvl="0" marL="457200" marR="0" rtl="0" algn="l">
              <a:lnSpc>
                <a:spcPct val="100000"/>
              </a:lnSpc>
              <a:spcBef>
                <a:spcPts val="0"/>
              </a:spcBef>
              <a:spcAft>
                <a:spcPts val="0"/>
              </a:spcAft>
              <a:buNone/>
            </a:pPr>
            <a:r>
              <a:t/>
            </a:r>
            <a:endParaRPr sz="2100">
              <a:solidFill>
                <a:schemeClr val="dk1"/>
              </a:solidFill>
            </a:endParaRPr>
          </a:p>
          <a:p>
            <a:pPr indent="-361950" lvl="0" marL="457200" marR="0" rtl="0" algn="l">
              <a:lnSpc>
                <a:spcPct val="100000"/>
              </a:lnSpc>
              <a:spcBef>
                <a:spcPts val="0"/>
              </a:spcBef>
              <a:spcAft>
                <a:spcPts val="0"/>
              </a:spcAft>
              <a:buClr>
                <a:schemeClr val="dk1"/>
              </a:buClr>
              <a:buSzPts val="2100"/>
              <a:buAutoNum type="arabicPeriod"/>
            </a:pPr>
            <a:r>
              <a:rPr i="0" lang="en-US" sz="2100" u="none" cap="none" strike="noStrike">
                <a:solidFill>
                  <a:srgbClr val="000000"/>
                </a:solidFill>
              </a:rPr>
              <a:t>Faça um código em JavaScript para calcular a média de um aluno com base em </a:t>
            </a:r>
            <a:r>
              <a:rPr lang="en-US" sz="2100"/>
              <a:t>3</a:t>
            </a:r>
            <a:r>
              <a:rPr i="0" lang="en-US" sz="2100" u="none" cap="none" strike="noStrike">
                <a:solidFill>
                  <a:srgbClr val="000000"/>
                </a:solidFill>
              </a:rPr>
              <a:t> notas.</a:t>
            </a:r>
            <a:endParaRPr sz="2100"/>
          </a:p>
          <a:p>
            <a:pPr indent="0" lvl="0" marL="457200" marR="0" rtl="0" algn="l">
              <a:lnSpc>
                <a:spcPct val="100000"/>
              </a:lnSpc>
              <a:spcBef>
                <a:spcPts val="0"/>
              </a:spcBef>
              <a:spcAft>
                <a:spcPts val="0"/>
              </a:spcAft>
              <a:buNone/>
            </a:pPr>
            <a:r>
              <a:t/>
            </a:r>
            <a:endParaRPr sz="2100"/>
          </a:p>
          <a:p>
            <a:pPr indent="-361950" lvl="0" marL="457200" marR="0" rtl="0" algn="l">
              <a:lnSpc>
                <a:spcPct val="100000"/>
              </a:lnSpc>
              <a:spcBef>
                <a:spcPts val="0"/>
              </a:spcBef>
              <a:spcAft>
                <a:spcPts val="0"/>
              </a:spcAft>
              <a:buClr>
                <a:schemeClr val="dk1"/>
              </a:buClr>
              <a:buSzPts val="2100"/>
              <a:buAutoNum type="arabicPeriod"/>
            </a:pPr>
            <a:r>
              <a:rPr i="0" lang="en-US" sz="2100" u="none" cap="none" strike="noStrike">
                <a:solidFill>
                  <a:srgbClr val="000000"/>
                </a:solidFill>
              </a:rPr>
              <a:t>Faça um código em JavaScript para </a:t>
            </a:r>
            <a:r>
              <a:rPr lang="en-US" sz="2100"/>
              <a:t>comparar</a:t>
            </a:r>
            <a:r>
              <a:rPr i="0" lang="en-US" sz="2100" u="none" cap="none" strike="noStrike">
                <a:solidFill>
                  <a:srgbClr val="000000"/>
                </a:solidFill>
              </a:rPr>
              <a:t> duas variáveis, verifique se elas são iguais, diferentes</a:t>
            </a:r>
            <a:r>
              <a:rPr lang="en-US" sz="2100"/>
              <a:t>, estritamente iguais e estritamente diferentes.</a:t>
            </a:r>
            <a:endParaRPr sz="2100"/>
          </a:p>
          <a:p>
            <a:pPr indent="0" lvl="0" marL="457200" marR="0" rtl="0" algn="l">
              <a:lnSpc>
                <a:spcPct val="100000"/>
              </a:lnSpc>
              <a:spcBef>
                <a:spcPts val="0"/>
              </a:spcBef>
              <a:spcAft>
                <a:spcPts val="0"/>
              </a:spcAft>
              <a:buNone/>
            </a:pPr>
            <a:r>
              <a:t/>
            </a:r>
            <a:endParaRPr sz="2100"/>
          </a:p>
          <a:p>
            <a:pPr indent="-361950" lvl="0" marL="457200" rtl="0" algn="l">
              <a:spcBef>
                <a:spcPts val="0"/>
              </a:spcBef>
              <a:spcAft>
                <a:spcPts val="0"/>
              </a:spcAft>
              <a:buSzPts val="2100"/>
              <a:buAutoNum type="arabicPeriod"/>
            </a:pPr>
            <a:r>
              <a:rPr lang="en-US" sz="2100">
                <a:solidFill>
                  <a:schemeClr val="dk1"/>
                </a:solidFill>
              </a:rPr>
              <a:t>Faça um código em JavaScript que receba os 3 lados do triângulo e classifique-o entre: equilatero isosceles e escaleno. </a:t>
            </a:r>
            <a:endParaRPr sz="21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1e4fb260b94_0_0"/>
          <p:cNvSpPr txBox="1"/>
          <p:nvPr>
            <p:ph idx="1" type="body"/>
          </p:nvPr>
        </p:nvSpPr>
        <p:spPr>
          <a:xfrm>
            <a:off x="389425" y="1219200"/>
            <a:ext cx="8003100" cy="536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40"/>
              </a:spcBef>
              <a:spcAft>
                <a:spcPts val="0"/>
              </a:spcAft>
              <a:buClr>
                <a:schemeClr val="dk1"/>
              </a:buClr>
              <a:buSzPts val="3200"/>
              <a:buFont typeface="Arial"/>
              <a:buNone/>
            </a:pPr>
            <a:r>
              <a:rPr b="1" lang="en-US" sz="2300">
                <a:solidFill>
                  <a:srgbClr val="1155CC"/>
                </a:solidFill>
                <a:latin typeface="Calibri"/>
                <a:ea typeface="Calibri"/>
                <a:cs typeface="Calibri"/>
                <a:sym typeface="Calibri"/>
              </a:rPr>
              <a:t>switch case</a:t>
            </a:r>
            <a:r>
              <a:rPr b="1" lang="en-US" sz="2100">
                <a:solidFill>
                  <a:srgbClr val="6A3E3E"/>
                </a:solidFill>
                <a:latin typeface="Calibri"/>
                <a:ea typeface="Calibri"/>
                <a:cs typeface="Calibri"/>
                <a:sym typeface="Calibri"/>
              </a:rPr>
              <a:t> </a:t>
            </a:r>
            <a:r>
              <a:rPr lang="en-US" sz="2100">
                <a:solidFill>
                  <a:srgbClr val="0070C0"/>
                </a:solidFill>
                <a:latin typeface="Calibri"/>
                <a:ea typeface="Calibri"/>
                <a:cs typeface="Calibri"/>
                <a:sym typeface="Calibri"/>
              </a:rPr>
              <a:t>- </a:t>
            </a:r>
            <a:r>
              <a:rPr lang="en-US" sz="2100">
                <a:latin typeface="Calibri"/>
                <a:ea typeface="Calibri"/>
                <a:cs typeface="Calibri"/>
                <a:sym typeface="Calibri"/>
              </a:rPr>
              <a:t>estrutura de decisão usada quando precisamos testar condições para determinar qual função será executada em seguida. </a:t>
            </a:r>
            <a:endParaRPr sz="2100">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rPr lang="en-US" sz="2100">
                <a:solidFill>
                  <a:srgbClr val="FF0000"/>
                </a:solidFill>
                <a:latin typeface="Calibri"/>
                <a:ea typeface="Calibri"/>
                <a:cs typeface="Calibri"/>
                <a:sym typeface="Calibri"/>
              </a:rPr>
              <a:t>Ex:</a:t>
            </a:r>
            <a:r>
              <a:rPr lang="en-US" sz="2100">
                <a:latin typeface="Calibri"/>
                <a:ea typeface="Calibri"/>
                <a:cs typeface="Calibri"/>
                <a:sym typeface="Calibri"/>
              </a:rPr>
              <a:t> menu de opções</a:t>
            </a:r>
            <a:endParaRPr sz="2100">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t/>
            </a:r>
            <a:endParaRPr sz="1100">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rPr lang="en-US" sz="2100">
                <a:latin typeface="Calibri"/>
                <a:ea typeface="Calibri"/>
                <a:cs typeface="Calibri"/>
                <a:sym typeface="Calibri"/>
              </a:rPr>
              <a:t> Essa expressão nos permite substituir múltiplos </a:t>
            </a:r>
            <a:r>
              <a:rPr b="1" lang="en-US" sz="2100">
                <a:solidFill>
                  <a:srgbClr val="3C78D8"/>
                </a:solidFill>
                <a:latin typeface="Calibri"/>
                <a:ea typeface="Calibri"/>
                <a:cs typeface="Calibri"/>
                <a:sym typeface="Calibri"/>
              </a:rPr>
              <a:t>“if else”</a:t>
            </a:r>
            <a:r>
              <a:rPr lang="en-US" sz="2100">
                <a:latin typeface="Calibri"/>
                <a:ea typeface="Calibri"/>
                <a:cs typeface="Calibri"/>
                <a:sym typeface="Calibri"/>
              </a:rPr>
              <a:t>, tornando o código criado mais simples.</a:t>
            </a:r>
            <a:endParaRPr sz="2100">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t/>
            </a:r>
            <a:endParaRPr sz="1100">
              <a:latin typeface="Calibri"/>
              <a:ea typeface="Calibri"/>
              <a:cs typeface="Calibri"/>
              <a:sym typeface="Calibri"/>
            </a:endParaRPr>
          </a:p>
          <a:p>
            <a:pPr indent="0" lvl="0" marL="0" rtl="0" algn="l">
              <a:lnSpc>
                <a:spcPct val="90000"/>
              </a:lnSpc>
              <a:spcBef>
                <a:spcPts val="0"/>
              </a:spcBef>
              <a:spcAft>
                <a:spcPts val="0"/>
              </a:spcAft>
              <a:buClr>
                <a:schemeClr val="dk1"/>
              </a:buClr>
              <a:buSzPts val="3200"/>
              <a:buFont typeface="Arial"/>
              <a:buNone/>
            </a:pPr>
            <a:r>
              <a:rPr b="1" lang="en-US" sz="2200">
                <a:solidFill>
                  <a:srgbClr val="1155CC"/>
                </a:solidFill>
                <a:latin typeface="Calibri"/>
                <a:ea typeface="Calibri"/>
                <a:cs typeface="Calibri"/>
                <a:sym typeface="Calibri"/>
              </a:rPr>
              <a:t>   </a:t>
            </a:r>
            <a:r>
              <a:rPr lang="en-US" sz="2200">
                <a:solidFill>
                  <a:srgbClr val="1155CC"/>
                </a:solidFill>
                <a:latin typeface="Calibri"/>
                <a:ea typeface="Calibri"/>
                <a:cs typeface="Calibri"/>
                <a:sym typeface="Calibri"/>
              </a:rPr>
              <a:t>switch</a:t>
            </a:r>
            <a:r>
              <a:rPr lang="en-US" sz="2200">
                <a:latin typeface="Calibri"/>
                <a:ea typeface="Calibri"/>
                <a:cs typeface="Calibri"/>
                <a:sym typeface="Calibri"/>
              </a:rPr>
              <a:t> (nomeVariavel){ </a:t>
            </a:r>
            <a:endParaRPr sz="2200">
              <a:latin typeface="Calibri"/>
              <a:ea typeface="Calibri"/>
              <a:cs typeface="Calibri"/>
              <a:sym typeface="Calibri"/>
            </a:endParaRPr>
          </a:p>
          <a:p>
            <a:pPr indent="457200" lvl="0" marL="0" rtl="0" algn="l">
              <a:lnSpc>
                <a:spcPct val="90000"/>
              </a:lnSpc>
              <a:spcBef>
                <a:spcPts val="0"/>
              </a:spcBef>
              <a:spcAft>
                <a:spcPts val="0"/>
              </a:spcAft>
              <a:buClr>
                <a:schemeClr val="dk1"/>
              </a:buClr>
              <a:buSzPts val="3200"/>
              <a:buFont typeface="Arial"/>
              <a:buNone/>
            </a:pPr>
            <a:r>
              <a:rPr lang="en-US" sz="2200">
                <a:solidFill>
                  <a:srgbClr val="1155CC"/>
                </a:solidFill>
                <a:latin typeface="Calibri"/>
                <a:ea typeface="Calibri"/>
                <a:cs typeface="Calibri"/>
                <a:sym typeface="Calibri"/>
              </a:rPr>
              <a:t>  case</a:t>
            </a:r>
            <a:r>
              <a:rPr lang="en-US" sz="2200">
                <a:latin typeface="Calibri"/>
                <a:ea typeface="Calibri"/>
                <a:cs typeface="Calibri"/>
                <a:sym typeface="Calibri"/>
              </a:rPr>
              <a:t> &lt;opcao_1&gt; :</a:t>
            </a:r>
            <a:endParaRPr sz="2200">
              <a:latin typeface="Calibri"/>
              <a:ea typeface="Calibri"/>
              <a:cs typeface="Calibri"/>
              <a:sym typeface="Calibri"/>
            </a:endParaRPr>
          </a:p>
          <a:p>
            <a:pPr indent="457200" lvl="0" marL="0" rtl="0" algn="l">
              <a:lnSpc>
                <a:spcPct val="90000"/>
              </a:lnSpc>
              <a:spcBef>
                <a:spcPts val="0"/>
              </a:spcBef>
              <a:spcAft>
                <a:spcPts val="0"/>
              </a:spcAft>
              <a:buClr>
                <a:schemeClr val="dk1"/>
              </a:buClr>
              <a:buSzPts val="3200"/>
              <a:buFont typeface="Arial"/>
              <a:buNone/>
            </a:pPr>
            <a:r>
              <a:rPr lang="en-US" sz="2200">
                <a:latin typeface="Calibri"/>
                <a:ea typeface="Calibri"/>
                <a:cs typeface="Calibri"/>
                <a:sym typeface="Calibri"/>
              </a:rPr>
              <a:t>        &lt;operacao_1&gt;;</a:t>
            </a:r>
            <a:r>
              <a:rPr lang="en-US" sz="2200">
                <a:solidFill>
                  <a:srgbClr val="1155CC"/>
                </a:solidFill>
                <a:latin typeface="Calibri"/>
                <a:ea typeface="Calibri"/>
                <a:cs typeface="Calibri"/>
                <a:sym typeface="Calibri"/>
              </a:rPr>
              <a:t> </a:t>
            </a:r>
            <a:endParaRPr sz="2200">
              <a:solidFill>
                <a:srgbClr val="1155CC"/>
              </a:solidFill>
              <a:latin typeface="Calibri"/>
              <a:ea typeface="Calibri"/>
              <a:cs typeface="Calibri"/>
              <a:sym typeface="Calibri"/>
            </a:endParaRPr>
          </a:p>
          <a:p>
            <a:pPr indent="457200" lvl="0" marL="0" rtl="0" algn="l">
              <a:lnSpc>
                <a:spcPct val="90000"/>
              </a:lnSpc>
              <a:spcBef>
                <a:spcPts val="0"/>
              </a:spcBef>
              <a:spcAft>
                <a:spcPts val="0"/>
              </a:spcAft>
              <a:buClr>
                <a:schemeClr val="dk1"/>
              </a:buClr>
              <a:buSzPts val="3200"/>
              <a:buFont typeface="Arial"/>
              <a:buNone/>
            </a:pPr>
            <a:r>
              <a:rPr lang="en-US" sz="2200">
                <a:solidFill>
                  <a:srgbClr val="1155CC"/>
                </a:solidFill>
                <a:latin typeface="Calibri"/>
                <a:ea typeface="Calibri"/>
                <a:cs typeface="Calibri"/>
                <a:sym typeface="Calibri"/>
              </a:rPr>
              <a:t>        break; </a:t>
            </a:r>
            <a:endParaRPr sz="2200">
              <a:solidFill>
                <a:srgbClr val="1155CC"/>
              </a:solidFill>
              <a:latin typeface="Calibri"/>
              <a:ea typeface="Calibri"/>
              <a:cs typeface="Calibri"/>
              <a:sym typeface="Calibri"/>
            </a:endParaRPr>
          </a:p>
          <a:p>
            <a:pPr indent="457200" lvl="0" marL="0" rtl="0" algn="l">
              <a:lnSpc>
                <a:spcPct val="90000"/>
              </a:lnSpc>
              <a:spcBef>
                <a:spcPts val="0"/>
              </a:spcBef>
              <a:spcAft>
                <a:spcPts val="0"/>
              </a:spcAft>
              <a:buClr>
                <a:schemeClr val="dk1"/>
              </a:buClr>
              <a:buSzPts val="3200"/>
              <a:buFont typeface="Arial"/>
              <a:buNone/>
            </a:pPr>
            <a:r>
              <a:rPr lang="en-US" sz="2200">
                <a:solidFill>
                  <a:srgbClr val="1155CC"/>
                </a:solidFill>
                <a:latin typeface="Calibri"/>
                <a:ea typeface="Calibri"/>
                <a:cs typeface="Calibri"/>
                <a:sym typeface="Calibri"/>
              </a:rPr>
              <a:t>  case</a:t>
            </a:r>
            <a:r>
              <a:rPr lang="en-US" sz="2200">
                <a:latin typeface="Calibri"/>
                <a:ea typeface="Calibri"/>
                <a:cs typeface="Calibri"/>
                <a:sym typeface="Calibri"/>
              </a:rPr>
              <a:t> &lt;opcao_N&gt; :</a:t>
            </a:r>
            <a:endParaRPr sz="2200">
              <a:latin typeface="Calibri"/>
              <a:ea typeface="Calibri"/>
              <a:cs typeface="Calibri"/>
              <a:sym typeface="Calibri"/>
            </a:endParaRPr>
          </a:p>
          <a:p>
            <a:pPr indent="457200" lvl="0" marL="0" rtl="0" algn="l">
              <a:lnSpc>
                <a:spcPct val="90000"/>
              </a:lnSpc>
              <a:spcBef>
                <a:spcPts val="0"/>
              </a:spcBef>
              <a:spcAft>
                <a:spcPts val="0"/>
              </a:spcAft>
              <a:buClr>
                <a:schemeClr val="dk1"/>
              </a:buClr>
              <a:buSzPts val="3200"/>
              <a:buFont typeface="Arial"/>
              <a:buNone/>
            </a:pPr>
            <a:r>
              <a:rPr lang="en-US" sz="2200">
                <a:latin typeface="Calibri"/>
                <a:ea typeface="Calibri"/>
                <a:cs typeface="Calibri"/>
                <a:sym typeface="Calibri"/>
              </a:rPr>
              <a:t>        &lt;operacao_N&gt;;</a:t>
            </a:r>
            <a:r>
              <a:rPr lang="en-US" sz="2200">
                <a:solidFill>
                  <a:srgbClr val="1155CC"/>
                </a:solidFill>
                <a:latin typeface="Calibri"/>
                <a:ea typeface="Calibri"/>
                <a:cs typeface="Calibri"/>
                <a:sym typeface="Calibri"/>
              </a:rPr>
              <a:t> </a:t>
            </a:r>
            <a:endParaRPr sz="2200">
              <a:solidFill>
                <a:srgbClr val="1155CC"/>
              </a:solidFill>
              <a:latin typeface="Calibri"/>
              <a:ea typeface="Calibri"/>
              <a:cs typeface="Calibri"/>
              <a:sym typeface="Calibri"/>
            </a:endParaRPr>
          </a:p>
          <a:p>
            <a:pPr indent="457200" lvl="0" marL="0" rtl="0" algn="l">
              <a:lnSpc>
                <a:spcPct val="90000"/>
              </a:lnSpc>
              <a:spcBef>
                <a:spcPts val="0"/>
              </a:spcBef>
              <a:spcAft>
                <a:spcPts val="0"/>
              </a:spcAft>
              <a:buClr>
                <a:schemeClr val="dk1"/>
              </a:buClr>
              <a:buSzPts val="3200"/>
              <a:buFont typeface="Arial"/>
              <a:buNone/>
            </a:pPr>
            <a:r>
              <a:rPr lang="en-US" sz="2200">
                <a:solidFill>
                  <a:srgbClr val="1155CC"/>
                </a:solidFill>
                <a:latin typeface="Calibri"/>
                <a:ea typeface="Calibri"/>
                <a:cs typeface="Calibri"/>
                <a:sym typeface="Calibri"/>
              </a:rPr>
              <a:t>        break; </a:t>
            </a:r>
            <a:endParaRPr sz="2200">
              <a:solidFill>
                <a:srgbClr val="1155CC"/>
              </a:solidFill>
              <a:latin typeface="Calibri"/>
              <a:ea typeface="Calibri"/>
              <a:cs typeface="Calibri"/>
              <a:sym typeface="Calibri"/>
            </a:endParaRPr>
          </a:p>
          <a:p>
            <a:pPr indent="457200" lvl="0" marL="0" rtl="0" algn="l">
              <a:lnSpc>
                <a:spcPct val="90000"/>
              </a:lnSpc>
              <a:spcBef>
                <a:spcPts val="0"/>
              </a:spcBef>
              <a:spcAft>
                <a:spcPts val="0"/>
              </a:spcAft>
              <a:buClr>
                <a:schemeClr val="dk1"/>
              </a:buClr>
              <a:buSzPts val="3200"/>
              <a:buFont typeface="Arial"/>
              <a:buNone/>
            </a:pPr>
            <a:r>
              <a:rPr lang="en-US" sz="2200">
                <a:solidFill>
                  <a:srgbClr val="1155CC"/>
                </a:solidFill>
                <a:latin typeface="Calibri"/>
                <a:ea typeface="Calibri"/>
                <a:cs typeface="Calibri"/>
                <a:sym typeface="Calibri"/>
              </a:rPr>
              <a:t>  default : </a:t>
            </a:r>
            <a:r>
              <a:rPr lang="en-US" sz="2200">
                <a:latin typeface="Calibri"/>
                <a:ea typeface="Calibri"/>
                <a:cs typeface="Calibri"/>
                <a:sym typeface="Calibri"/>
              </a:rPr>
              <a:t> </a:t>
            </a:r>
            <a:endParaRPr sz="2200">
              <a:latin typeface="Calibri"/>
              <a:ea typeface="Calibri"/>
              <a:cs typeface="Calibri"/>
              <a:sym typeface="Calibri"/>
            </a:endParaRPr>
          </a:p>
          <a:p>
            <a:pPr indent="457200" lvl="0" marL="0" rtl="0" algn="l">
              <a:lnSpc>
                <a:spcPct val="90000"/>
              </a:lnSpc>
              <a:spcBef>
                <a:spcPts val="0"/>
              </a:spcBef>
              <a:spcAft>
                <a:spcPts val="0"/>
              </a:spcAft>
              <a:buClr>
                <a:schemeClr val="dk1"/>
              </a:buClr>
              <a:buSzPts val="3200"/>
              <a:buFont typeface="Arial"/>
              <a:buNone/>
            </a:pPr>
            <a:r>
              <a:rPr lang="en-US" sz="2200">
                <a:latin typeface="Calibri"/>
                <a:ea typeface="Calibri"/>
                <a:cs typeface="Calibri"/>
                <a:sym typeface="Calibri"/>
              </a:rPr>
              <a:t>  	&lt;operacaoDefault&gt;;</a:t>
            </a:r>
            <a:endParaRPr sz="2200">
              <a:solidFill>
                <a:srgbClr val="1155CC"/>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3200"/>
              <a:buFont typeface="Arial"/>
              <a:buNone/>
            </a:pPr>
            <a:r>
              <a:rPr lang="en-US" sz="2200">
                <a:latin typeface="Calibri"/>
                <a:ea typeface="Calibri"/>
                <a:cs typeface="Calibri"/>
                <a:sym typeface="Calibri"/>
              </a:rPr>
              <a:t>   }</a:t>
            </a:r>
            <a:endParaRPr sz="2200">
              <a:latin typeface="Calibri"/>
              <a:ea typeface="Calibri"/>
              <a:cs typeface="Calibri"/>
              <a:sym typeface="Calibri"/>
            </a:endParaRPr>
          </a:p>
        </p:txBody>
      </p:sp>
      <p:sp>
        <p:nvSpPr>
          <p:cNvPr id="699" name="Google Shape;699;g1e4fb260b94_0_0"/>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Decisão </a:t>
            </a:r>
            <a:r>
              <a:rPr lang="en-US" sz="2800">
                <a:solidFill>
                  <a:srgbClr val="1155CC"/>
                </a:solidFill>
              </a:rPr>
              <a:t>switch case</a:t>
            </a:r>
            <a:endParaRPr sz="2800">
              <a:solidFill>
                <a:srgbClr val="1155CC"/>
              </a:solidFill>
            </a:endParaRPr>
          </a:p>
        </p:txBody>
      </p:sp>
      <p:sp>
        <p:nvSpPr>
          <p:cNvPr id="700" name="Google Shape;700;g1e4fb260b94_0_0"/>
          <p:cNvSpPr/>
          <p:nvPr/>
        </p:nvSpPr>
        <p:spPr>
          <a:xfrm>
            <a:off x="563075" y="3429000"/>
            <a:ext cx="3609600" cy="322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1e4fb260b94_0_0"/>
          <p:cNvSpPr txBox="1"/>
          <p:nvPr/>
        </p:nvSpPr>
        <p:spPr>
          <a:xfrm>
            <a:off x="4348225" y="3438625"/>
            <a:ext cx="3289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&lt;nomeVariavel&gt; :</a:t>
            </a:r>
            <a:r>
              <a:rPr lang="en-US" sz="2000"/>
              <a:t> variável que controlada na decisão.</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&lt;opcao&gt;:</a:t>
            </a:r>
            <a:r>
              <a:rPr lang="en-US" sz="2000"/>
              <a:t> conteúdo da variável a ser verificado.</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&lt;operacao&gt;:</a:t>
            </a:r>
            <a:r>
              <a:rPr lang="en-US" sz="2000"/>
              <a:t> execução de alguma instrução.</a:t>
            </a:r>
            <a:endParaRPr sz="2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g1e4fbc519ab_0_0"/>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Decisão </a:t>
            </a:r>
            <a:r>
              <a:rPr lang="en-US" sz="2800">
                <a:solidFill>
                  <a:srgbClr val="1155CC"/>
                </a:solidFill>
              </a:rPr>
              <a:t>switch case</a:t>
            </a:r>
            <a:endParaRPr sz="2800">
              <a:solidFill>
                <a:srgbClr val="1155CC"/>
              </a:solidFill>
            </a:endParaRPr>
          </a:p>
        </p:txBody>
      </p:sp>
      <p:sp>
        <p:nvSpPr>
          <p:cNvPr id="707" name="Google Shape;707;g1e4fbc519ab_0_0"/>
          <p:cNvSpPr txBox="1"/>
          <p:nvPr/>
        </p:nvSpPr>
        <p:spPr>
          <a:xfrm>
            <a:off x="389425" y="1143000"/>
            <a:ext cx="8360100" cy="56430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100">
                <a:solidFill>
                  <a:srgbClr val="E50000"/>
                </a:solidFill>
                <a:latin typeface="Calibri"/>
                <a:ea typeface="Calibri"/>
                <a:cs typeface="Calibri"/>
                <a:sym typeface="Calibri"/>
              </a:rPr>
              <a:t>Ex:                                                                                            index.html </a:t>
            </a:r>
            <a:r>
              <a:rPr lang="en-US" sz="2100">
                <a:solidFill>
                  <a:srgbClr val="800000"/>
                </a:solidFill>
                <a:latin typeface="Calibri"/>
                <a:ea typeface="Calibri"/>
                <a:cs typeface="Calibri"/>
                <a:sym typeface="Calibri"/>
              </a:rPr>
              <a:t>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&lt;body&gt;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&lt;label</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for</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"mesInput"</a:t>
            </a:r>
            <a:r>
              <a:rPr lang="en-US" sz="2100">
                <a:solidFill>
                  <a:srgbClr val="800000"/>
                </a:solidFill>
                <a:latin typeface="Calibri"/>
                <a:ea typeface="Calibri"/>
                <a:cs typeface="Calibri"/>
                <a:sym typeface="Calibri"/>
              </a:rPr>
              <a:t>&gt;</a:t>
            </a:r>
            <a:r>
              <a:rPr lang="en-US" sz="2100">
                <a:solidFill>
                  <a:schemeClr val="dk1"/>
                </a:solidFill>
                <a:latin typeface="Calibri"/>
                <a:ea typeface="Calibri"/>
                <a:cs typeface="Calibri"/>
                <a:sym typeface="Calibri"/>
              </a:rPr>
              <a:t>Informe o mês:</a:t>
            </a:r>
            <a:r>
              <a:rPr lang="en-US" sz="2100">
                <a:solidFill>
                  <a:srgbClr val="800000"/>
                </a:solidFill>
                <a:latin typeface="Calibri"/>
                <a:ea typeface="Calibri"/>
                <a:cs typeface="Calibri"/>
                <a:sym typeface="Calibri"/>
              </a:rPr>
              <a:t>&lt;/label&gt;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&lt;input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type</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"value"</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id</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"mesInput"</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name</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"mesInput"</a:t>
            </a:r>
            <a:r>
              <a:rPr lang="en-US" sz="2100">
                <a:solidFill>
                  <a:schemeClr val="dk1"/>
                </a:solidFill>
                <a:latin typeface="Calibri"/>
                <a:ea typeface="Calibri"/>
                <a:cs typeface="Calibri"/>
                <a:sym typeface="Calibri"/>
              </a:rPr>
              <a:t> </a:t>
            </a:r>
            <a:r>
              <a:rPr lang="en-US" sz="2100">
                <a:solidFill>
                  <a:srgbClr val="800000"/>
                </a:solidFill>
                <a:latin typeface="Calibri"/>
                <a:ea typeface="Calibri"/>
                <a:cs typeface="Calibri"/>
                <a:sym typeface="Calibri"/>
              </a:rPr>
              <a:t>/&gt;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&lt;button</a:t>
            </a:r>
            <a:r>
              <a:rPr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onclick</a:t>
            </a:r>
            <a:r>
              <a:rPr lang="en-US" sz="2100">
                <a:solidFill>
                  <a:schemeClr val="dk1"/>
                </a:solidFill>
                <a:latin typeface="Calibri"/>
                <a:ea typeface="Calibri"/>
                <a:cs typeface="Calibri"/>
                <a:sym typeface="Calibri"/>
              </a:rPr>
              <a:t>=</a:t>
            </a:r>
            <a:r>
              <a:rPr lang="en-US" sz="2100">
                <a:solidFill>
                  <a:srgbClr val="0000FF"/>
                </a:solidFill>
                <a:latin typeface="Calibri"/>
                <a:ea typeface="Calibri"/>
                <a:cs typeface="Calibri"/>
                <a:sym typeface="Calibri"/>
              </a:rPr>
              <a:t>"obterMes()"</a:t>
            </a:r>
            <a:r>
              <a:rPr lang="en-US" sz="2100">
                <a:solidFill>
                  <a:srgbClr val="800000"/>
                </a:solidFill>
                <a:latin typeface="Calibri"/>
                <a:ea typeface="Calibri"/>
                <a:cs typeface="Calibri"/>
                <a:sym typeface="Calibri"/>
              </a:rPr>
              <a:t>&gt;</a:t>
            </a:r>
            <a:r>
              <a:rPr lang="en-US" sz="2100">
                <a:solidFill>
                  <a:schemeClr val="dk1"/>
                </a:solidFill>
                <a:latin typeface="Calibri"/>
                <a:ea typeface="Calibri"/>
                <a:cs typeface="Calibri"/>
                <a:sym typeface="Calibri"/>
              </a:rPr>
              <a:t>Validar</a:t>
            </a:r>
            <a:r>
              <a:rPr lang="en-US" sz="2100">
                <a:solidFill>
                  <a:srgbClr val="800000"/>
                </a:solidFill>
                <a:latin typeface="Calibri"/>
                <a:ea typeface="Calibri"/>
                <a:cs typeface="Calibri"/>
                <a:sym typeface="Calibri"/>
              </a:rPr>
              <a:t>&lt;/button&gt;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a:t>
            </a:r>
            <a:r>
              <a:rPr lang="en-US" sz="2100">
                <a:solidFill>
                  <a:srgbClr val="800000"/>
                </a:solidFill>
                <a:highlight>
                  <a:schemeClr val="lt1"/>
                </a:highlight>
                <a:latin typeface="Calibri"/>
                <a:ea typeface="Calibri"/>
                <a:cs typeface="Calibri"/>
                <a:sym typeface="Calibri"/>
              </a:rPr>
              <a:t>&lt;script</a:t>
            </a:r>
            <a:r>
              <a:rPr lang="en-US" sz="2100">
                <a:solidFill>
                  <a:schemeClr val="dk1"/>
                </a:solidFill>
                <a:highlight>
                  <a:schemeClr val="lt1"/>
                </a:highlight>
                <a:latin typeface="Calibri"/>
                <a:ea typeface="Calibri"/>
                <a:cs typeface="Calibri"/>
                <a:sym typeface="Calibri"/>
              </a:rPr>
              <a:t> </a:t>
            </a:r>
            <a:r>
              <a:rPr lang="en-US" sz="2100">
                <a:solidFill>
                  <a:srgbClr val="E50000"/>
                </a:solidFill>
                <a:highlight>
                  <a:schemeClr val="lt1"/>
                </a:highlight>
                <a:latin typeface="Calibri"/>
                <a:ea typeface="Calibri"/>
                <a:cs typeface="Calibri"/>
                <a:sym typeface="Calibri"/>
              </a:rPr>
              <a:t>src</a:t>
            </a:r>
            <a:r>
              <a:rPr lang="en-US" sz="2100">
                <a:solidFill>
                  <a:schemeClr val="dk1"/>
                </a:solidFill>
                <a:highlight>
                  <a:schemeClr val="lt1"/>
                </a:highlight>
                <a:latin typeface="Calibri"/>
                <a:ea typeface="Calibri"/>
                <a:cs typeface="Calibri"/>
                <a:sym typeface="Calibri"/>
              </a:rPr>
              <a:t>=</a:t>
            </a:r>
            <a:r>
              <a:rPr lang="en-US" sz="2100">
                <a:solidFill>
                  <a:srgbClr val="0000FF"/>
                </a:solidFill>
                <a:highlight>
                  <a:schemeClr val="lt1"/>
                </a:highlight>
                <a:latin typeface="Calibri"/>
                <a:ea typeface="Calibri"/>
                <a:cs typeface="Calibri"/>
                <a:sym typeface="Calibri"/>
              </a:rPr>
              <a:t>"js/script.js"</a:t>
            </a:r>
            <a:r>
              <a:rPr lang="en-US" sz="2100">
                <a:solidFill>
                  <a:srgbClr val="800000"/>
                </a:solidFill>
                <a:highlight>
                  <a:schemeClr val="lt1"/>
                </a:highlight>
                <a:latin typeface="Calibri"/>
                <a:ea typeface="Calibri"/>
                <a:cs typeface="Calibri"/>
                <a:sym typeface="Calibri"/>
              </a:rPr>
              <a:t>&gt;&lt;/script&gt;</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latin typeface="Calibri"/>
                <a:ea typeface="Calibri"/>
                <a:cs typeface="Calibri"/>
                <a:sym typeface="Calibri"/>
              </a:rPr>
              <a:t> &lt;/body&gt;</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0000FF"/>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708" name="Google Shape;708;g1e4fbc519ab_0_0"/>
          <p:cNvSpPr/>
          <p:nvPr/>
        </p:nvSpPr>
        <p:spPr>
          <a:xfrm>
            <a:off x="465625" y="1619450"/>
            <a:ext cx="7305900" cy="271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1e4fbc519ab_0_7"/>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Decisão </a:t>
            </a:r>
            <a:r>
              <a:rPr lang="en-US" sz="2800">
                <a:solidFill>
                  <a:srgbClr val="1155CC"/>
                </a:solidFill>
              </a:rPr>
              <a:t>switch case</a:t>
            </a:r>
            <a:endParaRPr sz="2800">
              <a:solidFill>
                <a:srgbClr val="1155CC"/>
              </a:solidFill>
            </a:endParaRPr>
          </a:p>
        </p:txBody>
      </p:sp>
      <p:sp>
        <p:nvSpPr>
          <p:cNvPr id="714" name="Google Shape;714;g1e4fbc519ab_0_7"/>
          <p:cNvSpPr txBox="1"/>
          <p:nvPr/>
        </p:nvSpPr>
        <p:spPr>
          <a:xfrm>
            <a:off x="389425" y="1143000"/>
            <a:ext cx="8360100" cy="56430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100">
                <a:solidFill>
                  <a:srgbClr val="E50000"/>
                </a:solidFill>
                <a:latin typeface="Calibri"/>
                <a:ea typeface="Calibri"/>
                <a:cs typeface="Calibri"/>
                <a:sym typeface="Calibri"/>
              </a:rPr>
              <a:t>Ex:                                                                                                </a:t>
            </a:r>
            <a:r>
              <a:rPr b="1" lang="en-US" sz="2100">
                <a:solidFill>
                  <a:srgbClr val="B45F06"/>
                </a:solidFill>
                <a:latin typeface="Calibri"/>
                <a:ea typeface="Calibri"/>
                <a:cs typeface="Calibri"/>
                <a:sym typeface="Calibri"/>
              </a:rPr>
              <a:t>script.js</a:t>
            </a:r>
            <a:r>
              <a:rPr b="1" lang="en-US" sz="2100">
                <a:solidFill>
                  <a:srgbClr val="E50000"/>
                </a:solidFill>
                <a:latin typeface="Calibri"/>
                <a:ea typeface="Calibri"/>
                <a:cs typeface="Calibri"/>
                <a:sym typeface="Calibri"/>
              </a:rPr>
              <a:t> </a:t>
            </a:r>
            <a:r>
              <a:rPr lang="en-US" sz="2100">
                <a:solidFill>
                  <a:srgbClr val="800000"/>
                </a:solidFill>
                <a:latin typeface="Calibri"/>
                <a:ea typeface="Calibri"/>
                <a:cs typeface="Calibri"/>
                <a:sym typeface="Calibri"/>
              </a:rPr>
              <a:t> </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a:t>
            </a:r>
            <a:r>
              <a:rPr lang="en-US" sz="2000">
                <a:solidFill>
                  <a:srgbClr val="0000FF"/>
                </a:solidFill>
                <a:highlight>
                  <a:srgbClr val="FFFFFF"/>
                </a:highlight>
                <a:latin typeface="Calibri"/>
                <a:ea typeface="Calibri"/>
                <a:cs typeface="Calibri"/>
                <a:sym typeface="Calibri"/>
              </a:rPr>
              <a:t>function</a:t>
            </a:r>
            <a:r>
              <a:rPr lang="en-US" sz="2000">
                <a:solidFill>
                  <a:schemeClr val="dk1"/>
                </a:solidFill>
                <a:highlight>
                  <a:srgbClr val="FFFFFF"/>
                </a:highlight>
                <a:latin typeface="Calibri"/>
                <a:ea typeface="Calibri"/>
                <a:cs typeface="Calibri"/>
                <a:sym typeface="Calibri"/>
              </a:rPr>
              <a:t> obterMes() {</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rgbClr val="0000FF"/>
                </a:solidFill>
                <a:highlight>
                  <a:srgbClr val="FFFFFF"/>
                </a:highlight>
                <a:latin typeface="Calibri"/>
                <a:ea typeface="Calibri"/>
                <a:cs typeface="Calibri"/>
                <a:sym typeface="Calibri"/>
              </a:rPr>
              <a:t>       let</a:t>
            </a:r>
            <a:r>
              <a:rPr lang="en-US" sz="2000">
                <a:solidFill>
                  <a:schemeClr val="dk1"/>
                </a:solidFill>
                <a:highlight>
                  <a:srgbClr val="FFFFFF"/>
                </a:highlight>
                <a:latin typeface="Calibri"/>
                <a:ea typeface="Calibri"/>
                <a:cs typeface="Calibri"/>
                <a:sym typeface="Calibri"/>
              </a:rPr>
              <a:t> mes = parseInt(document.getElementById(</a:t>
            </a:r>
            <a:r>
              <a:rPr lang="en-US" sz="2000">
                <a:solidFill>
                  <a:srgbClr val="A31515"/>
                </a:solidFill>
                <a:highlight>
                  <a:srgbClr val="FFFFFF"/>
                </a:highlight>
                <a:latin typeface="Calibri"/>
                <a:ea typeface="Calibri"/>
                <a:cs typeface="Calibri"/>
                <a:sym typeface="Calibri"/>
              </a:rPr>
              <a:t>"mesInput"</a:t>
            </a:r>
            <a:r>
              <a:rPr lang="en-US" sz="2000">
                <a:solidFill>
                  <a:schemeClr val="dk1"/>
                </a:solidFill>
                <a:highlight>
                  <a:srgbClr val="FFFFFF"/>
                </a:highlight>
                <a:latin typeface="Calibri"/>
                <a:ea typeface="Calibri"/>
                <a:cs typeface="Calibri"/>
                <a:sym typeface="Calibri"/>
              </a:rPr>
              <a:t>).value);</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rgbClr val="0000FF"/>
                </a:solidFill>
                <a:highlight>
                  <a:srgbClr val="FFFFFF"/>
                </a:highlight>
                <a:latin typeface="Calibri"/>
                <a:ea typeface="Calibri"/>
                <a:cs typeface="Calibri"/>
                <a:sym typeface="Calibri"/>
              </a:rPr>
              <a:t>       switch</a:t>
            </a:r>
            <a:r>
              <a:rPr lang="en-US" sz="2000">
                <a:solidFill>
                  <a:schemeClr val="dk1"/>
                </a:solidFill>
                <a:highlight>
                  <a:srgbClr val="FFFFFF"/>
                </a:highlight>
                <a:latin typeface="Calibri"/>
                <a:ea typeface="Calibri"/>
                <a:cs typeface="Calibri"/>
                <a:sym typeface="Calibri"/>
              </a:rPr>
              <a:t> (mes) {</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rgbClr val="0000FF"/>
                </a:solidFill>
                <a:highlight>
                  <a:srgbClr val="FFFFFF"/>
                </a:highlight>
                <a:latin typeface="Calibri"/>
                <a:ea typeface="Calibri"/>
                <a:cs typeface="Calibri"/>
                <a:sym typeface="Calibri"/>
              </a:rPr>
              <a:t>             case</a:t>
            </a:r>
            <a:r>
              <a:rPr lang="en-US" sz="2000">
                <a:solidFill>
                  <a:schemeClr val="dk1"/>
                </a:solidFill>
                <a:highlight>
                  <a:srgbClr val="FFFFFF"/>
                </a:highlight>
                <a:latin typeface="Calibri"/>
                <a:ea typeface="Calibri"/>
                <a:cs typeface="Calibri"/>
                <a:sym typeface="Calibri"/>
              </a:rPr>
              <a:t> </a:t>
            </a:r>
            <a:r>
              <a:rPr lang="en-US" sz="2000">
                <a:solidFill>
                  <a:srgbClr val="098658"/>
                </a:solidFill>
                <a:highlight>
                  <a:srgbClr val="FFFFFF"/>
                </a:highlight>
                <a:latin typeface="Calibri"/>
                <a:ea typeface="Calibri"/>
                <a:cs typeface="Calibri"/>
                <a:sym typeface="Calibri"/>
              </a:rPr>
              <a:t>1</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chemeClr val="dk1"/>
                </a:solidFill>
                <a:highlight>
                  <a:srgbClr val="FFFFFF"/>
                </a:highlight>
                <a:latin typeface="Calibri"/>
                <a:ea typeface="Calibri"/>
                <a:cs typeface="Calibri"/>
                <a:sym typeface="Calibri"/>
              </a:rPr>
              <a:t>                 document.write(</a:t>
            </a:r>
            <a:r>
              <a:rPr lang="en-US" sz="2000">
                <a:solidFill>
                  <a:srgbClr val="A31515"/>
                </a:solidFill>
                <a:highlight>
                  <a:srgbClr val="FFFFFF"/>
                </a:highlight>
                <a:latin typeface="Calibri"/>
                <a:ea typeface="Calibri"/>
                <a:cs typeface="Calibri"/>
                <a:sym typeface="Calibri"/>
              </a:rPr>
              <a:t>"Janeiro"</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rgbClr val="0000FF"/>
                </a:solidFill>
                <a:highlight>
                  <a:srgbClr val="FFFFFF"/>
                </a:highlight>
                <a:latin typeface="Calibri"/>
                <a:ea typeface="Calibri"/>
                <a:cs typeface="Calibri"/>
                <a:sym typeface="Calibri"/>
              </a:rPr>
              <a:t>                 break</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rgbClr val="0000FF"/>
                </a:solidFill>
                <a:highlight>
                  <a:srgbClr val="FFFFFF"/>
                </a:highlight>
                <a:latin typeface="Calibri"/>
                <a:ea typeface="Calibri"/>
                <a:cs typeface="Calibri"/>
                <a:sym typeface="Calibri"/>
              </a:rPr>
              <a:t>             case</a:t>
            </a:r>
            <a:r>
              <a:rPr lang="en-US" sz="2000">
                <a:solidFill>
                  <a:schemeClr val="dk1"/>
                </a:solidFill>
                <a:highlight>
                  <a:srgbClr val="FFFFFF"/>
                </a:highlight>
                <a:latin typeface="Calibri"/>
                <a:ea typeface="Calibri"/>
                <a:cs typeface="Calibri"/>
                <a:sym typeface="Calibri"/>
              </a:rPr>
              <a:t> </a:t>
            </a:r>
            <a:r>
              <a:rPr lang="en-US" sz="2000">
                <a:solidFill>
                  <a:srgbClr val="098658"/>
                </a:solidFill>
                <a:highlight>
                  <a:srgbClr val="FFFFFF"/>
                </a:highlight>
                <a:latin typeface="Calibri"/>
                <a:ea typeface="Calibri"/>
                <a:cs typeface="Calibri"/>
                <a:sym typeface="Calibri"/>
              </a:rPr>
              <a:t>2</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chemeClr val="dk1"/>
                </a:solidFill>
                <a:highlight>
                  <a:srgbClr val="FFFFFF"/>
                </a:highlight>
                <a:latin typeface="Calibri"/>
                <a:ea typeface="Calibri"/>
                <a:cs typeface="Calibri"/>
                <a:sym typeface="Calibri"/>
              </a:rPr>
              <a:t>                 document.write(</a:t>
            </a:r>
            <a:r>
              <a:rPr lang="en-US" sz="2000">
                <a:solidFill>
                  <a:srgbClr val="A31515"/>
                </a:solidFill>
                <a:highlight>
                  <a:srgbClr val="FFFFFF"/>
                </a:highlight>
                <a:latin typeface="Calibri"/>
                <a:ea typeface="Calibri"/>
                <a:cs typeface="Calibri"/>
                <a:sym typeface="Calibri"/>
              </a:rPr>
              <a:t>"Fevereiro"</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rgbClr val="0000FF"/>
                </a:solidFill>
                <a:highlight>
                  <a:srgbClr val="FFFFFF"/>
                </a:highlight>
                <a:latin typeface="Calibri"/>
                <a:ea typeface="Calibri"/>
                <a:cs typeface="Calibri"/>
                <a:sym typeface="Calibri"/>
              </a:rPr>
              <a:t>                 break</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rgbClr val="800000"/>
                </a:solidFill>
                <a:latin typeface="Calibri"/>
                <a:ea typeface="Calibri"/>
                <a:cs typeface="Calibri"/>
                <a:sym typeface="Calibri"/>
              </a:rPr>
              <a:t>                 :</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2000">
                <a:solidFill>
                  <a:srgbClr val="0000FF"/>
                </a:solidFill>
                <a:highlight>
                  <a:srgbClr val="FFFFFF"/>
                </a:highlight>
                <a:latin typeface="Calibri"/>
                <a:ea typeface="Calibri"/>
                <a:cs typeface="Calibri"/>
                <a:sym typeface="Calibri"/>
              </a:rPr>
              <a:t>            case</a:t>
            </a:r>
            <a:r>
              <a:rPr lang="en-US" sz="2000">
                <a:solidFill>
                  <a:schemeClr val="dk1"/>
                </a:solidFill>
                <a:highlight>
                  <a:srgbClr val="FFFFFF"/>
                </a:highlight>
                <a:latin typeface="Calibri"/>
                <a:ea typeface="Calibri"/>
                <a:cs typeface="Calibri"/>
                <a:sym typeface="Calibri"/>
              </a:rPr>
              <a:t> </a:t>
            </a:r>
            <a:r>
              <a:rPr lang="en-US" sz="2000">
                <a:solidFill>
                  <a:srgbClr val="098658"/>
                </a:solidFill>
                <a:highlight>
                  <a:srgbClr val="FFFFFF"/>
                </a:highlight>
                <a:latin typeface="Calibri"/>
                <a:ea typeface="Calibri"/>
                <a:cs typeface="Calibri"/>
                <a:sym typeface="Calibri"/>
              </a:rPr>
              <a:t>12</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                document.write(</a:t>
            </a:r>
            <a:r>
              <a:rPr lang="en-US" sz="2000">
                <a:solidFill>
                  <a:srgbClr val="A31515"/>
                </a:solidFill>
                <a:highlight>
                  <a:srgbClr val="FFFFFF"/>
                </a:highlight>
                <a:latin typeface="Calibri"/>
                <a:ea typeface="Calibri"/>
                <a:cs typeface="Calibri"/>
                <a:sym typeface="Calibri"/>
              </a:rPr>
              <a:t>"Dezembro"</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2000">
                <a:solidFill>
                  <a:srgbClr val="0000FF"/>
                </a:solidFill>
                <a:highlight>
                  <a:srgbClr val="FFFFFF"/>
                </a:highlight>
                <a:latin typeface="Calibri"/>
                <a:ea typeface="Calibri"/>
                <a:cs typeface="Calibri"/>
                <a:sym typeface="Calibri"/>
              </a:rPr>
              <a:t>                break</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2000">
                <a:solidFill>
                  <a:srgbClr val="0000FF"/>
                </a:solidFill>
                <a:highlight>
                  <a:srgbClr val="FFFFFF"/>
                </a:highlight>
                <a:latin typeface="Calibri"/>
                <a:ea typeface="Calibri"/>
                <a:cs typeface="Calibri"/>
                <a:sym typeface="Calibri"/>
              </a:rPr>
              <a:t>           default</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               document.write(</a:t>
            </a:r>
            <a:r>
              <a:rPr lang="en-US" sz="2000">
                <a:solidFill>
                  <a:srgbClr val="A31515"/>
                </a:solidFill>
                <a:highlight>
                  <a:srgbClr val="FFFFFF"/>
                </a:highlight>
                <a:latin typeface="Calibri"/>
                <a:ea typeface="Calibri"/>
                <a:cs typeface="Calibri"/>
                <a:sym typeface="Calibri"/>
              </a:rPr>
              <a:t>"Mês inválido!"</a:t>
            </a:r>
            <a:r>
              <a:rPr lang="en-US" sz="2000">
                <a:solidFill>
                  <a:schemeClr val="dk1"/>
                </a:solidFill>
                <a:highlight>
                  <a:srgbClr val="FFFFFF"/>
                </a:highlight>
                <a:latin typeface="Calibri"/>
                <a:ea typeface="Calibri"/>
                <a:cs typeface="Calibri"/>
                <a:sym typeface="Calibri"/>
              </a:rPr>
              <a:t>);</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           }</a:t>
            </a:r>
            <a:endParaRPr sz="20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rPr lang="en-US" sz="2000">
                <a:solidFill>
                  <a:schemeClr val="dk1"/>
                </a:solidFill>
                <a:highlight>
                  <a:srgbClr val="FFFFFF"/>
                </a:highlight>
                <a:latin typeface="Calibri"/>
                <a:ea typeface="Calibri"/>
                <a:cs typeface="Calibri"/>
                <a:sym typeface="Calibri"/>
              </a:rPr>
              <a:t> }</a:t>
            </a:r>
            <a:endParaRPr sz="20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715" name="Google Shape;715;g1e4fbc519ab_0_7"/>
          <p:cNvSpPr/>
          <p:nvPr/>
        </p:nvSpPr>
        <p:spPr>
          <a:xfrm>
            <a:off x="465625" y="1633600"/>
            <a:ext cx="7305900" cy="522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1e4fbc519ab_0_15"/>
          <p:cNvSpPr txBox="1"/>
          <p:nvPr>
            <p:ph type="title"/>
          </p:nvPr>
        </p:nvSpPr>
        <p:spPr>
          <a:xfrm>
            <a:off x="284285"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3600">
                <a:latin typeface="Calibri"/>
                <a:ea typeface="Calibri"/>
                <a:cs typeface="Calibri"/>
                <a:sym typeface="Calibri"/>
              </a:rPr>
              <a:t>Exercícios -</a:t>
            </a:r>
            <a:r>
              <a:rPr b="0" i="0" lang="en-US" sz="3600" u="none">
                <a:solidFill>
                  <a:schemeClr val="dk2"/>
                </a:solidFill>
                <a:latin typeface="Calibri"/>
                <a:ea typeface="Calibri"/>
                <a:cs typeface="Calibri"/>
                <a:sym typeface="Calibri"/>
              </a:rPr>
              <a:t> </a:t>
            </a:r>
            <a:r>
              <a:rPr lang="en-US" sz="3600">
                <a:solidFill>
                  <a:srgbClr val="0070C0"/>
                </a:solidFill>
                <a:latin typeface="Calibri"/>
                <a:ea typeface="Calibri"/>
                <a:cs typeface="Calibri"/>
                <a:sym typeface="Calibri"/>
              </a:rPr>
              <a:t>switch case</a:t>
            </a:r>
            <a:r>
              <a:rPr i="0" lang="en-US" sz="3600" u="none">
                <a:solidFill>
                  <a:schemeClr val="dk2"/>
                </a:solidFill>
                <a:latin typeface="Calibri"/>
                <a:ea typeface="Calibri"/>
                <a:cs typeface="Calibri"/>
                <a:sym typeface="Calibri"/>
              </a:rPr>
              <a:t> </a:t>
            </a:r>
            <a:endParaRPr sz="3600">
              <a:latin typeface="Calibri"/>
              <a:ea typeface="Calibri"/>
              <a:cs typeface="Calibri"/>
              <a:sym typeface="Calibri"/>
            </a:endParaRPr>
          </a:p>
        </p:txBody>
      </p:sp>
      <p:sp>
        <p:nvSpPr>
          <p:cNvPr id="721" name="Google Shape;721;g1e4fbc519ab_0_15"/>
          <p:cNvSpPr txBox="1"/>
          <p:nvPr/>
        </p:nvSpPr>
        <p:spPr>
          <a:xfrm>
            <a:off x="131875" y="993925"/>
            <a:ext cx="8641800" cy="270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Faça um código em JavaScript para</a:t>
            </a:r>
            <a:r>
              <a:rPr lang="en-US" sz="1800"/>
              <a:t> exibir informações sobre as 4 estações, o usuário deve informar um número (1 para Primeira, 2 para Verão, 3 para Outono e 4 para Inverno) ao informar o número ele deve receber alguma informação de texto sobre aquela estação. (obs: trate casos em que o usuário insira outros números)</a:t>
            </a: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342900" lvl="0" marL="457200" rtl="0" algn="l">
              <a:spcBef>
                <a:spcPts val="0"/>
              </a:spcBef>
              <a:spcAft>
                <a:spcPts val="0"/>
              </a:spcAft>
              <a:buSzPts val="1800"/>
              <a:buAutoNum type="arabicPeriod"/>
            </a:pPr>
            <a:r>
              <a:rPr lang="en-US" sz="1900">
                <a:solidFill>
                  <a:schemeClr val="dk1"/>
                </a:solidFill>
              </a:rPr>
              <a:t>Faça um programa que receba dois números e execute as operações listadas a seguir de acordo com a escolha do usuário:</a:t>
            </a:r>
            <a:endParaRPr b="0" i="0" sz="1800" u="none" cap="none" strike="noStrike">
              <a:solidFill>
                <a:srgbClr val="000000"/>
              </a:solidFill>
              <a:latin typeface="Arial"/>
              <a:ea typeface="Arial"/>
              <a:cs typeface="Arial"/>
              <a:sym typeface="Arial"/>
            </a:endParaRPr>
          </a:p>
        </p:txBody>
      </p:sp>
      <p:graphicFrame>
        <p:nvGraphicFramePr>
          <p:cNvPr id="722" name="Google Shape;722;g1e4fbc519ab_0_15"/>
          <p:cNvGraphicFramePr/>
          <p:nvPr/>
        </p:nvGraphicFramePr>
        <p:xfrm>
          <a:off x="659425" y="3973550"/>
          <a:ext cx="3000000" cy="3000000"/>
        </p:xfrm>
        <a:graphic>
          <a:graphicData uri="http://schemas.openxmlformats.org/drawingml/2006/table">
            <a:tbl>
              <a:tblPr>
                <a:noFill/>
                <a:tableStyleId>{9453CD14-4DC3-4846-B1EC-3CE33C0CC7E4}</a:tableStyleId>
              </a:tblPr>
              <a:tblGrid>
                <a:gridCol w="2792750"/>
                <a:gridCol w="4446250"/>
              </a:tblGrid>
              <a:tr h="411450">
                <a:tc>
                  <a:txBody>
                    <a:bodyPr/>
                    <a:lstStyle/>
                    <a:p>
                      <a:pPr indent="0" lvl="0" marL="0" rtl="0" algn="l">
                        <a:spcBef>
                          <a:spcPts val="0"/>
                        </a:spcBef>
                        <a:spcAft>
                          <a:spcPts val="0"/>
                        </a:spcAft>
                        <a:buNone/>
                      </a:pPr>
                      <a:r>
                        <a:rPr b="1" lang="en-US" sz="1900"/>
                        <a:t>Escolha do Usuário</a:t>
                      </a:r>
                      <a:endParaRPr b="1" sz="1900"/>
                    </a:p>
                  </a:txBody>
                  <a:tcPr marT="91425" marB="91425" marR="91425" marL="91425">
                    <a:solidFill>
                      <a:srgbClr val="D9D2E9"/>
                    </a:solidFill>
                  </a:tcPr>
                </a:tc>
                <a:tc>
                  <a:txBody>
                    <a:bodyPr/>
                    <a:lstStyle/>
                    <a:p>
                      <a:pPr indent="0" lvl="0" marL="0" rtl="0" algn="l">
                        <a:spcBef>
                          <a:spcPts val="0"/>
                        </a:spcBef>
                        <a:spcAft>
                          <a:spcPts val="0"/>
                        </a:spcAft>
                        <a:buNone/>
                      </a:pPr>
                      <a:r>
                        <a:rPr b="1" lang="en-US" sz="1900"/>
                        <a:t>Operação</a:t>
                      </a:r>
                      <a:endParaRPr b="1"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1</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Média entre os números digitados</a:t>
                      </a:r>
                      <a:endParaRPr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2</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Diferença entre os números</a:t>
                      </a:r>
                      <a:endParaRPr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3</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Produtos entre os números digitados</a:t>
                      </a:r>
                      <a:endParaRPr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4</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Divisão do primeiro pelo segundo</a:t>
                      </a:r>
                      <a:endParaRPr sz="1900"/>
                    </a:p>
                  </a:txBody>
                  <a:tcPr marT="91425" marB="91425" marR="91425" marL="91425">
                    <a:solidFill>
                      <a:srgbClr val="D9D2E9"/>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g1e503e66bca_4_6"/>
          <p:cNvSpPr txBox="1"/>
          <p:nvPr>
            <p:ph type="title"/>
          </p:nvPr>
        </p:nvSpPr>
        <p:spPr>
          <a:xfrm>
            <a:off x="284285"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3600">
                <a:latin typeface="Calibri"/>
                <a:ea typeface="Calibri"/>
                <a:cs typeface="Calibri"/>
                <a:sym typeface="Calibri"/>
              </a:rPr>
              <a:t>Exercícios -</a:t>
            </a:r>
            <a:r>
              <a:rPr b="0" i="0" lang="en-US" sz="3600" u="none">
                <a:solidFill>
                  <a:schemeClr val="dk2"/>
                </a:solidFill>
                <a:latin typeface="Calibri"/>
                <a:ea typeface="Calibri"/>
                <a:cs typeface="Calibri"/>
                <a:sym typeface="Calibri"/>
              </a:rPr>
              <a:t> </a:t>
            </a:r>
            <a:r>
              <a:rPr lang="en-US" sz="3600">
                <a:solidFill>
                  <a:srgbClr val="0070C0"/>
                </a:solidFill>
                <a:latin typeface="Calibri"/>
                <a:ea typeface="Calibri"/>
                <a:cs typeface="Calibri"/>
                <a:sym typeface="Calibri"/>
              </a:rPr>
              <a:t>switch case</a:t>
            </a:r>
            <a:r>
              <a:rPr i="0" lang="en-US" sz="3600" u="none">
                <a:solidFill>
                  <a:schemeClr val="dk2"/>
                </a:solidFill>
                <a:latin typeface="Calibri"/>
                <a:ea typeface="Calibri"/>
                <a:cs typeface="Calibri"/>
                <a:sym typeface="Calibri"/>
              </a:rPr>
              <a:t> </a:t>
            </a:r>
            <a:endParaRPr sz="3600">
              <a:latin typeface="Calibri"/>
              <a:ea typeface="Calibri"/>
              <a:cs typeface="Calibri"/>
              <a:sym typeface="Calibri"/>
            </a:endParaRPr>
          </a:p>
        </p:txBody>
      </p:sp>
      <p:sp>
        <p:nvSpPr>
          <p:cNvPr id="728" name="Google Shape;728;g1e503e66bca_4_6"/>
          <p:cNvSpPr txBox="1"/>
          <p:nvPr/>
        </p:nvSpPr>
        <p:spPr>
          <a:xfrm>
            <a:off x="131875" y="1146325"/>
            <a:ext cx="8641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1900"/>
              <a:t>3</a:t>
            </a:r>
            <a:r>
              <a:rPr lang="en-US" sz="1900"/>
              <a:t>.	Faça um código Java que leia o código de um determinado produto e mostre sua classificação. Utilize a seguinte tabela como referência:</a:t>
            </a:r>
            <a:endParaRPr sz="18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aphicFrame>
        <p:nvGraphicFramePr>
          <p:cNvPr id="729" name="Google Shape;729;g1e503e66bca_4_6"/>
          <p:cNvGraphicFramePr/>
          <p:nvPr/>
        </p:nvGraphicFramePr>
        <p:xfrm>
          <a:off x="659425" y="2373350"/>
          <a:ext cx="3000000" cy="3000000"/>
        </p:xfrm>
        <a:graphic>
          <a:graphicData uri="http://schemas.openxmlformats.org/drawingml/2006/table">
            <a:tbl>
              <a:tblPr>
                <a:noFill/>
                <a:tableStyleId>{9453CD14-4DC3-4846-B1EC-3CE33C0CC7E4}</a:tableStyleId>
              </a:tblPr>
              <a:tblGrid>
                <a:gridCol w="2792750"/>
                <a:gridCol w="4446250"/>
              </a:tblGrid>
              <a:tr h="411450">
                <a:tc>
                  <a:txBody>
                    <a:bodyPr/>
                    <a:lstStyle/>
                    <a:p>
                      <a:pPr indent="0" lvl="0" marL="0" rtl="0" algn="l">
                        <a:spcBef>
                          <a:spcPts val="0"/>
                        </a:spcBef>
                        <a:spcAft>
                          <a:spcPts val="0"/>
                        </a:spcAft>
                        <a:buNone/>
                      </a:pPr>
                      <a:r>
                        <a:rPr b="1" lang="en-US" sz="1900"/>
                        <a:t>Código</a:t>
                      </a:r>
                      <a:endParaRPr b="1" sz="1900"/>
                    </a:p>
                  </a:txBody>
                  <a:tcPr marT="91425" marB="91425" marR="91425" marL="91425">
                    <a:solidFill>
                      <a:srgbClr val="D9D2E9"/>
                    </a:solidFill>
                  </a:tcPr>
                </a:tc>
                <a:tc>
                  <a:txBody>
                    <a:bodyPr/>
                    <a:lstStyle/>
                    <a:p>
                      <a:pPr indent="0" lvl="0" marL="0" rtl="0" algn="l">
                        <a:spcBef>
                          <a:spcPts val="0"/>
                        </a:spcBef>
                        <a:spcAft>
                          <a:spcPts val="0"/>
                        </a:spcAft>
                        <a:buNone/>
                      </a:pPr>
                      <a:r>
                        <a:rPr b="1" lang="en-US" sz="1900"/>
                        <a:t>Classificação</a:t>
                      </a:r>
                      <a:endParaRPr b="1"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1</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Alimento não-perecível</a:t>
                      </a:r>
                      <a:endParaRPr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2,3 ou 4</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Alimento perecível</a:t>
                      </a:r>
                      <a:endParaRPr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5 ou 6</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Vestuário</a:t>
                      </a:r>
                      <a:endParaRPr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7</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Higiene Pessoal</a:t>
                      </a:r>
                      <a:endParaRPr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8 até 15</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Limpeza e Utensílios Domésticos</a:t>
                      </a:r>
                      <a:endParaRPr sz="1900"/>
                    </a:p>
                  </a:txBody>
                  <a:tcPr marT="91425" marB="91425" marR="91425" marL="91425">
                    <a:solidFill>
                      <a:srgbClr val="D9D2E9"/>
                    </a:solidFill>
                  </a:tcPr>
                </a:tc>
              </a:tr>
              <a:tr h="411450">
                <a:tc>
                  <a:txBody>
                    <a:bodyPr/>
                    <a:lstStyle/>
                    <a:p>
                      <a:pPr indent="0" lvl="0" marL="0" rtl="0" algn="l">
                        <a:spcBef>
                          <a:spcPts val="0"/>
                        </a:spcBef>
                        <a:spcAft>
                          <a:spcPts val="0"/>
                        </a:spcAft>
                        <a:buNone/>
                      </a:pPr>
                      <a:r>
                        <a:rPr lang="en-US" sz="1900"/>
                        <a:t>Qualquer outro código</a:t>
                      </a:r>
                      <a:endParaRPr sz="1900"/>
                    </a:p>
                  </a:txBody>
                  <a:tcPr marT="91425" marB="91425" marR="91425" marL="91425">
                    <a:solidFill>
                      <a:srgbClr val="D9D2E9"/>
                    </a:solidFill>
                  </a:tcPr>
                </a:tc>
                <a:tc>
                  <a:txBody>
                    <a:bodyPr/>
                    <a:lstStyle/>
                    <a:p>
                      <a:pPr indent="0" lvl="0" marL="0" rtl="0" algn="l">
                        <a:spcBef>
                          <a:spcPts val="0"/>
                        </a:spcBef>
                        <a:spcAft>
                          <a:spcPts val="0"/>
                        </a:spcAft>
                        <a:buNone/>
                      </a:pPr>
                      <a:r>
                        <a:rPr lang="en-US" sz="1900"/>
                        <a:t>Código inválido</a:t>
                      </a:r>
                      <a:endParaRPr sz="1900"/>
                    </a:p>
                  </a:txBody>
                  <a:tcPr marT="91425" marB="91425" marR="91425" marL="91425">
                    <a:solidFill>
                      <a:srgbClr val="D9D2E9"/>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g1e503e666ef_0_1"/>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Repetição</a:t>
            </a:r>
            <a:endParaRPr sz="2800">
              <a:solidFill>
                <a:srgbClr val="1155CC"/>
              </a:solidFill>
            </a:endParaRPr>
          </a:p>
        </p:txBody>
      </p:sp>
      <p:sp>
        <p:nvSpPr>
          <p:cNvPr id="735" name="Google Shape;735;g1e503e666ef_0_1"/>
          <p:cNvSpPr txBox="1"/>
          <p:nvPr/>
        </p:nvSpPr>
        <p:spPr>
          <a:xfrm>
            <a:off x="389425" y="1143000"/>
            <a:ext cx="8360100" cy="50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 Conhecidas também como </a:t>
            </a:r>
            <a:r>
              <a:rPr i="1" lang="en-US" sz="2100">
                <a:solidFill>
                  <a:srgbClr val="2A00FF"/>
                </a:solidFill>
                <a:latin typeface="Calibri"/>
                <a:ea typeface="Calibri"/>
                <a:cs typeface="Calibri"/>
                <a:sym typeface="Calibri"/>
              </a:rPr>
              <a:t>loops</a:t>
            </a:r>
            <a:r>
              <a:rPr lang="en-US" sz="2100">
                <a:solidFill>
                  <a:schemeClr val="dk1"/>
                </a:solidFill>
                <a:latin typeface="Calibri"/>
                <a:ea typeface="Calibri"/>
                <a:cs typeface="Calibri"/>
                <a:sym typeface="Calibri"/>
              </a:rPr>
              <a:t> (laços), essas estruturas são  utilizadas para </a:t>
            </a:r>
            <a:r>
              <a:rPr lang="en-US" sz="2100">
                <a:solidFill>
                  <a:srgbClr val="FF0000"/>
                </a:solidFill>
                <a:latin typeface="Calibri"/>
                <a:ea typeface="Calibri"/>
                <a:cs typeface="Calibri"/>
                <a:sym typeface="Calibri"/>
              </a:rPr>
              <a:t>executar a repetição de  uma instrução ou bloco de instrução </a:t>
            </a:r>
            <a:r>
              <a:rPr lang="en-US" sz="2100">
                <a:solidFill>
                  <a:schemeClr val="dk1"/>
                </a:solidFill>
                <a:latin typeface="Calibri"/>
                <a:ea typeface="Calibri"/>
                <a:cs typeface="Calibri"/>
                <a:sym typeface="Calibri"/>
              </a:rPr>
              <a:t>enquanto determinada condição estiver sendo satisfeita (</a:t>
            </a:r>
            <a:r>
              <a:rPr b="1" lang="en-US" sz="2100">
                <a:solidFill>
                  <a:schemeClr val="dk1"/>
                </a:solidFill>
                <a:latin typeface="Calibri"/>
                <a:ea typeface="Calibri"/>
                <a:cs typeface="Calibri"/>
                <a:sym typeface="Calibri"/>
              </a:rPr>
              <a:t>cláusula de verificação verdadeira</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Em JavaScript as estruturas de repetição são:</a:t>
            </a:r>
            <a:endParaRPr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Clr>
                <a:schemeClr val="dk1"/>
              </a:buClr>
              <a:buSzPts val="1100"/>
              <a:buFont typeface="Arial"/>
              <a:buNone/>
            </a:pPr>
            <a:r>
              <a:rPr lang="en-US" sz="2100">
                <a:solidFill>
                  <a:srgbClr val="2A00FF"/>
                </a:solidFill>
                <a:latin typeface="Calibri"/>
                <a:ea typeface="Calibri"/>
                <a:cs typeface="Calibri"/>
                <a:sym typeface="Calibri"/>
              </a:rPr>
              <a:t>while</a:t>
            </a:r>
            <a:r>
              <a:rPr lang="en-US" sz="2100">
                <a:solidFill>
                  <a:schemeClr val="dk1"/>
                </a:solidFill>
                <a:latin typeface="Calibri"/>
                <a:ea typeface="Calibri"/>
                <a:cs typeface="Calibri"/>
                <a:sym typeface="Calibri"/>
              </a:rPr>
              <a:t> - percorre um bloco de código enquanto uma condição especificada é verdadeira.</a:t>
            </a:r>
            <a:endParaRPr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Clr>
                <a:schemeClr val="dk1"/>
              </a:buClr>
              <a:buSzPts val="1100"/>
              <a:buFont typeface="Arial"/>
              <a:buNone/>
            </a:pPr>
            <a:r>
              <a:rPr lang="en-US" sz="2100">
                <a:solidFill>
                  <a:srgbClr val="2A00FF"/>
                </a:solidFill>
                <a:latin typeface="Calibri"/>
                <a:ea typeface="Calibri"/>
                <a:cs typeface="Calibri"/>
                <a:sym typeface="Calibri"/>
              </a:rPr>
              <a:t>do/while</a:t>
            </a:r>
            <a:r>
              <a:rPr lang="en-US" sz="2100">
                <a:solidFill>
                  <a:schemeClr val="dk1"/>
                </a:solidFill>
                <a:latin typeface="Calibri"/>
                <a:ea typeface="Calibri"/>
                <a:cs typeface="Calibri"/>
                <a:sym typeface="Calibri"/>
              </a:rPr>
              <a:t> - também percorre um bloco de código enquanto uma condição especificada é verdadeira.</a:t>
            </a:r>
            <a:endParaRPr sz="2100">
              <a:solidFill>
                <a:srgbClr val="2A00FF"/>
              </a:solidFill>
              <a:latin typeface="Calibri"/>
              <a:ea typeface="Calibri"/>
              <a:cs typeface="Calibri"/>
              <a:sym typeface="Calibri"/>
            </a:endParaRPr>
          </a:p>
          <a:p>
            <a:pPr indent="0" lvl="0" marL="457200" rtl="0" algn="l">
              <a:lnSpc>
                <a:spcPct val="120000"/>
              </a:lnSpc>
              <a:spcBef>
                <a:spcPts val="0"/>
              </a:spcBef>
              <a:spcAft>
                <a:spcPts val="0"/>
              </a:spcAft>
              <a:buNone/>
            </a:pPr>
            <a:r>
              <a:rPr lang="en-US" sz="2100">
                <a:solidFill>
                  <a:srgbClr val="2A00FF"/>
                </a:solidFill>
                <a:latin typeface="Calibri"/>
                <a:ea typeface="Calibri"/>
                <a:cs typeface="Calibri"/>
                <a:sym typeface="Calibri"/>
              </a:rPr>
              <a:t>for</a:t>
            </a:r>
            <a:r>
              <a:rPr lang="en-US" sz="2100">
                <a:solidFill>
                  <a:schemeClr val="dk1"/>
                </a:solidFill>
                <a:latin typeface="Calibri"/>
                <a:ea typeface="Calibri"/>
                <a:cs typeface="Calibri"/>
                <a:sym typeface="Calibri"/>
              </a:rPr>
              <a:t> - percorre um bloco de código várias vezes.</a:t>
            </a:r>
            <a:endParaRPr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rPr lang="en-US" sz="2100">
                <a:solidFill>
                  <a:srgbClr val="2A00FF"/>
                </a:solidFill>
                <a:latin typeface="Calibri"/>
                <a:ea typeface="Calibri"/>
                <a:cs typeface="Calibri"/>
                <a:sym typeface="Calibri"/>
              </a:rPr>
              <a:t>for/in</a:t>
            </a:r>
            <a:r>
              <a:rPr lang="en-US" sz="2100">
                <a:solidFill>
                  <a:schemeClr val="dk1"/>
                </a:solidFill>
                <a:latin typeface="Calibri"/>
                <a:ea typeface="Calibri"/>
                <a:cs typeface="Calibri"/>
                <a:sym typeface="Calibri"/>
              </a:rPr>
              <a:t> - percorre as propriedades de um objeto.</a:t>
            </a:r>
            <a:endParaRPr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rPr lang="en-US" sz="2100">
                <a:solidFill>
                  <a:srgbClr val="2A00FF"/>
                </a:solidFill>
                <a:latin typeface="Calibri"/>
                <a:ea typeface="Calibri"/>
                <a:cs typeface="Calibri"/>
                <a:sym typeface="Calibri"/>
              </a:rPr>
              <a:t>for/of</a:t>
            </a:r>
            <a:r>
              <a:rPr lang="en-US" sz="2100">
                <a:solidFill>
                  <a:schemeClr val="dk1"/>
                </a:solidFill>
                <a:latin typeface="Calibri"/>
                <a:ea typeface="Calibri"/>
                <a:cs typeface="Calibri"/>
                <a:sym typeface="Calibri"/>
              </a:rPr>
              <a:t> - percorre os valores de um objeto iterável.</a:t>
            </a:r>
            <a:endParaRPr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g1e503e666ef_0_8"/>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Repetição</a:t>
            </a:r>
            <a:endParaRPr sz="2800">
              <a:solidFill>
                <a:srgbClr val="1155CC"/>
              </a:solidFill>
            </a:endParaRPr>
          </a:p>
        </p:txBody>
      </p:sp>
      <p:sp>
        <p:nvSpPr>
          <p:cNvPr id="741" name="Google Shape;741;g1e503e666ef_0_8"/>
          <p:cNvSpPr txBox="1"/>
          <p:nvPr/>
        </p:nvSpPr>
        <p:spPr>
          <a:xfrm>
            <a:off x="389425" y="1143000"/>
            <a:ext cx="8360100" cy="50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  Geralmente em conjunto com comandos de repetição temos variáveis auxiliares, conhecidas como </a:t>
            </a:r>
            <a:r>
              <a:rPr b="1" lang="en-US" sz="2100">
                <a:solidFill>
                  <a:schemeClr val="dk1"/>
                </a:solidFill>
                <a:latin typeface="Calibri"/>
                <a:ea typeface="Calibri"/>
                <a:cs typeface="Calibri"/>
                <a:sym typeface="Calibri"/>
              </a:rPr>
              <a:t>contadores</a:t>
            </a:r>
            <a:r>
              <a:rPr lang="en-US" sz="2100">
                <a:solidFill>
                  <a:schemeClr val="dk1"/>
                </a:solidFill>
                <a:latin typeface="Calibri"/>
                <a:ea typeface="Calibri"/>
                <a:cs typeface="Calibri"/>
                <a:sym typeface="Calibri"/>
              </a:rPr>
              <a:t> e  </a:t>
            </a:r>
            <a:r>
              <a:rPr b="1" lang="en-US" sz="2100">
                <a:solidFill>
                  <a:schemeClr val="dk1"/>
                </a:solidFill>
                <a:latin typeface="Calibri"/>
                <a:ea typeface="Calibri"/>
                <a:cs typeface="Calibri"/>
                <a:sym typeface="Calibri"/>
              </a:rPr>
              <a:t>acumuladores</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spcBef>
                <a:spcPts val="0"/>
              </a:spcBef>
              <a:spcAft>
                <a:spcPts val="0"/>
              </a:spcAft>
              <a:buClr>
                <a:srgbClr val="00B0F0"/>
              </a:buClr>
              <a:buSzPts val="3600"/>
              <a:buFont typeface="Calibri"/>
              <a:buNone/>
            </a:pPr>
            <a:r>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b="1" lang="en-US" sz="2100">
                <a:solidFill>
                  <a:schemeClr val="dk1"/>
                </a:solidFill>
                <a:latin typeface="Calibri"/>
                <a:ea typeface="Calibri"/>
                <a:cs typeface="Calibri"/>
                <a:sym typeface="Calibri"/>
              </a:rPr>
              <a:t>Contadores:</a:t>
            </a:r>
            <a:r>
              <a:rPr lang="en-US" sz="2100">
                <a:solidFill>
                  <a:schemeClr val="dk1"/>
                </a:solidFill>
                <a:latin typeface="Calibri"/>
                <a:ea typeface="Calibri"/>
                <a:cs typeface="Calibri"/>
                <a:sym typeface="Calibri"/>
              </a:rPr>
              <a:t> são utilizados para realizar o controle dos laços de repetição. Podem fazer isso por meio do incremento ou decremento.</a:t>
            </a:r>
            <a:endParaRPr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100">
                <a:solidFill>
                  <a:srgbClr val="E50000"/>
                </a:solidFill>
                <a:latin typeface="Calibri"/>
                <a:ea typeface="Calibri"/>
                <a:cs typeface="Calibri"/>
                <a:sym typeface="Calibri"/>
              </a:rPr>
              <a:t>Ex:</a:t>
            </a:r>
            <a:r>
              <a:rPr lang="en-US" sz="2100">
                <a:solidFill>
                  <a:srgbClr val="741B47"/>
                </a:solidFill>
                <a:latin typeface="Calibri"/>
                <a:ea typeface="Calibri"/>
                <a:cs typeface="Calibri"/>
                <a:sym typeface="Calibri"/>
              </a:rPr>
              <a:t> </a:t>
            </a:r>
            <a:r>
              <a:rPr lang="en-US" sz="2100">
                <a:solidFill>
                  <a:srgbClr val="2A00FF"/>
                </a:solidFill>
                <a:latin typeface="Calibri"/>
                <a:ea typeface="Calibri"/>
                <a:cs typeface="Calibri"/>
                <a:sym typeface="Calibri"/>
              </a:rPr>
              <a:t>Incremento</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100">
                <a:solidFill>
                  <a:srgbClr val="2A00FF"/>
                </a:solidFill>
                <a:latin typeface="Calibri"/>
                <a:ea typeface="Calibri"/>
                <a:cs typeface="Calibri"/>
                <a:sym typeface="Calibri"/>
              </a:rPr>
              <a:t>cont = cont + 1;</a:t>
            </a:r>
            <a:r>
              <a:rPr lang="en-US" sz="2100">
                <a:solidFill>
                  <a:schemeClr val="dk1"/>
                </a:solidFill>
                <a:latin typeface="Calibri"/>
                <a:ea typeface="Calibri"/>
                <a:cs typeface="Calibri"/>
                <a:sym typeface="Calibri"/>
              </a:rPr>
              <a:t>  pode ser representado por </a:t>
            </a:r>
            <a:r>
              <a:rPr lang="en-US" sz="2100">
                <a:solidFill>
                  <a:srgbClr val="2A00FF"/>
                </a:solidFill>
                <a:latin typeface="Calibri"/>
                <a:ea typeface="Calibri"/>
                <a:cs typeface="Calibri"/>
                <a:sym typeface="Calibri"/>
              </a:rPr>
              <a:t>cont++</a:t>
            </a:r>
            <a:r>
              <a:rPr b="1" lang="en-US" sz="2100">
                <a:solidFill>
                  <a:srgbClr val="2A00FF"/>
                </a:solidFill>
                <a:latin typeface="Calibri"/>
                <a:ea typeface="Calibri"/>
                <a:cs typeface="Calibri"/>
                <a:sym typeface="Calibri"/>
              </a:rPr>
              <a:t>;</a:t>
            </a:r>
            <a:r>
              <a:rPr lang="en-US" sz="2100">
                <a:solidFill>
                  <a:schemeClr val="dk1"/>
                </a:solidFill>
                <a:latin typeface="Calibri"/>
                <a:ea typeface="Calibri"/>
                <a:cs typeface="Calibri"/>
                <a:sym typeface="Calibri"/>
              </a:rPr>
              <a:t> ou </a:t>
            </a:r>
            <a:r>
              <a:rPr lang="en-US" sz="2100">
                <a:solidFill>
                  <a:srgbClr val="2A00FF"/>
                </a:solidFill>
                <a:latin typeface="Calibri"/>
                <a:ea typeface="Calibri"/>
                <a:cs typeface="Calibri"/>
                <a:sym typeface="Calibri"/>
              </a:rPr>
              <a:t>++cont;</a:t>
            </a:r>
            <a:endParaRPr sz="2100">
              <a:solidFill>
                <a:srgbClr val="2A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100">
                <a:solidFill>
                  <a:schemeClr val="dk1"/>
                </a:solidFill>
                <a:latin typeface="Calibri"/>
                <a:ea typeface="Calibri"/>
                <a:cs typeface="Calibri"/>
                <a:sym typeface="Calibri"/>
              </a:rPr>
              <a:t>	</a:t>
            </a:r>
            <a:r>
              <a:rPr lang="en-US" sz="2100">
                <a:solidFill>
                  <a:srgbClr val="E50000"/>
                </a:solidFill>
                <a:latin typeface="Calibri"/>
                <a:ea typeface="Calibri"/>
                <a:cs typeface="Calibri"/>
                <a:sym typeface="Calibri"/>
              </a:rPr>
              <a:t>Ex: </a:t>
            </a:r>
            <a:r>
              <a:rPr lang="en-US" sz="2100">
                <a:solidFill>
                  <a:srgbClr val="2A00FF"/>
                </a:solidFill>
                <a:latin typeface="Calibri"/>
                <a:ea typeface="Calibri"/>
                <a:cs typeface="Calibri"/>
                <a:sym typeface="Calibri"/>
              </a:rPr>
              <a:t>Decremento</a:t>
            </a:r>
            <a:endParaRPr sz="2100">
              <a:solidFill>
                <a:srgbClr val="2A00FF"/>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100">
                <a:solidFill>
                  <a:srgbClr val="2A00FF"/>
                </a:solidFill>
                <a:latin typeface="Calibri"/>
                <a:ea typeface="Calibri"/>
                <a:cs typeface="Calibri"/>
                <a:sym typeface="Calibri"/>
              </a:rPr>
              <a:t>cont = cont - 1;</a:t>
            </a:r>
            <a:r>
              <a:rPr lang="en-US" sz="2100">
                <a:solidFill>
                  <a:schemeClr val="dk1"/>
                </a:solidFill>
                <a:latin typeface="Calibri"/>
                <a:ea typeface="Calibri"/>
                <a:cs typeface="Calibri"/>
                <a:sym typeface="Calibri"/>
              </a:rPr>
              <a:t>  pode ser representado por </a:t>
            </a:r>
            <a:r>
              <a:rPr lang="en-US" sz="2100">
                <a:solidFill>
                  <a:srgbClr val="2A00FF"/>
                </a:solidFill>
                <a:latin typeface="Calibri"/>
                <a:ea typeface="Calibri"/>
                <a:cs typeface="Calibri"/>
                <a:sym typeface="Calibri"/>
              </a:rPr>
              <a:t>cont--;</a:t>
            </a:r>
            <a:r>
              <a:rPr lang="en-US" sz="2100">
                <a:solidFill>
                  <a:schemeClr val="dk1"/>
                </a:solidFill>
                <a:latin typeface="Calibri"/>
                <a:ea typeface="Calibri"/>
                <a:cs typeface="Calibri"/>
                <a:sym typeface="Calibri"/>
              </a:rPr>
              <a:t> ou </a:t>
            </a:r>
            <a:r>
              <a:rPr lang="en-US" sz="2100">
                <a:solidFill>
                  <a:srgbClr val="2A00FF"/>
                </a:solidFill>
                <a:latin typeface="Calibri"/>
                <a:ea typeface="Calibri"/>
                <a:cs typeface="Calibri"/>
                <a:sym typeface="Calibri"/>
              </a:rPr>
              <a:t>–cont;</a:t>
            </a:r>
            <a:endParaRPr sz="2100">
              <a:solidFill>
                <a:srgbClr val="2A00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g1e503e666ef_0_13"/>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Repetição</a:t>
            </a:r>
            <a:endParaRPr sz="2800">
              <a:solidFill>
                <a:srgbClr val="1155CC"/>
              </a:solidFill>
            </a:endParaRPr>
          </a:p>
        </p:txBody>
      </p:sp>
      <p:sp>
        <p:nvSpPr>
          <p:cNvPr id="747" name="Google Shape;747;g1e503e666ef_0_13"/>
          <p:cNvSpPr txBox="1"/>
          <p:nvPr/>
        </p:nvSpPr>
        <p:spPr>
          <a:xfrm>
            <a:off x="389425" y="1143000"/>
            <a:ext cx="8360100" cy="50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  Existe alguma diferença entre os incrementos </a:t>
            </a:r>
            <a:r>
              <a:rPr lang="en-US" sz="2100">
                <a:solidFill>
                  <a:srgbClr val="2A00FF"/>
                </a:solidFill>
                <a:latin typeface="Calibri"/>
                <a:ea typeface="Calibri"/>
                <a:cs typeface="Calibri"/>
                <a:sym typeface="Calibri"/>
              </a:rPr>
              <a:t>cont++; </a:t>
            </a:r>
            <a:r>
              <a:rPr lang="en-US" sz="2100">
                <a:solidFill>
                  <a:schemeClr val="dk1"/>
                </a:solidFill>
                <a:latin typeface="Calibri"/>
                <a:ea typeface="Calibri"/>
                <a:cs typeface="Calibri"/>
                <a:sym typeface="Calibri"/>
              </a:rPr>
              <a:t> e  </a:t>
            </a:r>
            <a:r>
              <a:rPr lang="en-US" sz="2100">
                <a:solidFill>
                  <a:srgbClr val="2A00FF"/>
                </a:solidFill>
                <a:latin typeface="Calibri"/>
                <a:ea typeface="Calibri"/>
                <a:cs typeface="Calibri"/>
                <a:sym typeface="Calibri"/>
              </a:rPr>
              <a:t>++cont;</a:t>
            </a:r>
            <a:endParaRPr sz="2100">
              <a:solidFill>
                <a:srgbClr val="2A00FF"/>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457200" lvl="0" marL="0" rtl="0" algn="l">
              <a:spcBef>
                <a:spcPts val="0"/>
              </a:spcBef>
              <a:spcAft>
                <a:spcPts val="0"/>
              </a:spcAft>
              <a:buNone/>
            </a:pPr>
            <a:r>
              <a:rPr lang="en-US" sz="2100">
                <a:solidFill>
                  <a:srgbClr val="2A00FF"/>
                </a:solidFill>
                <a:latin typeface="Calibri"/>
                <a:ea typeface="Calibri"/>
                <a:cs typeface="Calibri"/>
                <a:sym typeface="Calibri"/>
              </a:rPr>
              <a:t> cont++;</a:t>
            </a:r>
            <a:r>
              <a:rPr b="1" lang="en-US" sz="2100">
                <a:solidFill>
                  <a:srgbClr val="2A00FF"/>
                </a:solidFill>
                <a:latin typeface="Calibri"/>
                <a:ea typeface="Calibri"/>
                <a:cs typeface="Calibri"/>
                <a:sym typeface="Calibri"/>
              </a:rPr>
              <a:t> </a:t>
            </a:r>
            <a:r>
              <a:rPr b="1" lang="en-US" sz="2100">
                <a:solidFill>
                  <a:schemeClr val="dk1"/>
                </a:solidFill>
                <a:latin typeface="Calibri"/>
                <a:ea typeface="Calibri"/>
                <a:cs typeface="Calibri"/>
                <a:sym typeface="Calibri"/>
              </a:rPr>
              <a:t>("pós incremento") </a:t>
            </a:r>
            <a:r>
              <a:rPr lang="en-US" sz="2100">
                <a:solidFill>
                  <a:schemeClr val="dk1"/>
                </a:solidFill>
                <a:latin typeface="Calibri"/>
                <a:ea typeface="Calibri"/>
                <a:cs typeface="Calibri"/>
                <a:sym typeface="Calibri"/>
              </a:rPr>
              <a:t>r</a:t>
            </a:r>
            <a:r>
              <a:rPr lang="en-US" sz="2100">
                <a:solidFill>
                  <a:srgbClr val="FF0000"/>
                </a:solidFill>
                <a:latin typeface="Calibri"/>
                <a:ea typeface="Calibri"/>
                <a:cs typeface="Calibri"/>
                <a:sym typeface="Calibri"/>
              </a:rPr>
              <a:t>etorna o valor inicial de cont </a:t>
            </a:r>
            <a:endParaRPr sz="2100">
              <a:solidFill>
                <a:srgbClr val="FF0000"/>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457200" lvl="0" marL="0" rtl="0" algn="l">
              <a:spcBef>
                <a:spcPts val="0"/>
              </a:spcBef>
              <a:spcAft>
                <a:spcPts val="0"/>
              </a:spcAft>
              <a:buNone/>
            </a:pPr>
            <a:r>
              <a:rPr lang="en-US" sz="2100">
                <a:solidFill>
                  <a:srgbClr val="2A00FF"/>
                </a:solidFill>
                <a:latin typeface="Calibri"/>
                <a:ea typeface="Calibri"/>
                <a:cs typeface="Calibri"/>
                <a:sym typeface="Calibri"/>
              </a:rPr>
              <a:t> ++cont </a:t>
            </a:r>
            <a:r>
              <a:rPr b="1" lang="en-US" sz="2100">
                <a:solidFill>
                  <a:schemeClr val="dk1"/>
                </a:solidFill>
                <a:latin typeface="Calibri"/>
                <a:ea typeface="Calibri"/>
                <a:cs typeface="Calibri"/>
                <a:sym typeface="Calibri"/>
              </a:rPr>
              <a:t>("pré incremento") </a:t>
            </a:r>
            <a:r>
              <a:rPr lang="en-US" sz="2100">
                <a:solidFill>
                  <a:srgbClr val="FF0000"/>
                </a:solidFill>
                <a:latin typeface="Calibri"/>
                <a:ea typeface="Calibri"/>
                <a:cs typeface="Calibri"/>
                <a:sym typeface="Calibri"/>
              </a:rPr>
              <a:t>retorna o valor incrementado de cont</a:t>
            </a:r>
            <a:endParaRPr b="1" sz="2100">
              <a:solidFill>
                <a:srgbClr val="FF0000"/>
              </a:solidFill>
              <a:latin typeface="Calibri"/>
              <a:ea typeface="Calibri"/>
              <a:cs typeface="Calibri"/>
              <a:sym typeface="Calibri"/>
            </a:endParaRPr>
          </a:p>
          <a:p>
            <a:pPr indent="0" lvl="0" marL="457200" rtl="0" algn="l">
              <a:spcBef>
                <a:spcPts val="0"/>
              </a:spcBef>
              <a:spcAft>
                <a:spcPts val="0"/>
              </a:spcAft>
              <a:buNone/>
            </a:pPr>
            <a:r>
              <a:t/>
            </a:r>
            <a:endParaRPr b="1" sz="2100">
              <a:solidFill>
                <a:schemeClr val="dk1"/>
              </a:solidFill>
              <a:latin typeface="Calibri"/>
              <a:ea typeface="Calibri"/>
              <a:cs typeface="Calibri"/>
              <a:sym typeface="Calibri"/>
            </a:endParaRPr>
          </a:p>
          <a:p>
            <a:pPr indent="457200" lvl="0" marL="0" rtl="0" algn="l">
              <a:spcBef>
                <a:spcPts val="0"/>
              </a:spcBef>
              <a:spcAft>
                <a:spcPts val="0"/>
              </a:spcAft>
              <a:buNone/>
            </a:pPr>
            <a:r>
              <a:rPr lang="en-US" sz="2100">
                <a:solidFill>
                  <a:schemeClr val="dk1"/>
                </a:solidFill>
                <a:latin typeface="Calibri"/>
                <a:ea typeface="Calibri"/>
                <a:cs typeface="Calibri"/>
                <a:sym typeface="Calibri"/>
              </a:rPr>
              <a:t>Quando utilizamos </a:t>
            </a:r>
            <a:r>
              <a:rPr lang="en-US" sz="2100">
                <a:solidFill>
                  <a:srgbClr val="2A00FF"/>
                </a:solidFill>
                <a:latin typeface="Calibri"/>
                <a:ea typeface="Calibri"/>
                <a:cs typeface="Calibri"/>
                <a:sym typeface="Calibri"/>
              </a:rPr>
              <a:t>cont++; </a:t>
            </a:r>
            <a:r>
              <a:rPr lang="en-US" sz="2100">
                <a:solidFill>
                  <a:schemeClr val="dk1"/>
                </a:solidFill>
                <a:latin typeface="Calibri"/>
                <a:ea typeface="Calibri"/>
                <a:cs typeface="Calibri"/>
                <a:sym typeface="Calibri"/>
              </a:rPr>
              <a:t> é inicialmente utilizado o conteúdo da variável e depois incrementada a variável.</a:t>
            </a:r>
            <a:endParaRPr sz="2100">
              <a:solidFill>
                <a:schemeClr val="dk1"/>
              </a:solidFill>
              <a:latin typeface="Calibri"/>
              <a:ea typeface="Calibri"/>
              <a:cs typeface="Calibri"/>
              <a:sym typeface="Calibri"/>
            </a:endParaRPr>
          </a:p>
          <a:p>
            <a:pPr indent="457200" lvl="0" marL="0" rtl="0" algn="l">
              <a:spcBef>
                <a:spcPts val="0"/>
              </a:spcBef>
              <a:spcAft>
                <a:spcPts val="0"/>
              </a:spcAft>
              <a:buNone/>
            </a:pPr>
            <a:r>
              <a:t/>
            </a:r>
            <a:endParaRPr sz="2100">
              <a:solidFill>
                <a:schemeClr val="dk1"/>
              </a:solidFill>
              <a:latin typeface="Calibri"/>
              <a:ea typeface="Calibri"/>
              <a:cs typeface="Calibri"/>
              <a:sym typeface="Calibri"/>
            </a:endParaRPr>
          </a:p>
          <a:p>
            <a:pPr indent="457200" lvl="0" marL="0" rtl="0" algn="l">
              <a:spcBef>
                <a:spcPts val="0"/>
              </a:spcBef>
              <a:spcAft>
                <a:spcPts val="0"/>
              </a:spcAft>
              <a:buNone/>
            </a:pPr>
            <a:r>
              <a:rPr lang="en-US" sz="2100">
                <a:solidFill>
                  <a:schemeClr val="dk1"/>
                </a:solidFill>
                <a:latin typeface="Calibri"/>
                <a:ea typeface="Calibri"/>
                <a:cs typeface="Calibri"/>
                <a:sym typeface="Calibri"/>
              </a:rPr>
              <a:t>Já quando utilizamos </a:t>
            </a:r>
            <a:r>
              <a:rPr lang="en-US" sz="2100">
                <a:solidFill>
                  <a:srgbClr val="2A00FF"/>
                </a:solidFill>
                <a:latin typeface="Calibri"/>
                <a:ea typeface="Calibri"/>
                <a:cs typeface="Calibri"/>
                <a:sym typeface="Calibri"/>
              </a:rPr>
              <a:t>++cont</a:t>
            </a:r>
            <a:r>
              <a:rPr lang="en-US" sz="2100">
                <a:solidFill>
                  <a:schemeClr val="dk1"/>
                </a:solidFill>
                <a:latin typeface="Calibri"/>
                <a:ea typeface="Calibri"/>
                <a:cs typeface="Calibri"/>
                <a:sym typeface="Calibri"/>
              </a:rPr>
              <a:t> é inicialmente incrementada a variável e depois utilizado o conteúdo.</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e4e3097cb0_0_64"/>
          <p:cNvSpPr txBox="1"/>
          <p:nvPr>
            <p:ph type="ctrTitle"/>
          </p:nvPr>
        </p:nvSpPr>
        <p:spPr>
          <a:xfrm>
            <a:off x="256475" y="160900"/>
            <a:ext cx="81783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JavaScript - </a:t>
            </a:r>
            <a:r>
              <a:rPr b="1" lang="en-US" sz="2800">
                <a:solidFill>
                  <a:srgbClr val="800000"/>
                </a:solidFill>
              </a:rPr>
              <a:t>console</a:t>
            </a:r>
            <a:endParaRPr b="1" sz="2800">
              <a:solidFill>
                <a:srgbClr val="800000"/>
              </a:solidFill>
            </a:endParaRPr>
          </a:p>
        </p:txBody>
      </p:sp>
      <p:graphicFrame>
        <p:nvGraphicFramePr>
          <p:cNvPr id="143" name="Google Shape;143;g1e4e3097cb0_0_64"/>
          <p:cNvGraphicFramePr/>
          <p:nvPr/>
        </p:nvGraphicFramePr>
        <p:xfrm>
          <a:off x="348125" y="1155550"/>
          <a:ext cx="3000000" cy="3000000"/>
        </p:xfrm>
        <a:graphic>
          <a:graphicData uri="http://schemas.openxmlformats.org/drawingml/2006/table">
            <a:tbl>
              <a:tblPr>
                <a:noFill/>
                <a:tableStyleId>{9453CD14-4DC3-4846-B1EC-3CE33C0CC7E4}</a:tableStyleId>
              </a:tblPr>
              <a:tblGrid>
                <a:gridCol w="2184750"/>
                <a:gridCol w="6138375"/>
              </a:tblGrid>
              <a:tr h="468525">
                <a:tc>
                  <a:txBody>
                    <a:bodyPr/>
                    <a:lstStyle/>
                    <a:p>
                      <a:pPr indent="0" lvl="0" marL="0" rtl="0" algn="l">
                        <a:spcBef>
                          <a:spcPts val="0"/>
                        </a:spcBef>
                        <a:spcAft>
                          <a:spcPts val="0"/>
                        </a:spcAft>
                        <a:buNone/>
                      </a:pPr>
                      <a:r>
                        <a:rPr b="1" lang="en-US" sz="2000"/>
                        <a:t>Método</a:t>
                      </a:r>
                      <a:endParaRPr b="1" sz="2000"/>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b="1" lang="en-US" sz="2000">
                          <a:solidFill>
                            <a:srgbClr val="000000"/>
                          </a:solidFill>
                        </a:rPr>
                        <a:t>Descrição</a:t>
                      </a:r>
                      <a:endParaRPr b="1"/>
                    </a:p>
                  </a:txBody>
                  <a:tcPr marT="91425" marB="91425" marR="91425" marL="91425">
                    <a:solidFill>
                      <a:srgbClr val="C9DAF8"/>
                    </a:solidFill>
                  </a:tcPr>
                </a:tc>
              </a:tr>
              <a:tr h="761350">
                <a:tc>
                  <a:txBody>
                    <a:bodyPr/>
                    <a:lstStyle/>
                    <a:p>
                      <a:pPr indent="0" lvl="0" marL="0" rtl="0" algn="l">
                        <a:spcBef>
                          <a:spcPts val="0"/>
                        </a:spcBef>
                        <a:spcAft>
                          <a:spcPts val="0"/>
                        </a:spcAft>
                        <a:buClr>
                          <a:srgbClr val="000000"/>
                        </a:buClr>
                        <a:buSzPts val="1100"/>
                        <a:buFont typeface="Arial"/>
                        <a:buNone/>
                      </a:pPr>
                      <a:r>
                        <a:rPr lang="en-US" sz="2000">
                          <a:solidFill>
                            <a:schemeClr val="dk1"/>
                          </a:solidFill>
                        </a:rPr>
                        <a:t>groupCollapsed()</a:t>
                      </a:r>
                      <a:endParaRPr>
                        <a:solidFill>
                          <a:schemeClr val="dk1"/>
                        </a:solidFill>
                      </a:endParaRPr>
                    </a:p>
                  </a:txBody>
                  <a:tcPr marT="91425" marB="91425" marR="91425" marL="91425">
                    <a:solidFill>
                      <a:srgbClr val="C9DAF8"/>
                    </a:solidFill>
                  </a:tcPr>
                </a:tc>
                <a:tc>
                  <a:txBody>
                    <a:bodyPr/>
                    <a:lstStyle/>
                    <a:p>
                      <a:pPr indent="0" lvl="0" marL="0" rtl="0" algn="l">
                        <a:spcBef>
                          <a:spcPts val="0"/>
                        </a:spcBef>
                        <a:spcAft>
                          <a:spcPts val="0"/>
                        </a:spcAft>
                        <a:buNone/>
                      </a:pPr>
                      <a:r>
                        <a:rPr lang="en-US" sz="2000"/>
                        <a:t>Cria um novo grupo no console. O usuário precisará usar o botão de divulgação para expandi-lo.</a:t>
                      </a:r>
                      <a:endParaRPr sz="2000"/>
                    </a:p>
                  </a:txBody>
                  <a:tcPr marT="91425" marB="91425" marR="91425" marL="91425">
                    <a:solidFill>
                      <a:srgbClr val="C9DAF8"/>
                    </a:solidFill>
                  </a:tcPr>
                </a:tc>
              </a:tr>
              <a:tr h="468525">
                <a:tc>
                  <a:txBody>
                    <a:bodyPr/>
                    <a:lstStyle/>
                    <a:p>
                      <a:pPr indent="0" lvl="0" marL="0" rtl="0" algn="l">
                        <a:spcBef>
                          <a:spcPts val="0"/>
                        </a:spcBef>
                        <a:spcAft>
                          <a:spcPts val="0"/>
                        </a:spcAft>
                        <a:buClr>
                          <a:srgbClr val="000000"/>
                        </a:buClr>
                        <a:buSzPts val="1100"/>
                        <a:buFont typeface="Arial"/>
                        <a:buNone/>
                      </a:pPr>
                      <a:r>
                        <a:rPr lang="en-US" sz="2000"/>
                        <a:t>groupEnd()</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Sai do grupo inline atual no console</a:t>
                      </a:r>
                      <a:r>
                        <a:rPr lang="en-US" sz="2000"/>
                        <a:t>.</a:t>
                      </a:r>
                      <a:endParaRPr/>
                    </a:p>
                  </a:txBody>
                  <a:tcPr marT="91425" marB="91425" marR="91425" marL="91425">
                    <a:solidFill>
                      <a:srgbClr val="C9DAF8"/>
                    </a:solidFill>
                  </a:tcPr>
                </a:tc>
              </a:tr>
              <a:tr h="468525">
                <a:tc>
                  <a:txBody>
                    <a:bodyPr/>
                    <a:lstStyle/>
                    <a:p>
                      <a:pPr indent="0" lvl="0" marL="0" rtl="0" algn="l">
                        <a:spcBef>
                          <a:spcPts val="0"/>
                        </a:spcBef>
                        <a:spcAft>
                          <a:spcPts val="0"/>
                        </a:spcAft>
                        <a:buClr>
                          <a:srgbClr val="000000"/>
                        </a:buClr>
                        <a:buSzPts val="1100"/>
                        <a:buFont typeface="Arial"/>
                        <a:buNone/>
                      </a:pPr>
                      <a:r>
                        <a:rPr lang="en-US" sz="2000"/>
                        <a:t>info()</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Envia uma mensagem informativa para o console</a:t>
                      </a:r>
                      <a:r>
                        <a:rPr lang="en-US" sz="2000"/>
                        <a:t>.</a:t>
                      </a:r>
                      <a:endParaRPr/>
                    </a:p>
                  </a:txBody>
                  <a:tcPr marT="91425" marB="91425" marR="91425" marL="91425">
                    <a:solidFill>
                      <a:srgbClr val="C9DAF8"/>
                    </a:solidFill>
                  </a:tcPr>
                </a:tc>
              </a:tr>
              <a:tr h="468525">
                <a:tc>
                  <a:txBody>
                    <a:bodyPr/>
                    <a:lstStyle/>
                    <a:p>
                      <a:pPr indent="0" lvl="0" marL="0" rtl="0" algn="l">
                        <a:spcBef>
                          <a:spcPts val="0"/>
                        </a:spcBef>
                        <a:spcAft>
                          <a:spcPts val="0"/>
                        </a:spcAft>
                        <a:buNone/>
                      </a:pPr>
                      <a:r>
                        <a:rPr lang="en-US" sz="2000"/>
                        <a:t>log</a:t>
                      </a:r>
                      <a:r>
                        <a:rPr lang="en-US" sz="2000"/>
                        <a:t>()</a:t>
                      </a:r>
                      <a:endParaRPr/>
                    </a:p>
                  </a:txBody>
                  <a:tcPr marT="91425" marB="91425" marR="91425" marL="91425">
                    <a:solidFill>
                      <a:srgbClr val="C9DAF8"/>
                    </a:solidFill>
                  </a:tcPr>
                </a:tc>
                <a:tc>
                  <a:txBody>
                    <a:bodyPr/>
                    <a:lstStyle/>
                    <a:p>
                      <a:pPr indent="0" lvl="0" marL="0" rtl="0" algn="l">
                        <a:spcBef>
                          <a:spcPts val="0"/>
                        </a:spcBef>
                        <a:spcAft>
                          <a:spcPts val="0"/>
                        </a:spcAft>
                        <a:buClr>
                          <a:srgbClr val="000000"/>
                        </a:buClr>
                        <a:buSzPts val="1100"/>
                        <a:buFont typeface="Arial"/>
                        <a:buNone/>
                      </a:pPr>
                      <a:r>
                        <a:rPr lang="en-US" sz="2000"/>
                        <a:t>Envia uma mensagem para o console</a:t>
                      </a:r>
                      <a:r>
                        <a:rPr lang="en-US" sz="2000"/>
                        <a:t>.</a:t>
                      </a:r>
                      <a:endParaRPr/>
                    </a:p>
                  </a:txBody>
                  <a:tcPr marT="91425" marB="91425" marR="91425" marL="91425">
                    <a:solidFill>
                      <a:srgbClr val="C9DAF8"/>
                    </a:solidFill>
                  </a:tcPr>
                </a:tc>
              </a:tr>
              <a:tr h="468525">
                <a:tc>
                  <a:txBody>
                    <a:bodyPr/>
                    <a:lstStyle/>
                    <a:p>
                      <a:pPr indent="0" lvl="0" marL="0" rtl="0" algn="l">
                        <a:spcBef>
                          <a:spcPts val="0"/>
                        </a:spcBef>
                        <a:spcAft>
                          <a:spcPts val="0"/>
                        </a:spcAft>
                        <a:buNone/>
                      </a:pPr>
                      <a:r>
                        <a:rPr lang="en-US" sz="2000"/>
                        <a:t>table()</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US" sz="2000"/>
                        <a:t>Exibe dados tabulares como uma tabela</a:t>
                      </a:r>
                      <a:r>
                        <a:rPr lang="en-US" sz="2000"/>
                        <a:t>.</a:t>
                      </a:r>
                      <a:endParaRPr sz="2000"/>
                    </a:p>
                  </a:txBody>
                  <a:tcPr marT="91425" marB="91425" marR="91425" marL="91425">
                    <a:solidFill>
                      <a:srgbClr val="C9DAF8"/>
                    </a:solidFill>
                  </a:tcPr>
                </a:tc>
              </a:tr>
              <a:tr h="761350">
                <a:tc>
                  <a:txBody>
                    <a:bodyPr/>
                    <a:lstStyle/>
                    <a:p>
                      <a:pPr indent="0" lvl="0" marL="0" rtl="0" algn="l">
                        <a:spcBef>
                          <a:spcPts val="0"/>
                        </a:spcBef>
                        <a:spcAft>
                          <a:spcPts val="0"/>
                        </a:spcAft>
                        <a:buNone/>
                      </a:pPr>
                      <a:r>
                        <a:rPr lang="en-US" sz="2000"/>
                        <a:t>time()</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US" sz="2000"/>
                        <a:t>Inicia um cronômetro (pode rastrear quanto tempo leva uma operação).</a:t>
                      </a:r>
                      <a:endParaRPr sz="2000"/>
                    </a:p>
                  </a:txBody>
                  <a:tcPr marT="91425" marB="91425" marR="91425" marL="91425">
                    <a:solidFill>
                      <a:srgbClr val="C9DAF8"/>
                    </a:solidFill>
                  </a:tcPr>
                </a:tc>
              </a:tr>
              <a:tr h="761350">
                <a:tc>
                  <a:txBody>
                    <a:bodyPr/>
                    <a:lstStyle/>
                    <a:p>
                      <a:pPr indent="0" lvl="0" marL="0" rtl="0" algn="l">
                        <a:spcBef>
                          <a:spcPts val="0"/>
                        </a:spcBef>
                        <a:spcAft>
                          <a:spcPts val="0"/>
                        </a:spcAft>
                        <a:buNone/>
                      </a:pPr>
                      <a:r>
                        <a:rPr lang="en-US" sz="2000"/>
                        <a:t>timeEnd()</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US" sz="2000"/>
                        <a:t>Pausa um cronômetro que foi iniciado anteriormente pelo </a:t>
                      </a:r>
                      <a:r>
                        <a:rPr b="1" lang="en-US" sz="2000"/>
                        <a:t>console.time()</a:t>
                      </a:r>
                      <a:r>
                        <a:rPr lang="en-US" sz="2000"/>
                        <a:t>.</a:t>
                      </a:r>
                      <a:endParaRPr sz="2000"/>
                    </a:p>
                  </a:txBody>
                  <a:tcPr marT="91425" marB="91425" marR="91425" marL="91425">
                    <a:solidFill>
                      <a:srgbClr val="C9DAF8"/>
                    </a:solidFill>
                  </a:tcPr>
                </a:tc>
              </a:tr>
              <a:tr h="560625">
                <a:tc>
                  <a:txBody>
                    <a:bodyPr/>
                    <a:lstStyle/>
                    <a:p>
                      <a:pPr indent="0" lvl="0" marL="0" rtl="0" algn="l">
                        <a:spcBef>
                          <a:spcPts val="0"/>
                        </a:spcBef>
                        <a:spcAft>
                          <a:spcPts val="0"/>
                        </a:spcAft>
                        <a:buNone/>
                      </a:pPr>
                      <a:r>
                        <a:rPr lang="en-US" sz="2000"/>
                        <a:t>trace()</a:t>
                      </a:r>
                      <a:endParaRPr sz="2000"/>
                    </a:p>
                  </a:txBody>
                  <a:tcPr marT="91425" marB="91425" marR="91425" marL="91425">
                    <a:solidFill>
                      <a:srgbClr val="C9DAF8"/>
                    </a:solidFill>
                  </a:tcPr>
                </a:tc>
                <a:tc>
                  <a:txBody>
                    <a:bodyPr/>
                    <a:lstStyle/>
                    <a:p>
                      <a:pPr indent="0" lvl="0" marL="0" rtl="0" algn="l">
                        <a:spcBef>
                          <a:spcPts val="0"/>
                        </a:spcBef>
                        <a:spcAft>
                          <a:spcPts val="0"/>
                        </a:spcAft>
                        <a:buNone/>
                      </a:pPr>
                      <a:r>
                        <a:rPr lang="en-US" sz="2000"/>
                        <a:t>Gera um rastreamento de pilha para o console.</a:t>
                      </a:r>
                      <a:endParaRPr sz="2000"/>
                    </a:p>
                  </a:txBody>
                  <a:tcPr marT="91425" marB="91425" marR="91425" marL="91425">
                    <a:solidFill>
                      <a:srgbClr val="C9DAF8"/>
                    </a:solid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1e503e666ef_0_18"/>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Repetição</a:t>
            </a:r>
            <a:endParaRPr sz="2800">
              <a:solidFill>
                <a:srgbClr val="1155CC"/>
              </a:solidFill>
            </a:endParaRPr>
          </a:p>
        </p:txBody>
      </p:sp>
      <p:sp>
        <p:nvSpPr>
          <p:cNvPr id="753" name="Google Shape;753;g1e503e666ef_0_18"/>
          <p:cNvSpPr txBox="1"/>
          <p:nvPr/>
        </p:nvSpPr>
        <p:spPr>
          <a:xfrm>
            <a:off x="389425" y="1143000"/>
            <a:ext cx="8360100" cy="50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  Geralmente em conjunto com comandos de repetição temos variáveis auxiliares, conhecidas como </a:t>
            </a:r>
            <a:r>
              <a:rPr b="1" lang="en-US" sz="2100">
                <a:solidFill>
                  <a:schemeClr val="dk1"/>
                </a:solidFill>
                <a:latin typeface="Calibri"/>
                <a:ea typeface="Calibri"/>
                <a:cs typeface="Calibri"/>
                <a:sym typeface="Calibri"/>
              </a:rPr>
              <a:t>contadores</a:t>
            </a:r>
            <a:r>
              <a:rPr lang="en-US" sz="2100">
                <a:solidFill>
                  <a:schemeClr val="dk1"/>
                </a:solidFill>
                <a:latin typeface="Calibri"/>
                <a:ea typeface="Calibri"/>
                <a:cs typeface="Calibri"/>
                <a:sym typeface="Calibri"/>
              </a:rPr>
              <a:t> e  </a:t>
            </a:r>
            <a:r>
              <a:rPr b="1" lang="en-US" sz="2100">
                <a:solidFill>
                  <a:schemeClr val="dk1"/>
                </a:solidFill>
                <a:latin typeface="Calibri"/>
                <a:ea typeface="Calibri"/>
                <a:cs typeface="Calibri"/>
                <a:sym typeface="Calibri"/>
              </a:rPr>
              <a:t>acumuladores</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b="1" lang="en-US" sz="2100">
                <a:solidFill>
                  <a:schemeClr val="dk1"/>
                </a:solidFill>
                <a:latin typeface="Calibri"/>
                <a:ea typeface="Calibri"/>
                <a:cs typeface="Calibri"/>
                <a:sym typeface="Calibri"/>
              </a:rPr>
              <a:t>A</a:t>
            </a:r>
            <a:r>
              <a:rPr b="1" lang="en-US" sz="2000">
                <a:solidFill>
                  <a:schemeClr val="dk1"/>
                </a:solidFill>
                <a:latin typeface="Calibri"/>
                <a:ea typeface="Calibri"/>
                <a:cs typeface="Calibri"/>
                <a:sym typeface="Calibri"/>
              </a:rPr>
              <a:t>cumuladores:</a:t>
            </a:r>
            <a:r>
              <a:rPr lang="en-US" sz="2000">
                <a:solidFill>
                  <a:schemeClr val="dk1"/>
                </a:solidFill>
                <a:latin typeface="Calibri"/>
                <a:ea typeface="Calibri"/>
                <a:cs typeface="Calibri"/>
                <a:sym typeface="Calibri"/>
              </a:rPr>
              <a:t> são utilizados para realizar </a:t>
            </a:r>
            <a:r>
              <a:rPr lang="en-US" sz="2000">
                <a:solidFill>
                  <a:srgbClr val="FF0000"/>
                </a:solidFill>
                <a:latin typeface="Calibri"/>
                <a:ea typeface="Calibri"/>
                <a:cs typeface="Calibri"/>
                <a:sym typeface="Calibri"/>
              </a:rPr>
              <a:t>somatórios</a:t>
            </a:r>
            <a:r>
              <a:rPr lang="en-US" sz="2000">
                <a:solidFill>
                  <a:schemeClr val="dk1"/>
                </a:solidFill>
                <a:latin typeface="Calibri"/>
                <a:ea typeface="Calibri"/>
                <a:cs typeface="Calibri"/>
                <a:sym typeface="Calibri"/>
              </a:rPr>
              <a:t> e </a:t>
            </a:r>
            <a:r>
              <a:rPr lang="en-US" sz="2000">
                <a:solidFill>
                  <a:srgbClr val="FF0000"/>
                </a:solidFill>
                <a:latin typeface="Calibri"/>
                <a:ea typeface="Calibri"/>
                <a:cs typeface="Calibri"/>
                <a:sym typeface="Calibri"/>
              </a:rPr>
              <a:t>acumular o valor total.</a:t>
            </a:r>
            <a:r>
              <a:rPr lang="en-US" sz="2000">
                <a:solidFill>
                  <a:schemeClr val="dk1"/>
                </a:solidFill>
                <a:latin typeface="Calibri"/>
                <a:ea typeface="Calibri"/>
                <a:cs typeface="Calibri"/>
                <a:sym typeface="Calibri"/>
              </a:rPr>
              <a:t> Normalmente recebe o próprio valor incrementado de outros valores.</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000">
                <a:solidFill>
                  <a:schemeClr val="dk1"/>
                </a:solidFill>
                <a:latin typeface="Calibri"/>
                <a:ea typeface="Calibri"/>
                <a:cs typeface="Calibri"/>
                <a:sym typeface="Calibri"/>
              </a:rPr>
              <a:t>	</a:t>
            </a:r>
            <a:r>
              <a:rPr lang="en-US" sz="2000">
                <a:solidFill>
                  <a:srgbClr val="E50000"/>
                </a:solidFill>
                <a:latin typeface="Calibri"/>
                <a:ea typeface="Calibri"/>
                <a:cs typeface="Calibri"/>
                <a:sym typeface="Calibri"/>
              </a:rPr>
              <a:t>Ex: </a:t>
            </a:r>
            <a:r>
              <a:rPr lang="en-US" sz="2000">
                <a:solidFill>
                  <a:srgbClr val="2A00FF"/>
                </a:solidFill>
                <a:latin typeface="Calibri"/>
                <a:ea typeface="Calibri"/>
                <a:cs typeface="Calibri"/>
                <a:sym typeface="Calibri"/>
              </a:rPr>
              <a:t>Acumulador</a:t>
            </a:r>
            <a:endParaRPr sz="2000">
              <a:solidFill>
                <a:srgbClr val="2A00FF"/>
              </a:solidFill>
              <a:latin typeface="Calibri"/>
              <a:ea typeface="Calibri"/>
              <a:cs typeface="Calibri"/>
              <a:sym typeface="Calibri"/>
            </a:endParaRPr>
          </a:p>
          <a:p>
            <a:pPr indent="0" lvl="0" marL="0" rtl="0" algn="l">
              <a:spcBef>
                <a:spcPts val="0"/>
              </a:spcBef>
              <a:spcAft>
                <a:spcPts val="0"/>
              </a:spcAft>
              <a:buNone/>
            </a:pPr>
            <a:r>
              <a:rPr lang="en-US" sz="2000">
                <a:solidFill>
                  <a:schemeClr val="dk1"/>
                </a:solidFill>
                <a:latin typeface="Calibri"/>
                <a:ea typeface="Calibri"/>
                <a:cs typeface="Calibri"/>
                <a:sym typeface="Calibri"/>
              </a:rPr>
              <a:t>	soma = soma + cont;</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1e503e666ef_0_28"/>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Repetição </a:t>
            </a:r>
            <a:endParaRPr sz="2800">
              <a:solidFill>
                <a:srgbClr val="2A00FF"/>
              </a:solidFill>
            </a:endParaRPr>
          </a:p>
        </p:txBody>
      </p:sp>
      <p:sp>
        <p:nvSpPr>
          <p:cNvPr id="759" name="Google Shape;759;g1e503e666ef_0_28"/>
          <p:cNvSpPr txBox="1"/>
          <p:nvPr/>
        </p:nvSpPr>
        <p:spPr>
          <a:xfrm>
            <a:off x="389425" y="1143000"/>
            <a:ext cx="8360100" cy="50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 I</a:t>
            </a:r>
            <a:r>
              <a:rPr lang="en-US" sz="2100">
                <a:solidFill>
                  <a:schemeClr val="dk1"/>
                </a:solidFill>
                <a:latin typeface="Calibri"/>
                <a:ea typeface="Calibri"/>
                <a:cs typeface="Calibri"/>
                <a:sym typeface="Calibri"/>
              </a:rPr>
              <a:t>nterrompendo Repetições</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US" sz="2100">
                <a:solidFill>
                  <a:schemeClr val="dk1"/>
                </a:solidFill>
                <a:latin typeface="Calibri"/>
                <a:ea typeface="Calibri"/>
                <a:cs typeface="Calibri"/>
                <a:sym typeface="Calibri"/>
              </a:rPr>
              <a:t>   Para parar qualquer estrutura de repetição a qualquer momento, usamos o comando: </a:t>
            </a:r>
            <a:r>
              <a:rPr lang="en-US" sz="2100">
                <a:solidFill>
                  <a:srgbClr val="2A00FF"/>
                </a:solidFill>
                <a:latin typeface="Calibri"/>
                <a:ea typeface="Calibri"/>
                <a:cs typeface="Calibri"/>
                <a:sym typeface="Calibri"/>
              </a:rPr>
              <a:t>break;</a:t>
            </a:r>
            <a:endParaRPr sz="2100">
              <a:solidFill>
                <a:srgbClr val="2A00FF"/>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1e503e666ef_0_23"/>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Repetição </a:t>
            </a:r>
            <a:r>
              <a:rPr lang="en-US" sz="2800">
                <a:solidFill>
                  <a:schemeClr val="dk1"/>
                </a:solidFill>
              </a:rPr>
              <a:t> </a:t>
            </a:r>
            <a:r>
              <a:rPr lang="en-US" sz="2800">
                <a:solidFill>
                  <a:srgbClr val="2A00FF"/>
                </a:solidFill>
              </a:rPr>
              <a:t>while</a:t>
            </a:r>
            <a:endParaRPr sz="2800">
              <a:solidFill>
                <a:srgbClr val="1155CC"/>
              </a:solidFill>
            </a:endParaRPr>
          </a:p>
        </p:txBody>
      </p:sp>
      <p:sp>
        <p:nvSpPr>
          <p:cNvPr id="765" name="Google Shape;765;g1e503e666ef_0_23"/>
          <p:cNvSpPr txBox="1"/>
          <p:nvPr/>
        </p:nvSpPr>
        <p:spPr>
          <a:xfrm>
            <a:off x="389425" y="1143000"/>
            <a:ext cx="8360100" cy="50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Conhecido também como repetição com</a:t>
            </a:r>
            <a:r>
              <a:rPr b="1" lang="en-US" sz="2100">
                <a:solidFill>
                  <a:schemeClr val="dk1"/>
                </a:solidFill>
                <a:latin typeface="Calibri"/>
                <a:ea typeface="Calibri"/>
                <a:cs typeface="Calibri"/>
                <a:sym typeface="Calibri"/>
              </a:rPr>
              <a:t> teste no início</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100">
                <a:solidFill>
                  <a:schemeClr val="dk1"/>
                </a:solidFill>
                <a:latin typeface="Calibri"/>
                <a:ea typeface="Calibri"/>
                <a:cs typeface="Calibri"/>
                <a:sym typeface="Calibri"/>
              </a:rPr>
              <a:t>  Esta estrutura repete uma sequência de comandos enquanto uma determinada condição (</a:t>
            </a:r>
            <a:r>
              <a:rPr lang="en-US" sz="2100">
                <a:solidFill>
                  <a:srgbClr val="FF0000"/>
                </a:solidFill>
                <a:latin typeface="Calibri"/>
                <a:ea typeface="Calibri"/>
                <a:cs typeface="Calibri"/>
                <a:sym typeface="Calibri"/>
              </a:rPr>
              <a:t>cláusula de validação</a:t>
            </a:r>
            <a:r>
              <a:rPr lang="en-US" sz="2100">
                <a:solidFill>
                  <a:schemeClr val="dk1"/>
                </a:solidFill>
                <a:latin typeface="Calibri"/>
                <a:ea typeface="Calibri"/>
                <a:cs typeface="Calibri"/>
                <a:sym typeface="Calibri"/>
              </a:rPr>
              <a:t>) for </a:t>
            </a:r>
            <a:r>
              <a:rPr lang="en-US" sz="2100">
                <a:solidFill>
                  <a:srgbClr val="2A00FF"/>
                </a:solidFill>
                <a:latin typeface="Calibri"/>
                <a:ea typeface="Calibri"/>
                <a:cs typeface="Calibri"/>
                <a:sym typeface="Calibri"/>
              </a:rPr>
              <a:t>VERDADEIRA</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rtl="0" algn="l">
              <a:spcBef>
                <a:spcPts val="560"/>
              </a:spcBef>
              <a:spcAft>
                <a:spcPts val="0"/>
              </a:spcAft>
              <a:buNone/>
            </a:pPr>
            <a:r>
              <a:t/>
            </a:r>
            <a:endParaRPr sz="2100">
              <a:solidFill>
                <a:schemeClr val="dk1"/>
              </a:solidFill>
              <a:latin typeface="Calibri"/>
              <a:ea typeface="Calibri"/>
              <a:cs typeface="Calibri"/>
              <a:sym typeface="Calibri"/>
            </a:endParaRPr>
          </a:p>
          <a:p>
            <a:pPr indent="0" lvl="0" marL="0" rtl="0" algn="l">
              <a:spcBef>
                <a:spcPts val="560"/>
              </a:spcBef>
              <a:spcAft>
                <a:spcPts val="0"/>
              </a:spcAft>
              <a:buNone/>
            </a:pPr>
            <a:r>
              <a:rPr lang="en-US" sz="2100">
                <a:solidFill>
                  <a:schemeClr val="dk1"/>
                </a:solidFill>
                <a:latin typeface="Calibri"/>
                <a:ea typeface="Calibri"/>
                <a:cs typeface="Calibri"/>
                <a:sym typeface="Calibri"/>
              </a:rPr>
              <a:t>  A </a:t>
            </a:r>
            <a:r>
              <a:rPr lang="en-US" sz="2100">
                <a:solidFill>
                  <a:srgbClr val="FF0000"/>
                </a:solidFill>
                <a:latin typeface="Calibri"/>
                <a:ea typeface="Calibri"/>
                <a:cs typeface="Calibri"/>
                <a:sym typeface="Calibri"/>
              </a:rPr>
              <a:t>cláusula de validação</a:t>
            </a:r>
            <a:r>
              <a:rPr lang="en-US" sz="2100">
                <a:solidFill>
                  <a:schemeClr val="dk1"/>
                </a:solidFill>
                <a:latin typeface="Calibri"/>
                <a:ea typeface="Calibri"/>
                <a:cs typeface="Calibri"/>
                <a:sym typeface="Calibri"/>
              </a:rPr>
              <a:t> fica localizada no início da estrutura do comando, ou seja, </a:t>
            </a:r>
            <a:r>
              <a:rPr lang="en-US" sz="2100">
                <a:solidFill>
                  <a:srgbClr val="FF0000"/>
                </a:solidFill>
                <a:latin typeface="Calibri"/>
                <a:ea typeface="Calibri"/>
                <a:cs typeface="Calibri"/>
                <a:sym typeface="Calibri"/>
              </a:rPr>
              <a:t>se o valor da expressão for falsa, não executa o bloco NENHUMA vez.</a:t>
            </a:r>
            <a:endParaRPr sz="2100">
              <a:solidFill>
                <a:srgbClr val="FF0000"/>
              </a:solidFill>
              <a:latin typeface="Calibri"/>
              <a:ea typeface="Calibri"/>
              <a:cs typeface="Calibri"/>
              <a:sym typeface="Calibri"/>
            </a:endParaRPr>
          </a:p>
          <a:p>
            <a:pPr indent="0" lvl="0" marL="0" rtl="0" algn="l">
              <a:spcBef>
                <a:spcPts val="560"/>
              </a:spcBef>
              <a:spcAft>
                <a:spcPts val="0"/>
              </a:spcAft>
              <a:buNone/>
            </a:pPr>
            <a:r>
              <a:t/>
            </a:r>
            <a:endParaRPr sz="2100">
              <a:solidFill>
                <a:srgbClr val="FF0000"/>
              </a:solidFill>
              <a:latin typeface="Calibri"/>
              <a:ea typeface="Calibri"/>
              <a:cs typeface="Calibri"/>
              <a:sym typeface="Calibri"/>
            </a:endParaRPr>
          </a:p>
          <a:p>
            <a:pPr indent="0" lvl="0" marL="0" rtl="0" algn="l">
              <a:spcBef>
                <a:spcPts val="560"/>
              </a:spcBef>
              <a:spcAft>
                <a:spcPts val="0"/>
              </a:spcAft>
              <a:buNone/>
            </a:pPr>
            <a:r>
              <a:rPr b="1" lang="en-US" sz="2100">
                <a:solidFill>
                  <a:srgbClr val="7F0055"/>
                </a:solidFill>
                <a:latin typeface="Calibri"/>
                <a:ea typeface="Calibri"/>
                <a:cs typeface="Calibri"/>
                <a:sym typeface="Calibri"/>
              </a:rPr>
              <a:t>Sintaxe</a:t>
            </a:r>
            <a:endParaRPr sz="2100">
              <a:solidFill>
                <a:schemeClr val="dk1"/>
              </a:solidFill>
              <a:latin typeface="Calibri"/>
              <a:ea typeface="Calibri"/>
              <a:cs typeface="Calibri"/>
              <a:sym typeface="Calibri"/>
            </a:endParaRPr>
          </a:p>
          <a:p>
            <a:pPr indent="457200" lvl="0" marL="457200" rtl="0" algn="l">
              <a:spcBef>
                <a:spcPts val="0"/>
              </a:spcBef>
              <a:spcAft>
                <a:spcPts val="0"/>
              </a:spcAft>
              <a:buNone/>
            </a:pPr>
            <a:r>
              <a:rPr lang="en-US" sz="2100">
                <a:solidFill>
                  <a:srgbClr val="2A00FF"/>
                </a:solidFill>
                <a:latin typeface="Calibri"/>
                <a:ea typeface="Calibri"/>
                <a:cs typeface="Calibri"/>
                <a:sym typeface="Calibri"/>
              </a:rPr>
              <a:t>while</a:t>
            </a:r>
            <a:r>
              <a:rPr lang="en-US" sz="2100">
                <a:solidFill>
                  <a:srgbClr val="1B1B1B"/>
                </a:solidFill>
                <a:latin typeface="Calibri"/>
                <a:ea typeface="Calibri"/>
                <a:cs typeface="Calibri"/>
                <a:sym typeface="Calibri"/>
              </a:rPr>
              <a:t> </a:t>
            </a:r>
            <a:r>
              <a:rPr lang="en-US" sz="2100">
                <a:solidFill>
                  <a:schemeClr val="dk1"/>
                </a:solidFill>
                <a:latin typeface="Calibri"/>
                <a:ea typeface="Calibri"/>
                <a:cs typeface="Calibri"/>
                <a:sym typeface="Calibri"/>
              </a:rPr>
              <a:t>(</a:t>
            </a:r>
            <a:r>
              <a:rPr lang="en-US" sz="2100">
                <a:solidFill>
                  <a:srgbClr val="FF0000"/>
                </a:solidFill>
                <a:latin typeface="Calibri"/>
                <a:ea typeface="Calibri"/>
                <a:cs typeface="Calibri"/>
                <a:sym typeface="Calibri"/>
              </a:rPr>
              <a:t>cláusula de validação</a:t>
            </a:r>
            <a:r>
              <a:rPr lang="en-US" sz="2100">
                <a:solidFill>
                  <a:schemeClr val="dk1"/>
                </a:solidFill>
                <a:latin typeface="Calibri"/>
                <a:ea typeface="Calibri"/>
                <a:cs typeface="Calibri"/>
                <a:sym typeface="Calibri"/>
              </a:rPr>
              <a:t>)</a:t>
            </a:r>
            <a:r>
              <a:rPr lang="en-US" sz="2100">
                <a:solidFill>
                  <a:srgbClr val="1B1B1B"/>
                </a:solidFill>
                <a:latin typeface="Calibri"/>
                <a:ea typeface="Calibri"/>
                <a:cs typeface="Calibri"/>
                <a:sym typeface="Calibri"/>
              </a:rPr>
              <a:t> {</a:t>
            </a:r>
            <a:endParaRPr sz="2100">
              <a:solidFill>
                <a:srgbClr val="1B1B1B"/>
              </a:solidFill>
              <a:latin typeface="Calibri"/>
              <a:ea typeface="Calibri"/>
              <a:cs typeface="Calibri"/>
              <a:sym typeface="Calibri"/>
            </a:endParaRPr>
          </a:p>
          <a:p>
            <a:pPr indent="0" lvl="0" marL="0" rtl="0" algn="l">
              <a:spcBef>
                <a:spcPts val="0"/>
              </a:spcBef>
              <a:spcAft>
                <a:spcPts val="0"/>
              </a:spcAft>
              <a:buNone/>
            </a:pPr>
            <a:r>
              <a:rPr lang="en-US" sz="2100">
                <a:solidFill>
                  <a:srgbClr val="1B1B1B"/>
                </a:solidFill>
                <a:latin typeface="Calibri"/>
                <a:ea typeface="Calibri"/>
                <a:cs typeface="Calibri"/>
                <a:sym typeface="Calibri"/>
              </a:rPr>
              <a:t>  			</a:t>
            </a:r>
            <a:r>
              <a:rPr lang="en-US" sz="2100">
                <a:solidFill>
                  <a:srgbClr val="008000"/>
                </a:solidFill>
                <a:latin typeface="Calibri"/>
                <a:ea typeface="Calibri"/>
                <a:cs typeface="Calibri"/>
                <a:sym typeface="Calibri"/>
              </a:rPr>
              <a:t>//código</a:t>
            </a:r>
            <a:endParaRPr sz="2100">
              <a:solidFill>
                <a:srgbClr val="008000"/>
              </a:solidFill>
              <a:latin typeface="Calibri"/>
              <a:ea typeface="Calibri"/>
              <a:cs typeface="Calibri"/>
              <a:sym typeface="Calibri"/>
            </a:endParaRPr>
          </a:p>
          <a:p>
            <a:pPr indent="457200" lvl="0" marL="457200" rtl="0" algn="l">
              <a:spcBef>
                <a:spcPts val="0"/>
              </a:spcBef>
              <a:spcAft>
                <a:spcPts val="0"/>
              </a:spcAft>
              <a:buNone/>
            </a:pPr>
            <a:r>
              <a:rPr lang="en-US" sz="2100">
                <a:solidFill>
                  <a:srgbClr val="1B1B1B"/>
                </a:solidFill>
                <a:latin typeface="Calibri"/>
                <a:ea typeface="Calibri"/>
                <a:cs typeface="Calibri"/>
                <a:sym typeface="Calibri"/>
              </a:rPr>
              <a:t>}</a:t>
            </a:r>
            <a:endParaRPr sz="2100">
              <a:solidFill>
                <a:srgbClr val="1B1B1B"/>
              </a:solidFill>
              <a:latin typeface="Calibri"/>
              <a:ea typeface="Calibri"/>
              <a:cs typeface="Calibri"/>
              <a:sym typeface="Calibri"/>
            </a:endParaRPr>
          </a:p>
          <a:p>
            <a:pPr indent="0" lvl="0" marL="0" rtl="0" algn="l">
              <a:spcBef>
                <a:spcPts val="0"/>
              </a:spcBef>
              <a:spcAft>
                <a:spcPts val="0"/>
              </a:spcAft>
              <a:buNone/>
            </a:pPr>
            <a:r>
              <a:t/>
            </a:r>
            <a:endParaRPr sz="2100">
              <a:solidFill>
                <a:srgbClr val="1B1B1B"/>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t/>
            </a:r>
            <a:endParaRPr sz="2200">
              <a:solidFill>
                <a:schemeClr val="dk1"/>
              </a:solidFill>
              <a:latin typeface="Calibri"/>
              <a:ea typeface="Calibri"/>
              <a:cs typeface="Calibri"/>
              <a:sym typeface="Calibri"/>
            </a:endParaRPr>
          </a:p>
        </p:txBody>
      </p:sp>
      <p:sp>
        <p:nvSpPr>
          <p:cNvPr id="766" name="Google Shape;766;g1e503e666ef_0_23"/>
          <p:cNvSpPr/>
          <p:nvPr/>
        </p:nvSpPr>
        <p:spPr>
          <a:xfrm>
            <a:off x="1280700" y="4785000"/>
            <a:ext cx="3498000" cy="109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g1e503e66bca_0_0"/>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while</a:t>
            </a:r>
            <a:endParaRPr sz="2800">
              <a:solidFill>
                <a:srgbClr val="1155CC"/>
              </a:solidFill>
            </a:endParaRPr>
          </a:p>
        </p:txBody>
      </p:sp>
      <p:sp>
        <p:nvSpPr>
          <p:cNvPr id="772" name="Google Shape;772;g1e503e66bca_0_0"/>
          <p:cNvSpPr txBox="1"/>
          <p:nvPr/>
        </p:nvSpPr>
        <p:spPr>
          <a:xfrm>
            <a:off x="389425" y="1143000"/>
            <a:ext cx="8360100" cy="56430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100">
                <a:solidFill>
                  <a:srgbClr val="E50000"/>
                </a:solidFill>
                <a:latin typeface="Calibri"/>
                <a:ea typeface="Calibri"/>
                <a:cs typeface="Calibri"/>
                <a:sym typeface="Calibri"/>
              </a:rPr>
              <a:t>Ex:                                                                                               </a:t>
            </a:r>
            <a:r>
              <a:rPr b="1" lang="en-US" sz="2100">
                <a:solidFill>
                  <a:srgbClr val="E50000"/>
                </a:solidFill>
                <a:latin typeface="Calibri"/>
                <a:ea typeface="Calibri"/>
                <a:cs typeface="Calibri"/>
                <a:sym typeface="Calibri"/>
              </a:rPr>
              <a:t>index.html</a:t>
            </a:r>
            <a:r>
              <a:rPr b="1" lang="en-US" sz="2100">
                <a:solidFill>
                  <a:srgbClr val="E50000"/>
                </a:solidFill>
                <a:latin typeface="Calibri"/>
                <a:ea typeface="Calibri"/>
                <a:cs typeface="Calibri"/>
                <a:sym typeface="Calibri"/>
              </a:rPr>
              <a:t> </a:t>
            </a:r>
            <a:r>
              <a:rPr lang="en-US" sz="2100">
                <a:solidFill>
                  <a:srgbClr val="800000"/>
                </a:solidFill>
                <a:latin typeface="Calibri"/>
                <a:ea typeface="Calibri"/>
                <a:cs typeface="Calibri"/>
                <a:sym typeface="Calibri"/>
              </a:rPr>
              <a:t> </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a:t>
            </a:r>
            <a:r>
              <a:rPr lang="en-US" sz="2100">
                <a:solidFill>
                  <a:srgbClr val="800000"/>
                </a:solidFill>
                <a:highlight>
                  <a:srgbClr val="FFFFFF"/>
                </a:highlight>
                <a:latin typeface="Calibri"/>
                <a:ea typeface="Calibri"/>
                <a:cs typeface="Calibri"/>
                <a:sym typeface="Calibri"/>
              </a:rPr>
              <a:t>&lt;body&gt;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highlight>
                  <a:srgbClr val="FFFFFF"/>
                </a:highlight>
                <a:latin typeface="Calibri"/>
                <a:ea typeface="Calibri"/>
                <a:cs typeface="Calibri"/>
                <a:sym typeface="Calibri"/>
              </a:rPr>
              <a:t>     &lt;label</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for</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"num1Input"</a:t>
            </a:r>
            <a:r>
              <a:rPr lang="en-US" sz="2100">
                <a:solidFill>
                  <a:srgbClr val="800000"/>
                </a:solidFill>
                <a:highlight>
                  <a:srgbClr val="FFFFFF"/>
                </a:highlight>
                <a:latin typeface="Calibri"/>
                <a:ea typeface="Calibri"/>
                <a:cs typeface="Calibri"/>
                <a:sym typeface="Calibri"/>
              </a:rPr>
              <a:t>&gt;</a:t>
            </a:r>
            <a:r>
              <a:rPr lang="en-US" sz="2100">
                <a:solidFill>
                  <a:schemeClr val="dk1"/>
                </a:solidFill>
                <a:highlight>
                  <a:srgbClr val="FFFFFF"/>
                </a:highlight>
                <a:latin typeface="Calibri"/>
                <a:ea typeface="Calibri"/>
                <a:cs typeface="Calibri"/>
                <a:sym typeface="Calibri"/>
              </a:rPr>
              <a:t>Número 1:</a:t>
            </a:r>
            <a:r>
              <a:rPr lang="en-US" sz="2100">
                <a:solidFill>
                  <a:srgbClr val="800000"/>
                </a:solidFill>
                <a:highlight>
                  <a:srgbClr val="FFFFFF"/>
                </a:highlight>
                <a:latin typeface="Calibri"/>
                <a:ea typeface="Calibri"/>
                <a:cs typeface="Calibri"/>
                <a:sym typeface="Calibri"/>
              </a:rPr>
              <a:t>&lt;/label&gt;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highlight>
                  <a:srgbClr val="FFFFFF"/>
                </a:highlight>
                <a:latin typeface="Calibri"/>
                <a:ea typeface="Calibri"/>
                <a:cs typeface="Calibri"/>
                <a:sym typeface="Calibri"/>
              </a:rPr>
              <a:t>     &lt;input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type</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"text"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id</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"num1Input"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name</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"num1Input"</a:t>
            </a:r>
            <a:r>
              <a:rPr lang="en-US" sz="2100">
                <a:solidFill>
                  <a:schemeClr val="dk1"/>
                </a:solidFill>
                <a:highlight>
                  <a:srgbClr val="FFFFFF"/>
                </a:highlight>
                <a:latin typeface="Calibri"/>
                <a:ea typeface="Calibri"/>
                <a:cs typeface="Calibri"/>
                <a:sym typeface="Calibri"/>
              </a:rPr>
              <a:t> </a:t>
            </a:r>
            <a:r>
              <a:rPr lang="en-US" sz="2100">
                <a:solidFill>
                  <a:srgbClr val="800000"/>
                </a:solidFill>
                <a:highlight>
                  <a:srgbClr val="FFFFFF"/>
                </a:highlight>
                <a:latin typeface="Calibri"/>
                <a:ea typeface="Calibri"/>
                <a:cs typeface="Calibri"/>
                <a:sym typeface="Calibri"/>
              </a:rPr>
              <a:t>/&gt;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highlight>
                  <a:srgbClr val="FFFFFF"/>
                </a:highlight>
                <a:latin typeface="Calibri"/>
                <a:ea typeface="Calibri"/>
                <a:cs typeface="Calibri"/>
                <a:sym typeface="Calibri"/>
              </a:rPr>
              <a:t>     &lt;label</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for</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"num2Input"</a:t>
            </a:r>
            <a:r>
              <a:rPr lang="en-US" sz="2100">
                <a:solidFill>
                  <a:srgbClr val="800000"/>
                </a:solidFill>
                <a:highlight>
                  <a:srgbClr val="FFFFFF"/>
                </a:highlight>
                <a:latin typeface="Calibri"/>
                <a:ea typeface="Calibri"/>
                <a:cs typeface="Calibri"/>
                <a:sym typeface="Calibri"/>
              </a:rPr>
              <a:t>&gt;</a:t>
            </a:r>
            <a:r>
              <a:rPr lang="en-US" sz="2100">
                <a:solidFill>
                  <a:schemeClr val="dk1"/>
                </a:solidFill>
                <a:highlight>
                  <a:srgbClr val="FFFFFF"/>
                </a:highlight>
                <a:latin typeface="Calibri"/>
                <a:ea typeface="Calibri"/>
                <a:cs typeface="Calibri"/>
                <a:sym typeface="Calibri"/>
              </a:rPr>
              <a:t>Número 2:</a:t>
            </a:r>
            <a:r>
              <a:rPr lang="en-US" sz="2100">
                <a:solidFill>
                  <a:srgbClr val="800000"/>
                </a:solidFill>
                <a:highlight>
                  <a:srgbClr val="FFFFFF"/>
                </a:highlight>
                <a:latin typeface="Calibri"/>
                <a:ea typeface="Calibri"/>
                <a:cs typeface="Calibri"/>
                <a:sym typeface="Calibri"/>
              </a:rPr>
              <a:t>&lt;/label&gt;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highlight>
                  <a:srgbClr val="FFFFFF"/>
                </a:highlight>
                <a:latin typeface="Calibri"/>
                <a:ea typeface="Calibri"/>
                <a:cs typeface="Calibri"/>
                <a:sym typeface="Calibri"/>
              </a:rPr>
              <a:t>     &lt;input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type</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"text"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id</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"num2Input"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name</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"num2Input"</a:t>
            </a:r>
            <a:r>
              <a:rPr lang="en-US" sz="2100">
                <a:solidFill>
                  <a:schemeClr val="dk1"/>
                </a:solidFill>
                <a:highlight>
                  <a:srgbClr val="FFFFFF"/>
                </a:highlight>
                <a:latin typeface="Calibri"/>
                <a:ea typeface="Calibri"/>
                <a:cs typeface="Calibri"/>
                <a:sym typeface="Calibri"/>
              </a:rPr>
              <a:t> </a:t>
            </a:r>
            <a:r>
              <a:rPr lang="en-US" sz="2100">
                <a:solidFill>
                  <a:srgbClr val="800000"/>
                </a:solidFill>
                <a:highlight>
                  <a:srgbClr val="FFFFFF"/>
                </a:highlight>
                <a:latin typeface="Calibri"/>
                <a:ea typeface="Calibri"/>
                <a:cs typeface="Calibri"/>
                <a:sym typeface="Calibri"/>
              </a:rPr>
              <a:t>/&gt;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highlight>
                  <a:srgbClr val="FFFFFF"/>
                </a:highlight>
                <a:latin typeface="Calibri"/>
                <a:ea typeface="Calibri"/>
                <a:cs typeface="Calibri"/>
                <a:sym typeface="Calibri"/>
              </a:rPr>
              <a:t>     &lt;button</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onclick</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"intervaloEntreNumeros()"</a:t>
            </a:r>
            <a:r>
              <a:rPr lang="en-US" sz="2100">
                <a:solidFill>
                  <a:srgbClr val="800000"/>
                </a:solidFill>
                <a:highlight>
                  <a:srgbClr val="FFFFFF"/>
                </a:highlight>
                <a:latin typeface="Calibri"/>
                <a:ea typeface="Calibri"/>
                <a:cs typeface="Calibri"/>
                <a:sym typeface="Calibri"/>
              </a:rPr>
              <a:t>&gt;</a:t>
            </a:r>
            <a:r>
              <a:rPr lang="en-US" sz="2100">
                <a:solidFill>
                  <a:schemeClr val="dk1"/>
                </a:solidFill>
                <a:highlight>
                  <a:srgbClr val="FFFFFF"/>
                </a:highlight>
                <a:latin typeface="Calibri"/>
                <a:ea typeface="Calibri"/>
                <a:cs typeface="Calibri"/>
                <a:sym typeface="Calibri"/>
              </a:rPr>
              <a:t>Executar</a:t>
            </a:r>
            <a:r>
              <a:rPr lang="en-US" sz="2100">
                <a:solidFill>
                  <a:srgbClr val="800000"/>
                </a:solidFill>
                <a:highlight>
                  <a:srgbClr val="FFFFFF"/>
                </a:highlight>
                <a:latin typeface="Calibri"/>
                <a:ea typeface="Calibri"/>
                <a:cs typeface="Calibri"/>
                <a:sym typeface="Calibri"/>
              </a:rPr>
              <a:t>&lt;/button&gt;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highlight>
                  <a:srgbClr val="FFFFFF"/>
                </a:highlight>
                <a:latin typeface="Calibri"/>
                <a:ea typeface="Calibri"/>
                <a:cs typeface="Calibri"/>
                <a:sym typeface="Calibri"/>
              </a:rPr>
              <a:t>     </a:t>
            </a:r>
            <a:r>
              <a:rPr lang="en-US" sz="2100">
                <a:solidFill>
                  <a:srgbClr val="800000"/>
                </a:solidFill>
                <a:highlight>
                  <a:schemeClr val="lt1"/>
                </a:highlight>
                <a:latin typeface="Calibri"/>
                <a:ea typeface="Calibri"/>
                <a:cs typeface="Calibri"/>
                <a:sym typeface="Calibri"/>
              </a:rPr>
              <a:t>&lt;script</a:t>
            </a:r>
            <a:r>
              <a:rPr lang="en-US" sz="2100">
                <a:solidFill>
                  <a:schemeClr val="dk1"/>
                </a:solidFill>
                <a:highlight>
                  <a:schemeClr val="lt1"/>
                </a:highlight>
                <a:latin typeface="Calibri"/>
                <a:ea typeface="Calibri"/>
                <a:cs typeface="Calibri"/>
                <a:sym typeface="Calibri"/>
              </a:rPr>
              <a:t> </a:t>
            </a:r>
            <a:r>
              <a:rPr lang="en-US" sz="2100">
                <a:solidFill>
                  <a:srgbClr val="E50000"/>
                </a:solidFill>
                <a:highlight>
                  <a:schemeClr val="lt1"/>
                </a:highlight>
                <a:latin typeface="Calibri"/>
                <a:ea typeface="Calibri"/>
                <a:cs typeface="Calibri"/>
                <a:sym typeface="Calibri"/>
              </a:rPr>
              <a:t>src</a:t>
            </a:r>
            <a:r>
              <a:rPr lang="en-US" sz="2100">
                <a:solidFill>
                  <a:schemeClr val="dk1"/>
                </a:solidFill>
                <a:highlight>
                  <a:schemeClr val="lt1"/>
                </a:highlight>
                <a:latin typeface="Calibri"/>
                <a:ea typeface="Calibri"/>
                <a:cs typeface="Calibri"/>
                <a:sym typeface="Calibri"/>
              </a:rPr>
              <a:t>=</a:t>
            </a:r>
            <a:r>
              <a:rPr lang="en-US" sz="2100">
                <a:solidFill>
                  <a:srgbClr val="0000FF"/>
                </a:solidFill>
                <a:highlight>
                  <a:schemeClr val="lt1"/>
                </a:highlight>
                <a:latin typeface="Calibri"/>
                <a:ea typeface="Calibri"/>
                <a:cs typeface="Calibri"/>
                <a:sym typeface="Calibri"/>
              </a:rPr>
              <a:t>"js/script.js"</a:t>
            </a:r>
            <a:r>
              <a:rPr lang="en-US" sz="2100">
                <a:solidFill>
                  <a:srgbClr val="800000"/>
                </a:solidFill>
                <a:highlight>
                  <a:schemeClr val="lt1"/>
                </a:highlight>
                <a:latin typeface="Calibri"/>
                <a:ea typeface="Calibri"/>
                <a:cs typeface="Calibri"/>
                <a:sym typeface="Calibri"/>
              </a:rPr>
              <a:t>&gt;&lt;/script&gt;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800000"/>
                </a:solidFill>
                <a:highlight>
                  <a:srgbClr val="FFFFFF"/>
                </a:highlight>
                <a:latin typeface="Calibri"/>
                <a:ea typeface="Calibri"/>
                <a:cs typeface="Calibri"/>
                <a:sym typeface="Calibri"/>
              </a:rPr>
              <a:t> &lt;/body&gt;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773" name="Google Shape;773;g1e503e66bca_0_0"/>
          <p:cNvSpPr/>
          <p:nvPr/>
        </p:nvSpPr>
        <p:spPr>
          <a:xfrm>
            <a:off x="465625" y="1633600"/>
            <a:ext cx="7305900" cy="332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g1e503e66bca_0_8"/>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while</a:t>
            </a:r>
            <a:endParaRPr sz="2800">
              <a:solidFill>
                <a:srgbClr val="1155CC"/>
              </a:solidFill>
            </a:endParaRPr>
          </a:p>
        </p:txBody>
      </p:sp>
      <p:sp>
        <p:nvSpPr>
          <p:cNvPr id="779" name="Google Shape;779;g1e503e66bca_0_8"/>
          <p:cNvSpPr txBox="1"/>
          <p:nvPr/>
        </p:nvSpPr>
        <p:spPr>
          <a:xfrm>
            <a:off x="389425" y="1143000"/>
            <a:ext cx="8360100" cy="44454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100">
                <a:solidFill>
                  <a:srgbClr val="E50000"/>
                </a:solidFill>
                <a:latin typeface="Calibri"/>
                <a:ea typeface="Calibri"/>
                <a:cs typeface="Calibri"/>
                <a:sym typeface="Calibri"/>
              </a:rPr>
              <a:t>Ex:                                                                                               </a:t>
            </a:r>
            <a:r>
              <a:rPr b="1" lang="en-US" sz="2100">
                <a:solidFill>
                  <a:srgbClr val="B45F06"/>
                </a:solidFill>
                <a:latin typeface="Calibri"/>
                <a:ea typeface="Calibri"/>
                <a:cs typeface="Calibri"/>
                <a:sym typeface="Calibri"/>
              </a:rPr>
              <a:t>  script.js</a:t>
            </a:r>
            <a:r>
              <a:rPr b="1" lang="en-US" sz="2100">
                <a:solidFill>
                  <a:srgbClr val="B45F06"/>
                </a:solidFill>
                <a:latin typeface="Calibri"/>
                <a:ea typeface="Calibri"/>
                <a:cs typeface="Calibri"/>
                <a:sym typeface="Calibri"/>
              </a:rPr>
              <a:t> </a:t>
            </a:r>
            <a:r>
              <a:rPr lang="en-US" sz="2100">
                <a:solidFill>
                  <a:srgbClr val="800000"/>
                </a:solidFill>
                <a:latin typeface="Calibri"/>
                <a:ea typeface="Calibri"/>
                <a:cs typeface="Calibri"/>
                <a:sym typeface="Calibri"/>
              </a:rPr>
              <a:t> </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a:t>
            </a:r>
            <a:r>
              <a:rPr lang="en-US" sz="2100">
                <a:solidFill>
                  <a:srgbClr val="0000FF"/>
                </a:solidFill>
                <a:highlight>
                  <a:srgbClr val="FFFFFF"/>
                </a:highlight>
                <a:latin typeface="Calibri"/>
                <a:ea typeface="Calibri"/>
                <a:cs typeface="Calibri"/>
                <a:sym typeface="Calibri"/>
              </a:rPr>
              <a:t>function</a:t>
            </a:r>
            <a:r>
              <a:rPr lang="en-US" sz="2100">
                <a:solidFill>
                  <a:schemeClr val="dk1"/>
                </a:solidFill>
                <a:highlight>
                  <a:srgbClr val="FFFFFF"/>
                </a:highlight>
                <a:latin typeface="Calibri"/>
                <a:ea typeface="Calibri"/>
                <a:cs typeface="Calibri"/>
                <a:sym typeface="Calibri"/>
              </a:rPr>
              <a:t> intervaloEntreNumeros()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0000FF"/>
                </a:solidFill>
                <a:highlight>
                  <a:srgbClr val="FFFFFF"/>
                </a:highlight>
                <a:latin typeface="Calibri"/>
                <a:ea typeface="Calibri"/>
                <a:cs typeface="Calibri"/>
                <a:sym typeface="Calibri"/>
              </a:rPr>
              <a:t>     let</a:t>
            </a:r>
            <a:r>
              <a:rPr lang="en-US" sz="2100">
                <a:solidFill>
                  <a:schemeClr val="dk1"/>
                </a:solidFill>
                <a:highlight>
                  <a:srgbClr val="FFFFFF"/>
                </a:highlight>
                <a:latin typeface="Calibri"/>
                <a:ea typeface="Calibri"/>
                <a:cs typeface="Calibri"/>
                <a:sym typeface="Calibri"/>
              </a:rPr>
              <a:t> num1 = parseInt(document.getElementById(</a:t>
            </a:r>
            <a:r>
              <a:rPr lang="en-US" sz="2100">
                <a:solidFill>
                  <a:srgbClr val="A31515"/>
                </a:solidFill>
                <a:highlight>
                  <a:srgbClr val="FFFFFF"/>
                </a:highlight>
                <a:latin typeface="Calibri"/>
                <a:ea typeface="Calibri"/>
                <a:cs typeface="Calibri"/>
                <a:sym typeface="Calibri"/>
              </a:rPr>
              <a:t>"num1Input"</a:t>
            </a:r>
            <a:r>
              <a:rPr lang="en-US" sz="2100">
                <a:solidFill>
                  <a:schemeClr val="dk1"/>
                </a:solidFill>
                <a:highlight>
                  <a:srgbClr val="FFFFFF"/>
                </a:highlight>
                <a:latin typeface="Calibri"/>
                <a:ea typeface="Calibri"/>
                <a:cs typeface="Calibri"/>
                <a:sym typeface="Calibri"/>
              </a:rPr>
              <a:t>).value);</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     let</a:t>
            </a:r>
            <a:r>
              <a:rPr lang="en-US" sz="2100">
                <a:solidFill>
                  <a:schemeClr val="dk1"/>
                </a:solidFill>
                <a:highlight>
                  <a:srgbClr val="FFFFFF"/>
                </a:highlight>
                <a:latin typeface="Calibri"/>
                <a:ea typeface="Calibri"/>
                <a:cs typeface="Calibri"/>
                <a:sym typeface="Calibri"/>
              </a:rPr>
              <a:t> num2 = parseInt(document.getElementById(</a:t>
            </a:r>
            <a:r>
              <a:rPr lang="en-US" sz="2100">
                <a:solidFill>
                  <a:srgbClr val="A31515"/>
                </a:solidFill>
                <a:highlight>
                  <a:srgbClr val="FFFFFF"/>
                </a:highlight>
                <a:latin typeface="Calibri"/>
                <a:ea typeface="Calibri"/>
                <a:cs typeface="Calibri"/>
                <a:sym typeface="Calibri"/>
              </a:rPr>
              <a:t>"num2Input"</a:t>
            </a:r>
            <a:r>
              <a:rPr lang="en-US" sz="2100">
                <a:solidFill>
                  <a:schemeClr val="dk1"/>
                </a:solidFill>
                <a:highlight>
                  <a:srgbClr val="FFFFFF"/>
                </a:highlight>
                <a:latin typeface="Calibri"/>
                <a:ea typeface="Calibri"/>
                <a:cs typeface="Calibri"/>
                <a:sym typeface="Calibri"/>
              </a:rPr>
              <a:t>).value);</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rgbClr val="0000FF"/>
                </a:solidFill>
                <a:highlight>
                  <a:srgbClr val="FFFFFF"/>
                </a:highlight>
                <a:latin typeface="Calibri"/>
                <a:ea typeface="Calibri"/>
                <a:cs typeface="Calibri"/>
                <a:sym typeface="Calibri"/>
              </a:rPr>
              <a:t>     while</a:t>
            </a:r>
            <a:r>
              <a:rPr lang="en-US" sz="2100">
                <a:solidFill>
                  <a:schemeClr val="dk1"/>
                </a:solidFill>
                <a:highlight>
                  <a:srgbClr val="FFFFFF"/>
                </a:highlight>
                <a:latin typeface="Calibri"/>
                <a:ea typeface="Calibri"/>
                <a:cs typeface="Calibri"/>
                <a:sym typeface="Calibri"/>
              </a:rPr>
              <a:t> (num1 &lt;= num2)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chemeClr val="dk1"/>
                </a:solidFill>
                <a:highlight>
                  <a:srgbClr val="FFFFFF"/>
                </a:highlight>
                <a:latin typeface="Calibri"/>
                <a:ea typeface="Calibri"/>
                <a:cs typeface="Calibri"/>
                <a:sym typeface="Calibri"/>
              </a:rPr>
              <a:t>          document.write(num1 + </a:t>
            </a:r>
            <a:r>
              <a:rPr lang="en-US" sz="2100">
                <a:solidFill>
                  <a:srgbClr val="A31515"/>
                </a:solidFill>
                <a:highlight>
                  <a:srgbClr val="FFFFFF"/>
                </a:highlight>
                <a:latin typeface="Calibri"/>
                <a:ea typeface="Calibri"/>
                <a:cs typeface="Calibri"/>
                <a:sym typeface="Calibri"/>
              </a:rPr>
              <a:t>", "</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chemeClr val="dk1"/>
                </a:solidFill>
                <a:highlight>
                  <a:srgbClr val="FFFFFF"/>
                </a:highlight>
                <a:latin typeface="Calibri"/>
                <a:ea typeface="Calibri"/>
                <a:cs typeface="Calibri"/>
                <a:sym typeface="Calibri"/>
              </a:rPr>
              <a:t>          num1 = num1 + </a:t>
            </a:r>
            <a:r>
              <a:rPr lang="en-US" sz="2100">
                <a:solidFill>
                  <a:srgbClr val="098658"/>
                </a:solidFill>
                <a:highlight>
                  <a:srgbClr val="FFFFFF"/>
                </a:highlight>
                <a:latin typeface="Calibri"/>
                <a:ea typeface="Calibri"/>
                <a:cs typeface="Calibri"/>
                <a:sym typeface="Calibri"/>
              </a:rPr>
              <a:t>1</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Clr>
                <a:schemeClr val="dk1"/>
              </a:buClr>
              <a:buSzPts val="1100"/>
              <a:buFont typeface="Arial"/>
              <a:buNone/>
            </a:pP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780" name="Google Shape;780;g1e503e66bca_0_8"/>
          <p:cNvSpPr/>
          <p:nvPr/>
        </p:nvSpPr>
        <p:spPr>
          <a:xfrm>
            <a:off x="465625" y="1556125"/>
            <a:ext cx="7893000" cy="386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g1e503e66bca_0_15"/>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lang="en-US" sz="2800"/>
              <a:t>Estrutura de Repetição </a:t>
            </a:r>
            <a:r>
              <a:rPr lang="en-US" sz="2800">
                <a:solidFill>
                  <a:schemeClr val="dk1"/>
                </a:solidFill>
              </a:rPr>
              <a:t> </a:t>
            </a:r>
            <a:r>
              <a:rPr lang="en-US" sz="2800">
                <a:solidFill>
                  <a:srgbClr val="2A00FF"/>
                </a:solidFill>
              </a:rPr>
              <a:t>do-while</a:t>
            </a:r>
            <a:endParaRPr sz="2800">
              <a:solidFill>
                <a:srgbClr val="1155CC"/>
              </a:solidFill>
            </a:endParaRPr>
          </a:p>
        </p:txBody>
      </p:sp>
      <p:sp>
        <p:nvSpPr>
          <p:cNvPr id="786" name="Google Shape;786;g1e503e66bca_0_15"/>
          <p:cNvSpPr txBox="1"/>
          <p:nvPr/>
        </p:nvSpPr>
        <p:spPr>
          <a:xfrm>
            <a:off x="389425" y="1143000"/>
            <a:ext cx="8360100" cy="50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Conhecido </a:t>
            </a:r>
            <a:r>
              <a:rPr lang="en-US" sz="2200">
                <a:solidFill>
                  <a:schemeClr val="dk1"/>
                </a:solidFill>
                <a:latin typeface="Calibri"/>
                <a:ea typeface="Calibri"/>
                <a:cs typeface="Calibri"/>
                <a:sym typeface="Calibri"/>
              </a:rPr>
              <a:t>também como repetição com</a:t>
            </a:r>
            <a:r>
              <a:rPr b="1" lang="en-US" sz="2200">
                <a:solidFill>
                  <a:schemeClr val="dk1"/>
                </a:solidFill>
                <a:latin typeface="Calibri"/>
                <a:ea typeface="Calibri"/>
                <a:cs typeface="Calibri"/>
                <a:sym typeface="Calibri"/>
              </a:rPr>
              <a:t> teste no fim</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lang="en-US" sz="2200">
                <a:solidFill>
                  <a:srgbClr val="2A00FF"/>
                </a:solidFill>
                <a:latin typeface="Calibri"/>
                <a:ea typeface="Calibri"/>
                <a:cs typeface="Calibri"/>
                <a:sym typeface="Calibri"/>
              </a:rPr>
              <a:t>do</a:t>
            </a:r>
            <a:r>
              <a:rPr lang="en-US" sz="2200">
                <a:solidFill>
                  <a:srgbClr val="0070C0"/>
                </a:solidFill>
                <a:latin typeface="Calibri"/>
                <a:ea typeface="Calibri"/>
                <a:cs typeface="Calibri"/>
                <a:sym typeface="Calibri"/>
              </a:rPr>
              <a:t> </a:t>
            </a:r>
            <a:r>
              <a:rPr lang="en-US" sz="2200">
                <a:solidFill>
                  <a:schemeClr val="dk1"/>
                </a:solidFill>
                <a:latin typeface="Calibri"/>
                <a:ea typeface="Calibri"/>
                <a:cs typeface="Calibri"/>
                <a:sym typeface="Calibri"/>
              </a:rPr>
              <a:t>- indica o início do laço de repetição.</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r>
              <a:rPr lang="en-US" sz="2200">
                <a:solidFill>
                  <a:srgbClr val="2A00FF"/>
                </a:solidFill>
                <a:latin typeface="Calibri"/>
                <a:ea typeface="Calibri"/>
                <a:cs typeface="Calibri"/>
                <a:sym typeface="Calibri"/>
              </a:rPr>
              <a:t>while</a:t>
            </a:r>
            <a:r>
              <a:rPr b="1" lang="en-US" sz="2200">
                <a:solidFill>
                  <a:srgbClr val="0070C0"/>
                </a:solidFill>
                <a:latin typeface="Calibri"/>
                <a:ea typeface="Calibri"/>
                <a:cs typeface="Calibri"/>
                <a:sym typeface="Calibri"/>
              </a:rPr>
              <a:t> </a:t>
            </a:r>
            <a:r>
              <a:rPr lang="en-US" sz="2200">
                <a:solidFill>
                  <a:srgbClr val="A61C00"/>
                </a:solidFill>
                <a:latin typeface="Calibri"/>
                <a:ea typeface="Calibri"/>
                <a:cs typeface="Calibri"/>
                <a:sym typeface="Calibri"/>
              </a:rPr>
              <a:t>&lt;cláusula&gt;</a:t>
            </a:r>
            <a:r>
              <a:rPr b="1" lang="en-US" sz="2200">
                <a:solidFill>
                  <a:srgbClr val="0070C0"/>
                </a:solidFill>
                <a:latin typeface="Calibri"/>
                <a:ea typeface="Calibri"/>
                <a:cs typeface="Calibri"/>
                <a:sym typeface="Calibri"/>
              </a:rPr>
              <a:t> </a:t>
            </a:r>
            <a:r>
              <a:rPr lang="en-US" sz="2200">
                <a:solidFill>
                  <a:schemeClr val="dk1"/>
                </a:solidFill>
                <a:latin typeface="Calibri"/>
                <a:ea typeface="Calibri"/>
                <a:cs typeface="Calibri"/>
                <a:sym typeface="Calibri"/>
              </a:rPr>
              <a:t>- indica o fim da sequência de comandos a serem repetidos.</a:t>
            </a:r>
            <a:endParaRPr sz="2200">
              <a:solidFill>
                <a:schemeClr val="dk1"/>
              </a:solidFill>
              <a:latin typeface="Calibri"/>
              <a:ea typeface="Calibri"/>
              <a:cs typeface="Calibri"/>
              <a:sym typeface="Calibri"/>
            </a:endParaRPr>
          </a:p>
          <a:p>
            <a:pPr indent="0" lvl="0" marL="0" rtl="0" algn="l">
              <a:spcBef>
                <a:spcPts val="560"/>
              </a:spcBef>
              <a:spcAft>
                <a:spcPts val="0"/>
              </a:spcAft>
              <a:buNone/>
            </a:pPr>
            <a:r>
              <a:rPr lang="en-US" sz="2200">
                <a:solidFill>
                  <a:schemeClr val="dk1"/>
                </a:solidFill>
                <a:latin typeface="Calibri"/>
                <a:ea typeface="Calibri"/>
                <a:cs typeface="Calibri"/>
                <a:sym typeface="Calibri"/>
              </a:rPr>
              <a:t> A expressão lógica fica localizada no fim da estrutura do comando, ou seja, </a:t>
            </a:r>
            <a:r>
              <a:rPr lang="en-US" sz="2200">
                <a:solidFill>
                  <a:srgbClr val="FF0000"/>
                </a:solidFill>
                <a:latin typeface="Calibri"/>
                <a:ea typeface="Calibri"/>
                <a:cs typeface="Calibri"/>
                <a:sym typeface="Calibri"/>
              </a:rPr>
              <a:t>se o valor da expressão for falsa, executa o bloco UMA ÚNICA vez.</a:t>
            </a:r>
            <a:endParaRPr sz="2100">
              <a:solidFill>
                <a:srgbClr val="FF0000"/>
              </a:solidFill>
              <a:latin typeface="Calibri"/>
              <a:ea typeface="Calibri"/>
              <a:cs typeface="Calibri"/>
              <a:sym typeface="Calibri"/>
            </a:endParaRPr>
          </a:p>
          <a:p>
            <a:pPr indent="0" lvl="0" marL="0" rtl="0" algn="l">
              <a:spcBef>
                <a:spcPts val="560"/>
              </a:spcBef>
              <a:spcAft>
                <a:spcPts val="0"/>
              </a:spcAft>
              <a:buNone/>
            </a:pPr>
            <a:r>
              <a:rPr b="1" lang="en-US" sz="2100">
                <a:solidFill>
                  <a:srgbClr val="7F0055"/>
                </a:solidFill>
                <a:latin typeface="Calibri"/>
                <a:ea typeface="Calibri"/>
                <a:cs typeface="Calibri"/>
                <a:sym typeface="Calibri"/>
              </a:rPr>
              <a:t>Sintaxe</a:t>
            </a:r>
            <a:endParaRPr sz="2100">
              <a:solidFill>
                <a:schemeClr val="dk1"/>
              </a:solidFill>
              <a:latin typeface="Calibri"/>
              <a:ea typeface="Calibri"/>
              <a:cs typeface="Calibri"/>
              <a:sym typeface="Calibri"/>
            </a:endParaRPr>
          </a:p>
          <a:p>
            <a:pPr indent="457200" lvl="0" marL="457200" rtl="0" algn="l">
              <a:spcBef>
                <a:spcPts val="0"/>
              </a:spcBef>
              <a:spcAft>
                <a:spcPts val="0"/>
              </a:spcAft>
              <a:buNone/>
            </a:pPr>
            <a:r>
              <a:t/>
            </a:r>
            <a:endParaRPr sz="2100">
              <a:solidFill>
                <a:srgbClr val="2A00FF"/>
              </a:solidFill>
              <a:latin typeface="Calibri"/>
              <a:ea typeface="Calibri"/>
              <a:cs typeface="Calibri"/>
              <a:sym typeface="Calibri"/>
            </a:endParaRPr>
          </a:p>
          <a:p>
            <a:pPr indent="457200" lvl="0" marL="457200" rtl="0" algn="l">
              <a:spcBef>
                <a:spcPts val="0"/>
              </a:spcBef>
              <a:spcAft>
                <a:spcPts val="0"/>
              </a:spcAft>
              <a:buNone/>
            </a:pPr>
            <a:r>
              <a:rPr lang="en-US" sz="2100">
                <a:solidFill>
                  <a:srgbClr val="2A00FF"/>
                </a:solidFill>
                <a:latin typeface="Calibri"/>
                <a:ea typeface="Calibri"/>
                <a:cs typeface="Calibri"/>
                <a:sym typeface="Calibri"/>
              </a:rPr>
              <a:t>do</a:t>
            </a:r>
            <a:r>
              <a:rPr lang="en-US" sz="2100">
                <a:solidFill>
                  <a:srgbClr val="1B1B1B"/>
                </a:solidFill>
                <a:latin typeface="Calibri"/>
                <a:ea typeface="Calibri"/>
                <a:cs typeface="Calibri"/>
                <a:sym typeface="Calibri"/>
              </a:rPr>
              <a:t> </a:t>
            </a:r>
            <a:r>
              <a:rPr lang="en-US" sz="2100">
                <a:solidFill>
                  <a:srgbClr val="1B1B1B"/>
                </a:solidFill>
                <a:latin typeface="Calibri"/>
                <a:ea typeface="Calibri"/>
                <a:cs typeface="Calibri"/>
                <a:sym typeface="Calibri"/>
              </a:rPr>
              <a:t>{</a:t>
            </a:r>
            <a:endParaRPr sz="2100">
              <a:solidFill>
                <a:srgbClr val="1B1B1B"/>
              </a:solidFill>
              <a:latin typeface="Calibri"/>
              <a:ea typeface="Calibri"/>
              <a:cs typeface="Calibri"/>
              <a:sym typeface="Calibri"/>
            </a:endParaRPr>
          </a:p>
          <a:p>
            <a:pPr indent="0" lvl="0" marL="0" rtl="0" algn="l">
              <a:spcBef>
                <a:spcPts val="0"/>
              </a:spcBef>
              <a:spcAft>
                <a:spcPts val="0"/>
              </a:spcAft>
              <a:buNone/>
            </a:pPr>
            <a:r>
              <a:rPr lang="en-US" sz="2100">
                <a:solidFill>
                  <a:srgbClr val="1B1B1B"/>
                </a:solidFill>
                <a:latin typeface="Calibri"/>
                <a:ea typeface="Calibri"/>
                <a:cs typeface="Calibri"/>
                <a:sym typeface="Calibri"/>
              </a:rPr>
              <a:t>  			</a:t>
            </a:r>
            <a:r>
              <a:rPr lang="en-US" sz="2100">
                <a:solidFill>
                  <a:srgbClr val="008000"/>
                </a:solidFill>
                <a:latin typeface="Calibri"/>
                <a:ea typeface="Calibri"/>
                <a:cs typeface="Calibri"/>
                <a:sym typeface="Calibri"/>
              </a:rPr>
              <a:t>//código</a:t>
            </a:r>
            <a:endParaRPr sz="2100">
              <a:solidFill>
                <a:srgbClr val="008000"/>
              </a:solidFill>
              <a:latin typeface="Calibri"/>
              <a:ea typeface="Calibri"/>
              <a:cs typeface="Calibri"/>
              <a:sym typeface="Calibri"/>
            </a:endParaRPr>
          </a:p>
          <a:p>
            <a:pPr indent="457200" lvl="0" marL="457200" rtl="0" algn="l">
              <a:spcBef>
                <a:spcPts val="0"/>
              </a:spcBef>
              <a:spcAft>
                <a:spcPts val="0"/>
              </a:spcAft>
              <a:buNone/>
            </a:pPr>
            <a:r>
              <a:rPr lang="en-US" sz="2100">
                <a:solidFill>
                  <a:srgbClr val="1B1B1B"/>
                </a:solidFill>
                <a:latin typeface="Calibri"/>
                <a:ea typeface="Calibri"/>
                <a:cs typeface="Calibri"/>
                <a:sym typeface="Calibri"/>
              </a:rPr>
              <a:t>}</a:t>
            </a:r>
            <a:r>
              <a:rPr lang="en-US" sz="2100">
                <a:solidFill>
                  <a:srgbClr val="2A00FF"/>
                </a:solidFill>
                <a:latin typeface="Calibri"/>
                <a:ea typeface="Calibri"/>
                <a:cs typeface="Calibri"/>
                <a:sym typeface="Calibri"/>
              </a:rPr>
              <a:t>while</a:t>
            </a:r>
            <a:r>
              <a:rPr lang="en-US" sz="2100">
                <a:solidFill>
                  <a:srgbClr val="1B1B1B"/>
                </a:solidFill>
                <a:latin typeface="Calibri"/>
                <a:ea typeface="Calibri"/>
                <a:cs typeface="Calibri"/>
                <a:sym typeface="Calibri"/>
              </a:rPr>
              <a:t> </a:t>
            </a:r>
            <a:r>
              <a:rPr lang="en-US" sz="2100">
                <a:solidFill>
                  <a:schemeClr val="dk1"/>
                </a:solidFill>
                <a:latin typeface="Calibri"/>
                <a:ea typeface="Calibri"/>
                <a:cs typeface="Calibri"/>
                <a:sym typeface="Calibri"/>
              </a:rPr>
              <a:t>(</a:t>
            </a:r>
            <a:r>
              <a:rPr lang="en-US" sz="2100">
                <a:solidFill>
                  <a:srgbClr val="FF0000"/>
                </a:solidFill>
                <a:latin typeface="Calibri"/>
                <a:ea typeface="Calibri"/>
                <a:cs typeface="Calibri"/>
                <a:sym typeface="Calibri"/>
              </a:rPr>
              <a:t>cláusula de validação</a:t>
            </a:r>
            <a:r>
              <a:rPr lang="en-US" sz="2100">
                <a:solidFill>
                  <a:schemeClr val="dk1"/>
                </a:solidFill>
                <a:latin typeface="Calibri"/>
                <a:ea typeface="Calibri"/>
                <a:cs typeface="Calibri"/>
                <a:sym typeface="Calibri"/>
              </a:rPr>
              <a:t>)</a:t>
            </a:r>
            <a:r>
              <a:rPr lang="en-US" sz="2100">
                <a:solidFill>
                  <a:srgbClr val="1B1B1B"/>
                </a:solidFill>
                <a:latin typeface="Calibri"/>
                <a:ea typeface="Calibri"/>
                <a:cs typeface="Calibri"/>
                <a:sym typeface="Calibri"/>
              </a:rPr>
              <a:t> </a:t>
            </a:r>
            <a:endParaRPr sz="2100">
              <a:solidFill>
                <a:srgbClr val="1B1B1B"/>
              </a:solidFill>
              <a:latin typeface="Calibri"/>
              <a:ea typeface="Calibri"/>
              <a:cs typeface="Calibri"/>
              <a:sym typeface="Calibri"/>
            </a:endParaRPr>
          </a:p>
          <a:p>
            <a:pPr indent="0" lvl="0" marL="0" rtl="0" algn="l">
              <a:spcBef>
                <a:spcPts val="0"/>
              </a:spcBef>
              <a:spcAft>
                <a:spcPts val="0"/>
              </a:spcAft>
              <a:buNone/>
            </a:pPr>
            <a:r>
              <a:t/>
            </a:r>
            <a:endParaRPr sz="2100">
              <a:solidFill>
                <a:srgbClr val="1B1B1B"/>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457200" rtl="0" algn="l">
              <a:lnSpc>
                <a:spcPct val="120000"/>
              </a:lnSpc>
              <a:spcBef>
                <a:spcPts val="0"/>
              </a:spcBef>
              <a:spcAft>
                <a:spcPts val="0"/>
              </a:spcAft>
              <a:buNone/>
            </a:pPr>
            <a:r>
              <a:t/>
            </a:r>
            <a:endParaRPr sz="2200">
              <a:solidFill>
                <a:schemeClr val="dk1"/>
              </a:solidFill>
              <a:latin typeface="Calibri"/>
              <a:ea typeface="Calibri"/>
              <a:cs typeface="Calibri"/>
              <a:sym typeface="Calibri"/>
            </a:endParaRPr>
          </a:p>
        </p:txBody>
      </p:sp>
      <p:sp>
        <p:nvSpPr>
          <p:cNvPr id="787" name="Google Shape;787;g1e503e66bca_0_15"/>
          <p:cNvSpPr/>
          <p:nvPr/>
        </p:nvSpPr>
        <p:spPr>
          <a:xfrm>
            <a:off x="1280700" y="4861200"/>
            <a:ext cx="3498000" cy="109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1e503e66bca_0_21"/>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do-w</a:t>
            </a:r>
            <a:r>
              <a:rPr lang="en-US" sz="2800">
                <a:solidFill>
                  <a:srgbClr val="2A00FF"/>
                </a:solidFill>
              </a:rPr>
              <a:t>hile</a:t>
            </a:r>
            <a:endParaRPr sz="2800">
              <a:solidFill>
                <a:srgbClr val="1155CC"/>
              </a:solidFill>
            </a:endParaRPr>
          </a:p>
        </p:txBody>
      </p:sp>
      <p:sp>
        <p:nvSpPr>
          <p:cNvPr id="793" name="Google Shape;793;g1e503e66bca_0_21"/>
          <p:cNvSpPr txBox="1"/>
          <p:nvPr/>
        </p:nvSpPr>
        <p:spPr>
          <a:xfrm>
            <a:off x="389425" y="1143000"/>
            <a:ext cx="8360100" cy="56430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100">
                <a:solidFill>
                  <a:srgbClr val="E50000"/>
                </a:solidFill>
                <a:latin typeface="Calibri"/>
                <a:ea typeface="Calibri"/>
                <a:cs typeface="Calibri"/>
                <a:sym typeface="Calibri"/>
              </a:rPr>
              <a:t>Ex:                                                                                               index.html </a:t>
            </a:r>
            <a:r>
              <a:rPr lang="en-US" sz="2100">
                <a:solidFill>
                  <a:srgbClr val="800000"/>
                </a:solidFill>
                <a:latin typeface="Calibri"/>
                <a:ea typeface="Calibri"/>
                <a:cs typeface="Calibri"/>
                <a:sym typeface="Calibri"/>
              </a:rPr>
              <a:t> </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a:t>
            </a:r>
            <a:r>
              <a:rPr lang="en-US" sz="2100">
                <a:solidFill>
                  <a:srgbClr val="800000"/>
                </a:solidFill>
                <a:highlight>
                  <a:srgbClr val="FFFFFF"/>
                </a:highlight>
                <a:latin typeface="Calibri"/>
                <a:ea typeface="Calibri"/>
                <a:cs typeface="Calibri"/>
                <a:sym typeface="Calibri"/>
              </a:rPr>
              <a:t>&lt;body&gt;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800000"/>
                </a:solidFill>
                <a:highlight>
                  <a:srgbClr val="FFFFFF"/>
                </a:highlight>
                <a:latin typeface="Calibri"/>
                <a:ea typeface="Calibri"/>
                <a:cs typeface="Calibri"/>
                <a:sym typeface="Calibri"/>
              </a:rPr>
              <a:t>     &lt;label</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for</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"num1Input"</a:t>
            </a:r>
            <a:r>
              <a:rPr lang="en-US" sz="2100">
                <a:solidFill>
                  <a:srgbClr val="800000"/>
                </a:solidFill>
                <a:highlight>
                  <a:srgbClr val="FFFFFF"/>
                </a:highlight>
                <a:latin typeface="Calibri"/>
                <a:ea typeface="Calibri"/>
                <a:cs typeface="Calibri"/>
                <a:sym typeface="Calibri"/>
              </a:rPr>
              <a:t>&gt;</a:t>
            </a:r>
            <a:r>
              <a:rPr lang="en-US" sz="2100">
                <a:solidFill>
                  <a:schemeClr val="dk1"/>
                </a:solidFill>
                <a:highlight>
                  <a:srgbClr val="FFFFFF"/>
                </a:highlight>
                <a:latin typeface="Calibri"/>
                <a:ea typeface="Calibri"/>
                <a:cs typeface="Calibri"/>
                <a:sym typeface="Calibri"/>
              </a:rPr>
              <a:t>Número 1:</a:t>
            </a:r>
            <a:r>
              <a:rPr lang="en-US" sz="2100">
                <a:solidFill>
                  <a:srgbClr val="800000"/>
                </a:solidFill>
                <a:highlight>
                  <a:srgbClr val="FFFFFF"/>
                </a:highlight>
                <a:latin typeface="Calibri"/>
                <a:ea typeface="Calibri"/>
                <a:cs typeface="Calibri"/>
                <a:sym typeface="Calibri"/>
              </a:rPr>
              <a:t>&lt;/label&gt;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800000"/>
                </a:solidFill>
                <a:highlight>
                  <a:srgbClr val="FFFFFF"/>
                </a:highlight>
                <a:latin typeface="Calibri"/>
                <a:ea typeface="Calibri"/>
                <a:cs typeface="Calibri"/>
                <a:sym typeface="Calibri"/>
              </a:rPr>
              <a:t>     &lt;input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type</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"text"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id</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"num1Input"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name</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"num1Input"</a:t>
            </a:r>
            <a:r>
              <a:rPr lang="en-US" sz="2100">
                <a:solidFill>
                  <a:schemeClr val="dk1"/>
                </a:solidFill>
                <a:highlight>
                  <a:srgbClr val="FFFFFF"/>
                </a:highlight>
                <a:latin typeface="Calibri"/>
                <a:ea typeface="Calibri"/>
                <a:cs typeface="Calibri"/>
                <a:sym typeface="Calibri"/>
              </a:rPr>
              <a:t> </a:t>
            </a:r>
            <a:r>
              <a:rPr lang="en-US" sz="2100">
                <a:solidFill>
                  <a:srgbClr val="800000"/>
                </a:solidFill>
                <a:highlight>
                  <a:srgbClr val="FFFFFF"/>
                </a:highlight>
                <a:latin typeface="Calibri"/>
                <a:ea typeface="Calibri"/>
                <a:cs typeface="Calibri"/>
                <a:sym typeface="Calibri"/>
              </a:rPr>
              <a:t>/&gt;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800000"/>
                </a:solidFill>
                <a:highlight>
                  <a:srgbClr val="FFFFFF"/>
                </a:highlight>
                <a:latin typeface="Calibri"/>
                <a:ea typeface="Calibri"/>
                <a:cs typeface="Calibri"/>
                <a:sym typeface="Calibri"/>
              </a:rPr>
              <a:t>     &lt;label</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for</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"num2Input"</a:t>
            </a:r>
            <a:r>
              <a:rPr lang="en-US" sz="2100">
                <a:solidFill>
                  <a:srgbClr val="800000"/>
                </a:solidFill>
                <a:highlight>
                  <a:srgbClr val="FFFFFF"/>
                </a:highlight>
                <a:latin typeface="Calibri"/>
                <a:ea typeface="Calibri"/>
                <a:cs typeface="Calibri"/>
                <a:sym typeface="Calibri"/>
              </a:rPr>
              <a:t>&gt;</a:t>
            </a:r>
            <a:r>
              <a:rPr lang="en-US" sz="2100">
                <a:solidFill>
                  <a:schemeClr val="dk1"/>
                </a:solidFill>
                <a:highlight>
                  <a:srgbClr val="FFFFFF"/>
                </a:highlight>
                <a:latin typeface="Calibri"/>
                <a:ea typeface="Calibri"/>
                <a:cs typeface="Calibri"/>
                <a:sym typeface="Calibri"/>
              </a:rPr>
              <a:t>Número 2:</a:t>
            </a:r>
            <a:r>
              <a:rPr lang="en-US" sz="2100">
                <a:solidFill>
                  <a:srgbClr val="800000"/>
                </a:solidFill>
                <a:highlight>
                  <a:srgbClr val="FFFFFF"/>
                </a:highlight>
                <a:latin typeface="Calibri"/>
                <a:ea typeface="Calibri"/>
                <a:cs typeface="Calibri"/>
                <a:sym typeface="Calibri"/>
              </a:rPr>
              <a:t>&lt;/label&gt;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800000"/>
                </a:solidFill>
                <a:highlight>
                  <a:srgbClr val="FFFFFF"/>
                </a:highlight>
                <a:latin typeface="Calibri"/>
                <a:ea typeface="Calibri"/>
                <a:cs typeface="Calibri"/>
                <a:sym typeface="Calibri"/>
              </a:rPr>
              <a:t>     &lt;input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type</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"text"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id</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"num2Input"</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name</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"num2Input"</a:t>
            </a:r>
            <a:r>
              <a:rPr lang="en-US" sz="2100">
                <a:solidFill>
                  <a:schemeClr val="dk1"/>
                </a:solidFill>
                <a:highlight>
                  <a:srgbClr val="FFFFFF"/>
                </a:highlight>
                <a:latin typeface="Calibri"/>
                <a:ea typeface="Calibri"/>
                <a:cs typeface="Calibri"/>
                <a:sym typeface="Calibri"/>
              </a:rPr>
              <a:t> </a:t>
            </a:r>
            <a:r>
              <a:rPr lang="en-US" sz="2100">
                <a:solidFill>
                  <a:srgbClr val="800000"/>
                </a:solidFill>
                <a:highlight>
                  <a:srgbClr val="FFFFFF"/>
                </a:highlight>
                <a:latin typeface="Calibri"/>
                <a:ea typeface="Calibri"/>
                <a:cs typeface="Calibri"/>
                <a:sym typeface="Calibri"/>
              </a:rPr>
              <a:t>/&gt;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800000"/>
                </a:solidFill>
                <a:highlight>
                  <a:srgbClr val="FFFFFF"/>
                </a:highlight>
                <a:latin typeface="Calibri"/>
                <a:ea typeface="Calibri"/>
                <a:cs typeface="Calibri"/>
                <a:sym typeface="Calibri"/>
              </a:rPr>
              <a:t>     &lt;button</a:t>
            </a:r>
            <a:r>
              <a:rPr lang="en-US" sz="2100">
                <a:solidFill>
                  <a:schemeClr val="dk1"/>
                </a:solidFill>
                <a:highlight>
                  <a:srgbClr val="FFFFFF"/>
                </a:highlight>
                <a:latin typeface="Calibri"/>
                <a:ea typeface="Calibri"/>
                <a:cs typeface="Calibri"/>
                <a:sym typeface="Calibri"/>
              </a:rPr>
              <a:t> </a:t>
            </a:r>
            <a:r>
              <a:rPr lang="en-US" sz="2100">
                <a:solidFill>
                  <a:srgbClr val="E50000"/>
                </a:solidFill>
                <a:highlight>
                  <a:srgbClr val="FFFFFF"/>
                </a:highlight>
                <a:latin typeface="Calibri"/>
                <a:ea typeface="Calibri"/>
                <a:cs typeface="Calibri"/>
                <a:sym typeface="Calibri"/>
              </a:rPr>
              <a:t>onclick</a:t>
            </a:r>
            <a:r>
              <a:rPr lang="en-US" sz="2100">
                <a:solidFill>
                  <a:schemeClr val="dk1"/>
                </a:solidFill>
                <a:highlight>
                  <a:srgbClr val="FFFFFF"/>
                </a:highlight>
                <a:latin typeface="Calibri"/>
                <a:ea typeface="Calibri"/>
                <a:cs typeface="Calibri"/>
                <a:sym typeface="Calibri"/>
              </a:rPr>
              <a:t>=</a:t>
            </a:r>
            <a:r>
              <a:rPr lang="en-US" sz="2100">
                <a:solidFill>
                  <a:srgbClr val="0000FF"/>
                </a:solidFill>
                <a:highlight>
                  <a:srgbClr val="FFFFFF"/>
                </a:highlight>
                <a:latin typeface="Calibri"/>
                <a:ea typeface="Calibri"/>
                <a:cs typeface="Calibri"/>
                <a:sym typeface="Calibri"/>
              </a:rPr>
              <a:t>"intervaloEntreNumeros()"</a:t>
            </a:r>
            <a:r>
              <a:rPr lang="en-US" sz="2100">
                <a:solidFill>
                  <a:srgbClr val="800000"/>
                </a:solidFill>
                <a:highlight>
                  <a:srgbClr val="FFFFFF"/>
                </a:highlight>
                <a:latin typeface="Calibri"/>
                <a:ea typeface="Calibri"/>
                <a:cs typeface="Calibri"/>
                <a:sym typeface="Calibri"/>
              </a:rPr>
              <a:t>&gt;</a:t>
            </a:r>
            <a:r>
              <a:rPr lang="en-US" sz="2100">
                <a:solidFill>
                  <a:schemeClr val="dk1"/>
                </a:solidFill>
                <a:highlight>
                  <a:srgbClr val="FFFFFF"/>
                </a:highlight>
                <a:latin typeface="Calibri"/>
                <a:ea typeface="Calibri"/>
                <a:cs typeface="Calibri"/>
                <a:sym typeface="Calibri"/>
              </a:rPr>
              <a:t>Executar</a:t>
            </a:r>
            <a:r>
              <a:rPr lang="en-US" sz="2100">
                <a:solidFill>
                  <a:srgbClr val="800000"/>
                </a:solidFill>
                <a:highlight>
                  <a:srgbClr val="FFFFFF"/>
                </a:highlight>
                <a:latin typeface="Calibri"/>
                <a:ea typeface="Calibri"/>
                <a:cs typeface="Calibri"/>
                <a:sym typeface="Calibri"/>
              </a:rPr>
              <a:t>&lt;/button&gt;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800000"/>
                </a:solidFill>
                <a:highlight>
                  <a:srgbClr val="FFFFFF"/>
                </a:highlight>
                <a:latin typeface="Calibri"/>
                <a:ea typeface="Calibri"/>
                <a:cs typeface="Calibri"/>
                <a:sym typeface="Calibri"/>
              </a:rPr>
              <a:t>     </a:t>
            </a:r>
            <a:r>
              <a:rPr lang="en-US" sz="2100">
                <a:solidFill>
                  <a:srgbClr val="800000"/>
                </a:solidFill>
                <a:highlight>
                  <a:schemeClr val="lt1"/>
                </a:highlight>
                <a:latin typeface="Calibri"/>
                <a:ea typeface="Calibri"/>
                <a:cs typeface="Calibri"/>
                <a:sym typeface="Calibri"/>
              </a:rPr>
              <a:t>&lt;script</a:t>
            </a:r>
            <a:r>
              <a:rPr lang="en-US" sz="2100">
                <a:solidFill>
                  <a:schemeClr val="dk1"/>
                </a:solidFill>
                <a:highlight>
                  <a:schemeClr val="lt1"/>
                </a:highlight>
                <a:latin typeface="Calibri"/>
                <a:ea typeface="Calibri"/>
                <a:cs typeface="Calibri"/>
                <a:sym typeface="Calibri"/>
              </a:rPr>
              <a:t> </a:t>
            </a:r>
            <a:r>
              <a:rPr lang="en-US" sz="2100">
                <a:solidFill>
                  <a:srgbClr val="E50000"/>
                </a:solidFill>
                <a:highlight>
                  <a:schemeClr val="lt1"/>
                </a:highlight>
                <a:latin typeface="Calibri"/>
                <a:ea typeface="Calibri"/>
                <a:cs typeface="Calibri"/>
                <a:sym typeface="Calibri"/>
              </a:rPr>
              <a:t>src</a:t>
            </a:r>
            <a:r>
              <a:rPr lang="en-US" sz="2100">
                <a:solidFill>
                  <a:schemeClr val="dk1"/>
                </a:solidFill>
                <a:highlight>
                  <a:schemeClr val="lt1"/>
                </a:highlight>
                <a:latin typeface="Calibri"/>
                <a:ea typeface="Calibri"/>
                <a:cs typeface="Calibri"/>
                <a:sym typeface="Calibri"/>
              </a:rPr>
              <a:t>=</a:t>
            </a:r>
            <a:r>
              <a:rPr lang="en-US" sz="2100">
                <a:solidFill>
                  <a:srgbClr val="0000FF"/>
                </a:solidFill>
                <a:highlight>
                  <a:schemeClr val="lt1"/>
                </a:highlight>
                <a:latin typeface="Calibri"/>
                <a:ea typeface="Calibri"/>
                <a:cs typeface="Calibri"/>
                <a:sym typeface="Calibri"/>
              </a:rPr>
              <a:t>"js/script.js"</a:t>
            </a:r>
            <a:r>
              <a:rPr lang="en-US" sz="2100">
                <a:solidFill>
                  <a:srgbClr val="800000"/>
                </a:solidFill>
                <a:highlight>
                  <a:schemeClr val="lt1"/>
                </a:highlight>
                <a:latin typeface="Calibri"/>
                <a:ea typeface="Calibri"/>
                <a:cs typeface="Calibri"/>
                <a:sym typeface="Calibri"/>
              </a:rPr>
              <a:t>&gt;&lt;/script&gt;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800000"/>
                </a:solidFill>
                <a:highlight>
                  <a:srgbClr val="FFFFFF"/>
                </a:highlight>
                <a:latin typeface="Calibri"/>
                <a:ea typeface="Calibri"/>
                <a:cs typeface="Calibri"/>
                <a:sym typeface="Calibri"/>
              </a:rPr>
              <a:t> &lt;/body&gt;</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794" name="Google Shape;794;g1e503e66bca_0_21"/>
          <p:cNvSpPr/>
          <p:nvPr/>
        </p:nvSpPr>
        <p:spPr>
          <a:xfrm>
            <a:off x="465625" y="1633600"/>
            <a:ext cx="7466400" cy="34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g1e503e66bca_0_27"/>
          <p:cNvSpPr txBox="1"/>
          <p:nvPr>
            <p:ph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do-w</a:t>
            </a:r>
            <a:r>
              <a:rPr lang="en-US" sz="2800">
                <a:solidFill>
                  <a:srgbClr val="2A00FF"/>
                </a:solidFill>
              </a:rPr>
              <a:t>hile</a:t>
            </a:r>
            <a:endParaRPr sz="2800">
              <a:solidFill>
                <a:srgbClr val="1155CC"/>
              </a:solidFill>
            </a:endParaRPr>
          </a:p>
        </p:txBody>
      </p:sp>
      <p:sp>
        <p:nvSpPr>
          <p:cNvPr id="800" name="Google Shape;800;g1e503e66bca_0_27"/>
          <p:cNvSpPr txBox="1"/>
          <p:nvPr/>
        </p:nvSpPr>
        <p:spPr>
          <a:xfrm>
            <a:off x="389425" y="1143000"/>
            <a:ext cx="8360100" cy="44454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b="1" lang="en-US" sz="2100">
                <a:solidFill>
                  <a:srgbClr val="E50000"/>
                </a:solidFill>
                <a:latin typeface="Calibri"/>
                <a:ea typeface="Calibri"/>
                <a:cs typeface="Calibri"/>
                <a:sym typeface="Calibri"/>
              </a:rPr>
              <a:t>Ex:                                                                                               </a:t>
            </a:r>
            <a:r>
              <a:rPr b="1" lang="en-US" sz="2100">
                <a:solidFill>
                  <a:srgbClr val="B45F06"/>
                </a:solidFill>
                <a:latin typeface="Calibri"/>
                <a:ea typeface="Calibri"/>
                <a:cs typeface="Calibri"/>
                <a:sym typeface="Calibri"/>
              </a:rPr>
              <a:t>  script.js </a:t>
            </a:r>
            <a:r>
              <a:rPr lang="en-US" sz="2100">
                <a:solidFill>
                  <a:srgbClr val="800000"/>
                </a:solidFill>
                <a:latin typeface="Calibri"/>
                <a:ea typeface="Calibri"/>
                <a:cs typeface="Calibri"/>
                <a:sym typeface="Calibri"/>
              </a:rPr>
              <a:t> </a:t>
            </a:r>
            <a:endParaRPr sz="2100">
              <a:solidFill>
                <a:srgbClr val="800000"/>
              </a:solidFill>
              <a:latin typeface="Calibri"/>
              <a:ea typeface="Calibri"/>
              <a:cs typeface="Calibri"/>
              <a:sym typeface="Calibri"/>
            </a:endParaRPr>
          </a:p>
          <a:p>
            <a:pPr indent="0" lvl="0" marL="0" rtl="0" algn="l">
              <a:lnSpc>
                <a:spcPct val="100000"/>
              </a:lnSpc>
              <a:spcBef>
                <a:spcPts val="0"/>
              </a:spcBef>
              <a:spcAft>
                <a:spcPts val="0"/>
              </a:spcAft>
              <a:buNone/>
            </a:pPr>
            <a:r>
              <a:rPr lang="en-US" sz="2100">
                <a:solidFill>
                  <a:srgbClr val="800000"/>
                </a:solidFill>
                <a:latin typeface="Calibri"/>
                <a:ea typeface="Calibri"/>
                <a:cs typeface="Calibri"/>
                <a:sym typeface="Calibri"/>
              </a:rPr>
              <a:t> </a:t>
            </a:r>
            <a:r>
              <a:rPr lang="en-US" sz="2100">
                <a:solidFill>
                  <a:srgbClr val="0000FF"/>
                </a:solidFill>
                <a:highlight>
                  <a:srgbClr val="FFFFFF"/>
                </a:highlight>
                <a:latin typeface="Calibri"/>
                <a:ea typeface="Calibri"/>
                <a:cs typeface="Calibri"/>
                <a:sym typeface="Calibri"/>
              </a:rPr>
              <a:t>function</a:t>
            </a:r>
            <a:r>
              <a:rPr lang="en-US" sz="2100">
                <a:solidFill>
                  <a:schemeClr val="dk1"/>
                </a:solidFill>
                <a:highlight>
                  <a:srgbClr val="FFFFFF"/>
                </a:highlight>
                <a:latin typeface="Calibri"/>
                <a:ea typeface="Calibri"/>
                <a:cs typeface="Calibri"/>
                <a:sym typeface="Calibri"/>
              </a:rPr>
              <a:t> intervaloEntreNumeros()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     let</a:t>
            </a:r>
            <a:r>
              <a:rPr lang="en-US" sz="2100">
                <a:solidFill>
                  <a:schemeClr val="dk1"/>
                </a:solidFill>
                <a:highlight>
                  <a:srgbClr val="FFFFFF"/>
                </a:highlight>
                <a:latin typeface="Calibri"/>
                <a:ea typeface="Calibri"/>
                <a:cs typeface="Calibri"/>
                <a:sym typeface="Calibri"/>
              </a:rPr>
              <a:t> num1 = parseInt(document.getElementById(</a:t>
            </a:r>
            <a:r>
              <a:rPr lang="en-US" sz="2100">
                <a:solidFill>
                  <a:srgbClr val="A31515"/>
                </a:solidFill>
                <a:highlight>
                  <a:srgbClr val="FFFFFF"/>
                </a:highlight>
                <a:latin typeface="Calibri"/>
                <a:ea typeface="Calibri"/>
                <a:cs typeface="Calibri"/>
                <a:sym typeface="Calibri"/>
              </a:rPr>
              <a:t>"num1Input"</a:t>
            </a:r>
            <a:r>
              <a:rPr lang="en-US" sz="2100">
                <a:solidFill>
                  <a:schemeClr val="dk1"/>
                </a:solidFill>
                <a:highlight>
                  <a:srgbClr val="FFFFFF"/>
                </a:highlight>
                <a:latin typeface="Calibri"/>
                <a:ea typeface="Calibri"/>
                <a:cs typeface="Calibri"/>
                <a:sym typeface="Calibri"/>
              </a:rPr>
              <a:t>).value);</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     let</a:t>
            </a:r>
            <a:r>
              <a:rPr lang="en-US" sz="2100">
                <a:solidFill>
                  <a:schemeClr val="dk1"/>
                </a:solidFill>
                <a:highlight>
                  <a:srgbClr val="FFFFFF"/>
                </a:highlight>
                <a:latin typeface="Calibri"/>
                <a:ea typeface="Calibri"/>
                <a:cs typeface="Calibri"/>
                <a:sym typeface="Calibri"/>
              </a:rPr>
              <a:t> num2 = parseInt(document.getElementById(</a:t>
            </a:r>
            <a:r>
              <a:rPr lang="en-US" sz="2100">
                <a:solidFill>
                  <a:srgbClr val="A31515"/>
                </a:solidFill>
                <a:highlight>
                  <a:srgbClr val="FFFFFF"/>
                </a:highlight>
                <a:latin typeface="Calibri"/>
                <a:ea typeface="Calibri"/>
                <a:cs typeface="Calibri"/>
                <a:sym typeface="Calibri"/>
              </a:rPr>
              <a:t>"num2Input"</a:t>
            </a:r>
            <a:r>
              <a:rPr lang="en-US" sz="2100">
                <a:solidFill>
                  <a:schemeClr val="dk1"/>
                </a:solidFill>
                <a:highlight>
                  <a:srgbClr val="FFFFFF"/>
                </a:highlight>
                <a:latin typeface="Calibri"/>
                <a:ea typeface="Calibri"/>
                <a:cs typeface="Calibri"/>
                <a:sym typeface="Calibri"/>
              </a:rPr>
              <a:t>).value);</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rgbClr val="0000FF"/>
                </a:solidFill>
                <a:highlight>
                  <a:srgbClr val="FFFFFF"/>
                </a:highlight>
                <a:latin typeface="Calibri"/>
                <a:ea typeface="Calibri"/>
                <a:cs typeface="Calibri"/>
                <a:sym typeface="Calibri"/>
              </a:rPr>
              <a:t>     do</a:t>
            </a: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document.write(num1 + </a:t>
            </a:r>
            <a:r>
              <a:rPr lang="en-US" sz="2100">
                <a:solidFill>
                  <a:srgbClr val="A31515"/>
                </a:solidFill>
                <a:highlight>
                  <a:srgbClr val="FFFFFF"/>
                </a:highlight>
                <a:latin typeface="Calibri"/>
                <a:ea typeface="Calibri"/>
                <a:cs typeface="Calibri"/>
                <a:sym typeface="Calibri"/>
              </a:rPr>
              <a:t>", "</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num1 = num1 + </a:t>
            </a:r>
            <a:r>
              <a:rPr lang="en-US" sz="2100">
                <a:solidFill>
                  <a:srgbClr val="098658"/>
                </a:solidFill>
                <a:highlight>
                  <a:srgbClr val="FFFFFF"/>
                </a:highlight>
                <a:latin typeface="Calibri"/>
                <a:ea typeface="Calibri"/>
                <a:cs typeface="Calibri"/>
                <a:sym typeface="Calibri"/>
              </a:rPr>
              <a:t>1</a:t>
            </a:r>
            <a:r>
              <a:rPr lang="en-US" sz="2100">
                <a:solidFill>
                  <a:schemeClr val="dk1"/>
                </a:solidFill>
                <a:highlight>
                  <a:srgbClr val="FFFFFF"/>
                </a:highlight>
                <a:latin typeface="Calibri"/>
                <a:ea typeface="Calibri"/>
                <a:cs typeface="Calibri"/>
                <a:sym typeface="Calibri"/>
              </a:rPr>
              <a:t>;</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 </a:t>
            </a:r>
            <a:r>
              <a:rPr lang="en-US" sz="2100">
                <a:solidFill>
                  <a:srgbClr val="0000FF"/>
                </a:solidFill>
                <a:highlight>
                  <a:srgbClr val="FFFFFF"/>
                </a:highlight>
                <a:latin typeface="Calibri"/>
                <a:ea typeface="Calibri"/>
                <a:cs typeface="Calibri"/>
                <a:sym typeface="Calibri"/>
              </a:rPr>
              <a:t>while</a:t>
            </a:r>
            <a:r>
              <a:rPr lang="en-US" sz="2100">
                <a:solidFill>
                  <a:schemeClr val="dk1"/>
                </a:solidFill>
                <a:highlight>
                  <a:srgbClr val="FFFFFF"/>
                </a:highlight>
                <a:latin typeface="Calibri"/>
                <a:ea typeface="Calibri"/>
                <a:cs typeface="Calibri"/>
                <a:sym typeface="Calibri"/>
              </a:rPr>
              <a:t> (num1 &lt;= num2)</a:t>
            </a:r>
            <a:endParaRPr sz="2100">
              <a:solidFill>
                <a:schemeClr val="dk1"/>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rPr lang="en-US" sz="2100">
                <a:solidFill>
                  <a:schemeClr val="dk1"/>
                </a:solidFill>
                <a:highlight>
                  <a:srgbClr val="FFFFFF"/>
                </a:highlight>
                <a:latin typeface="Calibri"/>
                <a:ea typeface="Calibri"/>
                <a:cs typeface="Calibri"/>
                <a:sym typeface="Calibri"/>
              </a:rPr>
              <a:t>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highlight>
                <a:srgbClr val="FFFFFF"/>
              </a:highlight>
              <a:latin typeface="Calibri"/>
              <a:ea typeface="Calibri"/>
              <a:cs typeface="Calibri"/>
              <a:sym typeface="Calibri"/>
            </a:endParaRPr>
          </a:p>
          <a:p>
            <a:pPr indent="0" lvl="0" marL="0" rtl="0" algn="l">
              <a:lnSpc>
                <a:spcPct val="135714"/>
              </a:lnSpc>
              <a:spcBef>
                <a:spcPts val="0"/>
              </a:spcBef>
              <a:spcAft>
                <a:spcPts val="0"/>
              </a:spcAft>
              <a:buNone/>
            </a:pPr>
            <a:r>
              <a:t/>
            </a:r>
            <a:endParaRPr sz="210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2100">
              <a:solidFill>
                <a:srgbClr val="8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100">
              <a:solidFill>
                <a:srgbClr val="0000FF"/>
              </a:solidFill>
              <a:latin typeface="Calibri"/>
              <a:ea typeface="Calibri"/>
              <a:cs typeface="Calibri"/>
              <a:sym typeface="Calibri"/>
            </a:endParaRPr>
          </a:p>
        </p:txBody>
      </p:sp>
      <p:sp>
        <p:nvSpPr>
          <p:cNvPr id="801" name="Google Shape;801;g1e503e66bca_0_27"/>
          <p:cNvSpPr/>
          <p:nvPr/>
        </p:nvSpPr>
        <p:spPr>
          <a:xfrm>
            <a:off x="465625" y="1633600"/>
            <a:ext cx="7893000" cy="3789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1e503e66bca_0_33"/>
          <p:cNvSpPr txBox="1"/>
          <p:nvPr>
            <p:ph idx="1" type="body"/>
          </p:nvPr>
        </p:nvSpPr>
        <p:spPr>
          <a:xfrm>
            <a:off x="457200" y="12954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Conhecido t</a:t>
            </a:r>
            <a:r>
              <a:rPr lang="en-US" sz="2200">
                <a:latin typeface="Calibri"/>
                <a:ea typeface="Calibri"/>
                <a:cs typeface="Calibri"/>
                <a:sym typeface="Calibri"/>
              </a:rPr>
              <a:t>ambém como repetição com</a:t>
            </a:r>
            <a:r>
              <a:rPr b="1" lang="en-US" sz="2200">
                <a:latin typeface="Calibri"/>
                <a:ea typeface="Calibri"/>
                <a:cs typeface="Calibri"/>
                <a:sym typeface="Calibri"/>
              </a:rPr>
              <a:t> variável de controle</a:t>
            </a:r>
            <a:r>
              <a:rPr lang="en-US" sz="2200">
                <a:latin typeface="Calibri"/>
                <a:ea typeface="Calibri"/>
                <a:cs typeface="Calibri"/>
                <a:sym typeface="Calibri"/>
              </a:rPr>
              <a:t>.</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368300" lvl="0" marL="457200" marR="0" rtl="0" algn="l">
              <a:lnSpc>
                <a:spcPct val="115000"/>
              </a:lnSpc>
              <a:spcBef>
                <a:spcPts val="0"/>
              </a:spcBef>
              <a:spcAft>
                <a:spcPts val="0"/>
              </a:spcAft>
              <a:buSzPts val="2200"/>
              <a:buFont typeface="Calibri"/>
              <a:buChar char="-"/>
            </a:pPr>
            <a:r>
              <a:rPr lang="en-US" sz="2200">
                <a:latin typeface="Calibri"/>
                <a:ea typeface="Calibri"/>
                <a:cs typeface="Calibri"/>
                <a:sym typeface="Calibri"/>
              </a:rPr>
              <a:t>O  ciclo de repetição será executado seguindo um incremento ou decremento, relacionado a uma cláusula.</a:t>
            </a:r>
            <a:endParaRPr sz="2200">
              <a:latin typeface="Calibri"/>
              <a:ea typeface="Calibri"/>
              <a:cs typeface="Calibri"/>
              <a:sym typeface="Calibri"/>
            </a:endParaRPr>
          </a:p>
          <a:p>
            <a:pPr indent="0" lvl="0" marL="457200" marR="0" rtl="0" algn="l">
              <a:lnSpc>
                <a:spcPct val="115000"/>
              </a:lnSpc>
              <a:spcBef>
                <a:spcPts val="0"/>
              </a:spcBef>
              <a:spcAft>
                <a:spcPts val="0"/>
              </a:spcAft>
              <a:buNone/>
            </a:pPr>
            <a:r>
              <a:t/>
            </a:r>
            <a:endParaRPr sz="2200">
              <a:latin typeface="Calibri"/>
              <a:ea typeface="Calibri"/>
              <a:cs typeface="Calibri"/>
              <a:sym typeface="Calibri"/>
            </a:endParaRPr>
          </a:p>
          <a:p>
            <a:pPr indent="-368300" lvl="0" marL="457200" marR="0" rtl="0" algn="l">
              <a:lnSpc>
                <a:spcPct val="115000"/>
              </a:lnSpc>
              <a:spcBef>
                <a:spcPts val="0"/>
              </a:spcBef>
              <a:spcAft>
                <a:spcPts val="0"/>
              </a:spcAft>
              <a:buSzPts val="2200"/>
              <a:buFont typeface="Calibri"/>
              <a:buChar char="-"/>
            </a:pPr>
            <a:r>
              <a:rPr lang="en-US" sz="2200">
                <a:latin typeface="Calibri"/>
                <a:ea typeface="Calibri"/>
                <a:cs typeface="Calibri"/>
                <a:sym typeface="Calibri"/>
              </a:rPr>
              <a:t>Uma variável de controle é utilizada para realizar as repetições.</a:t>
            </a:r>
            <a:endParaRPr sz="2200">
              <a:latin typeface="Calibri"/>
              <a:ea typeface="Calibri"/>
              <a:cs typeface="Calibri"/>
              <a:sym typeface="Calibri"/>
            </a:endParaRPr>
          </a:p>
          <a:p>
            <a:pPr indent="0" lvl="0" marL="457200" marR="0" rtl="0" algn="l">
              <a:lnSpc>
                <a:spcPct val="115000"/>
              </a:lnSpc>
              <a:spcBef>
                <a:spcPts val="0"/>
              </a:spcBef>
              <a:spcAft>
                <a:spcPts val="0"/>
              </a:spcAft>
              <a:buNone/>
            </a:pPr>
            <a:r>
              <a:t/>
            </a:r>
            <a:endParaRPr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Estrutura comando </a:t>
            </a:r>
            <a:r>
              <a:rPr lang="en-US" sz="2200">
                <a:solidFill>
                  <a:srgbClr val="2A00FF"/>
                </a:solidFill>
                <a:latin typeface="Calibri"/>
                <a:ea typeface="Calibri"/>
                <a:cs typeface="Calibri"/>
                <a:sym typeface="Calibri"/>
              </a:rPr>
              <a:t>for</a:t>
            </a:r>
            <a:r>
              <a:rPr lang="en-US" sz="2200">
                <a:latin typeface="Calibri"/>
                <a:ea typeface="Calibri"/>
                <a:cs typeface="Calibri"/>
                <a:sym typeface="Calibri"/>
              </a:rPr>
              <a:t> </a:t>
            </a:r>
            <a:endParaRPr sz="2200">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1" lang="en-US" sz="2200">
                <a:solidFill>
                  <a:srgbClr val="741B47"/>
                </a:solidFill>
                <a:latin typeface="Calibri"/>
                <a:ea typeface="Calibri"/>
                <a:cs typeface="Calibri"/>
                <a:sym typeface="Calibri"/>
              </a:rPr>
              <a:t>  </a:t>
            </a:r>
            <a:r>
              <a:rPr lang="en-US" sz="2200">
                <a:solidFill>
                  <a:srgbClr val="2A00FF"/>
                </a:solidFill>
                <a:latin typeface="Calibri"/>
                <a:ea typeface="Calibri"/>
                <a:cs typeface="Calibri"/>
                <a:sym typeface="Calibri"/>
              </a:rPr>
              <a:t>for (</a:t>
            </a:r>
            <a:r>
              <a:rPr lang="en-US" sz="2200">
                <a:solidFill>
                  <a:srgbClr val="0070C0"/>
                </a:solidFill>
                <a:latin typeface="Calibri"/>
                <a:ea typeface="Calibri"/>
                <a:cs typeface="Calibri"/>
                <a:sym typeface="Calibri"/>
              </a:rPr>
              <a:t>&lt;inicio variavel&gt;; &lt;clausula&gt;; &lt;incremento ou decremento&gt;</a:t>
            </a:r>
            <a:r>
              <a:rPr lang="en-US" sz="2200">
                <a:solidFill>
                  <a:srgbClr val="2A00FF"/>
                </a:solidFill>
                <a:latin typeface="Calibri"/>
                <a:ea typeface="Calibri"/>
                <a:cs typeface="Calibri"/>
                <a:sym typeface="Calibri"/>
              </a:rPr>
              <a:t>){</a:t>
            </a:r>
            <a:endParaRPr sz="2200">
              <a:solidFill>
                <a:srgbClr val="2A00FF"/>
              </a:solidFill>
              <a:latin typeface="Calibri"/>
              <a:ea typeface="Calibri"/>
              <a:cs typeface="Calibri"/>
              <a:sym typeface="Calibri"/>
            </a:endParaRPr>
          </a:p>
          <a:p>
            <a:pPr indent="457200" lvl="0" marL="0" marR="0" rtl="0" algn="l">
              <a:lnSpc>
                <a:spcPct val="115000"/>
              </a:lnSpc>
              <a:spcBef>
                <a:spcPts val="0"/>
              </a:spcBef>
              <a:spcAft>
                <a:spcPts val="0"/>
              </a:spcAft>
              <a:buNone/>
            </a:pPr>
            <a:r>
              <a:rPr lang="en-US" sz="2200">
                <a:solidFill>
                  <a:srgbClr val="2A00FF"/>
                </a:solidFill>
                <a:latin typeface="Calibri"/>
                <a:ea typeface="Calibri"/>
                <a:cs typeface="Calibri"/>
                <a:sym typeface="Calibri"/>
              </a:rPr>
              <a:t>..</a:t>
            </a:r>
            <a:endParaRPr sz="2200">
              <a:solidFill>
                <a:srgbClr val="2A00FF"/>
              </a:solidFill>
              <a:latin typeface="Calibri"/>
              <a:ea typeface="Calibri"/>
              <a:cs typeface="Calibri"/>
              <a:sym typeface="Calibri"/>
            </a:endParaRPr>
          </a:p>
          <a:p>
            <a:pPr indent="457200" lvl="0" marL="0" marR="0" rtl="0" algn="l">
              <a:lnSpc>
                <a:spcPct val="115000"/>
              </a:lnSpc>
              <a:spcBef>
                <a:spcPts val="0"/>
              </a:spcBef>
              <a:spcAft>
                <a:spcPts val="0"/>
              </a:spcAft>
              <a:buClr>
                <a:schemeClr val="dk1"/>
              </a:buClr>
              <a:buSzPts val="1100"/>
              <a:buFont typeface="Arial"/>
              <a:buNone/>
            </a:pPr>
            <a:r>
              <a:rPr lang="en-US" sz="2200">
                <a:solidFill>
                  <a:srgbClr val="2A00FF"/>
                </a:solidFill>
                <a:latin typeface="Calibri"/>
                <a:ea typeface="Calibri"/>
                <a:cs typeface="Calibri"/>
                <a:sym typeface="Calibri"/>
              </a:rPr>
              <a:t>..</a:t>
            </a:r>
            <a:endParaRPr sz="2200">
              <a:solidFill>
                <a:srgbClr val="2A00FF"/>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200">
                <a:solidFill>
                  <a:srgbClr val="2A00FF"/>
                </a:solidFill>
                <a:latin typeface="Calibri"/>
                <a:ea typeface="Calibri"/>
                <a:cs typeface="Calibri"/>
                <a:sym typeface="Calibri"/>
              </a:rPr>
              <a:t>  }</a:t>
            </a:r>
            <a:endParaRPr sz="2200">
              <a:solidFill>
                <a:srgbClr val="2A00FF"/>
              </a:solidFill>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sp>
        <p:nvSpPr>
          <p:cNvPr id="807" name="Google Shape;807;g1e503e66bca_0_33"/>
          <p:cNvSpPr/>
          <p:nvPr/>
        </p:nvSpPr>
        <p:spPr>
          <a:xfrm>
            <a:off x="601100" y="4398950"/>
            <a:ext cx="7568400" cy="1612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g1e503e66bca_0_33"/>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for</a:t>
            </a:r>
            <a:endParaRPr sz="2800">
              <a:solidFill>
                <a:srgbClr val="1155CC"/>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g1e503e66bca_0_39"/>
          <p:cNvSpPr txBox="1"/>
          <p:nvPr>
            <p:ph idx="1" type="body"/>
          </p:nvPr>
        </p:nvSpPr>
        <p:spPr>
          <a:xfrm>
            <a:off x="457200" y="1295400"/>
            <a:ext cx="8229600" cy="436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800"/>
              <a:buFont typeface="Calibri"/>
              <a:buNone/>
            </a:pPr>
            <a:r>
              <a:rPr b="0" i="0" lang="en-US" sz="2300" u="none">
                <a:solidFill>
                  <a:schemeClr val="dk1"/>
                </a:solidFill>
                <a:latin typeface="Calibri"/>
                <a:ea typeface="Calibri"/>
                <a:cs typeface="Calibri"/>
                <a:sym typeface="Calibri"/>
              </a:rPr>
              <a:t> </a:t>
            </a:r>
            <a:r>
              <a:rPr lang="en-US" sz="2200">
                <a:latin typeface="Calibri"/>
                <a:ea typeface="Calibri"/>
                <a:cs typeface="Calibri"/>
                <a:sym typeface="Calibri"/>
              </a:rPr>
              <a:t>Repetição com variável de controle.</a:t>
            </a:r>
            <a:endParaRPr b="1" sz="2200">
              <a:latin typeface="Calibri"/>
              <a:ea typeface="Calibri"/>
              <a:cs typeface="Calibri"/>
              <a:sym typeface="Calibri"/>
            </a:endParaRPr>
          </a:p>
          <a:p>
            <a:pPr indent="0" lvl="0" marL="0" marR="0" rtl="0" algn="l">
              <a:lnSpc>
                <a:spcPct val="115000"/>
              </a:lnSpc>
              <a:spcBef>
                <a:spcPts val="0"/>
              </a:spcBef>
              <a:spcAft>
                <a:spcPts val="0"/>
              </a:spcAft>
              <a:buNone/>
            </a:pPr>
            <a:r>
              <a:rPr lang="en-US" sz="2200">
                <a:latin typeface="Calibri"/>
                <a:ea typeface="Calibri"/>
                <a:cs typeface="Calibri"/>
                <a:sym typeface="Calibri"/>
              </a:rPr>
              <a:t>    </a:t>
            </a:r>
            <a:endParaRPr sz="2400">
              <a:latin typeface="Calibri"/>
              <a:ea typeface="Calibri"/>
              <a:cs typeface="Calibri"/>
              <a:sym typeface="Calibri"/>
            </a:endParaRPr>
          </a:p>
        </p:txBody>
      </p:sp>
      <p:graphicFrame>
        <p:nvGraphicFramePr>
          <p:cNvPr id="814" name="Google Shape;814;g1e503e66bca_0_39"/>
          <p:cNvGraphicFramePr/>
          <p:nvPr/>
        </p:nvGraphicFramePr>
        <p:xfrm>
          <a:off x="377525" y="2185550"/>
          <a:ext cx="3000000" cy="3000000"/>
        </p:xfrm>
        <a:graphic>
          <a:graphicData uri="http://schemas.openxmlformats.org/drawingml/2006/table">
            <a:tbl>
              <a:tblPr>
                <a:noFill/>
                <a:tableStyleId>{9453CD14-4DC3-4846-B1EC-3CE33C0CC7E4}</a:tableStyleId>
              </a:tblPr>
              <a:tblGrid>
                <a:gridCol w="2387075"/>
                <a:gridCol w="5767425"/>
              </a:tblGrid>
              <a:tr h="1005800">
                <a:tc>
                  <a:txBody>
                    <a:bodyPr/>
                    <a:lstStyle/>
                    <a:p>
                      <a:pPr indent="0" lvl="0" marL="0" rtl="0" algn="l">
                        <a:spcBef>
                          <a:spcPts val="0"/>
                        </a:spcBef>
                        <a:spcAft>
                          <a:spcPts val="0"/>
                        </a:spcAft>
                        <a:buClr>
                          <a:schemeClr val="dk1"/>
                        </a:buClr>
                        <a:buSzPts val="1100"/>
                        <a:buFont typeface="Arial"/>
                        <a:buNone/>
                      </a:pPr>
                      <a:r>
                        <a:rPr b="1" lang="en-US" sz="1800"/>
                        <a:t>&lt;inicio variável&gt;</a:t>
                      </a:r>
                      <a:endParaRPr b="1" sz="1800"/>
                    </a:p>
                    <a:p>
                      <a:pPr indent="0" lvl="0" marL="0" rtl="0" algn="l">
                        <a:spcBef>
                          <a:spcPts val="0"/>
                        </a:spcBef>
                        <a:spcAft>
                          <a:spcPts val="0"/>
                        </a:spcAft>
                        <a:buNone/>
                      </a:pPr>
                      <a:r>
                        <a:rPr lang="en-US" sz="1800">
                          <a:solidFill>
                            <a:srgbClr val="FF0000"/>
                          </a:solidFill>
                        </a:rPr>
                        <a:t>Ex:</a:t>
                      </a:r>
                      <a:r>
                        <a:rPr b="1" lang="en-US" sz="1800"/>
                        <a:t> </a:t>
                      </a:r>
                      <a:r>
                        <a:rPr lang="en-US" sz="1800">
                          <a:solidFill>
                            <a:srgbClr val="2A00FF"/>
                          </a:solidFill>
                        </a:rPr>
                        <a:t>let</a:t>
                      </a:r>
                      <a:r>
                        <a:rPr lang="en-US" sz="1800"/>
                        <a:t> cont = 0;</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US" sz="1800"/>
                        <a:t>É um contador que controla o número de repetições do laço. E também determina o valor inicial.</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09600">
                <a:tc>
                  <a:txBody>
                    <a:bodyPr/>
                    <a:lstStyle/>
                    <a:p>
                      <a:pPr indent="0" lvl="0" marL="0" rtl="0" algn="l">
                        <a:spcBef>
                          <a:spcPts val="0"/>
                        </a:spcBef>
                        <a:spcAft>
                          <a:spcPts val="0"/>
                        </a:spcAft>
                        <a:buClr>
                          <a:schemeClr val="dk1"/>
                        </a:buClr>
                        <a:buSzPts val="1100"/>
                        <a:buFont typeface="Arial"/>
                        <a:buNone/>
                      </a:pPr>
                      <a:r>
                        <a:rPr b="1" lang="en-US" sz="1800"/>
                        <a:t>&lt;clausula&gt;</a:t>
                      </a:r>
                      <a:endParaRPr b="1" sz="1800"/>
                    </a:p>
                    <a:p>
                      <a:pPr indent="0" lvl="0" marL="0" rtl="0" algn="l">
                        <a:spcBef>
                          <a:spcPts val="0"/>
                        </a:spcBef>
                        <a:spcAft>
                          <a:spcPts val="0"/>
                        </a:spcAft>
                        <a:buClr>
                          <a:schemeClr val="dk1"/>
                        </a:buClr>
                        <a:buSzPts val="1100"/>
                        <a:buFont typeface="Arial"/>
                        <a:buNone/>
                      </a:pPr>
                      <a:r>
                        <a:rPr lang="en-US" sz="1800">
                          <a:solidFill>
                            <a:srgbClr val="FF0000"/>
                          </a:solidFill>
                        </a:rPr>
                        <a:t>Ex:</a:t>
                      </a:r>
                      <a:r>
                        <a:rPr lang="en-US" sz="1800"/>
                        <a:t> cont &lt; 100;</a:t>
                      </a:r>
                      <a:endParaRPr sz="1800"/>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US" sz="1800"/>
                        <a:t>Determina o valor máximo da variável.</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09600">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&lt;incremento&gt;</a:t>
                      </a:r>
                      <a:endParaRPr b="1" sz="1800">
                        <a:solidFill>
                          <a:schemeClr val="dk1"/>
                        </a:solidFill>
                      </a:endParaRPr>
                    </a:p>
                    <a:p>
                      <a:pPr indent="0" lvl="0" marL="0" rtl="0" algn="l">
                        <a:spcBef>
                          <a:spcPts val="0"/>
                        </a:spcBef>
                        <a:spcAft>
                          <a:spcPts val="0"/>
                        </a:spcAft>
                        <a:buNone/>
                      </a:pPr>
                      <a:r>
                        <a:rPr lang="en-US" sz="1800">
                          <a:solidFill>
                            <a:srgbClr val="FF0000"/>
                          </a:solidFill>
                        </a:rPr>
                        <a:t>Ex: </a:t>
                      </a:r>
                      <a:r>
                        <a:rPr lang="en-US" sz="1800">
                          <a:solidFill>
                            <a:schemeClr val="dk1"/>
                          </a:solidFill>
                        </a:rPr>
                        <a:t>cont++;</a:t>
                      </a:r>
                      <a:endParaRPr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US" sz="1800">
                          <a:solidFill>
                            <a:schemeClr val="dk1"/>
                          </a:solidFill>
                        </a:rPr>
                        <a:t>&lt;decremento&gt;</a:t>
                      </a:r>
                      <a:endParaRPr b="1"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rgbClr val="FF0000"/>
                          </a:solidFill>
                        </a:rPr>
                        <a:t>Ex:</a:t>
                      </a:r>
                      <a:r>
                        <a:rPr lang="en-US" sz="1800">
                          <a:solidFill>
                            <a:schemeClr val="dk1"/>
                          </a:solidFill>
                        </a:rPr>
                        <a:t> cont–;</a:t>
                      </a:r>
                      <a:endParaRPr sz="1800">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Determina o incremento que será acrescentado à variável de controle.</a:t>
                      </a:r>
                      <a:endParaRPr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Determina o decremento que será acrescentado à variável de controle. </a:t>
                      </a:r>
                      <a:endParaRPr sz="1800">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bl>
          </a:graphicData>
        </a:graphic>
      </p:graphicFrame>
      <p:sp>
        <p:nvSpPr>
          <p:cNvPr id="815" name="Google Shape;815;g1e503e66bca_0_39"/>
          <p:cNvSpPr txBox="1"/>
          <p:nvPr>
            <p:ph idx="4294967295" type="ctrTitle"/>
          </p:nvPr>
        </p:nvSpPr>
        <p:spPr>
          <a:xfrm>
            <a:off x="276475" y="160900"/>
            <a:ext cx="8082000" cy="1099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sz="2800">
                <a:solidFill>
                  <a:schemeClr val="dk1"/>
                </a:solidFill>
              </a:rPr>
              <a:t>Estrutura de Repetição  </a:t>
            </a:r>
            <a:r>
              <a:rPr lang="en-US" sz="2800">
                <a:solidFill>
                  <a:srgbClr val="2A00FF"/>
                </a:solidFill>
              </a:rPr>
              <a:t>for</a:t>
            </a:r>
            <a:endParaRPr sz="2800">
              <a:solidFill>
                <a:srgbClr val="1155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2019-04-07T18:20:04Z</dcterms:created>
  <dc:creator>eduardo.icmc@outlook.com</dc:creator>
</cp:coreProperties>
</file>