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65" r:id="rId5"/>
    <p:sldId id="266" r:id="rId6"/>
    <p:sldId id="263" r:id="rId7"/>
    <p:sldId id="268" r:id="rId8"/>
    <p:sldId id="269" r:id="rId9"/>
    <p:sldId id="270" r:id="rId10"/>
    <p:sldId id="271" r:id="rId11"/>
    <p:sldId id="276" r:id="rId12"/>
    <p:sldId id="272" r:id="rId13"/>
    <p:sldId id="273" r:id="rId14"/>
    <p:sldId id="274" r:id="rId15"/>
    <p:sldId id="275" r:id="rId16"/>
    <p:sldId id="278" r:id="rId17"/>
    <p:sldId id="264" r:id="rId18"/>
    <p:sldId id="279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B534"/>
    <a:srgbClr val="C9C400"/>
    <a:srgbClr val="797600"/>
    <a:srgbClr val="FFFFFF"/>
    <a:srgbClr val="FFFF11"/>
    <a:srgbClr val="1A1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20D8B5-213A-4B5F-88D8-3BE9C7BE85A1}" v="1" dt="2024-05-25T13:42:17.732"/>
    <p1510:client id="{CA5864C5-5AAC-4994-B598-73616C62930D}" v="16" dt="2024-05-25T13:47:01.304"/>
    <p1510:client id="{F3E947DF-F835-4888-A756-3BB6DF334CBA}" v="491" dt="2024-05-25T13:56:49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9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DF7AA-9182-B594-369B-35ECDB700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19AC9B-6AC2-2F16-4690-98B7135C5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BA2195-7610-B3C4-9AF5-BEA8BEFB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E39435-9096-8891-1E48-2D4B2EA4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565F1-984D-4210-B6E0-87F9327C023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C6CADC1-28DD-67A0-6123-C274F64ACF53}"/>
              </a:ext>
            </a:extLst>
          </p:cNvPr>
          <p:cNvSpPr/>
          <p:nvPr userDrawn="1"/>
        </p:nvSpPr>
        <p:spPr>
          <a:xfrm>
            <a:off x="721360" y="6330362"/>
            <a:ext cx="1320800" cy="100918"/>
          </a:xfrm>
          <a:prstGeom prst="roundRect">
            <a:avLst/>
          </a:prstGeom>
          <a:solidFill>
            <a:srgbClr val="C9C4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CB5D2E4-CDAF-71EB-6D3E-6BC3CFD8C081}"/>
              </a:ext>
            </a:extLst>
          </p:cNvPr>
          <p:cNvSpPr txBox="1"/>
          <p:nvPr userDrawn="1"/>
        </p:nvSpPr>
        <p:spPr>
          <a:xfrm>
            <a:off x="182880" y="6451600"/>
            <a:ext cx="236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>
                <a:latin typeface="Avenir Next LT Pro" panose="020B0504020202020204" pitchFamily="34" charset="0"/>
              </a:rPr>
              <a:t>Introdução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61EFF4F-486F-3BD7-9654-F8AF8963A288}"/>
              </a:ext>
            </a:extLst>
          </p:cNvPr>
          <p:cNvSpPr txBox="1"/>
          <p:nvPr userDrawn="1"/>
        </p:nvSpPr>
        <p:spPr>
          <a:xfrm>
            <a:off x="3346027" y="6451600"/>
            <a:ext cx="236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</a:rPr>
              <a:t>O que é </a:t>
            </a:r>
            <a:r>
              <a:rPr lang="pt-BR" sz="1400" err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</a:rPr>
              <a:t>DateTime</a:t>
            </a:r>
            <a:r>
              <a:rPr lang="pt-BR" sz="140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</a:rPr>
              <a:t>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B489110-6AA9-6EC0-FF86-674F81C849A8}"/>
              </a:ext>
            </a:extLst>
          </p:cNvPr>
          <p:cNvSpPr txBox="1"/>
          <p:nvPr userDrawn="1"/>
        </p:nvSpPr>
        <p:spPr>
          <a:xfrm>
            <a:off x="6509174" y="6451600"/>
            <a:ext cx="236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</a:rPr>
              <a:t>Funcionamento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83DF564-5B1B-6781-E8B7-37C78F41CF67}"/>
              </a:ext>
            </a:extLst>
          </p:cNvPr>
          <p:cNvSpPr txBox="1"/>
          <p:nvPr userDrawn="1"/>
        </p:nvSpPr>
        <p:spPr>
          <a:xfrm>
            <a:off x="9672320" y="6451600"/>
            <a:ext cx="236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</a:rPr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407717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372FC-381C-079E-780A-7CDE5C22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79B7D0-AF99-9B6F-EEA7-2F159EBA3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588063-39A8-6761-3CBC-96A12F0C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5C58F6-E275-4FD5-A830-99B3E9E44677}" type="datetimeFigureOut">
              <a:rPr lang="pt-BR" smtClean="0"/>
              <a:t>25/05/2024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094BC1-749A-BD96-B697-4CAE2679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0CC02B-51F4-8B5C-9722-137D3186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565F1-984D-4210-B6E0-87F9327C02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39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F47A94-DC05-9BCC-627A-4033531C2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00893E-8AEF-735C-D12F-EC6522DDB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404FEF-09FE-6979-05F6-6092F5BC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5C58F6-E275-4FD5-A830-99B3E9E44677}" type="datetimeFigureOut">
              <a:rPr lang="pt-BR" smtClean="0"/>
              <a:t>25/05/2024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D11EDD-DE1E-319C-4478-579AD678F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CC8ABA-03AE-87DE-DCAA-04401DF4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565F1-984D-4210-B6E0-87F9327C02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08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A8CE8-7CA6-A31F-AAA4-12F61080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7E6989-0775-BF30-1030-73149B64C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86034834-A58F-F6FE-6892-515B018510BF}"/>
              </a:ext>
            </a:extLst>
          </p:cNvPr>
          <p:cNvSpPr/>
          <p:nvPr userDrawn="1"/>
        </p:nvSpPr>
        <p:spPr>
          <a:xfrm>
            <a:off x="3816985" y="6330362"/>
            <a:ext cx="1320800" cy="100918"/>
          </a:xfrm>
          <a:prstGeom prst="roundRect">
            <a:avLst/>
          </a:prstGeom>
          <a:solidFill>
            <a:srgbClr val="C9C4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EF7A405-7D5F-73E9-5103-8A3F935CC302}"/>
              </a:ext>
            </a:extLst>
          </p:cNvPr>
          <p:cNvSpPr txBox="1"/>
          <p:nvPr userDrawn="1"/>
        </p:nvSpPr>
        <p:spPr>
          <a:xfrm>
            <a:off x="182880" y="6451600"/>
            <a:ext cx="236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pt-BR"/>
              <a:t>Introdução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6916E13-4B34-12F5-F90F-7520CBC36A75}"/>
              </a:ext>
            </a:extLst>
          </p:cNvPr>
          <p:cNvSpPr txBox="1"/>
          <p:nvPr userDrawn="1"/>
        </p:nvSpPr>
        <p:spPr>
          <a:xfrm>
            <a:off x="3346027" y="6451600"/>
            <a:ext cx="236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400" b="1"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pt-BR"/>
              <a:t>O que é </a:t>
            </a:r>
            <a:r>
              <a:rPr lang="pt-BR" err="1"/>
              <a:t>DateTime</a:t>
            </a:r>
            <a:r>
              <a:rPr lang="pt-BR"/>
              <a:t>?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D09ED3A-DBDD-55B6-2F42-1ECDEDDD2494}"/>
              </a:ext>
            </a:extLst>
          </p:cNvPr>
          <p:cNvSpPr txBox="1"/>
          <p:nvPr userDrawn="1"/>
        </p:nvSpPr>
        <p:spPr>
          <a:xfrm>
            <a:off x="6509174" y="6451600"/>
            <a:ext cx="236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</a:rPr>
              <a:t>Funcionamento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817ACB0-1441-AB24-BFDF-970171FC0C31}"/>
              </a:ext>
            </a:extLst>
          </p:cNvPr>
          <p:cNvSpPr txBox="1"/>
          <p:nvPr userDrawn="1"/>
        </p:nvSpPr>
        <p:spPr>
          <a:xfrm>
            <a:off x="9672320" y="6451600"/>
            <a:ext cx="236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</a:rPr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207416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BC476-2666-0668-566C-876FCA6E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1D3695-71AE-48A0-1828-90816EB58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553F51-D021-A68C-B9B1-B7EEF407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5C58F6-E275-4FD5-A830-99B3E9E44677}" type="datetimeFigureOut">
              <a:rPr lang="pt-BR" smtClean="0"/>
              <a:t>25/05/2024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CA146D-C72E-273C-02B7-96CC9EE9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C30CDA-2774-9944-76CC-55466977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565F1-984D-4210-B6E0-87F9327C023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D4FEAD7-F1AE-8516-44CA-4AFAC513B3A0}"/>
              </a:ext>
            </a:extLst>
          </p:cNvPr>
          <p:cNvSpPr/>
          <p:nvPr userDrawn="1"/>
        </p:nvSpPr>
        <p:spPr>
          <a:xfrm>
            <a:off x="7026910" y="6330362"/>
            <a:ext cx="1320800" cy="100918"/>
          </a:xfrm>
          <a:prstGeom prst="roundRect">
            <a:avLst/>
          </a:prstGeom>
          <a:solidFill>
            <a:srgbClr val="C9C4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39ED5F1-5FC9-E400-FCD8-21C3713335C1}"/>
              </a:ext>
            </a:extLst>
          </p:cNvPr>
          <p:cNvSpPr txBox="1"/>
          <p:nvPr userDrawn="1"/>
        </p:nvSpPr>
        <p:spPr>
          <a:xfrm>
            <a:off x="182880" y="6451600"/>
            <a:ext cx="236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pt-BR"/>
              <a:t>Introdução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BADCB5-8BEF-8727-97FE-263071569D8C}"/>
              </a:ext>
            </a:extLst>
          </p:cNvPr>
          <p:cNvSpPr txBox="1"/>
          <p:nvPr userDrawn="1"/>
        </p:nvSpPr>
        <p:spPr>
          <a:xfrm>
            <a:off x="3346027" y="6451600"/>
            <a:ext cx="236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lvl="0"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pt-BR"/>
              <a:t>O que é </a:t>
            </a:r>
            <a:r>
              <a:rPr lang="pt-BR" err="1"/>
              <a:t>DateTime</a:t>
            </a:r>
            <a:r>
              <a:rPr lang="pt-BR"/>
              <a:t>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EA3E282-A045-B043-087D-E5E450797235}"/>
              </a:ext>
            </a:extLst>
          </p:cNvPr>
          <p:cNvSpPr txBox="1"/>
          <p:nvPr userDrawn="1"/>
        </p:nvSpPr>
        <p:spPr>
          <a:xfrm>
            <a:off x="6509174" y="6451600"/>
            <a:ext cx="236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lvl="0" algn="ctr">
              <a:defRPr sz="1400" b="1"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pt-BR"/>
              <a:t>Funcionamento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B1E8599-27F6-D98E-E36F-1AFE78EC169B}"/>
              </a:ext>
            </a:extLst>
          </p:cNvPr>
          <p:cNvSpPr txBox="1"/>
          <p:nvPr userDrawn="1"/>
        </p:nvSpPr>
        <p:spPr>
          <a:xfrm>
            <a:off x="9672320" y="6451600"/>
            <a:ext cx="236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</a:rPr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112382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C52C0-BC8D-91D2-6C43-D4F84523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0A23C1-CCA2-2A83-7CDA-F700D0583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F607F1-005A-CB13-DAEB-AE97F48C7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C1C91C-D01F-2A2B-7689-4E62F1349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5C58F6-E275-4FD5-A830-99B3E9E44677}" type="datetimeFigureOut">
              <a:rPr lang="pt-BR" smtClean="0"/>
              <a:t>25/05/2024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4132A8-DD53-069E-8894-23E0B8DEC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F02002-7C52-B67A-D808-2D0FD0F5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565F1-984D-4210-B6E0-87F9327C023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9E31F7E-1B43-3AFF-BB57-234CE3A7AB5B}"/>
              </a:ext>
            </a:extLst>
          </p:cNvPr>
          <p:cNvSpPr/>
          <p:nvPr userDrawn="1"/>
        </p:nvSpPr>
        <p:spPr>
          <a:xfrm>
            <a:off x="10170160" y="6330362"/>
            <a:ext cx="1320800" cy="100918"/>
          </a:xfrm>
          <a:prstGeom prst="roundRect">
            <a:avLst/>
          </a:prstGeom>
          <a:solidFill>
            <a:srgbClr val="C9C4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442977B-6E7A-D488-B812-134E2AA31A9C}"/>
              </a:ext>
            </a:extLst>
          </p:cNvPr>
          <p:cNvSpPr txBox="1"/>
          <p:nvPr userDrawn="1"/>
        </p:nvSpPr>
        <p:spPr>
          <a:xfrm>
            <a:off x="182880" y="6451600"/>
            <a:ext cx="236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pt-BR"/>
              <a:t>Introdução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6303307-6582-2FDC-18EF-FE77B866D0CE}"/>
              </a:ext>
            </a:extLst>
          </p:cNvPr>
          <p:cNvSpPr txBox="1"/>
          <p:nvPr userDrawn="1"/>
        </p:nvSpPr>
        <p:spPr>
          <a:xfrm>
            <a:off x="3346027" y="6451600"/>
            <a:ext cx="236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pt-BR"/>
              <a:t>O que é </a:t>
            </a:r>
            <a:r>
              <a:rPr lang="pt-BR" err="1"/>
              <a:t>DateTime</a:t>
            </a:r>
            <a:r>
              <a:rPr lang="pt-BR"/>
              <a:t>?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4191E51-12DB-02AC-8677-14B275DAE161}"/>
              </a:ext>
            </a:extLst>
          </p:cNvPr>
          <p:cNvSpPr txBox="1"/>
          <p:nvPr userDrawn="1"/>
        </p:nvSpPr>
        <p:spPr>
          <a:xfrm>
            <a:off x="6509174" y="6451600"/>
            <a:ext cx="236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</a:rPr>
              <a:t>Funcionamento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13C601A-8747-CE94-F0A4-279DEDDA0087}"/>
              </a:ext>
            </a:extLst>
          </p:cNvPr>
          <p:cNvSpPr txBox="1"/>
          <p:nvPr userDrawn="1"/>
        </p:nvSpPr>
        <p:spPr>
          <a:xfrm>
            <a:off x="9672320" y="6451600"/>
            <a:ext cx="236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lvl="0" algn="ctr">
              <a:defRPr sz="1400" b="1"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pt-BR" dirty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418276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159B-3999-D39F-0A72-8D14CCF15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C50E02-96DD-78F8-435D-FF7ED743D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CF1887-961C-2B71-3D48-DBEF94BD6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873372D-4A3F-27C4-A66F-E00FF09D0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743429E-7296-7511-D3B5-68646A489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6DB410-62C7-641A-608D-02F0D70EE0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5C58F6-E275-4FD5-A830-99B3E9E44677}" type="datetimeFigureOut">
              <a:rPr lang="pt-BR" smtClean="0"/>
              <a:t>25/05/2024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AF14B00-4CC4-BB83-D73C-D1ADD2C4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C786B32-7998-5AFD-091D-90C973AFF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565F1-984D-4210-B6E0-87F9327C02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3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81154-CB5F-96E0-CF4C-FAE3BD3CD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F1D5654-CCC3-D932-29B9-D64A602EA0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5C58F6-E275-4FD5-A830-99B3E9E44677}" type="datetimeFigureOut">
              <a:rPr lang="pt-BR" smtClean="0"/>
              <a:t>25/05/2024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B0676B4-66BF-EB43-0855-D63933F8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573B058-DB97-175A-2DB8-418C2DD8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565F1-984D-4210-B6E0-87F9327C02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3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081A87F-5E3F-069B-2487-65292FC8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5C58F6-E275-4FD5-A830-99B3E9E44677}" type="datetimeFigureOut">
              <a:rPr lang="pt-BR" smtClean="0"/>
              <a:t>25/05/2024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301223F-C2C5-3CB8-AFD0-FFEB8380B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B291D1-0775-E026-AC87-ADDABC34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565F1-984D-4210-B6E0-87F9327C02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66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93D23-566C-341B-73F4-7B51297F5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063A11-ECD5-0044-4B06-5A44CDBEE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781818-048D-7A1B-AEF1-D8A419F9F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FC4722-9C90-9177-0537-2DBC584D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5C58F6-E275-4FD5-A830-99B3E9E44677}" type="datetimeFigureOut">
              <a:rPr lang="pt-BR" smtClean="0"/>
              <a:t>25/05/2024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B5FA57-545E-86BD-84FC-DFC8020E7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70087E-0E17-23F1-A009-BDF5747BB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565F1-984D-4210-B6E0-87F9327C02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12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4E9F4-29D3-B664-6A56-A46315B9F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F08E2D0-EFE7-98F5-A50F-A8963DFF5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0D72AC-18CC-55EA-4EE5-B91164962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55ED9B-14CE-DA77-DE3B-516B4CEBF8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5C58F6-E275-4FD5-A830-99B3E9E44677}" type="datetimeFigureOut">
              <a:rPr lang="pt-BR" smtClean="0"/>
              <a:t>25/05/2024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272E5C-4BF6-8503-71FA-D260A3C5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B268DB-4DA7-1D98-CBFC-0FDAB736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565F1-984D-4210-B6E0-87F9327C02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92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6F3083C-EF86-EDA2-2A32-0F273933668C}"/>
              </a:ext>
            </a:extLst>
          </p:cNvPr>
          <p:cNvSpPr/>
          <p:nvPr userDrawn="1"/>
        </p:nvSpPr>
        <p:spPr>
          <a:xfrm>
            <a:off x="0" y="-8410"/>
            <a:ext cx="12801600" cy="953311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906BBB6B-4A98-D902-A42A-F1DF5109CC15}"/>
              </a:ext>
            </a:extLst>
          </p:cNvPr>
          <p:cNvGrpSpPr/>
          <p:nvPr userDrawn="1"/>
        </p:nvGrpSpPr>
        <p:grpSpPr>
          <a:xfrm>
            <a:off x="-1226577" y="887179"/>
            <a:ext cx="14918203" cy="93600"/>
            <a:chOff x="86921" y="1008434"/>
            <a:chExt cx="12105078" cy="257209"/>
          </a:xfrm>
        </p:grpSpPr>
        <p:sp>
          <p:nvSpPr>
            <p:cNvPr id="9" name="Triângulo Retângulo 8">
              <a:extLst>
                <a:ext uri="{FF2B5EF4-FFF2-40B4-BE49-F238E27FC236}">
                  <a16:creationId xmlns:a16="http://schemas.microsoft.com/office/drawing/2014/main" id="{775A6D45-CE11-25BD-2996-0E516B4D0D69}"/>
                </a:ext>
              </a:extLst>
            </p:cNvPr>
            <p:cNvSpPr/>
            <p:nvPr/>
          </p:nvSpPr>
          <p:spPr>
            <a:xfrm rot="5400000">
              <a:off x="11824754" y="898397"/>
              <a:ext cx="257208" cy="477283"/>
            </a:xfrm>
            <a:prstGeom prst="rtTriangle">
              <a:avLst/>
            </a:prstGeom>
            <a:solidFill>
              <a:srgbClr val="C8B5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riângulo Retângulo 9">
              <a:extLst>
                <a:ext uri="{FF2B5EF4-FFF2-40B4-BE49-F238E27FC236}">
                  <a16:creationId xmlns:a16="http://schemas.microsoft.com/office/drawing/2014/main" id="{F244FE3B-F0CD-F41B-F72B-996517710B3F}"/>
                </a:ext>
              </a:extLst>
            </p:cNvPr>
            <p:cNvSpPr/>
            <p:nvPr/>
          </p:nvSpPr>
          <p:spPr>
            <a:xfrm rot="16200000">
              <a:off x="196959" y="898397"/>
              <a:ext cx="257208" cy="477283"/>
            </a:xfrm>
            <a:prstGeom prst="rtTriangle">
              <a:avLst/>
            </a:prstGeom>
            <a:solidFill>
              <a:srgbClr val="C8B5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2EA268C6-EF76-F760-F69D-B9DF24BBB0C0}"/>
                </a:ext>
              </a:extLst>
            </p:cNvPr>
            <p:cNvSpPr/>
            <p:nvPr/>
          </p:nvSpPr>
          <p:spPr>
            <a:xfrm>
              <a:off x="551234" y="1008434"/>
              <a:ext cx="11170596" cy="255600"/>
            </a:xfrm>
            <a:prstGeom prst="rect">
              <a:avLst/>
            </a:prstGeom>
            <a:solidFill>
              <a:srgbClr val="C8B5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Retângulo 11">
            <a:extLst>
              <a:ext uri="{FF2B5EF4-FFF2-40B4-BE49-F238E27FC236}">
                <a16:creationId xmlns:a16="http://schemas.microsoft.com/office/drawing/2014/main" id="{8DB6930F-0034-88A6-A7D4-6F1DCC8C81ED}"/>
              </a:ext>
            </a:extLst>
          </p:cNvPr>
          <p:cNvSpPr/>
          <p:nvPr userDrawn="1"/>
        </p:nvSpPr>
        <p:spPr>
          <a:xfrm>
            <a:off x="-920250" y="968458"/>
            <a:ext cx="13766555" cy="93600"/>
          </a:xfrm>
          <a:prstGeom prst="rect">
            <a:avLst/>
          </a:prstGeom>
          <a:solidFill>
            <a:srgbClr val="F4E5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C77778D7-893B-B2A6-4966-0E2DCEC574C1}"/>
              </a:ext>
            </a:extLst>
          </p:cNvPr>
          <p:cNvGrpSpPr/>
          <p:nvPr userDrawn="1"/>
        </p:nvGrpSpPr>
        <p:grpSpPr>
          <a:xfrm>
            <a:off x="367462" y="1257525"/>
            <a:ext cx="120218" cy="439195"/>
            <a:chOff x="2185813" y="2619791"/>
            <a:chExt cx="122400" cy="669618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A2BC971C-6ED9-63E1-9303-59E2F2BD9F4B}"/>
                </a:ext>
              </a:extLst>
            </p:cNvPr>
            <p:cNvGrpSpPr/>
            <p:nvPr/>
          </p:nvGrpSpPr>
          <p:grpSpPr>
            <a:xfrm rot="5400000">
              <a:off x="2032218" y="2773386"/>
              <a:ext cx="429589" cy="122400"/>
              <a:chOff x="1081209" y="2383274"/>
              <a:chExt cx="429589" cy="122400"/>
            </a:xfrm>
          </p:grpSpPr>
          <p:sp>
            <p:nvSpPr>
              <p:cNvPr id="18" name="Triângulo Retângulo 17">
                <a:extLst>
                  <a:ext uri="{FF2B5EF4-FFF2-40B4-BE49-F238E27FC236}">
                    <a16:creationId xmlns:a16="http://schemas.microsoft.com/office/drawing/2014/main" id="{CCDDB13B-78BC-F432-0CC6-745BDE4D110A}"/>
                  </a:ext>
                </a:extLst>
              </p:cNvPr>
              <p:cNvSpPr/>
              <p:nvPr/>
            </p:nvSpPr>
            <p:spPr>
              <a:xfrm rot="5400000">
                <a:off x="1269598" y="2264474"/>
                <a:ext cx="122400" cy="360000"/>
              </a:xfrm>
              <a:prstGeom prst="rtTriangle">
                <a:avLst/>
              </a:prstGeom>
              <a:solidFill>
                <a:srgbClr val="C8B5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9B3BD24A-3791-190A-DDED-A5DE29E42070}"/>
                  </a:ext>
                </a:extLst>
              </p:cNvPr>
              <p:cNvSpPr/>
              <p:nvPr/>
            </p:nvSpPr>
            <p:spPr>
              <a:xfrm>
                <a:off x="1081209" y="2383274"/>
                <a:ext cx="72000" cy="121387"/>
              </a:xfrm>
              <a:prstGeom prst="rect">
                <a:avLst/>
              </a:prstGeom>
              <a:solidFill>
                <a:srgbClr val="C8B5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265DA67F-F982-ECB4-4F9A-09231ECF6AE8}"/>
                </a:ext>
              </a:extLst>
            </p:cNvPr>
            <p:cNvGrpSpPr/>
            <p:nvPr/>
          </p:nvGrpSpPr>
          <p:grpSpPr>
            <a:xfrm rot="16200000">
              <a:off x="2032218" y="3013415"/>
              <a:ext cx="429589" cy="122400"/>
              <a:chOff x="1081209" y="2383274"/>
              <a:chExt cx="429589" cy="122400"/>
            </a:xfrm>
            <a:solidFill>
              <a:srgbClr val="1D1D1D"/>
            </a:solidFill>
          </p:grpSpPr>
          <p:sp>
            <p:nvSpPr>
              <p:cNvPr id="16" name="Triângulo Retângulo 15">
                <a:extLst>
                  <a:ext uri="{FF2B5EF4-FFF2-40B4-BE49-F238E27FC236}">
                    <a16:creationId xmlns:a16="http://schemas.microsoft.com/office/drawing/2014/main" id="{98BC35DB-6FFC-D87A-23DB-0ACC0422D9C4}"/>
                  </a:ext>
                </a:extLst>
              </p:cNvPr>
              <p:cNvSpPr/>
              <p:nvPr/>
            </p:nvSpPr>
            <p:spPr>
              <a:xfrm rot="5400000">
                <a:off x="1269598" y="2264474"/>
                <a:ext cx="122400" cy="3600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4B9EE93E-FD88-F294-3C15-D7D3707E9236}"/>
                  </a:ext>
                </a:extLst>
              </p:cNvPr>
              <p:cNvSpPr/>
              <p:nvPr/>
            </p:nvSpPr>
            <p:spPr>
              <a:xfrm>
                <a:off x="1081209" y="2383274"/>
                <a:ext cx="72000" cy="1213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FDA93205-5655-598E-CFCF-F95303408A92}"/>
              </a:ext>
            </a:extLst>
          </p:cNvPr>
          <p:cNvCxnSpPr>
            <a:cxnSpLocks/>
          </p:cNvCxnSpPr>
          <p:nvPr userDrawn="1"/>
        </p:nvCxnSpPr>
        <p:spPr>
          <a:xfrm>
            <a:off x="562147" y="1673129"/>
            <a:ext cx="10867853" cy="0"/>
          </a:xfrm>
          <a:prstGeom prst="line">
            <a:avLst/>
          </a:prstGeom>
          <a:ln w="19050">
            <a:solidFill>
              <a:srgbClr val="C8B5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2B45A9D5-2539-4592-6325-3FD43A3658CE}"/>
              </a:ext>
            </a:extLst>
          </p:cNvPr>
          <p:cNvCxnSpPr/>
          <p:nvPr userDrawn="1"/>
        </p:nvCxnSpPr>
        <p:spPr>
          <a:xfrm>
            <a:off x="741680" y="6380480"/>
            <a:ext cx="10627360" cy="0"/>
          </a:xfrm>
          <a:prstGeom prst="line">
            <a:avLst/>
          </a:prstGeom>
          <a:ln>
            <a:solidFill>
              <a:srgbClr val="1A1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FEA dev - YouTube">
            <a:extLst>
              <a:ext uri="{FF2B5EF4-FFF2-40B4-BE49-F238E27FC236}">
                <a16:creationId xmlns:a16="http://schemas.microsoft.com/office/drawing/2014/main" id="{F22311FB-2BCC-1753-C5E7-CED73F4B2AC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9" t="27714" r="19584" b="25619"/>
          <a:stretch/>
        </p:blipFill>
        <p:spPr bwMode="auto">
          <a:xfrm>
            <a:off x="11206608" y="201785"/>
            <a:ext cx="690880" cy="5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87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2E77B72-4035-5041-E14F-74EB49E420EF}"/>
              </a:ext>
            </a:extLst>
          </p:cNvPr>
          <p:cNvSpPr/>
          <p:nvPr/>
        </p:nvSpPr>
        <p:spPr>
          <a:xfrm>
            <a:off x="0" y="-8410"/>
            <a:ext cx="12192000" cy="686641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 descr="FEA dev - YouTube">
            <a:extLst>
              <a:ext uri="{FF2B5EF4-FFF2-40B4-BE49-F238E27FC236}">
                <a16:creationId xmlns:a16="http://schemas.microsoft.com/office/drawing/2014/main" id="{F42FE249-713E-BC4C-063F-DCB0A469B1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9" t="27714" r="19584" b="25619"/>
          <a:stretch/>
        </p:blipFill>
        <p:spPr bwMode="auto">
          <a:xfrm>
            <a:off x="11206608" y="201785"/>
            <a:ext cx="690880" cy="5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9F07D22-9D0B-E3FC-34E3-271A7AE3A506}"/>
              </a:ext>
            </a:extLst>
          </p:cNvPr>
          <p:cNvSpPr txBox="1"/>
          <p:nvPr/>
        </p:nvSpPr>
        <p:spPr>
          <a:xfrm>
            <a:off x="-725002" y="3817848"/>
            <a:ext cx="640817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799" b="1" i="1">
                <a:solidFill>
                  <a:schemeClr val="bg1"/>
                </a:solidFill>
                <a:latin typeface="Avenir Next LT Pro" panose="020B0504020202020204" pitchFamily="34" charset="0"/>
              </a:rPr>
              <a:t>FEA </a:t>
            </a:r>
            <a:r>
              <a:rPr lang="pt-BR" sz="2799" b="1" i="1" err="1">
                <a:solidFill>
                  <a:schemeClr val="bg1"/>
                </a:solidFill>
                <a:latin typeface="Avenir Next LT Pro" panose="020B0504020202020204" pitchFamily="34" charset="0"/>
              </a:rPr>
              <a:t>Dev</a:t>
            </a:r>
            <a:r>
              <a:rPr lang="pt-BR" sz="2799" b="1" i="1">
                <a:solidFill>
                  <a:schemeClr val="bg1"/>
                </a:solidFill>
                <a:latin typeface="Avenir Next LT Pro" panose="020B0504020202020204" pitchFamily="34" charset="0"/>
              </a:rPr>
              <a:t> – </a:t>
            </a:r>
            <a:r>
              <a:rPr lang="pt-BR" sz="2799" b="1" i="1" err="1">
                <a:solidFill>
                  <a:schemeClr val="bg1"/>
                </a:solidFill>
                <a:latin typeface="Avenir Next LT Pro" panose="020B0504020202020204" pitchFamily="34" charset="0"/>
              </a:rPr>
              <a:t>DateTime</a:t>
            </a:r>
            <a:r>
              <a:rPr lang="pt-BR" sz="2799" b="1" i="1">
                <a:solidFill>
                  <a:schemeClr val="bg1"/>
                </a:solidFill>
                <a:latin typeface="Avenir Next LT Pro" panose="020B0504020202020204" pitchFamily="34" charset="0"/>
              </a:rPr>
              <a:t> – Grupo 7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43EAE8E6-A52C-83F1-7E9C-E072FABACC70}"/>
              </a:ext>
            </a:extLst>
          </p:cNvPr>
          <p:cNvGrpSpPr/>
          <p:nvPr/>
        </p:nvGrpSpPr>
        <p:grpSpPr>
          <a:xfrm>
            <a:off x="-10027507" y="5513520"/>
            <a:ext cx="15416503" cy="174879"/>
            <a:chOff x="-1947762" y="887179"/>
            <a:chExt cx="15416503" cy="174879"/>
          </a:xfrm>
        </p:grpSpPr>
        <p:sp>
          <p:nvSpPr>
            <p:cNvPr id="13" name="Triângulo Retângulo 12">
              <a:extLst>
                <a:ext uri="{FF2B5EF4-FFF2-40B4-BE49-F238E27FC236}">
                  <a16:creationId xmlns:a16="http://schemas.microsoft.com/office/drawing/2014/main" id="{E19DDAA1-5D32-AF89-9B54-E22532C5B435}"/>
                </a:ext>
              </a:extLst>
            </p:cNvPr>
            <p:cNvSpPr/>
            <p:nvPr/>
          </p:nvSpPr>
          <p:spPr>
            <a:xfrm rot="16200000">
              <a:off x="-1700462" y="719916"/>
              <a:ext cx="93600" cy="588200"/>
            </a:xfrm>
            <a:prstGeom prst="rtTriangle">
              <a:avLst/>
            </a:prstGeom>
            <a:solidFill>
              <a:srgbClr val="F4E50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C216B783-5822-E44B-0B6B-866C72955543}"/>
                </a:ext>
              </a:extLst>
            </p:cNvPr>
            <p:cNvGrpSpPr/>
            <p:nvPr/>
          </p:nvGrpSpPr>
          <p:grpSpPr>
            <a:xfrm>
              <a:off x="-1449462" y="887179"/>
              <a:ext cx="14918203" cy="174879"/>
              <a:chOff x="-1449462" y="887179"/>
              <a:chExt cx="14918203" cy="174879"/>
            </a:xfrm>
          </p:grpSpPr>
          <p:grpSp>
            <p:nvGrpSpPr>
              <p:cNvPr id="7" name="Agrupar 6">
                <a:extLst>
                  <a:ext uri="{FF2B5EF4-FFF2-40B4-BE49-F238E27FC236}">
                    <a16:creationId xmlns:a16="http://schemas.microsoft.com/office/drawing/2014/main" id="{1B9FB765-947E-D1C7-AC4B-9D0EC6B29C41}"/>
                  </a:ext>
                </a:extLst>
              </p:cNvPr>
              <p:cNvGrpSpPr/>
              <p:nvPr/>
            </p:nvGrpSpPr>
            <p:grpSpPr>
              <a:xfrm>
                <a:off x="-1449462" y="887179"/>
                <a:ext cx="14918203" cy="93600"/>
                <a:chOff x="86921" y="1008434"/>
                <a:chExt cx="12105078" cy="257209"/>
              </a:xfrm>
            </p:grpSpPr>
            <p:sp>
              <p:nvSpPr>
                <p:cNvPr id="8" name="Triângulo Retângulo 7">
                  <a:extLst>
                    <a:ext uri="{FF2B5EF4-FFF2-40B4-BE49-F238E27FC236}">
                      <a16:creationId xmlns:a16="http://schemas.microsoft.com/office/drawing/2014/main" id="{E9CE5197-AD2B-0466-718B-B15404805D58}"/>
                    </a:ext>
                  </a:extLst>
                </p:cNvPr>
                <p:cNvSpPr/>
                <p:nvPr/>
              </p:nvSpPr>
              <p:spPr>
                <a:xfrm rot="5400000">
                  <a:off x="11824754" y="898397"/>
                  <a:ext cx="257208" cy="477283"/>
                </a:xfrm>
                <a:prstGeom prst="rtTriangle">
                  <a:avLst/>
                </a:prstGeom>
                <a:solidFill>
                  <a:srgbClr val="C8B5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Triângulo Retângulo 8">
                  <a:extLst>
                    <a:ext uri="{FF2B5EF4-FFF2-40B4-BE49-F238E27FC236}">
                      <a16:creationId xmlns:a16="http://schemas.microsoft.com/office/drawing/2014/main" id="{EF932F78-78F2-6994-E476-AB4969436950}"/>
                    </a:ext>
                  </a:extLst>
                </p:cNvPr>
                <p:cNvSpPr/>
                <p:nvPr/>
              </p:nvSpPr>
              <p:spPr>
                <a:xfrm rot="16200000">
                  <a:off x="196959" y="898397"/>
                  <a:ext cx="257208" cy="477283"/>
                </a:xfrm>
                <a:prstGeom prst="rtTriangle">
                  <a:avLst/>
                </a:prstGeom>
                <a:solidFill>
                  <a:srgbClr val="C8B5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Retângulo 9">
                  <a:extLst>
                    <a:ext uri="{FF2B5EF4-FFF2-40B4-BE49-F238E27FC236}">
                      <a16:creationId xmlns:a16="http://schemas.microsoft.com/office/drawing/2014/main" id="{F59EF646-9F4D-740C-1010-11FD20FFCAEB}"/>
                    </a:ext>
                  </a:extLst>
                </p:cNvPr>
                <p:cNvSpPr/>
                <p:nvPr/>
              </p:nvSpPr>
              <p:spPr>
                <a:xfrm>
                  <a:off x="551234" y="1008434"/>
                  <a:ext cx="11170596" cy="255600"/>
                </a:xfrm>
                <a:prstGeom prst="rect">
                  <a:avLst/>
                </a:prstGeom>
                <a:solidFill>
                  <a:srgbClr val="C8B5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" name="Triângulo Retângulo 11">
                <a:extLst>
                  <a:ext uri="{FF2B5EF4-FFF2-40B4-BE49-F238E27FC236}">
                    <a16:creationId xmlns:a16="http://schemas.microsoft.com/office/drawing/2014/main" id="{CC73CA14-1E6E-5DF0-6813-643A24E7E222}"/>
                  </a:ext>
                </a:extLst>
              </p:cNvPr>
              <p:cNvSpPr/>
              <p:nvPr/>
            </p:nvSpPr>
            <p:spPr>
              <a:xfrm rot="5400000">
                <a:off x="12637927" y="721158"/>
                <a:ext cx="93600" cy="588200"/>
              </a:xfrm>
              <a:prstGeom prst="rtTriangle">
                <a:avLst/>
              </a:prstGeom>
              <a:solidFill>
                <a:srgbClr val="F4E50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B82A002D-D412-88DE-F885-DE68E025FEFB}"/>
                  </a:ext>
                </a:extLst>
              </p:cNvPr>
              <p:cNvSpPr/>
              <p:nvPr/>
            </p:nvSpPr>
            <p:spPr>
              <a:xfrm>
                <a:off x="-1371664" y="968458"/>
                <a:ext cx="13766555" cy="93600"/>
              </a:xfrm>
              <a:prstGeom prst="rect">
                <a:avLst/>
              </a:prstGeom>
              <a:solidFill>
                <a:srgbClr val="F4E50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986B0B70-81D7-3307-8ACC-A184F1E60662}"/>
              </a:ext>
            </a:extLst>
          </p:cNvPr>
          <p:cNvGrpSpPr/>
          <p:nvPr/>
        </p:nvGrpSpPr>
        <p:grpSpPr>
          <a:xfrm>
            <a:off x="2973408" y="5947240"/>
            <a:ext cx="15416503" cy="174879"/>
            <a:chOff x="-1947762" y="887179"/>
            <a:chExt cx="15416503" cy="174879"/>
          </a:xfrm>
        </p:grpSpPr>
        <p:sp>
          <p:nvSpPr>
            <p:cNvPr id="23" name="Triângulo Retângulo 22">
              <a:extLst>
                <a:ext uri="{FF2B5EF4-FFF2-40B4-BE49-F238E27FC236}">
                  <a16:creationId xmlns:a16="http://schemas.microsoft.com/office/drawing/2014/main" id="{81662744-DFCE-04F6-7D24-9CAFC132A41C}"/>
                </a:ext>
              </a:extLst>
            </p:cNvPr>
            <p:cNvSpPr/>
            <p:nvPr/>
          </p:nvSpPr>
          <p:spPr>
            <a:xfrm rot="16200000">
              <a:off x="-1700462" y="719916"/>
              <a:ext cx="93600" cy="588200"/>
            </a:xfrm>
            <a:prstGeom prst="rtTriangle">
              <a:avLst/>
            </a:prstGeom>
            <a:solidFill>
              <a:srgbClr val="F4E50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39620F8A-D6E6-00ED-1D02-4E6BE508E88D}"/>
                </a:ext>
              </a:extLst>
            </p:cNvPr>
            <p:cNvGrpSpPr/>
            <p:nvPr/>
          </p:nvGrpSpPr>
          <p:grpSpPr>
            <a:xfrm>
              <a:off x="-1449462" y="887179"/>
              <a:ext cx="14918203" cy="174879"/>
              <a:chOff x="-1449462" y="887179"/>
              <a:chExt cx="14918203" cy="174879"/>
            </a:xfrm>
          </p:grpSpPr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id="{DE580225-4A49-54C0-6AB2-3EE67B57E5BE}"/>
                  </a:ext>
                </a:extLst>
              </p:cNvPr>
              <p:cNvGrpSpPr/>
              <p:nvPr/>
            </p:nvGrpSpPr>
            <p:grpSpPr>
              <a:xfrm>
                <a:off x="-1449462" y="887179"/>
                <a:ext cx="14918203" cy="93600"/>
                <a:chOff x="86921" y="1008434"/>
                <a:chExt cx="12105078" cy="257209"/>
              </a:xfrm>
            </p:grpSpPr>
            <p:sp>
              <p:nvSpPr>
                <p:cNvPr id="28" name="Triângulo Retângulo 27">
                  <a:extLst>
                    <a:ext uri="{FF2B5EF4-FFF2-40B4-BE49-F238E27FC236}">
                      <a16:creationId xmlns:a16="http://schemas.microsoft.com/office/drawing/2014/main" id="{9CC493E0-7989-40B6-AF12-E06381858AC2}"/>
                    </a:ext>
                  </a:extLst>
                </p:cNvPr>
                <p:cNvSpPr/>
                <p:nvPr/>
              </p:nvSpPr>
              <p:spPr>
                <a:xfrm rot="5400000">
                  <a:off x="11824754" y="898397"/>
                  <a:ext cx="257208" cy="477283"/>
                </a:xfrm>
                <a:prstGeom prst="rtTriangle">
                  <a:avLst/>
                </a:prstGeom>
                <a:solidFill>
                  <a:srgbClr val="C8B5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Triângulo Retângulo 28">
                  <a:extLst>
                    <a:ext uri="{FF2B5EF4-FFF2-40B4-BE49-F238E27FC236}">
                      <a16:creationId xmlns:a16="http://schemas.microsoft.com/office/drawing/2014/main" id="{A29C2AF9-9C3E-9160-2FAD-A816F2B87551}"/>
                    </a:ext>
                  </a:extLst>
                </p:cNvPr>
                <p:cNvSpPr/>
                <p:nvPr/>
              </p:nvSpPr>
              <p:spPr>
                <a:xfrm rot="16200000">
                  <a:off x="196959" y="898397"/>
                  <a:ext cx="257208" cy="477283"/>
                </a:xfrm>
                <a:prstGeom prst="rtTriangle">
                  <a:avLst/>
                </a:prstGeom>
                <a:solidFill>
                  <a:srgbClr val="C8B5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Retângulo 29">
                  <a:extLst>
                    <a:ext uri="{FF2B5EF4-FFF2-40B4-BE49-F238E27FC236}">
                      <a16:creationId xmlns:a16="http://schemas.microsoft.com/office/drawing/2014/main" id="{B8FADB11-8EA0-A938-7C3A-E69E7EE9DF3C}"/>
                    </a:ext>
                  </a:extLst>
                </p:cNvPr>
                <p:cNvSpPr/>
                <p:nvPr/>
              </p:nvSpPr>
              <p:spPr>
                <a:xfrm>
                  <a:off x="551234" y="1008434"/>
                  <a:ext cx="11170596" cy="255600"/>
                </a:xfrm>
                <a:prstGeom prst="rect">
                  <a:avLst/>
                </a:prstGeom>
                <a:solidFill>
                  <a:srgbClr val="C8B5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6" name="Triângulo Retângulo 25">
                <a:extLst>
                  <a:ext uri="{FF2B5EF4-FFF2-40B4-BE49-F238E27FC236}">
                    <a16:creationId xmlns:a16="http://schemas.microsoft.com/office/drawing/2014/main" id="{4050C2A3-1E01-C474-8F48-DABCD1B59885}"/>
                  </a:ext>
                </a:extLst>
              </p:cNvPr>
              <p:cNvSpPr/>
              <p:nvPr/>
            </p:nvSpPr>
            <p:spPr>
              <a:xfrm rot="5400000">
                <a:off x="12637927" y="721158"/>
                <a:ext cx="93600" cy="588200"/>
              </a:xfrm>
              <a:prstGeom prst="rtTriangle">
                <a:avLst/>
              </a:prstGeom>
              <a:solidFill>
                <a:srgbClr val="F4E50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44ECE14A-5B35-E533-FEDD-C27BB5D34402}"/>
                  </a:ext>
                </a:extLst>
              </p:cNvPr>
              <p:cNvSpPr/>
              <p:nvPr/>
            </p:nvSpPr>
            <p:spPr>
              <a:xfrm>
                <a:off x="-1371664" y="968458"/>
                <a:ext cx="13766555" cy="93600"/>
              </a:xfrm>
              <a:prstGeom prst="rect">
                <a:avLst/>
              </a:prstGeom>
              <a:solidFill>
                <a:srgbClr val="F4E50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405475E-DA53-FFE0-126A-F65824771CC1}"/>
              </a:ext>
            </a:extLst>
          </p:cNvPr>
          <p:cNvSpPr txBox="1"/>
          <p:nvPr/>
        </p:nvSpPr>
        <p:spPr>
          <a:xfrm>
            <a:off x="-725002" y="4257327"/>
            <a:ext cx="6408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>
                <a:solidFill>
                  <a:schemeClr val="bg1"/>
                </a:solidFill>
                <a:latin typeface="Avenir Next LT Pro" panose="020B0504020202020204" pitchFamily="34" charset="0"/>
              </a:rPr>
              <a:t>Felipe Hideki Komi</a:t>
            </a:r>
          </a:p>
          <a:p>
            <a:pPr algn="r"/>
            <a:r>
              <a:rPr lang="pt-BR" sz="2000">
                <a:solidFill>
                  <a:schemeClr val="bg1"/>
                </a:solidFill>
                <a:latin typeface="Avenir Next LT Pro" panose="020B0504020202020204" pitchFamily="34" charset="0"/>
              </a:rPr>
              <a:t>Felipe Melo</a:t>
            </a:r>
          </a:p>
          <a:p>
            <a:pPr algn="r"/>
            <a:r>
              <a:rPr lang="pt-BR" sz="2000">
                <a:solidFill>
                  <a:schemeClr val="bg1"/>
                </a:solidFill>
                <a:latin typeface="Avenir Next LT Pro" panose="020B0504020202020204" pitchFamily="34" charset="0"/>
              </a:rPr>
              <a:t>José Eduardo</a:t>
            </a:r>
          </a:p>
        </p:txBody>
      </p:sp>
    </p:spTree>
    <p:extLst>
      <p:ext uri="{BB962C8B-B14F-4D97-AF65-F5344CB8AC3E}">
        <p14:creationId xmlns:p14="http://schemas.microsoft.com/office/powerpoint/2010/main" val="3111569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30">
            <a:extLst>
              <a:ext uri="{FF2B5EF4-FFF2-40B4-BE49-F238E27FC236}">
                <a16:creationId xmlns:a16="http://schemas.microsoft.com/office/drawing/2014/main" id="{4275A15B-1986-6911-6A90-D20EA617FDAB}"/>
              </a:ext>
            </a:extLst>
          </p:cNvPr>
          <p:cNvSpPr/>
          <p:nvPr/>
        </p:nvSpPr>
        <p:spPr>
          <a:xfrm>
            <a:off x="6414527" y="1961945"/>
            <a:ext cx="5039360" cy="3921760"/>
          </a:xfrm>
          <a:prstGeom prst="rect">
            <a:avLst/>
          </a:prstGeom>
          <a:solidFill>
            <a:srgbClr val="C8B5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E251780D-3FC0-3945-83F4-61609BBCA56F}"/>
              </a:ext>
            </a:extLst>
          </p:cNvPr>
          <p:cNvSpPr/>
          <p:nvPr/>
        </p:nvSpPr>
        <p:spPr>
          <a:xfrm>
            <a:off x="6550558" y="2083865"/>
            <a:ext cx="5039360" cy="3921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2CE35BC-BF7B-49ED-26CF-1A5C1E162931}"/>
              </a:ext>
            </a:extLst>
          </p:cNvPr>
          <p:cNvSpPr/>
          <p:nvPr/>
        </p:nvSpPr>
        <p:spPr>
          <a:xfrm>
            <a:off x="721360" y="1960880"/>
            <a:ext cx="5039360" cy="3921760"/>
          </a:xfrm>
          <a:prstGeom prst="rect">
            <a:avLst/>
          </a:prstGeom>
          <a:solidFill>
            <a:srgbClr val="C8B5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10CB5C6-1AF1-CAA6-D713-389A8B212DD5}"/>
              </a:ext>
            </a:extLst>
          </p:cNvPr>
          <p:cNvSpPr/>
          <p:nvPr/>
        </p:nvSpPr>
        <p:spPr>
          <a:xfrm>
            <a:off x="843280" y="2082800"/>
            <a:ext cx="5039360" cy="3921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184A2B-BA55-08D3-005F-4EFD429C9E17}"/>
              </a:ext>
            </a:extLst>
          </p:cNvPr>
          <p:cNvSpPr txBox="1"/>
          <p:nvPr/>
        </p:nvSpPr>
        <p:spPr>
          <a:xfrm>
            <a:off x="566646" y="1181596"/>
            <a:ext cx="972273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>
                <a:latin typeface="Avenir Next LT Pro"/>
              </a:rPr>
              <a:t>Apontamentos </a:t>
            </a:r>
            <a:r>
              <a:rPr lang="pt-BR" sz="2400">
                <a:solidFill>
                  <a:srgbClr val="000000"/>
                </a:solidFill>
                <a:latin typeface="Avenir Next LT Pro"/>
              </a:rPr>
              <a:t>sobre </a:t>
            </a:r>
            <a:r>
              <a:rPr lang="pt-BR" sz="2400" b="1" err="1">
                <a:solidFill>
                  <a:srgbClr val="C8B534"/>
                </a:solidFill>
                <a:latin typeface="Avenir Next LT Pro"/>
              </a:rPr>
              <a:t>DatetimeIndex</a:t>
            </a:r>
            <a:r>
              <a:rPr lang="pt-BR" sz="2400" b="1">
                <a:solidFill>
                  <a:srgbClr val="C8B534"/>
                </a:solidFill>
                <a:latin typeface="Avenir Next LT Pro"/>
              </a:rPr>
              <a:t> e </a:t>
            </a:r>
            <a:r>
              <a:rPr lang="pt-BR" sz="2400" b="1" err="1">
                <a:solidFill>
                  <a:srgbClr val="C8B534"/>
                </a:solidFill>
                <a:latin typeface="Avenir Next LT Pro"/>
              </a:rPr>
              <a:t>PeriodIndex</a:t>
            </a:r>
            <a:endParaRPr lang="pt-BR" sz="2400" b="1">
              <a:solidFill>
                <a:srgbClr val="C8B534"/>
              </a:solidFill>
              <a:latin typeface="Avenir Next LT Pro"/>
            </a:endParaRPr>
          </a:p>
          <a:p>
            <a:endParaRPr lang="pt-BR" sz="2400" b="1">
              <a:solidFill>
                <a:srgbClr val="C8B534"/>
              </a:solidFill>
              <a:latin typeface="Avenir Next LT Pro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020AEF6E-E287-43A0-92CC-F8049108CBCE}"/>
              </a:ext>
            </a:extLst>
          </p:cNvPr>
          <p:cNvGrpSpPr/>
          <p:nvPr/>
        </p:nvGrpSpPr>
        <p:grpSpPr>
          <a:xfrm>
            <a:off x="985520" y="2209800"/>
            <a:ext cx="284480" cy="355600"/>
            <a:chOff x="7579360" y="2413000"/>
            <a:chExt cx="284480" cy="355600"/>
          </a:xfrm>
        </p:grpSpPr>
        <p:sp>
          <p:nvSpPr>
            <p:cNvPr id="13" name="Triângulo isósceles 12">
              <a:extLst>
                <a:ext uri="{FF2B5EF4-FFF2-40B4-BE49-F238E27FC236}">
                  <a16:creationId xmlns:a16="http://schemas.microsoft.com/office/drawing/2014/main" id="{001BB69D-A423-F356-3604-AEA373DDFD6E}"/>
                </a:ext>
              </a:extLst>
            </p:cNvPr>
            <p:cNvSpPr/>
            <p:nvPr/>
          </p:nvSpPr>
          <p:spPr>
            <a:xfrm rot="5400000">
              <a:off x="7589520" y="2494280"/>
              <a:ext cx="355600" cy="193040"/>
            </a:xfrm>
            <a:prstGeom prst="triangle">
              <a:avLst/>
            </a:prstGeom>
            <a:solidFill>
              <a:srgbClr val="C9C4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Triângulo isósceles 13">
              <a:extLst>
                <a:ext uri="{FF2B5EF4-FFF2-40B4-BE49-F238E27FC236}">
                  <a16:creationId xmlns:a16="http://schemas.microsoft.com/office/drawing/2014/main" id="{99A7B598-2D38-8714-C858-6B90B18AD62B}"/>
                </a:ext>
              </a:extLst>
            </p:cNvPr>
            <p:cNvSpPr/>
            <p:nvPr/>
          </p:nvSpPr>
          <p:spPr>
            <a:xfrm rot="5400000">
              <a:off x="7498080" y="2494280"/>
              <a:ext cx="355600" cy="193040"/>
            </a:xfrm>
            <a:prstGeom prst="triangle">
              <a:avLst/>
            </a:prstGeom>
            <a:solidFill>
              <a:srgbClr val="797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574F05E-E305-9B15-3299-B5C4DFCD4BED}"/>
              </a:ext>
            </a:extLst>
          </p:cNvPr>
          <p:cNvSpPr txBox="1"/>
          <p:nvPr/>
        </p:nvSpPr>
        <p:spPr>
          <a:xfrm>
            <a:off x="1351280" y="2204720"/>
            <a:ext cx="40640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>
                <a:latin typeface="Avenir Next LT Pro"/>
              </a:rPr>
              <a:t>Cálculo com números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15E93B85-855D-DB8C-A88E-0529C0B72FAE}"/>
              </a:ext>
            </a:extLst>
          </p:cNvPr>
          <p:cNvGrpSpPr/>
          <p:nvPr/>
        </p:nvGrpSpPr>
        <p:grpSpPr>
          <a:xfrm>
            <a:off x="985519" y="4156904"/>
            <a:ext cx="284480" cy="355600"/>
            <a:chOff x="7579360" y="2413000"/>
            <a:chExt cx="284480" cy="355600"/>
          </a:xfrm>
        </p:grpSpPr>
        <p:sp>
          <p:nvSpPr>
            <p:cNvPr id="27" name="Triângulo isósceles 26">
              <a:extLst>
                <a:ext uri="{FF2B5EF4-FFF2-40B4-BE49-F238E27FC236}">
                  <a16:creationId xmlns:a16="http://schemas.microsoft.com/office/drawing/2014/main" id="{CFBB3888-BA42-C26D-15DA-70120440BEA1}"/>
                </a:ext>
              </a:extLst>
            </p:cNvPr>
            <p:cNvSpPr/>
            <p:nvPr/>
          </p:nvSpPr>
          <p:spPr>
            <a:xfrm rot="5400000">
              <a:off x="7589520" y="2494280"/>
              <a:ext cx="355600" cy="193040"/>
            </a:xfrm>
            <a:prstGeom prst="triangle">
              <a:avLst/>
            </a:prstGeom>
            <a:solidFill>
              <a:srgbClr val="C9C4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Triângulo isósceles 27">
              <a:extLst>
                <a:ext uri="{FF2B5EF4-FFF2-40B4-BE49-F238E27FC236}">
                  <a16:creationId xmlns:a16="http://schemas.microsoft.com/office/drawing/2014/main" id="{16C988EC-1C31-1CCA-557F-9D05DA9A9937}"/>
                </a:ext>
              </a:extLst>
            </p:cNvPr>
            <p:cNvSpPr/>
            <p:nvPr/>
          </p:nvSpPr>
          <p:spPr>
            <a:xfrm rot="5400000">
              <a:off x="7498080" y="2494280"/>
              <a:ext cx="355600" cy="193040"/>
            </a:xfrm>
            <a:prstGeom prst="triangle">
              <a:avLst/>
            </a:prstGeom>
            <a:solidFill>
              <a:srgbClr val="797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F85C34C-0DE6-D6A1-4CCA-F0296240C0A2}"/>
              </a:ext>
            </a:extLst>
          </p:cNvPr>
          <p:cNvSpPr txBox="1"/>
          <p:nvPr/>
        </p:nvSpPr>
        <p:spPr>
          <a:xfrm>
            <a:off x="1351279" y="4151824"/>
            <a:ext cx="40640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>
                <a:latin typeface="Avenir Next LT Pro"/>
              </a:rPr>
              <a:t>Cálculo com datas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0415854-7F9E-7283-E8E1-4FA50C02BE93}"/>
              </a:ext>
            </a:extLst>
          </p:cNvPr>
          <p:cNvGrpSpPr/>
          <p:nvPr/>
        </p:nvGrpSpPr>
        <p:grpSpPr>
          <a:xfrm>
            <a:off x="6629082" y="2209799"/>
            <a:ext cx="284480" cy="355600"/>
            <a:chOff x="7579360" y="2413000"/>
            <a:chExt cx="284480" cy="355600"/>
          </a:xfrm>
        </p:grpSpPr>
        <p:sp>
          <p:nvSpPr>
            <p:cNvPr id="21" name="Triângulo isósceles 20">
              <a:extLst>
                <a:ext uri="{FF2B5EF4-FFF2-40B4-BE49-F238E27FC236}">
                  <a16:creationId xmlns:a16="http://schemas.microsoft.com/office/drawing/2014/main" id="{305AF247-1209-86A6-9563-A361A2804702}"/>
                </a:ext>
              </a:extLst>
            </p:cNvPr>
            <p:cNvSpPr/>
            <p:nvPr/>
          </p:nvSpPr>
          <p:spPr>
            <a:xfrm rot="5400000">
              <a:off x="7589520" y="2494280"/>
              <a:ext cx="355600" cy="193040"/>
            </a:xfrm>
            <a:prstGeom prst="triangle">
              <a:avLst/>
            </a:prstGeom>
            <a:solidFill>
              <a:srgbClr val="C9C4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Triângulo isósceles 21">
              <a:extLst>
                <a:ext uri="{FF2B5EF4-FFF2-40B4-BE49-F238E27FC236}">
                  <a16:creationId xmlns:a16="http://schemas.microsoft.com/office/drawing/2014/main" id="{A4A7257E-93D6-188F-F7BC-A90629526A1D}"/>
                </a:ext>
              </a:extLst>
            </p:cNvPr>
            <p:cNvSpPr/>
            <p:nvPr/>
          </p:nvSpPr>
          <p:spPr>
            <a:xfrm rot="5400000">
              <a:off x="7498080" y="2494280"/>
              <a:ext cx="355600" cy="193040"/>
            </a:xfrm>
            <a:prstGeom prst="triangle">
              <a:avLst/>
            </a:prstGeom>
            <a:solidFill>
              <a:srgbClr val="797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4260C89-C6DF-88EA-D89D-E9FDAEE92042}"/>
              </a:ext>
            </a:extLst>
          </p:cNvPr>
          <p:cNvSpPr txBox="1"/>
          <p:nvPr/>
        </p:nvSpPr>
        <p:spPr>
          <a:xfrm>
            <a:off x="7044672" y="2190608"/>
            <a:ext cx="40640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>
                <a:latin typeface="Avenir Next LT Pro"/>
              </a:rPr>
              <a:t>Pesquisa de dados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16F791B-CDE7-01C7-5ED8-E86EFC4F7DF5}"/>
              </a:ext>
            </a:extLst>
          </p:cNvPr>
          <p:cNvSpPr txBox="1"/>
          <p:nvPr/>
        </p:nvSpPr>
        <p:spPr>
          <a:xfrm>
            <a:off x="420886" y="248396"/>
            <a:ext cx="915372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799" b="1" i="1" err="1">
                <a:solidFill>
                  <a:schemeClr val="bg1"/>
                </a:solidFill>
                <a:latin typeface="Avenir Next LT Pro" panose="020B0504020202020204" pitchFamily="34" charset="0"/>
              </a:rPr>
              <a:t>Datetime</a:t>
            </a:r>
            <a:r>
              <a:rPr lang="pt-BR" sz="2799" b="1" i="1">
                <a:solidFill>
                  <a:schemeClr val="bg1"/>
                </a:solidFill>
                <a:latin typeface="Avenir Next LT Pro" panose="020B0504020202020204" pitchFamily="34" charset="0"/>
              </a:rPr>
              <a:t>: Grupo 7 -  Apresentação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A38F080-CB5A-3950-8B6A-14B41D890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61" y="2622055"/>
            <a:ext cx="2423450" cy="1364807"/>
          </a:xfrm>
          <a:prstGeom prst="rect">
            <a:avLst/>
          </a:prstGeom>
        </p:spPr>
      </p:pic>
      <p:pic>
        <p:nvPicPr>
          <p:cNvPr id="10" name="Imagem 9" descr="Uma imagem contendo Texto&#10;&#10;Descrição gerada automaticamente">
            <a:extLst>
              <a:ext uri="{FF2B5EF4-FFF2-40B4-BE49-F238E27FC236}">
                <a16:creationId xmlns:a16="http://schemas.microsoft.com/office/drawing/2014/main" id="{0B62E073-0929-303E-3284-79392D86C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851" y="2622055"/>
            <a:ext cx="2319428" cy="1368093"/>
          </a:xfrm>
          <a:prstGeom prst="rect">
            <a:avLst/>
          </a:prstGeom>
        </p:spPr>
      </p:pic>
      <p:pic>
        <p:nvPicPr>
          <p:cNvPr id="19" name="Imagem 18" descr="Texto&#10;&#10;Descrição gerada automaticamente">
            <a:extLst>
              <a:ext uri="{FF2B5EF4-FFF2-40B4-BE49-F238E27FC236}">
                <a16:creationId xmlns:a16="http://schemas.microsoft.com/office/drawing/2014/main" id="{2D9201D3-EBCC-D120-907A-8F7969EC5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0800" y="4566069"/>
            <a:ext cx="2326328" cy="1250293"/>
          </a:xfrm>
          <a:prstGeom prst="rect">
            <a:avLst/>
          </a:prstGeom>
        </p:spPr>
      </p:pic>
      <p:pic>
        <p:nvPicPr>
          <p:cNvPr id="24" name="Imagem 23" descr="Texto&#10;&#10;Descrição gerada automaticamente">
            <a:extLst>
              <a:ext uri="{FF2B5EF4-FFF2-40B4-BE49-F238E27FC236}">
                <a16:creationId xmlns:a16="http://schemas.microsoft.com/office/drawing/2014/main" id="{1092342A-0D3F-B660-3367-E8C58B4259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707" y="4566069"/>
            <a:ext cx="2430134" cy="1248315"/>
          </a:xfrm>
          <a:prstGeom prst="rect">
            <a:avLst/>
          </a:prstGeom>
        </p:spPr>
      </p:pic>
      <p:pic>
        <p:nvPicPr>
          <p:cNvPr id="25" name="Imagem 24" descr="Texto&#10;&#10;Descrição gerada automaticamente">
            <a:extLst>
              <a:ext uri="{FF2B5EF4-FFF2-40B4-BE49-F238E27FC236}">
                <a16:creationId xmlns:a16="http://schemas.microsoft.com/office/drawing/2014/main" id="{FE0AB4A0-ABD4-3B27-8420-D2CACEF726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6717" y="2719571"/>
            <a:ext cx="4888301" cy="287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94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6184A2B-BA55-08D3-005F-4EFD429C9E17}"/>
              </a:ext>
            </a:extLst>
          </p:cNvPr>
          <p:cNvSpPr txBox="1"/>
          <p:nvPr/>
        </p:nvSpPr>
        <p:spPr>
          <a:xfrm>
            <a:off x="566646" y="1194964"/>
            <a:ext cx="972273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>
                <a:latin typeface="Avenir Next LT Pro"/>
              </a:rPr>
              <a:t>Função </a:t>
            </a:r>
            <a:r>
              <a:rPr lang="pt-BR" sz="2400" err="1">
                <a:solidFill>
                  <a:srgbClr val="000000"/>
                </a:solidFill>
                <a:latin typeface="Avenir Next LT Pro"/>
              </a:rPr>
              <a:t>ctime</a:t>
            </a:r>
            <a:r>
              <a:rPr lang="pt-BR" sz="2400">
                <a:solidFill>
                  <a:srgbClr val="000000"/>
                </a:solidFill>
                <a:latin typeface="Avenir Next LT Pro"/>
              </a:rPr>
              <a:t>(), </a:t>
            </a:r>
            <a:r>
              <a:rPr lang="pt-BR" sz="2400" err="1">
                <a:solidFill>
                  <a:srgbClr val="000000"/>
                </a:solidFill>
                <a:latin typeface="Avenir Next LT Pro"/>
              </a:rPr>
              <a:t>datetime.time</a:t>
            </a:r>
            <a:r>
              <a:rPr lang="pt-BR" sz="2400">
                <a:solidFill>
                  <a:srgbClr val="000000"/>
                </a:solidFill>
                <a:latin typeface="Avenir Next LT Pro"/>
              </a:rPr>
              <a:t> e </a:t>
            </a:r>
            <a:r>
              <a:rPr lang="pt-BR" sz="2400" err="1">
                <a:solidFill>
                  <a:srgbClr val="000000"/>
                </a:solidFill>
                <a:latin typeface="Avenir Next LT Pro"/>
              </a:rPr>
              <a:t>datetime.datetime</a:t>
            </a:r>
            <a:endParaRPr lang="pt-BR" sz="2400" b="1" err="1">
              <a:solidFill>
                <a:srgbClr val="C8B534"/>
              </a:solidFill>
              <a:latin typeface="Avenir Next LT Pro"/>
            </a:endParaRPr>
          </a:p>
          <a:p>
            <a:endParaRPr lang="pt-BR" sz="240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A01AC0C-912C-2E61-2B56-925777DCE6F3}"/>
              </a:ext>
            </a:extLst>
          </p:cNvPr>
          <p:cNvSpPr/>
          <p:nvPr/>
        </p:nvSpPr>
        <p:spPr>
          <a:xfrm>
            <a:off x="721360" y="1960880"/>
            <a:ext cx="5039360" cy="3921760"/>
          </a:xfrm>
          <a:prstGeom prst="rect">
            <a:avLst/>
          </a:prstGeom>
          <a:solidFill>
            <a:srgbClr val="C8B5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55FCD0F-2602-52EF-B475-D22FF487F26F}"/>
              </a:ext>
            </a:extLst>
          </p:cNvPr>
          <p:cNvSpPr/>
          <p:nvPr/>
        </p:nvSpPr>
        <p:spPr>
          <a:xfrm>
            <a:off x="843280" y="2082800"/>
            <a:ext cx="5039360" cy="3921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020AEF6E-E287-43A0-92CC-F8049108CBCE}"/>
              </a:ext>
            </a:extLst>
          </p:cNvPr>
          <p:cNvGrpSpPr/>
          <p:nvPr/>
        </p:nvGrpSpPr>
        <p:grpSpPr>
          <a:xfrm>
            <a:off x="985520" y="2209800"/>
            <a:ext cx="284480" cy="355600"/>
            <a:chOff x="7579360" y="2413000"/>
            <a:chExt cx="284480" cy="355600"/>
          </a:xfrm>
        </p:grpSpPr>
        <p:sp>
          <p:nvSpPr>
            <p:cNvPr id="13" name="Triângulo isósceles 12">
              <a:extLst>
                <a:ext uri="{FF2B5EF4-FFF2-40B4-BE49-F238E27FC236}">
                  <a16:creationId xmlns:a16="http://schemas.microsoft.com/office/drawing/2014/main" id="{001BB69D-A423-F356-3604-AEA373DDFD6E}"/>
                </a:ext>
              </a:extLst>
            </p:cNvPr>
            <p:cNvSpPr/>
            <p:nvPr/>
          </p:nvSpPr>
          <p:spPr>
            <a:xfrm rot="5400000">
              <a:off x="7589520" y="2494280"/>
              <a:ext cx="355600" cy="193040"/>
            </a:xfrm>
            <a:prstGeom prst="triangle">
              <a:avLst/>
            </a:prstGeom>
            <a:solidFill>
              <a:srgbClr val="C9C4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Triângulo isósceles 13">
              <a:extLst>
                <a:ext uri="{FF2B5EF4-FFF2-40B4-BE49-F238E27FC236}">
                  <a16:creationId xmlns:a16="http://schemas.microsoft.com/office/drawing/2014/main" id="{99A7B598-2D38-8714-C858-6B90B18AD62B}"/>
                </a:ext>
              </a:extLst>
            </p:cNvPr>
            <p:cNvSpPr/>
            <p:nvPr/>
          </p:nvSpPr>
          <p:spPr>
            <a:xfrm rot="5400000">
              <a:off x="7498080" y="2494280"/>
              <a:ext cx="355600" cy="193040"/>
            </a:xfrm>
            <a:prstGeom prst="triangle">
              <a:avLst/>
            </a:prstGeom>
            <a:solidFill>
              <a:srgbClr val="797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574F05E-E305-9B15-3299-B5C4DFCD4BED}"/>
              </a:ext>
            </a:extLst>
          </p:cNvPr>
          <p:cNvSpPr txBox="1"/>
          <p:nvPr/>
        </p:nvSpPr>
        <p:spPr>
          <a:xfrm>
            <a:off x="1351280" y="2204720"/>
            <a:ext cx="40640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err="1">
                <a:solidFill>
                  <a:srgbClr val="000000"/>
                </a:solidFill>
                <a:latin typeface="Avenir Next LT Pro"/>
              </a:rPr>
              <a:t>ctime</a:t>
            </a:r>
            <a:r>
              <a:rPr lang="pt-BR">
                <a:solidFill>
                  <a:srgbClr val="000000"/>
                </a:solidFill>
                <a:latin typeface="Avenir Next LT Pro"/>
              </a:rPr>
              <a:t>():</a:t>
            </a:r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936D069-3ED6-2735-4AA3-A5177B108681}"/>
              </a:ext>
            </a:extLst>
          </p:cNvPr>
          <p:cNvSpPr txBox="1"/>
          <p:nvPr/>
        </p:nvSpPr>
        <p:spPr>
          <a:xfrm>
            <a:off x="997406" y="2600194"/>
            <a:ext cx="4835200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400">
                <a:solidFill>
                  <a:srgbClr val="000000"/>
                </a:solidFill>
                <a:latin typeface="Avenir Next LT Pro"/>
              </a:rPr>
              <a:t>É uma função no módulo time que converte um objeto de data e hora em uma </a:t>
            </a:r>
            <a:r>
              <a:rPr lang="pt-BR" sz="1400" err="1">
                <a:solidFill>
                  <a:srgbClr val="000000"/>
                </a:solidFill>
                <a:latin typeface="Avenir Next LT Pro"/>
              </a:rPr>
              <a:t>string</a:t>
            </a:r>
            <a:r>
              <a:rPr lang="pt-BR" sz="1400">
                <a:solidFill>
                  <a:srgbClr val="000000"/>
                </a:solidFill>
                <a:latin typeface="Avenir Next LT Pro"/>
              </a:rPr>
              <a:t>, que representa a data e hora em um formato legível para humanos.</a:t>
            </a:r>
            <a:endParaRPr lang="pt-BR">
              <a:solidFill>
                <a:srgbClr val="000000"/>
              </a:solidFill>
              <a:latin typeface="Aptos"/>
            </a:endParaRPr>
          </a:p>
          <a:p>
            <a:pPr algn="just"/>
            <a:endParaRPr lang="pt-BR" sz="1400">
              <a:solidFill>
                <a:srgbClr val="000000"/>
              </a:solidFill>
              <a:latin typeface="Avenir Next LT Pro"/>
            </a:endParaRPr>
          </a:p>
          <a:p>
            <a:pPr algn="ctr"/>
            <a:r>
              <a:rPr lang="pt-BR" sz="1400" b="1" err="1">
                <a:solidFill>
                  <a:srgbClr val="000000"/>
                </a:solidFill>
                <a:latin typeface="Avenir Next LT Pro"/>
              </a:rPr>
              <a:t>time.ctime</a:t>
            </a:r>
            <a:r>
              <a:rPr lang="pt-BR" sz="1400" b="1">
                <a:solidFill>
                  <a:srgbClr val="000000"/>
                </a:solidFill>
                <a:latin typeface="Avenir Next LT Pro"/>
              </a:rPr>
              <a:t>()</a:t>
            </a:r>
            <a:endParaRPr lang="pt-BR">
              <a:latin typeface="Aptos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59D9DA2-1A4C-2305-A396-E2C161409982}"/>
              </a:ext>
            </a:extLst>
          </p:cNvPr>
          <p:cNvGrpSpPr/>
          <p:nvPr/>
        </p:nvGrpSpPr>
        <p:grpSpPr>
          <a:xfrm>
            <a:off x="971142" y="4121988"/>
            <a:ext cx="284480" cy="355600"/>
            <a:chOff x="7579360" y="2413000"/>
            <a:chExt cx="284480" cy="355600"/>
          </a:xfrm>
        </p:grpSpPr>
        <p:sp>
          <p:nvSpPr>
            <p:cNvPr id="5" name="Triângulo isósceles 4">
              <a:extLst>
                <a:ext uri="{FF2B5EF4-FFF2-40B4-BE49-F238E27FC236}">
                  <a16:creationId xmlns:a16="http://schemas.microsoft.com/office/drawing/2014/main" id="{1FCB146B-675D-BDA1-19DD-8452C183A1E2}"/>
                </a:ext>
              </a:extLst>
            </p:cNvPr>
            <p:cNvSpPr/>
            <p:nvPr/>
          </p:nvSpPr>
          <p:spPr>
            <a:xfrm rot="5400000">
              <a:off x="7589520" y="2494280"/>
              <a:ext cx="355600" cy="193040"/>
            </a:xfrm>
            <a:prstGeom prst="triangle">
              <a:avLst/>
            </a:prstGeom>
            <a:solidFill>
              <a:srgbClr val="C9C4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Triângulo isósceles 5">
              <a:extLst>
                <a:ext uri="{FF2B5EF4-FFF2-40B4-BE49-F238E27FC236}">
                  <a16:creationId xmlns:a16="http://schemas.microsoft.com/office/drawing/2014/main" id="{95D13C2C-EE40-D8BA-C650-E4D29C4E4E56}"/>
                </a:ext>
              </a:extLst>
            </p:cNvPr>
            <p:cNvSpPr/>
            <p:nvPr/>
          </p:nvSpPr>
          <p:spPr>
            <a:xfrm rot="5400000">
              <a:off x="7498080" y="2494280"/>
              <a:ext cx="355600" cy="193040"/>
            </a:xfrm>
            <a:prstGeom prst="triangle">
              <a:avLst/>
            </a:prstGeom>
            <a:solidFill>
              <a:srgbClr val="797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FE30BCB7-EB9F-C02D-371D-87B73FB0F781}"/>
              </a:ext>
            </a:extLst>
          </p:cNvPr>
          <p:cNvSpPr txBox="1"/>
          <p:nvPr/>
        </p:nvSpPr>
        <p:spPr>
          <a:xfrm>
            <a:off x="1351279" y="4116908"/>
            <a:ext cx="440905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err="1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Datetime.time</a:t>
            </a:r>
            <a:r>
              <a:rPr lang="pt-BR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           </a:t>
            </a:r>
            <a:r>
              <a:rPr lang="pt-BR" err="1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datetime.datetime</a:t>
            </a:r>
            <a:endParaRPr lang="pt-BR" err="1">
              <a:latin typeface="Avenir Next LT Pro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86FBAF9-B9E9-5525-BCB5-2766BCA8E5E0}"/>
              </a:ext>
            </a:extLst>
          </p:cNvPr>
          <p:cNvSpPr txBox="1"/>
          <p:nvPr/>
        </p:nvSpPr>
        <p:spPr>
          <a:xfrm>
            <a:off x="983029" y="4498005"/>
            <a:ext cx="2376671" cy="156408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pt-BR" sz="1400">
                <a:solidFill>
                  <a:srgbClr val="000000"/>
                </a:solidFill>
                <a:latin typeface="Avenir Next LT Pro"/>
              </a:rPr>
              <a:t>Função do módulo </a:t>
            </a:r>
            <a:r>
              <a:rPr lang="pt-BR" sz="1400" err="1">
                <a:solidFill>
                  <a:srgbClr val="000000"/>
                </a:solidFill>
                <a:latin typeface="Avenir Next LT Pro"/>
              </a:rPr>
              <a:t>datetime</a:t>
            </a:r>
            <a:r>
              <a:rPr lang="pt-BR" sz="1400">
                <a:solidFill>
                  <a:srgbClr val="000000"/>
                </a:solidFill>
                <a:latin typeface="Avenir Next LT Pro"/>
              </a:rPr>
              <a:t> usada para ter hora, minutos e segundos dos argumentos passados</a:t>
            </a:r>
          </a:p>
          <a:p>
            <a:pPr algn="r">
              <a:lnSpc>
                <a:spcPct val="150000"/>
              </a:lnSpc>
            </a:pPr>
            <a:r>
              <a:rPr lang="pt-BR" sz="1400" b="1">
                <a:solidFill>
                  <a:srgbClr val="000000"/>
                </a:solidFill>
                <a:latin typeface="Avenir Next LT Pro"/>
              </a:rPr>
              <a:t>time (10,12,6)</a:t>
            </a:r>
            <a:endParaRPr lang="pt-BR"/>
          </a:p>
          <a:p>
            <a:pPr algn="r">
              <a:lnSpc>
                <a:spcPct val="150000"/>
              </a:lnSpc>
            </a:pPr>
            <a:endParaRPr lang="pt-BR" sz="1400" b="1">
              <a:latin typeface="Avenir Next LT Pro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5A5EFE0-A95B-CBD4-DBC5-89FBD316456D}"/>
              </a:ext>
            </a:extLst>
          </p:cNvPr>
          <p:cNvSpPr txBox="1"/>
          <p:nvPr/>
        </p:nvSpPr>
        <p:spPr>
          <a:xfrm>
            <a:off x="3570952" y="4498004"/>
            <a:ext cx="2189766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Avenir Next LT Pro"/>
              </a:rPr>
              <a:t>Usada para criar um </a:t>
            </a:r>
            <a:r>
              <a:rPr lang="pt-BR" sz="1400" err="1">
                <a:solidFill>
                  <a:srgbClr val="000000"/>
                </a:solidFill>
                <a:latin typeface="Avenir Next LT Pro"/>
              </a:rPr>
              <a:t>datetime</a:t>
            </a:r>
            <a:r>
              <a:rPr lang="pt-BR" sz="1400">
                <a:solidFill>
                  <a:srgbClr val="000000"/>
                </a:solidFill>
                <a:latin typeface="Avenir Next LT Pro"/>
              </a:rPr>
              <a:t> a partir de argumentos</a:t>
            </a:r>
          </a:p>
          <a:p>
            <a:endParaRPr lang="pt-BR" sz="1400">
              <a:solidFill>
                <a:srgbClr val="000000"/>
              </a:solidFill>
              <a:latin typeface="Avenir Next LT Pro"/>
            </a:endParaRPr>
          </a:p>
          <a:p>
            <a:r>
              <a:rPr lang="pt-BR" sz="1400" b="1" err="1">
                <a:solidFill>
                  <a:srgbClr val="000000"/>
                </a:solidFill>
                <a:latin typeface="Avenir Next LT Pro"/>
              </a:rPr>
              <a:t>datetime</a:t>
            </a:r>
            <a:r>
              <a:rPr lang="pt-BR" sz="1400" b="1">
                <a:solidFill>
                  <a:srgbClr val="000000"/>
                </a:solidFill>
                <a:latin typeface="Avenir Next LT Pro"/>
              </a:rPr>
              <a:t> (2021,11,12)</a:t>
            </a:r>
          </a:p>
          <a:p>
            <a:endParaRPr lang="pt-BR" sz="1400">
              <a:latin typeface="Avenir Next LT Pro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70FC087-7C17-C60B-98F3-651DDC4B533A}"/>
              </a:ext>
            </a:extLst>
          </p:cNvPr>
          <p:cNvSpPr/>
          <p:nvPr/>
        </p:nvSpPr>
        <p:spPr>
          <a:xfrm>
            <a:off x="6414527" y="1961945"/>
            <a:ext cx="5039360" cy="3921760"/>
          </a:xfrm>
          <a:prstGeom prst="rect">
            <a:avLst/>
          </a:prstGeom>
          <a:solidFill>
            <a:srgbClr val="C8B5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6CDDBBB-6479-964C-E213-8E978F93143A}"/>
              </a:ext>
            </a:extLst>
          </p:cNvPr>
          <p:cNvSpPr/>
          <p:nvPr/>
        </p:nvSpPr>
        <p:spPr>
          <a:xfrm>
            <a:off x="6550558" y="2083865"/>
            <a:ext cx="5039360" cy="3921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A8954C92-3250-CB0E-408A-91E6EC6E4A26}"/>
              </a:ext>
            </a:extLst>
          </p:cNvPr>
          <p:cNvGrpSpPr/>
          <p:nvPr/>
        </p:nvGrpSpPr>
        <p:grpSpPr>
          <a:xfrm>
            <a:off x="6629082" y="2209799"/>
            <a:ext cx="284480" cy="355600"/>
            <a:chOff x="7579360" y="2413000"/>
            <a:chExt cx="284480" cy="355600"/>
          </a:xfrm>
        </p:grpSpPr>
        <p:sp>
          <p:nvSpPr>
            <p:cNvPr id="23" name="Triângulo isósceles 22">
              <a:extLst>
                <a:ext uri="{FF2B5EF4-FFF2-40B4-BE49-F238E27FC236}">
                  <a16:creationId xmlns:a16="http://schemas.microsoft.com/office/drawing/2014/main" id="{FF718A4A-0E71-9486-15F1-608E9438001A}"/>
                </a:ext>
              </a:extLst>
            </p:cNvPr>
            <p:cNvSpPr/>
            <p:nvPr/>
          </p:nvSpPr>
          <p:spPr>
            <a:xfrm rot="5400000">
              <a:off x="7589520" y="2494280"/>
              <a:ext cx="355600" cy="193040"/>
            </a:xfrm>
            <a:prstGeom prst="triangle">
              <a:avLst/>
            </a:prstGeom>
            <a:solidFill>
              <a:srgbClr val="C9C4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Triângulo isósceles 23">
              <a:extLst>
                <a:ext uri="{FF2B5EF4-FFF2-40B4-BE49-F238E27FC236}">
                  <a16:creationId xmlns:a16="http://schemas.microsoft.com/office/drawing/2014/main" id="{045CAD0F-E5F9-A8AD-6B54-A8A0492ECD51}"/>
                </a:ext>
              </a:extLst>
            </p:cNvPr>
            <p:cNvSpPr/>
            <p:nvPr/>
          </p:nvSpPr>
          <p:spPr>
            <a:xfrm rot="5400000">
              <a:off x="7498080" y="2494280"/>
              <a:ext cx="355600" cy="193040"/>
            </a:xfrm>
            <a:prstGeom prst="triangle">
              <a:avLst/>
            </a:prstGeom>
            <a:solidFill>
              <a:srgbClr val="797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189B241-D85E-284D-B043-15E6ED735644}"/>
              </a:ext>
            </a:extLst>
          </p:cNvPr>
          <p:cNvSpPr txBox="1"/>
          <p:nvPr/>
        </p:nvSpPr>
        <p:spPr>
          <a:xfrm>
            <a:off x="7044672" y="2190608"/>
            <a:ext cx="40640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>
                <a:latin typeface="Avenir Next LT Pro"/>
              </a:rPr>
              <a:t>Exemplo:</a:t>
            </a:r>
          </a:p>
        </p:txBody>
      </p:sp>
      <p:pic>
        <p:nvPicPr>
          <p:cNvPr id="30" name="Imagem 29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DDFF3CF9-37F8-CE70-3C46-ECD1248FD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091" y="2571750"/>
            <a:ext cx="4428066" cy="1090085"/>
          </a:xfrm>
          <a:prstGeom prst="rect">
            <a:avLst/>
          </a:prstGeom>
        </p:spPr>
      </p:pic>
      <p:pic>
        <p:nvPicPr>
          <p:cNvPr id="34" name="Imagem 33" descr="Texto&#10;&#10;Descrição gerada automaticamente">
            <a:extLst>
              <a:ext uri="{FF2B5EF4-FFF2-40B4-BE49-F238E27FC236}">
                <a16:creationId xmlns:a16="http://schemas.microsoft.com/office/drawing/2014/main" id="{056AFC92-C065-29E6-5F7B-F5815A1C8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092" y="4940300"/>
            <a:ext cx="4428067" cy="946151"/>
          </a:xfrm>
          <a:prstGeom prst="rect">
            <a:avLst/>
          </a:prstGeom>
        </p:spPr>
      </p:pic>
      <p:pic>
        <p:nvPicPr>
          <p:cNvPr id="35" name="Imagem 34" descr="Texto&#10;&#10;Descrição gerada automaticamente">
            <a:extLst>
              <a:ext uri="{FF2B5EF4-FFF2-40B4-BE49-F238E27FC236}">
                <a16:creationId xmlns:a16="http://schemas.microsoft.com/office/drawing/2014/main" id="{26C54C78-4D86-3983-EB31-5D5419F8E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091" y="3766609"/>
            <a:ext cx="4428068" cy="1071035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71690E07-7A77-34DA-B006-F5532FF78733}"/>
              </a:ext>
            </a:extLst>
          </p:cNvPr>
          <p:cNvSpPr txBox="1"/>
          <p:nvPr/>
        </p:nvSpPr>
        <p:spPr>
          <a:xfrm>
            <a:off x="420886" y="248396"/>
            <a:ext cx="915372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799" b="1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Datetime</a:t>
            </a:r>
            <a:r>
              <a:rPr lang="pt-BR" sz="2799" b="1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: Grupo 7 - 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163836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6184A2B-BA55-08D3-005F-4EFD429C9E17}"/>
              </a:ext>
            </a:extLst>
          </p:cNvPr>
          <p:cNvSpPr txBox="1"/>
          <p:nvPr/>
        </p:nvSpPr>
        <p:spPr>
          <a:xfrm>
            <a:off x="566646" y="1181596"/>
            <a:ext cx="972273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>
                <a:latin typeface="Avenir Next LT Pro"/>
              </a:rPr>
              <a:t>Função </a:t>
            </a:r>
            <a:r>
              <a:rPr lang="pt-BR" sz="2400" err="1">
                <a:latin typeface="Avenir Next LT Pro"/>
              </a:rPr>
              <a:t>Date_Range</a:t>
            </a:r>
            <a:endParaRPr lang="pt-BR" sz="2400" b="1" err="1">
              <a:solidFill>
                <a:srgbClr val="C8B534"/>
              </a:solidFill>
              <a:latin typeface="Avenir Next LT Pro"/>
            </a:endParaRPr>
          </a:p>
          <a:p>
            <a:endParaRPr lang="pt-BR" sz="2400" b="1">
              <a:solidFill>
                <a:srgbClr val="C8B534"/>
              </a:solidFill>
              <a:latin typeface="Avenir Next LT Pro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A01AC0C-912C-2E61-2B56-925777DCE6F3}"/>
              </a:ext>
            </a:extLst>
          </p:cNvPr>
          <p:cNvSpPr/>
          <p:nvPr/>
        </p:nvSpPr>
        <p:spPr>
          <a:xfrm>
            <a:off x="721360" y="1960880"/>
            <a:ext cx="5039360" cy="3921760"/>
          </a:xfrm>
          <a:prstGeom prst="rect">
            <a:avLst/>
          </a:prstGeom>
          <a:solidFill>
            <a:srgbClr val="C8B5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55FCD0F-2602-52EF-B475-D22FF487F26F}"/>
              </a:ext>
            </a:extLst>
          </p:cNvPr>
          <p:cNvSpPr/>
          <p:nvPr/>
        </p:nvSpPr>
        <p:spPr>
          <a:xfrm>
            <a:off x="843280" y="2082800"/>
            <a:ext cx="5039360" cy="3921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020AEF6E-E287-43A0-92CC-F8049108CBCE}"/>
              </a:ext>
            </a:extLst>
          </p:cNvPr>
          <p:cNvGrpSpPr/>
          <p:nvPr/>
        </p:nvGrpSpPr>
        <p:grpSpPr>
          <a:xfrm>
            <a:off x="985520" y="2209800"/>
            <a:ext cx="284480" cy="355600"/>
            <a:chOff x="7579360" y="2413000"/>
            <a:chExt cx="284480" cy="355600"/>
          </a:xfrm>
        </p:grpSpPr>
        <p:sp>
          <p:nvSpPr>
            <p:cNvPr id="13" name="Triângulo isósceles 12">
              <a:extLst>
                <a:ext uri="{FF2B5EF4-FFF2-40B4-BE49-F238E27FC236}">
                  <a16:creationId xmlns:a16="http://schemas.microsoft.com/office/drawing/2014/main" id="{001BB69D-A423-F356-3604-AEA373DDFD6E}"/>
                </a:ext>
              </a:extLst>
            </p:cNvPr>
            <p:cNvSpPr/>
            <p:nvPr/>
          </p:nvSpPr>
          <p:spPr>
            <a:xfrm rot="5400000">
              <a:off x="7589520" y="2494280"/>
              <a:ext cx="355600" cy="193040"/>
            </a:xfrm>
            <a:prstGeom prst="triangle">
              <a:avLst/>
            </a:prstGeom>
            <a:solidFill>
              <a:srgbClr val="C9C4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Triângulo isósceles 13">
              <a:extLst>
                <a:ext uri="{FF2B5EF4-FFF2-40B4-BE49-F238E27FC236}">
                  <a16:creationId xmlns:a16="http://schemas.microsoft.com/office/drawing/2014/main" id="{99A7B598-2D38-8714-C858-6B90B18AD62B}"/>
                </a:ext>
              </a:extLst>
            </p:cNvPr>
            <p:cNvSpPr/>
            <p:nvPr/>
          </p:nvSpPr>
          <p:spPr>
            <a:xfrm rot="5400000">
              <a:off x="7498080" y="2494280"/>
              <a:ext cx="355600" cy="193040"/>
            </a:xfrm>
            <a:prstGeom prst="triangle">
              <a:avLst/>
            </a:prstGeom>
            <a:solidFill>
              <a:srgbClr val="797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574F05E-E305-9B15-3299-B5C4DFCD4BED}"/>
              </a:ext>
            </a:extLst>
          </p:cNvPr>
          <p:cNvSpPr txBox="1"/>
          <p:nvPr/>
        </p:nvSpPr>
        <p:spPr>
          <a:xfrm>
            <a:off x="1351280" y="2204720"/>
            <a:ext cx="40640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err="1">
                <a:latin typeface="Avenir Next LT Pro"/>
              </a:rPr>
              <a:t>Date_Range</a:t>
            </a:r>
            <a:r>
              <a:rPr lang="pt-BR">
                <a:latin typeface="Avenir Next LT Pro"/>
              </a:rPr>
              <a:t>: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936D069-3ED6-2735-4AA3-A5177B108681}"/>
              </a:ext>
            </a:extLst>
          </p:cNvPr>
          <p:cNvSpPr txBox="1"/>
          <p:nvPr/>
        </p:nvSpPr>
        <p:spPr>
          <a:xfrm>
            <a:off x="997406" y="2600194"/>
            <a:ext cx="4835200" cy="36415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400">
                <a:latin typeface="Avenir Next LT Pro"/>
              </a:rPr>
              <a:t>A função </a:t>
            </a:r>
            <a:r>
              <a:rPr lang="pt-BR" sz="1400" err="1">
                <a:latin typeface="Avenir Next LT Pro"/>
              </a:rPr>
              <a:t>date_range</a:t>
            </a:r>
            <a:r>
              <a:rPr lang="pt-BR" sz="1400">
                <a:latin typeface="Avenir Next LT Pro"/>
              </a:rPr>
              <a:t> do pandas é utilizada para gerar uma sequência de datas com uma frequência específica. Ela é muito útil para criar séries temporais e intervalos de datas em análise de dados.</a:t>
            </a:r>
          </a:p>
          <a:p>
            <a:pPr algn="just">
              <a:lnSpc>
                <a:spcPct val="150000"/>
              </a:lnSpc>
            </a:pPr>
            <a:endParaRPr lang="pt-BR" sz="1400">
              <a:latin typeface="Avenir Next LT Pro" panose="020B0504020202020204" pitchFamily="34" charset="0"/>
            </a:endParaRPr>
          </a:p>
          <a:p>
            <a:pPr algn="ctr"/>
            <a:r>
              <a:rPr lang="pt-BR" sz="1400" b="1" err="1">
                <a:latin typeface="Avenir Next LT Pro"/>
              </a:rPr>
              <a:t>pandas.date_range</a:t>
            </a:r>
            <a:r>
              <a:rPr lang="pt-BR" sz="1400" b="1">
                <a:latin typeface="Avenir Next LT Pro"/>
              </a:rPr>
              <a:t> (parâmetros)</a:t>
            </a:r>
          </a:p>
          <a:p>
            <a:pPr>
              <a:lnSpc>
                <a:spcPct val="150000"/>
              </a:lnSpc>
            </a:pPr>
            <a:endParaRPr lang="pt-BR" sz="1400" b="1">
              <a:latin typeface="Avenir Next LT Pro" panose="020B0504020202020204" pitchFamily="34" charset="0"/>
            </a:endParaRPr>
          </a:p>
          <a:p>
            <a:r>
              <a:rPr lang="pt-BR" sz="1600">
                <a:latin typeface="Avenir Next LT Pro"/>
              </a:rPr>
              <a:t>Parâmetros Principais:</a:t>
            </a:r>
            <a:endParaRPr lang="en-US" sz="1600">
              <a:latin typeface="Avenir Next LT Pro"/>
            </a:endParaRPr>
          </a:p>
          <a:p>
            <a:pPr algn="just"/>
            <a:r>
              <a:rPr lang="pt-BR" sz="1400" b="1">
                <a:latin typeface="Avenir Next LT Pro"/>
              </a:rPr>
              <a:t>start: </a:t>
            </a:r>
            <a:r>
              <a:rPr lang="pt-BR" sz="1400">
                <a:latin typeface="Avenir Next LT Pro"/>
              </a:rPr>
              <a:t>Data inicial da sequência (</a:t>
            </a:r>
            <a:r>
              <a:rPr lang="pt-BR" sz="1400" err="1">
                <a:latin typeface="Avenir Next LT Pro"/>
              </a:rPr>
              <a:t>string</a:t>
            </a:r>
            <a:r>
              <a:rPr lang="pt-BR" sz="1400">
                <a:latin typeface="Avenir Next LT Pro"/>
              </a:rPr>
              <a:t>, </a:t>
            </a:r>
            <a:r>
              <a:rPr lang="pt-BR" sz="1400" err="1">
                <a:latin typeface="Avenir Next LT Pro"/>
              </a:rPr>
              <a:t>datetime</a:t>
            </a:r>
            <a:r>
              <a:rPr lang="pt-BR" sz="1400">
                <a:latin typeface="Avenir Next LT Pro"/>
              </a:rPr>
              <a:t> ou </a:t>
            </a:r>
            <a:r>
              <a:rPr lang="pt-BR" sz="1400" err="1">
                <a:latin typeface="Avenir Next LT Pro"/>
              </a:rPr>
              <a:t>Timestamp</a:t>
            </a:r>
            <a:r>
              <a:rPr lang="pt-BR" sz="1400">
                <a:latin typeface="Avenir Next LT Pro"/>
              </a:rPr>
              <a:t>)/ </a:t>
            </a:r>
            <a:r>
              <a:rPr lang="pt-BR" sz="1400" b="1" err="1">
                <a:latin typeface="Avenir Next LT Pro"/>
              </a:rPr>
              <a:t>end</a:t>
            </a:r>
            <a:r>
              <a:rPr lang="pt-BR" sz="1400">
                <a:latin typeface="Avenir Next LT Pro"/>
              </a:rPr>
              <a:t>: Data final da sequência (</a:t>
            </a:r>
            <a:r>
              <a:rPr lang="pt-BR" sz="1400" err="1">
                <a:latin typeface="Avenir Next LT Pro"/>
              </a:rPr>
              <a:t>string</a:t>
            </a:r>
            <a:r>
              <a:rPr lang="pt-BR" sz="1400">
                <a:latin typeface="Avenir Next LT Pro"/>
              </a:rPr>
              <a:t>, </a:t>
            </a:r>
            <a:r>
              <a:rPr lang="pt-BR" sz="1400" err="1">
                <a:latin typeface="Avenir Next LT Pro"/>
              </a:rPr>
              <a:t>datetime</a:t>
            </a:r>
            <a:r>
              <a:rPr lang="pt-BR" sz="1400">
                <a:latin typeface="Avenir Next LT Pro"/>
              </a:rPr>
              <a:t> ou </a:t>
            </a:r>
            <a:r>
              <a:rPr lang="pt-BR" sz="1400" err="1">
                <a:latin typeface="Avenir Next LT Pro"/>
              </a:rPr>
              <a:t>Timestamp</a:t>
            </a:r>
            <a:r>
              <a:rPr lang="pt-BR" sz="1400">
                <a:latin typeface="Avenir Next LT Pro"/>
              </a:rPr>
              <a:t>)/ </a:t>
            </a:r>
            <a:r>
              <a:rPr lang="pt-BR" sz="1400" b="1" err="1">
                <a:latin typeface="Avenir Next LT Pro"/>
              </a:rPr>
              <a:t>periods</a:t>
            </a:r>
            <a:r>
              <a:rPr lang="pt-BR" sz="1400">
                <a:latin typeface="Avenir Next LT Pro"/>
              </a:rPr>
              <a:t>: Número de períodos a serem gerados (mutuamente exclusivo com </a:t>
            </a:r>
            <a:r>
              <a:rPr lang="pt-BR" sz="1400" err="1">
                <a:latin typeface="Avenir Next LT Pro"/>
              </a:rPr>
              <a:t>end</a:t>
            </a:r>
            <a:r>
              <a:rPr lang="pt-BR" sz="1400">
                <a:latin typeface="Avenir Next LT Pro"/>
              </a:rPr>
              <a:t>)/ </a:t>
            </a:r>
            <a:r>
              <a:rPr lang="pt-BR" sz="1400" b="1" err="1">
                <a:latin typeface="Avenir Next LT Pro"/>
              </a:rPr>
              <a:t>freq</a:t>
            </a:r>
            <a:r>
              <a:rPr lang="pt-BR" sz="1400">
                <a:latin typeface="Avenir Next LT Pro"/>
              </a:rPr>
              <a:t>: Frequência das datas ('D' para dias, 'B' para dias úteis, 'H' para horas, etc.)/ </a:t>
            </a:r>
            <a:r>
              <a:rPr lang="pt-BR" sz="1400" b="1" err="1">
                <a:latin typeface="Avenir Next LT Pro"/>
              </a:rPr>
              <a:t>tz</a:t>
            </a:r>
            <a:r>
              <a:rPr lang="pt-BR" sz="1400">
                <a:latin typeface="Avenir Next LT Pro"/>
              </a:rPr>
              <a:t>: Fuso horário para as datas geradas.</a:t>
            </a:r>
          </a:p>
          <a:p>
            <a:pPr algn="ctr">
              <a:lnSpc>
                <a:spcPct val="150000"/>
              </a:lnSpc>
            </a:pPr>
            <a:endParaRPr lang="pt-BR" sz="1400" b="1">
              <a:latin typeface="Avenir Next LT Pro" panose="020B05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4A21E5-39DC-C1A1-2BBF-AE77C519B921}"/>
              </a:ext>
            </a:extLst>
          </p:cNvPr>
          <p:cNvSpPr txBox="1"/>
          <p:nvPr/>
        </p:nvSpPr>
        <p:spPr>
          <a:xfrm>
            <a:off x="420886" y="248396"/>
            <a:ext cx="915372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799" b="1" i="1" err="1">
                <a:solidFill>
                  <a:schemeClr val="bg1"/>
                </a:solidFill>
                <a:latin typeface="Avenir Next LT Pro" panose="020B0504020202020204" pitchFamily="34" charset="0"/>
              </a:rPr>
              <a:t>Datetime</a:t>
            </a:r>
            <a:r>
              <a:rPr lang="pt-BR" sz="2799" b="1" i="1">
                <a:solidFill>
                  <a:schemeClr val="bg1"/>
                </a:solidFill>
                <a:latin typeface="Avenir Next LT Pro" panose="020B0504020202020204" pitchFamily="34" charset="0"/>
              </a:rPr>
              <a:t>: Grupo 7 -  Apresentação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39A42CA-EF21-3250-ED88-E2DC2A946E90}"/>
              </a:ext>
            </a:extLst>
          </p:cNvPr>
          <p:cNvSpPr/>
          <p:nvPr/>
        </p:nvSpPr>
        <p:spPr>
          <a:xfrm>
            <a:off x="6414527" y="1961945"/>
            <a:ext cx="5039360" cy="3921760"/>
          </a:xfrm>
          <a:prstGeom prst="rect">
            <a:avLst/>
          </a:prstGeom>
          <a:solidFill>
            <a:srgbClr val="C8B5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64638D9-B698-D7EC-28A1-340307E1A14C}"/>
              </a:ext>
            </a:extLst>
          </p:cNvPr>
          <p:cNvSpPr/>
          <p:nvPr/>
        </p:nvSpPr>
        <p:spPr>
          <a:xfrm>
            <a:off x="6550558" y="2083865"/>
            <a:ext cx="5039360" cy="3921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E044B29-9FAE-52B1-FA49-24AA98868B28}"/>
              </a:ext>
            </a:extLst>
          </p:cNvPr>
          <p:cNvSpPr txBox="1"/>
          <p:nvPr/>
        </p:nvSpPr>
        <p:spPr>
          <a:xfrm>
            <a:off x="7044672" y="2190608"/>
            <a:ext cx="40640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>
                <a:latin typeface="Avenir Next LT Pro"/>
              </a:rPr>
              <a:t>Exemplo: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2FFDCA95-F722-CDD9-FD0D-3F301B290D55}"/>
              </a:ext>
            </a:extLst>
          </p:cNvPr>
          <p:cNvGrpSpPr/>
          <p:nvPr/>
        </p:nvGrpSpPr>
        <p:grpSpPr>
          <a:xfrm>
            <a:off x="6629082" y="2209799"/>
            <a:ext cx="284480" cy="355600"/>
            <a:chOff x="7579360" y="2413000"/>
            <a:chExt cx="284480" cy="355600"/>
          </a:xfrm>
        </p:grpSpPr>
        <p:sp>
          <p:nvSpPr>
            <p:cNvPr id="20" name="Triângulo isósceles 19">
              <a:extLst>
                <a:ext uri="{FF2B5EF4-FFF2-40B4-BE49-F238E27FC236}">
                  <a16:creationId xmlns:a16="http://schemas.microsoft.com/office/drawing/2014/main" id="{301388E7-AEE7-233C-F43A-C22CB0E6605D}"/>
                </a:ext>
              </a:extLst>
            </p:cNvPr>
            <p:cNvSpPr/>
            <p:nvPr/>
          </p:nvSpPr>
          <p:spPr>
            <a:xfrm rot="5400000">
              <a:off x="7589520" y="2494280"/>
              <a:ext cx="355600" cy="193040"/>
            </a:xfrm>
            <a:prstGeom prst="triangle">
              <a:avLst/>
            </a:prstGeom>
            <a:solidFill>
              <a:srgbClr val="C9C4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Triângulo isósceles 20">
              <a:extLst>
                <a:ext uri="{FF2B5EF4-FFF2-40B4-BE49-F238E27FC236}">
                  <a16:creationId xmlns:a16="http://schemas.microsoft.com/office/drawing/2014/main" id="{E0CEA823-7E3C-FC60-CB78-F1FD93AE8550}"/>
                </a:ext>
              </a:extLst>
            </p:cNvPr>
            <p:cNvSpPr/>
            <p:nvPr/>
          </p:nvSpPr>
          <p:spPr>
            <a:xfrm rot="5400000">
              <a:off x="7498080" y="2494280"/>
              <a:ext cx="355600" cy="193040"/>
            </a:xfrm>
            <a:prstGeom prst="triangle">
              <a:avLst/>
            </a:prstGeom>
            <a:solidFill>
              <a:srgbClr val="797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9" name="Imagem 28" descr="Texto&#10;&#10;Descrição gerada automaticamente">
            <a:extLst>
              <a:ext uri="{FF2B5EF4-FFF2-40B4-BE49-F238E27FC236}">
                <a16:creationId xmlns:a16="http://schemas.microsoft.com/office/drawing/2014/main" id="{9ABA2392-CBDA-73DE-D923-13580FB6E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669" y="2603500"/>
            <a:ext cx="4431494" cy="328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36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6184A2B-BA55-08D3-005F-4EFD429C9E17}"/>
              </a:ext>
            </a:extLst>
          </p:cNvPr>
          <p:cNvSpPr txBox="1"/>
          <p:nvPr/>
        </p:nvSpPr>
        <p:spPr>
          <a:xfrm>
            <a:off x="566646" y="1181596"/>
            <a:ext cx="9722734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>
                <a:latin typeface="Avenir Next LT Pro"/>
              </a:rPr>
              <a:t>Função </a:t>
            </a:r>
            <a:r>
              <a:rPr lang="pt-BR" sz="2400" err="1">
                <a:latin typeface="Avenir Next LT Pro"/>
              </a:rPr>
              <a:t>Time_Delta</a:t>
            </a:r>
            <a:endParaRPr lang="pt-BR" sz="2400">
              <a:latin typeface="Avenir Next LT Pro"/>
            </a:endParaRPr>
          </a:p>
          <a:p>
            <a:endParaRPr lang="pt-BR" sz="2400">
              <a:solidFill>
                <a:srgbClr val="000000"/>
              </a:solidFill>
              <a:latin typeface="Avenir Next LT Pro"/>
            </a:endParaRPr>
          </a:p>
          <a:p>
            <a:endParaRPr lang="pt-BR" sz="2400" b="1">
              <a:solidFill>
                <a:srgbClr val="C8B534"/>
              </a:solidFill>
              <a:latin typeface="Avenir Next LT Pro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A01AC0C-912C-2E61-2B56-925777DCE6F3}"/>
              </a:ext>
            </a:extLst>
          </p:cNvPr>
          <p:cNvSpPr/>
          <p:nvPr/>
        </p:nvSpPr>
        <p:spPr>
          <a:xfrm>
            <a:off x="721360" y="1960880"/>
            <a:ext cx="5039360" cy="3921760"/>
          </a:xfrm>
          <a:prstGeom prst="rect">
            <a:avLst/>
          </a:prstGeom>
          <a:solidFill>
            <a:srgbClr val="C8B5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55FCD0F-2602-52EF-B475-D22FF487F26F}"/>
              </a:ext>
            </a:extLst>
          </p:cNvPr>
          <p:cNvSpPr/>
          <p:nvPr/>
        </p:nvSpPr>
        <p:spPr>
          <a:xfrm>
            <a:off x="843280" y="2082800"/>
            <a:ext cx="5039360" cy="3921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020AEF6E-E287-43A0-92CC-F8049108CBCE}"/>
              </a:ext>
            </a:extLst>
          </p:cNvPr>
          <p:cNvGrpSpPr/>
          <p:nvPr/>
        </p:nvGrpSpPr>
        <p:grpSpPr>
          <a:xfrm>
            <a:off x="985520" y="2209800"/>
            <a:ext cx="284480" cy="355600"/>
            <a:chOff x="7579360" y="2413000"/>
            <a:chExt cx="284480" cy="355600"/>
          </a:xfrm>
        </p:grpSpPr>
        <p:sp>
          <p:nvSpPr>
            <p:cNvPr id="13" name="Triângulo isósceles 12">
              <a:extLst>
                <a:ext uri="{FF2B5EF4-FFF2-40B4-BE49-F238E27FC236}">
                  <a16:creationId xmlns:a16="http://schemas.microsoft.com/office/drawing/2014/main" id="{001BB69D-A423-F356-3604-AEA373DDFD6E}"/>
                </a:ext>
              </a:extLst>
            </p:cNvPr>
            <p:cNvSpPr/>
            <p:nvPr/>
          </p:nvSpPr>
          <p:spPr>
            <a:xfrm rot="5400000">
              <a:off x="7589520" y="2494280"/>
              <a:ext cx="355600" cy="193040"/>
            </a:xfrm>
            <a:prstGeom prst="triangle">
              <a:avLst/>
            </a:prstGeom>
            <a:solidFill>
              <a:srgbClr val="C9C4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Triângulo isósceles 13">
              <a:extLst>
                <a:ext uri="{FF2B5EF4-FFF2-40B4-BE49-F238E27FC236}">
                  <a16:creationId xmlns:a16="http://schemas.microsoft.com/office/drawing/2014/main" id="{99A7B598-2D38-8714-C858-6B90B18AD62B}"/>
                </a:ext>
              </a:extLst>
            </p:cNvPr>
            <p:cNvSpPr/>
            <p:nvPr/>
          </p:nvSpPr>
          <p:spPr>
            <a:xfrm rot="5400000">
              <a:off x="7498080" y="2494280"/>
              <a:ext cx="355600" cy="193040"/>
            </a:xfrm>
            <a:prstGeom prst="triangle">
              <a:avLst/>
            </a:prstGeom>
            <a:solidFill>
              <a:srgbClr val="797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574F05E-E305-9B15-3299-B5C4DFCD4BED}"/>
              </a:ext>
            </a:extLst>
          </p:cNvPr>
          <p:cNvSpPr txBox="1"/>
          <p:nvPr/>
        </p:nvSpPr>
        <p:spPr>
          <a:xfrm>
            <a:off x="1351280" y="2204720"/>
            <a:ext cx="40640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err="1">
                <a:latin typeface="Avenir Next LT Pro"/>
              </a:rPr>
              <a:t>Time_Delta</a:t>
            </a:r>
            <a:r>
              <a:rPr lang="pt-BR">
                <a:latin typeface="Avenir Next LT Pro"/>
              </a:rPr>
              <a:t>:</a:t>
            </a:r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936D069-3ED6-2735-4AA3-A5177B108681}"/>
              </a:ext>
            </a:extLst>
          </p:cNvPr>
          <p:cNvSpPr txBox="1"/>
          <p:nvPr/>
        </p:nvSpPr>
        <p:spPr>
          <a:xfrm>
            <a:off x="997406" y="2600194"/>
            <a:ext cx="4835200" cy="36779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400">
                <a:latin typeface="Avenir Next LT Pro"/>
              </a:rPr>
              <a:t>A função </a:t>
            </a:r>
            <a:r>
              <a:rPr lang="pt-BR" sz="1400" err="1">
                <a:latin typeface="Avenir Next LT Pro"/>
              </a:rPr>
              <a:t>timedelta</a:t>
            </a:r>
            <a:r>
              <a:rPr lang="pt-BR" sz="1400">
                <a:latin typeface="Avenir Next LT Pro"/>
              </a:rPr>
              <a:t> do módulo </a:t>
            </a:r>
            <a:r>
              <a:rPr lang="pt-BR" sz="1400" err="1">
                <a:latin typeface="Avenir Next LT Pro"/>
              </a:rPr>
              <a:t>datetime</a:t>
            </a:r>
            <a:r>
              <a:rPr lang="pt-BR" sz="1400">
                <a:latin typeface="Avenir Next LT Pro"/>
              </a:rPr>
              <a:t> é usada para representar uma duração, ou a diferença entre duas datas ou horários. Ela é muito útil para adicionar ou subtrair períodos de tempo a objetos de data e hora (</a:t>
            </a:r>
            <a:r>
              <a:rPr lang="pt-BR" sz="1400" err="1">
                <a:latin typeface="Avenir Next LT Pro"/>
              </a:rPr>
              <a:t>datetime</a:t>
            </a:r>
            <a:r>
              <a:rPr lang="pt-BR" sz="1400">
                <a:latin typeface="Avenir Next LT Pro"/>
              </a:rPr>
              <a:t> e date) e para calcular diferenças entre datas e horários.</a:t>
            </a:r>
          </a:p>
          <a:p>
            <a:pPr algn="just"/>
            <a:endParaRPr lang="pt-BR" sz="1400">
              <a:latin typeface="Avenir Next LT Pro"/>
            </a:endParaRPr>
          </a:p>
          <a:p>
            <a:pPr algn="ctr"/>
            <a:r>
              <a:rPr lang="pt-BR" sz="1400" b="1" err="1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Datetime.timedelta</a:t>
            </a:r>
            <a:r>
              <a:rPr lang="pt-BR" sz="1400" b="1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 (parâmetros)</a:t>
            </a:r>
            <a:endParaRPr lang="pt-BR"/>
          </a:p>
          <a:p>
            <a:pPr>
              <a:lnSpc>
                <a:spcPct val="150000"/>
              </a:lnSpc>
            </a:pPr>
            <a:endParaRPr lang="pt-BR" sz="1400" b="1">
              <a:latin typeface="Avenir Next LT Pro" panose="020B0504020202020204" pitchFamily="34" charset="0"/>
            </a:endParaRPr>
          </a:p>
          <a:p>
            <a:r>
              <a:rPr lang="pt-BR" sz="1600">
                <a:latin typeface="Avenir Next LT Pro"/>
              </a:rPr>
              <a:t>Parâmetros Principais:</a:t>
            </a:r>
            <a:endParaRPr lang="en-US" sz="1600">
              <a:latin typeface="Avenir Next LT Pro"/>
            </a:endParaRPr>
          </a:p>
          <a:p>
            <a:pPr algn="just"/>
            <a:r>
              <a:rPr lang="pt-BR" sz="1400" b="1" err="1">
                <a:solidFill>
                  <a:srgbClr val="000000"/>
                </a:solidFill>
                <a:latin typeface="Avenir Next LT Pro"/>
              </a:rPr>
              <a:t>days</a:t>
            </a:r>
            <a:r>
              <a:rPr lang="pt-BR" sz="1400">
                <a:solidFill>
                  <a:srgbClr val="000000"/>
                </a:solidFill>
                <a:latin typeface="Avenir Next LT Pro"/>
              </a:rPr>
              <a:t>: Número de dias/ </a:t>
            </a:r>
            <a:r>
              <a:rPr lang="pt-BR" sz="1400" b="1" err="1">
                <a:solidFill>
                  <a:srgbClr val="000000"/>
                </a:solidFill>
                <a:latin typeface="Avenir Next LT Pro"/>
              </a:rPr>
              <a:t>seconds</a:t>
            </a:r>
            <a:r>
              <a:rPr lang="pt-BR" sz="1400">
                <a:solidFill>
                  <a:srgbClr val="000000"/>
                </a:solidFill>
                <a:latin typeface="Avenir Next LT Pro"/>
              </a:rPr>
              <a:t>: Número de segundos/</a:t>
            </a:r>
            <a:endParaRPr lang="pt-BR"/>
          </a:p>
          <a:p>
            <a:pPr algn="just"/>
            <a:r>
              <a:rPr lang="pt-BR" sz="1400" b="1" err="1">
                <a:solidFill>
                  <a:srgbClr val="000000"/>
                </a:solidFill>
                <a:latin typeface="Avenir Next LT Pro"/>
              </a:rPr>
              <a:t>microseconds</a:t>
            </a:r>
            <a:r>
              <a:rPr lang="pt-BR" sz="1400">
                <a:solidFill>
                  <a:srgbClr val="000000"/>
                </a:solidFill>
                <a:latin typeface="Avenir Next LT Pro"/>
              </a:rPr>
              <a:t>: Número de microssegundos. / </a:t>
            </a:r>
            <a:r>
              <a:rPr lang="pt-BR" sz="1400" b="1" err="1">
                <a:solidFill>
                  <a:srgbClr val="000000"/>
                </a:solidFill>
                <a:latin typeface="Avenir Next LT Pro"/>
              </a:rPr>
              <a:t>milliseconds</a:t>
            </a:r>
            <a:r>
              <a:rPr lang="pt-BR" sz="1400">
                <a:solidFill>
                  <a:srgbClr val="000000"/>
                </a:solidFill>
                <a:latin typeface="Avenir Next LT Pro"/>
              </a:rPr>
              <a:t>: Número de milissegundos./ </a:t>
            </a:r>
            <a:r>
              <a:rPr lang="pt-BR" sz="1400" b="1">
                <a:solidFill>
                  <a:srgbClr val="000000"/>
                </a:solidFill>
                <a:latin typeface="Avenir Next LT Pro"/>
              </a:rPr>
              <a:t>minutes</a:t>
            </a:r>
            <a:r>
              <a:rPr lang="pt-BR" sz="1400">
                <a:solidFill>
                  <a:srgbClr val="000000"/>
                </a:solidFill>
                <a:latin typeface="Avenir Next LT Pro"/>
              </a:rPr>
              <a:t>: Número de minutos. / </a:t>
            </a:r>
            <a:r>
              <a:rPr lang="pt-BR" sz="1400" b="1">
                <a:solidFill>
                  <a:srgbClr val="000000"/>
                </a:solidFill>
                <a:latin typeface="Avenir Next LT Pro"/>
              </a:rPr>
              <a:t>hours</a:t>
            </a:r>
            <a:r>
              <a:rPr lang="pt-BR" sz="1400">
                <a:solidFill>
                  <a:srgbClr val="000000"/>
                </a:solidFill>
                <a:latin typeface="Avenir Next LT Pro"/>
              </a:rPr>
              <a:t>: Número de horas./</a:t>
            </a:r>
            <a:endParaRPr lang="pt-BR"/>
          </a:p>
          <a:p>
            <a:pPr algn="just"/>
            <a:r>
              <a:rPr lang="pt-BR" sz="1400" b="1" err="1">
                <a:solidFill>
                  <a:srgbClr val="000000"/>
                </a:solidFill>
                <a:latin typeface="Avenir Next LT Pro"/>
              </a:rPr>
              <a:t>weeks</a:t>
            </a:r>
            <a:r>
              <a:rPr lang="pt-BR" sz="1400">
                <a:solidFill>
                  <a:srgbClr val="000000"/>
                </a:solidFill>
                <a:latin typeface="Avenir Next LT Pro"/>
              </a:rPr>
              <a:t>: Número de semanas.</a:t>
            </a:r>
            <a:endParaRPr lang="pt-BR"/>
          </a:p>
          <a:p>
            <a:pPr algn="just"/>
            <a:endParaRPr lang="pt-BR" sz="1400">
              <a:latin typeface="Avenir Next LT Pro" panose="020B05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9E1008C-864B-C922-3F06-7EEBC80766F8}"/>
              </a:ext>
            </a:extLst>
          </p:cNvPr>
          <p:cNvSpPr txBox="1"/>
          <p:nvPr/>
        </p:nvSpPr>
        <p:spPr>
          <a:xfrm>
            <a:off x="420886" y="248396"/>
            <a:ext cx="915372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799" b="1" i="1" err="1">
                <a:solidFill>
                  <a:schemeClr val="bg1"/>
                </a:solidFill>
                <a:latin typeface="Avenir Next LT Pro" panose="020B0504020202020204" pitchFamily="34" charset="0"/>
              </a:rPr>
              <a:t>Datetime</a:t>
            </a:r>
            <a:r>
              <a:rPr lang="pt-BR" sz="2799" b="1" i="1">
                <a:solidFill>
                  <a:schemeClr val="bg1"/>
                </a:solidFill>
                <a:latin typeface="Avenir Next LT Pro" panose="020B0504020202020204" pitchFamily="34" charset="0"/>
              </a:rPr>
              <a:t>: Grupo 7 -  Apresentação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21631FF-4F48-A6CB-344F-E3534FA7FD00}"/>
              </a:ext>
            </a:extLst>
          </p:cNvPr>
          <p:cNvSpPr/>
          <p:nvPr/>
        </p:nvSpPr>
        <p:spPr>
          <a:xfrm>
            <a:off x="6414527" y="1961945"/>
            <a:ext cx="5039360" cy="3921760"/>
          </a:xfrm>
          <a:prstGeom prst="rect">
            <a:avLst/>
          </a:prstGeom>
          <a:solidFill>
            <a:srgbClr val="C8B5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4C2A8D3-3627-6E17-FFFB-1EA1BFCB8904}"/>
              </a:ext>
            </a:extLst>
          </p:cNvPr>
          <p:cNvSpPr/>
          <p:nvPr/>
        </p:nvSpPr>
        <p:spPr>
          <a:xfrm>
            <a:off x="6550558" y="2083865"/>
            <a:ext cx="5039360" cy="3921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1A1580E-545C-5EB6-C0DD-2F8FFE4C4BD6}"/>
              </a:ext>
            </a:extLst>
          </p:cNvPr>
          <p:cNvSpPr txBox="1"/>
          <p:nvPr/>
        </p:nvSpPr>
        <p:spPr>
          <a:xfrm>
            <a:off x="7044672" y="2190608"/>
            <a:ext cx="40640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>
                <a:latin typeface="Avenir Next LT Pro"/>
              </a:rPr>
              <a:t>Exemplo: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27D06687-4A93-9B5C-C23B-DB7BAB5B4CEA}"/>
              </a:ext>
            </a:extLst>
          </p:cNvPr>
          <p:cNvGrpSpPr/>
          <p:nvPr/>
        </p:nvGrpSpPr>
        <p:grpSpPr>
          <a:xfrm>
            <a:off x="6629082" y="2209799"/>
            <a:ext cx="284480" cy="355600"/>
            <a:chOff x="7579360" y="2413000"/>
            <a:chExt cx="284480" cy="355600"/>
          </a:xfrm>
        </p:grpSpPr>
        <p:sp>
          <p:nvSpPr>
            <p:cNvPr id="20" name="Triângulo isósceles 19">
              <a:extLst>
                <a:ext uri="{FF2B5EF4-FFF2-40B4-BE49-F238E27FC236}">
                  <a16:creationId xmlns:a16="http://schemas.microsoft.com/office/drawing/2014/main" id="{174DE5AA-D523-77B5-2BA7-B1961FE3B1BC}"/>
                </a:ext>
              </a:extLst>
            </p:cNvPr>
            <p:cNvSpPr/>
            <p:nvPr/>
          </p:nvSpPr>
          <p:spPr>
            <a:xfrm rot="5400000">
              <a:off x="7589520" y="2494280"/>
              <a:ext cx="355600" cy="193040"/>
            </a:xfrm>
            <a:prstGeom prst="triangle">
              <a:avLst/>
            </a:prstGeom>
            <a:solidFill>
              <a:srgbClr val="C9C4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Triângulo isósceles 20">
              <a:extLst>
                <a:ext uri="{FF2B5EF4-FFF2-40B4-BE49-F238E27FC236}">
                  <a16:creationId xmlns:a16="http://schemas.microsoft.com/office/drawing/2014/main" id="{B2B4D686-D9A5-169F-1271-D309A63C9CFD}"/>
                </a:ext>
              </a:extLst>
            </p:cNvPr>
            <p:cNvSpPr/>
            <p:nvPr/>
          </p:nvSpPr>
          <p:spPr>
            <a:xfrm rot="5400000">
              <a:off x="7498080" y="2494280"/>
              <a:ext cx="355600" cy="193040"/>
            </a:xfrm>
            <a:prstGeom prst="triangle">
              <a:avLst/>
            </a:prstGeom>
            <a:solidFill>
              <a:srgbClr val="797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3" name="Imagem 22" descr="Texto&#10;&#10;Descrição gerada automaticamente">
            <a:extLst>
              <a:ext uri="{FF2B5EF4-FFF2-40B4-BE49-F238E27FC236}">
                <a16:creationId xmlns:a16="http://schemas.microsoft.com/office/drawing/2014/main" id="{4E2A0866-935F-F09D-F124-CAAD1CF34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543" y="2603499"/>
            <a:ext cx="4425748" cy="328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99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6184A2B-BA55-08D3-005F-4EFD429C9E17}"/>
              </a:ext>
            </a:extLst>
          </p:cNvPr>
          <p:cNvSpPr txBox="1"/>
          <p:nvPr/>
        </p:nvSpPr>
        <p:spPr>
          <a:xfrm>
            <a:off x="566646" y="1195973"/>
            <a:ext cx="972273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>
                <a:latin typeface="Avenir Next LT Pro"/>
              </a:rPr>
              <a:t>Função </a:t>
            </a:r>
            <a:r>
              <a:rPr lang="pt-BR" sz="2400" err="1">
                <a:solidFill>
                  <a:srgbClr val="000000"/>
                </a:solidFill>
                <a:latin typeface="Avenir Next LT Pro"/>
              </a:rPr>
              <a:t>Strftime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A01AC0C-912C-2E61-2B56-925777DCE6F3}"/>
              </a:ext>
            </a:extLst>
          </p:cNvPr>
          <p:cNvSpPr/>
          <p:nvPr/>
        </p:nvSpPr>
        <p:spPr>
          <a:xfrm>
            <a:off x="721360" y="1960880"/>
            <a:ext cx="5039360" cy="3921760"/>
          </a:xfrm>
          <a:prstGeom prst="rect">
            <a:avLst/>
          </a:prstGeom>
          <a:solidFill>
            <a:srgbClr val="C8B5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55FCD0F-2602-52EF-B475-D22FF487F26F}"/>
              </a:ext>
            </a:extLst>
          </p:cNvPr>
          <p:cNvSpPr/>
          <p:nvPr/>
        </p:nvSpPr>
        <p:spPr>
          <a:xfrm>
            <a:off x="843280" y="2082800"/>
            <a:ext cx="5039360" cy="3921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020AEF6E-E287-43A0-92CC-F8049108CBCE}"/>
              </a:ext>
            </a:extLst>
          </p:cNvPr>
          <p:cNvGrpSpPr/>
          <p:nvPr/>
        </p:nvGrpSpPr>
        <p:grpSpPr>
          <a:xfrm>
            <a:off x="985520" y="2209800"/>
            <a:ext cx="284480" cy="355600"/>
            <a:chOff x="7579360" y="2413000"/>
            <a:chExt cx="284480" cy="355600"/>
          </a:xfrm>
        </p:grpSpPr>
        <p:sp>
          <p:nvSpPr>
            <p:cNvPr id="13" name="Triângulo isósceles 12">
              <a:extLst>
                <a:ext uri="{FF2B5EF4-FFF2-40B4-BE49-F238E27FC236}">
                  <a16:creationId xmlns:a16="http://schemas.microsoft.com/office/drawing/2014/main" id="{001BB69D-A423-F356-3604-AEA373DDFD6E}"/>
                </a:ext>
              </a:extLst>
            </p:cNvPr>
            <p:cNvSpPr/>
            <p:nvPr/>
          </p:nvSpPr>
          <p:spPr>
            <a:xfrm rot="5400000">
              <a:off x="7589520" y="2494280"/>
              <a:ext cx="355600" cy="193040"/>
            </a:xfrm>
            <a:prstGeom prst="triangle">
              <a:avLst/>
            </a:prstGeom>
            <a:solidFill>
              <a:srgbClr val="C9C4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Triângulo isósceles 13">
              <a:extLst>
                <a:ext uri="{FF2B5EF4-FFF2-40B4-BE49-F238E27FC236}">
                  <a16:creationId xmlns:a16="http://schemas.microsoft.com/office/drawing/2014/main" id="{99A7B598-2D38-8714-C858-6B90B18AD62B}"/>
                </a:ext>
              </a:extLst>
            </p:cNvPr>
            <p:cNvSpPr/>
            <p:nvPr/>
          </p:nvSpPr>
          <p:spPr>
            <a:xfrm rot="5400000">
              <a:off x="7498080" y="2494280"/>
              <a:ext cx="355600" cy="193040"/>
            </a:xfrm>
            <a:prstGeom prst="triangle">
              <a:avLst/>
            </a:prstGeom>
            <a:solidFill>
              <a:srgbClr val="797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574F05E-E305-9B15-3299-B5C4DFCD4BED}"/>
              </a:ext>
            </a:extLst>
          </p:cNvPr>
          <p:cNvSpPr txBox="1"/>
          <p:nvPr/>
        </p:nvSpPr>
        <p:spPr>
          <a:xfrm>
            <a:off x="1351280" y="2204720"/>
            <a:ext cx="40640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err="1">
                <a:solidFill>
                  <a:srgbClr val="000000"/>
                </a:solidFill>
                <a:latin typeface="Avenir Next LT Pro"/>
              </a:rPr>
              <a:t>Strftime</a:t>
            </a:r>
            <a:r>
              <a:rPr lang="pt-BR">
                <a:latin typeface="Avenir Next LT Pro"/>
              </a:rPr>
              <a:t>:</a:t>
            </a:r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936D069-3ED6-2735-4AA3-A5177B108681}"/>
              </a:ext>
            </a:extLst>
          </p:cNvPr>
          <p:cNvSpPr txBox="1"/>
          <p:nvPr/>
        </p:nvSpPr>
        <p:spPr>
          <a:xfrm>
            <a:off x="997406" y="2600194"/>
            <a:ext cx="4835200" cy="35702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400">
                <a:solidFill>
                  <a:srgbClr val="000000"/>
                </a:solidFill>
                <a:latin typeface="Avenir Next LT Pro"/>
              </a:rPr>
              <a:t>A sigla </a:t>
            </a:r>
            <a:r>
              <a:rPr lang="pt-BR" sz="1400" err="1">
                <a:solidFill>
                  <a:srgbClr val="000000"/>
                </a:solidFill>
                <a:latin typeface="Avenir Next LT Pro"/>
              </a:rPr>
              <a:t>strftime</a:t>
            </a:r>
            <a:r>
              <a:rPr lang="pt-BR" sz="1400">
                <a:solidFill>
                  <a:srgbClr val="000000"/>
                </a:solidFill>
                <a:latin typeface="Avenir Next LT Pro"/>
              </a:rPr>
              <a:t> significa "</a:t>
            </a:r>
            <a:r>
              <a:rPr lang="pt-BR" sz="1400" err="1">
                <a:solidFill>
                  <a:srgbClr val="000000"/>
                </a:solidFill>
                <a:latin typeface="Avenir Next LT Pro"/>
              </a:rPr>
              <a:t>string</a:t>
            </a:r>
            <a:r>
              <a:rPr lang="pt-BR" sz="140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pt-BR" sz="1400" err="1">
                <a:solidFill>
                  <a:srgbClr val="000000"/>
                </a:solidFill>
                <a:latin typeface="Avenir Next LT Pro"/>
              </a:rPr>
              <a:t>format</a:t>
            </a:r>
            <a:r>
              <a:rPr lang="pt-BR" sz="1400">
                <a:solidFill>
                  <a:srgbClr val="000000"/>
                </a:solidFill>
                <a:latin typeface="Avenir Next LT Pro"/>
              </a:rPr>
              <a:t> time" e pertence tanto ao módulo </a:t>
            </a:r>
            <a:r>
              <a:rPr lang="pt-BR" sz="1400" err="1">
                <a:solidFill>
                  <a:srgbClr val="000000"/>
                </a:solidFill>
                <a:latin typeface="Avenir Next LT Pro"/>
              </a:rPr>
              <a:t>datetime</a:t>
            </a:r>
            <a:r>
              <a:rPr lang="pt-BR" sz="1400">
                <a:solidFill>
                  <a:srgbClr val="000000"/>
                </a:solidFill>
                <a:latin typeface="Avenir Next LT Pro"/>
              </a:rPr>
              <a:t> quanto ao módulo time, é usada para formatar objetos de data e hora (</a:t>
            </a:r>
            <a:r>
              <a:rPr lang="pt-BR" sz="1400" err="1">
                <a:solidFill>
                  <a:srgbClr val="000000"/>
                </a:solidFill>
                <a:latin typeface="Avenir Next LT Pro"/>
              </a:rPr>
              <a:t>datetime</a:t>
            </a:r>
            <a:r>
              <a:rPr lang="pt-BR" sz="1400">
                <a:solidFill>
                  <a:srgbClr val="000000"/>
                </a:solidFill>
                <a:latin typeface="Avenir Next LT Pro"/>
              </a:rPr>
              <a:t> ou date) em uma </a:t>
            </a:r>
            <a:r>
              <a:rPr lang="pt-BR" sz="1400" err="1">
                <a:solidFill>
                  <a:srgbClr val="000000"/>
                </a:solidFill>
                <a:latin typeface="Avenir Next LT Pro"/>
              </a:rPr>
              <a:t>string</a:t>
            </a:r>
            <a:r>
              <a:rPr lang="pt-BR" sz="1400">
                <a:solidFill>
                  <a:srgbClr val="000000"/>
                </a:solidFill>
                <a:latin typeface="Avenir Next LT Pro"/>
              </a:rPr>
              <a:t> de acordo com um formato especificado, função </a:t>
            </a:r>
            <a:r>
              <a:rPr lang="pt-BR" sz="1400" err="1">
                <a:solidFill>
                  <a:srgbClr val="000000"/>
                </a:solidFill>
                <a:latin typeface="Avenir Next LT Pro"/>
              </a:rPr>
              <a:t>strftime</a:t>
            </a:r>
            <a:r>
              <a:rPr lang="pt-BR" sz="1400">
                <a:solidFill>
                  <a:srgbClr val="000000"/>
                </a:solidFill>
                <a:latin typeface="Avenir Next LT Pro"/>
              </a:rPr>
              <a:t> é uma ferramenta poderosa para formatar datas e horas em </a:t>
            </a:r>
            <a:r>
              <a:rPr lang="pt-BR" sz="1400" err="1">
                <a:solidFill>
                  <a:srgbClr val="000000"/>
                </a:solidFill>
                <a:latin typeface="Avenir Next LT Pro"/>
              </a:rPr>
              <a:t>strings</a:t>
            </a:r>
            <a:r>
              <a:rPr lang="pt-BR" sz="1400">
                <a:solidFill>
                  <a:srgbClr val="000000"/>
                </a:solidFill>
                <a:latin typeface="Avenir Next LT Pro"/>
              </a:rPr>
              <a:t> de maneira flexível e personalizável.</a:t>
            </a:r>
            <a:endParaRPr lang="pt-BR">
              <a:solidFill>
                <a:srgbClr val="000000"/>
              </a:solidFill>
              <a:latin typeface="Aptos"/>
            </a:endParaRPr>
          </a:p>
          <a:p>
            <a:pPr algn="just">
              <a:lnSpc>
                <a:spcPct val="150000"/>
              </a:lnSpc>
            </a:pPr>
            <a:endParaRPr lang="pt-BR" sz="1400">
              <a:solidFill>
                <a:srgbClr val="000000"/>
              </a:solidFill>
              <a:latin typeface="Avenir Next LT Pro"/>
            </a:endParaRPr>
          </a:p>
          <a:p>
            <a:pPr algn="ctr"/>
            <a:r>
              <a:rPr lang="pt-BR" sz="1400" b="1" err="1">
                <a:solidFill>
                  <a:srgbClr val="000000"/>
                </a:solidFill>
                <a:latin typeface="Avenir Next LT Pro"/>
              </a:rPr>
              <a:t>Datetime.strftime</a:t>
            </a:r>
            <a:r>
              <a:rPr lang="pt-BR" sz="1400" b="1">
                <a:solidFill>
                  <a:srgbClr val="000000"/>
                </a:solidFill>
                <a:latin typeface="Avenir Next LT Pro"/>
              </a:rPr>
              <a:t> (código)</a:t>
            </a:r>
          </a:p>
          <a:p>
            <a:pPr>
              <a:lnSpc>
                <a:spcPct val="150000"/>
              </a:lnSpc>
            </a:pPr>
            <a:endParaRPr lang="pt-BR" sz="1400" b="1">
              <a:latin typeface="Avenir Next LT Pro" panose="020B0504020202020204" pitchFamily="34" charset="0"/>
            </a:endParaRPr>
          </a:p>
          <a:p>
            <a:r>
              <a:rPr lang="pt-BR" sz="1500">
                <a:latin typeface="Avenir Next LT Pro"/>
              </a:rPr>
              <a:t>Códigos comuns:</a:t>
            </a:r>
            <a:endParaRPr lang="en-US" sz="1500">
              <a:latin typeface="Avenir Next LT Pro"/>
            </a:endParaRPr>
          </a:p>
          <a:p>
            <a:pPr algn="just"/>
            <a:r>
              <a:rPr lang="pt-BR" sz="1300" b="1">
                <a:solidFill>
                  <a:srgbClr val="000000"/>
                </a:solidFill>
                <a:latin typeface="Avenir Next LT Pro"/>
              </a:rPr>
              <a:t>%Y: </a:t>
            </a:r>
            <a:r>
              <a:rPr lang="pt-BR" sz="1300">
                <a:solidFill>
                  <a:srgbClr val="000000"/>
                </a:solidFill>
                <a:latin typeface="Avenir Next LT Pro"/>
              </a:rPr>
              <a:t>Ano com século (por exemplo, 2024)</a:t>
            </a:r>
            <a:endParaRPr lang="pt-BR" sz="1300"/>
          </a:p>
          <a:p>
            <a:pPr algn="just"/>
            <a:r>
              <a:rPr lang="pt-BR" sz="1300" b="1">
                <a:solidFill>
                  <a:srgbClr val="000000"/>
                </a:solidFill>
                <a:latin typeface="Avenir Next LT Pro"/>
              </a:rPr>
              <a:t>%m:</a:t>
            </a:r>
            <a:r>
              <a:rPr lang="pt-BR" sz="1300">
                <a:solidFill>
                  <a:srgbClr val="000000"/>
                </a:solidFill>
                <a:latin typeface="Avenir Next LT Pro"/>
              </a:rPr>
              <a:t> Mês como um número decimal de 01 a 12</a:t>
            </a:r>
            <a:endParaRPr lang="pt-BR" sz="1300"/>
          </a:p>
          <a:p>
            <a:pPr algn="just"/>
            <a:r>
              <a:rPr lang="pt-BR" sz="1300" b="1">
                <a:solidFill>
                  <a:srgbClr val="000000"/>
                </a:solidFill>
                <a:latin typeface="Avenir Next LT Pro"/>
              </a:rPr>
              <a:t>%d:</a:t>
            </a:r>
            <a:r>
              <a:rPr lang="pt-BR" sz="1300">
                <a:solidFill>
                  <a:srgbClr val="000000"/>
                </a:solidFill>
                <a:latin typeface="Avenir Next LT Pro"/>
              </a:rPr>
              <a:t> Dia do mês como um número decimal de 01 a 31</a:t>
            </a:r>
            <a:endParaRPr lang="pt-BR" sz="1300"/>
          </a:p>
          <a:p>
            <a:pPr algn="just"/>
            <a:r>
              <a:rPr lang="pt-BR" sz="1300" b="1">
                <a:solidFill>
                  <a:srgbClr val="000000"/>
                </a:solidFill>
                <a:latin typeface="Avenir Next LT Pro"/>
              </a:rPr>
              <a:t>%H: </a:t>
            </a:r>
            <a:r>
              <a:rPr lang="pt-BR" sz="1300">
                <a:solidFill>
                  <a:srgbClr val="000000"/>
                </a:solidFill>
                <a:latin typeface="Avenir Next LT Pro"/>
              </a:rPr>
              <a:t>Hora (24 horas) de 00 a 23</a:t>
            </a:r>
            <a:endParaRPr lang="pt-BR" sz="130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DF36546-867A-40B7-6250-7175C32D42EF}"/>
              </a:ext>
            </a:extLst>
          </p:cNvPr>
          <p:cNvSpPr txBox="1"/>
          <p:nvPr/>
        </p:nvSpPr>
        <p:spPr>
          <a:xfrm>
            <a:off x="420886" y="248396"/>
            <a:ext cx="915372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799" b="1" i="1" err="1">
                <a:solidFill>
                  <a:schemeClr val="bg1"/>
                </a:solidFill>
                <a:latin typeface="Avenir Next LT Pro" panose="020B0504020202020204" pitchFamily="34" charset="0"/>
              </a:rPr>
              <a:t>Datetime</a:t>
            </a:r>
            <a:r>
              <a:rPr lang="pt-BR" sz="2799" b="1" i="1">
                <a:solidFill>
                  <a:schemeClr val="bg1"/>
                </a:solidFill>
                <a:latin typeface="Avenir Next LT Pro" panose="020B0504020202020204" pitchFamily="34" charset="0"/>
              </a:rPr>
              <a:t>: Grupo 7 -  Apresentação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68C14DC-D099-0746-1DCD-891D6FAFB3A5}"/>
              </a:ext>
            </a:extLst>
          </p:cNvPr>
          <p:cNvSpPr/>
          <p:nvPr/>
        </p:nvSpPr>
        <p:spPr>
          <a:xfrm>
            <a:off x="6414527" y="1961945"/>
            <a:ext cx="5039360" cy="3921760"/>
          </a:xfrm>
          <a:prstGeom prst="rect">
            <a:avLst/>
          </a:prstGeom>
          <a:solidFill>
            <a:srgbClr val="C8B5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2F5D292-E401-9014-832E-C35B1966CE0F}"/>
              </a:ext>
            </a:extLst>
          </p:cNvPr>
          <p:cNvSpPr/>
          <p:nvPr/>
        </p:nvSpPr>
        <p:spPr>
          <a:xfrm>
            <a:off x="6550558" y="2083865"/>
            <a:ext cx="5039360" cy="3921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351E468-31A4-1C27-FA0C-72012530B802}"/>
              </a:ext>
            </a:extLst>
          </p:cNvPr>
          <p:cNvGrpSpPr/>
          <p:nvPr/>
        </p:nvGrpSpPr>
        <p:grpSpPr>
          <a:xfrm>
            <a:off x="6629082" y="2209799"/>
            <a:ext cx="284480" cy="355600"/>
            <a:chOff x="7579360" y="2413000"/>
            <a:chExt cx="284480" cy="355600"/>
          </a:xfrm>
        </p:grpSpPr>
        <p:sp>
          <p:nvSpPr>
            <p:cNvPr id="17" name="Triângulo isósceles 16">
              <a:extLst>
                <a:ext uri="{FF2B5EF4-FFF2-40B4-BE49-F238E27FC236}">
                  <a16:creationId xmlns:a16="http://schemas.microsoft.com/office/drawing/2014/main" id="{54090363-7828-276D-7883-F2DC85D91B16}"/>
                </a:ext>
              </a:extLst>
            </p:cNvPr>
            <p:cNvSpPr/>
            <p:nvPr/>
          </p:nvSpPr>
          <p:spPr>
            <a:xfrm rot="5400000">
              <a:off x="7589520" y="2494280"/>
              <a:ext cx="355600" cy="193040"/>
            </a:xfrm>
            <a:prstGeom prst="triangle">
              <a:avLst/>
            </a:prstGeom>
            <a:solidFill>
              <a:srgbClr val="C9C4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riângulo isósceles 17">
              <a:extLst>
                <a:ext uri="{FF2B5EF4-FFF2-40B4-BE49-F238E27FC236}">
                  <a16:creationId xmlns:a16="http://schemas.microsoft.com/office/drawing/2014/main" id="{C5ABDF1D-AE84-A9E3-D0BE-36D16DE30276}"/>
                </a:ext>
              </a:extLst>
            </p:cNvPr>
            <p:cNvSpPr/>
            <p:nvPr/>
          </p:nvSpPr>
          <p:spPr>
            <a:xfrm rot="5400000">
              <a:off x="7498080" y="2494280"/>
              <a:ext cx="355600" cy="193040"/>
            </a:xfrm>
            <a:prstGeom prst="triangle">
              <a:avLst/>
            </a:prstGeom>
            <a:solidFill>
              <a:srgbClr val="797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3499885-415C-0641-159A-35AF33A172A2}"/>
              </a:ext>
            </a:extLst>
          </p:cNvPr>
          <p:cNvSpPr txBox="1"/>
          <p:nvPr/>
        </p:nvSpPr>
        <p:spPr>
          <a:xfrm>
            <a:off x="7044672" y="2190608"/>
            <a:ext cx="40640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>
                <a:latin typeface="Avenir Next LT Pro"/>
              </a:rPr>
              <a:t>Exemplo:</a:t>
            </a:r>
          </a:p>
        </p:txBody>
      </p:sp>
      <p:pic>
        <p:nvPicPr>
          <p:cNvPr id="25" name="Imagem 24" descr="Texto&#10;&#10;Descrição gerada automaticamente">
            <a:extLst>
              <a:ext uri="{FF2B5EF4-FFF2-40B4-BE49-F238E27FC236}">
                <a16:creationId xmlns:a16="http://schemas.microsoft.com/office/drawing/2014/main" id="{D0F7FF5E-C6A2-80FA-5202-2902A42EC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159" y="2603499"/>
            <a:ext cx="4400492" cy="328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98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6184A2B-BA55-08D3-005F-4EFD429C9E17}"/>
              </a:ext>
            </a:extLst>
          </p:cNvPr>
          <p:cNvSpPr txBox="1"/>
          <p:nvPr/>
        </p:nvSpPr>
        <p:spPr>
          <a:xfrm>
            <a:off x="566646" y="1195973"/>
            <a:ext cx="972273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>
                <a:latin typeface="Avenir Next LT Pro"/>
              </a:rPr>
              <a:t>Função </a:t>
            </a:r>
            <a:r>
              <a:rPr lang="pt-BR" sz="2400" err="1">
                <a:solidFill>
                  <a:srgbClr val="000000"/>
                </a:solidFill>
                <a:latin typeface="Avenir Next LT Pro"/>
              </a:rPr>
              <a:t>Strptime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A01AC0C-912C-2E61-2B56-925777DCE6F3}"/>
              </a:ext>
            </a:extLst>
          </p:cNvPr>
          <p:cNvSpPr/>
          <p:nvPr/>
        </p:nvSpPr>
        <p:spPr>
          <a:xfrm>
            <a:off x="721360" y="1960880"/>
            <a:ext cx="5039360" cy="3921760"/>
          </a:xfrm>
          <a:prstGeom prst="rect">
            <a:avLst/>
          </a:prstGeom>
          <a:solidFill>
            <a:srgbClr val="C8B5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55FCD0F-2602-52EF-B475-D22FF487F26F}"/>
              </a:ext>
            </a:extLst>
          </p:cNvPr>
          <p:cNvSpPr/>
          <p:nvPr/>
        </p:nvSpPr>
        <p:spPr>
          <a:xfrm>
            <a:off x="843280" y="2082800"/>
            <a:ext cx="5039360" cy="3921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020AEF6E-E287-43A0-92CC-F8049108CBCE}"/>
              </a:ext>
            </a:extLst>
          </p:cNvPr>
          <p:cNvGrpSpPr/>
          <p:nvPr/>
        </p:nvGrpSpPr>
        <p:grpSpPr>
          <a:xfrm>
            <a:off x="985520" y="2209800"/>
            <a:ext cx="284480" cy="355600"/>
            <a:chOff x="7579360" y="2413000"/>
            <a:chExt cx="284480" cy="355600"/>
          </a:xfrm>
        </p:grpSpPr>
        <p:sp>
          <p:nvSpPr>
            <p:cNvPr id="13" name="Triângulo isósceles 12">
              <a:extLst>
                <a:ext uri="{FF2B5EF4-FFF2-40B4-BE49-F238E27FC236}">
                  <a16:creationId xmlns:a16="http://schemas.microsoft.com/office/drawing/2014/main" id="{001BB69D-A423-F356-3604-AEA373DDFD6E}"/>
                </a:ext>
              </a:extLst>
            </p:cNvPr>
            <p:cNvSpPr/>
            <p:nvPr/>
          </p:nvSpPr>
          <p:spPr>
            <a:xfrm rot="5400000">
              <a:off x="7589520" y="2494280"/>
              <a:ext cx="355600" cy="193040"/>
            </a:xfrm>
            <a:prstGeom prst="triangle">
              <a:avLst/>
            </a:prstGeom>
            <a:solidFill>
              <a:srgbClr val="C9C4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Triângulo isósceles 13">
              <a:extLst>
                <a:ext uri="{FF2B5EF4-FFF2-40B4-BE49-F238E27FC236}">
                  <a16:creationId xmlns:a16="http://schemas.microsoft.com/office/drawing/2014/main" id="{99A7B598-2D38-8714-C858-6B90B18AD62B}"/>
                </a:ext>
              </a:extLst>
            </p:cNvPr>
            <p:cNvSpPr/>
            <p:nvPr/>
          </p:nvSpPr>
          <p:spPr>
            <a:xfrm rot="5400000">
              <a:off x="7498080" y="2494280"/>
              <a:ext cx="355600" cy="193040"/>
            </a:xfrm>
            <a:prstGeom prst="triangle">
              <a:avLst/>
            </a:prstGeom>
            <a:solidFill>
              <a:srgbClr val="797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574F05E-E305-9B15-3299-B5C4DFCD4BED}"/>
              </a:ext>
            </a:extLst>
          </p:cNvPr>
          <p:cNvSpPr txBox="1"/>
          <p:nvPr/>
        </p:nvSpPr>
        <p:spPr>
          <a:xfrm>
            <a:off x="1351280" y="2204720"/>
            <a:ext cx="40640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err="1">
                <a:solidFill>
                  <a:srgbClr val="000000"/>
                </a:solidFill>
                <a:latin typeface="Avenir Next LT Pro"/>
              </a:rPr>
              <a:t>Strptime</a:t>
            </a:r>
            <a:r>
              <a:rPr lang="pt-BR">
                <a:solidFill>
                  <a:srgbClr val="000000"/>
                </a:solidFill>
                <a:latin typeface="Avenir Next LT Pro"/>
              </a:rPr>
              <a:t>:</a:t>
            </a:r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936D069-3ED6-2735-4AA3-A5177B108681}"/>
              </a:ext>
            </a:extLst>
          </p:cNvPr>
          <p:cNvSpPr txBox="1"/>
          <p:nvPr/>
        </p:nvSpPr>
        <p:spPr>
          <a:xfrm>
            <a:off x="997406" y="2600194"/>
            <a:ext cx="4835200" cy="33855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400">
                <a:solidFill>
                  <a:srgbClr val="000000"/>
                </a:solidFill>
                <a:latin typeface="Avenir Next LT Pro"/>
              </a:rPr>
              <a:t>O nome </a:t>
            </a:r>
            <a:r>
              <a:rPr lang="pt-BR" sz="1400" err="1">
                <a:solidFill>
                  <a:srgbClr val="000000"/>
                </a:solidFill>
                <a:latin typeface="Avenir Next LT Pro"/>
              </a:rPr>
              <a:t>strptime</a:t>
            </a:r>
            <a:r>
              <a:rPr lang="pt-BR" sz="1400">
                <a:solidFill>
                  <a:srgbClr val="000000"/>
                </a:solidFill>
                <a:latin typeface="Avenir Next LT Pro"/>
              </a:rPr>
              <a:t> é uma abreviação de "</a:t>
            </a:r>
            <a:r>
              <a:rPr lang="pt-BR" sz="1400" err="1">
                <a:solidFill>
                  <a:srgbClr val="000000"/>
                </a:solidFill>
                <a:latin typeface="Avenir Next LT Pro"/>
              </a:rPr>
              <a:t>string</a:t>
            </a:r>
            <a:r>
              <a:rPr lang="pt-BR" sz="1400">
                <a:solidFill>
                  <a:srgbClr val="000000"/>
                </a:solidFill>
                <a:latin typeface="Avenir Next LT Pro"/>
              </a:rPr>
              <a:t> parse time", e é a função inversa de </a:t>
            </a:r>
            <a:r>
              <a:rPr lang="pt-BR" sz="1400" err="1">
                <a:solidFill>
                  <a:srgbClr val="000000"/>
                </a:solidFill>
                <a:latin typeface="Avenir Next LT Pro"/>
              </a:rPr>
              <a:t>strftime</a:t>
            </a:r>
            <a:r>
              <a:rPr lang="pt-BR" sz="1400">
                <a:solidFill>
                  <a:srgbClr val="000000"/>
                </a:solidFill>
                <a:latin typeface="Avenir Next LT Pro"/>
              </a:rPr>
              <a:t>, particularmente útil para processar dados de entrada em formato de </a:t>
            </a:r>
            <a:r>
              <a:rPr lang="pt-BR" sz="1400" err="1">
                <a:solidFill>
                  <a:srgbClr val="000000"/>
                </a:solidFill>
                <a:latin typeface="Avenir Next LT Pro"/>
              </a:rPr>
              <a:t>string</a:t>
            </a:r>
            <a:r>
              <a:rPr lang="pt-BR" sz="1400">
                <a:solidFill>
                  <a:srgbClr val="000000"/>
                </a:solidFill>
                <a:latin typeface="Avenir Next LT Pro"/>
              </a:rPr>
              <a:t> que representam datas e horas, convertendo-os em um formato que pode ser facilmente manipulado e analisado.</a:t>
            </a:r>
            <a:endParaRPr lang="pt-BR">
              <a:solidFill>
                <a:srgbClr val="000000"/>
              </a:solidFill>
              <a:latin typeface="Aptos"/>
            </a:endParaRPr>
          </a:p>
          <a:p>
            <a:pPr algn="just">
              <a:lnSpc>
                <a:spcPct val="150000"/>
              </a:lnSpc>
            </a:pPr>
            <a:endParaRPr lang="pt-BR" sz="1400">
              <a:solidFill>
                <a:srgbClr val="000000"/>
              </a:solidFill>
              <a:latin typeface="Avenir Next LT Pro"/>
            </a:endParaRPr>
          </a:p>
          <a:p>
            <a:pPr algn="ctr"/>
            <a:r>
              <a:rPr lang="pt-BR" sz="1400" b="1" err="1">
                <a:solidFill>
                  <a:srgbClr val="000000"/>
                </a:solidFill>
                <a:latin typeface="Avenir Next LT Pro"/>
              </a:rPr>
              <a:t>datetime.strptime</a:t>
            </a:r>
            <a:r>
              <a:rPr lang="pt-BR" sz="1400" b="1">
                <a:solidFill>
                  <a:srgbClr val="000000"/>
                </a:solidFill>
                <a:latin typeface="Avenir Next LT Pro"/>
              </a:rPr>
              <a:t> (</a:t>
            </a:r>
            <a:r>
              <a:rPr lang="pt-BR" sz="1400" b="1" err="1">
                <a:solidFill>
                  <a:srgbClr val="000000"/>
                </a:solidFill>
                <a:latin typeface="Avenir Next LT Pro"/>
              </a:rPr>
              <a:t>date_string</a:t>
            </a:r>
            <a:r>
              <a:rPr lang="pt-BR" sz="1400" b="1">
                <a:solidFill>
                  <a:srgbClr val="000000"/>
                </a:solidFill>
                <a:latin typeface="Avenir Next LT Pro"/>
              </a:rPr>
              <a:t>, código)</a:t>
            </a:r>
            <a:endParaRPr lang="pt-BR">
              <a:solidFill>
                <a:srgbClr val="000000"/>
              </a:solidFill>
              <a:latin typeface="Aptos" panose="02110004020202020204"/>
            </a:endParaRPr>
          </a:p>
          <a:p>
            <a:pPr>
              <a:lnSpc>
                <a:spcPct val="150000"/>
              </a:lnSpc>
            </a:pPr>
            <a:endParaRPr lang="pt-BR" sz="1400" b="1">
              <a:latin typeface="Avenir Next LT Pro" panose="020B0504020202020204" pitchFamily="34" charset="0"/>
            </a:endParaRPr>
          </a:p>
          <a:p>
            <a:r>
              <a:rPr lang="pt-BR" sz="1600">
                <a:latin typeface="Avenir Next LT Pro"/>
              </a:rPr>
              <a:t>Parâmetros Principais:</a:t>
            </a:r>
            <a:endParaRPr lang="en-US" sz="1600">
              <a:latin typeface="Avenir Next LT Pro"/>
            </a:endParaRPr>
          </a:p>
          <a:p>
            <a:pPr algn="just"/>
            <a:r>
              <a:rPr lang="pt-BR" sz="1400" b="1" err="1">
                <a:solidFill>
                  <a:srgbClr val="000000"/>
                </a:solidFill>
                <a:latin typeface="Avenir Next LT Pro"/>
              </a:rPr>
              <a:t>date_string</a:t>
            </a:r>
            <a:r>
              <a:rPr lang="pt-BR" sz="1400" b="1">
                <a:solidFill>
                  <a:srgbClr val="000000"/>
                </a:solidFill>
                <a:latin typeface="Avenir Next LT Pro"/>
              </a:rPr>
              <a:t>: </a:t>
            </a:r>
            <a:r>
              <a:rPr lang="pt-BR" sz="1400">
                <a:solidFill>
                  <a:srgbClr val="000000"/>
                </a:solidFill>
                <a:latin typeface="Avenir Next LT Pro"/>
              </a:rPr>
              <a:t>A </a:t>
            </a:r>
            <a:r>
              <a:rPr lang="pt-BR" sz="1400" err="1">
                <a:solidFill>
                  <a:srgbClr val="000000"/>
                </a:solidFill>
                <a:latin typeface="Avenir Next LT Pro"/>
              </a:rPr>
              <a:t>string</a:t>
            </a:r>
            <a:r>
              <a:rPr lang="pt-BR" sz="1400">
                <a:solidFill>
                  <a:srgbClr val="000000"/>
                </a:solidFill>
                <a:latin typeface="Avenir Next LT Pro"/>
              </a:rPr>
              <a:t> que representa a data e/ou hora.</a:t>
            </a:r>
            <a:endParaRPr lang="pt-BR"/>
          </a:p>
          <a:p>
            <a:pPr algn="just"/>
            <a:r>
              <a:rPr lang="pt-BR" sz="1400" b="1" err="1">
                <a:solidFill>
                  <a:srgbClr val="000000"/>
                </a:solidFill>
                <a:latin typeface="Avenir Next LT Pro"/>
              </a:rPr>
              <a:t>format</a:t>
            </a:r>
            <a:r>
              <a:rPr lang="pt-BR" sz="1400" b="1">
                <a:solidFill>
                  <a:srgbClr val="000000"/>
                </a:solidFill>
                <a:latin typeface="Avenir Next LT Pro"/>
              </a:rPr>
              <a:t>:</a:t>
            </a:r>
            <a:r>
              <a:rPr lang="pt-BR" sz="1400">
                <a:solidFill>
                  <a:srgbClr val="000000"/>
                </a:solidFill>
                <a:latin typeface="Avenir Next LT Pro"/>
              </a:rPr>
              <a:t> Uma </a:t>
            </a:r>
            <a:r>
              <a:rPr lang="pt-BR" sz="1400" err="1">
                <a:solidFill>
                  <a:srgbClr val="000000"/>
                </a:solidFill>
                <a:latin typeface="Avenir Next LT Pro"/>
              </a:rPr>
              <a:t>string</a:t>
            </a:r>
            <a:r>
              <a:rPr lang="pt-BR" sz="1400">
                <a:solidFill>
                  <a:srgbClr val="000000"/>
                </a:solidFill>
                <a:latin typeface="Avenir Next LT Pro"/>
              </a:rPr>
              <a:t> que especifica o formato de </a:t>
            </a:r>
            <a:r>
              <a:rPr lang="pt-BR" sz="1400" err="1">
                <a:solidFill>
                  <a:srgbClr val="000000"/>
                </a:solidFill>
                <a:latin typeface="Avenir Next LT Pro"/>
              </a:rPr>
              <a:t>date_string</a:t>
            </a:r>
            <a:r>
              <a:rPr lang="pt-BR" sz="1400">
                <a:solidFill>
                  <a:srgbClr val="000000"/>
                </a:solidFill>
                <a:latin typeface="Avenir Next LT Pro"/>
              </a:rPr>
              <a:t>. </a:t>
            </a:r>
          </a:p>
          <a:p>
            <a:pPr algn="just"/>
            <a:r>
              <a:rPr lang="pt-BR" sz="1400" b="1">
                <a:latin typeface="Avenir Next LT Pro"/>
              </a:rPr>
              <a:t>*</a:t>
            </a:r>
            <a:r>
              <a:rPr lang="pt-BR" sz="1600">
                <a:ea typeface="+mn-lt"/>
                <a:cs typeface="+mn-lt"/>
              </a:rPr>
              <a:t>Códigos comuns são iguais ao da função  </a:t>
            </a:r>
            <a:r>
              <a:rPr lang="pt-BR" sz="1600" err="1">
                <a:ea typeface="+mn-lt"/>
                <a:cs typeface="+mn-lt"/>
              </a:rPr>
              <a:t>strftime</a:t>
            </a:r>
            <a:endParaRPr lang="pt-BR" sz="1600" err="1">
              <a:latin typeface="Apto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AC6312A-C0FE-EAA4-573E-4BBCFF44FA9A}"/>
              </a:ext>
            </a:extLst>
          </p:cNvPr>
          <p:cNvSpPr txBox="1"/>
          <p:nvPr/>
        </p:nvSpPr>
        <p:spPr>
          <a:xfrm>
            <a:off x="420886" y="248396"/>
            <a:ext cx="915372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799" b="1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Datetime</a:t>
            </a:r>
            <a:r>
              <a:rPr lang="pt-BR" sz="2799" b="1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: Grupo 7 -  Apresentação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2C52BF9-C43B-8A42-7EBA-A02361ADB8D6}"/>
              </a:ext>
            </a:extLst>
          </p:cNvPr>
          <p:cNvSpPr/>
          <p:nvPr/>
        </p:nvSpPr>
        <p:spPr>
          <a:xfrm>
            <a:off x="6414527" y="1961945"/>
            <a:ext cx="5039360" cy="3921760"/>
          </a:xfrm>
          <a:prstGeom prst="rect">
            <a:avLst/>
          </a:prstGeom>
          <a:solidFill>
            <a:srgbClr val="C8B5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2E50C41-6FD0-837B-F29C-A8853F726C0A}"/>
              </a:ext>
            </a:extLst>
          </p:cNvPr>
          <p:cNvSpPr/>
          <p:nvPr/>
        </p:nvSpPr>
        <p:spPr>
          <a:xfrm>
            <a:off x="6550558" y="2083865"/>
            <a:ext cx="5039360" cy="3921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5BC31FBE-4A8B-5DFC-D575-0A63082E4235}"/>
              </a:ext>
            </a:extLst>
          </p:cNvPr>
          <p:cNvGrpSpPr/>
          <p:nvPr/>
        </p:nvGrpSpPr>
        <p:grpSpPr>
          <a:xfrm>
            <a:off x="6629082" y="2209799"/>
            <a:ext cx="284480" cy="355600"/>
            <a:chOff x="7579360" y="2413000"/>
            <a:chExt cx="284480" cy="355600"/>
          </a:xfrm>
        </p:grpSpPr>
        <p:sp>
          <p:nvSpPr>
            <p:cNvPr id="29" name="Triângulo isósceles 28">
              <a:extLst>
                <a:ext uri="{FF2B5EF4-FFF2-40B4-BE49-F238E27FC236}">
                  <a16:creationId xmlns:a16="http://schemas.microsoft.com/office/drawing/2014/main" id="{7B1D5198-0362-FFCD-1BBB-A24539103702}"/>
                </a:ext>
              </a:extLst>
            </p:cNvPr>
            <p:cNvSpPr/>
            <p:nvPr/>
          </p:nvSpPr>
          <p:spPr>
            <a:xfrm rot="5400000">
              <a:off x="7589520" y="2494280"/>
              <a:ext cx="355600" cy="193040"/>
            </a:xfrm>
            <a:prstGeom prst="triangle">
              <a:avLst/>
            </a:prstGeom>
            <a:solidFill>
              <a:srgbClr val="C9C4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Triângulo isósceles 29">
              <a:extLst>
                <a:ext uri="{FF2B5EF4-FFF2-40B4-BE49-F238E27FC236}">
                  <a16:creationId xmlns:a16="http://schemas.microsoft.com/office/drawing/2014/main" id="{6015DF84-E224-C128-BA1F-127EBCFC77F0}"/>
                </a:ext>
              </a:extLst>
            </p:cNvPr>
            <p:cNvSpPr/>
            <p:nvPr/>
          </p:nvSpPr>
          <p:spPr>
            <a:xfrm rot="5400000">
              <a:off x="7498080" y="2494280"/>
              <a:ext cx="355600" cy="193040"/>
            </a:xfrm>
            <a:prstGeom prst="triangle">
              <a:avLst/>
            </a:prstGeom>
            <a:solidFill>
              <a:srgbClr val="797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A605256-D73C-6978-79FE-9AC62EF8EF1B}"/>
              </a:ext>
            </a:extLst>
          </p:cNvPr>
          <p:cNvSpPr txBox="1"/>
          <p:nvPr/>
        </p:nvSpPr>
        <p:spPr>
          <a:xfrm>
            <a:off x="7044672" y="2190608"/>
            <a:ext cx="40640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>
                <a:latin typeface="Avenir Next LT Pro"/>
              </a:rPr>
              <a:t>Exemplo:</a:t>
            </a:r>
          </a:p>
        </p:txBody>
      </p:sp>
      <p:pic>
        <p:nvPicPr>
          <p:cNvPr id="48" name="Imagem 47" descr="Texto&#10;&#10;Descrição gerada automaticamente">
            <a:extLst>
              <a:ext uri="{FF2B5EF4-FFF2-40B4-BE49-F238E27FC236}">
                <a16:creationId xmlns:a16="http://schemas.microsoft.com/office/drawing/2014/main" id="{C6B351A4-B765-B248-9532-A428B9114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894" y="2603499"/>
            <a:ext cx="4423044" cy="328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34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AB5060D-B503-2B05-1A86-C267010621A5}"/>
              </a:ext>
            </a:extLst>
          </p:cNvPr>
          <p:cNvSpPr txBox="1"/>
          <p:nvPr/>
        </p:nvSpPr>
        <p:spPr>
          <a:xfrm>
            <a:off x="566646" y="1181596"/>
            <a:ext cx="972273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 dirty="0">
                <a:solidFill>
                  <a:srgbClr val="C8B534"/>
                </a:solidFill>
                <a:latin typeface="Avenir Next LT Pro"/>
              </a:rPr>
              <a:t>Exercícios 1</a:t>
            </a:r>
          </a:p>
          <a:p>
            <a:endParaRPr lang="pt-BR" sz="2400" b="1" dirty="0">
              <a:solidFill>
                <a:srgbClr val="C8B534"/>
              </a:solidFill>
              <a:latin typeface="Avenir Next LT Pro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62F3ABE-5BB5-AF94-8EA6-70FEC572D9AA}"/>
              </a:ext>
            </a:extLst>
          </p:cNvPr>
          <p:cNvSpPr/>
          <p:nvPr/>
        </p:nvSpPr>
        <p:spPr>
          <a:xfrm>
            <a:off x="3050491" y="1888993"/>
            <a:ext cx="6074531" cy="4238060"/>
          </a:xfrm>
          <a:prstGeom prst="rect">
            <a:avLst/>
          </a:prstGeom>
          <a:solidFill>
            <a:srgbClr val="C8B5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0E07B96-A7DE-EC1B-3491-55926238E778}"/>
              </a:ext>
            </a:extLst>
          </p:cNvPr>
          <p:cNvSpPr/>
          <p:nvPr/>
        </p:nvSpPr>
        <p:spPr>
          <a:xfrm>
            <a:off x="3215545" y="1881518"/>
            <a:ext cx="6390832" cy="43674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4C7E52F-6410-B529-966F-56AEA6B3608B}"/>
              </a:ext>
            </a:extLst>
          </p:cNvPr>
          <p:cNvCxnSpPr>
            <a:cxnSpLocks/>
          </p:cNvCxnSpPr>
          <p:nvPr/>
        </p:nvCxnSpPr>
        <p:spPr>
          <a:xfrm>
            <a:off x="6065520" y="2285999"/>
            <a:ext cx="0" cy="18592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501759EA-0EF0-1528-4EC2-194F6A752781}"/>
              </a:ext>
            </a:extLst>
          </p:cNvPr>
          <p:cNvSpPr txBox="1"/>
          <p:nvPr/>
        </p:nvSpPr>
        <p:spPr>
          <a:xfrm>
            <a:off x="420886" y="248396"/>
            <a:ext cx="915372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799" b="1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Datetime</a:t>
            </a:r>
            <a:r>
              <a:rPr lang="pt-BR" sz="2799" b="1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: Grupo 7 -  Apresentação</a:t>
            </a:r>
          </a:p>
        </p:txBody>
      </p:sp>
      <p:pic>
        <p:nvPicPr>
          <p:cNvPr id="10" name="Imagem 9" descr="Texto&#10;&#10;Descrição gerada automaticamente">
            <a:extLst>
              <a:ext uri="{FF2B5EF4-FFF2-40B4-BE49-F238E27FC236}">
                <a16:creationId xmlns:a16="http://schemas.microsoft.com/office/drawing/2014/main" id="{272D7EA6-AA13-977D-0DF6-51BC2A9F9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209" y="1984075"/>
            <a:ext cx="6231430" cy="415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92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A89888B-D16F-C8E6-2B1F-FA738E4E511A}"/>
              </a:ext>
            </a:extLst>
          </p:cNvPr>
          <p:cNvSpPr txBox="1"/>
          <p:nvPr/>
        </p:nvSpPr>
        <p:spPr>
          <a:xfrm>
            <a:off x="566646" y="1181596"/>
            <a:ext cx="972273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 dirty="0">
                <a:solidFill>
                  <a:srgbClr val="C8B534"/>
                </a:solidFill>
                <a:latin typeface="Avenir Next LT Pro"/>
              </a:rPr>
              <a:t>Exercícios 2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FB616F1-A491-C53F-3907-BF9E470CE369}"/>
              </a:ext>
            </a:extLst>
          </p:cNvPr>
          <p:cNvSpPr/>
          <p:nvPr/>
        </p:nvSpPr>
        <p:spPr>
          <a:xfrm>
            <a:off x="3050491" y="1888993"/>
            <a:ext cx="6074531" cy="4238060"/>
          </a:xfrm>
          <a:prstGeom prst="rect">
            <a:avLst/>
          </a:prstGeom>
          <a:solidFill>
            <a:srgbClr val="C8B5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E0555F-82A5-B314-3305-30E51C6A55E1}"/>
              </a:ext>
            </a:extLst>
          </p:cNvPr>
          <p:cNvSpPr/>
          <p:nvPr/>
        </p:nvSpPr>
        <p:spPr>
          <a:xfrm>
            <a:off x="3215545" y="1881518"/>
            <a:ext cx="6390832" cy="43674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F3D18D2-9E0B-54E7-929E-C2302F579AF9}"/>
              </a:ext>
            </a:extLst>
          </p:cNvPr>
          <p:cNvSpPr txBox="1"/>
          <p:nvPr/>
        </p:nvSpPr>
        <p:spPr>
          <a:xfrm>
            <a:off x="420886" y="248396"/>
            <a:ext cx="915372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799" b="1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Datetime</a:t>
            </a:r>
            <a:r>
              <a:rPr lang="pt-BR" sz="2799" b="1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: Grupo 7 -  Apresentação</a:t>
            </a: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82B9162D-60A4-9DF2-78BA-45677AB7B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336" y="2280249"/>
            <a:ext cx="6236567" cy="347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56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422D18B6-C60C-04A2-B03D-C5A50E0A72A3}"/>
              </a:ext>
            </a:extLst>
          </p:cNvPr>
          <p:cNvSpPr/>
          <p:nvPr/>
        </p:nvSpPr>
        <p:spPr>
          <a:xfrm>
            <a:off x="0" y="-8410"/>
            <a:ext cx="12192000" cy="686641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FEA dev - YouTube">
            <a:extLst>
              <a:ext uri="{FF2B5EF4-FFF2-40B4-BE49-F238E27FC236}">
                <a16:creationId xmlns:a16="http://schemas.microsoft.com/office/drawing/2014/main" id="{D3991078-83E8-9577-1AA6-A7CA790980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9" t="27714" r="19584" b="25619"/>
          <a:stretch/>
        </p:blipFill>
        <p:spPr bwMode="auto">
          <a:xfrm>
            <a:off x="11206608" y="201785"/>
            <a:ext cx="690880" cy="5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FFAB584-8722-706B-3BF8-422A70DAEE49}"/>
              </a:ext>
            </a:extLst>
          </p:cNvPr>
          <p:cNvSpPr txBox="1"/>
          <p:nvPr/>
        </p:nvSpPr>
        <p:spPr>
          <a:xfrm>
            <a:off x="-725002" y="3817848"/>
            <a:ext cx="640817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799" b="1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FEA </a:t>
            </a:r>
            <a:r>
              <a:rPr lang="pt-BR" sz="2799" b="1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Dev</a:t>
            </a:r>
            <a:r>
              <a:rPr lang="pt-BR" sz="2799" b="1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 – </a:t>
            </a:r>
            <a:r>
              <a:rPr lang="pt-BR" sz="2799" b="1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DateTime</a:t>
            </a:r>
            <a:r>
              <a:rPr lang="pt-BR" sz="2799" b="1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 – Grupo 7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96AD4A4D-A2FD-91C1-986B-0A2CF751330C}"/>
              </a:ext>
            </a:extLst>
          </p:cNvPr>
          <p:cNvGrpSpPr/>
          <p:nvPr/>
        </p:nvGrpSpPr>
        <p:grpSpPr>
          <a:xfrm>
            <a:off x="-10027507" y="5513520"/>
            <a:ext cx="15416503" cy="174879"/>
            <a:chOff x="-1947762" y="887179"/>
            <a:chExt cx="15416503" cy="174879"/>
          </a:xfrm>
        </p:grpSpPr>
        <p:sp>
          <p:nvSpPr>
            <p:cNvPr id="9" name="Triângulo Retângulo 8">
              <a:extLst>
                <a:ext uri="{FF2B5EF4-FFF2-40B4-BE49-F238E27FC236}">
                  <a16:creationId xmlns:a16="http://schemas.microsoft.com/office/drawing/2014/main" id="{F82D4A14-0FC9-4816-B566-8E53CA697148}"/>
                </a:ext>
              </a:extLst>
            </p:cNvPr>
            <p:cNvSpPr/>
            <p:nvPr/>
          </p:nvSpPr>
          <p:spPr>
            <a:xfrm rot="16200000">
              <a:off x="-1700462" y="719916"/>
              <a:ext cx="93600" cy="588200"/>
            </a:xfrm>
            <a:prstGeom prst="rtTriangle">
              <a:avLst/>
            </a:prstGeom>
            <a:solidFill>
              <a:srgbClr val="F4E50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2C580BB3-4930-E5D8-226C-1546903A32FB}"/>
                </a:ext>
              </a:extLst>
            </p:cNvPr>
            <p:cNvGrpSpPr/>
            <p:nvPr/>
          </p:nvGrpSpPr>
          <p:grpSpPr>
            <a:xfrm>
              <a:off x="-1449462" y="887179"/>
              <a:ext cx="14918203" cy="174879"/>
              <a:chOff x="-1449462" y="887179"/>
              <a:chExt cx="14918203" cy="174879"/>
            </a:xfrm>
          </p:grpSpPr>
          <p:grpSp>
            <p:nvGrpSpPr>
              <p:cNvPr id="11" name="Agrupar 10">
                <a:extLst>
                  <a:ext uri="{FF2B5EF4-FFF2-40B4-BE49-F238E27FC236}">
                    <a16:creationId xmlns:a16="http://schemas.microsoft.com/office/drawing/2014/main" id="{F26EA3CA-12F5-043E-CE73-CB1B0C8FA060}"/>
                  </a:ext>
                </a:extLst>
              </p:cNvPr>
              <p:cNvGrpSpPr/>
              <p:nvPr/>
            </p:nvGrpSpPr>
            <p:grpSpPr>
              <a:xfrm>
                <a:off x="-1449462" y="887179"/>
                <a:ext cx="14918203" cy="93600"/>
                <a:chOff x="86921" y="1008434"/>
                <a:chExt cx="12105078" cy="257209"/>
              </a:xfrm>
            </p:grpSpPr>
            <p:sp>
              <p:nvSpPr>
                <p:cNvPr id="14" name="Triângulo Retângulo 13">
                  <a:extLst>
                    <a:ext uri="{FF2B5EF4-FFF2-40B4-BE49-F238E27FC236}">
                      <a16:creationId xmlns:a16="http://schemas.microsoft.com/office/drawing/2014/main" id="{A2E765C6-4CCB-75D4-F635-A5DF1B4519B8}"/>
                    </a:ext>
                  </a:extLst>
                </p:cNvPr>
                <p:cNvSpPr/>
                <p:nvPr/>
              </p:nvSpPr>
              <p:spPr>
                <a:xfrm rot="5400000">
                  <a:off x="11824754" y="898397"/>
                  <a:ext cx="257208" cy="477283"/>
                </a:xfrm>
                <a:prstGeom prst="rtTriangle">
                  <a:avLst/>
                </a:prstGeom>
                <a:solidFill>
                  <a:srgbClr val="C8B5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Triângulo Retângulo 14">
                  <a:extLst>
                    <a:ext uri="{FF2B5EF4-FFF2-40B4-BE49-F238E27FC236}">
                      <a16:creationId xmlns:a16="http://schemas.microsoft.com/office/drawing/2014/main" id="{E922C132-E963-D80B-62EC-0BAB0E13E320}"/>
                    </a:ext>
                  </a:extLst>
                </p:cNvPr>
                <p:cNvSpPr/>
                <p:nvPr/>
              </p:nvSpPr>
              <p:spPr>
                <a:xfrm rot="16200000">
                  <a:off x="196959" y="898397"/>
                  <a:ext cx="257208" cy="477283"/>
                </a:xfrm>
                <a:prstGeom prst="rtTriangle">
                  <a:avLst/>
                </a:prstGeom>
                <a:solidFill>
                  <a:srgbClr val="C8B5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E5B907A6-2AAC-DC7B-F86E-C5249EB0E2A6}"/>
                    </a:ext>
                  </a:extLst>
                </p:cNvPr>
                <p:cNvSpPr/>
                <p:nvPr/>
              </p:nvSpPr>
              <p:spPr>
                <a:xfrm>
                  <a:off x="551234" y="1008434"/>
                  <a:ext cx="11170596" cy="255600"/>
                </a:xfrm>
                <a:prstGeom prst="rect">
                  <a:avLst/>
                </a:prstGeom>
                <a:solidFill>
                  <a:srgbClr val="C8B5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" name="Triângulo Retângulo 11">
                <a:extLst>
                  <a:ext uri="{FF2B5EF4-FFF2-40B4-BE49-F238E27FC236}">
                    <a16:creationId xmlns:a16="http://schemas.microsoft.com/office/drawing/2014/main" id="{A9FA8379-85E4-DFBE-9257-395CE6349015}"/>
                  </a:ext>
                </a:extLst>
              </p:cNvPr>
              <p:cNvSpPr/>
              <p:nvPr/>
            </p:nvSpPr>
            <p:spPr>
              <a:xfrm rot="5400000">
                <a:off x="12637927" y="721158"/>
                <a:ext cx="93600" cy="588200"/>
              </a:xfrm>
              <a:prstGeom prst="rtTriangle">
                <a:avLst/>
              </a:prstGeom>
              <a:solidFill>
                <a:srgbClr val="F4E50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C3C2FDB8-1F7A-9B5F-D3FD-E1EC10362607}"/>
                  </a:ext>
                </a:extLst>
              </p:cNvPr>
              <p:cNvSpPr/>
              <p:nvPr/>
            </p:nvSpPr>
            <p:spPr>
              <a:xfrm>
                <a:off x="-1371664" y="968458"/>
                <a:ext cx="13766555" cy="93600"/>
              </a:xfrm>
              <a:prstGeom prst="rect">
                <a:avLst/>
              </a:prstGeom>
              <a:solidFill>
                <a:srgbClr val="F4E50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2A370E45-6F87-64E5-30E7-C35C5186A0DD}"/>
              </a:ext>
            </a:extLst>
          </p:cNvPr>
          <p:cNvGrpSpPr/>
          <p:nvPr/>
        </p:nvGrpSpPr>
        <p:grpSpPr>
          <a:xfrm>
            <a:off x="2973408" y="5947240"/>
            <a:ext cx="15416503" cy="174879"/>
            <a:chOff x="-1947762" y="887179"/>
            <a:chExt cx="15416503" cy="174879"/>
          </a:xfrm>
        </p:grpSpPr>
        <p:sp>
          <p:nvSpPr>
            <p:cNvPr id="18" name="Triângulo Retângulo 17">
              <a:extLst>
                <a:ext uri="{FF2B5EF4-FFF2-40B4-BE49-F238E27FC236}">
                  <a16:creationId xmlns:a16="http://schemas.microsoft.com/office/drawing/2014/main" id="{A880E51B-134C-C2D9-CC72-A0B93AD18F24}"/>
                </a:ext>
              </a:extLst>
            </p:cNvPr>
            <p:cNvSpPr/>
            <p:nvPr/>
          </p:nvSpPr>
          <p:spPr>
            <a:xfrm rot="16200000">
              <a:off x="-1700462" y="719916"/>
              <a:ext cx="93600" cy="588200"/>
            </a:xfrm>
            <a:prstGeom prst="rtTriangle">
              <a:avLst/>
            </a:prstGeom>
            <a:solidFill>
              <a:srgbClr val="F4E50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F6C3D205-920D-0B2C-F49F-42E23993A5A0}"/>
                </a:ext>
              </a:extLst>
            </p:cNvPr>
            <p:cNvGrpSpPr/>
            <p:nvPr/>
          </p:nvGrpSpPr>
          <p:grpSpPr>
            <a:xfrm>
              <a:off x="-1449462" y="887179"/>
              <a:ext cx="14918203" cy="174879"/>
              <a:chOff x="-1449462" y="887179"/>
              <a:chExt cx="14918203" cy="174879"/>
            </a:xfrm>
          </p:grpSpPr>
          <p:grpSp>
            <p:nvGrpSpPr>
              <p:cNvPr id="20" name="Agrupar 19">
                <a:extLst>
                  <a:ext uri="{FF2B5EF4-FFF2-40B4-BE49-F238E27FC236}">
                    <a16:creationId xmlns:a16="http://schemas.microsoft.com/office/drawing/2014/main" id="{835BD824-CD9B-6221-1A63-157881316A31}"/>
                  </a:ext>
                </a:extLst>
              </p:cNvPr>
              <p:cNvGrpSpPr/>
              <p:nvPr/>
            </p:nvGrpSpPr>
            <p:grpSpPr>
              <a:xfrm>
                <a:off x="-1449462" y="887179"/>
                <a:ext cx="14918203" cy="93600"/>
                <a:chOff x="86921" y="1008434"/>
                <a:chExt cx="12105078" cy="257209"/>
              </a:xfrm>
            </p:grpSpPr>
            <p:sp>
              <p:nvSpPr>
                <p:cNvPr id="23" name="Triângulo Retângulo 22">
                  <a:extLst>
                    <a:ext uri="{FF2B5EF4-FFF2-40B4-BE49-F238E27FC236}">
                      <a16:creationId xmlns:a16="http://schemas.microsoft.com/office/drawing/2014/main" id="{82B68223-DD45-0F26-995E-CAED0731BBC2}"/>
                    </a:ext>
                  </a:extLst>
                </p:cNvPr>
                <p:cNvSpPr/>
                <p:nvPr/>
              </p:nvSpPr>
              <p:spPr>
                <a:xfrm rot="5400000">
                  <a:off x="11824754" y="898397"/>
                  <a:ext cx="257208" cy="477283"/>
                </a:xfrm>
                <a:prstGeom prst="rtTriangle">
                  <a:avLst/>
                </a:prstGeom>
                <a:solidFill>
                  <a:srgbClr val="C8B5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Triângulo Retângulo 23">
                  <a:extLst>
                    <a:ext uri="{FF2B5EF4-FFF2-40B4-BE49-F238E27FC236}">
                      <a16:creationId xmlns:a16="http://schemas.microsoft.com/office/drawing/2014/main" id="{F1F54FE2-BE95-62A2-644F-4DCEFBD065DD}"/>
                    </a:ext>
                  </a:extLst>
                </p:cNvPr>
                <p:cNvSpPr/>
                <p:nvPr/>
              </p:nvSpPr>
              <p:spPr>
                <a:xfrm rot="16200000">
                  <a:off x="196959" y="898397"/>
                  <a:ext cx="257208" cy="477283"/>
                </a:xfrm>
                <a:prstGeom prst="rtTriangle">
                  <a:avLst/>
                </a:prstGeom>
                <a:solidFill>
                  <a:srgbClr val="C8B5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Retângulo 24">
                  <a:extLst>
                    <a:ext uri="{FF2B5EF4-FFF2-40B4-BE49-F238E27FC236}">
                      <a16:creationId xmlns:a16="http://schemas.microsoft.com/office/drawing/2014/main" id="{73325F9F-36BA-5EE0-95C6-5DAF4F7F0075}"/>
                    </a:ext>
                  </a:extLst>
                </p:cNvPr>
                <p:cNvSpPr/>
                <p:nvPr/>
              </p:nvSpPr>
              <p:spPr>
                <a:xfrm>
                  <a:off x="551234" y="1008434"/>
                  <a:ext cx="11170596" cy="255600"/>
                </a:xfrm>
                <a:prstGeom prst="rect">
                  <a:avLst/>
                </a:prstGeom>
                <a:solidFill>
                  <a:srgbClr val="C8B5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" name="Triângulo Retângulo 20">
                <a:extLst>
                  <a:ext uri="{FF2B5EF4-FFF2-40B4-BE49-F238E27FC236}">
                    <a16:creationId xmlns:a16="http://schemas.microsoft.com/office/drawing/2014/main" id="{B7DBDFE7-7FA7-6A5F-5800-9974B21EBE4F}"/>
                  </a:ext>
                </a:extLst>
              </p:cNvPr>
              <p:cNvSpPr/>
              <p:nvPr/>
            </p:nvSpPr>
            <p:spPr>
              <a:xfrm rot="5400000">
                <a:off x="12637927" y="721158"/>
                <a:ext cx="93600" cy="588200"/>
              </a:xfrm>
              <a:prstGeom prst="rtTriangle">
                <a:avLst/>
              </a:prstGeom>
              <a:solidFill>
                <a:srgbClr val="F4E50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BE30E15C-9C1C-9124-C89B-0B5DE824AA61}"/>
                  </a:ext>
                </a:extLst>
              </p:cNvPr>
              <p:cNvSpPr/>
              <p:nvPr/>
            </p:nvSpPr>
            <p:spPr>
              <a:xfrm>
                <a:off x="-1371664" y="968458"/>
                <a:ext cx="13766555" cy="93600"/>
              </a:xfrm>
              <a:prstGeom prst="rect">
                <a:avLst/>
              </a:prstGeom>
              <a:solidFill>
                <a:srgbClr val="F4E50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7547A09-E89C-92BC-9D4B-7AC154B55C4C}"/>
              </a:ext>
            </a:extLst>
          </p:cNvPr>
          <p:cNvSpPr txBox="1"/>
          <p:nvPr/>
        </p:nvSpPr>
        <p:spPr>
          <a:xfrm>
            <a:off x="-725002" y="4257327"/>
            <a:ext cx="6408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>
                <a:solidFill>
                  <a:schemeClr val="bg1"/>
                </a:solidFill>
                <a:latin typeface="Avenir Next LT Pro" panose="020B0504020202020204" pitchFamily="34" charset="0"/>
              </a:rPr>
              <a:t>Felipe Hideki Komi</a:t>
            </a:r>
          </a:p>
          <a:p>
            <a:pPr algn="r"/>
            <a:r>
              <a:rPr lang="pt-BR" sz="2000" dirty="0">
                <a:solidFill>
                  <a:schemeClr val="bg1"/>
                </a:solidFill>
                <a:latin typeface="Avenir Next LT Pro" panose="020B0504020202020204" pitchFamily="34" charset="0"/>
              </a:rPr>
              <a:t>Felipe Melo</a:t>
            </a:r>
          </a:p>
          <a:p>
            <a:pPr algn="r"/>
            <a:r>
              <a:rPr lang="pt-BR" sz="2000" dirty="0">
                <a:solidFill>
                  <a:schemeClr val="bg1"/>
                </a:solidFill>
                <a:latin typeface="Avenir Next LT Pro" panose="020B0504020202020204" pitchFamily="34" charset="0"/>
              </a:rPr>
              <a:t>José Eduardo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0D7A4B1-8AF6-62F5-20DC-DD975626152A}"/>
              </a:ext>
            </a:extLst>
          </p:cNvPr>
          <p:cNvSpPr txBox="1"/>
          <p:nvPr/>
        </p:nvSpPr>
        <p:spPr>
          <a:xfrm>
            <a:off x="5399934" y="5069843"/>
            <a:ext cx="6408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b="1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242363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DE9C466-CBC3-7036-B691-3BA0AA317D15}"/>
              </a:ext>
            </a:extLst>
          </p:cNvPr>
          <p:cNvSpPr txBox="1"/>
          <p:nvPr/>
        </p:nvSpPr>
        <p:spPr>
          <a:xfrm>
            <a:off x="566646" y="1181596"/>
            <a:ext cx="9722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latin typeface="Avenir Next LT Pro" panose="020B0504020202020204" pitchFamily="34" charset="0"/>
              </a:rPr>
              <a:t>Datas e Tempo: </a:t>
            </a:r>
            <a:r>
              <a:rPr lang="pt-BR" sz="2400" b="1">
                <a:solidFill>
                  <a:srgbClr val="C8B534"/>
                </a:solidFill>
                <a:latin typeface="Avenir Next LT Pro" panose="020B0504020202020204" pitchFamily="34" charset="0"/>
              </a:rPr>
              <a:t>Ferramentas</a:t>
            </a:r>
            <a:r>
              <a:rPr lang="pt-BR" sz="2400">
                <a:latin typeface="Avenir Next LT Pro" panose="020B0504020202020204" pitchFamily="34" charset="0"/>
              </a:rPr>
              <a:t> dentro </a:t>
            </a:r>
            <a:r>
              <a:rPr lang="pt-BR" sz="2400" err="1">
                <a:latin typeface="Avenir Next LT Pro" panose="020B0504020202020204" pitchFamily="34" charset="0"/>
              </a:rPr>
              <a:t>Py</a:t>
            </a:r>
            <a:r>
              <a:rPr lang="pt-BR" sz="2400">
                <a:latin typeface="Avenir Next LT Pro" panose="020B0504020202020204" pitchFamily="34" charset="0"/>
              </a:rPr>
              <a:t> para facilitar utilização</a:t>
            </a:r>
            <a:r>
              <a:rPr lang="pt-BR" sz="2400" b="1">
                <a:solidFill>
                  <a:srgbClr val="C8B534"/>
                </a:solidFill>
                <a:latin typeface="Avenir Next LT Pro" panose="020B0504020202020204" pitchFamily="34" charset="0"/>
              </a:rPr>
              <a:t>:</a:t>
            </a:r>
            <a:r>
              <a:rPr lang="pt-BR" sz="2400">
                <a:latin typeface="Avenir Next LT Pro" panose="020B0504020202020204" pitchFamily="34" charset="0"/>
              </a:rPr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6F23164-2FCB-E036-9AB9-C1CBAA23A91D}"/>
              </a:ext>
            </a:extLst>
          </p:cNvPr>
          <p:cNvSpPr txBox="1"/>
          <p:nvPr/>
        </p:nvSpPr>
        <p:spPr>
          <a:xfrm>
            <a:off x="420886" y="248396"/>
            <a:ext cx="915372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799" b="1" i="1" err="1">
                <a:solidFill>
                  <a:schemeClr val="bg1"/>
                </a:solidFill>
                <a:latin typeface="Avenir Next LT Pro" panose="020B0504020202020204" pitchFamily="34" charset="0"/>
              </a:rPr>
              <a:t>Datetime</a:t>
            </a:r>
            <a:r>
              <a:rPr lang="pt-BR" sz="2799" b="1" i="1">
                <a:solidFill>
                  <a:schemeClr val="bg1"/>
                </a:solidFill>
                <a:latin typeface="Avenir Next LT Pro" panose="020B0504020202020204" pitchFamily="34" charset="0"/>
              </a:rPr>
              <a:t>: Grupo 7 -  Apresentação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CBB69F1-7E90-8608-670C-A41BFA95A650}"/>
              </a:ext>
            </a:extLst>
          </p:cNvPr>
          <p:cNvSpPr/>
          <p:nvPr/>
        </p:nvSpPr>
        <p:spPr>
          <a:xfrm>
            <a:off x="721360" y="1960880"/>
            <a:ext cx="5039360" cy="3921760"/>
          </a:xfrm>
          <a:prstGeom prst="rect">
            <a:avLst/>
          </a:prstGeom>
          <a:solidFill>
            <a:srgbClr val="C8B5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4AA4D56-4431-5075-66BA-3371034D3866}"/>
              </a:ext>
            </a:extLst>
          </p:cNvPr>
          <p:cNvSpPr/>
          <p:nvPr/>
        </p:nvSpPr>
        <p:spPr>
          <a:xfrm>
            <a:off x="843280" y="2082800"/>
            <a:ext cx="5039360" cy="3921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31BA10EC-D15E-F6BE-7EF4-58B9208A5BCF}"/>
              </a:ext>
            </a:extLst>
          </p:cNvPr>
          <p:cNvGrpSpPr/>
          <p:nvPr/>
        </p:nvGrpSpPr>
        <p:grpSpPr>
          <a:xfrm>
            <a:off x="985520" y="2209800"/>
            <a:ext cx="284480" cy="355600"/>
            <a:chOff x="7579360" y="2413000"/>
            <a:chExt cx="284480" cy="355600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DA06B77B-CB03-14D6-780D-B9AEEE0AD650}"/>
                </a:ext>
              </a:extLst>
            </p:cNvPr>
            <p:cNvSpPr/>
            <p:nvPr/>
          </p:nvSpPr>
          <p:spPr>
            <a:xfrm rot="5400000">
              <a:off x="7589520" y="2494280"/>
              <a:ext cx="355600" cy="193040"/>
            </a:xfrm>
            <a:prstGeom prst="triangle">
              <a:avLst/>
            </a:prstGeom>
            <a:solidFill>
              <a:srgbClr val="C9C4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Triângulo isósceles 5">
              <a:extLst>
                <a:ext uri="{FF2B5EF4-FFF2-40B4-BE49-F238E27FC236}">
                  <a16:creationId xmlns:a16="http://schemas.microsoft.com/office/drawing/2014/main" id="{4A08F960-A007-BFE7-71ED-500D6FDEAFB2}"/>
                </a:ext>
              </a:extLst>
            </p:cNvPr>
            <p:cNvSpPr/>
            <p:nvPr/>
          </p:nvSpPr>
          <p:spPr>
            <a:xfrm rot="5400000">
              <a:off x="7498080" y="2494280"/>
              <a:ext cx="355600" cy="193040"/>
            </a:xfrm>
            <a:prstGeom prst="triangle">
              <a:avLst/>
            </a:prstGeom>
            <a:solidFill>
              <a:srgbClr val="797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CAC31B55-8D17-4428-06BE-990AD54B6D27}"/>
              </a:ext>
            </a:extLst>
          </p:cNvPr>
          <p:cNvSpPr txBox="1"/>
          <p:nvPr/>
        </p:nvSpPr>
        <p:spPr>
          <a:xfrm>
            <a:off x="1351280" y="2204720"/>
            <a:ext cx="434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>
                <a:latin typeface="Avenir Next LT Pro" panose="020B0504020202020204" pitchFamily="34" charset="0"/>
              </a:rPr>
              <a:t>Introdução sobre as ferramentas: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06D17D0-8F35-EB6B-C796-BB59207D4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31" t="20906" r="8998" b="19304"/>
          <a:stretch/>
        </p:blipFill>
        <p:spPr>
          <a:xfrm>
            <a:off x="6065520" y="2285999"/>
            <a:ext cx="5374640" cy="177800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AAF76269-35D4-8556-58E5-46B9D9245F8A}"/>
              </a:ext>
            </a:extLst>
          </p:cNvPr>
          <p:cNvSpPr txBox="1"/>
          <p:nvPr/>
        </p:nvSpPr>
        <p:spPr>
          <a:xfrm>
            <a:off x="1026160" y="2672080"/>
            <a:ext cx="4734560" cy="29644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>
                <a:latin typeface="Avenir Next LT Pro" panose="020B0504020202020204" pitchFamily="34" charset="0"/>
              </a:rPr>
              <a:t>As principais bibliotecas que utilizaremos dentro da apresentação desta semana serão:</a:t>
            </a:r>
          </a:p>
          <a:p>
            <a:pPr algn="just">
              <a:lnSpc>
                <a:spcPct val="150000"/>
              </a:lnSpc>
            </a:pPr>
            <a:r>
              <a:rPr lang="pt-BR" sz="1400">
                <a:latin typeface="Avenir Next LT Pro" panose="020B0504020202020204" pitchFamily="34" charset="0"/>
              </a:rPr>
              <a:t>	</a:t>
            </a:r>
            <a:r>
              <a:rPr lang="pt-BR" sz="1400" b="1">
                <a:latin typeface="Avenir Next LT Pro" panose="020B0504020202020204" pitchFamily="34" charset="0"/>
              </a:rPr>
              <a:t>Pandas:</a:t>
            </a:r>
            <a:r>
              <a:rPr lang="pt-BR" sz="1400">
                <a:latin typeface="Avenir Next LT Pro" panose="020B0504020202020204" pitchFamily="34" charset="0"/>
              </a:rPr>
              <a:t> funções de tempo;</a:t>
            </a:r>
          </a:p>
          <a:p>
            <a:pPr algn="just">
              <a:lnSpc>
                <a:spcPct val="150000"/>
              </a:lnSpc>
            </a:pPr>
            <a:r>
              <a:rPr lang="pt-BR" sz="1400">
                <a:latin typeface="Avenir Next LT Pro" panose="020B0504020202020204" pitchFamily="34" charset="0"/>
              </a:rPr>
              <a:t>	</a:t>
            </a:r>
            <a:r>
              <a:rPr lang="pt-BR" sz="1400" b="1" err="1">
                <a:latin typeface="Avenir Next LT Pro" panose="020B0504020202020204" pitchFamily="34" charset="0"/>
              </a:rPr>
              <a:t>Datetime</a:t>
            </a:r>
            <a:r>
              <a:rPr lang="pt-BR" sz="1400" b="1">
                <a:latin typeface="Avenir Next LT Pro" panose="020B0504020202020204" pitchFamily="34" charset="0"/>
              </a:rPr>
              <a:t>:</a:t>
            </a:r>
            <a:r>
              <a:rPr lang="pt-BR" sz="1400">
                <a:latin typeface="Avenir Next LT Pro" panose="020B0504020202020204" pitchFamily="34" charset="0"/>
              </a:rPr>
              <a:t> biblioteca de tempo.</a:t>
            </a:r>
          </a:p>
          <a:p>
            <a:pPr algn="just">
              <a:lnSpc>
                <a:spcPct val="150000"/>
              </a:lnSpc>
            </a:pPr>
            <a:endParaRPr lang="pt-BR" sz="1400">
              <a:latin typeface="Avenir Next LT Pro" panose="020B05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400">
                <a:latin typeface="Avenir Next LT Pro"/>
              </a:rPr>
              <a:t>Ambas são excelentes quando queremos fazer conversão de tempo, contas usando tempo e a maioria das coisas quando estamos tratando projetos que usam tempo.</a:t>
            </a:r>
          </a:p>
        </p:txBody>
      </p:sp>
    </p:spTree>
    <p:extLst>
      <p:ext uri="{BB962C8B-B14F-4D97-AF65-F5344CB8AC3E}">
        <p14:creationId xmlns:p14="http://schemas.microsoft.com/office/powerpoint/2010/main" val="1848087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5EB9FB5-B702-15E4-A151-AF1930FE4D36}"/>
              </a:ext>
            </a:extLst>
          </p:cNvPr>
          <p:cNvSpPr txBox="1"/>
          <p:nvPr/>
        </p:nvSpPr>
        <p:spPr>
          <a:xfrm>
            <a:off x="566646" y="1181596"/>
            <a:ext cx="9722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latin typeface="Avenir Next LT Pro" panose="020B0504020202020204" pitchFamily="34" charset="0"/>
              </a:rPr>
              <a:t>Primeiros passos utilizando o </a:t>
            </a:r>
            <a:r>
              <a:rPr lang="pt-BR" sz="2400" err="1">
                <a:latin typeface="Avenir Next LT Pro" panose="020B0504020202020204" pitchFamily="34" charset="0"/>
              </a:rPr>
              <a:t>Datetime</a:t>
            </a:r>
            <a:r>
              <a:rPr lang="pt-BR" sz="2400">
                <a:latin typeface="Avenir Next LT Pro" panose="020B0504020202020204" pitchFamily="34" charset="0"/>
              </a:rPr>
              <a:t>, </a:t>
            </a:r>
            <a:r>
              <a:rPr lang="pt-BR" sz="2400" b="1">
                <a:solidFill>
                  <a:srgbClr val="C8B534"/>
                </a:solidFill>
                <a:latin typeface="Avenir Next LT Pro" panose="020B0504020202020204" pitchFamily="34" charset="0"/>
              </a:rPr>
              <a:t>primeiras funções:</a:t>
            </a:r>
            <a:r>
              <a:rPr lang="pt-BR" sz="2400">
                <a:latin typeface="Avenir Next LT Pro" panose="020B0504020202020204" pitchFamily="34" charset="0"/>
              </a:rPr>
              <a:t>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2515B5B-3895-7C0D-E3A9-7FCD1FC3735F}"/>
              </a:ext>
            </a:extLst>
          </p:cNvPr>
          <p:cNvSpPr txBox="1"/>
          <p:nvPr/>
        </p:nvSpPr>
        <p:spPr>
          <a:xfrm>
            <a:off x="420886" y="248396"/>
            <a:ext cx="915372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799" b="1" i="1" err="1">
                <a:solidFill>
                  <a:schemeClr val="bg1"/>
                </a:solidFill>
                <a:latin typeface="Avenir Next LT Pro" panose="020B0504020202020204" pitchFamily="34" charset="0"/>
              </a:rPr>
              <a:t>Datetime</a:t>
            </a:r>
            <a:r>
              <a:rPr lang="pt-BR" sz="2799" b="1" i="1">
                <a:solidFill>
                  <a:schemeClr val="bg1"/>
                </a:solidFill>
                <a:latin typeface="Avenir Next LT Pro" panose="020B0504020202020204" pitchFamily="34" charset="0"/>
              </a:rPr>
              <a:t>: Grupo 7 -  Apresentação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254CCF-D303-EFD1-98F0-B6392BBF238E}"/>
              </a:ext>
            </a:extLst>
          </p:cNvPr>
          <p:cNvSpPr/>
          <p:nvPr/>
        </p:nvSpPr>
        <p:spPr>
          <a:xfrm>
            <a:off x="721360" y="1960880"/>
            <a:ext cx="5039360" cy="3921760"/>
          </a:xfrm>
          <a:prstGeom prst="rect">
            <a:avLst/>
          </a:prstGeom>
          <a:solidFill>
            <a:srgbClr val="C8B5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FBFDFC-8EAA-E0F3-6770-A7E0DD0DF0C8}"/>
              </a:ext>
            </a:extLst>
          </p:cNvPr>
          <p:cNvSpPr/>
          <p:nvPr/>
        </p:nvSpPr>
        <p:spPr>
          <a:xfrm>
            <a:off x="843280" y="2082800"/>
            <a:ext cx="5039360" cy="3921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8AE588EB-5805-AEBB-F7BD-DBFB04EDA0F6}"/>
              </a:ext>
            </a:extLst>
          </p:cNvPr>
          <p:cNvGrpSpPr/>
          <p:nvPr/>
        </p:nvGrpSpPr>
        <p:grpSpPr>
          <a:xfrm>
            <a:off x="985520" y="2209800"/>
            <a:ext cx="284480" cy="355600"/>
            <a:chOff x="7579360" y="2413000"/>
            <a:chExt cx="284480" cy="355600"/>
          </a:xfrm>
        </p:grpSpPr>
        <p:sp>
          <p:nvSpPr>
            <p:cNvPr id="8" name="Triângulo isósceles 7">
              <a:extLst>
                <a:ext uri="{FF2B5EF4-FFF2-40B4-BE49-F238E27FC236}">
                  <a16:creationId xmlns:a16="http://schemas.microsoft.com/office/drawing/2014/main" id="{433435EB-3DF7-8C91-3677-4A380C2BD165}"/>
                </a:ext>
              </a:extLst>
            </p:cNvPr>
            <p:cNvSpPr/>
            <p:nvPr/>
          </p:nvSpPr>
          <p:spPr>
            <a:xfrm rot="5400000">
              <a:off x="7589520" y="2494280"/>
              <a:ext cx="355600" cy="193040"/>
            </a:xfrm>
            <a:prstGeom prst="triangle">
              <a:avLst/>
            </a:prstGeom>
            <a:solidFill>
              <a:srgbClr val="C9C4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riângulo isósceles 8">
              <a:extLst>
                <a:ext uri="{FF2B5EF4-FFF2-40B4-BE49-F238E27FC236}">
                  <a16:creationId xmlns:a16="http://schemas.microsoft.com/office/drawing/2014/main" id="{80E90BCA-24BD-4C54-7A34-F565CDE8A8B7}"/>
                </a:ext>
              </a:extLst>
            </p:cNvPr>
            <p:cNvSpPr/>
            <p:nvPr/>
          </p:nvSpPr>
          <p:spPr>
            <a:xfrm rot="5400000">
              <a:off x="7498080" y="2494280"/>
              <a:ext cx="355600" cy="193040"/>
            </a:xfrm>
            <a:prstGeom prst="triangle">
              <a:avLst/>
            </a:prstGeom>
            <a:solidFill>
              <a:srgbClr val="797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2FE606D-FEBB-EF20-E1A9-731B43467986}"/>
              </a:ext>
            </a:extLst>
          </p:cNvPr>
          <p:cNvSpPr txBox="1"/>
          <p:nvPr/>
        </p:nvSpPr>
        <p:spPr>
          <a:xfrm>
            <a:off x="1351280" y="2204720"/>
            <a:ext cx="40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latin typeface="Avenir Next LT Pro" panose="020B0504020202020204" pitchFamily="34" charset="0"/>
              </a:rPr>
              <a:t>Introdução sobre as ferramentas: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399F621-A62F-5AEF-4D9A-1506592085A8}"/>
              </a:ext>
            </a:extLst>
          </p:cNvPr>
          <p:cNvSpPr txBox="1"/>
          <p:nvPr/>
        </p:nvSpPr>
        <p:spPr>
          <a:xfrm>
            <a:off x="1026160" y="2672080"/>
            <a:ext cx="4734560" cy="2318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>
                <a:latin typeface="Avenir Next LT Pro" panose="020B0504020202020204" pitchFamily="34" charset="0"/>
              </a:rPr>
              <a:t>A primeira função que utilizaremos será a:</a:t>
            </a:r>
          </a:p>
          <a:p>
            <a:pPr algn="just">
              <a:lnSpc>
                <a:spcPct val="150000"/>
              </a:lnSpc>
            </a:pPr>
            <a:endParaRPr lang="pt-BR" sz="1400">
              <a:latin typeface="Avenir Next LT Pro" panose="020B05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1400" b="1">
                <a:latin typeface="Avenir Next LT Pro" panose="020B0504020202020204" pitchFamily="34" charset="0"/>
              </a:rPr>
              <a:t>x=</a:t>
            </a:r>
            <a:r>
              <a:rPr lang="pt-BR" sz="1400" b="1" err="1">
                <a:latin typeface="Avenir Next LT Pro" panose="020B0504020202020204" pitchFamily="34" charset="0"/>
              </a:rPr>
              <a:t>datetime.date</a:t>
            </a:r>
            <a:r>
              <a:rPr lang="pt-BR" sz="1400" b="1">
                <a:latin typeface="Avenir Next LT Pro" panose="020B0504020202020204" pitchFamily="34" charset="0"/>
              </a:rPr>
              <a:t>(</a:t>
            </a:r>
            <a:r>
              <a:rPr lang="pt-BR" sz="1400" b="1" err="1">
                <a:latin typeface="Avenir Next LT Pro" panose="020B0504020202020204" pitchFamily="34" charset="0"/>
              </a:rPr>
              <a:t>ano,mês,dia</a:t>
            </a:r>
            <a:r>
              <a:rPr lang="pt-BR" sz="1400" b="1">
                <a:latin typeface="Avenir Next LT Pro" panose="020B0504020202020204" pitchFamily="34" charset="0"/>
              </a:rPr>
              <a:t>)</a:t>
            </a:r>
          </a:p>
          <a:p>
            <a:pPr algn="just">
              <a:lnSpc>
                <a:spcPct val="150000"/>
              </a:lnSpc>
            </a:pPr>
            <a:endParaRPr lang="pt-BR" sz="1400" b="1">
              <a:latin typeface="Avenir Next LT Pro" panose="020B05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400">
                <a:latin typeface="Avenir Next LT Pro" panose="020B0504020202020204" pitchFamily="34" charset="0"/>
              </a:rPr>
              <a:t>Essa 1º função consegue nos retornar a data que colocarmos dentro da função, e podemos fazer booleanos que retornem a lógica de nossos problemas.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DCA5FE0-E854-F00B-B29F-77ECA41D2A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1" t="15575" r="9001" b="15574"/>
          <a:stretch/>
        </p:blipFill>
        <p:spPr>
          <a:xfrm>
            <a:off x="6065520" y="2285999"/>
            <a:ext cx="5184435" cy="250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7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5EB9FB5-B702-15E4-A151-AF1930FE4D36}"/>
              </a:ext>
            </a:extLst>
          </p:cNvPr>
          <p:cNvSpPr txBox="1"/>
          <p:nvPr/>
        </p:nvSpPr>
        <p:spPr>
          <a:xfrm>
            <a:off x="566646" y="1181596"/>
            <a:ext cx="9722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latin typeface="Avenir Next LT Pro" panose="020B0504020202020204" pitchFamily="34" charset="0"/>
              </a:rPr>
              <a:t>Primeiros passos utilizando o Pandas, </a:t>
            </a:r>
            <a:r>
              <a:rPr lang="pt-BR" sz="2400" b="1" err="1">
                <a:solidFill>
                  <a:srgbClr val="C8B534"/>
                </a:solidFill>
                <a:latin typeface="Avenir Next LT Pro" panose="020B0504020202020204" pitchFamily="34" charset="0"/>
              </a:rPr>
              <a:t>Timestamp</a:t>
            </a:r>
            <a:r>
              <a:rPr lang="pt-BR" sz="2400" b="1">
                <a:solidFill>
                  <a:srgbClr val="C8B534"/>
                </a:solidFill>
                <a:latin typeface="Avenir Next LT Pro" panose="020B0504020202020204" pitchFamily="34" charset="0"/>
              </a:rPr>
              <a:t> :</a:t>
            </a:r>
            <a:r>
              <a:rPr lang="pt-BR" sz="2400">
                <a:latin typeface="Avenir Next LT Pro" panose="020B0504020202020204" pitchFamily="34" charset="0"/>
              </a:rPr>
              <a:t>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2515B5B-3895-7C0D-E3A9-7FCD1FC3735F}"/>
              </a:ext>
            </a:extLst>
          </p:cNvPr>
          <p:cNvSpPr txBox="1"/>
          <p:nvPr/>
        </p:nvSpPr>
        <p:spPr>
          <a:xfrm>
            <a:off x="420886" y="248396"/>
            <a:ext cx="915372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799" b="1" i="1" err="1">
                <a:solidFill>
                  <a:schemeClr val="bg1"/>
                </a:solidFill>
                <a:latin typeface="Avenir Next LT Pro" panose="020B0504020202020204" pitchFamily="34" charset="0"/>
              </a:rPr>
              <a:t>Datetime</a:t>
            </a:r>
            <a:r>
              <a:rPr lang="pt-BR" sz="2799" b="1" i="1">
                <a:solidFill>
                  <a:schemeClr val="bg1"/>
                </a:solidFill>
                <a:latin typeface="Avenir Next LT Pro" panose="020B0504020202020204" pitchFamily="34" charset="0"/>
              </a:rPr>
              <a:t>: Grupo 7 -  Apresentação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254CCF-D303-EFD1-98F0-B6392BBF238E}"/>
              </a:ext>
            </a:extLst>
          </p:cNvPr>
          <p:cNvSpPr/>
          <p:nvPr/>
        </p:nvSpPr>
        <p:spPr>
          <a:xfrm>
            <a:off x="721360" y="1960880"/>
            <a:ext cx="5039360" cy="3921760"/>
          </a:xfrm>
          <a:prstGeom prst="rect">
            <a:avLst/>
          </a:prstGeom>
          <a:solidFill>
            <a:srgbClr val="C8B5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FBFDFC-8EAA-E0F3-6770-A7E0DD0DF0C8}"/>
              </a:ext>
            </a:extLst>
          </p:cNvPr>
          <p:cNvSpPr/>
          <p:nvPr/>
        </p:nvSpPr>
        <p:spPr>
          <a:xfrm>
            <a:off x="843280" y="2082800"/>
            <a:ext cx="5039360" cy="3921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8AE588EB-5805-AEBB-F7BD-DBFB04EDA0F6}"/>
              </a:ext>
            </a:extLst>
          </p:cNvPr>
          <p:cNvGrpSpPr/>
          <p:nvPr/>
        </p:nvGrpSpPr>
        <p:grpSpPr>
          <a:xfrm>
            <a:off x="985520" y="2209800"/>
            <a:ext cx="284480" cy="355600"/>
            <a:chOff x="7579360" y="2413000"/>
            <a:chExt cx="284480" cy="355600"/>
          </a:xfrm>
        </p:grpSpPr>
        <p:sp>
          <p:nvSpPr>
            <p:cNvPr id="8" name="Triângulo isósceles 7">
              <a:extLst>
                <a:ext uri="{FF2B5EF4-FFF2-40B4-BE49-F238E27FC236}">
                  <a16:creationId xmlns:a16="http://schemas.microsoft.com/office/drawing/2014/main" id="{433435EB-3DF7-8C91-3677-4A380C2BD165}"/>
                </a:ext>
              </a:extLst>
            </p:cNvPr>
            <p:cNvSpPr/>
            <p:nvPr/>
          </p:nvSpPr>
          <p:spPr>
            <a:xfrm rot="5400000">
              <a:off x="7589520" y="2494280"/>
              <a:ext cx="355600" cy="193040"/>
            </a:xfrm>
            <a:prstGeom prst="triangle">
              <a:avLst/>
            </a:prstGeom>
            <a:solidFill>
              <a:srgbClr val="C9C4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riângulo isósceles 8">
              <a:extLst>
                <a:ext uri="{FF2B5EF4-FFF2-40B4-BE49-F238E27FC236}">
                  <a16:creationId xmlns:a16="http://schemas.microsoft.com/office/drawing/2014/main" id="{80E90BCA-24BD-4C54-7A34-F565CDE8A8B7}"/>
                </a:ext>
              </a:extLst>
            </p:cNvPr>
            <p:cNvSpPr/>
            <p:nvPr/>
          </p:nvSpPr>
          <p:spPr>
            <a:xfrm rot="5400000">
              <a:off x="7498080" y="2494280"/>
              <a:ext cx="355600" cy="193040"/>
            </a:xfrm>
            <a:prstGeom prst="triangle">
              <a:avLst/>
            </a:prstGeom>
            <a:solidFill>
              <a:srgbClr val="797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2FE606D-FEBB-EF20-E1A9-731B43467986}"/>
              </a:ext>
            </a:extLst>
          </p:cNvPr>
          <p:cNvSpPr txBox="1"/>
          <p:nvPr/>
        </p:nvSpPr>
        <p:spPr>
          <a:xfrm>
            <a:off x="1351280" y="2204720"/>
            <a:ext cx="40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latin typeface="Avenir Next LT Pro" panose="020B0504020202020204" pitchFamily="34" charset="0"/>
              </a:rPr>
              <a:t>Pandas e o </a:t>
            </a:r>
            <a:r>
              <a:rPr lang="pt-BR" err="1">
                <a:latin typeface="Avenir Next LT Pro" panose="020B0504020202020204" pitchFamily="34" charset="0"/>
              </a:rPr>
              <a:t>Timestamp</a:t>
            </a:r>
            <a:r>
              <a:rPr lang="pt-BR">
                <a:latin typeface="Avenir Next LT Pro" panose="020B0504020202020204" pitchFamily="34" charset="0"/>
              </a:rPr>
              <a:t>: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399F621-A62F-5AEF-4D9A-1506592085A8}"/>
              </a:ext>
            </a:extLst>
          </p:cNvPr>
          <p:cNvSpPr txBox="1"/>
          <p:nvPr/>
        </p:nvSpPr>
        <p:spPr>
          <a:xfrm>
            <a:off x="1026160" y="2672080"/>
            <a:ext cx="4734560" cy="2641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>
                <a:latin typeface="Avenir Next LT Pro" panose="020B0504020202020204" pitchFamily="34" charset="0"/>
              </a:rPr>
              <a:t>Uma função similar a </a:t>
            </a:r>
            <a:r>
              <a:rPr lang="pt-BR" sz="1400" err="1">
                <a:latin typeface="Avenir Next LT Pro" panose="020B0504020202020204" pitchFamily="34" charset="0"/>
              </a:rPr>
              <a:t>dt.date</a:t>
            </a:r>
            <a:r>
              <a:rPr lang="pt-BR" sz="1400">
                <a:latin typeface="Avenir Next LT Pro" panose="020B0504020202020204" pitchFamily="34" charset="0"/>
              </a:rPr>
              <a:t> é a:</a:t>
            </a:r>
          </a:p>
          <a:p>
            <a:pPr algn="just">
              <a:lnSpc>
                <a:spcPct val="150000"/>
              </a:lnSpc>
            </a:pPr>
            <a:endParaRPr lang="pt-BR" sz="1400">
              <a:latin typeface="Avenir Next LT Pro" panose="020B05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1400" b="1" err="1">
                <a:latin typeface="Avenir Next LT Pro" panose="020B0504020202020204" pitchFamily="34" charset="0"/>
              </a:rPr>
              <a:t>pd.Timestamp</a:t>
            </a:r>
            <a:r>
              <a:rPr lang="pt-BR" sz="1400" b="1">
                <a:latin typeface="Avenir Next LT Pro" panose="020B0504020202020204" pitchFamily="34" charset="0"/>
              </a:rPr>
              <a:t>(</a:t>
            </a:r>
            <a:r>
              <a:rPr lang="pt-BR" sz="1400" b="1" err="1">
                <a:latin typeface="Avenir Next LT Pro" panose="020B0504020202020204" pitchFamily="34" charset="0"/>
              </a:rPr>
              <a:t>ano,mês,dia,hora,minuto,segundo</a:t>
            </a:r>
            <a:r>
              <a:rPr lang="pt-BR" sz="1400" b="1">
                <a:latin typeface="Avenir Next LT Pro" panose="020B0504020202020204" pitchFamily="34" charset="0"/>
              </a:rPr>
              <a:t>)</a:t>
            </a:r>
          </a:p>
          <a:p>
            <a:pPr algn="just">
              <a:lnSpc>
                <a:spcPct val="150000"/>
              </a:lnSpc>
            </a:pPr>
            <a:endParaRPr lang="pt-BR" sz="1400" b="1">
              <a:latin typeface="Avenir Next LT Pro" panose="020B05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400">
                <a:latin typeface="Avenir Next LT Pro" panose="020B0504020202020204" pitchFamily="34" charset="0"/>
              </a:rPr>
              <a:t>Essa função similar a </a:t>
            </a:r>
            <a:r>
              <a:rPr lang="pt-BR" sz="1400" err="1">
                <a:latin typeface="Avenir Next LT Pro" panose="020B0504020202020204" pitchFamily="34" charset="0"/>
              </a:rPr>
              <a:t>dt.date</a:t>
            </a:r>
            <a:r>
              <a:rPr lang="pt-BR" sz="1400">
                <a:latin typeface="Avenir Next LT Pro" panose="020B0504020202020204" pitchFamily="34" charset="0"/>
              </a:rPr>
              <a:t> porém muito mais útil, pois é possível fazermos operações aritméticas como subtração, e identificarmos os valores dentro do próprio </a:t>
            </a:r>
            <a:r>
              <a:rPr lang="pt-BR" sz="1400" err="1">
                <a:latin typeface="Avenir Next LT Pro" panose="020B0504020202020204" pitchFamily="34" charset="0"/>
              </a:rPr>
              <a:t>Timestamp</a:t>
            </a:r>
            <a:r>
              <a:rPr lang="pt-BR" sz="1400">
                <a:latin typeface="Avenir Next LT Pro" panose="020B0504020202020204" pitchFamily="34" charset="0"/>
              </a:rPr>
              <a:t>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5CCD40D7-409A-2051-AA60-719C05C665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13" t="12097" r="8741" b="12000"/>
          <a:stretch/>
        </p:blipFill>
        <p:spPr>
          <a:xfrm>
            <a:off x="6070600" y="2285999"/>
            <a:ext cx="5147424" cy="353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4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5EB9FB5-B702-15E4-A151-AF1930FE4D36}"/>
              </a:ext>
            </a:extLst>
          </p:cNvPr>
          <p:cNvSpPr txBox="1"/>
          <p:nvPr/>
        </p:nvSpPr>
        <p:spPr>
          <a:xfrm>
            <a:off x="566646" y="1181596"/>
            <a:ext cx="9722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latin typeface="Avenir Next LT Pro" panose="020B0504020202020204" pitchFamily="34" charset="0"/>
              </a:rPr>
              <a:t>Primeiros passos utilizando o Pandas, </a:t>
            </a:r>
            <a:r>
              <a:rPr lang="pt-BR" sz="2400" b="1" err="1">
                <a:solidFill>
                  <a:srgbClr val="C8B534"/>
                </a:solidFill>
                <a:latin typeface="Avenir Next LT Pro" panose="020B0504020202020204" pitchFamily="34" charset="0"/>
              </a:rPr>
              <a:t>Period</a:t>
            </a:r>
            <a:r>
              <a:rPr lang="pt-BR" sz="2400" b="1">
                <a:solidFill>
                  <a:srgbClr val="C8B534"/>
                </a:solidFill>
                <a:latin typeface="Avenir Next LT Pro" panose="020B0504020202020204" pitchFamily="34" charset="0"/>
              </a:rPr>
              <a:t> :</a:t>
            </a:r>
            <a:r>
              <a:rPr lang="pt-BR" sz="2400">
                <a:latin typeface="Avenir Next LT Pro" panose="020B0504020202020204" pitchFamily="34" charset="0"/>
              </a:rPr>
              <a:t>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2515B5B-3895-7C0D-E3A9-7FCD1FC3735F}"/>
              </a:ext>
            </a:extLst>
          </p:cNvPr>
          <p:cNvSpPr txBox="1"/>
          <p:nvPr/>
        </p:nvSpPr>
        <p:spPr>
          <a:xfrm>
            <a:off x="420886" y="248396"/>
            <a:ext cx="915372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799" b="1" i="1" err="1">
                <a:solidFill>
                  <a:schemeClr val="bg1"/>
                </a:solidFill>
                <a:latin typeface="Avenir Next LT Pro" panose="020B0504020202020204" pitchFamily="34" charset="0"/>
              </a:rPr>
              <a:t>Datetime</a:t>
            </a:r>
            <a:r>
              <a:rPr lang="pt-BR" sz="2799" b="1" i="1">
                <a:solidFill>
                  <a:schemeClr val="bg1"/>
                </a:solidFill>
                <a:latin typeface="Avenir Next LT Pro" panose="020B0504020202020204" pitchFamily="34" charset="0"/>
              </a:rPr>
              <a:t>: Grupo 7 -  Apresentação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254CCF-D303-EFD1-98F0-B6392BBF238E}"/>
              </a:ext>
            </a:extLst>
          </p:cNvPr>
          <p:cNvSpPr/>
          <p:nvPr/>
        </p:nvSpPr>
        <p:spPr>
          <a:xfrm>
            <a:off x="721360" y="1960880"/>
            <a:ext cx="5039360" cy="3921760"/>
          </a:xfrm>
          <a:prstGeom prst="rect">
            <a:avLst/>
          </a:prstGeom>
          <a:solidFill>
            <a:srgbClr val="C8B5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FBFDFC-8EAA-E0F3-6770-A7E0DD0DF0C8}"/>
              </a:ext>
            </a:extLst>
          </p:cNvPr>
          <p:cNvSpPr/>
          <p:nvPr/>
        </p:nvSpPr>
        <p:spPr>
          <a:xfrm>
            <a:off x="843280" y="2082800"/>
            <a:ext cx="5039360" cy="3921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8AE588EB-5805-AEBB-F7BD-DBFB04EDA0F6}"/>
              </a:ext>
            </a:extLst>
          </p:cNvPr>
          <p:cNvGrpSpPr/>
          <p:nvPr/>
        </p:nvGrpSpPr>
        <p:grpSpPr>
          <a:xfrm>
            <a:off x="985520" y="2209800"/>
            <a:ext cx="284480" cy="355600"/>
            <a:chOff x="7579360" y="2413000"/>
            <a:chExt cx="284480" cy="355600"/>
          </a:xfrm>
        </p:grpSpPr>
        <p:sp>
          <p:nvSpPr>
            <p:cNvPr id="8" name="Triângulo isósceles 7">
              <a:extLst>
                <a:ext uri="{FF2B5EF4-FFF2-40B4-BE49-F238E27FC236}">
                  <a16:creationId xmlns:a16="http://schemas.microsoft.com/office/drawing/2014/main" id="{433435EB-3DF7-8C91-3677-4A380C2BD165}"/>
                </a:ext>
              </a:extLst>
            </p:cNvPr>
            <p:cNvSpPr/>
            <p:nvPr/>
          </p:nvSpPr>
          <p:spPr>
            <a:xfrm rot="5400000">
              <a:off x="7589520" y="2494280"/>
              <a:ext cx="355600" cy="193040"/>
            </a:xfrm>
            <a:prstGeom prst="triangle">
              <a:avLst/>
            </a:prstGeom>
            <a:solidFill>
              <a:srgbClr val="C9C4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riângulo isósceles 8">
              <a:extLst>
                <a:ext uri="{FF2B5EF4-FFF2-40B4-BE49-F238E27FC236}">
                  <a16:creationId xmlns:a16="http://schemas.microsoft.com/office/drawing/2014/main" id="{80E90BCA-24BD-4C54-7A34-F565CDE8A8B7}"/>
                </a:ext>
              </a:extLst>
            </p:cNvPr>
            <p:cNvSpPr/>
            <p:nvPr/>
          </p:nvSpPr>
          <p:spPr>
            <a:xfrm rot="5400000">
              <a:off x="7498080" y="2494280"/>
              <a:ext cx="355600" cy="193040"/>
            </a:xfrm>
            <a:prstGeom prst="triangle">
              <a:avLst/>
            </a:prstGeom>
            <a:solidFill>
              <a:srgbClr val="797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2FE606D-FEBB-EF20-E1A9-731B43467986}"/>
              </a:ext>
            </a:extLst>
          </p:cNvPr>
          <p:cNvSpPr txBox="1"/>
          <p:nvPr/>
        </p:nvSpPr>
        <p:spPr>
          <a:xfrm>
            <a:off x="1351280" y="2204720"/>
            <a:ext cx="40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latin typeface="Avenir Next LT Pro" panose="020B0504020202020204" pitchFamily="34" charset="0"/>
              </a:rPr>
              <a:t>Pandas e o </a:t>
            </a:r>
            <a:r>
              <a:rPr lang="pt-BR" err="1">
                <a:latin typeface="Avenir Next LT Pro" panose="020B0504020202020204" pitchFamily="34" charset="0"/>
              </a:rPr>
              <a:t>Period</a:t>
            </a:r>
            <a:r>
              <a:rPr lang="pt-BR">
                <a:latin typeface="Avenir Next LT Pro" panose="020B0504020202020204" pitchFamily="34" charset="0"/>
              </a:rPr>
              <a:t>: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399F621-A62F-5AEF-4D9A-1506592085A8}"/>
              </a:ext>
            </a:extLst>
          </p:cNvPr>
          <p:cNvSpPr txBox="1"/>
          <p:nvPr/>
        </p:nvSpPr>
        <p:spPr>
          <a:xfrm>
            <a:off x="1026160" y="2672080"/>
            <a:ext cx="4734560" cy="2964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>
                <a:latin typeface="Avenir Next LT Pro" panose="020B0504020202020204" pitchFamily="34" charset="0"/>
              </a:rPr>
              <a:t>Uma outra função útil é a:</a:t>
            </a:r>
          </a:p>
          <a:p>
            <a:pPr algn="just">
              <a:lnSpc>
                <a:spcPct val="150000"/>
              </a:lnSpc>
            </a:pPr>
            <a:endParaRPr lang="pt-BR" sz="1400">
              <a:latin typeface="Avenir Next LT Pro" panose="020B05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1400" b="1" err="1">
                <a:latin typeface="Avenir Next LT Pro" panose="020B0504020202020204" pitchFamily="34" charset="0"/>
              </a:rPr>
              <a:t>pd.Period</a:t>
            </a:r>
            <a:r>
              <a:rPr lang="pt-BR" sz="1400" b="1">
                <a:latin typeface="Avenir Next LT Pro" panose="020B0504020202020204" pitchFamily="34" charset="0"/>
              </a:rPr>
              <a:t>(‘Mês/Dia/Ano”)</a:t>
            </a:r>
          </a:p>
          <a:p>
            <a:pPr algn="just">
              <a:lnSpc>
                <a:spcPct val="150000"/>
              </a:lnSpc>
            </a:pPr>
            <a:endParaRPr lang="pt-BR" sz="1400" b="1">
              <a:latin typeface="Avenir Next LT Pro" panose="020B05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400">
                <a:latin typeface="Avenir Next LT Pro" panose="020B0504020202020204" pitchFamily="34" charset="0"/>
              </a:rPr>
              <a:t>O resultado dessa função é a data escrita e a identificação da menor classe dentro do </a:t>
            </a:r>
            <a:r>
              <a:rPr lang="pt-BR" sz="1400" err="1">
                <a:latin typeface="Avenir Next LT Pro" panose="020B0504020202020204" pitchFamily="34" charset="0"/>
              </a:rPr>
              <a:t>Period</a:t>
            </a:r>
            <a:r>
              <a:rPr lang="pt-BR" sz="1400">
                <a:latin typeface="Avenir Next LT Pro" panose="020B0504020202020204" pitchFamily="34" charset="0"/>
              </a:rPr>
              <a:t>, ou seja:</a:t>
            </a:r>
          </a:p>
          <a:p>
            <a:pPr algn="just">
              <a:lnSpc>
                <a:spcPct val="150000"/>
              </a:lnSpc>
            </a:pPr>
            <a:r>
              <a:rPr lang="pt-BR" sz="1400">
                <a:latin typeface="Avenir Next LT Pro" panose="020B0504020202020204" pitchFamily="34" charset="0"/>
              </a:rPr>
              <a:t>	Dia&gt;Mês&gt;Ano</a:t>
            </a:r>
          </a:p>
          <a:p>
            <a:pPr algn="just">
              <a:lnSpc>
                <a:spcPct val="150000"/>
              </a:lnSpc>
            </a:pPr>
            <a:r>
              <a:rPr lang="pt-BR" sz="1400">
                <a:latin typeface="Avenir Next LT Pro" panose="020B0504020202020204" pitchFamily="34" charset="0"/>
              </a:rPr>
              <a:t>E com essa biblioteca podemos fazer operações como soma (+) e subtração (-).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2F2F239-D145-2B8A-0174-7FBC36AE45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9" t="13165" r="8711" b="12742"/>
          <a:stretch/>
        </p:blipFill>
        <p:spPr>
          <a:xfrm>
            <a:off x="6050280" y="2285999"/>
            <a:ext cx="5184000" cy="319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7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6184A2B-BA55-08D3-005F-4EFD429C9E17}"/>
              </a:ext>
            </a:extLst>
          </p:cNvPr>
          <p:cNvSpPr txBox="1"/>
          <p:nvPr/>
        </p:nvSpPr>
        <p:spPr>
          <a:xfrm>
            <a:off x="566646" y="1181596"/>
            <a:ext cx="9722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latin typeface="Avenir Next LT Pro" panose="020B0504020202020204" pitchFamily="34" charset="0"/>
              </a:rPr>
              <a:t>Primeiros passos utilizando o Pandas, </a:t>
            </a:r>
            <a:r>
              <a:rPr lang="pt-BR" sz="2400" b="1">
                <a:solidFill>
                  <a:srgbClr val="C8B534"/>
                </a:solidFill>
                <a:latin typeface="Avenir Next LT Pro" panose="020B0504020202020204" pitchFamily="34" charset="0"/>
              </a:rPr>
              <a:t>Offset e </a:t>
            </a:r>
            <a:r>
              <a:rPr lang="pt-BR" sz="2400" b="1" err="1">
                <a:solidFill>
                  <a:srgbClr val="C8B534"/>
                </a:solidFill>
                <a:latin typeface="Avenir Next LT Pro" panose="020B0504020202020204" pitchFamily="34" charset="0"/>
              </a:rPr>
              <a:t>pd.Timestamp</a:t>
            </a:r>
            <a:r>
              <a:rPr lang="pt-BR" sz="2400" b="1">
                <a:solidFill>
                  <a:srgbClr val="C8B534"/>
                </a:solidFill>
                <a:latin typeface="Avenir Next LT Pro" panose="020B0504020202020204" pitchFamily="34" charset="0"/>
              </a:rPr>
              <a:t>:</a:t>
            </a:r>
            <a:r>
              <a:rPr lang="pt-BR" sz="2400">
                <a:latin typeface="Avenir Next LT Pro" panose="020B0504020202020204" pitchFamily="34" charset="0"/>
              </a:rPr>
              <a:t>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A01AC0C-912C-2E61-2B56-925777DCE6F3}"/>
              </a:ext>
            </a:extLst>
          </p:cNvPr>
          <p:cNvSpPr/>
          <p:nvPr/>
        </p:nvSpPr>
        <p:spPr>
          <a:xfrm>
            <a:off x="721360" y="1960880"/>
            <a:ext cx="5039360" cy="3921760"/>
          </a:xfrm>
          <a:prstGeom prst="rect">
            <a:avLst/>
          </a:prstGeom>
          <a:solidFill>
            <a:srgbClr val="C8B5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55FCD0F-2602-52EF-B475-D22FF487F26F}"/>
              </a:ext>
            </a:extLst>
          </p:cNvPr>
          <p:cNvSpPr/>
          <p:nvPr/>
        </p:nvSpPr>
        <p:spPr>
          <a:xfrm>
            <a:off x="843280" y="2082800"/>
            <a:ext cx="5039360" cy="3921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020AEF6E-E287-43A0-92CC-F8049108CBCE}"/>
              </a:ext>
            </a:extLst>
          </p:cNvPr>
          <p:cNvGrpSpPr/>
          <p:nvPr/>
        </p:nvGrpSpPr>
        <p:grpSpPr>
          <a:xfrm>
            <a:off x="985520" y="2209800"/>
            <a:ext cx="284480" cy="355600"/>
            <a:chOff x="7579360" y="2413000"/>
            <a:chExt cx="284480" cy="355600"/>
          </a:xfrm>
        </p:grpSpPr>
        <p:sp>
          <p:nvSpPr>
            <p:cNvPr id="13" name="Triângulo isósceles 12">
              <a:extLst>
                <a:ext uri="{FF2B5EF4-FFF2-40B4-BE49-F238E27FC236}">
                  <a16:creationId xmlns:a16="http://schemas.microsoft.com/office/drawing/2014/main" id="{001BB69D-A423-F356-3604-AEA373DDFD6E}"/>
                </a:ext>
              </a:extLst>
            </p:cNvPr>
            <p:cNvSpPr/>
            <p:nvPr/>
          </p:nvSpPr>
          <p:spPr>
            <a:xfrm rot="5400000">
              <a:off x="7589520" y="2494280"/>
              <a:ext cx="355600" cy="193040"/>
            </a:xfrm>
            <a:prstGeom prst="triangle">
              <a:avLst/>
            </a:prstGeom>
            <a:solidFill>
              <a:srgbClr val="C9C4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Triângulo isósceles 13">
              <a:extLst>
                <a:ext uri="{FF2B5EF4-FFF2-40B4-BE49-F238E27FC236}">
                  <a16:creationId xmlns:a16="http://schemas.microsoft.com/office/drawing/2014/main" id="{99A7B598-2D38-8714-C858-6B90B18AD62B}"/>
                </a:ext>
              </a:extLst>
            </p:cNvPr>
            <p:cNvSpPr/>
            <p:nvPr/>
          </p:nvSpPr>
          <p:spPr>
            <a:xfrm rot="5400000">
              <a:off x="7498080" y="2494280"/>
              <a:ext cx="355600" cy="193040"/>
            </a:xfrm>
            <a:prstGeom prst="triangle">
              <a:avLst/>
            </a:prstGeom>
            <a:solidFill>
              <a:srgbClr val="797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574F05E-E305-9B15-3299-B5C4DFCD4BED}"/>
              </a:ext>
            </a:extLst>
          </p:cNvPr>
          <p:cNvSpPr txBox="1"/>
          <p:nvPr/>
        </p:nvSpPr>
        <p:spPr>
          <a:xfrm>
            <a:off x="1351280" y="2204720"/>
            <a:ext cx="40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latin typeface="Avenir Next LT Pro" panose="020B0504020202020204" pitchFamily="34" charset="0"/>
              </a:rPr>
              <a:t>Pandas, Offset e </a:t>
            </a:r>
            <a:r>
              <a:rPr lang="pt-BR" err="1">
                <a:latin typeface="Avenir Next LT Pro" panose="020B0504020202020204" pitchFamily="34" charset="0"/>
              </a:rPr>
              <a:t>Timestamp</a:t>
            </a:r>
            <a:r>
              <a:rPr lang="pt-BR">
                <a:latin typeface="Avenir Next LT Pro" panose="020B0504020202020204" pitchFamily="34" charset="0"/>
              </a:rPr>
              <a:t>: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936D069-3ED6-2735-4AA3-A5177B108681}"/>
              </a:ext>
            </a:extLst>
          </p:cNvPr>
          <p:cNvSpPr txBox="1"/>
          <p:nvPr/>
        </p:nvSpPr>
        <p:spPr>
          <a:xfrm>
            <a:off x="1026160" y="2672080"/>
            <a:ext cx="4734560" cy="3610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>
                <a:latin typeface="Avenir Next LT Pro" panose="020B0504020202020204" pitchFamily="34" charset="0"/>
              </a:rPr>
              <a:t>Com a utilização de Offset e </a:t>
            </a:r>
            <a:r>
              <a:rPr lang="pt-BR" sz="1400" err="1">
                <a:latin typeface="Avenir Next LT Pro" panose="020B0504020202020204" pitchFamily="34" charset="0"/>
              </a:rPr>
              <a:t>pd.Timestamp</a:t>
            </a:r>
            <a:r>
              <a:rPr lang="pt-BR" sz="1400">
                <a:latin typeface="Avenir Next LT Pro" panose="020B0504020202020204" pitchFamily="34" charset="0"/>
              </a:rPr>
              <a:t>, podemos estruturar datas de forma bem mais organizada de acordo com o que queremos:</a:t>
            </a:r>
          </a:p>
          <a:p>
            <a:pPr algn="just">
              <a:lnSpc>
                <a:spcPct val="150000"/>
              </a:lnSpc>
            </a:pPr>
            <a:endParaRPr lang="pt-BR" sz="1400">
              <a:latin typeface="Avenir Next LT Pro" panose="020B05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1400" b="1" err="1">
                <a:latin typeface="Avenir Next LT Pro" panose="020B0504020202020204" pitchFamily="34" charset="0"/>
              </a:rPr>
              <a:t>pd.Timestamp</a:t>
            </a:r>
            <a:r>
              <a:rPr lang="pt-BR" sz="1400" b="1">
                <a:latin typeface="Avenir Next LT Pro" panose="020B0504020202020204" pitchFamily="34" charset="0"/>
              </a:rPr>
              <a:t> + </a:t>
            </a:r>
            <a:r>
              <a:rPr lang="pt-BR" sz="1400" b="1" err="1">
                <a:latin typeface="Avenir Next LT Pro" panose="020B0504020202020204" pitchFamily="34" charset="0"/>
              </a:rPr>
              <a:t>pd.offsets.Módulo</a:t>
            </a:r>
            <a:endParaRPr lang="pt-BR" sz="1400" b="1">
              <a:latin typeface="Avenir Next LT Pro" panose="020B05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pt-BR" sz="1400" b="1">
              <a:latin typeface="Avenir Next LT Pro" panose="020B05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400">
                <a:latin typeface="Avenir Next LT Pro" panose="020B0504020202020204" pitchFamily="34" charset="0"/>
              </a:rPr>
              <a:t>Dessa forma podemos chegar numa data específica a partir da data que recebemos para tratar, por exemplo: podemos chegar ao último dia do Mês daquela data ou do início.</a:t>
            </a:r>
          </a:p>
          <a:p>
            <a:pPr algn="just">
              <a:lnSpc>
                <a:spcPct val="150000"/>
              </a:lnSpc>
            </a:pPr>
            <a:endParaRPr lang="pt-BR" sz="1400" b="1">
              <a:latin typeface="Avenir Next LT Pro" panose="020B0504020202020204" pitchFamily="34" charset="0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8016F91E-F401-0B6E-8CBE-47C0059B19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96" t="13481" r="8502" b="13036"/>
          <a:stretch/>
        </p:blipFill>
        <p:spPr>
          <a:xfrm>
            <a:off x="6060440" y="2285999"/>
            <a:ext cx="5184000" cy="300381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A9BC98C-E9C3-69F4-09E7-CB592C099993}"/>
              </a:ext>
            </a:extLst>
          </p:cNvPr>
          <p:cNvSpPr txBox="1"/>
          <p:nvPr/>
        </p:nvSpPr>
        <p:spPr>
          <a:xfrm>
            <a:off x="420886" y="248396"/>
            <a:ext cx="915372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799" b="1" i="1" err="1">
                <a:solidFill>
                  <a:schemeClr val="bg1"/>
                </a:solidFill>
                <a:latin typeface="Avenir Next LT Pro" panose="020B0504020202020204" pitchFamily="34" charset="0"/>
              </a:rPr>
              <a:t>Datetime</a:t>
            </a:r>
            <a:r>
              <a:rPr lang="pt-BR" sz="2799" b="1" i="1">
                <a:solidFill>
                  <a:schemeClr val="bg1"/>
                </a:solidFill>
                <a:latin typeface="Avenir Next LT Pro" panose="020B0504020202020204" pitchFamily="34" charset="0"/>
              </a:rPr>
              <a:t>: Grupo 7 - 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982362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id="{842048E7-6035-69A7-91A5-E22F515AEE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84" t="17810" r="8753" b="17983"/>
          <a:stretch/>
        </p:blipFill>
        <p:spPr>
          <a:xfrm>
            <a:off x="6065520" y="2285999"/>
            <a:ext cx="5184000" cy="197182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6184A2B-BA55-08D3-005F-4EFD429C9E17}"/>
              </a:ext>
            </a:extLst>
          </p:cNvPr>
          <p:cNvSpPr txBox="1"/>
          <p:nvPr/>
        </p:nvSpPr>
        <p:spPr>
          <a:xfrm>
            <a:off x="566646" y="1181596"/>
            <a:ext cx="9722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latin typeface="Avenir Next LT Pro" panose="020B0504020202020204" pitchFamily="34" charset="0"/>
              </a:rPr>
              <a:t>Primeiros passos utilizando o Pandas, </a:t>
            </a:r>
            <a:r>
              <a:rPr lang="pt-BR" sz="2400" b="1">
                <a:solidFill>
                  <a:srgbClr val="C8B534"/>
                </a:solidFill>
                <a:latin typeface="Avenir Next LT Pro" panose="020B0504020202020204" pitchFamily="34" charset="0"/>
              </a:rPr>
              <a:t>Offset e </a:t>
            </a:r>
            <a:r>
              <a:rPr lang="pt-BR" sz="2400" b="1" err="1">
                <a:solidFill>
                  <a:srgbClr val="C8B534"/>
                </a:solidFill>
                <a:latin typeface="Avenir Next LT Pro" panose="020B0504020202020204" pitchFamily="34" charset="0"/>
              </a:rPr>
              <a:t>pd.Timestamp</a:t>
            </a:r>
            <a:r>
              <a:rPr lang="pt-BR" sz="2400" b="1">
                <a:solidFill>
                  <a:srgbClr val="C8B534"/>
                </a:solidFill>
                <a:latin typeface="Avenir Next LT Pro" panose="020B0504020202020204" pitchFamily="34" charset="0"/>
              </a:rPr>
              <a:t>:</a:t>
            </a:r>
            <a:r>
              <a:rPr lang="pt-BR" sz="2400">
                <a:latin typeface="Avenir Next LT Pro" panose="020B0504020202020204" pitchFamily="34" charset="0"/>
              </a:rPr>
              <a:t>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A01AC0C-912C-2E61-2B56-925777DCE6F3}"/>
              </a:ext>
            </a:extLst>
          </p:cNvPr>
          <p:cNvSpPr/>
          <p:nvPr/>
        </p:nvSpPr>
        <p:spPr>
          <a:xfrm>
            <a:off x="721360" y="1960880"/>
            <a:ext cx="5039360" cy="3921760"/>
          </a:xfrm>
          <a:prstGeom prst="rect">
            <a:avLst/>
          </a:prstGeom>
          <a:solidFill>
            <a:srgbClr val="C8B5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55FCD0F-2602-52EF-B475-D22FF487F26F}"/>
              </a:ext>
            </a:extLst>
          </p:cNvPr>
          <p:cNvSpPr/>
          <p:nvPr/>
        </p:nvSpPr>
        <p:spPr>
          <a:xfrm>
            <a:off x="843280" y="2082800"/>
            <a:ext cx="5039360" cy="3921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020AEF6E-E287-43A0-92CC-F8049108CBCE}"/>
              </a:ext>
            </a:extLst>
          </p:cNvPr>
          <p:cNvGrpSpPr/>
          <p:nvPr/>
        </p:nvGrpSpPr>
        <p:grpSpPr>
          <a:xfrm>
            <a:off x="985520" y="2209800"/>
            <a:ext cx="284480" cy="355600"/>
            <a:chOff x="7579360" y="2413000"/>
            <a:chExt cx="284480" cy="355600"/>
          </a:xfrm>
        </p:grpSpPr>
        <p:sp>
          <p:nvSpPr>
            <p:cNvPr id="13" name="Triângulo isósceles 12">
              <a:extLst>
                <a:ext uri="{FF2B5EF4-FFF2-40B4-BE49-F238E27FC236}">
                  <a16:creationId xmlns:a16="http://schemas.microsoft.com/office/drawing/2014/main" id="{001BB69D-A423-F356-3604-AEA373DDFD6E}"/>
                </a:ext>
              </a:extLst>
            </p:cNvPr>
            <p:cNvSpPr/>
            <p:nvPr/>
          </p:nvSpPr>
          <p:spPr>
            <a:xfrm rot="5400000">
              <a:off x="7589520" y="2494280"/>
              <a:ext cx="355600" cy="193040"/>
            </a:xfrm>
            <a:prstGeom prst="triangle">
              <a:avLst/>
            </a:prstGeom>
            <a:solidFill>
              <a:srgbClr val="C9C4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Triângulo isósceles 13">
              <a:extLst>
                <a:ext uri="{FF2B5EF4-FFF2-40B4-BE49-F238E27FC236}">
                  <a16:creationId xmlns:a16="http://schemas.microsoft.com/office/drawing/2014/main" id="{99A7B598-2D38-8714-C858-6B90B18AD62B}"/>
                </a:ext>
              </a:extLst>
            </p:cNvPr>
            <p:cNvSpPr/>
            <p:nvPr/>
          </p:nvSpPr>
          <p:spPr>
            <a:xfrm rot="5400000">
              <a:off x="7498080" y="2494280"/>
              <a:ext cx="355600" cy="193040"/>
            </a:xfrm>
            <a:prstGeom prst="triangle">
              <a:avLst/>
            </a:prstGeom>
            <a:solidFill>
              <a:srgbClr val="797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574F05E-E305-9B15-3299-B5C4DFCD4BED}"/>
              </a:ext>
            </a:extLst>
          </p:cNvPr>
          <p:cNvSpPr txBox="1"/>
          <p:nvPr/>
        </p:nvSpPr>
        <p:spPr>
          <a:xfrm>
            <a:off x="1351280" y="2204720"/>
            <a:ext cx="40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latin typeface="Avenir Next LT Pro" panose="020B0504020202020204" pitchFamily="34" charset="0"/>
              </a:rPr>
              <a:t>Pandas, Offset e </a:t>
            </a:r>
            <a:r>
              <a:rPr lang="pt-BR" err="1">
                <a:latin typeface="Avenir Next LT Pro" panose="020B0504020202020204" pitchFamily="34" charset="0"/>
              </a:rPr>
              <a:t>Timestamp</a:t>
            </a:r>
            <a:r>
              <a:rPr lang="pt-BR">
                <a:latin typeface="Avenir Next LT Pro" panose="020B0504020202020204" pitchFamily="34" charset="0"/>
              </a:rPr>
              <a:t>: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936D069-3ED6-2735-4AA3-A5177B108681}"/>
              </a:ext>
            </a:extLst>
          </p:cNvPr>
          <p:cNvSpPr txBox="1"/>
          <p:nvPr/>
        </p:nvSpPr>
        <p:spPr>
          <a:xfrm>
            <a:off x="1026160" y="2672080"/>
            <a:ext cx="4734560" cy="3610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>
                <a:latin typeface="Avenir Next LT Pro" panose="020B0504020202020204" pitchFamily="34" charset="0"/>
              </a:rPr>
              <a:t>Com a utilização de Offset e </a:t>
            </a:r>
            <a:r>
              <a:rPr lang="pt-BR" sz="1400" err="1">
                <a:latin typeface="Avenir Next LT Pro" panose="020B0504020202020204" pitchFamily="34" charset="0"/>
              </a:rPr>
              <a:t>pd.Timestamp</a:t>
            </a:r>
            <a:r>
              <a:rPr lang="pt-BR" sz="1400">
                <a:latin typeface="Avenir Next LT Pro" panose="020B0504020202020204" pitchFamily="34" charset="0"/>
              </a:rPr>
              <a:t>, podemos estruturar datas de forma bem mais organizada de acordo com o que queremos:</a:t>
            </a:r>
          </a:p>
          <a:p>
            <a:pPr algn="just">
              <a:lnSpc>
                <a:spcPct val="150000"/>
              </a:lnSpc>
            </a:pPr>
            <a:endParaRPr lang="pt-BR" sz="1400">
              <a:latin typeface="Avenir Next LT Pro" panose="020B05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1400" b="1" err="1">
                <a:latin typeface="Avenir Next LT Pro" panose="020B0504020202020204" pitchFamily="34" charset="0"/>
              </a:rPr>
              <a:t>pd.Timestamp</a:t>
            </a:r>
            <a:r>
              <a:rPr lang="pt-BR" sz="1400" b="1">
                <a:latin typeface="Avenir Next LT Pro" panose="020B0504020202020204" pitchFamily="34" charset="0"/>
              </a:rPr>
              <a:t> + </a:t>
            </a:r>
            <a:r>
              <a:rPr lang="pt-BR" sz="1400" b="1" err="1">
                <a:latin typeface="Avenir Next LT Pro" panose="020B0504020202020204" pitchFamily="34" charset="0"/>
              </a:rPr>
              <a:t>pd.offsets.Módulo</a:t>
            </a:r>
            <a:endParaRPr lang="pt-BR" sz="1400" b="1">
              <a:latin typeface="Avenir Next LT Pro" panose="020B05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pt-BR" sz="1400" b="1">
              <a:latin typeface="Avenir Next LT Pro" panose="020B05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400">
                <a:latin typeface="Avenir Next LT Pro" panose="020B0504020202020204" pitchFamily="34" charset="0"/>
              </a:rPr>
              <a:t>Dessa forma podemos chegar numa data específica a partir da data que recebemos para tratar, por exemplo: podemos chegar ao último dia do Mês daquela data ou do início.</a:t>
            </a:r>
          </a:p>
          <a:p>
            <a:pPr algn="just">
              <a:lnSpc>
                <a:spcPct val="150000"/>
              </a:lnSpc>
            </a:pPr>
            <a:endParaRPr lang="pt-BR" sz="1400" b="1">
              <a:latin typeface="Avenir Next LT Pro" panose="020B05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40552FD-F734-DD12-AAD4-82A0492E54BC}"/>
              </a:ext>
            </a:extLst>
          </p:cNvPr>
          <p:cNvSpPr txBox="1"/>
          <p:nvPr/>
        </p:nvSpPr>
        <p:spPr>
          <a:xfrm>
            <a:off x="420886" y="248396"/>
            <a:ext cx="915372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799" b="1" i="1" err="1">
                <a:solidFill>
                  <a:schemeClr val="bg1"/>
                </a:solidFill>
                <a:latin typeface="Avenir Next LT Pro" panose="020B0504020202020204" pitchFamily="34" charset="0"/>
              </a:rPr>
              <a:t>Datetime</a:t>
            </a:r>
            <a:r>
              <a:rPr lang="pt-BR" sz="2799" b="1" i="1">
                <a:solidFill>
                  <a:schemeClr val="bg1"/>
                </a:solidFill>
                <a:latin typeface="Avenir Next LT Pro" panose="020B0504020202020204" pitchFamily="34" charset="0"/>
              </a:rPr>
              <a:t>: Grupo 7 - 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4134124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6184A2B-BA55-08D3-005F-4EFD429C9E17}"/>
              </a:ext>
            </a:extLst>
          </p:cNvPr>
          <p:cNvSpPr txBox="1"/>
          <p:nvPr/>
        </p:nvSpPr>
        <p:spPr>
          <a:xfrm>
            <a:off x="566646" y="1181596"/>
            <a:ext cx="972273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>
                <a:latin typeface="Avenir Next LT Pro"/>
              </a:rPr>
              <a:t>Funcionamento e utilização do </a:t>
            </a:r>
            <a:r>
              <a:rPr lang="pt-BR" sz="2400" b="1" err="1">
                <a:solidFill>
                  <a:srgbClr val="C8B534"/>
                </a:solidFill>
                <a:latin typeface="Avenir Next LT Pro"/>
              </a:rPr>
              <a:t>DatetimeIndex</a:t>
            </a:r>
            <a:r>
              <a:rPr lang="pt-BR" sz="2400" b="1">
                <a:solidFill>
                  <a:srgbClr val="C8B534"/>
                </a:solidFill>
                <a:latin typeface="Avenir Next LT Pro"/>
              </a:rPr>
              <a:t> e </a:t>
            </a:r>
            <a:r>
              <a:rPr lang="pt-BR" sz="2400" b="1" err="1">
                <a:solidFill>
                  <a:srgbClr val="C8B534"/>
                </a:solidFill>
                <a:latin typeface="Avenir Next LT Pro"/>
              </a:rPr>
              <a:t>PeriodIndex</a:t>
            </a:r>
            <a:endParaRPr lang="pt-BR" sz="2400" b="1">
              <a:solidFill>
                <a:srgbClr val="C8B534"/>
              </a:solidFill>
              <a:latin typeface="Avenir Next LT Pro"/>
            </a:endParaRPr>
          </a:p>
          <a:p>
            <a:endParaRPr lang="pt-BR" sz="2400" b="1">
              <a:solidFill>
                <a:srgbClr val="C8B534"/>
              </a:solidFill>
              <a:latin typeface="Avenir Next LT Pro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A01AC0C-912C-2E61-2B56-925777DCE6F3}"/>
              </a:ext>
            </a:extLst>
          </p:cNvPr>
          <p:cNvSpPr/>
          <p:nvPr/>
        </p:nvSpPr>
        <p:spPr>
          <a:xfrm>
            <a:off x="721360" y="1960880"/>
            <a:ext cx="5039360" cy="3921760"/>
          </a:xfrm>
          <a:prstGeom prst="rect">
            <a:avLst/>
          </a:prstGeom>
          <a:solidFill>
            <a:srgbClr val="C8B5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55FCD0F-2602-52EF-B475-D22FF487F26F}"/>
              </a:ext>
            </a:extLst>
          </p:cNvPr>
          <p:cNvSpPr/>
          <p:nvPr/>
        </p:nvSpPr>
        <p:spPr>
          <a:xfrm>
            <a:off x="843280" y="2082800"/>
            <a:ext cx="5039360" cy="3921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020AEF6E-E287-43A0-92CC-F8049108CBCE}"/>
              </a:ext>
            </a:extLst>
          </p:cNvPr>
          <p:cNvGrpSpPr/>
          <p:nvPr/>
        </p:nvGrpSpPr>
        <p:grpSpPr>
          <a:xfrm>
            <a:off x="985520" y="2209800"/>
            <a:ext cx="284480" cy="355600"/>
            <a:chOff x="7579360" y="2413000"/>
            <a:chExt cx="284480" cy="355600"/>
          </a:xfrm>
        </p:grpSpPr>
        <p:sp>
          <p:nvSpPr>
            <p:cNvPr id="13" name="Triângulo isósceles 12">
              <a:extLst>
                <a:ext uri="{FF2B5EF4-FFF2-40B4-BE49-F238E27FC236}">
                  <a16:creationId xmlns:a16="http://schemas.microsoft.com/office/drawing/2014/main" id="{001BB69D-A423-F356-3604-AEA373DDFD6E}"/>
                </a:ext>
              </a:extLst>
            </p:cNvPr>
            <p:cNvSpPr/>
            <p:nvPr/>
          </p:nvSpPr>
          <p:spPr>
            <a:xfrm rot="5400000">
              <a:off x="7589520" y="2494280"/>
              <a:ext cx="355600" cy="193040"/>
            </a:xfrm>
            <a:prstGeom prst="triangle">
              <a:avLst/>
            </a:prstGeom>
            <a:solidFill>
              <a:srgbClr val="C9C4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Triângulo isósceles 13">
              <a:extLst>
                <a:ext uri="{FF2B5EF4-FFF2-40B4-BE49-F238E27FC236}">
                  <a16:creationId xmlns:a16="http://schemas.microsoft.com/office/drawing/2014/main" id="{99A7B598-2D38-8714-C858-6B90B18AD62B}"/>
                </a:ext>
              </a:extLst>
            </p:cNvPr>
            <p:cNvSpPr/>
            <p:nvPr/>
          </p:nvSpPr>
          <p:spPr>
            <a:xfrm rot="5400000">
              <a:off x="7498080" y="2494280"/>
              <a:ext cx="355600" cy="193040"/>
            </a:xfrm>
            <a:prstGeom prst="triangle">
              <a:avLst/>
            </a:prstGeom>
            <a:solidFill>
              <a:srgbClr val="797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574F05E-E305-9B15-3299-B5C4DFCD4BED}"/>
              </a:ext>
            </a:extLst>
          </p:cNvPr>
          <p:cNvSpPr txBox="1"/>
          <p:nvPr/>
        </p:nvSpPr>
        <p:spPr>
          <a:xfrm>
            <a:off x="1351280" y="2204720"/>
            <a:ext cx="40640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err="1">
                <a:latin typeface="Avenir Next LT Pro"/>
              </a:rPr>
              <a:t>DatetimeIndex</a:t>
            </a:r>
            <a:r>
              <a:rPr lang="pt-BR">
                <a:latin typeface="Avenir Next LT Pro"/>
              </a:rPr>
              <a:t>: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936D069-3ED6-2735-4AA3-A5177B108681}"/>
              </a:ext>
            </a:extLst>
          </p:cNvPr>
          <p:cNvSpPr txBox="1"/>
          <p:nvPr/>
        </p:nvSpPr>
        <p:spPr>
          <a:xfrm>
            <a:off x="1026160" y="2672080"/>
            <a:ext cx="4734560" cy="35030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err="1">
                <a:latin typeface="Avenir Next LT Pro"/>
              </a:rPr>
              <a:t>DatetimeIndex</a:t>
            </a:r>
            <a:r>
              <a:rPr lang="pt-BR" sz="1400">
                <a:latin typeface="Avenir Next LT Pro"/>
              </a:rPr>
              <a:t> é, simplesmente, a indexação de dados em </a:t>
            </a:r>
            <a:r>
              <a:rPr lang="pt-BR" sz="1400" err="1">
                <a:latin typeface="Avenir Next LT Pro"/>
              </a:rPr>
              <a:t>Timestamps</a:t>
            </a:r>
            <a:r>
              <a:rPr lang="pt-BR" sz="1400">
                <a:latin typeface="Avenir Next LT Pro"/>
              </a:rPr>
              <a:t>, podendo ser resumida da seguinte forma:</a:t>
            </a:r>
            <a:endParaRPr lang="pt-BR" sz="1400">
              <a:latin typeface="Avenir Next LT Pro" panose="020B05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1400" b="1">
              <a:latin typeface="Avenir Next LT Pro" panose="020B0504020202020204" pitchFamily="34" charset="0"/>
            </a:endParaRPr>
          </a:p>
          <a:p>
            <a:pPr algn="ctr"/>
            <a:r>
              <a:rPr lang="pt-BR" sz="1400" b="1" err="1">
                <a:latin typeface="Avenir Next LT Pro"/>
              </a:rPr>
              <a:t>pd.Series</a:t>
            </a:r>
            <a:r>
              <a:rPr lang="pt-BR" sz="1400" b="1">
                <a:latin typeface="Avenir Next LT Pro"/>
              </a:rPr>
              <a:t>(dados, [</a:t>
            </a:r>
            <a:r>
              <a:rPr lang="pt-BR" sz="1400" b="1" err="1">
                <a:latin typeface="Avenir Next LT Pro"/>
              </a:rPr>
              <a:t>Timestamps</a:t>
            </a:r>
            <a:r>
              <a:rPr lang="pt-BR" sz="1400" b="1">
                <a:latin typeface="Avenir Next LT Pro"/>
              </a:rPr>
              <a:t>])</a:t>
            </a:r>
          </a:p>
          <a:p>
            <a:pPr algn="ctr">
              <a:lnSpc>
                <a:spcPct val="150000"/>
              </a:lnSpc>
            </a:pPr>
            <a:endParaRPr lang="pt-BR" sz="1400" b="1">
              <a:latin typeface="Avenir Next LT Pro" panose="020B05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pt-BR" sz="1400" b="1">
              <a:latin typeface="Avenir Next LT Pro" panose="020B05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400" b="1">
                <a:latin typeface="Avenir Next LT Pro"/>
              </a:rPr>
              <a:t>*</a:t>
            </a:r>
            <a:r>
              <a:rPr lang="pt-BR" sz="1400">
                <a:latin typeface="Avenir Next LT Pro"/>
              </a:rPr>
              <a:t>É importante lembrar, que a função Series irá indexar o 1º </a:t>
            </a:r>
            <a:r>
              <a:rPr lang="pt-BR" sz="1400" err="1">
                <a:latin typeface="Avenir Next LT Pro"/>
              </a:rPr>
              <a:t>Datetime</a:t>
            </a:r>
            <a:r>
              <a:rPr lang="pt-BR" sz="1400">
                <a:latin typeface="Avenir Next LT Pro"/>
              </a:rPr>
              <a:t> com o 1º dado, o 2º</a:t>
            </a:r>
            <a:r>
              <a:rPr lang="pt-BR" sz="1400">
                <a:ea typeface="+mn-lt"/>
                <a:cs typeface="+mn-lt"/>
              </a:rPr>
              <a:t> </a:t>
            </a:r>
            <a:r>
              <a:rPr lang="pt-BR" sz="1400" err="1">
                <a:ea typeface="+mn-lt"/>
                <a:cs typeface="+mn-lt"/>
              </a:rPr>
              <a:t>Datetime</a:t>
            </a:r>
            <a:r>
              <a:rPr lang="pt-BR" sz="1400">
                <a:ea typeface="+mn-lt"/>
                <a:cs typeface="+mn-lt"/>
              </a:rPr>
              <a:t> com o 2º dado e assim por diante.</a:t>
            </a:r>
            <a:endParaRPr lang="pt-BR" sz="1400">
              <a:latin typeface="Avenir Next LT Pro" panose="020B05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1400" b="1">
              <a:latin typeface="Avenir Next LT Pro" panose="020B05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DA8AA8C-2FBB-2CDC-359E-A02C87987031}"/>
              </a:ext>
            </a:extLst>
          </p:cNvPr>
          <p:cNvSpPr txBox="1"/>
          <p:nvPr/>
        </p:nvSpPr>
        <p:spPr>
          <a:xfrm>
            <a:off x="420886" y="248396"/>
            <a:ext cx="915372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799" b="1" i="1" err="1">
                <a:solidFill>
                  <a:schemeClr val="bg1"/>
                </a:solidFill>
                <a:latin typeface="Avenir Next LT Pro" panose="020B0504020202020204" pitchFamily="34" charset="0"/>
              </a:rPr>
              <a:t>Datetime</a:t>
            </a:r>
            <a:r>
              <a:rPr lang="pt-BR" sz="2799" b="1" i="1">
                <a:solidFill>
                  <a:schemeClr val="bg1"/>
                </a:solidFill>
                <a:latin typeface="Avenir Next LT Pro" panose="020B0504020202020204" pitchFamily="34" charset="0"/>
              </a:rPr>
              <a:t>: Grupo 7 -  Apresentação</a:t>
            </a: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7175F29F-8A64-88DB-5047-20D6E34B5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546" y="2280249"/>
            <a:ext cx="5887889" cy="251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90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6184A2B-BA55-08D3-005F-4EFD429C9E17}"/>
              </a:ext>
            </a:extLst>
          </p:cNvPr>
          <p:cNvSpPr txBox="1"/>
          <p:nvPr/>
        </p:nvSpPr>
        <p:spPr>
          <a:xfrm>
            <a:off x="566646" y="1181596"/>
            <a:ext cx="972273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>
                <a:latin typeface="Avenir Next LT Pro"/>
              </a:rPr>
              <a:t>Funcionamento e utilização do </a:t>
            </a:r>
            <a:r>
              <a:rPr lang="pt-BR" sz="2400" b="1" err="1">
                <a:solidFill>
                  <a:srgbClr val="C8B534"/>
                </a:solidFill>
                <a:latin typeface="Avenir Next LT Pro"/>
              </a:rPr>
              <a:t>DatetimeIndex</a:t>
            </a:r>
            <a:r>
              <a:rPr lang="pt-BR" sz="2400" b="1">
                <a:solidFill>
                  <a:srgbClr val="C8B534"/>
                </a:solidFill>
                <a:latin typeface="Avenir Next LT Pro"/>
              </a:rPr>
              <a:t> e </a:t>
            </a:r>
            <a:r>
              <a:rPr lang="pt-BR" sz="2400" b="1" err="1">
                <a:solidFill>
                  <a:srgbClr val="C8B534"/>
                </a:solidFill>
                <a:latin typeface="Avenir Next LT Pro"/>
              </a:rPr>
              <a:t>PeriodIndex</a:t>
            </a:r>
            <a:endParaRPr lang="pt-BR" sz="2400" b="1">
              <a:solidFill>
                <a:srgbClr val="C8B534"/>
              </a:solidFill>
              <a:latin typeface="Avenir Next LT Pro"/>
            </a:endParaRPr>
          </a:p>
          <a:p>
            <a:endParaRPr lang="pt-BR" sz="2400" b="1">
              <a:solidFill>
                <a:srgbClr val="C8B534"/>
              </a:solidFill>
              <a:latin typeface="Avenir Next LT Pro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A01AC0C-912C-2E61-2B56-925777DCE6F3}"/>
              </a:ext>
            </a:extLst>
          </p:cNvPr>
          <p:cNvSpPr/>
          <p:nvPr/>
        </p:nvSpPr>
        <p:spPr>
          <a:xfrm>
            <a:off x="721360" y="1960880"/>
            <a:ext cx="5039360" cy="3921760"/>
          </a:xfrm>
          <a:prstGeom prst="rect">
            <a:avLst/>
          </a:prstGeom>
          <a:solidFill>
            <a:srgbClr val="C8B5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55FCD0F-2602-52EF-B475-D22FF487F26F}"/>
              </a:ext>
            </a:extLst>
          </p:cNvPr>
          <p:cNvSpPr/>
          <p:nvPr/>
        </p:nvSpPr>
        <p:spPr>
          <a:xfrm>
            <a:off x="843280" y="2082800"/>
            <a:ext cx="5039360" cy="3921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020AEF6E-E287-43A0-92CC-F8049108CBCE}"/>
              </a:ext>
            </a:extLst>
          </p:cNvPr>
          <p:cNvGrpSpPr/>
          <p:nvPr/>
        </p:nvGrpSpPr>
        <p:grpSpPr>
          <a:xfrm>
            <a:off x="985520" y="2209800"/>
            <a:ext cx="284480" cy="355600"/>
            <a:chOff x="7579360" y="2413000"/>
            <a:chExt cx="284480" cy="355600"/>
          </a:xfrm>
        </p:grpSpPr>
        <p:sp>
          <p:nvSpPr>
            <p:cNvPr id="13" name="Triângulo isósceles 12">
              <a:extLst>
                <a:ext uri="{FF2B5EF4-FFF2-40B4-BE49-F238E27FC236}">
                  <a16:creationId xmlns:a16="http://schemas.microsoft.com/office/drawing/2014/main" id="{001BB69D-A423-F356-3604-AEA373DDFD6E}"/>
                </a:ext>
              </a:extLst>
            </p:cNvPr>
            <p:cNvSpPr/>
            <p:nvPr/>
          </p:nvSpPr>
          <p:spPr>
            <a:xfrm rot="5400000">
              <a:off x="7589520" y="2494280"/>
              <a:ext cx="355600" cy="193040"/>
            </a:xfrm>
            <a:prstGeom prst="triangle">
              <a:avLst/>
            </a:prstGeom>
            <a:solidFill>
              <a:srgbClr val="C9C4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Triângulo isósceles 13">
              <a:extLst>
                <a:ext uri="{FF2B5EF4-FFF2-40B4-BE49-F238E27FC236}">
                  <a16:creationId xmlns:a16="http://schemas.microsoft.com/office/drawing/2014/main" id="{99A7B598-2D38-8714-C858-6B90B18AD62B}"/>
                </a:ext>
              </a:extLst>
            </p:cNvPr>
            <p:cNvSpPr/>
            <p:nvPr/>
          </p:nvSpPr>
          <p:spPr>
            <a:xfrm rot="5400000">
              <a:off x="7498080" y="2494280"/>
              <a:ext cx="355600" cy="193040"/>
            </a:xfrm>
            <a:prstGeom prst="triangle">
              <a:avLst/>
            </a:prstGeom>
            <a:solidFill>
              <a:srgbClr val="797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574F05E-E305-9B15-3299-B5C4DFCD4BED}"/>
              </a:ext>
            </a:extLst>
          </p:cNvPr>
          <p:cNvSpPr txBox="1"/>
          <p:nvPr/>
        </p:nvSpPr>
        <p:spPr>
          <a:xfrm>
            <a:off x="1351280" y="2204720"/>
            <a:ext cx="40640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err="1">
                <a:latin typeface="Avenir Next LT Pro"/>
              </a:rPr>
              <a:t>PeriodIndex</a:t>
            </a:r>
            <a:r>
              <a:rPr lang="pt-BR">
                <a:latin typeface="Avenir Next LT Pro"/>
              </a:rPr>
              <a:t>: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936D069-3ED6-2735-4AA3-A5177B108681}"/>
              </a:ext>
            </a:extLst>
          </p:cNvPr>
          <p:cNvSpPr txBox="1"/>
          <p:nvPr/>
        </p:nvSpPr>
        <p:spPr>
          <a:xfrm>
            <a:off x="1026160" y="2672080"/>
            <a:ext cx="4734560" cy="35030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err="1">
                <a:latin typeface="Avenir Next LT Pro"/>
              </a:rPr>
              <a:t>PeriodIndex</a:t>
            </a:r>
            <a:r>
              <a:rPr lang="pt-BR" sz="1400">
                <a:latin typeface="Avenir Next LT Pro"/>
              </a:rPr>
              <a:t> é semelhante ao </a:t>
            </a:r>
            <a:r>
              <a:rPr lang="pt-BR" sz="1400" err="1">
                <a:latin typeface="Avenir Next LT Pro"/>
              </a:rPr>
              <a:t>DatetimeIndex</a:t>
            </a:r>
            <a:r>
              <a:rPr lang="pt-BR" sz="1400">
                <a:latin typeface="Avenir Next LT Pro"/>
              </a:rPr>
              <a:t> e ele irá fazer a indexação de dados e </a:t>
            </a:r>
            <a:r>
              <a:rPr lang="pt-BR" sz="1400" err="1">
                <a:latin typeface="Avenir Next LT Pro"/>
              </a:rPr>
              <a:t>Periodos</a:t>
            </a:r>
            <a:r>
              <a:rPr lang="pt-BR" sz="1400">
                <a:latin typeface="Avenir Next LT Pro"/>
              </a:rPr>
              <a:t>, podendo ser resumida da seguinte forma:</a:t>
            </a:r>
            <a:endParaRPr lang="pt-BR" sz="1400">
              <a:latin typeface="Avenir Next LT Pro" panose="020B05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1400" b="1">
              <a:latin typeface="Avenir Next LT Pro" panose="020B0504020202020204" pitchFamily="34" charset="0"/>
            </a:endParaRPr>
          </a:p>
          <a:p>
            <a:pPr algn="ctr"/>
            <a:r>
              <a:rPr lang="pt-BR" sz="1400" b="1" err="1">
                <a:latin typeface="Avenir Next LT Pro"/>
              </a:rPr>
              <a:t>pd.Series</a:t>
            </a:r>
            <a:r>
              <a:rPr lang="pt-BR" sz="1400" b="1">
                <a:latin typeface="Avenir Next LT Pro"/>
              </a:rPr>
              <a:t>(dados, [</a:t>
            </a:r>
            <a:r>
              <a:rPr lang="pt-BR" sz="1400" b="1" err="1">
                <a:latin typeface="Avenir Next LT Pro"/>
              </a:rPr>
              <a:t>Periods</a:t>
            </a:r>
            <a:r>
              <a:rPr lang="pt-BR" sz="1400" b="1">
                <a:latin typeface="Avenir Next LT Pro"/>
              </a:rPr>
              <a:t>])</a:t>
            </a:r>
          </a:p>
          <a:p>
            <a:pPr algn="ctr">
              <a:lnSpc>
                <a:spcPct val="150000"/>
              </a:lnSpc>
            </a:pPr>
            <a:endParaRPr lang="pt-BR" sz="1400" b="1">
              <a:latin typeface="Avenir Next LT Pro" panose="020B05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pt-BR" sz="1400" b="1">
              <a:latin typeface="Avenir Next LT Pro" panose="020B05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400" b="1">
                <a:latin typeface="Avenir Next LT Pro"/>
              </a:rPr>
              <a:t>*</a:t>
            </a:r>
            <a:r>
              <a:rPr lang="pt-BR" sz="1400">
                <a:latin typeface="Avenir Next LT Pro"/>
              </a:rPr>
              <a:t>Assim como a </a:t>
            </a:r>
            <a:r>
              <a:rPr lang="pt-BR" sz="1400" err="1">
                <a:latin typeface="Avenir Next LT Pro"/>
              </a:rPr>
              <a:t>DatetimeIndex</a:t>
            </a:r>
            <a:r>
              <a:rPr lang="pt-BR" sz="1400">
                <a:latin typeface="Avenir Next LT Pro"/>
              </a:rPr>
              <a:t>, o 1º Período será indexado com o 1º dado, o 2º</a:t>
            </a:r>
            <a:r>
              <a:rPr lang="pt-BR" sz="1400">
                <a:ea typeface="+mn-lt"/>
                <a:cs typeface="+mn-lt"/>
              </a:rPr>
              <a:t> Período com o 2º dado e assim por diante.</a:t>
            </a:r>
            <a:endParaRPr lang="pt-BR" sz="1400">
              <a:latin typeface="Avenir Next LT Pro" panose="020B05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1400" b="1">
              <a:latin typeface="Avenir Next LT Pro" panose="020B05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FAE01B5-412B-777C-62AA-87092E88AE95}"/>
              </a:ext>
            </a:extLst>
          </p:cNvPr>
          <p:cNvSpPr txBox="1"/>
          <p:nvPr/>
        </p:nvSpPr>
        <p:spPr>
          <a:xfrm>
            <a:off x="420886" y="248396"/>
            <a:ext cx="915372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799" b="1" i="1" err="1">
                <a:solidFill>
                  <a:schemeClr val="bg1"/>
                </a:solidFill>
                <a:latin typeface="Avenir Next LT Pro" panose="020B0504020202020204" pitchFamily="34" charset="0"/>
              </a:rPr>
              <a:t>Datetime</a:t>
            </a:r>
            <a:r>
              <a:rPr lang="pt-BR" sz="2799" b="1" i="1">
                <a:solidFill>
                  <a:schemeClr val="bg1"/>
                </a:solidFill>
                <a:latin typeface="Avenir Next LT Pro" panose="020B0504020202020204" pitchFamily="34" charset="0"/>
              </a:rPr>
              <a:t>: Grupo 7 -  Apresentação</a:t>
            </a:r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883DB69E-F1C0-EA4F-F9CA-8CB1565AE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445" y="2208362"/>
            <a:ext cx="6072997" cy="287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74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1285</Words>
  <Application>Microsoft Office PowerPoint</Application>
  <PresentationFormat>Widescreen</PresentationFormat>
  <Paragraphs>146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Hiroshi Komi</dc:creator>
  <cp:lastModifiedBy>João Hiroshi Komi</cp:lastModifiedBy>
  <cp:revision>5</cp:revision>
  <dcterms:created xsi:type="dcterms:W3CDTF">2024-04-22T18:43:20Z</dcterms:created>
  <dcterms:modified xsi:type="dcterms:W3CDTF">2024-05-25T14:47:12Z</dcterms:modified>
</cp:coreProperties>
</file>