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46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47"/>
      <p:bold r:id="rId48"/>
      <p:italic r:id="rId49"/>
      <p:boldItalic r:id="rId50"/>
    </p:embeddedFont>
    <p:embeddedFont>
      <p:font typeface="Consolas" panose="020B0609020204030204" pitchFamily="49" charset="0"/>
      <p:regular r:id="rId51"/>
      <p:bold r:id="rId52"/>
      <p:italic r:id="rId53"/>
      <p:boldItalic r:id="rId54"/>
    </p:embeddedFont>
    <p:embeddedFont>
      <p:font typeface="Fira Code" panose="020B0809050000020004" pitchFamily="49" charset="0"/>
      <p:regular r:id="rId55"/>
      <p:bold r:id="rId5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7" roundtripDataSignature="AMtx7minfg1Cml+u10HOe4ihVD6r6c+Yf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01E8A58-3394-4C66-942F-A45F5BFA32BB}">
  <a:tblStyle styleId="{B01E8A58-3394-4C66-942F-A45F5BFA32BB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font" Target="fonts/font1.fntdata"/><Relationship Id="rId50" Type="http://schemas.openxmlformats.org/officeDocument/2006/relationships/font" Target="fonts/font4.fntdata"/><Relationship Id="rId55" Type="http://schemas.openxmlformats.org/officeDocument/2006/relationships/font" Target="fonts/font9.fntdata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font" Target="fonts/font7.fntdata"/><Relationship Id="rId58" Type="http://schemas.openxmlformats.org/officeDocument/2006/relationships/presProps" Target="presProps.xml"/><Relationship Id="rId5" Type="http://schemas.openxmlformats.org/officeDocument/2006/relationships/slide" Target="slides/slide1.xml"/><Relationship Id="rId61" Type="http://schemas.openxmlformats.org/officeDocument/2006/relationships/tableStyles" Target="tableStyle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font" Target="fonts/font2.fntdata"/><Relationship Id="rId56" Type="http://schemas.openxmlformats.org/officeDocument/2006/relationships/font" Target="fonts/font10.fntdata"/><Relationship Id="rId8" Type="http://schemas.openxmlformats.org/officeDocument/2006/relationships/slide" Target="slides/slide4.xml"/><Relationship Id="rId51" Type="http://schemas.openxmlformats.org/officeDocument/2006/relationships/font" Target="fonts/font5.fntdata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notesMaster" Target="notesMasters/notesMaster1.xml"/><Relationship Id="rId59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font" Target="fonts/font8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font" Target="fonts/font3.fntdata"/><Relationship Id="rId57" Type="http://customschemas.google.com/relationships/presentationmetadata" Target="metadata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font" Target="fonts/font6.fntdata"/><Relationship Id="rId6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4635f0c535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g14635f0c535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4635f0c535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g14635f0c535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4635f0c535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14635f0c535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4635f0c535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g14635f0c535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4635f0c535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5" name="Google Shape;155;g14635f0c535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4635f0c535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g14635f0c535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4635f0c535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Google Shape;170;g14635f0c535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4635f0c535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7" name="Google Shape;177;g14635f0c535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4635f0c535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5" name="Google Shape;185;g14635f0c535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4635f0c535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g14635f0c535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4635f0c535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g14635f0c535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4635f0c535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7" name="Google Shape;207;g14635f0c535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4635f0c535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5" name="Google Shape;215;g14635f0c535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4635f0c535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3" name="Google Shape;223;g14635f0c535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4635f0c53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1" name="Google Shape;231;g14635f0c53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235a5df4d9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9" name="Google Shape;239;g1235a5df4d9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4635f0c535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9" name="Google Shape;249;g14635f0c535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4635f0c535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8" name="Google Shape;258;g14635f0c535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4635f0c535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6" name="Google Shape;266;g14635f0c535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4635f0c535_0_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4" name="Google Shape;274;g14635f0c535_0_2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4635f0c535_0_2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2" name="Google Shape;282;g14635f0c535_0_2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4635f0c535_0_2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0" name="Google Shape;290;g14635f0c535_0_2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4635f0c535_0_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8" name="Google Shape;298;g14635f0c535_0_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4635f0c535_0_2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6" name="Google Shape;306;g14635f0c535_0_2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4635f0c535_0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4" name="Google Shape;314;g14635f0c535_0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4635f0c535_0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2" name="Google Shape;322;g14635f0c535_0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4635f0c535_0_2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0" name="Google Shape;330;g14635f0c535_0_2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4635f0c535_0_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8" name="Google Shape;338;g14635f0c535_0_2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4635f0c535_0_2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6" name="Google Shape;346;g14635f0c535_0_2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14635f0c535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4" name="Google Shape;354;g14635f0c535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4" name="Google Shape;364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1" name="Google Shape;371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235a5df4d9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1235a5df4d9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4635f0c535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g14635f0c535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4635f0c53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g14635f0c53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Listas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4635f0c535_0_2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Sequências suportam indexação negativa. A contagem começa em -1.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g14635f0c535_0_2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Índices negativos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9" name="Google Shape;129;g14635f0c535_0_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4635f0c535_0_2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g14635f0c535_0_2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6" name="Google Shape;136;g14635f0c535_0_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37" name="Google Shape;137;g14635f0c535_0_2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"maçã"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"laranja"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"uva"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"pera"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pera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laranja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4635f0c535_0_3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Listas podem armazenar todos os tipos de objetos Python, portanto podemos ter listas que armazenam outras listas. Com isso podemos criar estruturas bidimensionais (tabelas), e acessar informando os índices de linha e coluna. 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g14635f0c535_0_3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Listas aninhadas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4" name="Google Shape;144;g14635f0c535_0_3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4635f0c535_0_3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g14635f0c535_0_39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1" name="Google Shape;151;g14635f0c535_0_3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52" name="Google Shape;152;g14635f0c535_0_39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matriz = [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"b"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matriz[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[1, "a", 2]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matriz[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1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matriz[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2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matriz[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"c"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4635f0c535_0_4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Além de acessar elementos diretamente, podemos extrair um conjunto de valores de uma sequência. Para isso basta passar o índice inicial e/ou final para acessar o conjunto. Podemos ainda informar quantas posições o cursor deve "pular" no acesso.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g14635f0c535_0_4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Fatiamento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9" name="Google Shape;159;g14635f0c535_0_4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4635f0c535_0_5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g14635f0c535_0_5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6" name="Google Shape;166;g14635f0c535_0_5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67" name="Google Shape;167;g14635f0c535_0_52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"y"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"h"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["t", "h", "o", "n"]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lista[: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["p", "y"]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["y", "t"]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["p", "t"]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lista[::]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["p", "y", "t", "h", "o", "n"]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lista[::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["n", "o", "h", "t", "y", "p"]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4635f0c535_0_5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forma mais comum para percorrer os dados de uma lista é utilizando o comando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g14635f0c535_0_59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Iterar listas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4" name="Google Shape;174;g14635f0c535_0_5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4635f0c535_0_6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g14635f0c535_0_6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1" name="Google Shape;181;g14635f0c535_0_6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82" name="Google Shape;182;g14635f0c535_0_65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carros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"gol"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"celta"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carro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carros: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print(carro)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4635f0c535_0_7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Às vezes é necessário saber qual o índice do objeto dentro do laço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 Para isso podemos usar a função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enumerate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g14635f0c535_0_7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Função enumerate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9" name="Google Shape;189;g14635f0c535_0_7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18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4635f0c535_0_7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g14635f0c535_0_7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g14635f0c535_0_7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97" name="Google Shape;197;g14635f0c535_0_78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carros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"gol"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"celta"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indice, carro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enumerate(carros):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{indice}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{carro}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o funcionamento da estrutura de dados lista</a:t>
            </a: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4635f0c535_0_8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compreensão de lista oferece uma sintaxe mais curta quando você deseja: criar uma nova lista com base nos valores de uma lista existente (filtro) ou gerar uma nova lista aplicando alguma modificação nos elementos de uma lista existente.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g14635f0c535_0_8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Compreensão de listas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4" name="Google Shape;204;g14635f0c535_0_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20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4635f0c535_0_9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g14635f0c535_0_9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Filtro versão 1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1" name="Google Shape;211;g14635f0c535_0_9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12" name="Google Shape;212;g14635f0c535_0_91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pares = []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numeros: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 %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==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pares.append(numero)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4635f0c535_0_10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g14635f0c535_0_10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Filtro versão 2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9" name="Google Shape;219;g14635f0c535_0_10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22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20" name="Google Shape;220;g14635f0c535_0_100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pares = [numero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numeros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 %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==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4635f0c535_0_10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g14635f0c535_0_10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Modificando valores versão 1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7" name="Google Shape;227;g14635f0c535_0_10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23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28" name="Google Shape;228;g14635f0c535_0_107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quadrado = []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numeros: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quadrado.append(numero **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4635f0c535_0_11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g14635f0c535_0_11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Modificando valores versão 2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5" name="Google Shape;235;g14635f0c535_0_1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24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36" name="Google Shape;236;g14635f0c535_0_114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quadrado = [numero **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numeros]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235a5df4d9_0_64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2" name="Google Shape;242;g1235a5df4d9_0_6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25</a:t>
            </a:fld>
            <a:r>
              <a:rPr lang="en-US"/>
              <a:t>]</a:t>
            </a:r>
            <a:endParaRPr/>
          </a:p>
        </p:txBody>
      </p:sp>
      <p:sp>
        <p:nvSpPr>
          <p:cNvPr id="243" name="Google Shape;243;g1235a5df4d9_0_64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g1235a5df4d9_0_64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e acesso aos dados</a:t>
            </a:r>
            <a:endParaRPr sz="2400" i="0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g1235a5df4d9_0_64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g1235a5df4d9_0_64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list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4635f0c535_0_121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g14635f0c535_0_121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3" name="Google Shape;253;g14635f0c535_0_121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 da classe list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54" name="Google Shape;254;g14635f0c535_0_1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g14635f0c535_0_1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26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4635f0c535_0_20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g14635f0c535_0_20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[].append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2" name="Google Shape;262;g14635f0c535_0_20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63" name="Google Shape;263;g14635f0c535_0_208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 = []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lista.append(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lista.append(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lista.append([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print(lista)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[1, "Python", [40, 30, 20]]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4635f0c535_0_21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g14635f0c535_0_21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[].clear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0" name="Google Shape;270;g14635f0c535_0_2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28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71" name="Google Shape;271;g14635f0c535_0_215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 = 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print(lista)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[1, "Python", [40, 30, 20]]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lista.clear()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print(lista)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4635f0c535_0_22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g14635f0c535_0_22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[].copy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8" name="Google Shape;278;g14635f0c535_0_2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79" name="Google Shape;279;g14635f0c535_0_222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 = 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lista.copy()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print(lista)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[1, "Python", [40, 30, 20]]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Python 3 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VSCode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4635f0c535_0_22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g14635f0c535_0_229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[].count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6" name="Google Shape;286;g14635f0c535_0_22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30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87" name="Google Shape;287;g14635f0c535_0_229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cores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"vermelho"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"azul"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"verde"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"azul"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cores.count(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"vermelho"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1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cores.count(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"azul"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2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cores.count(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"verde"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1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4635f0c535_0_23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g14635f0c535_0_23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[].extend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4" name="Google Shape;294;g14635f0c535_0_23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95" name="Google Shape;295;g14635f0c535_0_23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print(linguagens)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["python", "js", "c"]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linguagens.extend([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print(linguagens)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["python", "js", "c", "java", "csharp"]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4635f0c535_0_24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g14635f0c535_0_24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[].index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2" name="Google Shape;302;g14635f0c535_0_24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32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303" name="Google Shape;303;g14635f0c535_0_243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linguagens.index(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3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linguagens.index(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0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4635f0c535_0_25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g14635f0c535_0_25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[].pop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0" name="Google Shape;310;g14635f0c535_0_25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33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311" name="Google Shape;311;g14635f0c535_0_250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linguagens.pop()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csharp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linguagens.pop()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java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linguagens.pop()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c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linguagens.pop(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python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4635f0c535_0_25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g14635f0c535_0_25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[].remove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8" name="Google Shape;318;g14635f0c535_0_25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34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319" name="Google Shape;319;g14635f0c535_0_257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linguagens.remove(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print(linguagens)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["python", "js", "java", "csharp"]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4635f0c535_0_26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g14635f0c535_0_26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[].reverse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26" name="Google Shape;326;g14635f0c535_0_26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35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327" name="Google Shape;327;g14635f0c535_0_264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linguagens.reverse()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print(linguagens)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["csharp", "java", "c", "js", "python"]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4635f0c535_0_27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g14635f0c535_0_27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[].sort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34" name="Google Shape;334;g14635f0c535_0_27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36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335" name="Google Shape;335;g14635f0c535_0_271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linguagens.sort()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["c", "csharp", "java", "js", "python"]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linguagens.sort(reverse=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True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["python", "js", "java", "csharp", "c"]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linguagens.sort(key=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lambda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x: len(x))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["c", "js", "java", "python", "csharp"]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linguagens.sort(key=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lambda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x: len(x), reverse=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True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["python", "csharp", "java", "js", "c"]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14635f0c535_0_28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g14635f0c535_0_28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len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42" name="Google Shape;342;g14635f0c535_0_28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343" name="Google Shape;343;g14635f0c535_0_280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len(linguagens)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5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4635f0c535_0_28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g14635f0c535_0_28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sorted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50" name="Google Shape;350;g14635f0c535_0_28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38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351" name="Google Shape;351;g14635f0c535_0_287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sorted(linguagens, key=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lambda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x: len(x))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["c", "js", "java", "python", "csharp"]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sorted(linguagens, key=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lambda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x: len(x), reverse=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True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["python", "csharp", "java", "js", "c"]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4635f0c535_0_129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57" name="Google Shape;357;g14635f0c535_0_12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39</a:t>
            </a:fld>
            <a:r>
              <a:rPr lang="en-US"/>
              <a:t>]</a:t>
            </a:r>
            <a:endParaRPr/>
          </a:p>
        </p:txBody>
      </p:sp>
      <p:sp>
        <p:nvSpPr>
          <p:cNvPr id="358" name="Google Shape;358;g14635f0c535_0_129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g14635f0c535_0_129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e acesso aos dados</a:t>
            </a:r>
            <a:endParaRPr sz="2400" i="0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g14635f0c535_0_129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Google Shape;361;g14635f0c535_0_129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list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e acesso aos dados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list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8" name="Google Shape;368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40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75" name="Google Shape;375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41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" name="Google Shape;90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 e acesso aos dados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1" name="Google Shape;91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Listas em Python podem armazenar de maneira sequencial qualquer tipo de objeto. Podemos criar listas utilizando o construtor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list, 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função range ou colocando valores separados por vírgula dentro de colchetes. Listas são objetos mutáveis, portanto podemos alterar seus valores após a criação.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109ffa863cd_0_32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Criando listas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Google Shape;99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235a5df4d9_0_3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1235a5df4d9_0_3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6" name="Google Shape;106;g1235a5df4d9_0_3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07" name="Google Shape;107;g1235a5df4d9_0_38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"laranja"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"maca"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"uva"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 = []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letras = list(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list(range(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carro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"Ferrari"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"F8"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4200000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2020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2900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"São Paulo"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True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4635f0c535_0_1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lista é uma sequência, portanto podemos acessar seus dados utilizando índices. Contamos o índice de determinada sequência a partir do zero.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g14635f0c535_0_1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Acesso direto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4" name="Google Shape;114;g14635f0c535_0_1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4635f0c535_0_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g14635f0c535_0_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1" name="Google Shape;121;g14635f0c535_0_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22" name="Google Shape;122;g14635f0c535_0_5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"maçã"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"laranja"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"uva"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"pera"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maçã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uva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5" ma:contentTypeDescription="Crie um novo documento." ma:contentTypeScope="" ma:versionID="b5045d34f54d00713f1d3c8a948584d5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393f5ed8fbc70cc4225b4f59a31ebb55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Props1.xml><?xml version="1.0" encoding="utf-8"?>
<ds:datastoreItem xmlns:ds="http://schemas.openxmlformats.org/officeDocument/2006/customXml" ds:itemID="{8738E3CE-DBF1-4BEC-A5C4-967392F29FD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DE83CDB-4137-45F9-BF9E-5BC2A79F2C5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037AD59-A0B2-4EE6-B55A-E1315BC78B78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na tela (16:9)</PresentationFormat>
  <Slides>41</Slides>
  <Notes>41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41</vt:i4>
      </vt:variant>
    </vt:vector>
  </HeadingPairs>
  <TitlesOfParts>
    <vt:vector size="42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revision>1</cp:revision>
  <dcterms:modified xsi:type="dcterms:W3CDTF">2024-04-27T21:58:01Z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