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3" r:id="rId6"/>
    <p:sldId id="259" r:id="rId7"/>
    <p:sldId id="265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434" autoAdjust="0"/>
  </p:normalViewPr>
  <p:slideViewPr>
    <p:cSldViewPr snapToGrid="0">
      <p:cViewPr varScale="1">
        <p:scale>
          <a:sx n="64" d="100"/>
          <a:sy n="64" d="100"/>
        </p:scale>
        <p:origin x="90" y="2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028E-A652-4116-A816-6EFB56C51CFD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A737-F06F-40E7-9F99-6424B261A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949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028E-A652-4116-A816-6EFB56C51CFD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A737-F06F-40E7-9F99-6424B261A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71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028E-A652-4116-A816-6EFB56C51CFD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A737-F06F-40E7-9F99-6424B261A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70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028E-A652-4116-A816-6EFB56C51CFD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A737-F06F-40E7-9F99-6424B261A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06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028E-A652-4116-A816-6EFB56C51CFD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A737-F06F-40E7-9F99-6424B261A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64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028E-A652-4116-A816-6EFB56C51CFD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A737-F06F-40E7-9F99-6424B261A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00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028E-A652-4116-A816-6EFB56C51CFD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A737-F06F-40E7-9F99-6424B261A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95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028E-A652-4116-A816-6EFB56C51CFD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A737-F06F-40E7-9F99-6424B261A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25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028E-A652-4116-A816-6EFB56C51CFD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A737-F06F-40E7-9F99-6424B261A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25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028E-A652-4116-A816-6EFB56C51CFD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A737-F06F-40E7-9F99-6424B261A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9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028E-A652-4116-A816-6EFB56C51CFD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A737-F06F-40E7-9F99-6424B261A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04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9028E-A652-4116-A816-6EFB56C51CFD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EA737-F06F-40E7-9F99-6424B261A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4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31093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Contexto</a:t>
            </a:r>
            <a:r>
              <a:rPr lang="pt-BR" dirty="0"/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Negócio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JFM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Tech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Oficina Automotiva Rochester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280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3990"/>
          </a:xfrm>
        </p:spPr>
        <p:txBody>
          <a:bodyPr/>
          <a:lstStyle/>
          <a:p>
            <a:r>
              <a:rPr lang="pt-BR" dirty="0"/>
              <a:t>Controle </a:t>
            </a:r>
            <a:r>
              <a:rPr lang="pt-BR" dirty="0" smtClean="0"/>
              <a:t>da Auto Peças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99016"/>
            <a:ext cx="10515600" cy="4677947"/>
          </a:xfrm>
        </p:spPr>
        <p:txBody>
          <a:bodyPr>
            <a:normAutofit lnSpcReduction="10000"/>
          </a:bodyPr>
          <a:lstStyle/>
          <a:p>
            <a:r>
              <a:rPr lang="pt-BR" dirty="0"/>
              <a:t>Deseja-se especificar processos para </a:t>
            </a:r>
            <a:r>
              <a:rPr lang="pt-BR" dirty="0" smtClean="0"/>
              <a:t>controlar a auto peças de uma oficina automotiva. </a:t>
            </a:r>
            <a:endParaRPr lang="pt-BR" dirty="0"/>
          </a:p>
          <a:p>
            <a:r>
              <a:rPr lang="pt-BR" dirty="0" smtClean="0"/>
              <a:t>Quando um cliente entra na auto peças, o </a:t>
            </a:r>
            <a:r>
              <a:rPr lang="pt-BR" dirty="0" smtClean="0"/>
              <a:t>Atendente </a:t>
            </a:r>
            <a:r>
              <a:rPr lang="pt-BR" dirty="0" smtClean="0"/>
              <a:t>deve perguntar como ele pode ajudar o cliente, se o cliente desejar comprar alguma peça o </a:t>
            </a:r>
            <a:r>
              <a:rPr lang="pt-BR" dirty="0"/>
              <a:t>Atendente </a:t>
            </a:r>
            <a:r>
              <a:rPr lang="pt-BR" dirty="0" smtClean="0"/>
              <a:t>deve realizar a venda e emitir a nota da compra do produto para caso houver necessidade de troca do produto. </a:t>
            </a:r>
          </a:p>
          <a:p>
            <a:r>
              <a:rPr lang="pt-BR" dirty="0" smtClean="0"/>
              <a:t>Quando </a:t>
            </a:r>
            <a:r>
              <a:rPr lang="pt-BR" dirty="0"/>
              <a:t>o cliente estiver apenas pesquisando valores o </a:t>
            </a:r>
            <a:r>
              <a:rPr lang="pt-BR" dirty="0"/>
              <a:t>Atendente </a:t>
            </a:r>
            <a:r>
              <a:rPr lang="pt-BR" dirty="0"/>
              <a:t>deve orienta-lo da melhor forma </a:t>
            </a:r>
            <a:r>
              <a:rPr lang="pt-BR" dirty="0" smtClean="0"/>
              <a:t>possível. </a:t>
            </a:r>
          </a:p>
          <a:p>
            <a:r>
              <a:rPr lang="pt-BR" dirty="0" smtClean="0"/>
              <a:t>Quando </a:t>
            </a:r>
            <a:r>
              <a:rPr lang="pt-BR" dirty="0"/>
              <a:t>o cliente </a:t>
            </a:r>
            <a:r>
              <a:rPr lang="pt-BR" dirty="0" smtClean="0"/>
              <a:t>vem </a:t>
            </a:r>
            <a:r>
              <a:rPr lang="pt-BR" dirty="0"/>
              <a:t>retirar o</a:t>
            </a:r>
            <a:r>
              <a:rPr lang="pt-BR" dirty="0" smtClean="0"/>
              <a:t> produto, </a:t>
            </a:r>
            <a:r>
              <a:rPr lang="pt-BR" dirty="0"/>
              <a:t>o </a:t>
            </a:r>
            <a:r>
              <a:rPr lang="pt-BR" dirty="0"/>
              <a:t>Atendente </a:t>
            </a:r>
            <a:r>
              <a:rPr lang="pt-BR" dirty="0"/>
              <a:t>deve verificar a forma de compra do produto (se foi por telefone e se já foi pago) e fazer a entrega do produto.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432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Arial" panose="020B0604020202020204" pitchFamily="34" charset="0"/>
              </a:rPr>
              <a:t>Contexto</a:t>
            </a:r>
            <a:r>
              <a:rPr lang="pt-BR" dirty="0"/>
              <a:t> </a:t>
            </a:r>
            <a:r>
              <a:rPr lang="pt-BR" dirty="0">
                <a:cs typeface="Arial" panose="020B0604020202020204" pitchFamily="34" charset="0"/>
              </a:rPr>
              <a:t>de Negócio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42DFA678-D1EC-4401-81D8-17314091623C}"/>
              </a:ext>
            </a:extLst>
          </p:cNvPr>
          <p:cNvSpPr/>
          <p:nvPr/>
        </p:nvSpPr>
        <p:spPr>
          <a:xfrm>
            <a:off x="1744393" y="3378701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cxnSp>
        <p:nvCxnSpPr>
          <p:cNvPr id="5" name="Conector: Curvo 7">
            <a:extLst>
              <a:ext uri="{FF2B5EF4-FFF2-40B4-BE49-F238E27FC236}">
                <a16:creationId xmlns="" xmlns:a16="http://schemas.microsoft.com/office/drawing/2014/main" id="{302F42A4-9F51-40B8-8E39-D9215D175084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080824" y="3835901"/>
            <a:ext cx="3465343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8C3E5F5E-BC14-493C-BD63-68F0C75B5CA4}"/>
              </a:ext>
            </a:extLst>
          </p:cNvPr>
          <p:cNvSpPr txBox="1"/>
          <p:nvPr/>
        </p:nvSpPr>
        <p:spPr>
          <a:xfrm>
            <a:off x="3734257" y="2925271"/>
            <a:ext cx="2158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/>
              <a:t>Comprar Produto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Trocar Produto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Retirar </a:t>
            </a:r>
            <a:r>
              <a:rPr lang="pt-BR" dirty="0" smtClean="0"/>
              <a:t>Produto</a:t>
            </a:r>
            <a:endParaRPr lang="pt-BR" dirty="0"/>
          </a:p>
        </p:txBody>
      </p:sp>
      <p:sp>
        <p:nvSpPr>
          <p:cNvPr id="7" name="Retângulo: Cantos Arredondados 14">
            <a:extLst>
              <a:ext uri="{FF2B5EF4-FFF2-40B4-BE49-F238E27FC236}">
                <a16:creationId xmlns="" xmlns:a16="http://schemas.microsoft.com/office/drawing/2014/main" id="{BA56DF1E-1D8A-4721-BC25-2A5D46B6F1E8}"/>
              </a:ext>
            </a:extLst>
          </p:cNvPr>
          <p:cNvSpPr/>
          <p:nvPr/>
        </p:nvSpPr>
        <p:spPr>
          <a:xfrm>
            <a:off x="6546167" y="239806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sz="1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Oficina Automotiva Rochester</a:t>
            </a:r>
            <a:endParaRPr lang="pt-BR" sz="17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1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Cenário: Comprar Produto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Cubo 3">
            <a:extLst>
              <a:ext uri="{FF2B5EF4-FFF2-40B4-BE49-F238E27FC236}">
                <a16:creationId xmlns="" xmlns:a16="http://schemas.microsoft.com/office/drawing/2014/main" id="{98618C7C-3DA4-4764-9834-48BB32FA8E17}"/>
              </a:ext>
            </a:extLst>
          </p:cNvPr>
          <p:cNvSpPr/>
          <p:nvPr/>
        </p:nvSpPr>
        <p:spPr bwMode="auto">
          <a:xfrm>
            <a:off x="7420131" y="3097655"/>
            <a:ext cx="1978702" cy="759668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Balcão de Atendimento</a:t>
            </a:r>
            <a:endParaRPr lang="pt-B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" name="Retângulo de cantos arredondados 111">
            <a:extLst>
              <a:ext uri="{FF2B5EF4-FFF2-40B4-BE49-F238E27FC236}">
                <a16:creationId xmlns=""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7414635" y="4359262"/>
            <a:ext cx="1873771" cy="800318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Tratar a compra do produto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="" xmlns:a16="http://schemas.microsoft.com/office/drawing/2014/main" id="{60488A81-F715-4F1B-B2A8-84FD4A5E863D}"/>
              </a:ext>
            </a:extLst>
          </p:cNvPr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cxnSp>
        <p:nvCxnSpPr>
          <p:cNvPr id="7" name="Conector: Curvo 23">
            <a:extLst>
              <a:ext uri="{FF2B5EF4-FFF2-40B4-BE49-F238E27FC236}">
                <a16:creationId xmlns="" xmlns:a16="http://schemas.microsoft.com/office/drawing/2014/main" id="{44A9E956-499F-4429-8233-C6931F55333B}"/>
              </a:ext>
            </a:extLst>
          </p:cNvPr>
          <p:cNvCxnSpPr>
            <a:cxnSpLocks/>
            <a:stCxn id="6" idx="3"/>
            <a:endCxn id="4" idx="2"/>
          </p:cNvCxnSpPr>
          <p:nvPr/>
        </p:nvCxnSpPr>
        <p:spPr>
          <a:xfrm>
            <a:off x="3371556" y="3554855"/>
            <a:ext cx="4048575" cy="1759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: Cantos Arredondados 25">
            <a:extLst>
              <a:ext uri="{FF2B5EF4-FFF2-40B4-BE49-F238E27FC236}">
                <a16:creationId xmlns="" xmlns:a16="http://schemas.microsoft.com/office/drawing/2014/main" id="{0CC10807-6876-4F24-9E71-B543D1F8799A}"/>
              </a:ext>
            </a:extLst>
          </p:cNvPr>
          <p:cNvSpPr/>
          <p:nvPr/>
        </p:nvSpPr>
        <p:spPr>
          <a:xfrm>
            <a:off x="6546167" y="239806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sz="1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Oficina Automotiva Rochester</a:t>
            </a:r>
            <a:endParaRPr lang="pt-BR" sz="17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="" xmlns:a16="http://schemas.microsoft.com/office/drawing/2014/main" id="{59DADD7E-FDEE-4062-8BCD-3A38A85A4179}"/>
              </a:ext>
            </a:extLst>
          </p:cNvPr>
          <p:cNvCxnSpPr>
            <a:stCxn id="4" idx="3"/>
            <a:endCxn id="5" idx="0"/>
          </p:cNvCxnSpPr>
          <p:nvPr/>
        </p:nvCxnSpPr>
        <p:spPr>
          <a:xfrm>
            <a:off x="8314524" y="3857323"/>
            <a:ext cx="36997" cy="501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82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Trocar </a:t>
            </a:r>
            <a:r>
              <a:rPr lang="pt-BR" dirty="0" smtClean="0"/>
              <a:t>Produto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Cubo 3">
            <a:extLst>
              <a:ext uri="{FF2B5EF4-FFF2-40B4-BE49-F238E27FC236}">
                <a16:creationId xmlns="" xmlns:a16="http://schemas.microsoft.com/office/drawing/2014/main" id="{98618C7C-3DA4-4764-9834-48BB32FA8E17}"/>
              </a:ext>
            </a:extLst>
          </p:cNvPr>
          <p:cNvSpPr/>
          <p:nvPr/>
        </p:nvSpPr>
        <p:spPr bwMode="auto">
          <a:xfrm>
            <a:off x="7420131" y="3097655"/>
            <a:ext cx="1978702" cy="759668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Balcão de Atendimento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" name="Retângulo de cantos arredondados 111">
            <a:extLst>
              <a:ext uri="{FF2B5EF4-FFF2-40B4-BE49-F238E27FC236}">
                <a16:creationId xmlns=""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7414635" y="4359262"/>
            <a:ext cx="1873771" cy="800318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Tratar a troca do produto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="" xmlns:a16="http://schemas.microsoft.com/office/drawing/2014/main" id="{60488A81-F715-4F1B-B2A8-84FD4A5E863D}"/>
              </a:ext>
            </a:extLst>
          </p:cNvPr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cxnSp>
        <p:nvCxnSpPr>
          <p:cNvPr id="7" name="Conector: Curvo 23">
            <a:extLst>
              <a:ext uri="{FF2B5EF4-FFF2-40B4-BE49-F238E27FC236}">
                <a16:creationId xmlns="" xmlns:a16="http://schemas.microsoft.com/office/drawing/2014/main" id="{44A9E956-499F-4429-8233-C6931F55333B}"/>
              </a:ext>
            </a:extLst>
          </p:cNvPr>
          <p:cNvCxnSpPr>
            <a:cxnSpLocks/>
            <a:stCxn id="6" idx="3"/>
            <a:endCxn id="4" idx="2"/>
          </p:cNvCxnSpPr>
          <p:nvPr/>
        </p:nvCxnSpPr>
        <p:spPr>
          <a:xfrm>
            <a:off x="3371556" y="3554855"/>
            <a:ext cx="4048575" cy="1759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: Cantos Arredondados 25">
            <a:extLst>
              <a:ext uri="{FF2B5EF4-FFF2-40B4-BE49-F238E27FC236}">
                <a16:creationId xmlns="" xmlns:a16="http://schemas.microsoft.com/office/drawing/2014/main" id="{0CC10807-6876-4F24-9E71-B543D1F8799A}"/>
              </a:ext>
            </a:extLst>
          </p:cNvPr>
          <p:cNvSpPr/>
          <p:nvPr/>
        </p:nvSpPr>
        <p:spPr>
          <a:xfrm>
            <a:off x="6546167" y="239806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sz="1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Oficina Automotiva Rochester</a:t>
            </a:r>
            <a:endParaRPr lang="pt-BR" sz="17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="" xmlns:a16="http://schemas.microsoft.com/office/drawing/2014/main" id="{59DADD7E-FDEE-4062-8BCD-3A38A85A4179}"/>
              </a:ext>
            </a:extLst>
          </p:cNvPr>
          <p:cNvCxnSpPr>
            <a:stCxn id="4" idx="3"/>
            <a:endCxn id="5" idx="0"/>
          </p:cNvCxnSpPr>
          <p:nvPr/>
        </p:nvCxnSpPr>
        <p:spPr>
          <a:xfrm>
            <a:off x="8314524" y="3857323"/>
            <a:ext cx="36997" cy="501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41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Cenário: Retirar Produto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0" name="Cubo 9">
            <a:extLst>
              <a:ext uri="{FF2B5EF4-FFF2-40B4-BE49-F238E27FC236}">
                <a16:creationId xmlns="" xmlns:a16="http://schemas.microsoft.com/office/drawing/2014/main" id="{98618C7C-3DA4-4764-9834-48BB32FA8E17}"/>
              </a:ext>
            </a:extLst>
          </p:cNvPr>
          <p:cNvSpPr/>
          <p:nvPr/>
        </p:nvSpPr>
        <p:spPr bwMode="auto">
          <a:xfrm>
            <a:off x="7420131" y="3097655"/>
            <a:ext cx="1978702" cy="759668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Balcão de Atendimento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Retângulo de cantos arredondados 111">
            <a:extLst>
              <a:ext uri="{FF2B5EF4-FFF2-40B4-BE49-F238E27FC236}">
                <a16:creationId xmlns=""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7414635" y="4359262"/>
            <a:ext cx="1873771" cy="800318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Tratar a retirada do produto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="" xmlns:a16="http://schemas.microsoft.com/office/drawing/2014/main" id="{60488A81-F715-4F1B-B2A8-84FD4A5E863D}"/>
              </a:ext>
            </a:extLst>
          </p:cNvPr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cxnSp>
        <p:nvCxnSpPr>
          <p:cNvPr id="13" name="Conector: Curvo 23">
            <a:extLst>
              <a:ext uri="{FF2B5EF4-FFF2-40B4-BE49-F238E27FC236}">
                <a16:creationId xmlns="" xmlns:a16="http://schemas.microsoft.com/office/drawing/2014/main" id="{44A9E956-499F-4429-8233-C6931F55333B}"/>
              </a:ext>
            </a:extLst>
          </p:cNvPr>
          <p:cNvCxnSpPr>
            <a:cxnSpLocks/>
            <a:stCxn id="12" idx="3"/>
            <a:endCxn id="10" idx="2"/>
          </p:cNvCxnSpPr>
          <p:nvPr/>
        </p:nvCxnSpPr>
        <p:spPr>
          <a:xfrm>
            <a:off x="3371556" y="3554855"/>
            <a:ext cx="4048575" cy="1759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: Cantos Arredondados 25">
            <a:extLst>
              <a:ext uri="{FF2B5EF4-FFF2-40B4-BE49-F238E27FC236}">
                <a16:creationId xmlns="" xmlns:a16="http://schemas.microsoft.com/office/drawing/2014/main" id="{0CC10807-6876-4F24-9E71-B543D1F8799A}"/>
              </a:ext>
            </a:extLst>
          </p:cNvPr>
          <p:cNvSpPr/>
          <p:nvPr/>
        </p:nvSpPr>
        <p:spPr>
          <a:xfrm>
            <a:off x="6546167" y="239806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sz="1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Oficina Automotiva Rochester</a:t>
            </a:r>
            <a:endParaRPr lang="pt-BR" sz="17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="" xmlns:a16="http://schemas.microsoft.com/office/drawing/2014/main" id="{59DADD7E-FDEE-4062-8BCD-3A38A85A4179}"/>
              </a:ext>
            </a:extLst>
          </p:cNvPr>
          <p:cNvCxnSpPr>
            <a:stCxn id="10" idx="3"/>
            <a:endCxn id="11" idx="0"/>
          </p:cNvCxnSpPr>
          <p:nvPr/>
        </p:nvCxnSpPr>
        <p:spPr>
          <a:xfrm>
            <a:off x="8314524" y="3857323"/>
            <a:ext cx="36997" cy="501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4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5" name="Espaço Reservado para Texto 3">
            <a:extLst>
              <a:ext uri="{FF2B5EF4-FFF2-40B4-BE49-F238E27FC236}">
                <a16:creationId xmlns="" xmlns:a16="http://schemas.microsoft.com/office/drawing/2014/main" id="{F9FF181B-2D9F-4502-9879-8467C798BC6F}"/>
              </a:ext>
            </a:extLst>
          </p:cNvPr>
          <p:cNvSpPr txBox="1">
            <a:spLocks/>
          </p:cNvSpPr>
          <p:nvPr/>
        </p:nvSpPr>
        <p:spPr>
          <a:xfrm>
            <a:off x="839789" y="1681162"/>
            <a:ext cx="2967714" cy="573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 smtClean="0">
                <a:latin typeface="+mj-lt"/>
              </a:rPr>
              <a:t>Cenário: Comprar Produto</a:t>
            </a:r>
            <a:endParaRPr lang="pt-BR" sz="2000" b="1" dirty="0">
              <a:latin typeface="+mj-lt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="" xmlns:a16="http://schemas.microsoft.com/office/drawing/2014/main" id="{EF0A20DC-8164-4611-979E-EE0E40C70C7D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38199" y="2454691"/>
            <a:ext cx="3616377" cy="2567014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pt-BR" b="1" dirty="0"/>
          </a:p>
          <a:p>
            <a:r>
              <a:rPr lang="pt-BR" sz="2000" dirty="0" smtClean="0"/>
              <a:t>Nó Operacional: </a:t>
            </a:r>
            <a:r>
              <a:rPr lang="pt-BR" sz="2000" b="1" dirty="0">
                <a:cs typeface="Arial" panose="020B0604020202020204" pitchFamily="34" charset="0"/>
              </a:rPr>
              <a:t>Balcão de </a:t>
            </a:r>
            <a:r>
              <a:rPr lang="pt-BR" sz="2000" b="1" dirty="0" smtClean="0">
                <a:cs typeface="Arial" panose="020B0604020202020204" pitchFamily="34" charset="0"/>
              </a:rPr>
              <a:t>Atendimento</a:t>
            </a:r>
            <a:endParaRPr lang="pt-BR" sz="2000" b="1" dirty="0" smtClean="0"/>
          </a:p>
          <a:p>
            <a:r>
              <a:rPr lang="pt-BR" sz="2000" dirty="0" smtClean="0"/>
              <a:t>Capacidade do </a:t>
            </a:r>
            <a:r>
              <a:rPr lang="pt-BR" sz="2000" dirty="0">
                <a:cs typeface="Arial" panose="020B0604020202020204" pitchFamily="34" charset="0"/>
              </a:rPr>
              <a:t>Balcão de </a:t>
            </a:r>
            <a:r>
              <a:rPr lang="pt-BR" sz="2000" dirty="0" smtClean="0">
                <a:cs typeface="Arial" panose="020B0604020202020204" pitchFamily="34" charset="0"/>
              </a:rPr>
              <a:t>Atendimento</a:t>
            </a:r>
            <a:r>
              <a:rPr lang="pt-BR" sz="2000" dirty="0" smtClean="0"/>
              <a:t>:</a:t>
            </a:r>
            <a:endParaRPr lang="pt-BR" sz="2000" dirty="0"/>
          </a:p>
          <a:p>
            <a:pPr lvl="1"/>
            <a:r>
              <a:rPr lang="pt-BR" sz="2000" b="1" dirty="0"/>
              <a:t>Tratar </a:t>
            </a:r>
            <a:r>
              <a:rPr lang="pt-BR" sz="2000" b="1" dirty="0" smtClean="0"/>
              <a:t>a compra do Produto</a:t>
            </a:r>
            <a:endParaRPr lang="pt-BR" sz="2000" dirty="0"/>
          </a:p>
        </p:txBody>
      </p:sp>
      <p:sp>
        <p:nvSpPr>
          <p:cNvPr id="7" name="Espaço Reservado para Texto 4">
            <a:extLst>
              <a:ext uri="{FF2B5EF4-FFF2-40B4-BE49-F238E27FC236}">
                <a16:creationId xmlns="" xmlns:a16="http://schemas.microsoft.com/office/drawing/2014/main" id="{66BF7BCF-F749-4F61-A2C6-65E2432AC048}"/>
              </a:ext>
            </a:extLst>
          </p:cNvPr>
          <p:cNvSpPr txBox="1">
            <a:spLocks/>
          </p:cNvSpPr>
          <p:nvPr/>
        </p:nvSpPr>
        <p:spPr>
          <a:xfrm>
            <a:off x="7702188" y="1690688"/>
            <a:ext cx="3180672" cy="563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 smtClean="0">
                <a:latin typeface="+mj-lt"/>
              </a:rPr>
              <a:t>Cenário: Retirar Produto</a:t>
            </a:r>
            <a:endParaRPr lang="pt-BR" sz="2000" b="1" dirty="0">
              <a:latin typeface="+mj-lt"/>
            </a:endParaRPr>
          </a:p>
        </p:txBody>
      </p:sp>
      <p:sp>
        <p:nvSpPr>
          <p:cNvPr id="8" name="Espaço Reservado para Texto 4">
            <a:extLst>
              <a:ext uri="{FF2B5EF4-FFF2-40B4-BE49-F238E27FC236}">
                <a16:creationId xmlns="" xmlns:a16="http://schemas.microsoft.com/office/drawing/2014/main" id="{66BF7BCF-F749-4F61-A2C6-65E2432AC048}"/>
              </a:ext>
            </a:extLst>
          </p:cNvPr>
          <p:cNvSpPr txBox="1">
            <a:spLocks/>
          </p:cNvSpPr>
          <p:nvPr/>
        </p:nvSpPr>
        <p:spPr>
          <a:xfrm>
            <a:off x="4407108" y="1692952"/>
            <a:ext cx="3295079" cy="5734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 smtClean="0">
                <a:latin typeface="+mj-lt"/>
              </a:rPr>
              <a:t>Cenário: Trocar Produto</a:t>
            </a:r>
            <a:endParaRPr lang="pt-BR" sz="2000" b="1" dirty="0">
              <a:latin typeface="+mj-lt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="" xmlns:a16="http://schemas.microsoft.com/office/drawing/2014/main" id="{EF0A20DC-8164-4611-979E-EE0E40C70C7D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454577" y="2454691"/>
            <a:ext cx="3568908" cy="2567014"/>
          </a:xfrm>
          <a:prstGeom prst="rect">
            <a:avLst/>
          </a:prstGeom>
        </p:spPr>
        <p:txBody>
          <a:bodyPr/>
          <a:lstStyle/>
          <a:p>
            <a:endParaRPr lang="pt-BR" b="1" dirty="0"/>
          </a:p>
          <a:p>
            <a:r>
              <a:rPr lang="pt-BR" sz="2000" dirty="0"/>
              <a:t>Nó Operacional: </a:t>
            </a:r>
            <a:r>
              <a:rPr lang="pt-BR" sz="2000" b="1" dirty="0">
                <a:cs typeface="Arial" panose="020B0604020202020204" pitchFamily="34" charset="0"/>
              </a:rPr>
              <a:t>Balcão de Atendimento</a:t>
            </a:r>
            <a:endParaRPr lang="pt-BR" sz="2000" b="1" dirty="0"/>
          </a:p>
          <a:p>
            <a:r>
              <a:rPr lang="pt-BR" sz="2000" dirty="0"/>
              <a:t>Capacidade </a:t>
            </a:r>
            <a:r>
              <a:rPr lang="pt-BR" sz="2000" dirty="0" smtClean="0"/>
              <a:t>do </a:t>
            </a:r>
            <a:r>
              <a:rPr lang="pt-BR" sz="2000" dirty="0">
                <a:cs typeface="Arial" panose="020B0604020202020204" pitchFamily="34" charset="0"/>
              </a:rPr>
              <a:t>Balcão de Atendimento</a:t>
            </a:r>
            <a:r>
              <a:rPr lang="pt-BR" sz="2000" dirty="0"/>
              <a:t>:</a:t>
            </a:r>
            <a:endParaRPr lang="pt-BR" sz="2000" dirty="0"/>
          </a:p>
          <a:p>
            <a:pPr lvl="1"/>
            <a:r>
              <a:rPr lang="pt-BR" sz="2000" b="1" dirty="0"/>
              <a:t>Tratar </a:t>
            </a:r>
            <a:r>
              <a:rPr lang="pt-BR" sz="2000" b="1" dirty="0" smtClean="0"/>
              <a:t>a Troca do Produto</a:t>
            </a:r>
            <a:endParaRPr lang="pt-BR" sz="2000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="" xmlns:a16="http://schemas.microsoft.com/office/drawing/2014/main" id="{EF0A20DC-8164-4611-979E-EE0E40C70C7D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023485" y="2464217"/>
            <a:ext cx="3568908" cy="255748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pt-BR" b="1" dirty="0"/>
          </a:p>
          <a:p>
            <a:r>
              <a:rPr lang="pt-BR" sz="2000" dirty="0"/>
              <a:t>Nó Operacional</a:t>
            </a:r>
            <a:r>
              <a:rPr lang="pt-BR" sz="2000" dirty="0"/>
              <a:t>: </a:t>
            </a:r>
            <a:r>
              <a:rPr lang="pt-BR" sz="2000" b="1" dirty="0">
                <a:cs typeface="Arial" panose="020B0604020202020204" pitchFamily="34" charset="0"/>
              </a:rPr>
              <a:t>Balcão de Atendimento</a:t>
            </a:r>
            <a:endParaRPr lang="pt-BR" sz="2000" b="1" dirty="0"/>
          </a:p>
          <a:p>
            <a:r>
              <a:rPr lang="pt-BR" sz="2000" dirty="0"/>
              <a:t>Capacidade </a:t>
            </a:r>
            <a:r>
              <a:rPr lang="pt-BR" sz="2000" dirty="0" smtClean="0"/>
              <a:t>do </a:t>
            </a:r>
            <a:r>
              <a:rPr lang="pt-BR" sz="2000" dirty="0">
                <a:cs typeface="Arial" panose="020B0604020202020204" pitchFamily="34" charset="0"/>
              </a:rPr>
              <a:t>Balcão de Atendimento</a:t>
            </a:r>
            <a:r>
              <a:rPr lang="pt-BR" sz="2000" dirty="0"/>
              <a:t>:</a:t>
            </a:r>
            <a:endParaRPr lang="pt-BR" sz="2000" dirty="0"/>
          </a:p>
          <a:p>
            <a:pPr lvl="1"/>
            <a:r>
              <a:rPr lang="pt-BR" sz="2000" b="1" dirty="0" smtClean="0"/>
              <a:t>Tratar a Retirada do Produto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13826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253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Gill Sans</vt:lpstr>
      <vt:lpstr>ヒラギノ角ゴ ProN W3</vt:lpstr>
      <vt:lpstr>Tema do Office</vt:lpstr>
      <vt:lpstr>Contexto de Negócio</vt:lpstr>
      <vt:lpstr>Controle da Auto Peças</vt:lpstr>
      <vt:lpstr>Contexto de Negócio</vt:lpstr>
      <vt:lpstr>Cenário: Comprar Produto</vt:lpstr>
      <vt:lpstr>Cenário: Trocar Produto</vt:lpstr>
      <vt:lpstr>Cenário: Retirar Produto</vt:lpstr>
      <vt:lpstr>Resumo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Contexto de Negócio</dc:title>
  <dc:creator>Felipe</dc:creator>
  <cp:lastModifiedBy>Felipe</cp:lastModifiedBy>
  <cp:revision>23</cp:revision>
  <dcterms:created xsi:type="dcterms:W3CDTF">2020-08-27T20:14:18Z</dcterms:created>
  <dcterms:modified xsi:type="dcterms:W3CDTF">2020-09-04T23:36:03Z</dcterms:modified>
</cp:coreProperties>
</file>