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59" r:id="rId8"/>
    <p:sldId id="260" r:id="rId9"/>
    <p:sldId id="268" r:id="rId10"/>
    <p:sldId id="266" r:id="rId11"/>
    <p:sldId id="267" r:id="rId12"/>
    <p:sldId id="25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16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9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4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70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56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0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72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00B5-8BE2-49E8-ACB9-155CBF9CBFB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A899-67AA-4C48-9D1B-7BB3C75FC2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5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Genética e Drogas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3848" y="5445224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Pedro César Soares de Freitas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freitaspedrocesar@gmail.com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194" y="32405"/>
            <a:ext cx="8229600" cy="1143000"/>
          </a:xfrm>
        </p:spPr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pt-BR" dirty="0" smtClean="0"/>
              <a:t>Mas o que são </a:t>
            </a:r>
            <a:r>
              <a:rPr lang="pt-BR" b="1" dirty="0" smtClean="0"/>
              <a:t>Genes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. Genes são </a:t>
            </a:r>
            <a:r>
              <a:rPr lang="pt-BR" b="1" dirty="0" smtClean="0"/>
              <a:t>sequencias</a:t>
            </a:r>
            <a:r>
              <a:rPr lang="pt-BR" dirty="0" smtClean="0"/>
              <a:t> de Nucleotídeos na dupla hélice de DNA, que </a:t>
            </a:r>
            <a:r>
              <a:rPr lang="pt-BR" b="1" dirty="0" smtClean="0"/>
              <a:t>codificam</a:t>
            </a:r>
            <a:r>
              <a:rPr lang="pt-BR" dirty="0" smtClean="0"/>
              <a:t> uma proteína </a:t>
            </a:r>
            <a:endParaRPr lang="pt-BR" dirty="0"/>
          </a:p>
        </p:txBody>
      </p:sp>
      <p:pic>
        <p:nvPicPr>
          <p:cNvPr id="7170" name="Picture 2" descr="http://ghr.nlm.nih.gov/handbook/illustrations/geneinchromos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89038"/>
            <a:ext cx="5962633" cy="2862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7504" y="4435240"/>
            <a:ext cx="266429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Genoma</a:t>
            </a:r>
            <a:r>
              <a:rPr lang="pt-BR" sz="2400" b="1" dirty="0" smtClean="0"/>
              <a:t>: conjunto de todo o Material </a:t>
            </a:r>
            <a:r>
              <a:rPr lang="pt-BR" sz="2400" b="1" dirty="0"/>
              <a:t>G</a:t>
            </a:r>
            <a:r>
              <a:rPr lang="pt-BR" sz="2400" b="1" dirty="0" smtClean="0"/>
              <a:t>enético de uma espécie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358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pic>
        <p:nvPicPr>
          <p:cNvPr id="8194" name="Picture 2" descr="http://www.open.edu/openlearnworks/pluginfile.php/58764/mod_page/content/1/m150_2_013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17" y="1844824"/>
            <a:ext cx="6914298" cy="4230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771800" y="2323887"/>
            <a:ext cx="1296144" cy="1651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621101" y="3149602"/>
            <a:ext cx="1115616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2887993"/>
            <a:ext cx="100668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Gene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043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local nos cromossomos onde determinado gene se encontra se denomina </a:t>
            </a:r>
            <a:r>
              <a:rPr lang="pt-BR" b="1" dirty="0" err="1" smtClean="0"/>
              <a:t>Locus</a:t>
            </a:r>
            <a:r>
              <a:rPr lang="pt-BR" b="1" dirty="0" smtClean="0"/>
              <a:t> Gênico</a:t>
            </a:r>
          </a:p>
          <a:p>
            <a:endParaRPr lang="pt-BR" b="1" dirty="0"/>
          </a:p>
          <a:p>
            <a:r>
              <a:rPr lang="pt-BR" dirty="0" smtClean="0"/>
              <a:t>Os genes podem ter ligeiras alterações em sua cópia materna e paterna, nos cromossomos homólogos. Os chamamos de </a:t>
            </a:r>
            <a:r>
              <a:rPr lang="pt-BR" b="1" dirty="0" smtClean="0"/>
              <a:t>genes alelos </a:t>
            </a:r>
            <a:r>
              <a:rPr lang="pt-BR" dirty="0" smtClean="0"/>
              <a:t>(A - a; B - b; I - i, etc...)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2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http://www.poligene.com.br/ktml2/images/uploads/CARIOTIPO-M.gif?0.4782889827893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0569"/>
            <a:ext cx="9089907" cy="6817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03648" y="40568"/>
            <a:ext cx="768625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Cariótipo de um ser humano do sexo masculino</a:t>
            </a:r>
            <a:endParaRPr lang="pt-BR" b="1" dirty="0"/>
          </a:p>
        </p:txBody>
      </p:sp>
      <p:pic>
        <p:nvPicPr>
          <p:cNvPr id="6" name="Picture 2" descr="http://www.poligene.com.br/ktml2/images/uploads/CARIOTIPO-M.gif?0.47828898278933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62" b="62796"/>
          <a:stretch/>
        </p:blipFill>
        <p:spPr bwMode="auto">
          <a:xfrm>
            <a:off x="2267744" y="332242"/>
            <a:ext cx="4767378" cy="6234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sculino e femini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7" r="57021" b="6396"/>
          <a:stretch/>
        </p:blipFill>
        <p:spPr bwMode="auto">
          <a:xfrm>
            <a:off x="2262986" y="4612834"/>
            <a:ext cx="1169432" cy="1787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asculino e femini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2" t="6493" b="28173"/>
          <a:stretch/>
        </p:blipFill>
        <p:spPr bwMode="auto">
          <a:xfrm>
            <a:off x="5508104" y="4779089"/>
            <a:ext cx="1260532" cy="1454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779912" y="2984458"/>
            <a:ext cx="648072" cy="330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 flipV="1">
            <a:off x="3222104" y="3149601"/>
            <a:ext cx="557808" cy="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107673" y="2932312"/>
            <a:ext cx="10801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Gene</a:t>
            </a:r>
            <a:endParaRPr lang="pt-BR" b="1" dirty="0"/>
          </a:p>
        </p:txBody>
      </p:sp>
      <p:sp>
        <p:nvSpPr>
          <p:cNvPr id="14" name="Retângulo 13"/>
          <p:cNvSpPr/>
          <p:nvPr/>
        </p:nvSpPr>
        <p:spPr>
          <a:xfrm>
            <a:off x="4580384" y="2875244"/>
            <a:ext cx="648072" cy="330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5228456" y="3040391"/>
            <a:ext cx="460368" cy="35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688824" y="2797776"/>
            <a:ext cx="10801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Gene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297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5770984" cy="6858000"/>
          </a:xfrm>
        </p:spPr>
        <p:txBody>
          <a:bodyPr>
            <a:normAutofit lnSpcReduction="10000"/>
          </a:bodyPr>
          <a:lstStyle/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Genótipo</a:t>
            </a:r>
            <a:r>
              <a:rPr lang="pt-BR" dirty="0" smtClean="0"/>
              <a:t>: constituição gênica do indivíduo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Fenótipo</a:t>
            </a:r>
            <a:r>
              <a:rPr lang="pt-BR" dirty="0" smtClean="0"/>
              <a:t>: características manifestadas por determinado gene. Interação entre o Genótipo e o Ambiente</a:t>
            </a:r>
            <a:endParaRPr lang="pt-BR" dirty="0"/>
          </a:p>
        </p:txBody>
      </p:sp>
      <p:pic>
        <p:nvPicPr>
          <p:cNvPr id="2050" name="Picture 2" descr="Image result for albi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3235291"/>
            <a:ext cx="2271124" cy="3406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036353" y="1257431"/>
            <a:ext cx="100668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   aa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338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/>
              <a:t>Genes alelos</a:t>
            </a:r>
            <a:r>
              <a:rPr lang="pt-BR" dirty="0" smtClean="0"/>
              <a:t>: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. </a:t>
            </a:r>
            <a:r>
              <a:rPr lang="pt-BR" dirty="0"/>
              <a:t>N</a:t>
            </a:r>
            <a:r>
              <a:rPr lang="pt-BR" dirty="0" smtClean="0"/>
              <a:t>ormalmente representados por letras: A, a, B, b, I, H, </a:t>
            </a:r>
            <a:r>
              <a:rPr lang="pt-BR" dirty="0" err="1" smtClean="0"/>
              <a:t>etc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. Um deles veio do pai e outro da mãe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. Sua combinação gera as características presentes nos filhos (descendentes)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. Representação típica do genótipo para um gene: Aa, </a:t>
            </a:r>
            <a:r>
              <a:rPr lang="pt-BR" dirty="0" err="1" smtClean="0"/>
              <a:t>Bb</a:t>
            </a:r>
            <a:r>
              <a:rPr lang="pt-BR" dirty="0" smtClean="0"/>
              <a:t>, AA, </a:t>
            </a:r>
            <a:r>
              <a:rPr lang="pt-BR" dirty="0" err="1" smtClean="0"/>
              <a:t>AaBB</a:t>
            </a:r>
            <a:r>
              <a:rPr lang="pt-BR" dirty="0" smtClean="0"/>
              <a:t>, AABB, </a:t>
            </a:r>
            <a:r>
              <a:rPr lang="pt-BR" dirty="0" err="1" smtClean="0"/>
              <a:t>etc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3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Porém, nem todos alelos são idênticos, sendo que alguns podem </a:t>
            </a:r>
            <a:r>
              <a:rPr lang="pt-BR" b="1" dirty="0" smtClean="0"/>
              <a:t>dominar</a:t>
            </a:r>
            <a:r>
              <a:rPr lang="pt-BR" dirty="0" smtClean="0"/>
              <a:t> sobre outros. Os dominantes são representados pela letra escolhida (pode ser qualquer uma), em CAIXA ALTA (MAIÚSCULA)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. </a:t>
            </a:r>
            <a:r>
              <a:rPr lang="pt-BR" b="1" dirty="0" smtClean="0"/>
              <a:t>A -&gt; </a:t>
            </a:r>
            <a:r>
              <a:rPr lang="pt-BR" dirty="0" smtClean="0"/>
              <a:t>dominante, só precisa estar presente 1 vez para expressar a característica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. </a:t>
            </a:r>
            <a:r>
              <a:rPr lang="pt-BR" b="1" dirty="0" smtClean="0"/>
              <a:t>a -&gt; </a:t>
            </a:r>
            <a:r>
              <a:rPr lang="pt-BR" dirty="0" smtClean="0"/>
              <a:t>recessivo, precisa de 2 cópias para se expressar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7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887" y="404664"/>
            <a:ext cx="6344313" cy="604867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Exemplos: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. </a:t>
            </a:r>
            <a:r>
              <a:rPr lang="pt-BR" b="1" dirty="0" smtClean="0"/>
              <a:t>Aa</a:t>
            </a:r>
            <a:r>
              <a:rPr lang="pt-BR" dirty="0" smtClean="0"/>
              <a:t> -&gt; expressa a característica do alelo 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. </a:t>
            </a:r>
            <a:r>
              <a:rPr lang="pt-BR" b="1" dirty="0" smtClean="0"/>
              <a:t>AA</a:t>
            </a:r>
            <a:r>
              <a:rPr lang="pt-BR" dirty="0" smtClean="0"/>
              <a:t> -&gt; expressa a característica do alelo 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. </a:t>
            </a:r>
            <a:r>
              <a:rPr lang="pt-BR" b="1" dirty="0" smtClean="0">
                <a:solidFill>
                  <a:srgbClr val="FF0000"/>
                </a:solidFill>
              </a:rPr>
              <a:t>aa</a:t>
            </a:r>
            <a:r>
              <a:rPr lang="pt-BR" dirty="0" smtClean="0"/>
              <a:t> -&gt; expressa a característica do alelo 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56176" y="3608939"/>
            <a:ext cx="210764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Homozigoto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56175" y="5013176"/>
            <a:ext cx="210764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Homozigoto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56174" y="2060848"/>
            <a:ext cx="210764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Heterozigoto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55776" y="38084"/>
            <a:ext cx="619268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err="1" smtClean="0"/>
              <a:t>Obs</a:t>
            </a:r>
            <a:r>
              <a:rPr lang="pt-BR" sz="2800" b="1" dirty="0" smtClean="0"/>
              <a:t>: quando um indivíduo só possui cópias de </a:t>
            </a:r>
            <a:r>
              <a:rPr lang="pt-BR" sz="2800" b="1" smtClean="0"/>
              <a:t>1 tipo dos </a:t>
            </a:r>
            <a:r>
              <a:rPr lang="pt-BR" sz="2800" b="1" dirty="0" smtClean="0"/>
              <a:t>alelos, é dito HOMOZIGOTO. Quando possui de ambos é dito HETEROZIGOTO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766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120680"/>
          </a:xfrm>
        </p:spPr>
        <p:txBody>
          <a:bodyPr>
            <a:normAutofit/>
          </a:bodyPr>
          <a:lstStyle/>
          <a:p>
            <a:r>
              <a:rPr lang="pt-BR" b="1" dirty="0" smtClean="0"/>
              <a:t>Primeira Lei de Mendel: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. Em seus experimentos, </a:t>
            </a:r>
            <a:r>
              <a:rPr lang="pt-BR" dirty="0" err="1" smtClean="0"/>
              <a:t>Gregor</a:t>
            </a:r>
            <a:r>
              <a:rPr lang="pt-BR" dirty="0" smtClean="0"/>
              <a:t> Mendel percebeu um padrão de herança de características entre os indivíduos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. Hereditariedade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. </a:t>
            </a:r>
            <a:r>
              <a:rPr lang="pt-BR" b="1" dirty="0" smtClean="0"/>
              <a:t>Lei da segregação dos fatores: os dois alelos de cada gene presentes nos indivíduos se separam na formação dos gametas</a:t>
            </a:r>
          </a:p>
        </p:txBody>
      </p:sp>
    </p:spTree>
    <p:extLst>
      <p:ext uri="{BB962C8B-B14F-4D97-AF65-F5344CB8AC3E}">
        <p14:creationId xmlns:p14="http://schemas.microsoft.com/office/powerpoint/2010/main" val="81723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95536" y="2132856"/>
            <a:ext cx="2736304" cy="24482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115616" y="2636912"/>
            <a:ext cx="0" cy="7200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268016" y="2738264"/>
            <a:ext cx="0" cy="7200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83567" y="3458344"/>
            <a:ext cx="43204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68016" y="3574490"/>
            <a:ext cx="43204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a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75856" y="1484784"/>
            <a:ext cx="2952328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442111" y="3964391"/>
            <a:ext cx="2786073" cy="6167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300194" y="3861048"/>
            <a:ext cx="2736304" cy="24482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394554" y="171550"/>
            <a:ext cx="2736304" cy="24482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7978730" y="476672"/>
            <a:ext cx="0" cy="9153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546681" y="1493346"/>
            <a:ext cx="43204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A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7380311" y="4248958"/>
            <a:ext cx="0" cy="11962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546681" y="5085184"/>
            <a:ext cx="43204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23311" y="2781014"/>
            <a:ext cx="280831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Espermatozoide/Ovócito 2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429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Genética: área da Biologia que estuda a </a:t>
            </a:r>
            <a:r>
              <a:rPr lang="pt-BR" b="1" dirty="0"/>
              <a:t>E</a:t>
            </a:r>
            <a:r>
              <a:rPr lang="pt-BR" b="1" dirty="0" smtClean="0"/>
              <a:t>strutura</a:t>
            </a:r>
            <a:r>
              <a:rPr lang="pt-BR" dirty="0" smtClean="0"/>
              <a:t>, </a:t>
            </a:r>
            <a:r>
              <a:rPr lang="pt-BR" b="1" dirty="0"/>
              <a:t>F</a:t>
            </a:r>
            <a:r>
              <a:rPr lang="pt-BR" b="1" dirty="0" smtClean="0"/>
              <a:t>uncionamento</a:t>
            </a:r>
            <a:r>
              <a:rPr lang="pt-BR" dirty="0" smtClean="0"/>
              <a:t> e </a:t>
            </a:r>
            <a:r>
              <a:rPr lang="pt-BR" b="1" dirty="0"/>
              <a:t>H</a:t>
            </a:r>
            <a:r>
              <a:rPr lang="pt-BR" b="1" dirty="0" smtClean="0"/>
              <a:t>ereditariedade</a:t>
            </a:r>
            <a:r>
              <a:rPr lang="pt-BR" dirty="0" smtClean="0"/>
              <a:t> dos </a:t>
            </a:r>
            <a:r>
              <a:rPr lang="pt-BR" b="1" dirty="0" smtClean="0"/>
              <a:t>Genes</a:t>
            </a:r>
            <a:endParaRPr lang="pt-BR" b="1" dirty="0"/>
          </a:p>
        </p:txBody>
      </p:sp>
      <p:pic>
        <p:nvPicPr>
          <p:cNvPr id="4" name="Picture 2" descr="http://cp91279.biography.com/Bio_Mini-Bios_Gregor-Mendel_SF_HD_768x432-16x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36917"/>
            <a:ext cx="3211046" cy="1806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estudofacil.com.br/wp-content/uploads/2014/12/genetica-transmissao-de-caracteristicas-lei-de-mendel-e-importanc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1" y="4706339"/>
            <a:ext cx="2981916" cy="1884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infoescola.com/wp-content/uploads/2011/06/heredogram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40024"/>
            <a:ext cx="3771900" cy="2238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8036" y="256309"/>
            <a:ext cx="8229600" cy="4525963"/>
          </a:xfrm>
        </p:spPr>
        <p:txBody>
          <a:bodyPr/>
          <a:lstStyle/>
          <a:p>
            <a:r>
              <a:rPr lang="pt-BR" b="1" dirty="0" err="1" smtClean="0"/>
              <a:t>Heredograma</a:t>
            </a:r>
            <a:r>
              <a:rPr lang="pt-BR" dirty="0" smtClean="0"/>
              <a:t>: representação das relações de parentesco e características genéticas (genótipo) de indivíduos de uma família</a:t>
            </a:r>
            <a:endParaRPr lang="pt-BR" dirty="0"/>
          </a:p>
        </p:txBody>
      </p:sp>
      <p:pic>
        <p:nvPicPr>
          <p:cNvPr id="2050" name="Picture 2" descr="Image result for heredogr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5404587" cy="4462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201842" y="2161091"/>
            <a:ext cx="50892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P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01842" y="3140968"/>
            <a:ext cx="6825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F1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47555" y="4329202"/>
            <a:ext cx="6825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F2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217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r>
              <a:rPr lang="pt-BR" b="1" dirty="0" smtClean="0"/>
              <a:t>Quadro de </a:t>
            </a:r>
            <a:r>
              <a:rPr lang="pt-BR" b="1" dirty="0" err="1" smtClean="0"/>
              <a:t>Punnett</a:t>
            </a:r>
            <a:r>
              <a:rPr lang="pt-BR" b="1" dirty="0" smtClean="0"/>
              <a:t>: </a:t>
            </a:r>
            <a:r>
              <a:rPr lang="pt-BR" dirty="0" smtClean="0"/>
              <a:t>forma de representar os cruzamentos entre indivíduos</a:t>
            </a:r>
            <a:endParaRPr lang="pt-BR" b="1" dirty="0"/>
          </a:p>
        </p:txBody>
      </p:sp>
      <p:pic>
        <p:nvPicPr>
          <p:cNvPr id="3074" name="Picture 2" descr="Image result for quadro de punne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852936"/>
            <a:ext cx="7109473" cy="3168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223311" y="2591326"/>
            <a:ext cx="166105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Aa  X  Aa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168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0"/>
            <a:ext cx="8229600" cy="1143000"/>
          </a:xfrm>
        </p:spPr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5" y="116632"/>
            <a:ext cx="4564595" cy="662473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/>
              <a:t>DNA</a:t>
            </a:r>
            <a:r>
              <a:rPr lang="pt-BR" dirty="0" smtClean="0"/>
              <a:t>: Ácido Desoxirribonucleico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. Formato por um conjunto de nucleotídeos, ligados em serie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. </a:t>
            </a:r>
            <a:r>
              <a:rPr lang="pt-BR" b="1" dirty="0" smtClean="0"/>
              <a:t>Nucleotídeos</a:t>
            </a:r>
            <a:r>
              <a:rPr lang="pt-BR" dirty="0" smtClean="0"/>
              <a:t> são as menores unidades do DNA. Compostos de: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b="1" dirty="0" smtClean="0"/>
              <a:t>Açúcar</a:t>
            </a:r>
            <a:r>
              <a:rPr lang="pt-BR" dirty="0" smtClean="0"/>
              <a:t> (ribose ou desoxirribose)</a:t>
            </a:r>
          </a:p>
          <a:p>
            <a:pPr>
              <a:buFontTx/>
              <a:buChar char="-"/>
            </a:pPr>
            <a:r>
              <a:rPr lang="pt-BR" b="1" dirty="0" smtClean="0"/>
              <a:t>Grupo</a:t>
            </a:r>
            <a:r>
              <a:rPr lang="pt-BR" dirty="0" smtClean="0"/>
              <a:t> </a:t>
            </a:r>
            <a:r>
              <a:rPr lang="pt-BR" b="1" dirty="0" smtClean="0"/>
              <a:t>fosfato</a:t>
            </a:r>
          </a:p>
          <a:p>
            <a:pPr>
              <a:buFontTx/>
              <a:buChar char="-"/>
            </a:pPr>
            <a:r>
              <a:rPr lang="pt-BR" b="1" dirty="0" smtClean="0"/>
              <a:t>Base</a:t>
            </a:r>
            <a:r>
              <a:rPr lang="pt-BR" dirty="0" smtClean="0"/>
              <a:t> </a:t>
            </a:r>
            <a:r>
              <a:rPr lang="pt-BR" b="1" dirty="0" smtClean="0"/>
              <a:t>Nitrogenada</a:t>
            </a:r>
            <a:endParaRPr lang="pt-BR" b="1" dirty="0"/>
          </a:p>
        </p:txBody>
      </p:sp>
      <p:pic>
        <p:nvPicPr>
          <p:cNvPr id="2050" name="Picture 2" descr="http://www.infoescola.com/wp-content/uploads/2011/03/nucleotid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4407039" cy="3481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735893" y="1433499"/>
            <a:ext cx="15121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smtClean="0"/>
              <a:t>Nucleotídeo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019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388" y="0"/>
            <a:ext cx="8229600" cy="1143000"/>
          </a:xfrm>
        </p:spPr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1388" y="1340768"/>
            <a:ext cx="8229600" cy="4525963"/>
          </a:xfrm>
        </p:spPr>
        <p:txBody>
          <a:bodyPr/>
          <a:lstStyle/>
          <a:p>
            <a:r>
              <a:rPr lang="pt-BR" dirty="0" smtClean="0"/>
              <a:t>Dupla Hélice: a natureza das ligações entre as </a:t>
            </a:r>
            <a:r>
              <a:rPr lang="pt-BR" b="1" dirty="0"/>
              <a:t>B</a:t>
            </a:r>
            <a:r>
              <a:rPr lang="pt-BR" b="1" dirty="0" smtClean="0"/>
              <a:t>ases</a:t>
            </a:r>
            <a:r>
              <a:rPr lang="pt-BR" dirty="0" smtClean="0"/>
              <a:t> </a:t>
            </a:r>
            <a:r>
              <a:rPr lang="pt-BR" b="1" dirty="0"/>
              <a:t>N</a:t>
            </a:r>
            <a:r>
              <a:rPr lang="pt-BR" b="1" dirty="0" smtClean="0"/>
              <a:t>itrogenadas</a:t>
            </a:r>
            <a:r>
              <a:rPr lang="pt-BR" dirty="0" smtClean="0"/>
              <a:t> e entre os </a:t>
            </a:r>
            <a:r>
              <a:rPr lang="pt-BR" b="1" dirty="0"/>
              <a:t>N</a:t>
            </a:r>
            <a:r>
              <a:rPr lang="pt-BR" b="1" dirty="0" smtClean="0"/>
              <a:t>ucleotídeos</a:t>
            </a:r>
            <a:r>
              <a:rPr lang="pt-BR" dirty="0" smtClean="0"/>
              <a:t> em sequência, determina a estrutura tridimensional da molécula de DNA</a:t>
            </a:r>
          </a:p>
        </p:txBody>
      </p:sp>
      <p:pic>
        <p:nvPicPr>
          <p:cNvPr id="4098" name="Picture 2" descr="http://www.coladaweb.com/files/bases-nitrogenad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55526"/>
            <a:ext cx="3120256" cy="3107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thinkbio.files.wordpress.com/2012/02/f23-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39"/>
            <a:ext cx="5709642" cy="659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1520" y="5661248"/>
            <a:ext cx="20882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Dupla Hélice do DNA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5930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447" y="-171400"/>
            <a:ext cx="8229600" cy="1143000"/>
          </a:xfrm>
        </p:spPr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r>
              <a:rPr lang="pt-BR" dirty="0" smtClean="0"/>
              <a:t>Como essa fita de DNA está organizada dentro do núcleo? Em forma de Cromossomos!</a:t>
            </a:r>
            <a:endParaRPr lang="pt-BR" dirty="0"/>
          </a:p>
        </p:txBody>
      </p:sp>
      <p:pic>
        <p:nvPicPr>
          <p:cNvPr id="5122" name="Picture 2" descr="http://2.bp.blogspot.com/-VlPr1SCw0UI/T1ZEofmwENI/AAAAAAAAAHM/TvoasLsxptM/s1600/cromoso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870671"/>
            <a:ext cx="7464308" cy="477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0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5796136" cy="6858000"/>
          </a:xfrm>
        </p:spPr>
        <p:txBody>
          <a:bodyPr/>
          <a:lstStyle/>
          <a:p>
            <a:endParaRPr lang="pt-BR" b="1" dirty="0" smtClean="0"/>
          </a:p>
          <a:p>
            <a:r>
              <a:rPr lang="pt-BR" b="1" dirty="0" smtClean="0"/>
              <a:t>Cromossomos</a:t>
            </a:r>
            <a:r>
              <a:rPr lang="pt-BR" dirty="0" smtClean="0"/>
              <a:t>: estruturas formadas pelo enovelamento de uma molécula de DNA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 smtClean="0"/>
              <a:t>Podem ocorrer duplicados nas células, antes de uma divisão</a:t>
            </a:r>
            <a:endParaRPr lang="pt-BR" dirty="0"/>
          </a:p>
        </p:txBody>
      </p:sp>
      <p:pic>
        <p:nvPicPr>
          <p:cNvPr id="2050" name="Picture 2" descr="http://4.bp.blogspot.com/-6Vk2LfHeTEc/TZCz9WS2MAI/AAAAAAAAAZE/XvXrrCR9fNQ/s1600/estrutura+do+dna+-+cromossomos+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853" y="0"/>
            <a:ext cx="3661147" cy="278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oladaweb.com/files/cromossomos-simples-duplicad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34" y="3284984"/>
            <a:ext cx="3594566" cy="3495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http://www.poligene.com.br/ktml2/images/uploads/CARIOTIPO-M.gif?0.4782889827893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0569"/>
            <a:ext cx="9089907" cy="6817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03648" y="40568"/>
            <a:ext cx="768625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Cariótipo de um ser humano do sexo masculino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042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jpeg;base64,/9j/4AAQSkZJRgABAQAAAQABAAD/2wCEAAkGBxQTEhUTEhMTExIXGBoaGBgYGB4gGBobIBwYGhwdHBogHSoiGx8lHBoZITEhJSkrLi4uFx8zODMsNygtLisBCgoKDg0OGxAQGy8mICQwLCw3LzQsLSwsNCwsLCwsLCwsLzQxNDQsLCwvLCwsLCwsLCwsLCwsLCwsLCwsLCwsLP/AABEIAMkA+wMBEQACEQEDEQH/xAAcAAEAAgMBAQEAAAAAAAAAAAAABAYDBQcCAQj/xABHEAACAQIEBAQDBAYHBgYDAAABAhEAAwQSITEFBkFREyJhcQcygSNCkaEUUmJysfAzQ4KSosHhFVOTwtHSFiREsuPxFzSD/8QAGgEBAAMBAQEAAAAAAAAAAAAAAAIDBAEFBv/EAEARAAIBAwEDCQUFBwMFAQAAAAABAgMEESEFEjETFEFRYXGBkfAiMlOh0RVDUrHhM0KSwdLi8SMkojREVGLyFv/aAAwDAQACEQMRAD8A7jQCgFAKAUAoBQCgKvxnm0WMSLWTNbWPFbXMCROg6wCCd5nTUaiuVRJ4LJYvK6hkYMpEggyCPQihYZKAUAoBQCgFAKAp3PnO/wCgNZRbYuu/mcTEWwY0/aYzHTymaEXLBZeEcUtYm0t6w4e2w0I3B6gjdWHUHUUJJ5JlAKAUAoBQCgFAKAUAoBQCgFAY2vqGCllDHYEiT7DrQHtWB2M/zB/OgANAfaAUBqeYeYrODVXvlgrEgECdhOvarqNvUrNqC4LPFLTxK6lWNNZl3Hrl7j1nGW2uWCSitlJIjXKradxDDWlahOjLdmtcZ4p6eB2nUjUWYm0qkmcw4fwz9N4hfDz4Vu7cLwfmyuVUT6gD+62xANdKVHemzptq2FAVQFUCAAIAA2AHQVwuPVAKAUAoBQCgFAcZ504Y2P45+igkAJbV2H3bYU3D/wC8x6sJ0JrpBrLOucM4fbw9pbNlAltBAA/iT1JOpJ1JJNcJkqgFAKAp/NPxAsYK+LDW7txsoZymXyg7DUiTGvTQjWhFywWLg3FrWKtLesOHttsdiD1BB1BHY0JJ5J1AYreJRhKurCYkEETpp76jT1FAZJoD7QCgFAVXH/EDB2bzWXZxcUlSMvUbxrqK2QsK84qaWjWeK4Lszkolc04y3W9eHBlqrGXkTGYHPmh2QsuXSOmbKdplSxIgigIv+wLUgjMIMiI082bQxP59+pJIHuzwW0ro6yCkxtBkkkkRqfX0oD0OLpnyEODLCSvlGXNqTtBCyPcdZAA2FAU74l8r3cfZtW7JQFHzEsY2gjoZ1G1bbKvToybqZw0uGOKaa49GhnuaUqkUo48e1NfzM3w45eu4HDPavFCzXS4KnSCltf1RBlTp7Uv7iFeopQzhLGqS6+rTpFtSdKG6+vt/mWusRoOR4axdGNvW7V02TcvXRPiOgLeLdYA5e+YxPUx1rJc0a1Rp057vgabK5t6W9GrT3m2WP/w9xLpiR/x7v/ZWV2170VfkehzuwfGj68z5/sPiY/r1Pp476jqJNvQnvBjsdqlCheqScqia9dhGdxYOLUabT9f+xa7TXlLZkR00yBWPiAQNGzGGMzrmGnSvTPIMox6ZsplWkCCCNSJj+e47igPD8VsiJuKATAJ0BPvQH3/alrWXiDGoI1001HSRPadYoD4nFrJKgXFJaMo6mdo/nqD1oCbQHDeefEtcausl84Y3fDBuhmXKpt2k1K65cya9Bv0qFSMpL2Xg02dehRqN1obyax8yxnlHjI24gp9713/sNUclW/Eeqr7Zr40PmfByvxwf+ut/8W4f42qcnX/F68hzvZXwH5/3FlwnDsWqKHZ2cAZiL5MnqZ8v8B7V5dS22tvNwrRx3f2v82ebylt+F+vEh8Z4ocIoOIvNbkSAboLH91MxZvoKhzfbPxY+S/oDqWv4X68TlvNPGLGJuNcS1cN14zXblxp0AUZUDZdgNT22O9brOjfp71zVXclH5vH5eZmrTov9nHxy/wAsnTPgwLf6AwT5vGfxP3sqR/gyV6ZVHgX2hI1d3giNlzM7KogAx0KldY+6AwB3+0bXWgPi8AtayCwJUkGMpIMg5QI3oDKttMLbdgHZc2Yxq2pAJ7kDfqYB3oDPhMatyYDAjowg7KdO48wE0BJoDknH/hti72NvYlGshXfNBbUiWj7hj5jsa9mhf0adJRe9nGOEcfvY46rj66cFS1nOpvaYznp7M/kdbrxjeKAUBgxmLS0uZ2gdO5PYAak+1SjFyeIo5KSiss0uG5gsl3W6DbDMCpcDKdFABIkAyJg/jVs7apBZZXGtGTwb9GBAI1BEiqC09UAoBQHM+d+HG1iS+uS75lI6MAAwnoZGb+0Y2rpnqrDyYsD8T7hRba4Y3r3yyGOZu32aoTm7gdROmw9aGyopKVWtGKfbn6fIz8+fCMG35E1+Icbvg+HZt4cHZiFBHuHZj/grrpbNprWcpPsWF68SSndyfuqK7XkueDwNzLN+9cdiFJVSFRWygMEKBWKyCfMSdfw8h4zobkSWwVsgAoDBkdwYiZ3nQa+lcB5HD7Q0FtY9v509KA+f7Ntf7te/12J9yNz160B9Xh1oCBbWJmOkzM/zvQEqgOUfGngjZreMUSuUWrn7OpNs+xLMs98g610hNdJA5V+JdzD4YWbtsX2QhbbG5lbLsFbymSNgdyInUSfSobO5SCqTqRjF9b19eJknebstxRbfcT+O/EDH2gC1m3hwwlVYfbe4RmBj1yRVvN9n0/fquT7Fj6/mRda6l7sEu9lOx/O2OvCGxN1R1yHIfxQLH8614Mac85nLPYtF9fmWQjVzmcs9i0X1fmaRFe68AXLt1u2Z7jfxZjFXlxeeX/hbibsNiWGGt/q6NdP0Byr7kk91oSUH0nV+XuBWcHZFmwCFksSTLMxiWY9ToB2AAAgACuE0sGzodFAKA0/GOMogZFl36gbD3bYH031G29XUredTVcCudWMOJm4dxizePkMXIEqwhxuYP4H0/GoTpyg8SRKM1JaGyqBIUAoBQCgNFzZh2ZbTKpIRyWjoCjCY9yK02s1Gplsprxco6FbCl9EBdokBRJ02PpBjU6TXpVZxjHVmKEW5aF4wmIQgBIWNAsQRAEjL6abV4h6ZJoBQCgInFOHJftm3cEqdiN1PQg9CP9DIMUONZWGcw45wS5hmy3BmQnyuB5W9P2W9D6xMV0zSg4kzh/P74YBL4a+saGftB7sdGHv5tzLbVrtbGrcyxTXDi+heuwjO7jSXt/qWzknmNsdZa69sWiHKhQ2bSAQdgepExBiRvAruqMKM9yMt769RfRqOpHeawWKs5aKAUAoBQGHGYdLiNbuqrW2UhlbYg7g0B+beZMJYt4i4mFu+NhwfK/8AFQ33gP1+v5npUzXk69ST9SdIHqdB+VShTlOSjFZZCUlFZbLl8PuTbePLNdvhFQibSFTdYaGTvkXpMGddoqqE1JZR2m1Nby4HZOC8Bw+EXLh7S2x1I1Zv3nPmb6mpFyWDZUOigFAKAUBR+K2GS9dLjKHcspOxBAGh2nTavVtJxcFHOpgrxe9kl8AIR/EdDkKkeJl0BkRr9WEjTU1Rezi8JMttotZbLWjg7EHWNO/UVhNR6oBQCgFAKAhcOwXhtcMKM7FvLPVmOs9YI29fqBnfDKWDkeYf6xPeJP40BmoBQCgFAY79lXUq6hlIgqwkEeoO9AUfj3w/Vj4mHgkf1b/8rn8g06ncVZGrOKcU3h8dePeUToxbyuJTkbEYa4ofNZxEGAfI5AiYI8twbSFlZ0k15NS/nRm1Vpvd6GvX8/A9ensqFaClQqre6Yv/AAn8n39JceCc+HRMUh/fUa+7KND6lJ3HlFbKFzSrrNN5MdehWtnitHGenii7YTFpdUPbdXU9VMj29D6VcVmagFAKA5N8YOZnz/oNpsqZQb5G7ZtRbPZcsMR1zKNpB6Qm+gqXJvKF/iDyn2eHUw91h/hQfeb8h16AiKjk6Z/+O7Nu34aJbur3fy3j3PiDcnsMgHp08qta3sa3OLW4lGXV0d2mmOxp9pri6MocnUgmvXricr5m4NewGIlUvWEDfZO2hGmy3UJE7xrmjeraNa5hBc4jl9LX5noUNm21zD/SqqM+p+l8t4tfLHxXu24t41DdXbxFAFwe40V/plMDZjWqnWhP3WZbvZ11aLNWOnWtV670jqnBuM2MUniYe6txesbqezKdVPoQDVpiTyT6HRQCgFAQ+L4PxrTW4U5o+aY0IPQgzpoQd4oCWBpQGLDYZUBCiAfX0Cj8gB9KAzUAoCPfxiI2VjGxJjQTMSf7J/CgPLcQtBspdc0xHrr/ANp/CgFriNpiFDrmJIAnUkbx3jX8DQEqgFAVznTmf9ARHyB87ZYkgySAAIBkkkCqLis6UU0s+OOhvPyM11cOjFSUc+OOhtv5GTkzmL9OsNeyBAHKgAzPlRp2EatH0pb1nVjlrGuOsWtd1oOTWMPHHJv6vNIoBQEbiD3BbJtKGfoD+faT6SPeq6zmoN01mXQnos+vSJRxn2uBXcfcvXENu9ZS4h3V8O7fXRon1FeMrvasfeoJ90l9WaXSt3+968iq3uWiGLJmtr0VrVyF7gMx227nTc9IR2hcU23zRp9n6RFWjyqSlWyl1vP5sgvduYW6ptXlFyRIRpnbS4mxGViQD2kV6NlezuXJTpShjHH0jFWo8hhxknk6xwjG+NYtXgI8S2jx2zKG3+tbzqeSXQ6KA4VzHwG7j+NYvD2WRWEOxckDKtuyOgJPzINB19K5LONOJ2jyfKp1E3HpxxLHguW+N4e2tuzibARBCqpBAH9u1+dZtyv+JevA9znGyXxoyXc/7jOH5hT7tu96/Y/wlKf7hdTIyWypJuO+n67GWK5icSyZLtpXDCGV7BYHuCFcrHpr9a8x3O1YvWjFrsl+v8jz+Tt2vefrwKJxnkFLj57Kthu6ixdNv+yC3k9gY7AVH7Ru4vMrV57H+jJyjvQ5Plnu9Tbx5ZK7xXg93ARetYtVvCMuQlbn92TmWQJB0PWa12m0qleryc6MocdXw08EZaluqcd5TTOz8icabGYK1fuAC4cytGxKMySO0xMdJIr1CpPKN/Q6RbfELZBMwBrqI00gx/aX8RQHkcUtRIuKRAM+h2NAZ7GIV5KMGgwY6Ht+BB+ooDLQCgOf8X+JHg4l8P4AYoxWcxj70T5dCcp01rDUvHGbju9OOPd0eJ5tS/lCo4bmmcZz3a4x0ZOgVuPSMN7Co5llB0g9iOkjrB1E7TQGNOH2wSQgk7nudpPr60AuYVVGZEGdQcvSTqY/Hv3oDJg72dA2ms7e5E+nt0oDNQGi5r5aTHIqOxUKZ2ntHUEEEAgiqa1FVUk21jq7sfzKLi3VaKTbWHnTHU10p6anvlPl1MDZazbbMpcvtEEhQepn5ZnuTXaNJU44Tb7ztCgqMd1Nvp1/TBuqtLhQCgIHHb95LFx8Mi3L4AyK2x1E9RMCTEiYirKKg5pVHiPSyE3JRbisspK8c42R/wDp2QfRD/ner1VQ2ZjWrLyf9JidW8zpBef6muxnN/FLb+G6WUfqIUx+9DnL7HX0rk6Wy4rKnNvq/wAxRHlrvOHGK9d5ruKY67iGV8Q6sygjyoF0OsTuRvqe5iJM+VLdz7Kwu/P0/Ivc21qdW5ctFcJh1IylbNsEdiEURUDUuBsaHRQHBeZ8bcwvG715WyOrhgSpIZSq+Ugbgo0H27jSqtOcI5hHe8cGWvUnT1hHe8cFy4dz7jMQCcPhUuBTBKhzB311rPy9x8L5ooV1cvhR/wCSMmJ5p4qNFwSlyJC+GxMd9boAHqYoqty3jcS8TqrXcnjk0u9nxeO8bP8A6OyN/wCrI66b3u1e/aUrKdGMq83GfSlrjx3WOVvPhrz/AFNXxrnbieGjx0s2i2ywpY+uXxCY9YitDo7LS/aSfh/ac5W9/BHz/UpvMnNuJxqKl828itmEIMwMEfNuPp+deVVdNy/000u15f5GqLnj28Z7DrfwmsleGWZXLLXWE9QbjkH6jWeog1UWx4FwoSIjcNtEQUERHXbsOwHQbDpQHtcDbAgIsAR9O350Bic+EyKqgIza+52G+m2kA9tN6Am0AoCkcU+HNm/iHxDXCHZs3y7akj70GJMEjSayStIym5bz6+j6Z1xrqYZ2MZTc956vONMdHZnXCzrqXetZuFAY794IpZjAH/WKAiPxmyFzC4jSBChhmM7ACevr9ardWCWclUq1NLOUam1jbqK2QpJLMFYEhSZIAII0B/HXasfPHnhoYPtCWeGht+F3rjqGuBACqkZSdDLSDPYZfzrenlZPTi1JJonV06KAUAoBQGg49zTZsBlQi7fAICLqA3TO2yiYkfNGwNCEpqJScXzRi7qw9xUHUWVKf4ixb8CJ7US6ynlJNGtwmFe42S0jO36qj8z0UT1MCukEm+BdeAclhSLmJIZhqLa/KD0zH73TTbf5qZL408asuVcLRQCgKL8T+Txi7f6RayribQ0zEAXE1OQsdAZJKk6SSDvIEZLJxvhvEsRhr2ay1zD3lOVgRDD9l0YRHowPSBMGrqFGVeoqceL6+BTUqKlFyfQdBw/xWa3bC/otrxfvFbrEM20wVnYD5nO29ejW2bToLNaqk+pLL/NeZnheyqP2IPveiNPxL4nY+6Cqm1YB620Of18zMRr6AH1ryDWpSxqVO1buXrkKLl685nSXuMdBJ3J6STXTh0jlT4VsStzHnKu/gIdT6O40HspPTzDahNR6zq9q2FAVQFUAAACAANAAOgrhM9UAoCLiOIW0YI7ZWIkT136/2TXHJR4sjKUY8Xg1vFOILc8lttQQxYbrBkRI3P8ACs1a5UV7OrMtxdqC9jV/I8WuIXzcRAbcEwSQZ6noYJgem/SNeULlzlutEba7dSW7JG8szlGaM0CY2nrH1rWbj3QCgFAQuMo7WXW3OYxtuBIkj1ifWoVMuL3eJXVUnBqPErt3D+IptoCSRAA0jtP6oEdfavKp05ylhI8WlSnKeEjLfs3FyqUKs0ANoVklVkwSQJYb1bzSecF3Mam9joN3ZwDJbCJdYEdSFIkmSYI9TpNejGKikketCKhFRXQesEt4EC6yuCNSBEGT+Mg9vu/jIkTaAUBB4vxa3hkz3T6Ko+Zj2UfyB1IocbS1Zz3jXNF+/Kg+Fa/UQ6kftPufYQNYM713BRKo3wNGqNByW7lzKBK2rbOQOnlUGB76UbK0m+BceEcjM0NiXyjfw039mfp2IUezUyXRpdZc8DgbdlclpFRewG57k7k+p1rhclgkUAoBQEa5itStsZ3G+sKv7zdDtoJOo0jWgIuOu27CHEYq4Mqa5m0VegyJrqZgbsc0TrFAcS5/5nt4+6GTDpbCaC4f6Zx2YgwF1Pl1PWRJFCtyyVdE0OUEhQWMAmF6kxsPWmCIQ6iR5ZEidSOoB1j319q6Dtfw549w4qLOHtrhb5iUcy7n0un+l66bgfdArhZFroL7QkKAUAoDQcatt4odp8MKFXtMmSex2A/jrAxXkZPDXA86/hN4aWiIlrAXHfxUWVy5TJjNrIyzv11Omuk6xRC2nKOTPTtKk4Z4Gfh2Da5c8+dFtn5dizSQDmB1Ayzp9e1X29u4vekabW0cJb0za3sNdzDLeIXSQVB7zsB6Ctp6BIwmbIM8ZhoSOuuh+og/WgM1AKAUBCweDKXbr+Xz5dpnQv8ANrBMMNQB26CgJtAKAUAoDy7gAkmABJPpQHIOMcVbE385DEsYRAJKqT5RHc9epO2wA6ZZNyZscJyxdOt5Lqa/Iqkk/vMAQAey6+vSvKvbi+jLFtSTXW2vksp+fkbKFvRxmpLwX+CyYbF3rShLdoIg2Aw1yP8ADFYHf7Vj71BeH+Wa1Rt+iRZcFdZkVnXIxGq9v53+tfQwbcU5LD6uOOwxtJPQz1I4a/iVy8rL4S5hBkaa6jv6T1X67UBhw+KxJYBrKhZWTPT73Xfc/QDc6AY7+IxDaC0SpJ1BymBtBzT0joTm0iDQG3s2wqhQFAA2UQPoOlAcJ+J/MzYnFNaBPgWGZEX9ZxKu5HeZUHoBI+Y10rk8s98D+H9+4A+IS7ZQiQqrNw+p0OT2In0Fefe17uCxbU959baS8spv5eJdRpU3rUljsOh8LR8Knh4ewLadf/LuST3YiCx9TNeW77a0eNBeH/0zWqNv0S9eRzbm/h917rm3gGtnN/SWsPeRH7zbaVmSfMsTvqK9SjdV5U0508Pq9eka6GzLSrHMq6i/D6oq+Iwd1BNy2ygdWQqPxPrVvOZLjB+vAtWwqMvduYvwX9RdOT/ibew8W8VmxFiQM0zdtjuCf6QDqG13gmAtX0578d7GDybu35rWdJyUsY1R2rBYtLttbltg9twGVhsQamUGagFAR8dYLoVGXUr8wkQGBMjroDpQHvC2yqKpiQoBjbQR1oDLQCgFAKAhY/iAtMoKswIYsR92BpPTzHQSRQEW3x5TIFu4SCAYyxB2M5tRttO+k0BnscWVnCZLisxMSBGgmZDf69wKA2FAKArHPXGnwtpXRiDqAAB53LIiLqjRLPuB/CvO2jVrU4R5J4berxnRJt8e4uoRi2971qZOROMNi8N4zMzSwgMFlPImZDlUaq5YHSZBqWz6ladOXLPLUms8MrTD8VqK0Yprd6iwXkBUg7EEGt5Scd5R4i9q4Cltbt5gApZWOseYrBAk/LG4CkDc1lr1q8ZYp095deUi+yoW045qVd19WG9C5HmTGjfBt9LdyqOdXK+5/wCS+hu5lav79fw/qfbPNWKLKrYK4oLAFjavQoJ3MWz/ADvAkiVG6rTmoypNLrz+hCtZUIQco1k2ujC/qLlW880UAoBQCgFAfnu5jRhuMX3W0l5hiLuRXnKHa62U9pBmJ6kHcCq6kpr3Vk02dC3qOXLVNzq0bz1nQDzhxQb8LY+wf/oar5Wp+D5nocxsnwuf+L+pj/8AHvEAYPCb/wDcux+Vo/lXOXqfgYls21UW1cJ9mP7iypzBdgE2Y0651/jbn8q8x7VuU/8App+vAwq3h8RevE8X+YSVIezZKkHMGu6EdZBt7RUXtiuv+2n5P6Dm0Pxr14nFObLGHF4/orL4balFYuibyFfKAQf1RMa67CvTtLmpXjvTpuC7eL8OPmY6tOEHiMsnZPhUR/suxE73Znv41yfzrWcjwLbQkah+PKPmR92j1UCQwBgkEdgQIMkRNAe140pgi3dgqWHy6gTP3vQ/60BMwOMF1SyhgASNRB0jp/1oCRQCgOccb5wu2sYcOLjgEv5gEyo32ptqZtmZFo7mfMu86fP17q7jWluyW6pJYwtV7O9r2b359RshTpuKytcfX6HR6+gMYoBQCgNXds3lg+N5VKsTlGo8odTtAgM07yesQQNpQEbG4BLsZwTlmIZhvE/KR2FU1relXju1IprjqShOUHmLGCwKWgRbBAY5jLEyYA3JPQCu0aFOjHdprCEpyk8yZJNWkTi3HOGvg3a06lhvabo40/Mbkb6+xPJSai2lkyVU4JtLJO4Nz/ibK5blvx1+7mzBx7tBzD319elYed1fhP14GSN/WXGk/P8AQ29n4hYlwxt8OuXMu+TxDBiYMWjrUldVW/2T9eBZG9qyf7F+vAv+FuFkVmUozKCVO6kiSD7bVtPSRloBQCgFAKA4N8T+W7mFxVzEQWw99iwforsSSjdiSTHQiOxjpXJGTlPnm/gwEa6l+wBpbecy9srySB+yQRpplrBzur8J+vA89X1Zfcv14FswnxNuXM3hYPxMolsjsco7mLZgabmnO6vwn68CSvqz+5l68DXN8Y3+7glO+vjmPePC17x+deilB0oyz7T6McPHP8u/Brp1pSWZRwU7mHm3F4yReukW/wDdJ5bf1Ey39on6VEk22eOWeWMRjny2VhAYe6w+zTvr95v2RrqJgagEmzv/AALhSYWxbw9qclsRJ3JJJZj6sxLH1NcLVoT6AUAoDBi7TMAEcoddQAZ8pA39SD9KAwYAXAzC6+YkBgANFMtIB6geX+TAAnUBrb3A7DFiyscxJP2jgGd9A0dayTsbec+UlBOXWWKtNLCehsq1lYoBQELH4422QZC+adiJEFeh30JP0HeRXVqxpx3pEoxcnhETFY7ORaysgYEnNHmHVRBP19KwV73MMUy2NLXUj+CUKsLt0KrLILyIzLO/SJqq3up76jJ6MlOmsZRYK9gzCgFAReJcPt37Zt3kDoeh/iDuD6ihxrJQuN8nXbMtZm9b7f1g9wPn91112613JTKl1FbTiJw58VbjWmGmYb+xEHN+6QRptpU4U5VHuxWWU7+5rnBdeXviDauEW8QVR+jj5T7qdU99RpJI2qVS3q0/fi13poup3EJ8GvMuiMCAQQQdQRsRVJeeqAUAoBQGLFYZLiNbuKrowhlYAqR2IO9AcC5+4Rg8NfyYK9n189rVltb6C5110yGSNZI0FdKpJFXyd9T/AD0ocPSEEgSACQMxnKNYkkA7ekn0NT5Ko47+68deHjzI70c7uVk65yl8M8MUS9fvLiw0FRaMWf7wOa5qPQHYrVZaoo6Rh7C21CW1VEUQqqAFA7ADQChMyUAoBQCgNbZ4qSXBtNKuy+UqQYOh1I3EadDI9TlqXdOnLdZYqbayQs3jfaEsp1C5SQU1gjTrprO+nYV59e7nKfsvCLo00lqTOEghnUu76AjMZ6tMfl+I9K3WdZ1Ive4opqR3XobOthWKAUAoDW8UsGRd3CKdOoG5I7mBEf8A0cl3QlVit18CynNRepHs4Q3stwEKFJykiSd1MiRA/P2jXNRsW4+28E5VddDJawDG79qFZF1UjQEwN1k7HN/O+ihZxpy3m8kJVHJYNtWwrFAKAUAoDS8w8s4bFqfGt+aPnXR9Pb5tJEEHepQnKDzF4ZCcIyWJI5PiOHWbThrTtcEmDkuggwR5kdZU7jcjvB0rtbbbqR5KrV0zweFqvmFsWrB79Onx6VqbLhHMNzDH7NyE6o6nIe+hiD6gj1ms3OaD4Tj5okrW6h93L+F/Qv3AucLGIKoT4V1tlJlW/cfZvbQ+lXcdUcUtcPiWKhIUAoDlvxR52ZWbBYZipA+2uKYIkTkU9DB1YbTA1mBCUug51wfgV7Ef0NvyiAWOiD0nrHYT/CsV3tG2tWlVlhvo4vvJ0repU91aHROD8kYBLZGJF+9cYQW1VV/cVGJ+pJ/OKzrbli/vPlL6F3MqnV80UfmbhVmwzrh8WbqKYa3cR0vLt+sgDjrKkSCIBGtevQ2t/t+Sp1FybXDTGHx6M9/zKo7DqtqpCk33EPgXMd/Bvnw9xkkyykE23/eXY7RIg9iKq5WD/eXmWOxu4/dS/hf0OtcrfFDDYjKmIjDXiYBJm0x9H+4fRo3ABappp6oqacXuyWH1PQvtAKAUAoDRFPBK2z5mcsVP6xkEz2Mt66D6V5NayqOpla5NEaqSMw4ZcVXKMmY5mylTGYjQTm2mOnfbpc9nxaXtEeWfUSuGYTIuYrFx4L6yZ7T2HStdGkqUd1FcpbzyTatIigFAKA8X7eZWWSMwIkbiRGnrQHyzayiASdSdTJ1JO/1oDJQCgFAKAUAoDFiryohZzlUbn8tI1k7CNZ2qMpxhFyk8JHUm3hFWbh/DT/VuPYXx/CvKlX2ZLVyh8jfGvexWE5ETHcCwLoRae9Zfo0XWHsVcGR7QfUVXnZT/AHo/xfqWc9v+iT8l9ClYvDG24tkGQSZgwRrLAkDeY6bnTQx6ltWoTju0ZJpaaPJ41wqu+51eLOwcDuM2GsM5l2tIWPclQSfxq8sXAnUOigPzri8LYPFMQmMum1YGIvszBWYkeIxAGVSQTO50EMd4FRnUjD3mW29lXuG+Si3jj4nT8LzRwREVENkIogA4d9vWbc+snfeqJSoT97D8Datl30eFNmY808I6Xba/u23X+CiqnRsnxhD+FfQOxvorO7I+3+EcKueZrBJbUnJeDGe+kzVSu9nxW6pQWO4jTr3tNYjKSXeyBiuTeEOrKqXbTEaOpvEqe4D5l/EEVznWz/xx8zQto7RX7z8l9Dl3MvLz4RiubxbbHyXcpUN6FSNGESRr01rVb3NtN7lGSfThPJ5l3O4qz5Su8vhnCX5YO0/C3EPc4ZYZ2LEG4oJ3ypcdFH0CwPQCtRRHgWuhIUAoDDew4ZlaWBWdAdDqp1HX5fzNAZqAUAoBQEPFPdzwiypA1MQPnmRmBP3NqAjWsRiSYa0FHeV/7zGkaQffoQNrQCgFAUL4tX3S1YNsmfEEgESVzJnAkxOTN/lWDaDxTWuNX18d144duD0tmRcqjws6Lq4b0c8ezJm+El53wlw3DL+O06gx5LZA00kAjapWLzTeude3s6+0jtKLjUWVh47Ot9XYXetp54oBQEfH+H4bm7HhgEsTsANZ9IiZ6RUZqMotS4fIb27qVd+K8MjS6WMTCtdzfgDWCNhY1PdhF9yQhfb3uzz45K1xXjAcxYR7K9zcdnP0zFV9tfcUex7J8aa+YlfVehmtwuGa44S2pe4x26nuST+ZNehCEYR3YrCXQtEZfam9dWdc4ThTasWrTHMUtohPcqoE/lXTStES6HRQH50564ecPxLESAc1w3kYgEEMxc6GQQrEqVI+6dIrjjF8UI1qtPSEmu5tFq5Z5j4dcATG4CxZeP6RLH2be6hcyH01Gm42rZ9kXHwvkjkdsy+M/wCJlhZ+BH7uH/4bj/lqP2VX+E/Is+2J/Hf8T+pObjPCgoJvgL0893X21k14vMrGcsKEc9yIQvt57samX3lH5l55smUwNpwP97cuXPxW3n/N/qtHsiyfGmifO6vQylO92/cEl711zA3ZiewH+Q0rbRoU6MdynFJdnrUolOU3mTyzv/IXB7mEwNqxdjxBnYgahc7s+WesZtTtM1YTSwiwUOmrdcQklSHEgANruz6yOy5PwNAesuJ72916bCBm6665o9hQEjAG7DeKFBzGMu2XSOuvXt7UBKoBQH505zx10cUvhb1xbYuvKhtJzCB36n8Kwzm99rtXWfV2tvGVtCWmNyWdI8U9NcZ116ehH6LrcfKCgFAKA13Ccs3oIkXWBjprOvrLHfXX0FAbGgFAKAUAoCFxTitrDrmuuFnYbs37qjU/5daHG0uJROPc3XL6taRBbtMCrTBdlOhB+6siRAn0Io0msMonUysFUZCgAtIGJYDKPmbvGhLN2HWIpGKisJYRVCKXspFp4JyjdvgO5Fm2e+rn+z93t5tQRqtdyXRpPpL1wfg1rDLFpdT8znV29z29BAEnSuFyilwNhQ6KAiXrpclLZiPnf9X0Hdv4bnoCBqOP8mYXFYcWCgthCxtugAZGYlmI75iSWB+Y6nWDQ41k45zPybisCM10+JZkAXUYwZ0AKTmUntqPU1rV/c/EfmZXa0vwryNFg8WyNmhWEERclh7xOhHT8xUvtC6+I/M4reiv3V5GKPcnb19v9KwxhGPurBOMIx0isFw5d+HOLxMM6/o1o/euA5z7W9D/AHsv1qRaotnVeV+TcNgdbal7pEG68F46gaQo9ABMCZiuE0kixUOigFAYb+KRCAzAE7T11A/iwoD1YvBxKyR3gifadx60BCfL+lKCRm8OQJ10JHvHmb019BQGxoD5FAfaAUAoDT8x32UWlBIDuQ0dQEZon3Aqi5k4w0NFtFSnhmmeVEoShWIK6GAZjtGmx09KwU5yjLRno1YRlHVFnwOGZAc1xrh9empOn49ZOm9eseMSqAUAoCq8081+CTZsgNdHzMflSdYj7zR02Ejfaulc6m7oUDEYhnfNcYvccxJ1Zj0AH4wo0HQUKNZMsHDeS791ZZ0sDppnb8AwA06yfUVxt40LY0vxF34PwOzhlAtqM8Q1w6u3eT0k65RAHQChaopcCS1gh86QJPnU7N0zejDv1Ag9CB08XuJ2kYqzZSCF1B1JAbQxB0Int1oD6vEbZBOb5YkQZE+g9p9taA+5zcRTbOVW6n5svcDufXafpQGezaCgKogD+fqfWgKvzzzrbwChQvi4hxKpMBRtnc9FmQBuxBAiCQIuWDiXG+N38Vc8TEXC7fdGyrPRF2HQdzAkk10ry2WLgPw3xeJXMxTDLHlz+Zyen2akQO+Ygjsa5kkoM0HMPK+KwbxftFRPkuBi1s9oYACfQhSYJgVSoVN5Ny+RvjXtY0HTdH2uiW8+PXwXDq6fmWflT4lX8PFvE5sTY2kn7ZR6Mf6T2Yzr82kVeYFLB17gvGrGKt+Jh7i3F6x8ynsynVT6GuE08mwodFAKA8XbSsCGAIIj6fzH4UBruNILVi7ctgI6IzAqI1gnXofrXHwJ00nNJ9aKdMnNJzTOaTmnvm3n1rFvPOT6VUoKO5jTqLXy3buNbW4953mRBj7uZPzIn+MnWtkHmKZ87cQUKkoo3VSKRQCgFAYcVhVuCHE9R3B7g7ioyipLDJRk4vKNNwzhqs1wXD4gVmABBAjMw8wgZto6j61VC3hF5LZ3M5LBsrWFZGUI32WsgmSNNhpttGojXedLygm0AoDzcJgxqY096A43wjCXcXdC29SZZ3O0k+Zj9SfUnTSCa6ZVFyZar/wwsscxxF8t65I9gMogek+5J1r0bTadS1ju04x78PL+ZGrY06rzJv14EHEfCS2flxJHvaB/5hWp7cqSWJQi/MqWzYJ6SZf7pa1bQIpuRlU6+aNp9TtvA1npXhnokC/xe6JC2SXyhgusnYHpoM0ifrQHrGOxKxYRnIdgSNARkA16aHWYnJAoDDfdlD/+UQiJaB8xAYidNR1npMRNAZmxd9QAtkEFgqxIhYXzEdNyQOkQaAy4XG3i6q1mFJYFtdIEgkEaA+5+YDoTQHDOYrOIxnFMRaVS9433QDoEQlV9FHhqGJ9Z3NdKnqy/YD4SWVQG5iLpux5ioXID2UFZj1Jk+mw2Wl9O1bcIxbfS0893EqrWsayxJvwPt74TWjtiGHvbB/zFeh9vVn70Ivz+pn+zKa4SZ5PwwfJk/SwyEAFTaIBA7jxCD+FfJuynnKqP14kXs+pnSrJeu812L+FV0KTbaw7AaLqk+kwQK5zSuuFV+vE47C4XCs/Xic9uXb2FvMU8XC37ZggMQwI1g9GU6aGVIg6g1rownGOJvLNNvCpCOKkss71yFxx8Zg0u3QBcBZGI2JU/MB0kRp3mrTWnlFiodFAKA83LYYFWAZSIIIkEdiKBPGqK3d4Hb/SAgLC2VBKa7+fZ42OXaZ00qvko5ybFf1lHdz49JtW4dkB/R4tn9WYX3iDBnrBnXqZqwyNtvLNiKHBQCgFAKAUAoBQCgPLzBjeNPegOM8JxZtkqyIVzAPKTcEKNBLASDrBjc7TNebe7Kp3c1Oc5LCxhNJfkcoXcqK3cIvHDeEWb65rN2ywG48HzL7qWBH1rGtgU17tWa8f0NivW+hEtuVz0uWv+D/8AJT7FmvdrzXiOdLpgiw4a1lRVLM2UAZm3MdSe9e7FYWDIzJXQKAUAoBQHAOLcYu4bieMLW7TM145s6kt4eYlQpzACbeQ6g/d7VhvtnwvFFTlJY6ml56M7SrypNtJanQeXVwuNWbF61niWttZAuL7rn1H7Qketef8A/n6S4VJ+a+hqV630I3R5XPR7Q/8A4/8AyU+xJL3a8/Mc6XTBFexnw4xD3GdeItbDGQqWmCr6D7f+ddtq9GlaThBR5RvHS+Jto7To04KMqEZdrx9DWcX5SvYRPEvcauWl6T4gJ9FUXSWPoATU+Qn+N+vEse1rbptofL+k5vxS+126S967fC6K9wtmKjUaFjlEyYn8NRVtOlKLy5NmG82hRrQ3adGMO3i/DRYO3/CVY4Za0iXun3+1fX/L2Aq08+PAuNCQoBQCgFAKAUAoBQGLE5sjZPnynL7xp+dAQRir+xtd9dCNDAgZhM9NoBk7RQEc4/EQR4aZoaNQSSB2zD1Omn3dDrQHo47Ey0WFIA01AJMN+1pqAZ6AxqRQE3h966xYXUCxlykHQyNd9d+kdRqdaAmUAoCjc8cntdz38L/SMPtLY0z/ALSagB+4kBu4OpnTnuyUms4ecdHcVVKe8ng5wnDHRsy3SjCQTlIZf1gfOCNRqPSvW+1KXTQh5L6Hm82mvvJeZZ+C8m43EIznF3bKkeQnPLTOoHiAgbQevTTWj2nQaxzePy/pLoWlXi6kvXidSwFg27VtGc3GVFUud2IABY+p3+teRJ5baWD0EsLBnqJ0UAoBQCgKV8Q+RhjlF2yVTFoIBPy3F3yP29G6eoocaycWv2bmHuZLlrwb9s7FYdTqJBB66wwMEbE17Edp0ktaEPJfQ812k86VJeZceT+CY/HS/jXbFiDF0s5zHsi5xmG/m20jU6V37Uof+PD5f0nY2dX4svXiWTGci41LTm1jne4EJUecZmA0ElzEnvO9fMq0qb2XUePXadVlV3surLHVr9Tkt++9xg1x3uOYUF2LNvovm13O3rW1LBqLxyh8Nb2IK3MUGsWNDkOl1x2je2O5Pm3gCQw6TUc8Ts2EwyWkW3bUIiAKqjYAaACuFhloBQELiFy8CptKGH3hpPzIAQSegzyO3qACBGvYy/EraA80ANHyyRJhvrlAny+ugHhcdfOotqRrEEEfjm1APpJ7DqAXG4ogfYINCdW0GggabmZnp0FAba0xKgkZSQJHY9tDFAe6AUAoDBjcN4i5cxX1H8/UdiAelAQ7vBbbAAzlCBMv3SMrrqux+c9OnvQGTCcMCPnzuzQw1j5SxaNtYJ33oCfQCgFAKAhX+E2XuC69q21wRDFROm0946Tt0ocwibQ6KAUAoBQCgFAKAgcU4Lh8Rl/SLFq9l+XOoMdxr0PUbGgwTlUAQBAGwFAfaA12E4FhrVxr1uxaS65JZwozEnU67iTqY3NBg2NAKAUAoBQEN+Hg3RdJJKmQDsDly/kJjtmf9agIy8FG+ch/KAygCAuWNNd8qzPUDsAAJ2CwotIEWcomJ6AmY9hNAZ6AUAoBQCgFAKAUAoBQCgFAVK7wTGeKzpiDBdnCm5cyiGvFFIJIysGtAhQsBW+Y5SAJ/AcDirdwtfuB0ZFEZ2bIyBVUiRBzjOzHeYGu4A31AKAUAoBQCgFAVvjFvGNdcWDdRSPK48HwwPDYaBpfOLkESMumukigPPDW4gbttryKLQNxbgDrJl72V1AXVVVbESynK9yVJAoCzUAoBQCgFAKAUAoBQCgFAKAUAoBQCgFAKAUBD4jhmcAI5QgzoSJ02kf6xvB2oCIMLiYIF4e+h11M6p9In1mPLQHu7h8QdBcGWTroGI0ifJpG+kTO4oD1h7GIDS9xSubYQNP7v5b/ALWmoGMYfFeabq/sxGmo38nv7dj0A2GERggDmW6mZ694H8B7CgM1AKAUBprWDxKgAXABAkFixkAAnOyk669NPWaA9DD4rUG6NdQwC6QRA+XYgtPaFg70B6TC4mQDdAWR2Jjrvb1n127tMgAcPiTE3FAA1jqZJBIyewgEbTPSgPeEsYgf0lxW32jeNPua69o+s6AYreHxWXzXVLT0gCJOn9HvEa6+2kkDZ2FIVQxkgAE9zGpoDJQCgFAKAUAoBQCgFAKAUAoBQCgFAKAUAoBQCgFAKAUAoBQCgFAKAUAoBQCgFAKAUAoBQCgFA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xQTEhUTEhMTExIXGBoaGBgYGB4gGBobIBwYGhwdHBogHSoiGx8lHBoZITEhJSkrLi4uFx8zODMsNygtLisBCgoKDg0OGxAQGy8mICQwLCw3LzQsLSwsNCwsLCwsLCwsLzQxNDQsLCwvLCwsLCwsLCwsLCwsLCwsLCwsLCwsLP/AABEIAMkA+wMBEQACEQEDEQH/xAAcAAEAAgMBAQEAAAAAAAAAAAAABAYDBQcCAQj/xABHEAACAQIEBAQDBAYHBgYDAAABAhEAAwQSITEFBkFREyJhcQcygSNCkaEUUmJysfAzQ4KSosHhFVOTwtHSFiREsuPxFzSD/8QAGgEBAAMBAQEAAAAAAAAAAAAAAAIDBAEFBv/EAEARAAIBAwEDCQUFBwMFAQAAAAABAgMEESEFEjETFEFRYXGBkfAiMlOh0RVDUrHhM0KSwdLi8SMkojREVGLyFv/aAAwDAQACEQMRAD8A7jQCgFAKAUAoBQCgKvxnm0WMSLWTNbWPFbXMCROg6wCCd5nTUaiuVRJ4LJYvK6hkYMpEggyCPQihYZKAUAoBQCgFAKAp3PnO/wCgNZRbYuu/mcTEWwY0/aYzHTymaEXLBZeEcUtYm0t6w4e2w0I3B6gjdWHUHUUJJ5JlAKAUAoBQCgFAKAUAoBQCgFAY2vqGCllDHYEiT7DrQHtWB2M/zB/OgANAfaAUBqeYeYrODVXvlgrEgECdhOvarqNvUrNqC4LPFLTxK6lWNNZl3Hrl7j1nGW2uWCSitlJIjXKradxDDWlahOjLdmtcZ4p6eB2nUjUWYm0qkmcw4fwz9N4hfDz4Vu7cLwfmyuVUT6gD+62xANdKVHemzptq2FAVQFUCAAIAA2AHQVwuPVAKAUAoBQCgFAcZ504Y2P45+igkAJbV2H3bYU3D/wC8x6sJ0JrpBrLOucM4fbw9pbNlAltBAA/iT1JOpJ1JJNcJkqgFAKAp/NPxAsYK+LDW7txsoZymXyg7DUiTGvTQjWhFywWLg3FrWKtLesOHttsdiD1BB1BHY0JJ5J1AYreJRhKurCYkEETpp76jT1FAZJoD7QCgFAVXH/EDB2bzWXZxcUlSMvUbxrqK2QsK84qaWjWeK4Lszkolc04y3W9eHBlqrGXkTGYHPmh2QsuXSOmbKdplSxIgigIv+wLUgjMIMiI082bQxP59+pJIHuzwW0ro6yCkxtBkkkkRqfX0oD0OLpnyEODLCSvlGXNqTtBCyPcdZAA2FAU74l8r3cfZtW7JQFHzEsY2gjoZ1G1bbKvToybqZw0uGOKaa49GhnuaUqkUo48e1NfzM3w45eu4HDPavFCzXS4KnSCltf1RBlTp7Uv7iFeopQzhLGqS6+rTpFtSdKG6+vt/mWusRoOR4axdGNvW7V02TcvXRPiOgLeLdYA5e+YxPUx1rJc0a1Rp057vgabK5t6W9GrT3m2WP/w9xLpiR/x7v/ZWV2170VfkehzuwfGj68z5/sPiY/r1Pp476jqJNvQnvBjsdqlCheqScqia9dhGdxYOLUabT9f+xa7TXlLZkR00yBWPiAQNGzGGMzrmGnSvTPIMox6ZsplWkCCCNSJj+e47igPD8VsiJuKATAJ0BPvQH3/alrWXiDGoI1001HSRPadYoD4nFrJKgXFJaMo6mdo/nqD1oCbQHDeefEtcausl84Y3fDBuhmXKpt2k1K65cya9Bv0qFSMpL2Xg02dehRqN1obyax8yxnlHjI24gp9713/sNUclW/Eeqr7Zr40PmfByvxwf+ut/8W4f42qcnX/F68hzvZXwH5/3FlwnDsWqKHZ2cAZiL5MnqZ8v8B7V5dS22tvNwrRx3f2v82ebylt+F+vEh8Z4ocIoOIvNbkSAboLH91MxZvoKhzfbPxY+S/oDqWv4X68TlvNPGLGJuNcS1cN14zXblxp0AUZUDZdgNT22O9brOjfp71zVXclH5vH5eZmrTov9nHxy/wAsnTPgwLf6AwT5vGfxP3sqR/gyV6ZVHgX2hI1d3giNlzM7KogAx0KldY+6AwB3+0bXWgPi8AtayCwJUkGMpIMg5QI3oDKttMLbdgHZc2Yxq2pAJ7kDfqYB3oDPhMatyYDAjowg7KdO48wE0BJoDknH/hti72NvYlGshXfNBbUiWj7hj5jsa9mhf0adJRe9nGOEcfvY46rj66cFS1nOpvaYznp7M/kdbrxjeKAUBgxmLS0uZ2gdO5PYAak+1SjFyeIo5KSiss0uG5gsl3W6DbDMCpcDKdFABIkAyJg/jVs7apBZZXGtGTwb9GBAI1BEiqC09UAoBQHM+d+HG1iS+uS75lI6MAAwnoZGb+0Y2rpnqrDyYsD8T7hRba4Y3r3yyGOZu32aoTm7gdROmw9aGyopKVWtGKfbn6fIz8+fCMG35E1+Icbvg+HZt4cHZiFBHuHZj/grrpbNprWcpPsWF68SSndyfuqK7XkueDwNzLN+9cdiFJVSFRWygMEKBWKyCfMSdfw8h4zobkSWwVsgAoDBkdwYiZ3nQa+lcB5HD7Q0FtY9v509KA+f7Ntf7te/12J9yNz160B9Xh1oCBbWJmOkzM/zvQEqgOUfGngjZreMUSuUWrn7OpNs+xLMs98g610hNdJA5V+JdzD4YWbtsX2QhbbG5lbLsFbymSNgdyInUSfSobO5SCqTqRjF9b19eJknebstxRbfcT+O/EDH2gC1m3hwwlVYfbe4RmBj1yRVvN9n0/fquT7Fj6/mRda6l7sEu9lOx/O2OvCGxN1R1yHIfxQLH8614Mac85nLPYtF9fmWQjVzmcs9i0X1fmaRFe68AXLt1u2Z7jfxZjFXlxeeX/hbibsNiWGGt/q6NdP0Byr7kk91oSUH0nV+XuBWcHZFmwCFksSTLMxiWY9ToB2AAAgACuE0sGzodFAKA0/GOMogZFl36gbD3bYH031G29XUredTVcCudWMOJm4dxizePkMXIEqwhxuYP4H0/GoTpyg8SRKM1JaGyqBIUAoBQCgNFzZh2ZbTKpIRyWjoCjCY9yK02s1Gplsprxco6FbCl9EBdokBRJ02PpBjU6TXpVZxjHVmKEW5aF4wmIQgBIWNAsQRAEjL6abV4h6ZJoBQCgInFOHJftm3cEqdiN1PQg9CP9DIMUONZWGcw45wS5hmy3BmQnyuB5W9P2W9D6xMV0zSg4kzh/P74YBL4a+saGftB7sdGHv5tzLbVrtbGrcyxTXDi+heuwjO7jSXt/qWzknmNsdZa69sWiHKhQ2bSAQdgepExBiRvAruqMKM9yMt769RfRqOpHeawWKs5aKAUAoBQGHGYdLiNbuqrW2UhlbYg7g0B+beZMJYt4i4mFu+NhwfK/8AFQ33gP1+v5npUzXk69ST9SdIHqdB+VShTlOSjFZZCUlFZbLl8PuTbePLNdvhFQibSFTdYaGTvkXpMGddoqqE1JZR2m1Nby4HZOC8Bw+EXLh7S2x1I1Zv3nPmb6mpFyWDZUOigFAKAUBR+K2GS9dLjKHcspOxBAGh2nTavVtJxcFHOpgrxe9kl8AIR/EdDkKkeJl0BkRr9WEjTU1Rezi8JMttotZbLWjg7EHWNO/UVhNR6oBQCgFAKAhcOwXhtcMKM7FvLPVmOs9YI29fqBnfDKWDkeYf6xPeJP40BmoBQCgFAY79lXUq6hlIgqwkEeoO9AUfj3w/Vj4mHgkf1b/8rn8g06ncVZGrOKcU3h8dePeUToxbyuJTkbEYa4ofNZxEGAfI5AiYI8twbSFlZ0k15NS/nRm1Vpvd6GvX8/A9ensqFaClQqre6Yv/AAn8n39JceCc+HRMUh/fUa+7KND6lJ3HlFbKFzSrrNN5MdehWtnitHGenii7YTFpdUPbdXU9VMj29D6VcVmagFAKA5N8YOZnz/oNpsqZQb5G7ZtRbPZcsMR1zKNpB6Qm+gqXJvKF/iDyn2eHUw91h/hQfeb8h16AiKjk6Z/+O7Nu34aJbur3fy3j3PiDcnsMgHp08qta3sa3OLW4lGXV0d2mmOxp9pri6MocnUgmvXricr5m4NewGIlUvWEDfZO2hGmy3UJE7xrmjeraNa5hBc4jl9LX5noUNm21zD/SqqM+p+l8t4tfLHxXu24t41DdXbxFAFwe40V/plMDZjWqnWhP3WZbvZ11aLNWOnWtV670jqnBuM2MUniYe6txesbqezKdVPoQDVpiTyT6HRQCgFAQ+L4PxrTW4U5o+aY0IPQgzpoQd4oCWBpQGLDYZUBCiAfX0Cj8gB9KAzUAoCPfxiI2VjGxJjQTMSf7J/CgPLcQtBspdc0xHrr/ANp/CgFriNpiFDrmJIAnUkbx3jX8DQEqgFAVznTmf9ARHyB87ZYkgySAAIBkkkCqLis6UU0s+OOhvPyM11cOjFSUc+OOhtv5GTkzmL9OsNeyBAHKgAzPlRp2EatH0pb1nVjlrGuOsWtd1oOTWMPHHJv6vNIoBQEbiD3BbJtKGfoD+faT6SPeq6zmoN01mXQnos+vSJRxn2uBXcfcvXENu9ZS4h3V8O7fXRon1FeMrvasfeoJ90l9WaXSt3+968iq3uWiGLJmtr0VrVyF7gMx227nTc9IR2hcU23zRp9n6RFWjyqSlWyl1vP5sgvduYW6ptXlFyRIRpnbS4mxGViQD2kV6NlezuXJTpShjHH0jFWo8hhxknk6xwjG+NYtXgI8S2jx2zKG3+tbzqeSXQ6KA4VzHwG7j+NYvD2WRWEOxckDKtuyOgJPzINB19K5LONOJ2jyfKp1E3HpxxLHguW+N4e2tuzibARBCqpBAH9u1+dZtyv+JevA9znGyXxoyXc/7jOH5hT7tu96/Y/wlKf7hdTIyWypJuO+n67GWK5icSyZLtpXDCGV7BYHuCFcrHpr9a8x3O1YvWjFrsl+v8jz+Tt2vefrwKJxnkFLj57Kthu6ixdNv+yC3k9gY7AVH7Ru4vMrV57H+jJyjvQ5Plnu9Tbx5ZK7xXg93ARetYtVvCMuQlbn92TmWQJB0PWa12m0qleryc6MocdXw08EZaluqcd5TTOz8icabGYK1fuAC4cytGxKMySO0xMdJIr1CpPKN/Q6RbfELZBMwBrqI00gx/aX8RQHkcUtRIuKRAM+h2NAZ7GIV5KMGgwY6Ht+BB+ooDLQCgOf8X+JHg4l8P4AYoxWcxj70T5dCcp01rDUvHGbju9OOPd0eJ5tS/lCo4bmmcZz3a4x0ZOgVuPSMN7Co5llB0g9iOkjrB1E7TQGNOH2wSQgk7nudpPr60AuYVVGZEGdQcvSTqY/Hv3oDJg72dA2ms7e5E+nt0oDNQGi5r5aTHIqOxUKZ2ntHUEEEAgiqa1FVUk21jq7sfzKLi3VaKTbWHnTHU10p6anvlPl1MDZazbbMpcvtEEhQepn5ZnuTXaNJU44Tb7ztCgqMd1Nvp1/TBuqtLhQCgIHHb95LFx8Mi3L4AyK2x1E9RMCTEiYirKKg5pVHiPSyE3JRbisspK8c42R/wDp2QfRD/ner1VQ2ZjWrLyf9JidW8zpBef6muxnN/FLb+G6WUfqIUx+9DnL7HX0rk6Wy4rKnNvq/wAxRHlrvOHGK9d5ruKY67iGV8Q6sygjyoF0OsTuRvqe5iJM+VLdz7Kwu/P0/Ivc21qdW5ctFcJh1IylbNsEdiEURUDUuBsaHRQHBeZ8bcwvG715WyOrhgSpIZSq+Ugbgo0H27jSqtOcI5hHe8cGWvUnT1hHe8cFy4dz7jMQCcPhUuBTBKhzB311rPy9x8L5ooV1cvhR/wCSMmJ5p4qNFwSlyJC+GxMd9boAHqYoqty3jcS8TqrXcnjk0u9nxeO8bP8A6OyN/wCrI66b3u1e/aUrKdGMq83GfSlrjx3WOVvPhrz/AFNXxrnbieGjx0s2i2ywpY+uXxCY9YitDo7LS/aSfh/ac5W9/BHz/UpvMnNuJxqKl828itmEIMwMEfNuPp+deVVdNy/000u15f5GqLnj28Z7DrfwmsleGWZXLLXWE9QbjkH6jWeog1UWx4FwoSIjcNtEQUERHXbsOwHQbDpQHtcDbAgIsAR9O350Bic+EyKqgIza+52G+m2kA9tN6Am0AoCkcU+HNm/iHxDXCHZs3y7akj70GJMEjSayStIym5bz6+j6Z1xrqYZ2MZTc956vONMdHZnXCzrqXetZuFAY794IpZjAH/WKAiPxmyFzC4jSBChhmM7ACevr9ardWCWclUq1NLOUam1jbqK2QpJLMFYEhSZIAII0B/HXasfPHnhoYPtCWeGht+F3rjqGuBACqkZSdDLSDPYZfzrenlZPTi1JJonV06KAUAoBQGg49zTZsBlQi7fAICLqA3TO2yiYkfNGwNCEpqJScXzRi7qw9xUHUWVKf4ixb8CJ7US6ynlJNGtwmFe42S0jO36qj8z0UT1MCukEm+BdeAclhSLmJIZhqLa/KD0zH73TTbf5qZL408asuVcLRQCgKL8T+Txi7f6RayribQ0zEAXE1OQsdAZJKk6SSDvIEZLJxvhvEsRhr2ay1zD3lOVgRDD9l0YRHowPSBMGrqFGVeoqceL6+BTUqKlFyfQdBw/xWa3bC/otrxfvFbrEM20wVnYD5nO29ejW2bToLNaqk+pLL/NeZnheyqP2IPveiNPxL4nY+6Cqm1YB620Of18zMRr6AH1ryDWpSxqVO1buXrkKLl685nSXuMdBJ3J6STXTh0jlT4VsStzHnKu/gIdT6O40HspPTzDahNR6zq9q2FAVQFUAAACAANAAOgrhM9UAoCLiOIW0YI7ZWIkT136/2TXHJR4sjKUY8Xg1vFOILc8lttQQxYbrBkRI3P8ACs1a5UV7OrMtxdqC9jV/I8WuIXzcRAbcEwSQZ6noYJgem/SNeULlzlutEba7dSW7JG8szlGaM0CY2nrH1rWbj3QCgFAQuMo7WXW3OYxtuBIkj1ifWoVMuL3eJXVUnBqPErt3D+IptoCSRAA0jtP6oEdfavKp05ylhI8WlSnKeEjLfs3FyqUKs0ANoVklVkwSQJYb1bzSecF3Mam9joN3ZwDJbCJdYEdSFIkmSYI9TpNejGKikketCKhFRXQesEt4EC6yuCNSBEGT+Mg9vu/jIkTaAUBB4vxa3hkz3T6Ko+Zj2UfyB1IocbS1Zz3jXNF+/Kg+Fa/UQ6kftPufYQNYM713BRKo3wNGqNByW7lzKBK2rbOQOnlUGB76UbK0m+BceEcjM0NiXyjfw039mfp2IUezUyXRpdZc8DgbdlclpFRewG57k7k+p1rhclgkUAoBQEa5itStsZ3G+sKv7zdDtoJOo0jWgIuOu27CHEYq4Mqa5m0VegyJrqZgbsc0TrFAcS5/5nt4+6GTDpbCaC4f6Zx2YgwF1Pl1PWRJFCtyyVdE0OUEhQWMAmF6kxsPWmCIQ6iR5ZEidSOoB1j319q6Dtfw549w4qLOHtrhb5iUcy7n0un+l66bgfdArhZFroL7QkKAUAoDQcatt4odp8MKFXtMmSex2A/jrAxXkZPDXA86/hN4aWiIlrAXHfxUWVy5TJjNrIyzv11Omuk6xRC2nKOTPTtKk4Z4Gfh2Da5c8+dFtn5dizSQDmB1Ayzp9e1X29u4vekabW0cJb0za3sNdzDLeIXSQVB7zsB6Ctp6BIwmbIM8ZhoSOuuh+og/WgM1AKAUBCweDKXbr+Xz5dpnQv8ANrBMMNQB26CgJtAKAUAoDy7gAkmABJPpQHIOMcVbE385DEsYRAJKqT5RHc9epO2wA6ZZNyZscJyxdOt5Lqa/Iqkk/vMAQAey6+vSvKvbi+jLFtSTXW2vksp+fkbKFvRxmpLwX+CyYbF3rShLdoIg2Aw1yP8ADFYHf7Vj71BeH+Wa1Rt+iRZcFdZkVnXIxGq9v53+tfQwbcU5LD6uOOwxtJPQz1I4a/iVy8rL4S5hBkaa6jv6T1X67UBhw+KxJYBrKhZWTPT73Xfc/QDc6AY7+IxDaC0SpJ1BymBtBzT0joTm0iDQG3s2wqhQFAA2UQPoOlAcJ+J/MzYnFNaBPgWGZEX9ZxKu5HeZUHoBI+Y10rk8s98D+H9+4A+IS7ZQiQqrNw+p0OT2In0Fefe17uCxbU959baS8spv5eJdRpU3rUljsOh8LR8Knh4ewLadf/LuST3YiCx9TNeW77a0eNBeH/0zWqNv0S9eRzbm/h917rm3gGtnN/SWsPeRH7zbaVmSfMsTvqK9SjdV5U0508Pq9eka6GzLSrHMq6i/D6oq+Iwd1BNy2ygdWQqPxPrVvOZLjB+vAtWwqMvduYvwX9RdOT/ibew8W8VmxFiQM0zdtjuCf6QDqG13gmAtX0578d7GDybu35rWdJyUsY1R2rBYtLttbltg9twGVhsQamUGagFAR8dYLoVGXUr8wkQGBMjroDpQHvC2yqKpiQoBjbQR1oDLQCgFAKAhY/iAtMoKswIYsR92BpPTzHQSRQEW3x5TIFu4SCAYyxB2M5tRttO+k0BnscWVnCZLisxMSBGgmZDf69wKA2FAKArHPXGnwtpXRiDqAAB53LIiLqjRLPuB/CvO2jVrU4R5J4berxnRJt8e4uoRi2971qZOROMNi8N4zMzSwgMFlPImZDlUaq5YHSZBqWz6ladOXLPLUms8MrTD8VqK0Yprd6iwXkBUg7EEGt5Scd5R4i9q4Cltbt5gApZWOseYrBAk/LG4CkDc1lr1q8ZYp095deUi+yoW045qVd19WG9C5HmTGjfBt9LdyqOdXK+5/wCS+hu5lav79fw/qfbPNWKLKrYK4oLAFjavQoJ3MWz/ADvAkiVG6rTmoypNLrz+hCtZUIQco1k2ujC/qLlW880UAoBQCgFAfnu5jRhuMX3W0l5hiLuRXnKHa62U9pBmJ6kHcCq6kpr3Vk02dC3qOXLVNzq0bz1nQDzhxQb8LY+wf/oar5Wp+D5nocxsnwuf+L+pj/8AHvEAYPCb/wDcux+Vo/lXOXqfgYls21UW1cJ9mP7iypzBdgE2Y0651/jbn8q8x7VuU/8App+vAwq3h8RevE8X+YSVIezZKkHMGu6EdZBt7RUXtiuv+2n5P6Dm0Pxr14nFObLGHF4/orL4balFYuibyFfKAQf1RMa67CvTtLmpXjvTpuC7eL8OPmY6tOEHiMsnZPhUR/suxE73Znv41yfzrWcjwLbQkah+PKPmR92j1UCQwBgkEdgQIMkRNAe140pgi3dgqWHy6gTP3vQ/60BMwOMF1SyhgASNRB0jp/1oCRQCgOccb5wu2sYcOLjgEv5gEyo32ptqZtmZFo7mfMu86fP17q7jWluyW6pJYwtV7O9r2b359RshTpuKytcfX6HR6+gMYoBQCgNXds3lg+N5VKsTlGo8odTtAgM07yesQQNpQEbG4BLsZwTlmIZhvE/KR2FU1relXju1IprjqShOUHmLGCwKWgRbBAY5jLEyYA3JPQCu0aFOjHdprCEpyk8yZJNWkTi3HOGvg3a06lhvabo40/Mbkb6+xPJSai2lkyVU4JtLJO4Nz/ibK5blvx1+7mzBx7tBzD319elYed1fhP14GSN/WXGk/P8AQ29n4hYlwxt8OuXMu+TxDBiYMWjrUldVW/2T9eBZG9qyf7F+vAv+FuFkVmUozKCVO6kiSD7bVtPSRloBQCgFAKA4N8T+W7mFxVzEQWw99iwforsSSjdiSTHQiOxjpXJGTlPnm/gwEa6l+wBpbecy9srySB+yQRpplrBzur8J+vA89X1Zfcv14FswnxNuXM3hYPxMolsjsco7mLZgabmnO6vwn68CSvqz+5l68DXN8Y3+7glO+vjmPePC17x+deilB0oyz7T6McPHP8u/Brp1pSWZRwU7mHm3F4yReukW/wDdJ5bf1Ey39on6VEk22eOWeWMRjny2VhAYe6w+zTvr95v2RrqJgagEmzv/AALhSYWxbw9qclsRJ3JJJZj6sxLH1NcLVoT6AUAoDBi7TMAEcoddQAZ8pA39SD9KAwYAXAzC6+YkBgANFMtIB6geX+TAAnUBrb3A7DFiyscxJP2jgGd9A0dayTsbec+UlBOXWWKtNLCehsq1lYoBQELH4422QZC+adiJEFeh30JP0HeRXVqxpx3pEoxcnhETFY7ORaysgYEnNHmHVRBP19KwV73MMUy2NLXUj+CUKsLt0KrLILyIzLO/SJqq3up76jJ6MlOmsZRYK9gzCgFAReJcPt37Zt3kDoeh/iDuD6ihxrJQuN8nXbMtZm9b7f1g9wPn91112613JTKl1FbTiJw58VbjWmGmYb+xEHN+6QRptpU4U5VHuxWWU7+5rnBdeXviDauEW8QVR+jj5T7qdU99RpJI2qVS3q0/fi13poup3EJ8GvMuiMCAQQQdQRsRVJeeqAUAoBQGLFYZLiNbuKrowhlYAqR2IO9AcC5+4Rg8NfyYK9n189rVltb6C5110yGSNZI0FdKpJFXyd9T/AD0ocPSEEgSACQMxnKNYkkA7ekn0NT5Ko47+68deHjzI70c7uVk65yl8M8MUS9fvLiw0FRaMWf7wOa5qPQHYrVZaoo6Rh7C21CW1VEUQqqAFA7ADQChMyUAoBQCgNbZ4qSXBtNKuy+UqQYOh1I3EadDI9TlqXdOnLdZYqbayQs3jfaEsp1C5SQU1gjTrprO+nYV59e7nKfsvCLo00lqTOEghnUu76AjMZ6tMfl+I9K3WdZ1Ive4opqR3XobOthWKAUAoDW8UsGRd3CKdOoG5I7mBEf8A0cl3QlVit18CynNRepHs4Q3stwEKFJykiSd1MiRA/P2jXNRsW4+28E5VddDJawDG79qFZF1UjQEwN1k7HN/O+ihZxpy3m8kJVHJYNtWwrFAKAUAoDS8w8s4bFqfGt+aPnXR9Pb5tJEEHepQnKDzF4ZCcIyWJI5PiOHWbThrTtcEmDkuggwR5kdZU7jcjvB0rtbbbqR5KrV0zweFqvmFsWrB79Onx6VqbLhHMNzDH7NyE6o6nIe+hiD6gj1ms3OaD4Tj5okrW6h93L+F/Qv3AucLGIKoT4V1tlJlW/cfZvbQ+lXcdUcUtcPiWKhIUAoDlvxR52ZWbBYZipA+2uKYIkTkU9DB1YbTA1mBCUug51wfgV7Ef0NvyiAWOiD0nrHYT/CsV3tG2tWlVlhvo4vvJ0repU91aHROD8kYBLZGJF+9cYQW1VV/cVGJ+pJ/OKzrbli/vPlL6F3MqnV80UfmbhVmwzrh8WbqKYa3cR0vLt+sgDjrKkSCIBGtevQ2t/t+Sp1FybXDTGHx6M9/zKo7DqtqpCk33EPgXMd/Bvnw9xkkyykE23/eXY7RIg9iKq5WD/eXmWOxu4/dS/hf0OtcrfFDDYjKmIjDXiYBJm0x9H+4fRo3ABappp6oqacXuyWH1PQvtAKAUAoDRFPBK2z5mcsVP6xkEz2Mt66D6V5NayqOpla5NEaqSMw4ZcVXKMmY5mylTGYjQTm2mOnfbpc9nxaXtEeWfUSuGYTIuYrFx4L6yZ7T2HStdGkqUd1FcpbzyTatIigFAKA8X7eZWWSMwIkbiRGnrQHyzayiASdSdTJ1JO/1oDJQCgFAKAUAoDFiryohZzlUbn8tI1k7CNZ2qMpxhFyk8JHUm3hFWbh/DT/VuPYXx/CvKlX2ZLVyh8jfGvexWE5ETHcCwLoRae9Zfo0XWHsVcGR7QfUVXnZT/AHo/xfqWc9v+iT8l9ClYvDG24tkGQSZgwRrLAkDeY6bnTQx6ltWoTju0ZJpaaPJ41wqu+51eLOwcDuM2GsM5l2tIWPclQSfxq8sXAnUOigPzri8LYPFMQmMum1YGIvszBWYkeIxAGVSQTO50EMd4FRnUjD3mW29lXuG+Si3jj4nT8LzRwREVENkIogA4d9vWbc+snfeqJSoT97D8Datl30eFNmY808I6Xba/u23X+CiqnRsnxhD+FfQOxvorO7I+3+EcKueZrBJbUnJeDGe+kzVSu9nxW6pQWO4jTr3tNYjKSXeyBiuTeEOrKqXbTEaOpvEqe4D5l/EEVznWz/xx8zQto7RX7z8l9Dl3MvLz4RiubxbbHyXcpUN6FSNGESRr01rVb3NtN7lGSfThPJ5l3O4qz5Su8vhnCX5YO0/C3EPc4ZYZ2LEG4oJ3ypcdFH0CwPQCtRRHgWuhIUAoDDew4ZlaWBWdAdDqp1HX5fzNAZqAUAoBQEPFPdzwiypA1MQPnmRmBP3NqAjWsRiSYa0FHeV/7zGkaQffoQNrQCgFAUL4tX3S1YNsmfEEgESVzJnAkxOTN/lWDaDxTWuNX18d144duD0tmRcqjws6Lq4b0c8ezJm+El53wlw3DL+O06gx5LZA00kAjapWLzTeude3s6+0jtKLjUWVh47Ot9XYXetp54oBQEfH+H4bm7HhgEsTsANZ9IiZ6RUZqMotS4fIb27qVd+K8MjS6WMTCtdzfgDWCNhY1PdhF9yQhfb3uzz45K1xXjAcxYR7K9zcdnP0zFV9tfcUex7J8aa+YlfVehmtwuGa44S2pe4x26nuST+ZNehCEYR3YrCXQtEZfam9dWdc4ThTasWrTHMUtohPcqoE/lXTStES6HRQH50564ecPxLESAc1w3kYgEEMxc6GQQrEqVI+6dIrjjF8UI1qtPSEmu5tFq5Z5j4dcATG4CxZeP6RLH2be6hcyH01Gm42rZ9kXHwvkjkdsy+M/wCJlhZ+BH7uH/4bj/lqP2VX+E/Is+2J/Hf8T+pObjPCgoJvgL0893X21k14vMrGcsKEc9yIQvt57samX3lH5l55smUwNpwP97cuXPxW3n/N/qtHsiyfGmifO6vQylO92/cEl711zA3ZiewH+Q0rbRoU6MdynFJdnrUolOU3mTyzv/IXB7mEwNqxdjxBnYgahc7s+WesZtTtM1YTSwiwUOmrdcQklSHEgANruz6yOy5PwNAesuJ72916bCBm6665o9hQEjAG7DeKFBzGMu2XSOuvXt7UBKoBQH505zx10cUvhb1xbYuvKhtJzCB36n8Kwzm99rtXWfV2tvGVtCWmNyWdI8U9NcZ116ehH6LrcfKCgFAKA13Ccs3oIkXWBjprOvrLHfXX0FAbGgFAKAUAoCFxTitrDrmuuFnYbs37qjU/5daHG0uJROPc3XL6taRBbtMCrTBdlOhB+6siRAn0Io0msMonUysFUZCgAtIGJYDKPmbvGhLN2HWIpGKisJYRVCKXspFp4JyjdvgO5Fm2e+rn+z93t5tQRqtdyXRpPpL1wfg1rDLFpdT8znV29z29BAEnSuFyilwNhQ6KAiXrpclLZiPnf9X0Hdv4bnoCBqOP8mYXFYcWCgthCxtugAZGYlmI75iSWB+Y6nWDQ41k45zPybisCM10+JZkAXUYwZ0AKTmUntqPU1rV/c/EfmZXa0vwryNFg8WyNmhWEERclh7xOhHT8xUvtC6+I/M4reiv3V5GKPcnb19v9KwxhGPurBOMIx0isFw5d+HOLxMM6/o1o/euA5z7W9D/AHsv1qRaotnVeV+TcNgdbal7pEG68F46gaQo9ABMCZiuE0kixUOigFAYb+KRCAzAE7T11A/iwoD1YvBxKyR3gifadx60BCfL+lKCRm8OQJ10JHvHmb019BQGxoD5FAfaAUAoDT8x32UWlBIDuQ0dQEZon3Aqi5k4w0NFtFSnhmmeVEoShWIK6GAZjtGmx09KwU5yjLRno1YRlHVFnwOGZAc1xrh9empOn49ZOm9eseMSqAUAoCq8081+CTZsgNdHzMflSdYj7zR02Ejfaulc6m7oUDEYhnfNcYvccxJ1Zj0AH4wo0HQUKNZMsHDeS791ZZ0sDppnb8AwA06yfUVxt40LY0vxF34PwOzhlAtqM8Q1w6u3eT0k65RAHQChaopcCS1gh86QJPnU7N0zejDv1Ag9CB08XuJ2kYqzZSCF1B1JAbQxB0Int1oD6vEbZBOb5YkQZE+g9p9taA+5zcRTbOVW6n5svcDufXafpQGezaCgKogD+fqfWgKvzzzrbwChQvi4hxKpMBRtnc9FmQBuxBAiCQIuWDiXG+N38Vc8TEXC7fdGyrPRF2HQdzAkk10ry2WLgPw3xeJXMxTDLHlz+Zyen2akQO+Ygjsa5kkoM0HMPK+KwbxftFRPkuBi1s9oYACfQhSYJgVSoVN5Ny+RvjXtY0HTdH2uiW8+PXwXDq6fmWflT4lX8PFvE5sTY2kn7ZR6Mf6T2Yzr82kVeYFLB17gvGrGKt+Jh7i3F6x8ynsynVT6GuE08mwodFAKA8XbSsCGAIIj6fzH4UBruNILVi7ctgI6IzAqI1gnXofrXHwJ00nNJ9aKdMnNJzTOaTmnvm3n1rFvPOT6VUoKO5jTqLXy3buNbW4953mRBj7uZPzIn+MnWtkHmKZ87cQUKkoo3VSKRQCgFAYcVhVuCHE9R3B7g7ioyipLDJRk4vKNNwzhqs1wXD4gVmABBAjMw8wgZto6j61VC3hF5LZ3M5LBsrWFZGUI32WsgmSNNhpttGojXedLygm0AoDzcJgxqY096A43wjCXcXdC29SZZ3O0k+Zj9SfUnTSCa6ZVFyZar/wwsscxxF8t65I9gMogek+5J1r0bTadS1ju04x78PL+ZGrY06rzJv14EHEfCS2flxJHvaB/5hWp7cqSWJQi/MqWzYJ6SZf7pa1bQIpuRlU6+aNp9TtvA1npXhnokC/xe6JC2SXyhgusnYHpoM0ifrQHrGOxKxYRnIdgSNARkA16aHWYnJAoDDfdlD/+UQiJaB8xAYidNR1npMRNAZmxd9QAtkEFgqxIhYXzEdNyQOkQaAy4XG3i6q1mFJYFtdIEgkEaA+5+YDoTQHDOYrOIxnFMRaVS9433QDoEQlV9FHhqGJ9Z3NdKnqy/YD4SWVQG5iLpux5ioXID2UFZj1Jk+mw2Wl9O1bcIxbfS0893EqrWsayxJvwPt74TWjtiGHvbB/zFeh9vVn70Ivz+pn+zKa4SZ5PwwfJk/SwyEAFTaIBA7jxCD+FfJuynnKqP14kXs+pnSrJeu812L+FV0KTbaw7AaLqk+kwQK5zSuuFV+vE47C4XCs/Xic9uXb2FvMU8XC37ZggMQwI1g9GU6aGVIg6g1rownGOJvLNNvCpCOKkss71yFxx8Zg0u3QBcBZGI2JU/MB0kRp3mrTWnlFiodFAKA83LYYFWAZSIIIkEdiKBPGqK3d4Hb/SAgLC2VBKa7+fZ42OXaZ00qvko5ybFf1lHdz49JtW4dkB/R4tn9WYX3iDBnrBnXqZqwyNtvLNiKHBQCgFAKAUAoBQCgPLzBjeNPegOM8JxZtkqyIVzAPKTcEKNBLASDrBjc7TNebe7Kp3c1Oc5LCxhNJfkcoXcqK3cIvHDeEWb65rN2ywG48HzL7qWBH1rGtgU17tWa8f0NivW+hEtuVz0uWv+D/8AJT7FmvdrzXiOdLpgiw4a1lRVLM2UAZm3MdSe9e7FYWDIzJXQKAUAoBQHAOLcYu4bieMLW7TM145s6kt4eYlQpzACbeQ6g/d7VhvtnwvFFTlJY6ml56M7SrypNtJanQeXVwuNWbF61niWttZAuL7rn1H7Qketef8A/n6S4VJ+a+hqV630I3R5XPR7Q/8A4/8AyU+xJL3a8/Mc6XTBFexnw4xD3GdeItbDGQqWmCr6D7f+ddtq9GlaThBR5RvHS+Jto7To04KMqEZdrx9DWcX5SvYRPEvcauWl6T4gJ9FUXSWPoATU+Qn+N+vEse1rbptofL+k5vxS+126S967fC6K9wtmKjUaFjlEyYn8NRVtOlKLy5NmG82hRrQ3adGMO3i/DRYO3/CVY4Za0iXun3+1fX/L2Aq08+PAuNCQoBQCgFAKAUAoBQGLE5sjZPnynL7xp+dAQRir+xtd9dCNDAgZhM9NoBk7RQEc4/EQR4aZoaNQSSB2zD1Omn3dDrQHo47Ey0WFIA01AJMN+1pqAZ6AxqRQE3h966xYXUCxlykHQyNd9d+kdRqdaAmUAoCjc8cntdz38L/SMPtLY0z/ALSagB+4kBu4OpnTnuyUms4ecdHcVVKe8ng5wnDHRsy3SjCQTlIZf1gfOCNRqPSvW+1KXTQh5L6Hm82mvvJeZZ+C8m43EIznF3bKkeQnPLTOoHiAgbQevTTWj2nQaxzePy/pLoWlXi6kvXidSwFg27VtGc3GVFUud2IABY+p3+teRJ5baWD0EsLBnqJ0UAoBQCgKV8Q+RhjlF2yVTFoIBPy3F3yP29G6eoocaycWv2bmHuZLlrwb9s7FYdTqJBB66wwMEbE17Edp0ktaEPJfQ812k86VJeZceT+CY/HS/jXbFiDF0s5zHsi5xmG/m20jU6V37Uof+PD5f0nY2dX4svXiWTGci41LTm1jne4EJUecZmA0ElzEnvO9fMq0qb2XUePXadVlV3surLHVr9Tkt++9xg1x3uOYUF2LNvovm13O3rW1LBqLxyh8Nb2IK3MUGsWNDkOl1x2je2O5Pm3gCQw6TUc8Ts2EwyWkW3bUIiAKqjYAaACuFhloBQELiFy8CptKGH3hpPzIAQSegzyO3qACBGvYy/EraA80ANHyyRJhvrlAny+ugHhcdfOotqRrEEEfjm1APpJ7DqAXG4ogfYINCdW0GggabmZnp0FAba0xKgkZSQJHY9tDFAe6AUAoDBjcN4i5cxX1H8/UdiAelAQ7vBbbAAzlCBMv3SMrrqux+c9OnvQGTCcMCPnzuzQw1j5SxaNtYJ33oCfQCgFAKAhX+E2XuC69q21wRDFROm0946Tt0ocwibQ6KAUAoBQCgFAKAgcU4Lh8Rl/SLFq9l+XOoMdxr0PUbGgwTlUAQBAGwFAfaA12E4FhrVxr1uxaS65JZwozEnU67iTqY3NBg2NAKAUAoBQEN+Hg3RdJJKmQDsDly/kJjtmf9agIy8FG+ch/KAygCAuWNNd8qzPUDsAAJ2CwotIEWcomJ6AmY9hNAZ6AUAoBQCgFAKAUAoBQCgFAVK7wTGeKzpiDBdnCm5cyiGvFFIJIysGtAhQsBW+Y5SAJ/AcDirdwtfuB0ZFEZ2bIyBVUiRBzjOzHeYGu4A31AKAUAoBQCgFAVvjFvGNdcWDdRSPK48HwwPDYaBpfOLkESMumukigPPDW4gbttryKLQNxbgDrJl72V1AXVVVbESynK9yVJAoCzUAoBQCgFAKAUAoBQCgFAKAUAoBQCgFAKAUBD4jhmcAI5QgzoSJ02kf6xvB2oCIMLiYIF4e+h11M6p9In1mPLQHu7h8QdBcGWTroGI0ifJpG+kTO4oD1h7GIDS9xSubYQNP7v5b/ALWmoGMYfFeabq/sxGmo38nv7dj0A2GERggDmW6mZ694H8B7CgM1AKAUBprWDxKgAXABAkFixkAAnOyk669NPWaA9DD4rUG6NdQwC6QRA+XYgtPaFg70B6TC4mQDdAWR2Jjrvb1n127tMgAcPiTE3FAA1jqZJBIyewgEbTPSgPeEsYgf0lxW32jeNPua69o+s6AYreHxWXzXVLT0gCJOn9HvEa6+2kkDZ2FIVQxkgAE9zGpoDJQCgFAKAUAoBQCgFAKAUAoBQCgFAKAUAoBQCgFAKAUAoBQCgFAKAUAoBQCgFAKAUAoBQCgFAK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data:image/jpeg;base64,/9j/4AAQSkZJRgABAQAAAQABAAD/2wCEAAkGBxQTEhUTEhMTExIXGBoaGBgYGB4gGBobIBwYGhwdHBogHSoiGx8lHBoZITEhJSkrLi4uFx8zODMsNygtLisBCgoKDg0OGxAQGy8mICQwLCw3LzQsLSwsNCwsLCwsLCwsLzQxNDQsLCwvLCwsLCwsLCwsLCwsLCwsLCwsLCwsLP/AABEIAMkA+wMBEQACEQEDEQH/xAAcAAEAAgMBAQEAAAAAAAAAAAAABAYDBQcCAQj/xABHEAACAQIEBAQDBAYHBgYDAAABAhEAAwQSITEFBkFREyJhcQcygSNCkaEUUmJysfAzQ4KSosHhFVOTwtHSFiREsuPxFzSD/8QAGgEBAAMBAQEAAAAAAAAAAAAAAAIDBAEFBv/EAEARAAIBAwEDCQUFBwMFAQAAAAABAgMEESEFEjETFEFRYXGBkfAiMlOh0RVDUrHhM0KSwdLi8SMkojREVGLyFv/aAAwDAQACEQMRAD8A7jQCgFAKAUAoBQCgKvxnm0WMSLWTNbWPFbXMCROg6wCCd5nTUaiuVRJ4LJYvK6hkYMpEggyCPQihYZKAUAoBQCgFAKAp3PnO/wCgNZRbYuu/mcTEWwY0/aYzHTymaEXLBZeEcUtYm0t6w4e2w0I3B6gjdWHUHUUJJ5JlAKAUAoBQCgFAKAUAoBQCgFAY2vqGCllDHYEiT7DrQHtWB2M/zB/OgANAfaAUBqeYeYrODVXvlgrEgECdhOvarqNvUrNqC4LPFLTxK6lWNNZl3Hrl7j1nGW2uWCSitlJIjXKradxDDWlahOjLdmtcZ4p6eB2nUjUWYm0qkmcw4fwz9N4hfDz4Vu7cLwfmyuVUT6gD+62xANdKVHemzptq2FAVQFUCAAIAA2AHQVwuPVAKAUAoBQCgFAcZ504Y2P45+igkAJbV2H3bYU3D/wC8x6sJ0JrpBrLOucM4fbw9pbNlAltBAA/iT1JOpJ1JJNcJkqgFAKAp/NPxAsYK+LDW7txsoZymXyg7DUiTGvTQjWhFywWLg3FrWKtLesOHttsdiD1BB1BHY0JJ5J1AYreJRhKurCYkEETpp76jT1FAZJoD7QCgFAVXH/EDB2bzWXZxcUlSMvUbxrqK2QsK84qaWjWeK4Lszkolc04y3W9eHBlqrGXkTGYHPmh2QsuXSOmbKdplSxIgigIv+wLUgjMIMiI082bQxP59+pJIHuzwW0ro6yCkxtBkkkkRqfX0oD0OLpnyEODLCSvlGXNqTtBCyPcdZAA2FAU74l8r3cfZtW7JQFHzEsY2gjoZ1G1bbKvToybqZw0uGOKaa49GhnuaUqkUo48e1NfzM3w45eu4HDPavFCzXS4KnSCltf1RBlTp7Uv7iFeopQzhLGqS6+rTpFtSdKG6+vt/mWusRoOR4axdGNvW7V02TcvXRPiOgLeLdYA5e+YxPUx1rJc0a1Rp057vgabK5t6W9GrT3m2WP/w9xLpiR/x7v/ZWV2170VfkehzuwfGj68z5/sPiY/r1Pp476jqJNvQnvBjsdqlCheqScqia9dhGdxYOLUabT9f+xa7TXlLZkR00yBWPiAQNGzGGMzrmGnSvTPIMox6ZsplWkCCCNSJj+e47igPD8VsiJuKATAJ0BPvQH3/alrWXiDGoI1001HSRPadYoD4nFrJKgXFJaMo6mdo/nqD1oCbQHDeefEtcausl84Y3fDBuhmXKpt2k1K65cya9Bv0qFSMpL2Xg02dehRqN1obyax8yxnlHjI24gp9713/sNUclW/Eeqr7Zr40PmfByvxwf+ut/8W4f42qcnX/F68hzvZXwH5/3FlwnDsWqKHZ2cAZiL5MnqZ8v8B7V5dS22tvNwrRx3f2v82ebylt+F+vEh8Z4ocIoOIvNbkSAboLH91MxZvoKhzfbPxY+S/oDqWv4X68TlvNPGLGJuNcS1cN14zXblxp0AUZUDZdgNT22O9brOjfp71zVXclH5vH5eZmrTov9nHxy/wAsnTPgwLf6AwT5vGfxP3sqR/gyV6ZVHgX2hI1d3giNlzM7KogAx0KldY+6AwB3+0bXWgPi8AtayCwJUkGMpIMg5QI3oDKttMLbdgHZc2Yxq2pAJ7kDfqYB3oDPhMatyYDAjowg7KdO48wE0BJoDknH/hti72NvYlGshXfNBbUiWj7hj5jsa9mhf0adJRe9nGOEcfvY46rj66cFS1nOpvaYznp7M/kdbrxjeKAUBgxmLS0uZ2gdO5PYAak+1SjFyeIo5KSiss0uG5gsl3W6DbDMCpcDKdFABIkAyJg/jVs7apBZZXGtGTwb9GBAI1BEiqC09UAoBQHM+d+HG1iS+uS75lI6MAAwnoZGb+0Y2rpnqrDyYsD8T7hRba4Y3r3yyGOZu32aoTm7gdROmw9aGyopKVWtGKfbn6fIz8+fCMG35E1+Icbvg+HZt4cHZiFBHuHZj/grrpbNprWcpPsWF68SSndyfuqK7XkueDwNzLN+9cdiFJVSFRWygMEKBWKyCfMSdfw8h4zobkSWwVsgAoDBkdwYiZ3nQa+lcB5HD7Q0FtY9v509KA+f7Ntf7te/12J9yNz160B9Xh1oCBbWJmOkzM/zvQEqgOUfGngjZreMUSuUWrn7OpNs+xLMs98g610hNdJA5V+JdzD4YWbtsX2QhbbG5lbLsFbymSNgdyInUSfSobO5SCqTqRjF9b19eJknebstxRbfcT+O/EDH2gC1m3hwwlVYfbe4RmBj1yRVvN9n0/fquT7Fj6/mRda6l7sEu9lOx/O2OvCGxN1R1yHIfxQLH8614Mac85nLPYtF9fmWQjVzmcs9i0X1fmaRFe68AXLt1u2Z7jfxZjFXlxeeX/hbibsNiWGGt/q6NdP0Byr7kk91oSUH0nV+XuBWcHZFmwCFksSTLMxiWY9ToB2AAAgACuE0sGzodFAKA0/GOMogZFl36gbD3bYH031G29XUredTVcCudWMOJm4dxizePkMXIEqwhxuYP4H0/GoTpyg8SRKM1JaGyqBIUAoBQCgNFzZh2ZbTKpIRyWjoCjCY9yK02s1Gplsprxco6FbCl9EBdokBRJ02PpBjU6TXpVZxjHVmKEW5aF4wmIQgBIWNAsQRAEjL6abV4h6ZJoBQCgInFOHJftm3cEqdiN1PQg9CP9DIMUONZWGcw45wS5hmy3BmQnyuB5W9P2W9D6xMV0zSg4kzh/P74YBL4a+saGftB7sdGHv5tzLbVrtbGrcyxTXDi+heuwjO7jSXt/qWzknmNsdZa69sWiHKhQ2bSAQdgepExBiRvAruqMKM9yMt769RfRqOpHeawWKs5aKAUAoBQGHGYdLiNbuqrW2UhlbYg7g0B+beZMJYt4i4mFu+NhwfK/8AFQ33gP1+v5npUzXk69ST9SdIHqdB+VShTlOSjFZZCUlFZbLl8PuTbePLNdvhFQibSFTdYaGTvkXpMGddoqqE1JZR2m1Nby4HZOC8Bw+EXLh7S2x1I1Zv3nPmb6mpFyWDZUOigFAKAUBR+K2GS9dLjKHcspOxBAGh2nTavVtJxcFHOpgrxe9kl8AIR/EdDkKkeJl0BkRr9WEjTU1Rezi8JMttotZbLWjg7EHWNO/UVhNR6oBQCgFAKAhcOwXhtcMKM7FvLPVmOs9YI29fqBnfDKWDkeYf6xPeJP40BmoBQCgFAY79lXUq6hlIgqwkEeoO9AUfj3w/Vj4mHgkf1b/8rn8g06ncVZGrOKcU3h8dePeUToxbyuJTkbEYa4ofNZxEGAfI5AiYI8twbSFlZ0k15NS/nRm1Vpvd6GvX8/A9ensqFaClQqre6Yv/AAn8n39JceCc+HRMUh/fUa+7KND6lJ3HlFbKFzSrrNN5MdehWtnitHGenii7YTFpdUPbdXU9VMj29D6VcVmagFAKA5N8YOZnz/oNpsqZQb5G7ZtRbPZcsMR1zKNpB6Qm+gqXJvKF/iDyn2eHUw91h/hQfeb8h16AiKjk6Z/+O7Nu34aJbur3fy3j3PiDcnsMgHp08qta3sa3OLW4lGXV0d2mmOxp9pri6MocnUgmvXricr5m4NewGIlUvWEDfZO2hGmy3UJE7xrmjeraNa5hBc4jl9LX5noUNm21zD/SqqM+p+l8t4tfLHxXu24t41DdXbxFAFwe40V/plMDZjWqnWhP3WZbvZ11aLNWOnWtV670jqnBuM2MUniYe6txesbqezKdVPoQDVpiTyT6HRQCgFAQ+L4PxrTW4U5o+aY0IPQgzpoQd4oCWBpQGLDYZUBCiAfX0Cj8gB9KAzUAoCPfxiI2VjGxJjQTMSf7J/CgPLcQtBspdc0xHrr/ANp/CgFriNpiFDrmJIAnUkbx3jX8DQEqgFAVznTmf9ARHyB87ZYkgySAAIBkkkCqLis6UU0s+OOhvPyM11cOjFSUc+OOhtv5GTkzmL9OsNeyBAHKgAzPlRp2EatH0pb1nVjlrGuOsWtd1oOTWMPHHJv6vNIoBQEbiD3BbJtKGfoD+faT6SPeq6zmoN01mXQnos+vSJRxn2uBXcfcvXENu9ZS4h3V8O7fXRon1FeMrvasfeoJ90l9WaXSt3+968iq3uWiGLJmtr0VrVyF7gMx227nTc9IR2hcU23zRp9n6RFWjyqSlWyl1vP5sgvduYW6ptXlFyRIRpnbS4mxGViQD2kV6NlezuXJTpShjHH0jFWo8hhxknk6xwjG+NYtXgI8S2jx2zKG3+tbzqeSXQ6KA4VzHwG7j+NYvD2WRWEOxckDKtuyOgJPzINB19K5LONOJ2jyfKp1E3HpxxLHguW+N4e2tuzibARBCqpBAH9u1+dZtyv+JevA9znGyXxoyXc/7jOH5hT7tu96/Y/wlKf7hdTIyWypJuO+n67GWK5icSyZLtpXDCGV7BYHuCFcrHpr9a8x3O1YvWjFrsl+v8jz+Tt2vefrwKJxnkFLj57Kthu6ixdNv+yC3k9gY7AVH7Ru4vMrV57H+jJyjvQ5Plnu9Tbx5ZK7xXg93ARetYtVvCMuQlbn92TmWQJB0PWa12m0qleryc6MocdXw08EZaluqcd5TTOz8icabGYK1fuAC4cytGxKMySO0xMdJIr1CpPKN/Q6RbfELZBMwBrqI00gx/aX8RQHkcUtRIuKRAM+h2NAZ7GIV5KMGgwY6Ht+BB+ooDLQCgOf8X+JHg4l8P4AYoxWcxj70T5dCcp01rDUvHGbju9OOPd0eJ5tS/lCo4bmmcZz3a4x0ZOgVuPSMN7Co5llB0g9iOkjrB1E7TQGNOH2wSQgk7nudpPr60AuYVVGZEGdQcvSTqY/Hv3oDJg72dA2ms7e5E+nt0oDNQGi5r5aTHIqOxUKZ2ntHUEEEAgiqa1FVUk21jq7sfzKLi3VaKTbWHnTHU10p6anvlPl1MDZazbbMpcvtEEhQepn5ZnuTXaNJU44Tb7ztCgqMd1Nvp1/TBuqtLhQCgIHHb95LFx8Mi3L4AyK2x1E9RMCTEiYirKKg5pVHiPSyE3JRbisspK8c42R/wDp2QfRD/ner1VQ2ZjWrLyf9JidW8zpBef6muxnN/FLb+G6WUfqIUx+9DnL7HX0rk6Wy4rKnNvq/wAxRHlrvOHGK9d5ruKY67iGV8Q6sygjyoF0OsTuRvqe5iJM+VLdz7Kwu/P0/Ivc21qdW5ctFcJh1IylbNsEdiEURUDUuBsaHRQHBeZ8bcwvG715WyOrhgSpIZSq+Ugbgo0H27jSqtOcI5hHe8cGWvUnT1hHe8cFy4dz7jMQCcPhUuBTBKhzB311rPy9x8L5ooV1cvhR/wCSMmJ5p4qNFwSlyJC+GxMd9boAHqYoqty3jcS8TqrXcnjk0u9nxeO8bP8A6OyN/wCrI66b3u1e/aUrKdGMq83GfSlrjx3WOVvPhrz/AFNXxrnbieGjx0s2i2ywpY+uXxCY9YitDo7LS/aSfh/ac5W9/BHz/UpvMnNuJxqKl828itmEIMwMEfNuPp+deVVdNy/000u15f5GqLnj28Z7DrfwmsleGWZXLLXWE9QbjkH6jWeog1UWx4FwoSIjcNtEQUERHXbsOwHQbDpQHtcDbAgIsAR9O350Bic+EyKqgIza+52G+m2kA9tN6Am0AoCkcU+HNm/iHxDXCHZs3y7akj70GJMEjSayStIym5bz6+j6Z1xrqYZ2MZTc956vONMdHZnXCzrqXetZuFAY794IpZjAH/WKAiPxmyFzC4jSBChhmM7ACevr9ardWCWclUq1NLOUam1jbqK2QpJLMFYEhSZIAII0B/HXasfPHnhoYPtCWeGht+F3rjqGuBACqkZSdDLSDPYZfzrenlZPTi1JJonV06KAUAoBQGg49zTZsBlQi7fAICLqA3TO2yiYkfNGwNCEpqJScXzRi7qw9xUHUWVKf4ixb8CJ7US6ynlJNGtwmFe42S0jO36qj8z0UT1MCukEm+BdeAclhSLmJIZhqLa/KD0zH73TTbf5qZL408asuVcLRQCgKL8T+Txi7f6RayribQ0zEAXE1OQsdAZJKk6SSDvIEZLJxvhvEsRhr2ay1zD3lOVgRDD9l0YRHowPSBMGrqFGVeoqceL6+BTUqKlFyfQdBw/xWa3bC/otrxfvFbrEM20wVnYD5nO29ejW2bToLNaqk+pLL/NeZnheyqP2IPveiNPxL4nY+6Cqm1YB620Of18zMRr6AH1ryDWpSxqVO1buXrkKLl685nSXuMdBJ3J6STXTh0jlT4VsStzHnKu/gIdT6O40HspPTzDahNR6zq9q2FAVQFUAAACAANAAOgrhM9UAoCLiOIW0YI7ZWIkT136/2TXHJR4sjKUY8Xg1vFOILc8lttQQxYbrBkRI3P8ACs1a5UV7OrMtxdqC9jV/I8WuIXzcRAbcEwSQZ6noYJgem/SNeULlzlutEba7dSW7JG8szlGaM0CY2nrH1rWbj3QCgFAQuMo7WXW3OYxtuBIkj1ifWoVMuL3eJXVUnBqPErt3D+IptoCSRAA0jtP6oEdfavKp05ylhI8WlSnKeEjLfs3FyqUKs0ANoVklVkwSQJYb1bzSecF3Mam9joN3ZwDJbCJdYEdSFIkmSYI9TpNejGKikketCKhFRXQesEt4EC6yuCNSBEGT+Mg9vu/jIkTaAUBB4vxa3hkz3T6Ko+Zj2UfyB1IocbS1Zz3jXNF+/Kg+Fa/UQ6kftPufYQNYM713BRKo3wNGqNByW7lzKBK2rbOQOnlUGB76UbK0m+BceEcjM0NiXyjfw039mfp2IUezUyXRpdZc8DgbdlclpFRewG57k7k+p1rhclgkUAoBQEa5itStsZ3G+sKv7zdDtoJOo0jWgIuOu27CHEYq4Mqa5m0VegyJrqZgbsc0TrFAcS5/5nt4+6GTDpbCaC4f6Zx2YgwF1Pl1PWRJFCtyyVdE0OUEhQWMAmF6kxsPWmCIQ6iR5ZEidSOoB1j319q6Dtfw549w4qLOHtrhb5iUcy7n0un+l66bgfdArhZFroL7QkKAUAoDQcatt4odp8MKFXtMmSex2A/jrAxXkZPDXA86/hN4aWiIlrAXHfxUWVy5TJjNrIyzv11Omuk6xRC2nKOTPTtKk4Z4Gfh2Da5c8+dFtn5dizSQDmB1Ayzp9e1X29u4vekabW0cJb0za3sNdzDLeIXSQVB7zsB6Ctp6BIwmbIM8ZhoSOuuh+og/WgM1AKAUBCweDKXbr+Xz5dpnQv8ANrBMMNQB26CgJtAKAUAoDy7gAkmABJPpQHIOMcVbE385DEsYRAJKqT5RHc9epO2wA6ZZNyZscJyxdOt5Lqa/Iqkk/vMAQAey6+vSvKvbi+jLFtSTXW2vksp+fkbKFvRxmpLwX+CyYbF3rShLdoIg2Aw1yP8ADFYHf7Vj71BeH+Wa1Rt+iRZcFdZkVnXIxGq9v53+tfQwbcU5LD6uOOwxtJPQz1I4a/iVy8rL4S5hBkaa6jv6T1X67UBhw+KxJYBrKhZWTPT73Xfc/QDc6AY7+IxDaC0SpJ1BymBtBzT0joTm0iDQG3s2wqhQFAA2UQPoOlAcJ+J/MzYnFNaBPgWGZEX9ZxKu5HeZUHoBI+Y10rk8s98D+H9+4A+IS7ZQiQqrNw+p0OT2In0Fefe17uCxbU959baS8spv5eJdRpU3rUljsOh8LR8Knh4ewLadf/LuST3YiCx9TNeW77a0eNBeH/0zWqNv0S9eRzbm/h917rm3gGtnN/SWsPeRH7zbaVmSfMsTvqK9SjdV5U0508Pq9eka6GzLSrHMq6i/D6oq+Iwd1BNy2ygdWQqPxPrVvOZLjB+vAtWwqMvduYvwX9RdOT/ibew8W8VmxFiQM0zdtjuCf6QDqG13gmAtX0578d7GDybu35rWdJyUsY1R2rBYtLttbltg9twGVhsQamUGagFAR8dYLoVGXUr8wkQGBMjroDpQHvC2yqKpiQoBjbQR1oDLQCgFAKAhY/iAtMoKswIYsR92BpPTzHQSRQEW3x5TIFu4SCAYyxB2M5tRttO+k0BnscWVnCZLisxMSBGgmZDf69wKA2FAKArHPXGnwtpXRiDqAAB53LIiLqjRLPuB/CvO2jVrU4R5J4berxnRJt8e4uoRi2971qZOROMNi8N4zMzSwgMFlPImZDlUaq5YHSZBqWz6ladOXLPLUms8MrTD8VqK0Yprd6iwXkBUg7EEGt5Scd5R4i9q4Cltbt5gApZWOseYrBAk/LG4CkDc1lr1q8ZYp095deUi+yoW045qVd19WG9C5HmTGjfBt9LdyqOdXK+5/wCS+hu5lav79fw/qfbPNWKLKrYK4oLAFjavQoJ3MWz/ADvAkiVG6rTmoypNLrz+hCtZUIQco1k2ujC/qLlW880UAoBQCgFAfnu5jRhuMX3W0l5hiLuRXnKHa62U9pBmJ6kHcCq6kpr3Vk02dC3qOXLVNzq0bz1nQDzhxQb8LY+wf/oar5Wp+D5nocxsnwuf+L+pj/8AHvEAYPCb/wDcux+Vo/lXOXqfgYls21UW1cJ9mP7iypzBdgE2Y0651/jbn8q8x7VuU/8App+vAwq3h8RevE8X+YSVIezZKkHMGu6EdZBt7RUXtiuv+2n5P6Dm0Pxr14nFObLGHF4/orL4balFYuibyFfKAQf1RMa67CvTtLmpXjvTpuC7eL8OPmY6tOEHiMsnZPhUR/suxE73Znv41yfzrWcjwLbQkah+PKPmR92j1UCQwBgkEdgQIMkRNAe140pgi3dgqWHy6gTP3vQ/60BMwOMF1SyhgASNRB0jp/1oCRQCgOccb5wu2sYcOLjgEv5gEyo32ptqZtmZFo7mfMu86fP17q7jWluyW6pJYwtV7O9r2b359RshTpuKytcfX6HR6+gMYoBQCgNXds3lg+N5VKsTlGo8odTtAgM07yesQQNpQEbG4BLsZwTlmIZhvE/KR2FU1relXju1IprjqShOUHmLGCwKWgRbBAY5jLEyYA3JPQCu0aFOjHdprCEpyk8yZJNWkTi3HOGvg3a06lhvabo40/Mbkb6+xPJSai2lkyVU4JtLJO4Nz/ibK5blvx1+7mzBx7tBzD319elYed1fhP14GSN/WXGk/P8AQ29n4hYlwxt8OuXMu+TxDBiYMWjrUldVW/2T9eBZG9qyf7F+vAv+FuFkVmUozKCVO6kiSD7bVtPSRloBQCgFAKA4N8T+W7mFxVzEQWw99iwforsSSjdiSTHQiOxjpXJGTlPnm/gwEa6l+wBpbecy9srySB+yQRpplrBzur8J+vA89X1Zfcv14FswnxNuXM3hYPxMolsjsco7mLZgabmnO6vwn68CSvqz+5l68DXN8Y3+7glO+vjmPePC17x+deilB0oyz7T6McPHP8u/Brp1pSWZRwU7mHm3F4yReukW/wDdJ5bf1Ey39on6VEk22eOWeWMRjny2VhAYe6w+zTvr95v2RrqJgagEmzv/AALhSYWxbw9qclsRJ3JJJZj6sxLH1NcLVoT6AUAoDBi7TMAEcoddQAZ8pA39SD9KAwYAXAzC6+YkBgANFMtIB6geX+TAAnUBrb3A7DFiyscxJP2jgGd9A0dayTsbec+UlBOXWWKtNLCehsq1lYoBQELH4422QZC+adiJEFeh30JP0HeRXVqxpx3pEoxcnhETFY7ORaysgYEnNHmHVRBP19KwV73MMUy2NLXUj+CUKsLt0KrLILyIzLO/SJqq3up76jJ6MlOmsZRYK9gzCgFAReJcPt37Zt3kDoeh/iDuD6ihxrJQuN8nXbMtZm9b7f1g9wPn91112613JTKl1FbTiJw58VbjWmGmYb+xEHN+6QRptpU4U5VHuxWWU7+5rnBdeXviDauEW8QVR+jj5T7qdU99RpJI2qVS3q0/fi13poup3EJ8GvMuiMCAQQQdQRsRVJeeqAUAoBQGLFYZLiNbuKrowhlYAqR2IO9AcC5+4Rg8NfyYK9n189rVltb6C5110yGSNZI0FdKpJFXyd9T/AD0ocPSEEgSACQMxnKNYkkA7ekn0NT5Ko47+68deHjzI70c7uVk65yl8M8MUS9fvLiw0FRaMWf7wOa5qPQHYrVZaoo6Rh7C21CW1VEUQqqAFA7ADQChMyUAoBQCgNbZ4qSXBtNKuy+UqQYOh1I3EadDI9TlqXdOnLdZYqbayQs3jfaEsp1C5SQU1gjTrprO+nYV59e7nKfsvCLo00lqTOEghnUu76AjMZ6tMfl+I9K3WdZ1Ive4opqR3XobOthWKAUAoDW8UsGRd3CKdOoG5I7mBEf8A0cl3QlVit18CynNRepHs4Q3stwEKFJykiSd1MiRA/P2jXNRsW4+28E5VddDJawDG79qFZF1UjQEwN1k7HN/O+ihZxpy3m8kJVHJYNtWwrFAKAUAoDS8w8s4bFqfGt+aPnXR9Pb5tJEEHepQnKDzF4ZCcIyWJI5PiOHWbThrTtcEmDkuggwR5kdZU7jcjvB0rtbbbqR5KrV0zweFqvmFsWrB79Onx6VqbLhHMNzDH7NyE6o6nIe+hiD6gj1ms3OaD4Tj5okrW6h93L+F/Qv3AucLGIKoT4V1tlJlW/cfZvbQ+lXcdUcUtcPiWKhIUAoDlvxR52ZWbBYZipA+2uKYIkTkU9DB1YbTA1mBCUug51wfgV7Ef0NvyiAWOiD0nrHYT/CsV3tG2tWlVlhvo4vvJ0repU91aHROD8kYBLZGJF+9cYQW1VV/cVGJ+pJ/OKzrbli/vPlL6F3MqnV80UfmbhVmwzrh8WbqKYa3cR0vLt+sgDjrKkSCIBGtevQ2t/t+Sp1FybXDTGHx6M9/zKo7DqtqpCk33EPgXMd/Bvnw9xkkyykE23/eXY7RIg9iKq5WD/eXmWOxu4/dS/hf0OtcrfFDDYjKmIjDXiYBJm0x9H+4fRo3ABappp6oqacXuyWH1PQvtAKAUAoDRFPBK2z5mcsVP6xkEz2Mt66D6V5NayqOpla5NEaqSMw4ZcVXKMmY5mylTGYjQTm2mOnfbpc9nxaXtEeWfUSuGYTIuYrFx4L6yZ7T2HStdGkqUd1FcpbzyTatIigFAKA8X7eZWWSMwIkbiRGnrQHyzayiASdSdTJ1JO/1oDJQCgFAKAUAoDFiryohZzlUbn8tI1k7CNZ2qMpxhFyk8JHUm3hFWbh/DT/VuPYXx/CvKlX2ZLVyh8jfGvexWE5ETHcCwLoRae9Zfo0XWHsVcGR7QfUVXnZT/AHo/xfqWc9v+iT8l9ClYvDG24tkGQSZgwRrLAkDeY6bnTQx6ltWoTju0ZJpaaPJ41wqu+51eLOwcDuM2GsM5l2tIWPclQSfxq8sXAnUOigPzri8LYPFMQmMum1YGIvszBWYkeIxAGVSQTO50EMd4FRnUjD3mW29lXuG+Si3jj4nT8LzRwREVENkIogA4d9vWbc+snfeqJSoT97D8Datl30eFNmY808I6Xba/u23X+CiqnRsnxhD+FfQOxvorO7I+3+EcKueZrBJbUnJeDGe+kzVSu9nxW6pQWO4jTr3tNYjKSXeyBiuTeEOrKqXbTEaOpvEqe4D5l/EEVznWz/xx8zQto7RX7z8l9Dl3MvLz4RiubxbbHyXcpUN6FSNGESRr01rVb3NtN7lGSfThPJ5l3O4qz5Su8vhnCX5YO0/C3EPc4ZYZ2LEG4oJ3ypcdFH0CwPQCtRRHgWuhIUAoDDew4ZlaWBWdAdDqp1HX5fzNAZqAUAoBQEPFPdzwiypA1MQPnmRmBP3NqAjWsRiSYa0FHeV/7zGkaQffoQNrQCgFAUL4tX3S1YNsmfEEgESVzJnAkxOTN/lWDaDxTWuNX18d144duD0tmRcqjws6Lq4b0c8ezJm+El53wlw3DL+O06gx5LZA00kAjapWLzTeude3s6+0jtKLjUWVh47Ot9XYXetp54oBQEfH+H4bm7HhgEsTsANZ9IiZ6RUZqMotS4fIb27qVd+K8MjS6WMTCtdzfgDWCNhY1PdhF9yQhfb3uzz45K1xXjAcxYR7K9zcdnP0zFV9tfcUex7J8aa+YlfVehmtwuGa44S2pe4x26nuST+ZNehCEYR3YrCXQtEZfam9dWdc4ThTasWrTHMUtohPcqoE/lXTStES6HRQH50564ecPxLESAc1w3kYgEEMxc6GQQrEqVI+6dIrjjF8UI1qtPSEmu5tFq5Z5j4dcATG4CxZeP6RLH2be6hcyH01Gm42rZ9kXHwvkjkdsy+M/wCJlhZ+BH7uH/4bj/lqP2VX+E/Is+2J/Hf8T+pObjPCgoJvgL0893X21k14vMrGcsKEc9yIQvt57samX3lH5l55smUwNpwP97cuXPxW3n/N/qtHsiyfGmifO6vQylO92/cEl711zA3ZiewH+Q0rbRoU6MdynFJdnrUolOU3mTyzv/IXB7mEwNqxdjxBnYgahc7s+WesZtTtM1YTSwiwUOmrdcQklSHEgANruz6yOy5PwNAesuJ72916bCBm6665o9hQEjAG7DeKFBzGMu2XSOuvXt7UBKoBQH505zx10cUvhb1xbYuvKhtJzCB36n8Kwzm99rtXWfV2tvGVtCWmNyWdI8U9NcZ116ehH6LrcfKCgFAKA13Ccs3oIkXWBjprOvrLHfXX0FAbGgFAKAUAoCFxTitrDrmuuFnYbs37qjU/5daHG0uJROPc3XL6taRBbtMCrTBdlOhB+6siRAn0Io0msMonUysFUZCgAtIGJYDKPmbvGhLN2HWIpGKisJYRVCKXspFp4JyjdvgO5Fm2e+rn+z93t5tQRqtdyXRpPpL1wfg1rDLFpdT8znV29z29BAEnSuFyilwNhQ6KAiXrpclLZiPnf9X0Hdv4bnoCBqOP8mYXFYcWCgthCxtugAZGYlmI75iSWB+Y6nWDQ41k45zPybisCM10+JZkAXUYwZ0AKTmUntqPU1rV/c/EfmZXa0vwryNFg8WyNmhWEERclh7xOhHT8xUvtC6+I/M4reiv3V5GKPcnb19v9KwxhGPurBOMIx0isFw5d+HOLxMM6/o1o/euA5z7W9D/AHsv1qRaotnVeV+TcNgdbal7pEG68F46gaQo9ABMCZiuE0kixUOigFAYb+KRCAzAE7T11A/iwoD1YvBxKyR3gifadx60BCfL+lKCRm8OQJ10JHvHmb019BQGxoD5FAfaAUAoDT8x32UWlBIDuQ0dQEZon3Aqi5k4w0NFtFSnhmmeVEoShWIK6GAZjtGmx09KwU5yjLRno1YRlHVFnwOGZAc1xrh9empOn49ZOm9eseMSqAUAoCq8081+CTZsgNdHzMflSdYj7zR02Ejfaulc6m7oUDEYhnfNcYvccxJ1Zj0AH4wo0HQUKNZMsHDeS791ZZ0sDppnb8AwA06yfUVxt40LY0vxF34PwOzhlAtqM8Q1w6u3eT0k65RAHQChaopcCS1gh86QJPnU7N0zejDv1Ag9CB08XuJ2kYqzZSCF1B1JAbQxB0Int1oD6vEbZBOb5YkQZE+g9p9taA+5zcRTbOVW6n5svcDufXafpQGezaCgKogD+fqfWgKvzzzrbwChQvi4hxKpMBRtnc9FmQBuxBAiCQIuWDiXG+N38Vc8TEXC7fdGyrPRF2HQdzAkk10ry2WLgPw3xeJXMxTDLHlz+Zyen2akQO+Ygjsa5kkoM0HMPK+KwbxftFRPkuBi1s9oYACfQhSYJgVSoVN5Ny+RvjXtY0HTdH2uiW8+PXwXDq6fmWflT4lX8PFvE5sTY2kn7ZR6Mf6T2Yzr82kVeYFLB17gvGrGKt+Jh7i3F6x8ynsynVT6GuE08mwodFAKA8XbSsCGAIIj6fzH4UBruNILVi7ctgI6IzAqI1gnXofrXHwJ00nNJ9aKdMnNJzTOaTmnvm3n1rFvPOT6VUoKO5jTqLXy3buNbW4953mRBj7uZPzIn+MnWtkHmKZ87cQUKkoo3VSKRQCgFAYcVhVuCHE9R3B7g7ioyipLDJRk4vKNNwzhqs1wXD4gVmABBAjMw8wgZto6j61VC3hF5LZ3M5LBsrWFZGUI32WsgmSNNhpttGojXedLygm0AoDzcJgxqY096A43wjCXcXdC29SZZ3O0k+Zj9SfUnTSCa6ZVFyZar/wwsscxxF8t65I9gMogek+5J1r0bTadS1ju04x78PL+ZGrY06rzJv14EHEfCS2flxJHvaB/5hWp7cqSWJQi/MqWzYJ6SZf7pa1bQIpuRlU6+aNp9TtvA1npXhnokC/xe6JC2SXyhgusnYHpoM0ifrQHrGOxKxYRnIdgSNARkA16aHWYnJAoDDfdlD/+UQiJaB8xAYidNR1npMRNAZmxd9QAtkEFgqxIhYXzEdNyQOkQaAy4XG3i6q1mFJYFtdIEgkEaA+5+YDoTQHDOYrOIxnFMRaVS9433QDoEQlV9FHhqGJ9Z3NdKnqy/YD4SWVQG5iLpux5ioXID2UFZj1Jk+mw2Wl9O1bcIxbfS0893EqrWsayxJvwPt74TWjtiGHvbB/zFeh9vVn70Ivz+pn+zKa4SZ5PwwfJk/SwyEAFTaIBA7jxCD+FfJuynnKqP14kXs+pnSrJeu812L+FV0KTbaw7AaLqk+kwQK5zSuuFV+vE47C4XCs/Xic9uXb2FvMU8XC37ZggMQwI1g9GU6aGVIg6g1rownGOJvLNNvCpCOKkss71yFxx8Zg0u3QBcBZGI2JU/MB0kRp3mrTWnlFiodFAKA83LYYFWAZSIIIkEdiKBPGqK3d4Hb/SAgLC2VBKa7+fZ42OXaZ00qvko5ybFf1lHdz49JtW4dkB/R4tn9WYX3iDBnrBnXqZqwyNtvLNiKHBQCgFAKAUAoBQCgPLzBjeNPegOM8JxZtkqyIVzAPKTcEKNBLASDrBjc7TNebe7Kp3c1Oc5LCxhNJfkcoXcqK3cIvHDeEWb65rN2ywG48HzL7qWBH1rGtgU17tWa8f0NivW+hEtuVz0uWv+D/8AJT7FmvdrzXiOdLpgiw4a1lRVLM2UAZm3MdSe9e7FYWDIzJXQKAUAoBQHAOLcYu4bieMLW7TM145s6kt4eYlQpzACbeQ6g/d7VhvtnwvFFTlJY6ml56M7SrypNtJanQeXVwuNWbF61niWttZAuL7rn1H7Qketef8A/n6S4VJ+a+hqV630I3R5XPR7Q/8A4/8AyU+xJL3a8/Mc6XTBFexnw4xD3GdeItbDGQqWmCr6D7f+ddtq9GlaThBR5RvHS+Jto7To04KMqEZdrx9DWcX5SvYRPEvcauWl6T4gJ9FUXSWPoATU+Qn+N+vEse1rbptofL+k5vxS+126S967fC6K9wtmKjUaFjlEyYn8NRVtOlKLy5NmG82hRrQ3adGMO3i/DRYO3/CVY4Za0iXun3+1fX/L2Aq08+PAuNCQoBQCgFAKAUAoBQGLE5sjZPnynL7xp+dAQRir+xtd9dCNDAgZhM9NoBk7RQEc4/EQR4aZoaNQSSB2zD1Omn3dDrQHo47Ey0WFIA01AJMN+1pqAZ6AxqRQE3h966xYXUCxlykHQyNd9d+kdRqdaAmUAoCjc8cntdz38L/SMPtLY0z/ALSagB+4kBu4OpnTnuyUms4ecdHcVVKe8ng5wnDHRsy3SjCQTlIZf1gfOCNRqPSvW+1KXTQh5L6Hm82mvvJeZZ+C8m43EIznF3bKkeQnPLTOoHiAgbQevTTWj2nQaxzePy/pLoWlXi6kvXidSwFg27VtGc3GVFUud2IABY+p3+teRJ5baWD0EsLBnqJ0UAoBQCgKV8Q+RhjlF2yVTFoIBPy3F3yP29G6eoocaycWv2bmHuZLlrwb9s7FYdTqJBB66wwMEbE17Edp0ktaEPJfQ812k86VJeZceT+CY/HS/jXbFiDF0s5zHsi5xmG/m20jU6V37Uof+PD5f0nY2dX4svXiWTGci41LTm1jne4EJUecZmA0ElzEnvO9fMq0qb2XUePXadVlV3surLHVr9Tkt++9xg1x3uOYUF2LNvovm13O3rW1LBqLxyh8Nb2IK3MUGsWNDkOl1x2je2O5Pm3gCQw6TUc8Ts2EwyWkW3bUIiAKqjYAaACuFhloBQELiFy8CptKGH3hpPzIAQSegzyO3qACBGvYy/EraA80ANHyyRJhvrlAny+ugHhcdfOotqRrEEEfjm1APpJ7DqAXG4ogfYINCdW0GggabmZnp0FAba0xKgkZSQJHY9tDFAe6AUAoDBjcN4i5cxX1H8/UdiAelAQ7vBbbAAzlCBMv3SMrrqux+c9OnvQGTCcMCPnzuzQw1j5SxaNtYJ33oCfQCgFAKAhX+E2XuC69q21wRDFROm0946Tt0ocwibQ6KAUAoBQCgFAKAgcU4Lh8Rl/SLFq9l+XOoMdxr0PUbGgwTlUAQBAGwFAfaA12E4FhrVxr1uxaS65JZwozEnU67iTqY3NBg2NAKAUAoBQEN+Hg3RdJJKmQDsDly/kJjtmf9agIy8FG+ch/KAygCAuWNNd8qzPUDsAAJ2CwotIEWcomJ6AmY9hNAZ6AUAoBQCgFAKAUAoBQCgFAVK7wTGeKzpiDBdnCm5cyiGvFFIJIysGtAhQsBW+Y5SAJ/AcDirdwtfuB0ZFEZ2bIyBVUiRBzjOzHeYGu4A31AKAUAoBQCgFAVvjFvGNdcWDdRSPK48HwwPDYaBpfOLkESMumukigPPDW4gbttryKLQNxbgDrJl72V1AXVVVbESynK9yVJAoCzUAoBQCgFAKAUAoBQCgFAKAUAoBQCgFAKAUBD4jhmcAI5QgzoSJ02kf6xvB2oCIMLiYIF4e+h11M6p9In1mPLQHu7h8QdBcGWTroGI0ifJpG+kTO4oD1h7GIDS9xSubYQNP7v5b/ALWmoGMYfFeabq/sxGmo38nv7dj0A2GERggDmW6mZ694H8B7CgM1AKAUBprWDxKgAXABAkFixkAAnOyk669NPWaA9DD4rUG6NdQwC6QRA+XYgtPaFg70B6TC4mQDdAWR2Jjrvb1n127tMgAcPiTE3FAA1jqZJBIyewgEbTPSgPeEsYgf0lxW32jeNPua69o+s6AYreHxWXzXVLT0gCJOn9HvEa6+2kkDZ2FIVQxkgAE9zGpoDJQCgFAKAUAoBQCgFAKAUAoBQCgFAKAUAoBQCgFAKAUAoBQCgFAKAUAoBQCgFAKAUAoBQCgFAK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data:image/jpeg;base64,/9j/4AAQSkZJRgABAQAAAQABAAD/2wCEAAkGBxQTEhUTEhMTExIXGBoaGBgYGB4gGBobIBwYGhwdHBogHSoiGx8lHBoZITEhJSkrLi4uFx8zODMsNygtLisBCgoKDg0OGxAQGy8mICQwLCw3LzQsLSwsNCwsLCwsLCwsLzQxNDQsLCwvLCwsLCwsLCwsLCwsLCwsLCwsLCwsLP/AABEIAMkA+wMBEQACEQEDEQH/xAAcAAEAAgMBAQEAAAAAAAAAAAAABAYDBQcCAQj/xABHEAACAQIEBAQDBAYHBgYDAAABAhEAAwQSITEFBkFREyJhcQcygSNCkaEUUmJysfAzQ4KSosHhFVOTwtHSFiREsuPxFzSD/8QAGgEBAAMBAQEAAAAAAAAAAAAAAAIDBAEFBv/EAEARAAIBAwEDCQUFBwMFAQAAAAABAgMEESEFEjETFEFRYXGBkfAiMlOh0RVDUrHhM0KSwdLi8SMkojREVGLyFv/aAAwDAQACEQMRAD8A7jQCgFAKAUAoBQCgKvxnm0WMSLWTNbWPFbXMCROg6wCCd5nTUaiuVRJ4LJYvK6hkYMpEggyCPQihYZKAUAoBQCgFAKAp3PnO/wCgNZRbYuu/mcTEWwY0/aYzHTymaEXLBZeEcUtYm0t6w4e2w0I3B6gjdWHUHUUJJ5JlAKAUAoBQCgFAKAUAoBQCgFAY2vqGCllDHYEiT7DrQHtWB2M/zB/OgANAfaAUBqeYeYrODVXvlgrEgECdhOvarqNvUrNqC4LPFLTxK6lWNNZl3Hrl7j1nGW2uWCSitlJIjXKradxDDWlahOjLdmtcZ4p6eB2nUjUWYm0qkmcw4fwz9N4hfDz4Vu7cLwfmyuVUT6gD+62xANdKVHemzptq2FAVQFUCAAIAA2AHQVwuPVAKAUAoBQCgFAcZ504Y2P45+igkAJbV2H3bYU3D/wC8x6sJ0JrpBrLOucM4fbw9pbNlAltBAA/iT1JOpJ1JJNcJkqgFAKAp/NPxAsYK+LDW7txsoZymXyg7DUiTGvTQjWhFywWLg3FrWKtLesOHttsdiD1BB1BHY0JJ5J1AYreJRhKurCYkEETpp76jT1FAZJoD7QCgFAVXH/EDB2bzWXZxcUlSMvUbxrqK2QsK84qaWjWeK4Lszkolc04y3W9eHBlqrGXkTGYHPmh2QsuXSOmbKdplSxIgigIv+wLUgjMIMiI082bQxP59+pJIHuzwW0ro6yCkxtBkkkkRqfX0oD0OLpnyEODLCSvlGXNqTtBCyPcdZAA2FAU74l8r3cfZtW7JQFHzEsY2gjoZ1G1bbKvToybqZw0uGOKaa49GhnuaUqkUo48e1NfzM3w45eu4HDPavFCzXS4KnSCltf1RBlTp7Uv7iFeopQzhLGqS6+rTpFtSdKG6+vt/mWusRoOR4axdGNvW7V02TcvXRPiOgLeLdYA5e+YxPUx1rJc0a1Rp057vgabK5t6W9GrT3m2WP/w9xLpiR/x7v/ZWV2170VfkehzuwfGj68z5/sPiY/r1Pp476jqJNvQnvBjsdqlCheqScqia9dhGdxYOLUabT9f+xa7TXlLZkR00yBWPiAQNGzGGMzrmGnSvTPIMox6ZsplWkCCCNSJj+e47igPD8VsiJuKATAJ0BPvQH3/alrWXiDGoI1001HSRPadYoD4nFrJKgXFJaMo6mdo/nqD1oCbQHDeefEtcausl84Y3fDBuhmXKpt2k1K65cya9Bv0qFSMpL2Xg02dehRqN1obyax8yxnlHjI24gp9713/sNUclW/Eeqr7Zr40PmfByvxwf+ut/8W4f42qcnX/F68hzvZXwH5/3FlwnDsWqKHZ2cAZiL5MnqZ8v8B7V5dS22tvNwrRx3f2v82ebylt+F+vEh8Z4ocIoOIvNbkSAboLH91MxZvoKhzfbPxY+S/oDqWv4X68TlvNPGLGJuNcS1cN14zXblxp0AUZUDZdgNT22O9brOjfp71zVXclH5vH5eZmrTov9nHxy/wAsnTPgwLf6AwT5vGfxP3sqR/gyV6ZVHgX2hI1d3giNlzM7KogAx0KldY+6AwB3+0bXWgPi8AtayCwJUkGMpIMg5QI3oDKttMLbdgHZc2Yxq2pAJ7kDfqYB3oDPhMatyYDAjowg7KdO48wE0BJoDknH/hti72NvYlGshXfNBbUiWj7hj5jsa9mhf0adJRe9nGOEcfvY46rj66cFS1nOpvaYznp7M/kdbrxjeKAUBgxmLS0uZ2gdO5PYAak+1SjFyeIo5KSiss0uG5gsl3W6DbDMCpcDKdFABIkAyJg/jVs7apBZZXGtGTwb9GBAI1BEiqC09UAoBQHM+d+HG1iS+uS75lI6MAAwnoZGb+0Y2rpnqrDyYsD8T7hRba4Y3r3yyGOZu32aoTm7gdROmw9aGyopKVWtGKfbn6fIz8+fCMG35E1+Icbvg+HZt4cHZiFBHuHZj/grrpbNprWcpPsWF68SSndyfuqK7XkueDwNzLN+9cdiFJVSFRWygMEKBWKyCfMSdfw8h4zobkSWwVsgAoDBkdwYiZ3nQa+lcB5HD7Q0FtY9v509KA+f7Ntf7te/12J9yNz160B9Xh1oCBbWJmOkzM/zvQEqgOUfGngjZreMUSuUWrn7OpNs+xLMs98g610hNdJA5V+JdzD4YWbtsX2QhbbG5lbLsFbymSNgdyInUSfSobO5SCqTqRjF9b19eJknebstxRbfcT+O/EDH2gC1m3hwwlVYfbe4RmBj1yRVvN9n0/fquT7Fj6/mRda6l7sEu9lOx/O2OvCGxN1R1yHIfxQLH8614Mac85nLPYtF9fmWQjVzmcs9i0X1fmaRFe68AXLt1u2Z7jfxZjFXlxeeX/hbibsNiWGGt/q6NdP0Byr7kk91oSUH0nV+XuBWcHZFmwCFksSTLMxiWY9ToB2AAAgACuE0sGzodFAKA0/GOMogZFl36gbD3bYH031G29XUredTVcCudWMOJm4dxizePkMXIEqwhxuYP4H0/GoTpyg8SRKM1JaGyqBIUAoBQCgNFzZh2ZbTKpIRyWjoCjCY9yK02s1Gplsprxco6FbCl9EBdokBRJ02PpBjU6TXpVZxjHVmKEW5aF4wmIQgBIWNAsQRAEjL6abV4h6ZJoBQCgInFOHJftm3cEqdiN1PQg9CP9DIMUONZWGcw45wS5hmy3BmQnyuB5W9P2W9D6xMV0zSg4kzh/P74YBL4a+saGftB7sdGHv5tzLbVrtbGrcyxTXDi+heuwjO7jSXt/qWzknmNsdZa69sWiHKhQ2bSAQdgepExBiRvAruqMKM9yMt769RfRqOpHeawWKs5aKAUAoBQGHGYdLiNbuqrW2UhlbYg7g0B+beZMJYt4i4mFu+NhwfK/8AFQ33gP1+v5npUzXk69ST9SdIHqdB+VShTlOSjFZZCUlFZbLl8PuTbePLNdvhFQibSFTdYaGTvkXpMGddoqqE1JZR2m1Nby4HZOC8Bw+EXLh7S2x1I1Zv3nPmb6mpFyWDZUOigFAKAUBR+K2GS9dLjKHcspOxBAGh2nTavVtJxcFHOpgrxe9kl8AIR/EdDkKkeJl0BkRr9WEjTU1Rezi8JMttotZbLWjg7EHWNO/UVhNR6oBQCgFAKAhcOwXhtcMKM7FvLPVmOs9YI29fqBnfDKWDkeYf6xPeJP40BmoBQCgFAY79lXUq6hlIgqwkEeoO9AUfj3w/Vj4mHgkf1b/8rn8g06ncVZGrOKcU3h8dePeUToxbyuJTkbEYa4ofNZxEGAfI5AiYI8twbSFlZ0k15NS/nRm1Vpvd6GvX8/A9ensqFaClQqre6Yv/AAn8n39JceCc+HRMUh/fUa+7KND6lJ3HlFbKFzSrrNN5MdehWtnitHGenii7YTFpdUPbdXU9VMj29D6VcVmagFAKA5N8YOZnz/oNpsqZQb5G7ZtRbPZcsMR1zKNpB6Qm+gqXJvKF/iDyn2eHUw91h/hQfeb8h16AiKjk6Z/+O7Nu34aJbur3fy3j3PiDcnsMgHp08qta3sa3OLW4lGXV0d2mmOxp9pri6MocnUgmvXricr5m4NewGIlUvWEDfZO2hGmy3UJE7xrmjeraNa5hBc4jl9LX5noUNm21zD/SqqM+p+l8t4tfLHxXu24t41DdXbxFAFwe40V/plMDZjWqnWhP3WZbvZ11aLNWOnWtV670jqnBuM2MUniYe6txesbqezKdVPoQDVpiTyT6HRQCgFAQ+L4PxrTW4U5o+aY0IPQgzpoQd4oCWBpQGLDYZUBCiAfX0Cj8gB9KAzUAoCPfxiI2VjGxJjQTMSf7J/CgPLcQtBspdc0xHrr/ANp/CgFriNpiFDrmJIAnUkbx3jX8DQEqgFAVznTmf9ARHyB87ZYkgySAAIBkkkCqLis6UU0s+OOhvPyM11cOjFSUc+OOhtv5GTkzmL9OsNeyBAHKgAzPlRp2EatH0pb1nVjlrGuOsWtd1oOTWMPHHJv6vNIoBQEbiD3BbJtKGfoD+faT6SPeq6zmoN01mXQnos+vSJRxn2uBXcfcvXENu9ZS4h3V8O7fXRon1FeMrvasfeoJ90l9WaXSt3+968iq3uWiGLJmtr0VrVyF7gMx227nTc9IR2hcU23zRp9n6RFWjyqSlWyl1vP5sgvduYW6ptXlFyRIRpnbS4mxGViQD2kV6NlezuXJTpShjHH0jFWo8hhxknk6xwjG+NYtXgI8S2jx2zKG3+tbzqeSXQ6KA4VzHwG7j+NYvD2WRWEOxckDKtuyOgJPzINB19K5LONOJ2jyfKp1E3HpxxLHguW+N4e2tuzibARBCqpBAH9u1+dZtyv+JevA9znGyXxoyXc/7jOH5hT7tu96/Y/wlKf7hdTIyWypJuO+n67GWK5icSyZLtpXDCGV7BYHuCFcrHpr9a8x3O1YvWjFrsl+v8jz+Tt2vefrwKJxnkFLj57Kthu6ixdNv+yC3k9gY7AVH7Ru4vMrV57H+jJyjvQ5Plnu9Tbx5ZK7xXg93ARetYtVvCMuQlbn92TmWQJB0PWa12m0qleryc6MocdXw08EZaluqcd5TTOz8icabGYK1fuAC4cytGxKMySO0xMdJIr1CpPKN/Q6RbfELZBMwBrqI00gx/aX8RQHkcUtRIuKRAM+h2NAZ7GIV5KMGgwY6Ht+BB+ooDLQCgOf8X+JHg4l8P4AYoxWcxj70T5dCcp01rDUvHGbju9OOPd0eJ5tS/lCo4bmmcZz3a4x0ZOgVuPSMN7Co5llB0g9iOkjrB1E7TQGNOH2wSQgk7nudpPr60AuYVVGZEGdQcvSTqY/Hv3oDJg72dA2ms7e5E+nt0oDNQGi5r5aTHIqOxUKZ2ntHUEEEAgiqa1FVUk21jq7sfzKLi3VaKTbWHnTHU10p6anvlPl1MDZazbbMpcvtEEhQepn5ZnuTXaNJU44Tb7ztCgqMd1Nvp1/TBuqtLhQCgIHHb95LFx8Mi3L4AyK2x1E9RMCTEiYirKKg5pVHiPSyE3JRbisspK8c42R/wDp2QfRD/ner1VQ2ZjWrLyf9JidW8zpBef6muxnN/FLb+G6WUfqIUx+9DnL7HX0rk6Wy4rKnNvq/wAxRHlrvOHGK9d5ruKY67iGV8Q6sygjyoF0OsTuRvqe5iJM+VLdz7Kwu/P0/Ivc21qdW5ctFcJh1IylbNsEdiEURUDUuBsaHRQHBeZ8bcwvG715WyOrhgSpIZSq+Ugbgo0H27jSqtOcI5hHe8cGWvUnT1hHe8cFy4dz7jMQCcPhUuBTBKhzB311rPy9x8L5ooV1cvhR/wCSMmJ5p4qNFwSlyJC+GxMd9boAHqYoqty3jcS8TqrXcnjk0u9nxeO8bP8A6OyN/wCrI66b3u1e/aUrKdGMq83GfSlrjx3WOVvPhrz/AFNXxrnbieGjx0s2i2ywpY+uXxCY9YitDo7LS/aSfh/ac5W9/BHz/UpvMnNuJxqKl828itmEIMwMEfNuPp+deVVdNy/000u15f5GqLnj28Z7DrfwmsleGWZXLLXWE9QbjkH6jWeog1UWx4FwoSIjcNtEQUERHXbsOwHQbDpQHtcDbAgIsAR9O350Bic+EyKqgIza+52G+m2kA9tN6Am0AoCkcU+HNm/iHxDXCHZs3y7akj70GJMEjSayStIym5bz6+j6Z1xrqYZ2MZTc956vONMdHZnXCzrqXetZuFAY794IpZjAH/WKAiPxmyFzC4jSBChhmM7ACevr9ardWCWclUq1NLOUam1jbqK2QpJLMFYEhSZIAII0B/HXasfPHnhoYPtCWeGht+F3rjqGuBACqkZSdDLSDPYZfzrenlZPTi1JJonV06KAUAoBQGg49zTZsBlQi7fAICLqA3TO2yiYkfNGwNCEpqJScXzRi7qw9xUHUWVKf4ixb8CJ7US6ynlJNGtwmFe42S0jO36qj8z0UT1MCukEm+BdeAclhSLmJIZhqLa/KD0zH73TTbf5qZL408asuVcLRQCgKL8T+Txi7f6RayribQ0zEAXE1OQsdAZJKk6SSDvIEZLJxvhvEsRhr2ay1zD3lOVgRDD9l0YRHowPSBMGrqFGVeoqceL6+BTUqKlFyfQdBw/xWa3bC/otrxfvFbrEM20wVnYD5nO29ejW2bToLNaqk+pLL/NeZnheyqP2IPveiNPxL4nY+6Cqm1YB620Of18zMRr6AH1ryDWpSxqVO1buXrkKLl685nSXuMdBJ3J6STXTh0jlT4VsStzHnKu/gIdT6O40HspPTzDahNR6zq9q2FAVQFUAAACAANAAOgrhM9UAoCLiOIW0YI7ZWIkT136/2TXHJR4sjKUY8Xg1vFOILc8lttQQxYbrBkRI3P8ACs1a5UV7OrMtxdqC9jV/I8WuIXzcRAbcEwSQZ6noYJgem/SNeULlzlutEba7dSW7JG8szlGaM0CY2nrH1rWbj3QCgFAQuMo7WXW3OYxtuBIkj1ifWoVMuL3eJXVUnBqPErt3D+IptoCSRAA0jtP6oEdfavKp05ylhI8WlSnKeEjLfs3FyqUKs0ANoVklVkwSQJYb1bzSecF3Mam9joN3ZwDJbCJdYEdSFIkmSYI9TpNejGKikketCKhFRXQesEt4EC6yuCNSBEGT+Mg9vu/jIkTaAUBB4vxa3hkz3T6Ko+Zj2UfyB1IocbS1Zz3jXNF+/Kg+Fa/UQ6kftPufYQNYM713BRKo3wNGqNByW7lzKBK2rbOQOnlUGB76UbK0m+BceEcjM0NiXyjfw039mfp2IUezUyXRpdZc8DgbdlclpFRewG57k7k+p1rhclgkUAoBQEa5itStsZ3G+sKv7zdDtoJOo0jWgIuOu27CHEYq4Mqa5m0VegyJrqZgbsc0TrFAcS5/5nt4+6GTDpbCaC4f6Zx2YgwF1Pl1PWRJFCtyyVdE0OUEhQWMAmF6kxsPWmCIQ6iR5ZEidSOoB1j319q6Dtfw549w4qLOHtrhb5iUcy7n0un+l66bgfdArhZFroL7QkKAUAoDQcatt4odp8MKFXtMmSex2A/jrAxXkZPDXA86/hN4aWiIlrAXHfxUWVy5TJjNrIyzv11Omuk6xRC2nKOTPTtKk4Z4Gfh2Da5c8+dFtn5dizSQDmB1Ayzp9e1X29u4vekabW0cJb0za3sNdzDLeIXSQVB7zsB6Ctp6BIwmbIM8ZhoSOuuh+og/WgM1AKAUBCweDKXbr+Xz5dpnQv8ANrBMMNQB26CgJtAKAUAoDy7gAkmABJPpQHIOMcVbE385DEsYRAJKqT5RHc9epO2wA6ZZNyZscJyxdOt5Lqa/Iqkk/vMAQAey6+vSvKvbi+jLFtSTXW2vksp+fkbKFvRxmpLwX+CyYbF3rShLdoIg2Aw1yP8ADFYHf7Vj71BeH+Wa1Rt+iRZcFdZkVnXIxGq9v53+tfQwbcU5LD6uOOwxtJPQz1I4a/iVy8rL4S5hBkaa6jv6T1X67UBhw+KxJYBrKhZWTPT73Xfc/QDc6AY7+IxDaC0SpJ1BymBtBzT0joTm0iDQG3s2wqhQFAA2UQPoOlAcJ+J/MzYnFNaBPgWGZEX9ZxKu5HeZUHoBI+Y10rk8s98D+H9+4A+IS7ZQiQqrNw+p0OT2In0Fefe17uCxbU959baS8spv5eJdRpU3rUljsOh8LR8Knh4ewLadf/LuST3YiCx9TNeW77a0eNBeH/0zWqNv0S9eRzbm/h917rm3gGtnN/SWsPeRH7zbaVmSfMsTvqK9SjdV5U0508Pq9eka6GzLSrHMq6i/D6oq+Iwd1BNy2ygdWQqPxPrVvOZLjB+vAtWwqMvduYvwX9RdOT/ibew8W8VmxFiQM0zdtjuCf6QDqG13gmAtX0578d7GDybu35rWdJyUsY1R2rBYtLttbltg9twGVhsQamUGagFAR8dYLoVGXUr8wkQGBMjroDpQHvC2yqKpiQoBjbQR1oDLQCgFAKAhY/iAtMoKswIYsR92BpPTzHQSRQEW3x5TIFu4SCAYyxB2M5tRttO+k0BnscWVnCZLisxMSBGgmZDf69wKA2FAKArHPXGnwtpXRiDqAAB53LIiLqjRLPuB/CvO2jVrU4R5J4berxnRJt8e4uoRi2971qZOROMNi8N4zMzSwgMFlPImZDlUaq5YHSZBqWz6ladOXLPLUms8MrTD8VqK0Yprd6iwXkBUg7EEGt5Scd5R4i9q4Cltbt5gApZWOseYrBAk/LG4CkDc1lr1q8ZYp095deUi+yoW045qVd19WG9C5HmTGjfBt9LdyqOdXK+5/wCS+hu5lav79fw/qfbPNWKLKrYK4oLAFjavQoJ3MWz/ADvAkiVG6rTmoypNLrz+hCtZUIQco1k2ujC/qLlW880UAoBQCgFAfnu5jRhuMX3W0l5hiLuRXnKHa62U9pBmJ6kHcCq6kpr3Vk02dC3qOXLVNzq0bz1nQDzhxQb8LY+wf/oar5Wp+D5nocxsnwuf+L+pj/8AHvEAYPCb/wDcux+Vo/lXOXqfgYls21UW1cJ9mP7iypzBdgE2Y0651/jbn8q8x7VuU/8App+vAwq3h8RevE8X+YSVIezZKkHMGu6EdZBt7RUXtiuv+2n5P6Dm0Pxr14nFObLGHF4/orL4balFYuibyFfKAQf1RMa67CvTtLmpXjvTpuC7eL8OPmY6tOEHiMsnZPhUR/suxE73Znv41yfzrWcjwLbQkah+PKPmR92j1UCQwBgkEdgQIMkRNAe140pgi3dgqWHy6gTP3vQ/60BMwOMF1SyhgASNRB0jp/1oCRQCgOccb5wu2sYcOLjgEv5gEyo32ptqZtmZFo7mfMu86fP17q7jWluyW6pJYwtV7O9r2b359RshTpuKytcfX6HR6+gMYoBQCgNXds3lg+N5VKsTlGo8odTtAgM07yesQQNpQEbG4BLsZwTlmIZhvE/KR2FU1relXju1IprjqShOUHmLGCwKWgRbBAY5jLEyYA3JPQCu0aFOjHdprCEpyk8yZJNWkTi3HOGvg3a06lhvabo40/Mbkb6+xPJSai2lkyVU4JtLJO4Nz/ibK5blvx1+7mzBx7tBzD319elYed1fhP14GSN/WXGk/P8AQ29n4hYlwxt8OuXMu+TxDBiYMWjrUldVW/2T9eBZG9qyf7F+vAv+FuFkVmUozKCVO6kiSD7bVtPSRloBQCgFAKA4N8T+W7mFxVzEQWw99iwforsSSjdiSTHQiOxjpXJGTlPnm/gwEa6l+wBpbecy9srySB+yQRpplrBzur8J+vA89X1Zfcv14FswnxNuXM3hYPxMolsjsco7mLZgabmnO6vwn68CSvqz+5l68DXN8Y3+7glO+vjmPePC17x+deilB0oyz7T6McPHP8u/Brp1pSWZRwU7mHm3F4yReukW/wDdJ5bf1Ey39on6VEk22eOWeWMRjny2VhAYe6w+zTvr95v2RrqJgagEmzv/AALhSYWxbw9qclsRJ3JJJZj6sxLH1NcLVoT6AUAoDBi7TMAEcoddQAZ8pA39SD9KAwYAXAzC6+YkBgANFMtIB6geX+TAAnUBrb3A7DFiyscxJP2jgGd9A0dayTsbec+UlBOXWWKtNLCehsq1lYoBQELH4422QZC+adiJEFeh30JP0HeRXVqxpx3pEoxcnhETFY7ORaysgYEnNHmHVRBP19KwV73MMUy2NLXUj+CUKsLt0KrLILyIzLO/SJqq3up76jJ6MlOmsZRYK9gzCgFAReJcPt37Zt3kDoeh/iDuD6ihxrJQuN8nXbMtZm9b7f1g9wPn91112613JTKl1FbTiJw58VbjWmGmYb+xEHN+6QRptpU4U5VHuxWWU7+5rnBdeXviDauEW8QVR+jj5T7qdU99RpJI2qVS3q0/fi13poup3EJ8GvMuiMCAQQQdQRsRVJeeqAUAoBQGLFYZLiNbuKrowhlYAqR2IO9AcC5+4Rg8NfyYK9n189rVltb6C5110yGSNZI0FdKpJFXyd9T/AD0ocPSEEgSACQMxnKNYkkA7ekn0NT5Ko47+68deHjzI70c7uVk65yl8M8MUS9fvLiw0FRaMWf7wOa5qPQHYrVZaoo6Rh7C21CW1VEUQqqAFA7ADQChMyUAoBQCgNbZ4qSXBtNKuy+UqQYOh1I3EadDI9TlqXdOnLdZYqbayQs3jfaEsp1C5SQU1gjTrprO+nYV59e7nKfsvCLo00lqTOEghnUu76AjMZ6tMfl+I9K3WdZ1Ive4opqR3XobOthWKAUAoDW8UsGRd3CKdOoG5I7mBEf8A0cl3QlVit18CynNRepHs4Q3stwEKFJykiSd1MiRA/P2jXNRsW4+28E5VddDJawDG79qFZF1UjQEwN1k7HN/O+ihZxpy3m8kJVHJYNtWwrFAKAUAoDS8w8s4bFqfGt+aPnXR9Pb5tJEEHepQnKDzF4ZCcIyWJI5PiOHWbThrTtcEmDkuggwR5kdZU7jcjvB0rtbbbqR5KrV0zweFqvmFsWrB79Onx6VqbLhHMNzDH7NyE6o6nIe+hiD6gj1ms3OaD4Tj5okrW6h93L+F/Qv3AucLGIKoT4V1tlJlW/cfZvbQ+lXcdUcUtcPiWKhIUAoDlvxR52ZWbBYZipA+2uKYIkTkU9DB1YbTA1mBCUug51wfgV7Ef0NvyiAWOiD0nrHYT/CsV3tG2tWlVlhvo4vvJ0repU91aHROD8kYBLZGJF+9cYQW1VV/cVGJ+pJ/OKzrbli/vPlL6F3MqnV80UfmbhVmwzrh8WbqKYa3cR0vLt+sgDjrKkSCIBGtevQ2t/t+Sp1FybXDTGHx6M9/zKo7DqtqpCk33EPgXMd/Bvnw9xkkyykE23/eXY7RIg9iKq5WD/eXmWOxu4/dS/hf0OtcrfFDDYjKmIjDXiYBJm0x9H+4fRo3ABappp6oqacXuyWH1PQvtAKAUAoDRFPBK2z5mcsVP6xkEz2Mt66D6V5NayqOpla5NEaqSMw4ZcVXKMmY5mylTGYjQTm2mOnfbpc9nxaXtEeWfUSuGYTIuYrFx4L6yZ7T2HStdGkqUd1FcpbzyTatIigFAKA8X7eZWWSMwIkbiRGnrQHyzayiASdSdTJ1JO/1oDJQCgFAKAUAoDFiryohZzlUbn8tI1k7CNZ2qMpxhFyk8JHUm3hFWbh/DT/VuPYXx/CvKlX2ZLVyh8jfGvexWE5ETHcCwLoRae9Zfo0XWHsVcGR7QfUVXnZT/AHo/xfqWc9v+iT8l9ClYvDG24tkGQSZgwRrLAkDeY6bnTQx6ltWoTju0ZJpaaPJ41wqu+51eLOwcDuM2GsM5l2tIWPclQSfxq8sXAnUOigPzri8LYPFMQmMum1YGIvszBWYkeIxAGVSQTO50EMd4FRnUjD3mW29lXuG+Si3jj4nT8LzRwREVENkIogA4d9vWbc+snfeqJSoT97D8Datl30eFNmY808I6Xba/u23X+CiqnRsnxhD+FfQOxvorO7I+3+EcKueZrBJbUnJeDGe+kzVSu9nxW6pQWO4jTr3tNYjKSXeyBiuTeEOrKqXbTEaOpvEqe4D5l/EEVznWz/xx8zQto7RX7z8l9Dl3MvLz4RiubxbbHyXcpUN6FSNGESRr01rVb3NtN7lGSfThPJ5l3O4qz5Su8vhnCX5YO0/C3EPc4ZYZ2LEG4oJ3ypcdFH0CwPQCtRRHgWuhIUAoDDew4ZlaWBWdAdDqp1HX5fzNAZqAUAoBQEPFPdzwiypA1MQPnmRmBP3NqAjWsRiSYa0FHeV/7zGkaQffoQNrQCgFAUL4tX3S1YNsmfEEgESVzJnAkxOTN/lWDaDxTWuNX18d144duD0tmRcqjws6Lq4b0c8ezJm+El53wlw3DL+O06gx5LZA00kAjapWLzTeude3s6+0jtKLjUWVh47Ot9XYXetp54oBQEfH+H4bm7HhgEsTsANZ9IiZ6RUZqMotS4fIb27qVd+K8MjS6WMTCtdzfgDWCNhY1PdhF9yQhfb3uzz45K1xXjAcxYR7K9zcdnP0zFV9tfcUex7J8aa+YlfVehmtwuGa44S2pe4x26nuST+ZNehCEYR3YrCXQtEZfam9dWdc4ThTasWrTHMUtohPcqoE/lXTStES6HRQH50564ecPxLESAc1w3kYgEEMxc6GQQrEqVI+6dIrjjF8UI1qtPSEmu5tFq5Z5j4dcATG4CxZeP6RLH2be6hcyH01Gm42rZ9kXHwvkjkdsy+M/wCJlhZ+BH7uH/4bj/lqP2VX+E/Is+2J/Hf8T+pObjPCgoJvgL0893X21k14vMrGcsKEc9yIQvt57samX3lH5l55smUwNpwP97cuXPxW3n/N/qtHsiyfGmifO6vQylO92/cEl711zA3ZiewH+Q0rbRoU6MdynFJdnrUolOU3mTyzv/IXB7mEwNqxdjxBnYgahc7s+WesZtTtM1YTSwiwUOmrdcQklSHEgANruz6yOy5PwNAesuJ72916bCBm6665o9hQEjAG7DeKFBzGMu2XSOuvXt7UBKoBQH505zx10cUvhb1xbYuvKhtJzCB36n8Kwzm99rtXWfV2tvGVtCWmNyWdI8U9NcZ116ehH6LrcfKCgFAKA13Ccs3oIkXWBjprOvrLHfXX0FAbGgFAKAUAoCFxTitrDrmuuFnYbs37qjU/5daHG0uJROPc3XL6taRBbtMCrTBdlOhB+6siRAn0Io0msMonUysFUZCgAtIGJYDKPmbvGhLN2HWIpGKisJYRVCKXspFp4JyjdvgO5Fm2e+rn+z93t5tQRqtdyXRpPpL1wfg1rDLFpdT8znV29z29BAEnSuFyilwNhQ6KAiXrpclLZiPnf9X0Hdv4bnoCBqOP8mYXFYcWCgthCxtugAZGYlmI75iSWB+Y6nWDQ41k45zPybisCM10+JZkAXUYwZ0AKTmUntqPU1rV/c/EfmZXa0vwryNFg8WyNmhWEERclh7xOhHT8xUvtC6+I/M4reiv3V5GKPcnb19v9KwxhGPurBOMIx0isFw5d+HOLxMM6/o1o/euA5z7W9D/AHsv1qRaotnVeV+TcNgdbal7pEG68F46gaQo9ABMCZiuE0kixUOigFAYb+KRCAzAE7T11A/iwoD1YvBxKyR3gifadx60BCfL+lKCRm8OQJ10JHvHmb019BQGxoD5FAfaAUAoDT8x32UWlBIDuQ0dQEZon3Aqi5k4w0NFtFSnhmmeVEoShWIK6GAZjtGmx09KwU5yjLRno1YRlHVFnwOGZAc1xrh9empOn49ZOm9eseMSqAUAoCq8081+CTZsgNdHzMflSdYj7zR02Ejfaulc6m7oUDEYhnfNcYvccxJ1Zj0AH4wo0HQUKNZMsHDeS791ZZ0sDppnb8AwA06yfUVxt40LY0vxF34PwOzhlAtqM8Q1w6u3eT0k65RAHQChaopcCS1gh86QJPnU7N0zejDv1Ag9CB08XuJ2kYqzZSCF1B1JAbQxB0Int1oD6vEbZBOb5YkQZE+g9p9taA+5zcRTbOVW6n5svcDufXafpQGezaCgKogD+fqfWgKvzzzrbwChQvi4hxKpMBRtnc9FmQBuxBAiCQIuWDiXG+N38Vc8TEXC7fdGyrPRF2HQdzAkk10ry2WLgPw3xeJXMxTDLHlz+Zyen2akQO+Ygjsa5kkoM0HMPK+KwbxftFRPkuBi1s9oYACfQhSYJgVSoVN5Ny+RvjXtY0HTdH2uiW8+PXwXDq6fmWflT4lX8PFvE5sTY2kn7ZR6Mf6T2Yzr82kVeYFLB17gvGrGKt+Jh7i3F6x8ynsynVT6GuE08mwodFAKA8XbSsCGAIIj6fzH4UBruNILVi7ctgI6IzAqI1gnXofrXHwJ00nNJ9aKdMnNJzTOaTmnvm3n1rFvPOT6VUoKO5jTqLXy3buNbW4953mRBj7uZPzIn+MnWtkHmKZ87cQUKkoo3VSKRQCgFAYcVhVuCHE9R3B7g7ioyipLDJRk4vKNNwzhqs1wXD4gVmABBAjMw8wgZto6j61VC3hF5LZ3M5LBsrWFZGUI32WsgmSNNhpttGojXedLygm0AoDzcJgxqY096A43wjCXcXdC29SZZ3O0k+Zj9SfUnTSCa6ZVFyZar/wwsscxxF8t65I9gMogek+5J1r0bTadS1ju04x78PL+ZGrY06rzJv14EHEfCS2flxJHvaB/5hWp7cqSWJQi/MqWzYJ6SZf7pa1bQIpuRlU6+aNp9TtvA1npXhnokC/xe6JC2SXyhgusnYHpoM0ifrQHrGOxKxYRnIdgSNARkA16aHWYnJAoDDfdlD/+UQiJaB8xAYidNR1npMRNAZmxd9QAtkEFgqxIhYXzEdNyQOkQaAy4XG3i6q1mFJYFtdIEgkEaA+5+YDoTQHDOYrOIxnFMRaVS9433QDoEQlV9FHhqGJ9Z3NdKnqy/YD4SWVQG5iLpux5ioXID2UFZj1Jk+mw2Wl9O1bcIxbfS0893EqrWsayxJvwPt74TWjtiGHvbB/zFeh9vVn70Ivz+pn+zKa4SZ5PwwfJk/SwyEAFTaIBA7jxCD+FfJuynnKqP14kXs+pnSrJeu812L+FV0KTbaw7AaLqk+kwQK5zSuuFV+vE47C4XCs/Xic9uXb2FvMU8XC37ZggMQwI1g9GU6aGVIg6g1rownGOJvLNNvCpCOKkss71yFxx8Zg0u3QBcBZGI2JU/MB0kRp3mrTWnlFiodFAKA83LYYFWAZSIIIkEdiKBPGqK3d4Hb/SAgLC2VBKa7+fZ42OXaZ00qvko5ybFf1lHdz49JtW4dkB/R4tn9WYX3iDBnrBnXqZqwyNtvLNiKHBQCgFAKAUAoBQCgPLzBjeNPegOM8JxZtkqyIVzAPKTcEKNBLASDrBjc7TNebe7Kp3c1Oc5LCxhNJfkcoXcqK3cIvHDeEWb65rN2ywG48HzL7qWBH1rGtgU17tWa8f0NivW+hEtuVz0uWv+D/8AJT7FmvdrzXiOdLpgiw4a1lRVLM2UAZm3MdSe9e7FYWDIzJXQKAUAoBQHAOLcYu4bieMLW7TM145s6kt4eYlQpzACbeQ6g/d7VhvtnwvFFTlJY6ml56M7SrypNtJanQeXVwuNWbF61niWttZAuL7rn1H7Qketef8A/n6S4VJ+a+hqV630I3R5XPR7Q/8A4/8AyU+xJL3a8/Mc6XTBFexnw4xD3GdeItbDGQqWmCr6D7f+ddtq9GlaThBR5RvHS+Jto7To04KMqEZdrx9DWcX5SvYRPEvcauWl6T4gJ9FUXSWPoATU+Qn+N+vEse1rbptofL+k5vxS+126S967fC6K9wtmKjUaFjlEyYn8NRVtOlKLy5NmG82hRrQ3adGMO3i/DRYO3/CVY4Za0iXun3+1fX/L2Aq08+PAuNCQoBQCgFAKAUAoBQGLE5sjZPnynL7xp+dAQRir+xtd9dCNDAgZhM9NoBk7RQEc4/EQR4aZoaNQSSB2zD1Omn3dDrQHo47Ey0WFIA01AJMN+1pqAZ6AxqRQE3h966xYXUCxlykHQyNd9d+kdRqdaAmUAoCjc8cntdz38L/SMPtLY0z/ALSagB+4kBu4OpnTnuyUms4ecdHcVVKe8ng5wnDHRsy3SjCQTlIZf1gfOCNRqPSvW+1KXTQh5L6Hm82mvvJeZZ+C8m43EIznF3bKkeQnPLTOoHiAgbQevTTWj2nQaxzePy/pLoWlXi6kvXidSwFg27VtGc3GVFUud2IABY+p3+teRJ5baWD0EsLBnqJ0UAoBQCgKV8Q+RhjlF2yVTFoIBPy3F3yP29G6eoocaycWv2bmHuZLlrwb9s7FYdTqJBB66wwMEbE17Edp0ktaEPJfQ812k86VJeZceT+CY/HS/jXbFiDF0s5zHsi5xmG/m20jU6V37Uof+PD5f0nY2dX4svXiWTGci41LTm1jne4EJUecZmA0ElzEnvO9fMq0qb2XUePXadVlV3surLHVr9Tkt++9xg1x3uOYUF2LNvovm13O3rW1LBqLxyh8Nb2IK3MUGsWNDkOl1x2je2O5Pm3gCQw6TUc8Ts2EwyWkW3bUIiAKqjYAaACuFhloBQELiFy8CptKGH3hpPzIAQSegzyO3qACBGvYy/EraA80ANHyyRJhvrlAny+ugHhcdfOotqRrEEEfjm1APpJ7DqAXG4ogfYINCdW0GggabmZnp0FAba0xKgkZSQJHY9tDFAe6AUAoDBjcN4i5cxX1H8/UdiAelAQ7vBbbAAzlCBMv3SMrrqux+c9OnvQGTCcMCPnzuzQw1j5SxaNtYJ33oCfQCgFAKAhX+E2XuC69q21wRDFROm0946Tt0ocwibQ6KAUAoBQCgFAKAgcU4Lh8Rl/SLFq9l+XOoMdxr0PUbGgwTlUAQBAGwFAfaA12E4FhrVxr1uxaS65JZwozEnU67iTqY3NBg2NAKAUAoBQEN+Hg3RdJJKmQDsDly/kJjtmf9agIy8FG+ch/KAygCAuWNNd8qzPUDsAAJ2CwotIEWcomJ6AmY9hNAZ6AUAoBQCgFAKAUAoBQCgFAVK7wTGeKzpiDBdnCm5cyiGvFFIJIysGtAhQsBW+Y5SAJ/AcDirdwtfuB0ZFEZ2bIyBVUiRBzjOzHeYGu4A31AKAUAoBQCgFAVvjFvGNdcWDdRSPK48HwwPDYaBpfOLkESMumukigPPDW4gbttryKLQNxbgDrJl72V1AXVVVbESynK9yVJAoCzUAoBQCgFAKAUAoBQCgFAKAUAoBQCgFAKAUBD4jhmcAI5QgzoSJ02kf6xvB2oCIMLiYIF4e+h11M6p9In1mPLQHu7h8QdBcGWTroGI0ifJpG+kTO4oD1h7GIDS9xSubYQNP7v5b/ALWmoGMYfFeabq/sxGmo38nv7dj0A2GERggDmW6mZ694H8B7CgM1AKAUBprWDxKgAXABAkFixkAAnOyk669NPWaA9DD4rUG6NdQwC6QRA+XYgtPaFg70B6TC4mQDdAWR2Jjrvb1n127tMgAcPiTE3FAA1jqZJBIyewgEbTPSgPeEsYgf0lxW32jeNPua69o+s6AYreHxWXzXVLT0gCJOn9HvEa6+2kkDZ2FIVQxkgAE9zGpoDJQCgFAKAUAoBQCgFAKAUAoBQCgFAKAUAoBQCgFAKAUAoBQCgFAKAUAoBQCgFAKAUAoBQCgFAK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data:image/jpeg;base64,/9j/4AAQSkZJRgABAQAAAQABAAD/2wCEAAkGBxQTEhUTEhMTExIXGBoaGBgYGB4gGBobIBwYGhwdHBogHSoiGx8lHBoZITEhJSkrLi4uFx8zODMsNygtLisBCgoKDg0OGxAQGy8mICQwLCw3LzQsLSwsNCwsLCwsLCwsLzQxNDQsLCwvLCwsLCwsLCwsLCwsLCwsLCwsLCwsLP/AABEIAMkA+wMBEQACEQEDEQH/xAAcAAEAAgMBAQEAAAAAAAAAAAAABAYDBQcCAQj/xABHEAACAQIEBAQDBAYHBgYDAAABAhEAAwQSITEFBkFREyJhcQcygSNCkaEUUmJysfAzQ4KSosHhFVOTwtHSFiREsuPxFzSD/8QAGgEBAAMBAQEAAAAAAAAAAAAAAAIDBAEFBv/EAEARAAIBAwEDCQUFBwMFAQAAAAABAgMEESEFEjETFEFRYXGBkfAiMlOh0RVDUrHhM0KSwdLi8SMkojREVGLyFv/aAAwDAQACEQMRAD8A7jQCgFAKAUAoBQCgKvxnm0WMSLWTNbWPFbXMCROg6wCCd5nTUaiuVRJ4LJYvK6hkYMpEggyCPQihYZKAUAoBQCgFAKAp3PnO/wCgNZRbYuu/mcTEWwY0/aYzHTymaEXLBZeEcUtYm0t6w4e2w0I3B6gjdWHUHUUJJ5JlAKAUAoBQCgFAKAUAoBQCgFAY2vqGCllDHYEiT7DrQHtWB2M/zB/OgANAfaAUBqeYeYrODVXvlgrEgECdhOvarqNvUrNqC4LPFLTxK6lWNNZl3Hrl7j1nGW2uWCSitlJIjXKradxDDWlahOjLdmtcZ4p6eB2nUjUWYm0qkmcw4fwz9N4hfDz4Vu7cLwfmyuVUT6gD+62xANdKVHemzptq2FAVQFUCAAIAA2AHQVwuPVAKAUAoBQCgFAcZ504Y2P45+igkAJbV2H3bYU3D/wC8x6sJ0JrpBrLOucM4fbw9pbNlAltBAA/iT1JOpJ1JJNcJkqgFAKAp/NPxAsYK+LDW7txsoZymXyg7DUiTGvTQjWhFywWLg3FrWKtLesOHttsdiD1BB1BHY0JJ5J1AYreJRhKurCYkEETpp76jT1FAZJoD7QCgFAVXH/EDB2bzWXZxcUlSMvUbxrqK2QsK84qaWjWeK4Lszkolc04y3W9eHBlqrGXkTGYHPmh2QsuXSOmbKdplSxIgigIv+wLUgjMIMiI082bQxP59+pJIHuzwW0ro6yCkxtBkkkkRqfX0oD0OLpnyEODLCSvlGXNqTtBCyPcdZAA2FAU74l8r3cfZtW7JQFHzEsY2gjoZ1G1bbKvToybqZw0uGOKaa49GhnuaUqkUo48e1NfzM3w45eu4HDPavFCzXS4KnSCltf1RBlTp7Uv7iFeopQzhLGqS6+rTpFtSdKG6+vt/mWusRoOR4axdGNvW7V02TcvXRPiOgLeLdYA5e+YxPUx1rJc0a1Rp057vgabK5t6W9GrT3m2WP/w9xLpiR/x7v/ZWV2170VfkehzuwfGj68z5/sPiY/r1Pp476jqJNvQnvBjsdqlCheqScqia9dhGdxYOLUabT9f+xa7TXlLZkR00yBWPiAQNGzGGMzrmGnSvTPIMox6ZsplWkCCCNSJj+e47igPD8VsiJuKATAJ0BPvQH3/alrWXiDGoI1001HSRPadYoD4nFrJKgXFJaMo6mdo/nqD1oCbQHDeefEtcausl84Y3fDBuhmXKpt2k1K65cya9Bv0qFSMpL2Xg02dehRqN1obyax8yxnlHjI24gp9713/sNUclW/Eeqr7Zr40PmfByvxwf+ut/8W4f42qcnX/F68hzvZXwH5/3FlwnDsWqKHZ2cAZiL5MnqZ8v8B7V5dS22tvNwrRx3f2v82ebylt+F+vEh8Z4ocIoOIvNbkSAboLH91MxZvoKhzfbPxY+S/oDqWv4X68TlvNPGLGJuNcS1cN14zXblxp0AUZUDZdgNT22O9brOjfp71zVXclH5vH5eZmrTov9nHxy/wAsnTPgwLf6AwT5vGfxP3sqR/gyV6ZVHgX2hI1d3giNlzM7KogAx0KldY+6AwB3+0bXWgPi8AtayCwJUkGMpIMg5QI3oDKttMLbdgHZc2Yxq2pAJ7kDfqYB3oDPhMatyYDAjowg7KdO48wE0BJoDknH/hti72NvYlGshXfNBbUiWj7hj5jsa9mhf0adJRe9nGOEcfvY46rj66cFS1nOpvaYznp7M/kdbrxjeKAUBgxmLS0uZ2gdO5PYAak+1SjFyeIo5KSiss0uG5gsl3W6DbDMCpcDKdFABIkAyJg/jVs7apBZZXGtGTwb9GBAI1BEiqC09UAoBQHM+d+HG1iS+uS75lI6MAAwnoZGb+0Y2rpnqrDyYsD8T7hRba4Y3r3yyGOZu32aoTm7gdROmw9aGyopKVWtGKfbn6fIz8+fCMG35E1+Icbvg+HZt4cHZiFBHuHZj/grrpbNprWcpPsWF68SSndyfuqK7XkueDwNzLN+9cdiFJVSFRWygMEKBWKyCfMSdfw8h4zobkSWwVsgAoDBkdwYiZ3nQa+lcB5HD7Q0FtY9v509KA+f7Ntf7te/12J9yNz160B9Xh1oCBbWJmOkzM/zvQEqgOUfGngjZreMUSuUWrn7OpNs+xLMs98g610hNdJA5V+JdzD4YWbtsX2QhbbG5lbLsFbymSNgdyInUSfSobO5SCqTqRjF9b19eJknebstxRbfcT+O/EDH2gC1m3hwwlVYfbe4RmBj1yRVvN9n0/fquT7Fj6/mRda6l7sEu9lOx/O2OvCGxN1R1yHIfxQLH8614Mac85nLPYtF9fmWQjVzmcs9i0X1fmaRFe68AXLt1u2Z7jfxZjFXlxeeX/hbibsNiWGGt/q6NdP0Byr7kk91oSUH0nV+XuBWcHZFmwCFksSTLMxiWY9ToB2AAAgACuE0sGzodFAKA0/GOMogZFl36gbD3bYH031G29XUredTVcCudWMOJm4dxizePkMXIEqwhxuYP4H0/GoTpyg8SRKM1JaGyqBIUAoBQCgNFzZh2ZbTKpIRyWjoCjCY9yK02s1Gplsprxco6FbCl9EBdokBRJ02PpBjU6TXpVZxjHVmKEW5aF4wmIQgBIWNAsQRAEjL6abV4h6ZJoBQCgInFOHJftm3cEqdiN1PQg9CP9DIMUONZWGcw45wS5hmy3BmQnyuB5W9P2W9D6xMV0zSg4kzh/P74YBL4a+saGftB7sdGHv5tzLbVrtbGrcyxTXDi+heuwjO7jSXt/qWzknmNsdZa69sWiHKhQ2bSAQdgepExBiRvAruqMKM9yMt769RfRqOpHeawWKs5aKAUAoBQGHGYdLiNbuqrW2UhlbYg7g0B+beZMJYt4i4mFu+NhwfK/8AFQ33gP1+v5npUzXk69ST9SdIHqdB+VShTlOSjFZZCUlFZbLl8PuTbePLNdvhFQibSFTdYaGTvkXpMGddoqqE1JZR2m1Nby4HZOC8Bw+EXLh7S2x1I1Zv3nPmb6mpFyWDZUOigFAKAUBR+K2GS9dLjKHcspOxBAGh2nTavVtJxcFHOpgrxe9kl8AIR/EdDkKkeJl0BkRr9WEjTU1Rezi8JMttotZbLWjg7EHWNO/UVhNR6oBQCgFAKAhcOwXhtcMKM7FvLPVmOs9YI29fqBnfDKWDkeYf6xPeJP40BmoBQCgFAY79lXUq6hlIgqwkEeoO9AUfj3w/Vj4mHgkf1b/8rn8g06ncVZGrOKcU3h8dePeUToxbyuJTkbEYa4ofNZxEGAfI5AiYI8twbSFlZ0k15NS/nRm1Vpvd6GvX8/A9ensqFaClQqre6Yv/AAn8n39JceCc+HRMUh/fUa+7KND6lJ3HlFbKFzSrrNN5MdehWtnitHGenii7YTFpdUPbdXU9VMj29D6VcVmagFAKA5N8YOZnz/oNpsqZQb5G7ZtRbPZcsMR1zKNpB6Qm+gqXJvKF/iDyn2eHUw91h/hQfeb8h16AiKjk6Z/+O7Nu34aJbur3fy3j3PiDcnsMgHp08qta3sa3OLW4lGXV0d2mmOxp9pri6MocnUgmvXricr5m4NewGIlUvWEDfZO2hGmy3UJE7xrmjeraNa5hBc4jl9LX5noUNm21zD/SqqM+p+l8t4tfLHxXu24t41DdXbxFAFwe40V/plMDZjWqnWhP3WZbvZ11aLNWOnWtV670jqnBuM2MUniYe6txesbqezKdVPoQDVpiTyT6HRQCgFAQ+L4PxrTW4U5o+aY0IPQgzpoQd4oCWBpQGLDYZUBCiAfX0Cj8gB9KAzUAoCPfxiI2VjGxJjQTMSf7J/CgPLcQtBspdc0xHrr/ANp/CgFriNpiFDrmJIAnUkbx3jX8DQEqgFAVznTmf9ARHyB87ZYkgySAAIBkkkCqLis6UU0s+OOhvPyM11cOjFSUc+OOhtv5GTkzmL9OsNeyBAHKgAzPlRp2EatH0pb1nVjlrGuOsWtd1oOTWMPHHJv6vNIoBQEbiD3BbJtKGfoD+faT6SPeq6zmoN01mXQnos+vSJRxn2uBXcfcvXENu9ZS4h3V8O7fXRon1FeMrvasfeoJ90l9WaXSt3+968iq3uWiGLJmtr0VrVyF7gMx227nTc9IR2hcU23zRp9n6RFWjyqSlWyl1vP5sgvduYW6ptXlFyRIRpnbS4mxGViQD2kV6NlezuXJTpShjHH0jFWo8hhxknk6xwjG+NYtXgI8S2jx2zKG3+tbzqeSXQ6KA4VzHwG7j+NYvD2WRWEOxckDKtuyOgJPzINB19K5LONOJ2jyfKp1E3HpxxLHguW+N4e2tuzibARBCqpBAH9u1+dZtyv+JevA9znGyXxoyXc/7jOH5hT7tu96/Y/wlKf7hdTIyWypJuO+n67GWK5icSyZLtpXDCGV7BYHuCFcrHpr9a8x3O1YvWjFrsl+v8jz+Tt2vefrwKJxnkFLj57Kthu6ixdNv+yC3k9gY7AVH7Ru4vMrV57H+jJyjvQ5Plnu9Tbx5ZK7xXg93ARetYtVvCMuQlbn92TmWQJB0PWa12m0qleryc6MocdXw08EZaluqcd5TTOz8icabGYK1fuAC4cytGxKMySO0xMdJIr1CpPKN/Q6RbfELZBMwBrqI00gx/aX8RQHkcUtRIuKRAM+h2NAZ7GIV5KMGgwY6Ht+BB+ooDLQCgOf8X+JHg4l8P4AYoxWcxj70T5dCcp01rDUvHGbju9OOPd0eJ5tS/lCo4bmmcZz3a4x0ZOgVuPSMN7Co5llB0g9iOkjrB1E7TQGNOH2wSQgk7nudpPr60AuYVVGZEGdQcvSTqY/Hv3oDJg72dA2ms7e5E+nt0oDNQGi5r5aTHIqOxUKZ2ntHUEEEAgiqa1FVUk21jq7sfzKLi3VaKTbWHnTHU10p6anvlPl1MDZazbbMpcvtEEhQepn5ZnuTXaNJU44Tb7ztCgqMd1Nvp1/TBuqtLhQCgIHHb95LFx8Mi3L4AyK2x1E9RMCTEiYirKKg5pVHiPSyE3JRbisspK8c42R/wDp2QfRD/ner1VQ2ZjWrLyf9JidW8zpBef6muxnN/FLb+G6WUfqIUx+9DnL7HX0rk6Wy4rKnNvq/wAxRHlrvOHGK9d5ruKY67iGV8Q6sygjyoF0OsTuRvqe5iJM+VLdz7Kwu/P0/Ivc21qdW5ctFcJh1IylbNsEdiEURUDUuBsaHRQHBeZ8bcwvG715WyOrhgSpIZSq+Ugbgo0H27jSqtOcI5hHe8cGWvUnT1hHe8cFy4dz7jMQCcPhUuBTBKhzB311rPy9x8L5ooV1cvhR/wCSMmJ5p4qNFwSlyJC+GxMd9boAHqYoqty3jcS8TqrXcnjk0u9nxeO8bP8A6OyN/wCrI66b3u1e/aUrKdGMq83GfSlrjx3WOVvPhrz/AFNXxrnbieGjx0s2i2ywpY+uXxCY9YitDo7LS/aSfh/ac5W9/BHz/UpvMnNuJxqKl828itmEIMwMEfNuPp+deVVdNy/000u15f5GqLnj28Z7DrfwmsleGWZXLLXWE9QbjkH6jWeog1UWx4FwoSIjcNtEQUERHXbsOwHQbDpQHtcDbAgIsAR9O350Bic+EyKqgIza+52G+m2kA9tN6Am0AoCkcU+HNm/iHxDXCHZs3y7akj70GJMEjSayStIym5bz6+j6Z1xrqYZ2MZTc956vONMdHZnXCzrqXetZuFAY794IpZjAH/WKAiPxmyFzC4jSBChhmM7ACevr9ardWCWclUq1NLOUam1jbqK2QpJLMFYEhSZIAII0B/HXasfPHnhoYPtCWeGht+F3rjqGuBACqkZSdDLSDPYZfzrenlZPTi1JJonV06KAUAoBQGg49zTZsBlQi7fAICLqA3TO2yiYkfNGwNCEpqJScXzRi7qw9xUHUWVKf4ixb8CJ7US6ynlJNGtwmFe42S0jO36qj8z0UT1MCukEm+BdeAclhSLmJIZhqLa/KD0zH73TTbf5qZL408asuVcLRQCgKL8T+Txi7f6RayribQ0zEAXE1OQsdAZJKk6SSDvIEZLJxvhvEsRhr2ay1zD3lOVgRDD9l0YRHowPSBMGrqFGVeoqceL6+BTUqKlFyfQdBw/xWa3bC/otrxfvFbrEM20wVnYD5nO29ejW2bToLNaqk+pLL/NeZnheyqP2IPveiNPxL4nY+6Cqm1YB620Of18zMRr6AH1ryDWpSxqVO1buXrkKLl685nSXuMdBJ3J6STXTh0jlT4VsStzHnKu/gIdT6O40HspPTzDahNR6zq9q2FAVQFUAAACAANAAOgrhM9UAoCLiOIW0YI7ZWIkT136/2TXHJR4sjKUY8Xg1vFOILc8lttQQxYbrBkRI3P8ACs1a5UV7OrMtxdqC9jV/I8WuIXzcRAbcEwSQZ6noYJgem/SNeULlzlutEba7dSW7JG8szlGaM0CY2nrH1rWbj3QCgFAQuMo7WXW3OYxtuBIkj1ifWoVMuL3eJXVUnBqPErt3D+IptoCSRAA0jtP6oEdfavKp05ylhI8WlSnKeEjLfs3FyqUKs0ANoVklVkwSQJYb1bzSecF3Mam9joN3ZwDJbCJdYEdSFIkmSYI9TpNejGKikketCKhFRXQesEt4EC6yuCNSBEGT+Mg9vu/jIkTaAUBB4vxa3hkz3T6Ko+Zj2UfyB1IocbS1Zz3jXNF+/Kg+Fa/UQ6kftPufYQNYM713BRKo3wNGqNByW7lzKBK2rbOQOnlUGB76UbK0m+BceEcjM0NiXyjfw039mfp2IUezUyXRpdZc8DgbdlclpFRewG57k7k+p1rhclgkUAoBQEa5itStsZ3G+sKv7zdDtoJOo0jWgIuOu27CHEYq4Mqa5m0VegyJrqZgbsc0TrFAcS5/5nt4+6GTDpbCaC4f6Zx2YgwF1Pl1PWRJFCtyyVdE0OUEhQWMAmF6kxsPWmCIQ6iR5ZEidSOoB1j319q6Dtfw549w4qLOHtrhb5iUcy7n0un+l66bgfdArhZFroL7QkKAUAoDQcatt4odp8MKFXtMmSex2A/jrAxXkZPDXA86/hN4aWiIlrAXHfxUWVy5TJjNrIyzv11Omuk6xRC2nKOTPTtKk4Z4Gfh2Da5c8+dFtn5dizSQDmB1Ayzp9e1X29u4vekabW0cJb0za3sNdzDLeIXSQVB7zsB6Ctp6BIwmbIM8ZhoSOuuh+og/WgM1AKAUBCweDKXbr+Xz5dpnQv8ANrBMMNQB26CgJtAKAUAoDy7gAkmABJPpQHIOMcVbE385DEsYRAJKqT5RHc9epO2wA6ZZNyZscJyxdOt5Lqa/Iqkk/vMAQAey6+vSvKvbi+jLFtSTXW2vksp+fkbKFvRxmpLwX+CyYbF3rShLdoIg2Aw1yP8ADFYHf7Vj71BeH+Wa1Rt+iRZcFdZkVnXIxGq9v53+tfQwbcU5LD6uOOwxtJPQz1I4a/iVy8rL4S5hBkaa6jv6T1X67UBhw+KxJYBrKhZWTPT73Xfc/QDc6AY7+IxDaC0SpJ1BymBtBzT0joTm0iDQG3s2wqhQFAA2UQPoOlAcJ+J/MzYnFNaBPgWGZEX9ZxKu5HeZUHoBI+Y10rk8s98D+H9+4A+IS7ZQiQqrNw+p0OT2In0Fefe17uCxbU959baS8spv5eJdRpU3rUljsOh8LR8Knh4ewLadf/LuST3YiCx9TNeW77a0eNBeH/0zWqNv0S9eRzbm/h917rm3gGtnN/SWsPeRH7zbaVmSfMsTvqK9SjdV5U0508Pq9eka6GzLSrHMq6i/D6oq+Iwd1BNy2ygdWQqPxPrVvOZLjB+vAtWwqMvduYvwX9RdOT/ibew8W8VmxFiQM0zdtjuCf6QDqG13gmAtX0578d7GDybu35rWdJyUsY1R2rBYtLttbltg9twGVhsQamUGagFAR8dYLoVGXUr8wkQGBMjroDpQHvC2yqKpiQoBjbQR1oDLQCgFAKAhY/iAtMoKswIYsR92BpPTzHQSRQEW3x5TIFu4SCAYyxB2M5tRttO+k0BnscWVnCZLisxMSBGgmZDf69wKA2FAKArHPXGnwtpXRiDqAAB53LIiLqjRLPuB/CvO2jVrU4R5J4berxnRJt8e4uoRi2971qZOROMNi8N4zMzSwgMFlPImZDlUaq5YHSZBqWz6ladOXLPLUms8MrTD8VqK0Yprd6iwXkBUg7EEGt5Scd5R4i9q4Cltbt5gApZWOseYrBAk/LG4CkDc1lr1q8ZYp095deUi+yoW045qVd19WG9C5HmTGjfBt9LdyqOdXK+5/wCS+hu5lav79fw/qfbPNWKLKrYK4oLAFjavQoJ3MWz/ADvAkiVG6rTmoypNLrz+hCtZUIQco1k2ujC/qLlW880UAoBQCgFAfnu5jRhuMX3W0l5hiLuRXnKHa62U9pBmJ6kHcCq6kpr3Vk02dC3qOXLVNzq0bz1nQDzhxQb8LY+wf/oar5Wp+D5nocxsnwuf+L+pj/8AHvEAYPCb/wDcux+Vo/lXOXqfgYls21UW1cJ9mP7iypzBdgE2Y0651/jbn8q8x7VuU/8App+vAwq3h8RevE8X+YSVIezZKkHMGu6EdZBt7RUXtiuv+2n5P6Dm0Pxr14nFObLGHF4/orL4balFYuibyFfKAQf1RMa67CvTtLmpXjvTpuC7eL8OPmY6tOEHiMsnZPhUR/suxE73Znv41yfzrWcjwLbQkah+PKPmR92j1UCQwBgkEdgQIMkRNAe140pgi3dgqWHy6gTP3vQ/60BMwOMF1SyhgASNRB0jp/1oCRQCgOccb5wu2sYcOLjgEv5gEyo32ptqZtmZFo7mfMu86fP17q7jWluyW6pJYwtV7O9r2b359RshTpuKytcfX6HR6+gMYoBQCgNXds3lg+N5VKsTlGo8odTtAgM07yesQQNpQEbG4BLsZwTlmIZhvE/KR2FU1relXju1IprjqShOUHmLGCwKWgRbBAY5jLEyYA3JPQCu0aFOjHdprCEpyk8yZJNWkTi3HOGvg3a06lhvabo40/Mbkb6+xPJSai2lkyVU4JtLJO4Nz/ibK5blvx1+7mzBx7tBzD319elYed1fhP14GSN/WXGk/P8AQ29n4hYlwxt8OuXMu+TxDBiYMWjrUldVW/2T9eBZG9qyf7F+vAv+FuFkVmUozKCVO6kiSD7bVtPSRloBQCgFAKA4N8T+W7mFxVzEQWw99iwforsSSjdiSTHQiOxjpXJGTlPnm/gwEa6l+wBpbecy9srySB+yQRpplrBzur8J+vA89X1Zfcv14FswnxNuXM3hYPxMolsjsco7mLZgabmnO6vwn68CSvqz+5l68DXN8Y3+7glO+vjmPePC17x+deilB0oyz7T6McPHP8u/Brp1pSWZRwU7mHm3F4yReukW/wDdJ5bf1Ey39on6VEk22eOWeWMRjny2VhAYe6w+zTvr95v2RrqJgagEmzv/AALhSYWxbw9qclsRJ3JJJZj6sxLH1NcLVoT6AUAoDBi7TMAEcoddQAZ8pA39SD9KAwYAXAzC6+YkBgANFMtIB6geX+TAAnUBrb3A7DFiyscxJP2jgGd9A0dayTsbec+UlBOXWWKtNLCehsq1lYoBQELH4422QZC+adiJEFeh30JP0HeRXVqxpx3pEoxcnhETFY7ORaysgYEnNHmHVRBP19KwV73MMUy2NLXUj+CUKsLt0KrLILyIzLO/SJqq3up76jJ6MlOmsZRYK9gzCgFAReJcPt37Zt3kDoeh/iDuD6ihxrJQuN8nXbMtZm9b7f1g9wPn91112613JTKl1FbTiJw58VbjWmGmYb+xEHN+6QRptpU4U5VHuxWWU7+5rnBdeXviDauEW8QVR+jj5T7qdU99RpJI2qVS3q0/fi13poup3EJ8GvMuiMCAQQQdQRsRVJeeqAUAoBQGLFYZLiNbuKrowhlYAqR2IO9AcC5+4Rg8NfyYK9n189rVltb6C5110yGSNZI0FdKpJFXyd9T/AD0ocPSEEgSACQMxnKNYkkA7ekn0NT5Ko47+68deHjzI70c7uVk65yl8M8MUS9fvLiw0FRaMWf7wOa5qPQHYrVZaoo6Rh7C21CW1VEUQqqAFA7ADQChMyUAoBQCgNbZ4qSXBtNKuy+UqQYOh1I3EadDI9TlqXdOnLdZYqbayQs3jfaEsp1C5SQU1gjTrprO+nYV59e7nKfsvCLo00lqTOEghnUu76AjMZ6tMfl+I9K3WdZ1Ive4opqR3XobOthWKAUAoDW8UsGRd3CKdOoG5I7mBEf8A0cl3QlVit18CynNRepHs4Q3stwEKFJykiSd1MiRA/P2jXNRsW4+28E5VddDJawDG79qFZF1UjQEwN1k7HN/O+ihZxpy3m8kJVHJYNtWwrFAKAUAoDS8w8s4bFqfGt+aPnXR9Pb5tJEEHepQnKDzF4ZCcIyWJI5PiOHWbThrTtcEmDkuggwR5kdZU7jcjvB0rtbbbqR5KrV0zweFqvmFsWrB79Onx6VqbLhHMNzDH7NyE6o6nIe+hiD6gj1ms3OaD4Tj5okrW6h93L+F/Qv3AucLGIKoT4V1tlJlW/cfZvbQ+lXcdUcUtcPiWKhIUAoDlvxR52ZWbBYZipA+2uKYIkTkU9DB1YbTA1mBCUug51wfgV7Ef0NvyiAWOiD0nrHYT/CsV3tG2tWlVlhvo4vvJ0repU91aHROD8kYBLZGJF+9cYQW1VV/cVGJ+pJ/OKzrbli/vPlL6F3MqnV80UfmbhVmwzrh8WbqKYa3cR0vLt+sgDjrKkSCIBGtevQ2t/t+Sp1FybXDTGHx6M9/zKo7DqtqpCk33EPgXMd/Bvnw9xkkyykE23/eXY7RIg9iKq5WD/eXmWOxu4/dS/hf0OtcrfFDDYjKmIjDXiYBJm0x9H+4fRo3ABappp6oqacXuyWH1PQvtAKAUAoDRFPBK2z5mcsVP6xkEz2Mt66D6V5NayqOpla5NEaqSMw4ZcVXKMmY5mylTGYjQTm2mOnfbpc9nxaXtEeWfUSuGYTIuYrFx4L6yZ7T2HStdGkqUd1FcpbzyTatIigFAKA8X7eZWWSMwIkbiRGnrQHyzayiASdSdTJ1JO/1oDJQCgFAKAUAoDFiryohZzlUbn8tI1k7CNZ2qMpxhFyk8JHUm3hFWbh/DT/VuPYXx/CvKlX2ZLVyh8jfGvexWE5ETHcCwLoRae9Zfo0XWHsVcGR7QfUVXnZT/AHo/xfqWc9v+iT8l9ClYvDG24tkGQSZgwRrLAkDeY6bnTQx6ltWoTju0ZJpaaPJ41wqu+51eLOwcDuM2GsM5l2tIWPclQSfxq8sXAnUOigPzri8LYPFMQmMum1YGIvszBWYkeIxAGVSQTO50EMd4FRnUjD3mW29lXuG+Si3jj4nT8LzRwREVENkIogA4d9vWbc+snfeqJSoT97D8Datl30eFNmY808I6Xba/u23X+CiqnRsnxhD+FfQOxvorO7I+3+EcKueZrBJbUnJeDGe+kzVSu9nxW6pQWO4jTr3tNYjKSXeyBiuTeEOrKqXbTEaOpvEqe4D5l/EEVznWz/xx8zQto7RX7z8l9Dl3MvLz4RiubxbbHyXcpUN6FSNGESRr01rVb3NtN7lGSfThPJ5l3O4qz5Su8vhnCX5YO0/C3EPc4ZYZ2LEG4oJ3ypcdFH0CwPQCtRRHgWuhIUAoDDew4ZlaWBWdAdDqp1HX5fzNAZqAUAoBQEPFPdzwiypA1MQPnmRmBP3NqAjWsRiSYa0FHeV/7zGkaQffoQNrQCgFAUL4tX3S1YNsmfEEgESVzJnAkxOTN/lWDaDxTWuNX18d144duD0tmRcqjws6Lq4b0c8ezJm+El53wlw3DL+O06gx5LZA00kAjapWLzTeude3s6+0jtKLjUWVh47Ot9XYXetp54oBQEfH+H4bm7HhgEsTsANZ9IiZ6RUZqMotS4fIb27qVd+K8MjS6WMTCtdzfgDWCNhY1PdhF9yQhfb3uzz45K1xXjAcxYR7K9zcdnP0zFV9tfcUex7J8aa+YlfVehmtwuGa44S2pe4x26nuST+ZNehCEYR3YrCXQtEZfam9dWdc4ThTasWrTHMUtohPcqoE/lXTStES6HRQH50564ecPxLESAc1w3kYgEEMxc6GQQrEqVI+6dIrjjF8UI1qtPSEmu5tFq5Z5j4dcATG4CxZeP6RLH2be6hcyH01Gm42rZ9kXHwvkjkdsy+M/wCJlhZ+BH7uH/4bj/lqP2VX+E/Is+2J/Hf8T+pObjPCgoJvgL0893X21k14vMrGcsKEc9yIQvt57samX3lH5l55smUwNpwP97cuXPxW3n/N/qtHsiyfGmifO6vQylO92/cEl711zA3ZiewH+Q0rbRoU6MdynFJdnrUolOU3mTyzv/IXB7mEwNqxdjxBnYgahc7s+WesZtTtM1YTSwiwUOmrdcQklSHEgANruz6yOy5PwNAesuJ72916bCBm6665o9hQEjAG7DeKFBzGMu2XSOuvXt7UBKoBQH505zx10cUvhb1xbYuvKhtJzCB36n8Kwzm99rtXWfV2tvGVtCWmNyWdI8U9NcZ116ehH6LrcfKCgFAKA13Ccs3oIkXWBjprOvrLHfXX0FAbGgFAKAUAoCFxTitrDrmuuFnYbs37qjU/5daHG0uJROPc3XL6taRBbtMCrTBdlOhB+6siRAn0Io0msMonUysFUZCgAtIGJYDKPmbvGhLN2HWIpGKisJYRVCKXspFp4JyjdvgO5Fm2e+rn+z93t5tQRqtdyXRpPpL1wfg1rDLFpdT8znV29z29BAEnSuFyilwNhQ6KAiXrpclLZiPnf9X0Hdv4bnoCBqOP8mYXFYcWCgthCxtugAZGYlmI75iSWB+Y6nWDQ41k45zPybisCM10+JZkAXUYwZ0AKTmUntqPU1rV/c/EfmZXa0vwryNFg8WyNmhWEERclh7xOhHT8xUvtC6+I/M4reiv3V5GKPcnb19v9KwxhGPurBOMIx0isFw5d+HOLxMM6/o1o/euA5z7W9D/AHsv1qRaotnVeV+TcNgdbal7pEG68F46gaQo9ABMCZiuE0kixUOigFAYb+KRCAzAE7T11A/iwoD1YvBxKyR3gifadx60BCfL+lKCRm8OQJ10JHvHmb019BQGxoD5FAfaAUAoDT8x32UWlBIDuQ0dQEZon3Aqi5k4w0NFtFSnhmmeVEoShWIK6GAZjtGmx09KwU5yjLRno1YRlHVFnwOGZAc1xrh9empOn49ZOm9eseMSqAUAoCq8081+CTZsgNdHzMflSdYj7zR02Ejfaulc6m7oUDEYhnfNcYvccxJ1Zj0AH4wo0HQUKNZMsHDeS791ZZ0sDppnb8AwA06yfUVxt40LY0vxF34PwOzhlAtqM8Q1w6u3eT0k65RAHQChaopcCS1gh86QJPnU7N0zejDv1Ag9CB08XuJ2kYqzZSCF1B1JAbQxB0Int1oD6vEbZBOb5YkQZE+g9p9taA+5zcRTbOVW6n5svcDufXafpQGezaCgKogD+fqfWgKvzzzrbwChQvi4hxKpMBRtnc9FmQBuxBAiCQIuWDiXG+N38Vc8TEXC7fdGyrPRF2HQdzAkk10ry2WLgPw3xeJXMxTDLHlz+Zyen2akQO+Ygjsa5kkoM0HMPK+KwbxftFRPkuBi1s9oYACfQhSYJgVSoVN5Ny+RvjXtY0HTdH2uiW8+PXwXDq6fmWflT4lX8PFvE5sTY2kn7ZR6Mf6T2Yzr82kVeYFLB17gvGrGKt+Jh7i3F6x8ynsynVT6GuE08mwodFAKA8XbSsCGAIIj6fzH4UBruNILVi7ctgI6IzAqI1gnXofrXHwJ00nNJ9aKdMnNJzTOaTmnvm3n1rFvPOT6VUoKO5jTqLXy3buNbW4953mRBj7uZPzIn+MnWtkHmKZ87cQUKkoo3VSKRQCgFAYcVhVuCHE9R3B7g7ioyipLDJRk4vKNNwzhqs1wXD4gVmABBAjMw8wgZto6j61VC3hF5LZ3M5LBsrWFZGUI32WsgmSNNhpttGojXedLygm0AoDzcJgxqY096A43wjCXcXdC29SZZ3O0k+Zj9SfUnTSCa6ZVFyZar/wwsscxxF8t65I9gMogek+5J1r0bTadS1ju04x78PL+ZGrY06rzJv14EHEfCS2flxJHvaB/5hWp7cqSWJQi/MqWzYJ6SZf7pa1bQIpuRlU6+aNp9TtvA1npXhnokC/xe6JC2SXyhgusnYHpoM0ifrQHrGOxKxYRnIdgSNARkA16aHWYnJAoDDfdlD/+UQiJaB8xAYidNR1npMRNAZmxd9QAtkEFgqxIhYXzEdNyQOkQaAy4XG3i6q1mFJYFtdIEgkEaA+5+YDoTQHDOYrOIxnFMRaVS9433QDoEQlV9FHhqGJ9Z3NdKnqy/YD4SWVQG5iLpux5ioXID2UFZj1Jk+mw2Wl9O1bcIxbfS0893EqrWsayxJvwPt74TWjtiGHvbB/zFeh9vVn70Ivz+pn+zKa4SZ5PwwfJk/SwyEAFTaIBA7jxCD+FfJuynnKqP14kXs+pnSrJeu812L+FV0KTbaw7AaLqk+kwQK5zSuuFV+vE47C4XCs/Xic9uXb2FvMU8XC37ZggMQwI1g9GU6aGVIg6g1rownGOJvLNNvCpCOKkss71yFxx8Zg0u3QBcBZGI2JU/MB0kRp3mrTWnlFiodFAKA83LYYFWAZSIIIkEdiKBPGqK3d4Hb/SAgLC2VBKa7+fZ42OXaZ00qvko5ybFf1lHdz49JtW4dkB/R4tn9WYX3iDBnrBnXqZqwyNtvLNiKHBQCgFAKAUAoBQCgPLzBjeNPegOM8JxZtkqyIVzAPKTcEKNBLASDrBjc7TNebe7Kp3c1Oc5LCxhNJfkcoXcqK3cIvHDeEWb65rN2ywG48HzL7qWBH1rGtgU17tWa8f0NivW+hEtuVz0uWv+D/8AJT7FmvdrzXiOdLpgiw4a1lRVLM2UAZm3MdSe9e7FYWDIzJXQKAUAoBQHAOLcYu4bieMLW7TM145s6kt4eYlQpzACbeQ6g/d7VhvtnwvFFTlJY6ml56M7SrypNtJanQeXVwuNWbF61niWttZAuL7rn1H7Qketef8A/n6S4VJ+a+hqV630I3R5XPR7Q/8A4/8AyU+xJL3a8/Mc6XTBFexnw4xD3GdeItbDGQqWmCr6D7f+ddtq9GlaThBR5RvHS+Jto7To04KMqEZdrx9DWcX5SvYRPEvcauWl6T4gJ9FUXSWPoATU+Qn+N+vEse1rbptofL+k5vxS+126S967fC6K9wtmKjUaFjlEyYn8NRVtOlKLy5NmG82hRrQ3adGMO3i/DRYO3/CVY4Za0iXun3+1fX/L2Aq08+PAuNCQoBQCgFAKAUAoBQGLE5sjZPnynL7xp+dAQRir+xtd9dCNDAgZhM9NoBk7RQEc4/EQR4aZoaNQSSB2zD1Omn3dDrQHo47Ey0WFIA01AJMN+1pqAZ6AxqRQE3h966xYXUCxlykHQyNd9d+kdRqdaAmUAoCjc8cntdz38L/SMPtLY0z/ALSagB+4kBu4OpnTnuyUms4ecdHcVVKe8ng5wnDHRsy3SjCQTlIZf1gfOCNRqPSvW+1KXTQh5L6Hm82mvvJeZZ+C8m43EIznF3bKkeQnPLTOoHiAgbQevTTWj2nQaxzePy/pLoWlXi6kvXidSwFg27VtGc3GVFUud2IABY+p3+teRJ5baWD0EsLBnqJ0UAoBQCgKV8Q+RhjlF2yVTFoIBPy3F3yP29G6eoocaycWv2bmHuZLlrwb9s7FYdTqJBB66wwMEbE17Edp0ktaEPJfQ812k86VJeZceT+CY/HS/jXbFiDF0s5zHsi5xmG/m20jU6V37Uof+PD5f0nY2dX4svXiWTGci41LTm1jne4EJUecZmA0ElzEnvO9fMq0qb2XUePXadVlV3surLHVr9Tkt++9xg1x3uOYUF2LNvovm13O3rW1LBqLxyh8Nb2IK3MUGsWNDkOl1x2je2O5Pm3gCQw6TUc8Ts2EwyWkW3bUIiAKqjYAaACuFhloBQELiFy8CptKGH3hpPzIAQSegzyO3qACBGvYy/EraA80ANHyyRJhvrlAny+ugHhcdfOotqRrEEEfjm1APpJ7DqAXG4ogfYINCdW0GggabmZnp0FAba0xKgkZSQJHY9tDFAe6AUAoDBjcN4i5cxX1H8/UdiAelAQ7vBbbAAzlCBMv3SMrrqux+c9OnvQGTCcMCPnzuzQw1j5SxaNtYJ33oCfQCgFAKAhX+E2XuC69q21wRDFROm0946Tt0ocwibQ6KAUAoBQCgFAKAgcU4Lh8Rl/SLFq9l+XOoMdxr0PUbGgwTlUAQBAGwFAfaA12E4FhrVxr1uxaS65JZwozEnU67iTqY3NBg2NAKAUAoBQEN+Hg3RdJJKmQDsDly/kJjtmf9agIy8FG+ch/KAygCAuWNNd8qzPUDsAAJ2CwotIEWcomJ6AmY9hNAZ6AUAoBQCgFAKAUAoBQCgFAVK7wTGeKzpiDBdnCm5cyiGvFFIJIysGtAhQsBW+Y5SAJ/AcDirdwtfuB0ZFEZ2bIyBVUiRBzjOzHeYGu4A31AKAUAoBQCgFAVvjFvGNdcWDdRSPK48HwwPDYaBpfOLkESMumukigPPDW4gbttryKLQNxbgDrJl72V1AXVVVbESynK9yVJAoCzUAoBQCgFAKAUAoBQCgFAKAUAoBQCgFAKAUBD4jhmcAI5QgzoSJ02kf6xvB2oCIMLiYIF4e+h11M6p9In1mPLQHu7h8QdBcGWTroGI0ifJpG+kTO4oD1h7GIDS9xSubYQNP7v5b/ALWmoGMYfFeabq/sxGmo38nv7dj0A2GERggDmW6mZ694H8B7CgM1AKAUBprWDxKgAXABAkFixkAAnOyk669NPWaA9DD4rUG6NdQwC6QRA+XYgtPaFg70B6TC4mQDdAWR2Jjrvb1n127tMgAcPiTE3FAA1jqZJBIyewgEbTPSgPeEsYgf0lxW32jeNPua69o+s6AYreHxWXzXVLT0gCJOn9HvEa6+2kkDZ2FIVQxkgAE9zGpoDJQCgFAKAUAoBQCgFAKAUAoBQCgFAKAUAoBQCgFAKAUAoBQCgFAKAUAoBQCgFAKAUAoBQCgFAKA/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8" name="Picture 12" descr="http://upload.wikimedia.org/wikipedia/commons/thumb/3/37/Difference_DNA_RNA-EN.svg/1280px-Difference_DNA_RNA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13904"/>
            <a:ext cx="7971635" cy="6377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5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531</Words>
  <Application>Microsoft Office PowerPoint</Application>
  <PresentationFormat>Apresentação na tela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Genética e Drogas</vt:lpstr>
      <vt:lpstr>Introdução</vt:lpstr>
      <vt:lpstr>Estrutura</vt:lpstr>
      <vt:lpstr>Estrutura</vt:lpstr>
      <vt:lpstr>Apresentação do PowerPoint</vt:lpstr>
      <vt:lpstr>Estrutura</vt:lpstr>
      <vt:lpstr>Apresentação do PowerPoint</vt:lpstr>
      <vt:lpstr>Apresentação do PowerPoint</vt:lpstr>
      <vt:lpstr>Apresentação do PowerPoint</vt:lpstr>
      <vt:lpstr>Estrutura</vt:lpstr>
      <vt:lpstr>Estrutura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Genética e Drogas</dc:title>
  <dc:creator>Pedro</dc:creator>
  <cp:lastModifiedBy>Pedro</cp:lastModifiedBy>
  <cp:revision>13</cp:revision>
  <dcterms:created xsi:type="dcterms:W3CDTF">2016-09-08T19:45:36Z</dcterms:created>
  <dcterms:modified xsi:type="dcterms:W3CDTF">2016-09-23T04:18:28Z</dcterms:modified>
</cp:coreProperties>
</file>