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258" r:id="rId3"/>
    <p:sldId id="259" r:id="rId4"/>
    <p:sldId id="261" r:id="rId5"/>
    <p:sldId id="260" r:id="rId6"/>
    <p:sldId id="262" r:id="rId7"/>
    <p:sldId id="263" r:id="rId8"/>
    <p:sldId id="264" r:id="rId9"/>
    <p:sldId id="272" r:id="rId10"/>
    <p:sldId id="265" r:id="rId11"/>
    <p:sldId id="266" r:id="rId12"/>
    <p:sldId id="268" r:id="rId13"/>
    <p:sldId id="267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65" autoAdjust="0"/>
    <p:restoredTop sz="94660"/>
  </p:normalViewPr>
  <p:slideViewPr>
    <p:cSldViewPr>
      <p:cViewPr varScale="1">
        <p:scale>
          <a:sx n="69" d="100"/>
          <a:sy n="69" d="100"/>
        </p:scale>
        <p:origin x="-142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87D4E4-B719-4BB9-9C0E-13C637BA81EF}" type="datetimeFigureOut">
              <a:rPr lang="pt-BR" smtClean="0"/>
              <a:t>19/04/2018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173A29-7222-45B6-9733-D97EB88B5E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0239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58965-2CFA-4A0F-BF3E-69618AB26280}" type="datetimeFigureOut">
              <a:rPr lang="pt-BR" smtClean="0"/>
              <a:t>19/04/2018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C5D6F-9355-448B-BC71-2125C33C8A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2442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58965-2CFA-4A0F-BF3E-69618AB26280}" type="datetimeFigureOut">
              <a:rPr lang="pt-BR" smtClean="0"/>
              <a:t>19/04/2018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C5D6F-9355-448B-BC71-2125C33C8A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0550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58965-2CFA-4A0F-BF3E-69618AB26280}" type="datetimeFigureOut">
              <a:rPr lang="pt-BR" smtClean="0"/>
              <a:t>19/04/2018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C5D6F-9355-448B-BC71-2125C33C8A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5749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58965-2CFA-4A0F-BF3E-69618AB26280}" type="datetimeFigureOut">
              <a:rPr lang="pt-BR" smtClean="0"/>
              <a:t>19/04/2018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C5D6F-9355-448B-BC71-2125C33C8A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2895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58965-2CFA-4A0F-BF3E-69618AB26280}" type="datetimeFigureOut">
              <a:rPr lang="pt-BR" smtClean="0"/>
              <a:t>19/04/2018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C5D6F-9355-448B-BC71-2125C33C8A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0871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58965-2CFA-4A0F-BF3E-69618AB26280}" type="datetimeFigureOut">
              <a:rPr lang="pt-BR" smtClean="0"/>
              <a:t>19/04/2018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C5D6F-9355-448B-BC71-2125C33C8A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6455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58965-2CFA-4A0F-BF3E-69618AB26280}" type="datetimeFigureOut">
              <a:rPr lang="pt-BR" smtClean="0"/>
              <a:t>19/04/2018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C5D6F-9355-448B-BC71-2125C33C8A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6720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58965-2CFA-4A0F-BF3E-69618AB26280}" type="datetimeFigureOut">
              <a:rPr lang="pt-BR" smtClean="0"/>
              <a:t>19/04/2018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C5D6F-9355-448B-BC71-2125C33C8A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7337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58965-2CFA-4A0F-BF3E-69618AB26280}" type="datetimeFigureOut">
              <a:rPr lang="pt-BR" smtClean="0"/>
              <a:t>19/04/2018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C5D6F-9355-448B-BC71-2125C33C8A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8310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58965-2CFA-4A0F-BF3E-69618AB26280}" type="datetimeFigureOut">
              <a:rPr lang="pt-BR" smtClean="0"/>
              <a:t>19/04/2018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C5D6F-9355-448B-BC71-2125C33C8A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5779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58965-2CFA-4A0F-BF3E-69618AB26280}" type="datetimeFigureOut">
              <a:rPr lang="pt-BR" smtClean="0"/>
              <a:t>19/04/2018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C5D6F-9355-448B-BC71-2125C33C8A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5637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A58965-2CFA-4A0F-BF3E-69618AB26280}" type="datetimeFigureOut">
              <a:rPr lang="pt-BR" smtClean="0"/>
              <a:t>19/04/2018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C5D6F-9355-448B-BC71-2125C33C8A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5861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Estados Físicos da Matéria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03848" y="5445224"/>
            <a:ext cx="6400800" cy="1752600"/>
          </a:xfrm>
        </p:spPr>
        <p:txBody>
          <a:bodyPr/>
          <a:lstStyle/>
          <a:p>
            <a:r>
              <a:rPr lang="pt-BR" dirty="0" smtClean="0">
                <a:solidFill>
                  <a:schemeClr val="tx1"/>
                </a:solidFill>
              </a:rPr>
              <a:t>Pedro César Soares de Freitas</a:t>
            </a:r>
          </a:p>
          <a:p>
            <a:r>
              <a:rPr lang="pt-BR" dirty="0" smtClean="0">
                <a:solidFill>
                  <a:schemeClr val="tx1"/>
                </a:solidFill>
              </a:rPr>
              <a:t>freitaspedrocesar@gmail.com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2775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/>
          <a:lstStyle/>
          <a:p>
            <a:r>
              <a:rPr lang="pt-BR" dirty="0" smtClean="0"/>
              <a:t>Mudança de estado Físico</a:t>
            </a:r>
            <a:endParaRPr lang="pt-BR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56792"/>
            <a:ext cx="8215995" cy="345638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5" name="Conector de seta reta 4"/>
          <p:cNvCxnSpPr/>
          <p:nvPr/>
        </p:nvCxnSpPr>
        <p:spPr>
          <a:xfrm flipH="1">
            <a:off x="4392813" y="3001307"/>
            <a:ext cx="1512168" cy="2736304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1547664" y="5292496"/>
            <a:ext cx="2328098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3200" b="1" dirty="0" smtClean="0"/>
              <a:t>Evaporação</a:t>
            </a:r>
            <a:endParaRPr lang="pt-BR" b="1" dirty="0"/>
          </a:p>
        </p:txBody>
      </p:sp>
      <p:sp>
        <p:nvSpPr>
          <p:cNvPr id="8" name="CaixaDeTexto 7"/>
          <p:cNvSpPr txBox="1"/>
          <p:nvPr/>
        </p:nvSpPr>
        <p:spPr>
          <a:xfrm>
            <a:off x="1631431" y="6029999"/>
            <a:ext cx="1791816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3200" b="1" dirty="0" smtClean="0"/>
              <a:t>Ebulição</a:t>
            </a:r>
            <a:endParaRPr lang="pt-BR" b="1" dirty="0"/>
          </a:p>
        </p:txBody>
      </p:sp>
      <p:sp>
        <p:nvSpPr>
          <p:cNvPr id="9" name="CaixaDeTexto 8"/>
          <p:cNvSpPr txBox="1"/>
          <p:nvPr/>
        </p:nvSpPr>
        <p:spPr>
          <a:xfrm>
            <a:off x="3947833" y="6071950"/>
            <a:ext cx="2003648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3200" b="1" dirty="0" smtClean="0"/>
              <a:t>Calefação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224943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-34846" y="945107"/>
            <a:ext cx="3806730" cy="5904656"/>
          </a:xfrm>
        </p:spPr>
        <p:txBody>
          <a:bodyPr>
            <a:normAutofit/>
          </a:bodyPr>
          <a:lstStyle/>
          <a:p>
            <a:r>
              <a:rPr lang="pt-BR" b="1" dirty="0" smtClean="0"/>
              <a:t>Fusão</a:t>
            </a:r>
          </a:p>
          <a:p>
            <a:endParaRPr lang="pt-BR" dirty="0"/>
          </a:p>
          <a:p>
            <a:pPr>
              <a:buFontTx/>
              <a:buChar char="-"/>
            </a:pPr>
            <a:r>
              <a:rPr lang="pt-BR" dirty="0" smtClean="0"/>
              <a:t>Absorção de calor</a:t>
            </a:r>
          </a:p>
          <a:p>
            <a:pPr>
              <a:buFontTx/>
              <a:buChar char="-"/>
            </a:pPr>
            <a:r>
              <a:rPr lang="pt-BR" dirty="0" smtClean="0"/>
              <a:t>Aumento da energia interna</a:t>
            </a:r>
          </a:p>
          <a:p>
            <a:pPr>
              <a:buFontTx/>
              <a:buChar char="-"/>
            </a:pPr>
            <a:r>
              <a:rPr lang="pt-BR" dirty="0" smtClean="0"/>
              <a:t>Desorganização das partículas</a:t>
            </a:r>
          </a:p>
          <a:p>
            <a:pPr>
              <a:buFontTx/>
              <a:buChar char="-"/>
            </a:pPr>
            <a:r>
              <a:rPr lang="pt-BR" dirty="0" smtClean="0"/>
              <a:t>Aumento do </a:t>
            </a:r>
            <a:r>
              <a:rPr lang="pt-BR" dirty="0"/>
              <a:t>v</a:t>
            </a:r>
            <a:r>
              <a:rPr lang="pt-BR" dirty="0" smtClean="0"/>
              <a:t>olume (com algumas exceções)</a:t>
            </a:r>
          </a:p>
          <a:p>
            <a:pPr>
              <a:buFontTx/>
              <a:buChar char="-"/>
            </a:pPr>
            <a:endParaRPr lang="pt-BR" dirty="0" smtClean="0"/>
          </a:p>
          <a:p>
            <a:pPr>
              <a:buFontTx/>
              <a:buChar char="-"/>
            </a:pPr>
            <a:endParaRPr lang="pt-BR" dirty="0"/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5268416" y="1124744"/>
            <a:ext cx="4240917" cy="5616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dirty="0" smtClean="0"/>
              <a:t>Vaporização</a:t>
            </a:r>
          </a:p>
          <a:p>
            <a:endParaRPr lang="pt-BR" dirty="0" smtClean="0"/>
          </a:p>
          <a:p>
            <a:pPr>
              <a:buFontTx/>
              <a:buChar char="-"/>
            </a:pPr>
            <a:r>
              <a:rPr lang="pt-BR" dirty="0" smtClean="0"/>
              <a:t>Absorção de calor</a:t>
            </a:r>
          </a:p>
          <a:p>
            <a:pPr>
              <a:buFontTx/>
              <a:buChar char="-"/>
            </a:pPr>
            <a:r>
              <a:rPr lang="pt-BR" dirty="0" smtClean="0"/>
              <a:t>Aumento da energia interna</a:t>
            </a:r>
          </a:p>
          <a:p>
            <a:pPr>
              <a:buFontTx/>
              <a:buChar char="-"/>
            </a:pPr>
            <a:r>
              <a:rPr lang="pt-BR" dirty="0" smtClean="0"/>
              <a:t>Desorganização das partículas</a:t>
            </a:r>
          </a:p>
          <a:p>
            <a:pPr>
              <a:buFontTx/>
              <a:buChar char="-"/>
            </a:pPr>
            <a:r>
              <a:rPr lang="pt-BR" dirty="0" smtClean="0"/>
              <a:t>Aumento do volume</a:t>
            </a:r>
          </a:p>
          <a:p>
            <a:pPr>
              <a:buFontTx/>
              <a:buChar char="-"/>
            </a:pPr>
            <a:endParaRPr lang="pt-BR" dirty="0"/>
          </a:p>
        </p:txBody>
      </p:sp>
      <p:cxnSp>
        <p:nvCxnSpPr>
          <p:cNvPr id="6" name="Conector de seta reta 5"/>
          <p:cNvCxnSpPr/>
          <p:nvPr/>
        </p:nvCxnSpPr>
        <p:spPr>
          <a:xfrm>
            <a:off x="3654314" y="3403120"/>
            <a:ext cx="1476997" cy="0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/>
          <p:cNvSpPr txBox="1"/>
          <p:nvPr/>
        </p:nvSpPr>
        <p:spPr>
          <a:xfrm>
            <a:off x="0" y="188640"/>
            <a:ext cx="1428401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3200" b="1" dirty="0" smtClean="0"/>
              <a:t>Sólido</a:t>
            </a:r>
            <a:endParaRPr lang="pt-BR" b="1" dirty="0"/>
          </a:p>
        </p:txBody>
      </p:sp>
      <p:cxnSp>
        <p:nvCxnSpPr>
          <p:cNvPr id="9" name="Conector de seta reta 8"/>
          <p:cNvCxnSpPr/>
          <p:nvPr/>
        </p:nvCxnSpPr>
        <p:spPr>
          <a:xfrm>
            <a:off x="1428401" y="481027"/>
            <a:ext cx="1847455" cy="0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/>
          <p:cNvSpPr txBox="1"/>
          <p:nvPr/>
        </p:nvSpPr>
        <p:spPr>
          <a:xfrm>
            <a:off x="3654314" y="173557"/>
            <a:ext cx="1428401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3200" b="1" dirty="0" smtClean="0"/>
              <a:t>Líquido</a:t>
            </a:r>
            <a:endParaRPr lang="pt-BR" b="1" dirty="0"/>
          </a:p>
        </p:txBody>
      </p:sp>
      <p:cxnSp>
        <p:nvCxnSpPr>
          <p:cNvPr id="13" name="Conector de seta reta 12"/>
          <p:cNvCxnSpPr/>
          <p:nvPr/>
        </p:nvCxnSpPr>
        <p:spPr>
          <a:xfrm>
            <a:off x="5268416" y="481027"/>
            <a:ext cx="1847455" cy="0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/>
          <p:cNvSpPr txBox="1"/>
          <p:nvPr/>
        </p:nvSpPr>
        <p:spPr>
          <a:xfrm>
            <a:off x="7388874" y="197615"/>
            <a:ext cx="1428401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3200" b="1" dirty="0" smtClean="0"/>
              <a:t>Gasoso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092078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8" grpId="0" animBg="1"/>
      <p:bldP spid="11" grpId="0" animBg="1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-34846" y="945107"/>
            <a:ext cx="3806730" cy="5904656"/>
          </a:xfrm>
        </p:spPr>
        <p:txBody>
          <a:bodyPr>
            <a:normAutofit/>
          </a:bodyPr>
          <a:lstStyle/>
          <a:p>
            <a:r>
              <a:rPr lang="pt-BR" b="1" dirty="0" smtClean="0"/>
              <a:t>Solidificação</a:t>
            </a:r>
          </a:p>
          <a:p>
            <a:endParaRPr lang="pt-BR" dirty="0"/>
          </a:p>
          <a:p>
            <a:pPr>
              <a:buFontTx/>
              <a:buChar char="-"/>
            </a:pPr>
            <a:r>
              <a:rPr lang="pt-BR" dirty="0" smtClean="0"/>
              <a:t>Liberação de calor</a:t>
            </a:r>
          </a:p>
          <a:p>
            <a:pPr>
              <a:buFontTx/>
              <a:buChar char="-"/>
            </a:pPr>
            <a:r>
              <a:rPr lang="pt-BR" dirty="0" smtClean="0"/>
              <a:t>Diminuição da energia interna</a:t>
            </a:r>
          </a:p>
          <a:p>
            <a:pPr>
              <a:buFontTx/>
              <a:buChar char="-"/>
            </a:pPr>
            <a:r>
              <a:rPr lang="pt-BR" dirty="0" smtClean="0"/>
              <a:t>Organização das partículas</a:t>
            </a:r>
          </a:p>
          <a:p>
            <a:pPr>
              <a:buFontTx/>
              <a:buChar char="-"/>
            </a:pPr>
            <a:r>
              <a:rPr lang="pt-BR" dirty="0" smtClean="0"/>
              <a:t>Diminuição do </a:t>
            </a:r>
            <a:r>
              <a:rPr lang="pt-BR" dirty="0"/>
              <a:t>v</a:t>
            </a:r>
            <a:r>
              <a:rPr lang="pt-BR" dirty="0" smtClean="0"/>
              <a:t>olume (com algumas exceções)</a:t>
            </a:r>
          </a:p>
          <a:p>
            <a:pPr>
              <a:buFontTx/>
              <a:buChar char="-"/>
            </a:pPr>
            <a:endParaRPr lang="pt-BR" dirty="0" smtClean="0"/>
          </a:p>
          <a:p>
            <a:pPr>
              <a:buFontTx/>
              <a:buChar char="-"/>
            </a:pPr>
            <a:endParaRPr lang="pt-BR" dirty="0"/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4908212" y="1113415"/>
            <a:ext cx="4240917" cy="5616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dirty="0" smtClean="0"/>
              <a:t>Condensação</a:t>
            </a:r>
          </a:p>
          <a:p>
            <a:endParaRPr lang="pt-BR" dirty="0" smtClean="0"/>
          </a:p>
          <a:p>
            <a:pPr>
              <a:buFontTx/>
              <a:buChar char="-"/>
            </a:pPr>
            <a:r>
              <a:rPr lang="pt-BR" dirty="0" smtClean="0"/>
              <a:t>Liberação de calor</a:t>
            </a:r>
          </a:p>
          <a:p>
            <a:pPr>
              <a:buFontTx/>
              <a:buChar char="-"/>
            </a:pPr>
            <a:r>
              <a:rPr lang="pt-BR" dirty="0" smtClean="0"/>
              <a:t>Diminuição da energia interna</a:t>
            </a:r>
          </a:p>
          <a:p>
            <a:pPr>
              <a:buFontTx/>
              <a:buChar char="-"/>
            </a:pPr>
            <a:r>
              <a:rPr lang="pt-BR" dirty="0" smtClean="0"/>
              <a:t>Organização das partículas</a:t>
            </a:r>
          </a:p>
          <a:p>
            <a:pPr>
              <a:buFontTx/>
              <a:buChar char="-"/>
            </a:pPr>
            <a:r>
              <a:rPr lang="pt-BR" dirty="0" smtClean="0"/>
              <a:t>Diminuição do volume</a:t>
            </a:r>
          </a:p>
          <a:p>
            <a:pPr>
              <a:buFontTx/>
              <a:buChar char="-"/>
            </a:pPr>
            <a:endParaRPr lang="pt-BR" dirty="0"/>
          </a:p>
        </p:txBody>
      </p:sp>
      <p:cxnSp>
        <p:nvCxnSpPr>
          <p:cNvPr id="6" name="Conector de seta reta 5"/>
          <p:cNvCxnSpPr/>
          <p:nvPr/>
        </p:nvCxnSpPr>
        <p:spPr>
          <a:xfrm flipH="1">
            <a:off x="3379291" y="3425731"/>
            <a:ext cx="1528921" cy="0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/>
          <p:cNvSpPr txBox="1"/>
          <p:nvPr/>
        </p:nvSpPr>
        <p:spPr>
          <a:xfrm>
            <a:off x="0" y="188640"/>
            <a:ext cx="1428401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3200" b="1" dirty="0" smtClean="0"/>
              <a:t>Sólido</a:t>
            </a:r>
            <a:endParaRPr lang="pt-BR" b="1" dirty="0"/>
          </a:p>
        </p:txBody>
      </p:sp>
      <p:cxnSp>
        <p:nvCxnSpPr>
          <p:cNvPr id="9" name="Conector de seta reta 8"/>
          <p:cNvCxnSpPr/>
          <p:nvPr/>
        </p:nvCxnSpPr>
        <p:spPr>
          <a:xfrm flipH="1" flipV="1">
            <a:off x="1691680" y="491436"/>
            <a:ext cx="1752945" cy="15083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/>
          <p:cNvSpPr txBox="1"/>
          <p:nvPr/>
        </p:nvSpPr>
        <p:spPr>
          <a:xfrm>
            <a:off x="3654314" y="173557"/>
            <a:ext cx="1428401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3200" b="1" dirty="0" smtClean="0"/>
              <a:t>Líquido</a:t>
            </a:r>
            <a:endParaRPr lang="pt-BR" b="1" dirty="0"/>
          </a:p>
        </p:txBody>
      </p:sp>
      <p:cxnSp>
        <p:nvCxnSpPr>
          <p:cNvPr id="13" name="Conector de seta reta 12"/>
          <p:cNvCxnSpPr/>
          <p:nvPr/>
        </p:nvCxnSpPr>
        <p:spPr>
          <a:xfrm flipH="1" flipV="1">
            <a:off x="5580112" y="498977"/>
            <a:ext cx="1535760" cy="1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/>
          <p:cNvSpPr txBox="1"/>
          <p:nvPr/>
        </p:nvSpPr>
        <p:spPr>
          <a:xfrm>
            <a:off x="7388874" y="197615"/>
            <a:ext cx="1428401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3200" b="1" dirty="0" smtClean="0"/>
              <a:t>Gasoso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481685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8" grpId="0" animBg="1"/>
      <p:bldP spid="11" grpId="0" animBg="1"/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676274"/>
            <a:ext cx="9137843" cy="462493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Retângulo 3"/>
          <p:cNvSpPr/>
          <p:nvPr/>
        </p:nvSpPr>
        <p:spPr>
          <a:xfrm>
            <a:off x="395536" y="5013176"/>
            <a:ext cx="1512168" cy="28803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8427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3" y="0"/>
            <a:ext cx="9184222" cy="60212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4121903" cy="563326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6102" y="-1"/>
            <a:ext cx="4369654" cy="563326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9" name="Retângulo 8"/>
          <p:cNvSpPr/>
          <p:nvPr/>
        </p:nvSpPr>
        <p:spPr>
          <a:xfrm>
            <a:off x="26462" y="11329"/>
            <a:ext cx="4095441" cy="280530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8064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7" y="476672"/>
            <a:ext cx="7791195" cy="393534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-25997"/>
            <a:ext cx="4680520" cy="687451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Retângulo 5"/>
          <p:cNvSpPr/>
          <p:nvPr/>
        </p:nvSpPr>
        <p:spPr>
          <a:xfrm>
            <a:off x="1961964" y="1671856"/>
            <a:ext cx="5436096" cy="173940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8136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Uma exceção, a água!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77791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1026" name="Picture 2" descr="Image result for água liqui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6334" y="1124744"/>
            <a:ext cx="4817666" cy="320374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gel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347105" cy="288954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água estado gasos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4" y="3589140"/>
            <a:ext cx="4920386" cy="328797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11654" y="2434230"/>
            <a:ext cx="1368152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3200" b="1" dirty="0" smtClean="0"/>
              <a:t>Sólido</a:t>
            </a:r>
            <a:endParaRPr lang="pt-BR" b="1" dirty="0"/>
          </a:p>
        </p:txBody>
      </p:sp>
      <p:sp>
        <p:nvSpPr>
          <p:cNvPr id="8" name="CaixaDeTexto 7"/>
          <p:cNvSpPr txBox="1"/>
          <p:nvPr/>
        </p:nvSpPr>
        <p:spPr>
          <a:xfrm>
            <a:off x="7616374" y="4149080"/>
            <a:ext cx="1527626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3200" b="1" dirty="0" smtClean="0"/>
              <a:t>Líquido</a:t>
            </a:r>
            <a:endParaRPr lang="pt-BR" b="1" dirty="0"/>
          </a:p>
        </p:txBody>
      </p:sp>
      <p:sp>
        <p:nvSpPr>
          <p:cNvPr id="9" name="CaixaDeTexto 8"/>
          <p:cNvSpPr txBox="1"/>
          <p:nvPr/>
        </p:nvSpPr>
        <p:spPr>
          <a:xfrm>
            <a:off x="4716016" y="6268825"/>
            <a:ext cx="1527626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3200" b="1" dirty="0" smtClean="0"/>
              <a:t>Gasoso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977102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/>
          <a:lstStyle/>
          <a:p>
            <a:r>
              <a:rPr lang="pt-BR" dirty="0" smtClean="0"/>
              <a:t>Estado Sólido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1412776"/>
            <a:ext cx="8229600" cy="4525963"/>
          </a:xfrm>
        </p:spPr>
        <p:txBody>
          <a:bodyPr/>
          <a:lstStyle/>
          <a:p>
            <a:r>
              <a:rPr lang="pt-BR" dirty="0" smtClean="0"/>
              <a:t>Partículas muito próximas umas das outras, organizadas</a:t>
            </a:r>
          </a:p>
          <a:p>
            <a:endParaRPr lang="pt-BR" dirty="0"/>
          </a:p>
          <a:p>
            <a:r>
              <a:rPr lang="pt-BR" dirty="0" smtClean="0"/>
              <a:t>Pouca energia disponível, pouca movimentação entre as moléculas</a:t>
            </a:r>
          </a:p>
          <a:p>
            <a:endParaRPr lang="pt-BR" dirty="0"/>
          </a:p>
          <a:p>
            <a:r>
              <a:rPr lang="pt-BR" dirty="0" smtClean="0"/>
              <a:t>Forma e volume constantes (dificilmente alteráveis)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6173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2383543" y="922009"/>
            <a:ext cx="648072" cy="64807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/>
          <p:cNvSpPr/>
          <p:nvPr/>
        </p:nvSpPr>
        <p:spPr>
          <a:xfrm>
            <a:off x="3100793" y="922009"/>
            <a:ext cx="648072" cy="64807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/>
          <p:cNvSpPr/>
          <p:nvPr/>
        </p:nvSpPr>
        <p:spPr>
          <a:xfrm>
            <a:off x="3818043" y="922009"/>
            <a:ext cx="648072" cy="64807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/>
          <p:cNvSpPr/>
          <p:nvPr/>
        </p:nvSpPr>
        <p:spPr>
          <a:xfrm>
            <a:off x="4535293" y="922009"/>
            <a:ext cx="648072" cy="64807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5252543" y="922009"/>
            <a:ext cx="648072" cy="64807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/>
          <p:cNvSpPr/>
          <p:nvPr/>
        </p:nvSpPr>
        <p:spPr>
          <a:xfrm>
            <a:off x="5969795" y="922009"/>
            <a:ext cx="648072" cy="64807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Elipse 22"/>
          <p:cNvSpPr/>
          <p:nvPr/>
        </p:nvSpPr>
        <p:spPr>
          <a:xfrm>
            <a:off x="2383543" y="1722481"/>
            <a:ext cx="648072" cy="64807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Elipse 23"/>
          <p:cNvSpPr/>
          <p:nvPr/>
        </p:nvSpPr>
        <p:spPr>
          <a:xfrm>
            <a:off x="3100793" y="1722481"/>
            <a:ext cx="648072" cy="64807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Elipse 24"/>
          <p:cNvSpPr/>
          <p:nvPr/>
        </p:nvSpPr>
        <p:spPr>
          <a:xfrm>
            <a:off x="3818043" y="1722481"/>
            <a:ext cx="648072" cy="64807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Elipse 25"/>
          <p:cNvSpPr/>
          <p:nvPr/>
        </p:nvSpPr>
        <p:spPr>
          <a:xfrm>
            <a:off x="4535293" y="1722481"/>
            <a:ext cx="648072" cy="64807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Elipse 26"/>
          <p:cNvSpPr/>
          <p:nvPr/>
        </p:nvSpPr>
        <p:spPr>
          <a:xfrm>
            <a:off x="5252543" y="1722481"/>
            <a:ext cx="648072" cy="64807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Elipse 27"/>
          <p:cNvSpPr/>
          <p:nvPr/>
        </p:nvSpPr>
        <p:spPr>
          <a:xfrm>
            <a:off x="5969795" y="1722481"/>
            <a:ext cx="648072" cy="64807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Elipse 28"/>
          <p:cNvSpPr/>
          <p:nvPr/>
        </p:nvSpPr>
        <p:spPr>
          <a:xfrm>
            <a:off x="2383543" y="2492896"/>
            <a:ext cx="648072" cy="64807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Elipse 29"/>
          <p:cNvSpPr/>
          <p:nvPr/>
        </p:nvSpPr>
        <p:spPr>
          <a:xfrm>
            <a:off x="3100793" y="2492896"/>
            <a:ext cx="648072" cy="64807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Elipse 30"/>
          <p:cNvSpPr/>
          <p:nvPr/>
        </p:nvSpPr>
        <p:spPr>
          <a:xfrm>
            <a:off x="3818043" y="2492896"/>
            <a:ext cx="648072" cy="64807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Elipse 31"/>
          <p:cNvSpPr/>
          <p:nvPr/>
        </p:nvSpPr>
        <p:spPr>
          <a:xfrm>
            <a:off x="4535293" y="2492896"/>
            <a:ext cx="648072" cy="64807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Elipse 32"/>
          <p:cNvSpPr/>
          <p:nvPr/>
        </p:nvSpPr>
        <p:spPr>
          <a:xfrm>
            <a:off x="5252543" y="2492896"/>
            <a:ext cx="648072" cy="64807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Elipse 33"/>
          <p:cNvSpPr/>
          <p:nvPr/>
        </p:nvSpPr>
        <p:spPr>
          <a:xfrm>
            <a:off x="5969795" y="2492896"/>
            <a:ext cx="648072" cy="64807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Elipse 34"/>
          <p:cNvSpPr/>
          <p:nvPr/>
        </p:nvSpPr>
        <p:spPr>
          <a:xfrm>
            <a:off x="2383543" y="3284984"/>
            <a:ext cx="648072" cy="64807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Elipse 35"/>
          <p:cNvSpPr/>
          <p:nvPr/>
        </p:nvSpPr>
        <p:spPr>
          <a:xfrm>
            <a:off x="3100793" y="3284984"/>
            <a:ext cx="648072" cy="64807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Elipse 36"/>
          <p:cNvSpPr/>
          <p:nvPr/>
        </p:nvSpPr>
        <p:spPr>
          <a:xfrm>
            <a:off x="3818043" y="3284984"/>
            <a:ext cx="648072" cy="64807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Elipse 37"/>
          <p:cNvSpPr/>
          <p:nvPr/>
        </p:nvSpPr>
        <p:spPr>
          <a:xfrm>
            <a:off x="4535293" y="3284984"/>
            <a:ext cx="648072" cy="64807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Elipse 38"/>
          <p:cNvSpPr/>
          <p:nvPr/>
        </p:nvSpPr>
        <p:spPr>
          <a:xfrm>
            <a:off x="5252543" y="3284984"/>
            <a:ext cx="648072" cy="64807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Elipse 39"/>
          <p:cNvSpPr/>
          <p:nvPr/>
        </p:nvSpPr>
        <p:spPr>
          <a:xfrm>
            <a:off x="5969795" y="3284984"/>
            <a:ext cx="648072" cy="64807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Elipse 40"/>
          <p:cNvSpPr/>
          <p:nvPr/>
        </p:nvSpPr>
        <p:spPr>
          <a:xfrm>
            <a:off x="2383113" y="4077072"/>
            <a:ext cx="648072" cy="64807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Elipse 41"/>
          <p:cNvSpPr/>
          <p:nvPr/>
        </p:nvSpPr>
        <p:spPr>
          <a:xfrm>
            <a:off x="3100363" y="4077072"/>
            <a:ext cx="648072" cy="64807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Elipse 42"/>
          <p:cNvSpPr/>
          <p:nvPr/>
        </p:nvSpPr>
        <p:spPr>
          <a:xfrm>
            <a:off x="3817613" y="4077072"/>
            <a:ext cx="648072" cy="64807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Elipse 43"/>
          <p:cNvSpPr/>
          <p:nvPr/>
        </p:nvSpPr>
        <p:spPr>
          <a:xfrm>
            <a:off x="4534863" y="4077072"/>
            <a:ext cx="648072" cy="64807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Elipse 44"/>
          <p:cNvSpPr/>
          <p:nvPr/>
        </p:nvSpPr>
        <p:spPr>
          <a:xfrm>
            <a:off x="5252113" y="4077072"/>
            <a:ext cx="648072" cy="64807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Elipse 45"/>
          <p:cNvSpPr/>
          <p:nvPr/>
        </p:nvSpPr>
        <p:spPr>
          <a:xfrm>
            <a:off x="5969365" y="4077072"/>
            <a:ext cx="648072" cy="64807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Elipse 46"/>
          <p:cNvSpPr/>
          <p:nvPr/>
        </p:nvSpPr>
        <p:spPr>
          <a:xfrm>
            <a:off x="2383543" y="4869160"/>
            <a:ext cx="648072" cy="64807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Elipse 47"/>
          <p:cNvSpPr/>
          <p:nvPr/>
        </p:nvSpPr>
        <p:spPr>
          <a:xfrm>
            <a:off x="3100793" y="4869160"/>
            <a:ext cx="648072" cy="64807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Elipse 48"/>
          <p:cNvSpPr/>
          <p:nvPr/>
        </p:nvSpPr>
        <p:spPr>
          <a:xfrm>
            <a:off x="3818043" y="4869160"/>
            <a:ext cx="648072" cy="64807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Elipse 49"/>
          <p:cNvSpPr/>
          <p:nvPr/>
        </p:nvSpPr>
        <p:spPr>
          <a:xfrm>
            <a:off x="4535293" y="4869160"/>
            <a:ext cx="648072" cy="64807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Elipse 50"/>
          <p:cNvSpPr/>
          <p:nvPr/>
        </p:nvSpPr>
        <p:spPr>
          <a:xfrm>
            <a:off x="5252543" y="4869160"/>
            <a:ext cx="648072" cy="64807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Elipse 51"/>
          <p:cNvSpPr/>
          <p:nvPr/>
        </p:nvSpPr>
        <p:spPr>
          <a:xfrm>
            <a:off x="5969795" y="4869160"/>
            <a:ext cx="648072" cy="64807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2904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Estado Líquido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 smtClean="0"/>
              <a:t>Partículas mais espaçadas que no estado sólido, maior desorganização</a:t>
            </a:r>
          </a:p>
          <a:p>
            <a:endParaRPr lang="pt-BR" dirty="0"/>
          </a:p>
          <a:p>
            <a:r>
              <a:rPr lang="pt-BR" dirty="0" smtClean="0"/>
              <a:t>Maior quantidade de energia interna, partículas se movem, colidem umas com as outras</a:t>
            </a:r>
          </a:p>
          <a:p>
            <a:endParaRPr lang="pt-BR" dirty="0"/>
          </a:p>
          <a:p>
            <a:r>
              <a:rPr lang="pt-BR" dirty="0" smtClean="0"/>
              <a:t>A forma é variável, de acordo com o recipiente, mas o volume dificilmente é alterável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45464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1331640" y="764704"/>
            <a:ext cx="648072" cy="64807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6188884" y="550640"/>
            <a:ext cx="648072" cy="64807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/>
          <p:cNvSpPr/>
          <p:nvPr/>
        </p:nvSpPr>
        <p:spPr>
          <a:xfrm>
            <a:off x="7776356" y="314637"/>
            <a:ext cx="648072" cy="64807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/>
          <p:cNvSpPr/>
          <p:nvPr/>
        </p:nvSpPr>
        <p:spPr>
          <a:xfrm>
            <a:off x="1600819" y="2585922"/>
            <a:ext cx="648072" cy="64807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/>
          <p:cNvSpPr/>
          <p:nvPr/>
        </p:nvSpPr>
        <p:spPr>
          <a:xfrm>
            <a:off x="3100793" y="1722481"/>
            <a:ext cx="648072" cy="64807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lipse 11"/>
          <p:cNvSpPr/>
          <p:nvPr/>
        </p:nvSpPr>
        <p:spPr>
          <a:xfrm>
            <a:off x="-5244" y="2169"/>
            <a:ext cx="648072" cy="64807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4485524" y="586435"/>
            <a:ext cx="648072" cy="64807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lipse 14"/>
          <p:cNvSpPr/>
          <p:nvPr/>
        </p:nvSpPr>
        <p:spPr>
          <a:xfrm>
            <a:off x="6188884" y="2492896"/>
            <a:ext cx="648072" cy="64807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/>
          <p:cNvSpPr/>
          <p:nvPr/>
        </p:nvSpPr>
        <p:spPr>
          <a:xfrm>
            <a:off x="2511675" y="-9399"/>
            <a:ext cx="648072" cy="64807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/>
          <p:cNvSpPr/>
          <p:nvPr/>
        </p:nvSpPr>
        <p:spPr>
          <a:xfrm>
            <a:off x="8244408" y="6111285"/>
            <a:ext cx="648072" cy="64807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/>
          <p:cNvSpPr/>
          <p:nvPr/>
        </p:nvSpPr>
        <p:spPr>
          <a:xfrm>
            <a:off x="8244408" y="4257092"/>
            <a:ext cx="648072" cy="64807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Elipse 20"/>
          <p:cNvSpPr/>
          <p:nvPr/>
        </p:nvSpPr>
        <p:spPr>
          <a:xfrm>
            <a:off x="7452320" y="1844824"/>
            <a:ext cx="648072" cy="64807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Elipse 21"/>
          <p:cNvSpPr/>
          <p:nvPr/>
        </p:nvSpPr>
        <p:spPr>
          <a:xfrm>
            <a:off x="1872680" y="5972708"/>
            <a:ext cx="648072" cy="64807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Elipse 22"/>
          <p:cNvSpPr/>
          <p:nvPr/>
        </p:nvSpPr>
        <p:spPr>
          <a:xfrm>
            <a:off x="318792" y="3503297"/>
            <a:ext cx="648072" cy="64807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Elipse 24"/>
          <p:cNvSpPr/>
          <p:nvPr/>
        </p:nvSpPr>
        <p:spPr>
          <a:xfrm>
            <a:off x="4161488" y="2813662"/>
            <a:ext cx="648072" cy="64807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Elipse 25"/>
          <p:cNvSpPr/>
          <p:nvPr/>
        </p:nvSpPr>
        <p:spPr>
          <a:xfrm>
            <a:off x="6187231" y="5642252"/>
            <a:ext cx="648072" cy="64807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Elipse 26"/>
          <p:cNvSpPr/>
          <p:nvPr/>
        </p:nvSpPr>
        <p:spPr>
          <a:xfrm>
            <a:off x="6214571" y="3933056"/>
            <a:ext cx="648072" cy="64807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Elipse 27"/>
          <p:cNvSpPr/>
          <p:nvPr/>
        </p:nvSpPr>
        <p:spPr>
          <a:xfrm>
            <a:off x="1600819" y="3933056"/>
            <a:ext cx="648072" cy="64807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Elipse 28"/>
          <p:cNvSpPr/>
          <p:nvPr/>
        </p:nvSpPr>
        <p:spPr>
          <a:xfrm>
            <a:off x="3566455" y="5787249"/>
            <a:ext cx="648072" cy="64807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Elipse 29"/>
          <p:cNvSpPr/>
          <p:nvPr/>
        </p:nvSpPr>
        <p:spPr>
          <a:xfrm>
            <a:off x="2918383" y="3864259"/>
            <a:ext cx="648072" cy="64807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Elipse 31"/>
          <p:cNvSpPr/>
          <p:nvPr/>
        </p:nvSpPr>
        <p:spPr>
          <a:xfrm>
            <a:off x="539552" y="1937850"/>
            <a:ext cx="648072" cy="64807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Elipse 32"/>
          <p:cNvSpPr/>
          <p:nvPr/>
        </p:nvSpPr>
        <p:spPr>
          <a:xfrm>
            <a:off x="8388424" y="3089296"/>
            <a:ext cx="648072" cy="64807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Elipse 33"/>
          <p:cNvSpPr/>
          <p:nvPr/>
        </p:nvSpPr>
        <p:spPr>
          <a:xfrm>
            <a:off x="1033380" y="5373216"/>
            <a:ext cx="648072" cy="64807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Elipse 35"/>
          <p:cNvSpPr/>
          <p:nvPr/>
        </p:nvSpPr>
        <p:spPr>
          <a:xfrm>
            <a:off x="4554194" y="4565491"/>
            <a:ext cx="648072" cy="64807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Elipse 38"/>
          <p:cNvSpPr/>
          <p:nvPr/>
        </p:nvSpPr>
        <p:spPr>
          <a:xfrm>
            <a:off x="7308304" y="5363139"/>
            <a:ext cx="648072" cy="64807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795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Estado </a:t>
            </a:r>
            <a:r>
              <a:rPr lang="pt-BR" dirty="0" smtClean="0"/>
              <a:t>Gasoso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Partículas muito espaçadas, grande quantidade de energia interna</a:t>
            </a:r>
          </a:p>
          <a:p>
            <a:endParaRPr lang="pt-BR" dirty="0"/>
          </a:p>
          <a:p>
            <a:r>
              <a:rPr lang="pt-BR" dirty="0" smtClean="0"/>
              <a:t>Extremamente desorganizadas</a:t>
            </a:r>
          </a:p>
          <a:p>
            <a:endParaRPr lang="pt-BR" dirty="0"/>
          </a:p>
          <a:p>
            <a:r>
              <a:rPr lang="pt-BR" dirty="0" smtClean="0"/>
              <a:t>Forma e volume são facilmente variáveis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87382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1691680" y="1119006"/>
            <a:ext cx="648072" cy="64807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683568" y="5733256"/>
            <a:ext cx="648072" cy="64807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/>
          <p:cNvSpPr/>
          <p:nvPr/>
        </p:nvSpPr>
        <p:spPr>
          <a:xfrm>
            <a:off x="6948264" y="1767078"/>
            <a:ext cx="648072" cy="64807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9014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30884"/>
            <a:ext cx="4752578" cy="682711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Retângulo 4"/>
          <p:cNvSpPr/>
          <p:nvPr/>
        </p:nvSpPr>
        <p:spPr>
          <a:xfrm>
            <a:off x="2123728" y="4581128"/>
            <a:ext cx="4752578" cy="129614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446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188</Words>
  <Application>Microsoft Office PowerPoint</Application>
  <PresentationFormat>Apresentação na tela (4:3)</PresentationFormat>
  <Paragraphs>59</Paragraphs>
  <Slides>16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17" baseType="lpstr">
      <vt:lpstr>Tema do Office</vt:lpstr>
      <vt:lpstr>Estados Físicos da Matéria</vt:lpstr>
      <vt:lpstr>Apresentação do PowerPoint</vt:lpstr>
      <vt:lpstr>Estado Sólido</vt:lpstr>
      <vt:lpstr>Apresentação do PowerPoint</vt:lpstr>
      <vt:lpstr>Estado Líquido</vt:lpstr>
      <vt:lpstr>Apresentação do PowerPoint</vt:lpstr>
      <vt:lpstr>Estado Gasoso</vt:lpstr>
      <vt:lpstr>Apresentação do PowerPoint</vt:lpstr>
      <vt:lpstr>Apresentação do PowerPoint</vt:lpstr>
      <vt:lpstr>Mudança de estado Físico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Pedro</dc:creator>
  <cp:lastModifiedBy>Pedro</cp:lastModifiedBy>
  <cp:revision>30</cp:revision>
  <dcterms:created xsi:type="dcterms:W3CDTF">2017-03-09T02:36:48Z</dcterms:created>
  <dcterms:modified xsi:type="dcterms:W3CDTF">2018-04-20T01:31:09Z</dcterms:modified>
</cp:coreProperties>
</file>