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7f5d9944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7f5d994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ac20847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ac20847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ac20847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ac2084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5a6be8e7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5a6be8e7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017dd3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017dd3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f2327d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2f2327d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32ec4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32ec4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b587321c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b587321c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7f5d9944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7f5d9944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7c3e2cc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7c3e2cc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5a6be8e7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5a6be8e7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7c3e2cc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7c3e2cc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5a6be8e7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5a6be8e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587321c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587321c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d017dd3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d017dd3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fb0293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fb0293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5a6be8e7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5a6be8e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f7891b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f7891b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5a6be7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5a6be7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2TF9nQqbRW0" TargetMode="External"/><Relationship Id="rId4" Type="http://schemas.openxmlformats.org/officeDocument/2006/relationships/hyperlink" Target="https://tecnoblog.net/362883/amazon-fresh-abre-primeira-loja-com-carrinho-high-tech/" TargetMode="External"/><Relationship Id="rId5" Type="http://schemas.openxmlformats.org/officeDocument/2006/relationships/hyperlink" Target="https://tecnoblog.net/418268/e-pegar-e-levar-amazon-abre-loja-sem-caixa-pela-1a-vez-fora-dos-eua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PxT3GH-wP2zIr2Rt6R3MuUkgQ7WJqcp7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xfzwzIavCwE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t.wikipedia.org/wiki/Revolu%C3%A7%C3%A3o_Industrial" TargetMode="External"/><Relationship Id="rId4" Type="http://schemas.openxmlformats.org/officeDocument/2006/relationships/hyperlink" Target="https://pt.wikipedia.org/wiki/Sistemas_ciber-f%C3%ADsicos" TargetMode="External"/><Relationship Id="rId5" Type="http://schemas.openxmlformats.org/officeDocument/2006/relationships/hyperlink" Target="https://pt.wikipedia.org/wiki/Internet_das_Coisas" TargetMode="External"/><Relationship Id="rId6" Type="http://schemas.openxmlformats.org/officeDocument/2006/relationships/hyperlink" Target="https://pt.wikipedia.org/wiki/Computa%C3%A7%C3%A3o_em_Nuve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nsights.stackoverflow.com/survey/202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dx.org/" TargetMode="External"/><Relationship Id="rId4" Type="http://schemas.openxmlformats.org/officeDocument/2006/relationships/hyperlink" Target="https://www.coursera.org/" TargetMode="External"/><Relationship Id="rId5" Type="http://schemas.openxmlformats.org/officeDocument/2006/relationships/hyperlink" Target="https://www.udacity.com/" TargetMode="External"/><Relationship Id="rId6" Type="http://schemas.openxmlformats.org/officeDocument/2006/relationships/hyperlink" Target="https://www.udemy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linkedin.com/jobs/search/?currentJobId=2558586255&amp;f_E=1%2C2%2C3&amp;geoId=100288239&amp;keywords=Desenvolvimento%20de%20software&amp;location=Contagem%2C%20Minas%20Gerais%2C%20Brasi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entimeter.com/s/f79fe78592a01fa36cb663a229403661/0891a48a71ad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udacity.com/courses/school-of-programming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Emergentes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90250" y="526350"/>
            <a:ext cx="5834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As </a:t>
            </a:r>
            <a:r>
              <a:rPr b="1" lang="pt-BR" sz="5200"/>
              <a:t>ferramentas</a:t>
            </a:r>
            <a:r>
              <a:rPr lang="pt-BR" sz="5300"/>
              <a:t> mudam constantemente. </a:t>
            </a:r>
            <a:r>
              <a:rPr b="1" lang="pt-BR" sz="5300"/>
              <a:t>Conceitos e fundamentos</a:t>
            </a:r>
            <a:r>
              <a:rPr lang="pt-BR" sz="5300"/>
              <a:t> são mais estáveis.</a:t>
            </a:r>
            <a:endParaRPr sz="5300"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Amazon Fresh - Ambiente Autônomo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Amazon Fresh a loja 100% autônoma que é um supermercado nos EUA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Amazon Fresh abre primeira loja com carrinho high-tech | Negócios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É pegar e levar: Amazon abre loja sem caixa pela 1ª vez fora dos EUA | Negócios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0" name="Google Shape;170;p24" title="Amazon Fres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Indústria 4.0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0725" y="4269625"/>
            <a:ext cx="7702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Vídeo: O que é Indústria 4.0? Entenda o que é esse conceito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50" y="1152425"/>
            <a:ext cx="7702524" cy="30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8725" y="1245200"/>
            <a:ext cx="75984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“ </a:t>
            </a:r>
            <a:r>
              <a:rPr lang="pt-BR" sz="2000"/>
              <a:t>Indústria 4.0 ou Quarta </a:t>
            </a:r>
            <a:r>
              <a:rPr lang="pt-BR" sz="2000">
                <a:uFill>
                  <a:noFill/>
                </a:uFill>
                <a:hlinkClick r:id="rId3"/>
              </a:rPr>
              <a:t>Revolução Industrial</a:t>
            </a:r>
            <a:r>
              <a:rPr lang="pt-BR" sz="2000"/>
              <a:t> é uma expressão que engloba algumas tecnologias para </a:t>
            </a:r>
            <a:r>
              <a:rPr b="1" lang="pt-BR" sz="2000"/>
              <a:t>automação e troca de dados</a:t>
            </a:r>
            <a:r>
              <a:rPr lang="pt-BR" sz="2000"/>
              <a:t> e utiliza conceitos de </a:t>
            </a:r>
            <a:r>
              <a:rPr b="1" lang="pt-BR" sz="2000">
                <a:uFill>
                  <a:noFill/>
                </a:uFill>
                <a:hlinkClick r:id="rId4"/>
              </a:rPr>
              <a:t>Sistemas ciber-físicos</a:t>
            </a:r>
            <a:r>
              <a:rPr lang="pt-BR" sz="2000"/>
              <a:t>, </a:t>
            </a:r>
            <a:r>
              <a:rPr b="1" lang="pt-BR" sz="2000">
                <a:uFill>
                  <a:noFill/>
                </a:uFill>
                <a:hlinkClick r:id="rId5"/>
              </a:rPr>
              <a:t>Internet das Coisas</a:t>
            </a:r>
            <a:r>
              <a:rPr lang="pt-BR" sz="2000"/>
              <a:t> e </a:t>
            </a:r>
            <a:r>
              <a:rPr b="1" lang="pt-BR" sz="2000">
                <a:uFill>
                  <a:noFill/>
                </a:uFill>
                <a:hlinkClick r:id="rId6"/>
              </a:rPr>
              <a:t>Computação em Nuvem</a:t>
            </a:r>
            <a:r>
              <a:rPr lang="pt-BR" sz="2000"/>
              <a:t>.”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/>
              <a:t>- </a:t>
            </a:r>
            <a:r>
              <a:rPr lang="pt-BR" sz="2000"/>
              <a:t>Wikipédia</a:t>
            </a:r>
            <a:endParaRPr sz="2000"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tecnologias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Metaverso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Inteligência Artificial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Ciência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Visualização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Internet das Coisas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Realidade Aumentada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Cybersecurity</a:t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do Desenvolvimento de Software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Stack Overflow Developer Survey 2021</a:t>
            </a:r>
            <a:br>
              <a:rPr lang="pt-BR"/>
            </a:b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Indicação para Cursos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edX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Coursera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Udacity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Udemy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As plataformas citadas tem cursos pagos e gratuitos. Alguns pagos, você pode assistir sem emissão de certificado.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Tendências nas Vagas de Emprego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LinkedIn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/>
              <a:t>O que o mercado está procurando é um fator importante, mas sempre pense no seu objetivo. Algumas empresas não têm muita noção do que estão solicitando.</a:t>
            </a:r>
            <a:endParaRPr i="1"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1ª </a:t>
            </a:r>
            <a:r>
              <a:rPr b="1" lang="pt-BR"/>
              <a:t>Bimestre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23</a:t>
            </a:r>
            <a:r>
              <a:rPr lang="pt-BR" sz="1800"/>
              <a:t>/03/2022 até 21/05/2022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20 pontos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723856" y="582087"/>
            <a:ext cx="3948000" cy="39480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3619861" y="407378"/>
            <a:ext cx="2166000" cy="2166000"/>
            <a:chOff x="3619861" y="407378"/>
            <a:chExt cx="2166000" cy="2166000"/>
          </a:xfrm>
        </p:grpSpPr>
        <p:sp>
          <p:nvSpPr>
            <p:cNvPr id="76" name="Google Shape;76;p14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Tecnologia e Sociedade</a:t>
              </a:r>
              <a:endParaRPr b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4648111" y="1143043"/>
            <a:ext cx="2166000" cy="2166000"/>
            <a:chOff x="4648111" y="1143043"/>
            <a:chExt cx="2166000" cy="2166000"/>
          </a:xfrm>
        </p:grpSpPr>
        <p:sp>
          <p:nvSpPr>
            <p:cNvPr id="79" name="Google Shape;79;p14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5214249" y="1669525"/>
              <a:ext cx="15462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Tecnologias atuais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4238812" y="2357689"/>
            <a:ext cx="2166000" cy="2166000"/>
            <a:chOff x="4238812" y="2357689"/>
            <a:chExt cx="2166000" cy="2166000"/>
          </a:xfrm>
        </p:grpSpPr>
        <p:sp>
          <p:nvSpPr>
            <p:cNvPr id="82" name="Google Shape;82;p14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5047900" y="3185173"/>
              <a:ext cx="13284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Plataformas de Desenvolvimento e Frameworks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2983201" y="2357790"/>
            <a:ext cx="2166000" cy="2166000"/>
            <a:chOff x="2983201" y="2357790"/>
            <a:chExt cx="2166000" cy="2166000"/>
          </a:xfrm>
        </p:grpSpPr>
        <p:sp>
          <p:nvSpPr>
            <p:cNvPr id="85" name="Google Shape;85;p14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319706" y="3367062"/>
              <a:ext cx="1328400" cy="66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Linguagens de Programação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2591728" y="1143012"/>
            <a:ext cx="2166000" cy="2166000"/>
            <a:chOff x="2591728" y="1143012"/>
            <a:chExt cx="2166000" cy="2166000"/>
          </a:xfrm>
        </p:grpSpPr>
        <p:sp>
          <p:nvSpPr>
            <p:cNvPr id="88" name="Google Shape;88;p14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2830556" y="1943187"/>
              <a:ext cx="1328400" cy="66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Persistência de Dados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4084942" y="1943171"/>
            <a:ext cx="1225800" cy="1225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Atividades individuais de pesquisa e implementação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Apresentação de Seminários em Grupo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Participação nas discussões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Relatórios / Resumos</a:t>
            </a:r>
            <a:endParaRPr sz="2100"/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Plataformas de Destino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Desktop, Web e 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Plataformas de Desenvolvimento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Windows, Linux,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Cloud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Linguagens de Programação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Ambiente de Desenvolvimento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Banco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Arquitetura de Desenvolvimento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Engenharia de Software (modelagem, integração, teste...)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2228850"/>
            <a:ext cx="5715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Tendências em Tecnologia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Notícias / Rede Social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Cursos /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Descrição das Vagas de Emprego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Conversas (Networking)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Pesquisas Científicas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descobrir e em que focar?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DevMedia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670625" y="848425"/>
            <a:ext cx="57960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Acessado em maio de 2021</a:t>
            </a:r>
            <a:endParaRPr sz="9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49" y="1152425"/>
            <a:ext cx="8069378" cy="38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Udemy 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036300" y="4254175"/>
            <a:ext cx="57960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Acessado em maio de 2021</a:t>
            </a:r>
            <a:endParaRPr sz="900"/>
          </a:p>
        </p:txBody>
      </p:sp>
      <p:sp>
        <p:nvSpPr>
          <p:cNvPr id="130" name="Google Shape;130;p19"/>
          <p:cNvSpPr txBox="1"/>
          <p:nvPr/>
        </p:nvSpPr>
        <p:spPr>
          <a:xfrm>
            <a:off x="380825" y="1477100"/>
            <a:ext cx="5016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Temas populares em Desenvolvimento de Softwares</a:t>
            </a:r>
            <a:endParaRPr b="1"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931" t="24299"/>
          <a:stretch/>
        </p:blipFill>
        <p:spPr>
          <a:xfrm>
            <a:off x="73000" y="2002750"/>
            <a:ext cx="9059099" cy="12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12539" l="21300" r="2269" t="24543"/>
          <a:stretch/>
        </p:blipFill>
        <p:spPr>
          <a:xfrm>
            <a:off x="1077812" y="3119050"/>
            <a:ext cx="6988375" cy="1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Alura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00" y="1053875"/>
            <a:ext cx="7341600" cy="3869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2446800" y="4716575"/>
            <a:ext cx="57960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Acessado em maio de 2021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Udacity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9" name="Google Shape;149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532" l="0" r="734" t="19901"/>
          <a:stretch/>
        </p:blipFill>
        <p:spPr>
          <a:xfrm>
            <a:off x="0" y="1089550"/>
            <a:ext cx="9077174" cy="3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543400" y="775825"/>
            <a:ext cx="57960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/>
              <a:t>Acessado em maio de 2021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