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56FFA6-3312-4908-9F36-22A37CBD8548}">
  <a:tblStyle styleId="{EF56FFA6-3312-4908-9F36-22A37CBD85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f69ec75c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f69ec75c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69ec75c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69ec75c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eba503c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eba503c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beba503ce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beba503c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5a6be8e7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05a6be8e7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aaadc1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aaadc1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69ec75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69ec75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69ec75c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69ec75c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69ec75c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69ec75c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beba503c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beba503c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t.wikipedia.org/wiki/Programa%C3%A7%C3%A3o_procedural" TargetMode="External"/><Relationship Id="rId4" Type="http://schemas.openxmlformats.org/officeDocument/2006/relationships/hyperlink" Target="https://pt.wikipedia.org/wiki/Programa%C3%A7%C3%A3o_estruturada" TargetMode="External"/><Relationship Id="rId5" Type="http://schemas.openxmlformats.org/officeDocument/2006/relationships/hyperlink" Target="https://pt.wikipedia.org/wiki/Orienta%C3%A7%C3%A3o_a_objet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ufrgs.br/reamat/ComputacaoCientifica/livro/iapcel-linguagem_c.html" TargetMode="External"/><Relationship Id="rId4" Type="http://schemas.openxmlformats.org/officeDocument/2006/relationships/hyperlink" Target="https://pt.wikipedia.org/wiki/Linguagem_de_programa%C3%A7%C3%A3o#cite_note-73" TargetMode="External"/><Relationship Id="rId5" Type="http://schemas.openxmlformats.org/officeDocument/2006/relationships/hyperlink" Target="https://medium.com/@sergiocosta/paradigma-funcional-3194924a8d2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nsights.stackoverflow.com/survey/2020#technology-how-technologies-are-connected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s.statcounter.com/os-market-shar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iobe.com/tiobe-index/programming-languages-definition/" TargetMode="External"/><Relationship Id="rId4" Type="http://schemas.openxmlformats.org/officeDocument/2006/relationships/hyperlink" Target="https://www.tiobe.com/tiobe-index/" TargetMode="External"/><Relationship Id="rId5" Type="http://schemas.openxmlformats.org/officeDocument/2006/relationships/hyperlink" Target="https://www.tiobe.com/tiobe-index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Emergentes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Linguagens de Programação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Paradigmas de Programação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paradigmas: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Imperativo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</a:t>
            </a:r>
            <a:r>
              <a:rPr lang="pt-BR">
                <a:uFill>
                  <a:noFill/>
                </a:uFill>
                <a:hlinkClick r:id="rId3"/>
              </a:rPr>
              <a:t>rocedural</a:t>
            </a:r>
            <a:r>
              <a:rPr lang="pt-BR"/>
              <a:t>: </a:t>
            </a:r>
            <a:r>
              <a:rPr i="1" lang="pt-BR"/>
              <a:t>Fortran</a:t>
            </a:r>
            <a:endParaRPr i="1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○"/>
            </a:pPr>
            <a:r>
              <a:rPr lang="pt-BR"/>
              <a:t>E</a:t>
            </a:r>
            <a:r>
              <a:rPr lang="pt-BR">
                <a:uFill>
                  <a:noFill/>
                </a:uFill>
                <a:hlinkClick r:id="rId4"/>
              </a:rPr>
              <a:t>strutura</a:t>
            </a:r>
            <a:r>
              <a:rPr lang="pt-BR"/>
              <a:t>do: </a:t>
            </a:r>
            <a:r>
              <a:rPr i="1" lang="pt-BR"/>
              <a:t>C</a:t>
            </a:r>
            <a:endParaRPr i="1"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○"/>
            </a:pPr>
            <a:r>
              <a:rPr lang="pt-BR"/>
              <a:t>O</a:t>
            </a:r>
            <a:r>
              <a:rPr lang="pt-BR">
                <a:uFill>
                  <a:noFill/>
                </a:uFill>
                <a:hlinkClick r:id="rId5"/>
              </a:rPr>
              <a:t>rientação a objetos</a:t>
            </a:r>
            <a:r>
              <a:rPr lang="pt-BR"/>
              <a:t>:</a:t>
            </a:r>
            <a:r>
              <a:rPr i="1" lang="pt-BR"/>
              <a:t> Java</a:t>
            </a:r>
            <a:br>
              <a:rPr lang="pt-B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Declarativos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Funcional: </a:t>
            </a:r>
            <a:r>
              <a:rPr i="1" lang="pt-BR"/>
              <a:t>Lisp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Lógico: </a:t>
            </a:r>
            <a:r>
              <a:rPr i="1" lang="pt-BR"/>
              <a:t>Prolog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1.1 Linguagem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Linguagem de programação – Wikipédia, a enciclopédia livre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Uma visão muito breve sobre o paradigma funcional | by sergio costa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 rot="-5400000">
            <a:off x="2904813" y="1574357"/>
            <a:ext cx="3339000" cy="3339000"/>
          </a:xfrm>
          <a:prstGeom prst="ellipse">
            <a:avLst/>
          </a:prstGeom>
          <a:noFill/>
          <a:ln cap="flat" cmpd="sng" w="19050">
            <a:solidFill>
              <a:srgbClr val="1D7E7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3848649" y="1004673"/>
            <a:ext cx="1451354" cy="1451373"/>
            <a:chOff x="2859808" y="853893"/>
            <a:chExt cx="1068665" cy="1068679"/>
          </a:xfrm>
        </p:grpSpPr>
        <p:sp>
          <p:nvSpPr>
            <p:cNvPr id="76" name="Google Shape;76;p14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2859808" y="853893"/>
              <a:ext cx="1068600" cy="10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Persistência de Dados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2510485" y="3105164"/>
            <a:ext cx="1451373" cy="1451383"/>
            <a:chOff x="2859873" y="853964"/>
            <a:chExt cx="1068600" cy="1068608"/>
          </a:xfrm>
        </p:grpSpPr>
        <p:sp>
          <p:nvSpPr>
            <p:cNvPr id="79" name="Google Shape;79;p14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2859877" y="853964"/>
              <a:ext cx="1029300" cy="10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Framework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240741" y="3105179"/>
            <a:ext cx="1643165" cy="1451352"/>
            <a:chOff x="5179806" y="3234215"/>
            <a:chExt cx="1209900" cy="1068663"/>
          </a:xfrm>
        </p:grpSpPr>
        <p:sp>
          <p:nvSpPr>
            <p:cNvPr id="82" name="Google Shape;82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5179806" y="3234215"/>
              <a:ext cx="1209900" cy="10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Linguagem de Programação</a:t>
              </a:r>
              <a:endParaRPr b="1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Conexão entre as tecnologias (2020)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6400" y="198088"/>
            <a:ext cx="4914625" cy="474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 de Programação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Paradigma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Propósito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Plataforma de Destino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Plataforma de Desenvolvimento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Plataformas e SO de Destino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Desktop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Mac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Mobile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Android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iOS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75240" l="14470" r="16358" t="6877"/>
          <a:stretch/>
        </p:blipFill>
        <p:spPr>
          <a:xfrm>
            <a:off x="3122775" y="1372450"/>
            <a:ext cx="5709523" cy="83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65827" l="15738" r="19653" t="16015"/>
          <a:stretch/>
        </p:blipFill>
        <p:spPr>
          <a:xfrm>
            <a:off x="3158150" y="3045775"/>
            <a:ext cx="5709523" cy="90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3398700" y="2202775"/>
            <a:ext cx="54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https://gs.statcounter.com/os-market-share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158150" y="3948375"/>
            <a:ext cx="57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https://gs.statcounter.com/platform-market-share/desktop-mobile-tablet</a:t>
            </a:r>
            <a:endParaRPr sz="1200" u="sng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 de Programação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Programming Languages Definition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</a:t>
            </a:r>
            <a:r>
              <a:rPr lang="pt-BR" u="sng">
                <a:solidFill>
                  <a:schemeClr val="hlink"/>
                </a:solidFill>
                <a:hlinkClick r:id="rId5"/>
              </a:rPr>
              <a:t>ttps://www.tiobe.com/tiobe-index/</a:t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 de Programação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425425" y="127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{EF56FFA6-3312-4908-9F36-22A37CBD8548}</a:tableStyleId>
              </a:tblPr>
              <a:tblGrid>
                <a:gridCol w="1271300"/>
                <a:gridCol w="5315275"/>
                <a:gridCol w="382850"/>
                <a:gridCol w="1077600"/>
              </a:tblGrid>
              <a:tr h="37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Tipagem</a:t>
                      </a:r>
                      <a:endParaRPr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Descrição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Exemplo</a:t>
                      </a:r>
                      <a:endParaRPr b="1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Fraca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</a:t>
                      </a: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ipo da variável muda dinamicamente conforme a situação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PHP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Forte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</a:t>
                      </a: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ipo da variável, uma vez atribuído, se mantém o mesmo até ser descartada da memória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Dinâmica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</a:t>
                      </a: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ipo da variável é definido em tempo de execução.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Python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Estática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</a:t>
                      </a: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ipo da variável é definido em tempo de compilação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Java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 de Programação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Grau de Abstração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Baixo nível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Associada à arquitetura do computador (Linguagem de Máquina)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</a:t>
            </a:r>
            <a:r>
              <a:rPr lang="pt-BR"/>
              <a:t>ímbolos são uma representação direta do código de máquina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Médio nível (?)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</a:t>
            </a:r>
            <a:r>
              <a:rPr lang="pt-BR"/>
              <a:t>ímbolos que são um representação direta do código de máquina, mas também símbolos complexos que são convertidos por um compilador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Alto nível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pt-BR"/>
              <a:t>S</a:t>
            </a:r>
            <a:r>
              <a:rPr lang="pt-BR"/>
              <a:t>ímbolos mais complexos, inteligível pelo ser humano e não-executável diretamente pela máquina</a:t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Paradigmas de Programação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Estilo de programação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maneira para solucionar um problema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Funcionalidades de uma linguagem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